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theme/themeOverride3.xml" ContentType="application/vnd.openxmlformats-officedocument.themeOverride+xml"/>
  <Override PartName="/ppt/notesSlides/notesSlide2.xml" ContentType="application/vnd.openxmlformats-officedocument.presentationml.notesSlide+xml"/>
  <Override PartName="/ppt/theme/themeOverride4.xml" ContentType="application/vnd.openxmlformats-officedocument.themeOverride+xml"/>
  <Override PartName="/ppt/notesSlides/notesSlide3.xml" ContentType="application/vnd.openxmlformats-officedocument.presentationml.notesSl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notesSlides/notesSlide4.xml" ContentType="application/vnd.openxmlformats-officedocument.presentationml.notesSlide+xml"/>
  <Override PartName="/ppt/theme/themeOverride10.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heme/themeOverride11.xml" ContentType="application/vnd.openxmlformats-officedocument.themeOverr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2"/>
  </p:notesMasterIdLst>
  <p:sldIdLst>
    <p:sldId id="331" r:id="rId2"/>
    <p:sldId id="334" r:id="rId3"/>
    <p:sldId id="287" r:id="rId4"/>
    <p:sldId id="288" r:id="rId5"/>
    <p:sldId id="335" r:id="rId6"/>
    <p:sldId id="259" r:id="rId7"/>
    <p:sldId id="290" r:id="rId8"/>
    <p:sldId id="295" r:id="rId9"/>
    <p:sldId id="300" r:id="rId10"/>
    <p:sldId id="296" r:id="rId11"/>
    <p:sldId id="337" r:id="rId12"/>
    <p:sldId id="299" r:id="rId13"/>
    <p:sldId id="338" r:id="rId14"/>
    <p:sldId id="336" r:id="rId15"/>
    <p:sldId id="339" r:id="rId16"/>
    <p:sldId id="340" r:id="rId17"/>
    <p:sldId id="341" r:id="rId18"/>
    <p:sldId id="342" r:id="rId19"/>
    <p:sldId id="343" r:id="rId20"/>
    <p:sldId id="306" r:id="rId21"/>
  </p:sldIdLst>
  <p:sldSz cx="12192000" cy="6858000"/>
  <p:notesSz cx="6858000" cy="9144000"/>
  <p:embeddedFontLst>
    <p:embeddedFont>
      <p:font typeface="Open Sans" panose="020B0606030504020204" pitchFamily="34" charset="0"/>
      <p:regular r:id="rId23"/>
      <p:bold r:id="rId24"/>
      <p:italic r:id="rId25"/>
      <p:boldItalic r:id="rId26"/>
    </p:embeddedFont>
    <p:embeddedFont>
      <p:font typeface="等线" panose="02010600030101010101" pitchFamily="2" charset="-122"/>
      <p:regular r:id="rId27"/>
      <p:bold r:id="rId28"/>
    </p:embeddedFont>
    <p:embeddedFont>
      <p:font typeface="冬青黑体简体中文 W3" panose="02010600030101010101" charset="-122"/>
      <p:regular r:id="rId29"/>
    </p:embeddedFont>
    <p:embeddedFont>
      <p:font typeface="Agency FB" panose="020B0503020202020204" pitchFamily="34" charset="0"/>
      <p:regular r:id="rId30"/>
      <p:bold r:id="rId31"/>
    </p:embeddedFont>
    <p:embeddedFont>
      <p:font typeface="Open Sans Light" panose="020B0306030504020204" pitchFamily="34" charset="0"/>
      <p:regular r:id="rId32"/>
      <p:italic r:id="rId33"/>
    </p:embeddedFont>
    <p:embeddedFont>
      <p:font typeface="Arial Unicode MS" panose="020B0604020202020204" pitchFamily="34" charset="-122"/>
      <p:regular r:id="rId34"/>
    </p:embeddedFont>
    <p:embeddedFont>
      <p:font typeface="微软雅黑" panose="020B0503020204020204" pitchFamily="34" charset="-122"/>
      <p:regular r:id="rId35"/>
      <p:bold r:id="rId36"/>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112E"/>
    <a:srgbClr val="202833"/>
    <a:srgbClr val="EE1C39"/>
    <a:srgbClr val="FAAA21"/>
    <a:srgbClr val="00B0F1"/>
    <a:srgbClr val="F17822"/>
    <a:srgbClr val="006DC0"/>
    <a:srgbClr val="0B0D0F"/>
    <a:srgbClr val="EF6A0F"/>
    <a:srgbClr val="1E22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653" autoAdjust="0"/>
    <p:restoredTop sz="94660"/>
  </p:normalViewPr>
  <p:slideViewPr>
    <p:cSldViewPr snapToGrid="0" showGuides="1">
      <p:cViewPr>
        <p:scale>
          <a:sx n="66" d="100"/>
          <a:sy n="66" d="100"/>
        </p:scale>
        <p:origin x="1618" y="55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24F77F-5171-4133-B974-E6C3FB9860DA}" type="datetimeFigureOut">
              <a:rPr lang="zh-CN" altLang="en-US" smtClean="0"/>
              <a:t>2018/1/13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5E8086-5501-4AF9-B62F-E3CC9633F955}" type="slidenum">
              <a:rPr lang="zh-CN" altLang="en-US" smtClean="0"/>
              <a:t>‹#›</a:t>
            </a:fld>
            <a:endParaRPr lang="zh-CN" altLang="en-US"/>
          </a:p>
        </p:txBody>
      </p:sp>
    </p:spTree>
    <p:extLst>
      <p:ext uri="{BB962C8B-B14F-4D97-AF65-F5344CB8AC3E}">
        <p14:creationId xmlns:p14="http://schemas.microsoft.com/office/powerpoint/2010/main" val="4150086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t>2</a:t>
            </a:fld>
            <a:endParaRPr lang="zh-CN" altLang="en-US"/>
          </a:p>
        </p:txBody>
      </p:sp>
    </p:spTree>
    <p:extLst>
      <p:ext uri="{BB962C8B-B14F-4D97-AF65-F5344CB8AC3E}">
        <p14:creationId xmlns:p14="http://schemas.microsoft.com/office/powerpoint/2010/main" val="37003293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5E8086-5501-4AF9-B62F-E3CC9633F955}" type="slidenum">
              <a:rPr lang="zh-CN" altLang="en-US" smtClean="0"/>
              <a:t>18</a:t>
            </a:fld>
            <a:endParaRPr lang="zh-CN" altLang="en-US"/>
          </a:p>
        </p:txBody>
      </p:sp>
    </p:spTree>
    <p:extLst>
      <p:ext uri="{BB962C8B-B14F-4D97-AF65-F5344CB8AC3E}">
        <p14:creationId xmlns:p14="http://schemas.microsoft.com/office/powerpoint/2010/main" val="18106694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5E8086-5501-4AF9-B62F-E3CC9633F955}" type="slidenum">
              <a:rPr lang="zh-CN" altLang="en-US" smtClean="0"/>
              <a:t>19</a:t>
            </a:fld>
            <a:endParaRPr lang="zh-CN" altLang="en-US"/>
          </a:p>
        </p:txBody>
      </p:sp>
    </p:spTree>
    <p:extLst>
      <p:ext uri="{BB962C8B-B14F-4D97-AF65-F5344CB8AC3E}">
        <p14:creationId xmlns:p14="http://schemas.microsoft.com/office/powerpoint/2010/main" val="1366723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5E8086-5501-4AF9-B62F-E3CC9633F955}" type="slidenum">
              <a:rPr lang="zh-CN" altLang="en-US" smtClean="0"/>
              <a:t>20</a:t>
            </a:fld>
            <a:endParaRPr lang="zh-CN" altLang="en-US"/>
          </a:p>
        </p:txBody>
      </p:sp>
    </p:spTree>
    <p:extLst>
      <p:ext uri="{BB962C8B-B14F-4D97-AF65-F5344CB8AC3E}">
        <p14:creationId xmlns:p14="http://schemas.microsoft.com/office/powerpoint/2010/main" val="3332479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5E8086-5501-4AF9-B62F-E3CC9633F955}" type="slidenum">
              <a:rPr lang="zh-CN" altLang="en-US" smtClean="0"/>
              <a:t>4</a:t>
            </a:fld>
            <a:endParaRPr lang="zh-CN" altLang="en-US"/>
          </a:p>
        </p:txBody>
      </p:sp>
    </p:spTree>
    <p:extLst>
      <p:ext uri="{BB962C8B-B14F-4D97-AF65-F5344CB8AC3E}">
        <p14:creationId xmlns:p14="http://schemas.microsoft.com/office/powerpoint/2010/main" val="9782309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5E8086-5501-4AF9-B62F-E3CC9633F955}" type="slidenum">
              <a:rPr lang="zh-CN" altLang="en-US" smtClean="0"/>
              <a:t>5</a:t>
            </a:fld>
            <a:endParaRPr lang="zh-CN" altLang="en-US"/>
          </a:p>
        </p:txBody>
      </p:sp>
    </p:spTree>
    <p:extLst>
      <p:ext uri="{BB962C8B-B14F-4D97-AF65-F5344CB8AC3E}">
        <p14:creationId xmlns:p14="http://schemas.microsoft.com/office/powerpoint/2010/main" val="23091444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t>11</a:t>
            </a:fld>
            <a:endParaRPr lang="zh-CN" altLang="en-US"/>
          </a:p>
        </p:txBody>
      </p:sp>
    </p:spTree>
    <p:extLst>
      <p:ext uri="{BB962C8B-B14F-4D97-AF65-F5344CB8AC3E}">
        <p14:creationId xmlns:p14="http://schemas.microsoft.com/office/powerpoint/2010/main" val="1378486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5E8086-5501-4AF9-B62F-E3CC9633F955}" type="slidenum">
              <a:rPr lang="zh-CN" altLang="en-US" smtClean="0"/>
              <a:t>13</a:t>
            </a:fld>
            <a:endParaRPr lang="zh-CN" altLang="en-US"/>
          </a:p>
        </p:txBody>
      </p:sp>
    </p:spTree>
    <p:extLst>
      <p:ext uri="{BB962C8B-B14F-4D97-AF65-F5344CB8AC3E}">
        <p14:creationId xmlns:p14="http://schemas.microsoft.com/office/powerpoint/2010/main" val="27175161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3271971-2C66-405E-A74D-7E371BACBA1C}" type="slidenum">
              <a:rPr lang="zh-CN" altLang="en-US" smtClean="0"/>
              <a:t>14</a:t>
            </a:fld>
            <a:endParaRPr lang="zh-CN" altLang="en-US"/>
          </a:p>
        </p:txBody>
      </p:sp>
    </p:spTree>
    <p:extLst>
      <p:ext uri="{BB962C8B-B14F-4D97-AF65-F5344CB8AC3E}">
        <p14:creationId xmlns:p14="http://schemas.microsoft.com/office/powerpoint/2010/main" val="30183596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5E8086-5501-4AF9-B62F-E3CC9633F955}" type="slidenum">
              <a:rPr lang="zh-CN" altLang="en-US" smtClean="0"/>
              <a:t>15</a:t>
            </a:fld>
            <a:endParaRPr lang="zh-CN" altLang="en-US"/>
          </a:p>
        </p:txBody>
      </p:sp>
    </p:spTree>
    <p:extLst>
      <p:ext uri="{BB962C8B-B14F-4D97-AF65-F5344CB8AC3E}">
        <p14:creationId xmlns:p14="http://schemas.microsoft.com/office/powerpoint/2010/main" val="5645941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5E8086-5501-4AF9-B62F-E3CC9633F955}" type="slidenum">
              <a:rPr lang="zh-CN" altLang="en-US" smtClean="0"/>
              <a:t>16</a:t>
            </a:fld>
            <a:endParaRPr lang="zh-CN" altLang="en-US"/>
          </a:p>
        </p:txBody>
      </p:sp>
    </p:spTree>
    <p:extLst>
      <p:ext uri="{BB962C8B-B14F-4D97-AF65-F5344CB8AC3E}">
        <p14:creationId xmlns:p14="http://schemas.microsoft.com/office/powerpoint/2010/main" val="4964140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5E8086-5501-4AF9-B62F-E3CC9633F955}" type="slidenum">
              <a:rPr lang="zh-CN" altLang="en-US" smtClean="0"/>
              <a:t>17</a:t>
            </a:fld>
            <a:endParaRPr lang="zh-CN" altLang="en-US"/>
          </a:p>
        </p:txBody>
      </p:sp>
    </p:spTree>
    <p:extLst>
      <p:ext uri="{BB962C8B-B14F-4D97-AF65-F5344CB8AC3E}">
        <p14:creationId xmlns:p14="http://schemas.microsoft.com/office/powerpoint/2010/main" val="619565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4591D162-5CE8-46AE-8329-82B7EA1D14FD}" type="datetimeFigureOut">
              <a:rPr lang="zh-CN" altLang="en-US" smtClean="0"/>
              <a:t>2018/1/13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FAE5B16-0F33-4EE9-AE34-61D676368225}" type="slidenum">
              <a:rPr lang="zh-CN" altLang="en-US" smtClean="0"/>
              <a:t>‹#›</a:t>
            </a:fld>
            <a:endParaRPr lang="zh-CN" altLang="en-US"/>
          </a:p>
        </p:txBody>
      </p:sp>
    </p:spTree>
    <p:extLst>
      <p:ext uri="{BB962C8B-B14F-4D97-AF65-F5344CB8AC3E}">
        <p14:creationId xmlns:p14="http://schemas.microsoft.com/office/powerpoint/2010/main" val="2002439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591D162-5CE8-46AE-8329-82B7EA1D14FD}" type="datetimeFigureOut">
              <a:rPr lang="zh-CN" altLang="en-US" smtClean="0"/>
              <a:t>2018/1/13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FAE5B16-0F33-4EE9-AE34-61D676368225}" type="slidenum">
              <a:rPr lang="zh-CN" altLang="en-US" smtClean="0"/>
              <a:t>‹#›</a:t>
            </a:fld>
            <a:endParaRPr lang="zh-CN" altLang="en-US"/>
          </a:p>
        </p:txBody>
      </p:sp>
    </p:spTree>
    <p:extLst>
      <p:ext uri="{BB962C8B-B14F-4D97-AF65-F5344CB8AC3E}">
        <p14:creationId xmlns:p14="http://schemas.microsoft.com/office/powerpoint/2010/main" val="1888489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591D162-5CE8-46AE-8329-82B7EA1D14FD}" type="datetimeFigureOut">
              <a:rPr lang="zh-CN" altLang="en-US" smtClean="0"/>
              <a:t>2018/1/13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FAE5B16-0F33-4EE9-AE34-61D676368225}" type="slidenum">
              <a:rPr lang="zh-CN" altLang="en-US" smtClean="0"/>
              <a:t>‹#›</a:t>
            </a:fld>
            <a:endParaRPr lang="zh-CN" altLang="en-US"/>
          </a:p>
        </p:txBody>
      </p:sp>
    </p:spTree>
    <p:extLst>
      <p:ext uri="{BB962C8B-B14F-4D97-AF65-F5344CB8AC3E}">
        <p14:creationId xmlns:p14="http://schemas.microsoft.com/office/powerpoint/2010/main" val="2192127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591D162-5CE8-46AE-8329-82B7EA1D14FD}" type="datetimeFigureOut">
              <a:rPr lang="zh-CN" altLang="en-US" smtClean="0"/>
              <a:t>2018/1/13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FAE5B16-0F33-4EE9-AE34-61D676368225}" type="slidenum">
              <a:rPr lang="zh-CN" altLang="en-US" smtClean="0"/>
              <a:t>‹#›</a:t>
            </a:fld>
            <a:endParaRPr lang="zh-CN" altLang="en-US"/>
          </a:p>
        </p:txBody>
      </p:sp>
    </p:spTree>
    <p:extLst>
      <p:ext uri="{BB962C8B-B14F-4D97-AF65-F5344CB8AC3E}">
        <p14:creationId xmlns:p14="http://schemas.microsoft.com/office/powerpoint/2010/main" val="444723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4591D162-5CE8-46AE-8329-82B7EA1D14FD}" type="datetimeFigureOut">
              <a:rPr lang="zh-CN" altLang="en-US" smtClean="0"/>
              <a:t>2018/1/13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FAE5B16-0F33-4EE9-AE34-61D676368225}" type="slidenum">
              <a:rPr lang="zh-CN" altLang="en-US" smtClean="0"/>
              <a:t>‹#›</a:t>
            </a:fld>
            <a:endParaRPr lang="zh-CN" altLang="en-US"/>
          </a:p>
        </p:txBody>
      </p:sp>
    </p:spTree>
    <p:extLst>
      <p:ext uri="{BB962C8B-B14F-4D97-AF65-F5344CB8AC3E}">
        <p14:creationId xmlns:p14="http://schemas.microsoft.com/office/powerpoint/2010/main" val="3329876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591D162-5CE8-46AE-8329-82B7EA1D14FD}" type="datetimeFigureOut">
              <a:rPr lang="zh-CN" altLang="en-US" smtClean="0"/>
              <a:t>2018/1/13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FAE5B16-0F33-4EE9-AE34-61D676368225}" type="slidenum">
              <a:rPr lang="zh-CN" altLang="en-US" smtClean="0"/>
              <a:t>‹#›</a:t>
            </a:fld>
            <a:endParaRPr lang="zh-CN" altLang="en-US"/>
          </a:p>
        </p:txBody>
      </p:sp>
    </p:spTree>
    <p:extLst>
      <p:ext uri="{BB962C8B-B14F-4D97-AF65-F5344CB8AC3E}">
        <p14:creationId xmlns:p14="http://schemas.microsoft.com/office/powerpoint/2010/main" val="2312471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591D162-5CE8-46AE-8329-82B7EA1D14FD}" type="datetimeFigureOut">
              <a:rPr lang="zh-CN" altLang="en-US" smtClean="0"/>
              <a:t>2018/1/13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FAE5B16-0F33-4EE9-AE34-61D676368225}" type="slidenum">
              <a:rPr lang="zh-CN" altLang="en-US" smtClean="0"/>
              <a:t>‹#›</a:t>
            </a:fld>
            <a:endParaRPr lang="zh-CN" altLang="en-US"/>
          </a:p>
        </p:txBody>
      </p:sp>
    </p:spTree>
    <p:extLst>
      <p:ext uri="{BB962C8B-B14F-4D97-AF65-F5344CB8AC3E}">
        <p14:creationId xmlns:p14="http://schemas.microsoft.com/office/powerpoint/2010/main" val="3276570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591D162-5CE8-46AE-8329-82B7EA1D14FD}" type="datetimeFigureOut">
              <a:rPr lang="zh-CN" altLang="en-US" smtClean="0"/>
              <a:t>2018/1/13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FAE5B16-0F33-4EE9-AE34-61D676368225}" type="slidenum">
              <a:rPr lang="zh-CN" altLang="en-US" smtClean="0"/>
              <a:t>‹#›</a:t>
            </a:fld>
            <a:endParaRPr lang="zh-CN" altLang="en-US"/>
          </a:p>
        </p:txBody>
      </p:sp>
    </p:spTree>
    <p:extLst>
      <p:ext uri="{BB962C8B-B14F-4D97-AF65-F5344CB8AC3E}">
        <p14:creationId xmlns:p14="http://schemas.microsoft.com/office/powerpoint/2010/main" val="234293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591D162-5CE8-46AE-8329-82B7EA1D14FD}" type="datetimeFigureOut">
              <a:rPr lang="zh-CN" altLang="en-US" smtClean="0"/>
              <a:t>2018/1/13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FAE5B16-0F33-4EE9-AE34-61D676368225}" type="slidenum">
              <a:rPr lang="zh-CN" altLang="en-US" smtClean="0"/>
              <a:t>‹#›</a:t>
            </a:fld>
            <a:endParaRPr lang="zh-CN" altLang="en-US"/>
          </a:p>
        </p:txBody>
      </p:sp>
    </p:spTree>
    <p:extLst>
      <p:ext uri="{BB962C8B-B14F-4D97-AF65-F5344CB8AC3E}">
        <p14:creationId xmlns:p14="http://schemas.microsoft.com/office/powerpoint/2010/main" val="1143996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4591D162-5CE8-46AE-8329-82B7EA1D14FD}" type="datetimeFigureOut">
              <a:rPr lang="zh-CN" altLang="en-US" smtClean="0"/>
              <a:t>2018/1/13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FAE5B16-0F33-4EE9-AE34-61D676368225}" type="slidenum">
              <a:rPr lang="zh-CN" altLang="en-US" smtClean="0"/>
              <a:t>‹#›</a:t>
            </a:fld>
            <a:endParaRPr lang="zh-CN" altLang="en-US"/>
          </a:p>
        </p:txBody>
      </p:sp>
    </p:spTree>
    <p:extLst>
      <p:ext uri="{BB962C8B-B14F-4D97-AF65-F5344CB8AC3E}">
        <p14:creationId xmlns:p14="http://schemas.microsoft.com/office/powerpoint/2010/main" val="2757515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4591D162-5CE8-46AE-8329-82B7EA1D14FD}" type="datetimeFigureOut">
              <a:rPr lang="zh-CN" altLang="en-US" smtClean="0"/>
              <a:t>2018/1/13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FAE5B16-0F33-4EE9-AE34-61D676368225}" type="slidenum">
              <a:rPr lang="zh-CN" altLang="en-US" smtClean="0"/>
              <a:t>‹#›</a:t>
            </a:fld>
            <a:endParaRPr lang="zh-CN" altLang="en-US"/>
          </a:p>
        </p:txBody>
      </p:sp>
    </p:spTree>
    <p:extLst>
      <p:ext uri="{BB962C8B-B14F-4D97-AF65-F5344CB8AC3E}">
        <p14:creationId xmlns:p14="http://schemas.microsoft.com/office/powerpoint/2010/main" val="2971063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91D162-5CE8-46AE-8329-82B7EA1D14FD}" type="datetimeFigureOut">
              <a:rPr lang="zh-CN" altLang="en-US" smtClean="0"/>
              <a:t>2018/1/13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AE5B16-0F33-4EE9-AE34-61D676368225}" type="slidenum">
              <a:rPr lang="zh-CN" altLang="en-US" smtClean="0"/>
              <a:t>‹#›</a:t>
            </a:fld>
            <a:endParaRPr lang="zh-CN" altLang="en-US"/>
          </a:p>
        </p:txBody>
      </p:sp>
    </p:spTree>
    <p:extLst>
      <p:ext uri="{BB962C8B-B14F-4D97-AF65-F5344CB8AC3E}">
        <p14:creationId xmlns:p14="http://schemas.microsoft.com/office/powerpoint/2010/main" val="42448567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9.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hemeOverride" Target="../theme/themeOverride1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hemeOverride" Target="../theme/themeOverride3.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xml"/><Relationship Id="rId1" Type="http://schemas.openxmlformats.org/officeDocument/2006/relationships/themeOverride" Target="../theme/themeOverride5.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6.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E222A"/>
        </a:solidFill>
        <a:effectLst/>
      </p:bgPr>
    </p:bg>
    <p:spTree>
      <p:nvGrpSpPr>
        <p:cNvPr id="1" name=""/>
        <p:cNvGrpSpPr/>
        <p:nvPr/>
      </p:nvGrpSpPr>
      <p:grpSpPr>
        <a:xfrm>
          <a:off x="0" y="0"/>
          <a:ext cx="0" cy="0"/>
          <a:chOff x="0" y="0"/>
          <a:chExt cx="0" cy="0"/>
        </a:xfrm>
      </p:grpSpPr>
      <p:grpSp>
        <p:nvGrpSpPr>
          <p:cNvPr id="2" name="组合 1"/>
          <p:cNvGrpSpPr/>
          <p:nvPr/>
        </p:nvGrpSpPr>
        <p:grpSpPr>
          <a:xfrm>
            <a:off x="4552950" y="0"/>
            <a:ext cx="7639052" cy="967195"/>
            <a:chOff x="4067174" y="0"/>
            <a:chExt cx="8124827" cy="1028700"/>
          </a:xfrm>
        </p:grpSpPr>
        <p:sp>
          <p:nvSpPr>
            <p:cNvPr id="3" name="任意多边形 2"/>
            <p:cNvSpPr/>
            <p:nvPr/>
          </p:nvSpPr>
          <p:spPr>
            <a:xfrm>
              <a:off x="4067174" y="0"/>
              <a:ext cx="8124825" cy="723900"/>
            </a:xfrm>
            <a:custGeom>
              <a:avLst/>
              <a:gdLst>
                <a:gd name="connsiteX0" fmla="*/ 407194 w 8128000"/>
                <a:gd name="connsiteY0" fmla="*/ 0 h 723900"/>
                <a:gd name="connsiteX1" fmla="*/ 8128000 w 8128000"/>
                <a:gd name="connsiteY1" fmla="*/ 0 h 723900"/>
                <a:gd name="connsiteX2" fmla="*/ 8128000 w 8128000"/>
                <a:gd name="connsiteY2" fmla="*/ 723900 h 723900"/>
                <a:gd name="connsiteX3" fmla="*/ 0 w 8128000"/>
                <a:gd name="connsiteY3" fmla="*/ 723900 h 723900"/>
                <a:gd name="connsiteX0" fmla="*/ 435814 w 8156620"/>
                <a:gd name="connsiteY0" fmla="*/ 0 h 723900"/>
                <a:gd name="connsiteX1" fmla="*/ 8156620 w 8156620"/>
                <a:gd name="connsiteY1" fmla="*/ 0 h 723900"/>
                <a:gd name="connsiteX2" fmla="*/ 8156620 w 8156620"/>
                <a:gd name="connsiteY2" fmla="*/ 723900 h 723900"/>
                <a:gd name="connsiteX3" fmla="*/ 0 w 8156620"/>
                <a:gd name="connsiteY3" fmla="*/ 704850 h 723900"/>
                <a:gd name="connsiteX4" fmla="*/ 435814 w 8156620"/>
                <a:gd name="connsiteY4" fmla="*/ 0 h 723900"/>
                <a:gd name="connsiteX0" fmla="*/ 435814 w 8156620"/>
                <a:gd name="connsiteY0" fmla="*/ 0 h 723900"/>
                <a:gd name="connsiteX1" fmla="*/ 8156620 w 8156620"/>
                <a:gd name="connsiteY1" fmla="*/ 0 h 723900"/>
                <a:gd name="connsiteX2" fmla="*/ 8156620 w 8156620"/>
                <a:gd name="connsiteY2" fmla="*/ 723900 h 723900"/>
                <a:gd name="connsiteX3" fmla="*/ 0 w 8156620"/>
                <a:gd name="connsiteY3" fmla="*/ 704850 h 723900"/>
                <a:gd name="connsiteX4" fmla="*/ 435814 w 8156620"/>
                <a:gd name="connsiteY4" fmla="*/ 0 h 723900"/>
                <a:gd name="connsiteX0" fmla="*/ 435814 w 8156620"/>
                <a:gd name="connsiteY0" fmla="*/ 0 h 723900"/>
                <a:gd name="connsiteX1" fmla="*/ 8156620 w 8156620"/>
                <a:gd name="connsiteY1" fmla="*/ 0 h 723900"/>
                <a:gd name="connsiteX2" fmla="*/ 8156620 w 8156620"/>
                <a:gd name="connsiteY2" fmla="*/ 723900 h 723900"/>
                <a:gd name="connsiteX3" fmla="*/ 0 w 8156620"/>
                <a:gd name="connsiteY3" fmla="*/ 704850 h 723900"/>
                <a:gd name="connsiteX4" fmla="*/ 435814 w 8156620"/>
                <a:gd name="connsiteY4" fmla="*/ 0 h 723900"/>
                <a:gd name="connsiteX0" fmla="*/ 416734 w 8137540"/>
                <a:gd name="connsiteY0" fmla="*/ 0 h 723900"/>
                <a:gd name="connsiteX1" fmla="*/ 8137540 w 8137540"/>
                <a:gd name="connsiteY1" fmla="*/ 0 h 723900"/>
                <a:gd name="connsiteX2" fmla="*/ 8137540 w 8137540"/>
                <a:gd name="connsiteY2" fmla="*/ 723900 h 723900"/>
                <a:gd name="connsiteX3" fmla="*/ 0 w 8137540"/>
                <a:gd name="connsiteY3" fmla="*/ 704850 h 723900"/>
                <a:gd name="connsiteX4" fmla="*/ 416734 w 8137540"/>
                <a:gd name="connsiteY4" fmla="*/ 0 h 723900"/>
                <a:gd name="connsiteX0" fmla="*/ 416734 w 8137540"/>
                <a:gd name="connsiteY0" fmla="*/ 0 h 723900"/>
                <a:gd name="connsiteX1" fmla="*/ 8137540 w 8137540"/>
                <a:gd name="connsiteY1" fmla="*/ 0 h 723900"/>
                <a:gd name="connsiteX2" fmla="*/ 8137540 w 8137540"/>
                <a:gd name="connsiteY2" fmla="*/ 723900 h 723900"/>
                <a:gd name="connsiteX3" fmla="*/ 0 w 8137540"/>
                <a:gd name="connsiteY3" fmla="*/ 704850 h 723900"/>
                <a:gd name="connsiteX4" fmla="*/ 416734 w 8137540"/>
                <a:gd name="connsiteY4" fmla="*/ 0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7540" h="723900">
                  <a:moveTo>
                    <a:pt x="416734" y="0"/>
                  </a:moveTo>
                  <a:lnTo>
                    <a:pt x="8137540" y="0"/>
                  </a:lnTo>
                  <a:lnTo>
                    <a:pt x="8137540" y="723900"/>
                  </a:lnTo>
                  <a:lnTo>
                    <a:pt x="0" y="704850"/>
                  </a:lnTo>
                  <a:cubicBezTo>
                    <a:pt x="107111" y="473075"/>
                    <a:pt x="281003" y="241300"/>
                    <a:pt x="416734" y="0"/>
                  </a:cubicBezTo>
                  <a:close/>
                </a:path>
              </a:pathLst>
            </a:custGeom>
            <a:solidFill>
              <a:srgbClr val="98141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任意多边形 3"/>
            <p:cNvSpPr/>
            <p:nvPr/>
          </p:nvSpPr>
          <p:spPr>
            <a:xfrm>
              <a:off x="4076700" y="434974"/>
              <a:ext cx="8115301" cy="593726"/>
            </a:xfrm>
            <a:custGeom>
              <a:avLst/>
              <a:gdLst>
                <a:gd name="connsiteX0" fmla="*/ 270626 w 8115301"/>
                <a:gd name="connsiteY0" fmla="*/ 0 h 675970"/>
                <a:gd name="connsiteX1" fmla="*/ 309120 w 8115301"/>
                <a:gd name="connsiteY1" fmla="*/ 0 h 675970"/>
                <a:gd name="connsiteX2" fmla="*/ 8115301 w 8115301"/>
                <a:gd name="connsiteY2" fmla="*/ 0 h 675970"/>
                <a:gd name="connsiteX3" fmla="*/ 8115301 w 8115301"/>
                <a:gd name="connsiteY3" fmla="*/ 675969 h 675970"/>
                <a:gd name="connsiteX4" fmla="*/ 309129 w 8115301"/>
                <a:gd name="connsiteY4" fmla="*/ 675969 h 675970"/>
                <a:gd name="connsiteX5" fmla="*/ 309120 w 8115301"/>
                <a:gd name="connsiteY5" fmla="*/ 675970 h 675970"/>
                <a:gd name="connsiteX6" fmla="*/ 309111 w 8115301"/>
                <a:gd name="connsiteY6" fmla="*/ 675969 h 675970"/>
                <a:gd name="connsiteX7" fmla="*/ 270626 w 8115301"/>
                <a:gd name="connsiteY7" fmla="*/ 675969 h 675970"/>
                <a:gd name="connsiteX8" fmla="*/ 270626 w 8115301"/>
                <a:gd name="connsiteY8" fmla="*/ 671727 h 675970"/>
                <a:gd name="connsiteX9" fmla="*/ 246821 w 8115301"/>
                <a:gd name="connsiteY9" fmla="*/ 669103 h 675970"/>
                <a:gd name="connsiteX10" fmla="*/ 0 w 8115301"/>
                <a:gd name="connsiteY10" fmla="*/ 337985 h 675970"/>
                <a:gd name="connsiteX11" fmla="*/ 246821 w 8115301"/>
                <a:gd name="connsiteY11" fmla="*/ 6867 h 675970"/>
                <a:gd name="connsiteX12" fmla="*/ 270626 w 8115301"/>
                <a:gd name="connsiteY12" fmla="*/ 4243 h 675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115301" h="675970">
                  <a:moveTo>
                    <a:pt x="270626" y="0"/>
                  </a:moveTo>
                  <a:lnTo>
                    <a:pt x="309120" y="0"/>
                  </a:lnTo>
                  <a:lnTo>
                    <a:pt x="8115301" y="0"/>
                  </a:lnTo>
                  <a:lnTo>
                    <a:pt x="8115301" y="675969"/>
                  </a:lnTo>
                  <a:lnTo>
                    <a:pt x="309129" y="675969"/>
                  </a:lnTo>
                  <a:lnTo>
                    <a:pt x="309120" y="675970"/>
                  </a:lnTo>
                  <a:lnTo>
                    <a:pt x="309111" y="675969"/>
                  </a:lnTo>
                  <a:lnTo>
                    <a:pt x="270626" y="675969"/>
                  </a:lnTo>
                  <a:lnTo>
                    <a:pt x="270626" y="671727"/>
                  </a:lnTo>
                  <a:lnTo>
                    <a:pt x="246821" y="669103"/>
                  </a:lnTo>
                  <a:cubicBezTo>
                    <a:pt x="105961" y="637588"/>
                    <a:pt x="0" y="501316"/>
                    <a:pt x="0" y="337985"/>
                  </a:cubicBezTo>
                  <a:cubicBezTo>
                    <a:pt x="0" y="174654"/>
                    <a:pt x="105961" y="38383"/>
                    <a:pt x="246821" y="6867"/>
                  </a:cubicBezTo>
                  <a:lnTo>
                    <a:pt x="270626" y="4243"/>
                  </a:lnTo>
                  <a:close/>
                </a:path>
              </a:pathLst>
            </a:custGeom>
            <a:solidFill>
              <a:srgbClr val="EE1C3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5" name="组合 4"/>
          <p:cNvGrpSpPr/>
          <p:nvPr/>
        </p:nvGrpSpPr>
        <p:grpSpPr>
          <a:xfrm flipH="1" flipV="1">
            <a:off x="0" y="5848350"/>
            <a:ext cx="9753600" cy="1010308"/>
            <a:chOff x="4067174" y="19038"/>
            <a:chExt cx="9258302" cy="1009663"/>
          </a:xfrm>
        </p:grpSpPr>
        <p:sp>
          <p:nvSpPr>
            <p:cNvPr id="6" name="任意多边形 5"/>
            <p:cNvSpPr/>
            <p:nvPr/>
          </p:nvSpPr>
          <p:spPr>
            <a:xfrm>
              <a:off x="4067174" y="19038"/>
              <a:ext cx="9258302" cy="723900"/>
            </a:xfrm>
            <a:custGeom>
              <a:avLst/>
              <a:gdLst>
                <a:gd name="connsiteX0" fmla="*/ 407194 w 8128000"/>
                <a:gd name="connsiteY0" fmla="*/ 0 h 723900"/>
                <a:gd name="connsiteX1" fmla="*/ 8128000 w 8128000"/>
                <a:gd name="connsiteY1" fmla="*/ 0 h 723900"/>
                <a:gd name="connsiteX2" fmla="*/ 8128000 w 8128000"/>
                <a:gd name="connsiteY2" fmla="*/ 723900 h 723900"/>
                <a:gd name="connsiteX3" fmla="*/ 0 w 8128000"/>
                <a:gd name="connsiteY3" fmla="*/ 723900 h 723900"/>
                <a:gd name="connsiteX0" fmla="*/ 435814 w 8156620"/>
                <a:gd name="connsiteY0" fmla="*/ 0 h 723900"/>
                <a:gd name="connsiteX1" fmla="*/ 8156620 w 8156620"/>
                <a:gd name="connsiteY1" fmla="*/ 0 h 723900"/>
                <a:gd name="connsiteX2" fmla="*/ 8156620 w 8156620"/>
                <a:gd name="connsiteY2" fmla="*/ 723900 h 723900"/>
                <a:gd name="connsiteX3" fmla="*/ 0 w 8156620"/>
                <a:gd name="connsiteY3" fmla="*/ 704850 h 723900"/>
                <a:gd name="connsiteX4" fmla="*/ 435814 w 8156620"/>
                <a:gd name="connsiteY4" fmla="*/ 0 h 723900"/>
                <a:gd name="connsiteX0" fmla="*/ 435814 w 8156620"/>
                <a:gd name="connsiteY0" fmla="*/ 0 h 723900"/>
                <a:gd name="connsiteX1" fmla="*/ 8156620 w 8156620"/>
                <a:gd name="connsiteY1" fmla="*/ 0 h 723900"/>
                <a:gd name="connsiteX2" fmla="*/ 8156620 w 8156620"/>
                <a:gd name="connsiteY2" fmla="*/ 723900 h 723900"/>
                <a:gd name="connsiteX3" fmla="*/ 0 w 8156620"/>
                <a:gd name="connsiteY3" fmla="*/ 704850 h 723900"/>
                <a:gd name="connsiteX4" fmla="*/ 435814 w 8156620"/>
                <a:gd name="connsiteY4" fmla="*/ 0 h 723900"/>
                <a:gd name="connsiteX0" fmla="*/ 435814 w 8156620"/>
                <a:gd name="connsiteY0" fmla="*/ 0 h 723900"/>
                <a:gd name="connsiteX1" fmla="*/ 8156620 w 8156620"/>
                <a:gd name="connsiteY1" fmla="*/ 0 h 723900"/>
                <a:gd name="connsiteX2" fmla="*/ 8156620 w 8156620"/>
                <a:gd name="connsiteY2" fmla="*/ 723900 h 723900"/>
                <a:gd name="connsiteX3" fmla="*/ 0 w 8156620"/>
                <a:gd name="connsiteY3" fmla="*/ 704850 h 723900"/>
                <a:gd name="connsiteX4" fmla="*/ 435814 w 8156620"/>
                <a:gd name="connsiteY4" fmla="*/ 0 h 723900"/>
                <a:gd name="connsiteX0" fmla="*/ 416734 w 8137540"/>
                <a:gd name="connsiteY0" fmla="*/ 0 h 723900"/>
                <a:gd name="connsiteX1" fmla="*/ 8137540 w 8137540"/>
                <a:gd name="connsiteY1" fmla="*/ 0 h 723900"/>
                <a:gd name="connsiteX2" fmla="*/ 8137540 w 8137540"/>
                <a:gd name="connsiteY2" fmla="*/ 723900 h 723900"/>
                <a:gd name="connsiteX3" fmla="*/ 0 w 8137540"/>
                <a:gd name="connsiteY3" fmla="*/ 704850 h 723900"/>
                <a:gd name="connsiteX4" fmla="*/ 416734 w 8137540"/>
                <a:gd name="connsiteY4" fmla="*/ 0 h 723900"/>
                <a:gd name="connsiteX0" fmla="*/ 416734 w 8137540"/>
                <a:gd name="connsiteY0" fmla="*/ 0 h 723900"/>
                <a:gd name="connsiteX1" fmla="*/ 8137540 w 8137540"/>
                <a:gd name="connsiteY1" fmla="*/ 0 h 723900"/>
                <a:gd name="connsiteX2" fmla="*/ 8137540 w 8137540"/>
                <a:gd name="connsiteY2" fmla="*/ 723900 h 723900"/>
                <a:gd name="connsiteX3" fmla="*/ 0 w 8137540"/>
                <a:gd name="connsiteY3" fmla="*/ 704850 h 723900"/>
                <a:gd name="connsiteX4" fmla="*/ 416734 w 8137540"/>
                <a:gd name="connsiteY4" fmla="*/ 0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7540" h="723900">
                  <a:moveTo>
                    <a:pt x="416734" y="0"/>
                  </a:moveTo>
                  <a:lnTo>
                    <a:pt x="8137540" y="0"/>
                  </a:lnTo>
                  <a:lnTo>
                    <a:pt x="8137540" y="723900"/>
                  </a:lnTo>
                  <a:lnTo>
                    <a:pt x="0" y="704850"/>
                  </a:lnTo>
                  <a:cubicBezTo>
                    <a:pt x="107111" y="473075"/>
                    <a:pt x="281003" y="241300"/>
                    <a:pt x="416734" y="0"/>
                  </a:cubicBezTo>
                  <a:close/>
                </a:path>
              </a:pathLst>
            </a:custGeom>
            <a:solidFill>
              <a:srgbClr val="98141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任意多边形 6"/>
            <p:cNvSpPr/>
            <p:nvPr/>
          </p:nvSpPr>
          <p:spPr>
            <a:xfrm>
              <a:off x="4076700" y="434975"/>
              <a:ext cx="9248776" cy="593726"/>
            </a:xfrm>
            <a:custGeom>
              <a:avLst/>
              <a:gdLst>
                <a:gd name="connsiteX0" fmla="*/ 270626 w 8115301"/>
                <a:gd name="connsiteY0" fmla="*/ 0 h 675970"/>
                <a:gd name="connsiteX1" fmla="*/ 309120 w 8115301"/>
                <a:gd name="connsiteY1" fmla="*/ 0 h 675970"/>
                <a:gd name="connsiteX2" fmla="*/ 8115301 w 8115301"/>
                <a:gd name="connsiteY2" fmla="*/ 0 h 675970"/>
                <a:gd name="connsiteX3" fmla="*/ 8115301 w 8115301"/>
                <a:gd name="connsiteY3" fmla="*/ 675969 h 675970"/>
                <a:gd name="connsiteX4" fmla="*/ 309129 w 8115301"/>
                <a:gd name="connsiteY4" fmla="*/ 675969 h 675970"/>
                <a:gd name="connsiteX5" fmla="*/ 309120 w 8115301"/>
                <a:gd name="connsiteY5" fmla="*/ 675970 h 675970"/>
                <a:gd name="connsiteX6" fmla="*/ 309111 w 8115301"/>
                <a:gd name="connsiteY6" fmla="*/ 675969 h 675970"/>
                <a:gd name="connsiteX7" fmla="*/ 270626 w 8115301"/>
                <a:gd name="connsiteY7" fmla="*/ 675969 h 675970"/>
                <a:gd name="connsiteX8" fmla="*/ 270626 w 8115301"/>
                <a:gd name="connsiteY8" fmla="*/ 671727 h 675970"/>
                <a:gd name="connsiteX9" fmla="*/ 246821 w 8115301"/>
                <a:gd name="connsiteY9" fmla="*/ 669103 h 675970"/>
                <a:gd name="connsiteX10" fmla="*/ 0 w 8115301"/>
                <a:gd name="connsiteY10" fmla="*/ 337985 h 675970"/>
                <a:gd name="connsiteX11" fmla="*/ 246821 w 8115301"/>
                <a:gd name="connsiteY11" fmla="*/ 6867 h 675970"/>
                <a:gd name="connsiteX12" fmla="*/ 270626 w 8115301"/>
                <a:gd name="connsiteY12" fmla="*/ 4243 h 675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115301" h="675970">
                  <a:moveTo>
                    <a:pt x="270626" y="0"/>
                  </a:moveTo>
                  <a:lnTo>
                    <a:pt x="309120" y="0"/>
                  </a:lnTo>
                  <a:lnTo>
                    <a:pt x="8115301" y="0"/>
                  </a:lnTo>
                  <a:lnTo>
                    <a:pt x="8115301" y="675969"/>
                  </a:lnTo>
                  <a:lnTo>
                    <a:pt x="309129" y="675969"/>
                  </a:lnTo>
                  <a:lnTo>
                    <a:pt x="309120" y="675970"/>
                  </a:lnTo>
                  <a:lnTo>
                    <a:pt x="309111" y="675969"/>
                  </a:lnTo>
                  <a:lnTo>
                    <a:pt x="270626" y="675969"/>
                  </a:lnTo>
                  <a:lnTo>
                    <a:pt x="270626" y="671727"/>
                  </a:lnTo>
                  <a:lnTo>
                    <a:pt x="246821" y="669103"/>
                  </a:lnTo>
                  <a:cubicBezTo>
                    <a:pt x="105961" y="637588"/>
                    <a:pt x="0" y="501316"/>
                    <a:pt x="0" y="337985"/>
                  </a:cubicBezTo>
                  <a:cubicBezTo>
                    <a:pt x="0" y="174654"/>
                    <a:pt x="105961" y="38383"/>
                    <a:pt x="246821" y="6867"/>
                  </a:cubicBezTo>
                  <a:lnTo>
                    <a:pt x="270626" y="4243"/>
                  </a:lnTo>
                  <a:close/>
                </a:path>
              </a:pathLst>
            </a:custGeom>
            <a:solidFill>
              <a:srgbClr val="EE1C3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10" name="文本框 9"/>
          <p:cNvSpPr txBox="1"/>
          <p:nvPr/>
        </p:nvSpPr>
        <p:spPr>
          <a:xfrm>
            <a:off x="624114" y="3879001"/>
            <a:ext cx="10972801" cy="1015663"/>
          </a:xfrm>
          <a:prstGeom prst="rect">
            <a:avLst/>
          </a:prstGeom>
          <a:noFill/>
        </p:spPr>
        <p:txBody>
          <a:bodyPr wrap="square" rtlCol="0">
            <a:spAutoFit/>
          </a:bodyPr>
          <a:lstStyle/>
          <a:p>
            <a:pPr algn="ctr"/>
            <a:r>
              <a:rPr lang="en-US" altLang="zh-CN" sz="6000" dirty="0" smtClean="0">
                <a:solidFill>
                  <a:srgbClr val="EE1C39"/>
                </a:solidFill>
                <a:latin typeface="Roboto" pitchFamily="2" charset="0"/>
                <a:ea typeface="Roboto" pitchFamily="2" charset="0"/>
              </a:rPr>
              <a:t>Halide</a:t>
            </a:r>
            <a:endParaRPr lang="zh-CN" altLang="en-US" sz="6000" dirty="0">
              <a:solidFill>
                <a:schemeClr val="bg1"/>
              </a:solidFill>
              <a:latin typeface="Roboto" pitchFamily="2" charset="0"/>
            </a:endParaRPr>
          </a:p>
        </p:txBody>
      </p:sp>
      <p:sp>
        <p:nvSpPr>
          <p:cNvPr id="12" name="文本框 11"/>
          <p:cNvSpPr txBox="1"/>
          <p:nvPr/>
        </p:nvSpPr>
        <p:spPr>
          <a:xfrm>
            <a:off x="4013199" y="4936464"/>
            <a:ext cx="4194629" cy="369332"/>
          </a:xfrm>
          <a:prstGeom prst="rect">
            <a:avLst/>
          </a:prstGeom>
          <a:noFill/>
        </p:spPr>
        <p:txBody>
          <a:bodyPr wrap="square" rtlCol="0">
            <a:spAutoFit/>
          </a:bodyPr>
          <a:lstStyle/>
          <a:p>
            <a:pPr algn="ctr"/>
            <a:r>
              <a:rPr lang="en-US" altLang="zh-CN" dirty="0" smtClean="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rPr>
              <a:t>  </a:t>
            </a:r>
            <a:r>
              <a:rPr lang="zh-CN" altLang="en-US" dirty="0" smtClean="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rPr>
              <a:t>张航凯    阮超逸    汪</a:t>
            </a:r>
            <a:r>
              <a:rPr lang="zh-CN" altLang="en-US" dirty="0">
                <a:solidFill>
                  <a:schemeClr val="bg1">
                    <a:lumMod val="95000"/>
                  </a:schemeClr>
                </a:solidFill>
                <a:latin typeface="Open Sans Light" panose="020B0306030504020204" pitchFamily="34" charset="0"/>
                <a:ea typeface="Open Sans Light" panose="020B0306030504020204" pitchFamily="34" charset="0"/>
                <a:cs typeface="Open Sans Light" panose="020B0306030504020204" pitchFamily="34" charset="0"/>
              </a:rPr>
              <a:t>超</a:t>
            </a:r>
            <a:endParaRPr lang="zh-CN" altLang="en-US" b="1" dirty="0">
              <a:solidFill>
                <a:schemeClr val="bg1">
                  <a:lumMod val="95000"/>
                </a:schemeClr>
              </a:solidFill>
              <a:latin typeface="Open Sans Light" panose="020B0306030504020204" pitchFamily="34" charset="0"/>
              <a:cs typeface="Open Sans Light" panose="020B0306030504020204" pitchFamily="34" charset="0"/>
            </a:endParaRPr>
          </a:p>
        </p:txBody>
      </p:sp>
      <p:grpSp>
        <p:nvGrpSpPr>
          <p:cNvPr id="19" name="组合 18"/>
          <p:cNvGrpSpPr/>
          <p:nvPr/>
        </p:nvGrpSpPr>
        <p:grpSpPr>
          <a:xfrm>
            <a:off x="5203372" y="1751311"/>
            <a:ext cx="1778000" cy="1778000"/>
            <a:chOff x="5159830" y="1574801"/>
            <a:chExt cx="1778000" cy="1778000"/>
          </a:xfrm>
        </p:grpSpPr>
        <p:sp>
          <p:nvSpPr>
            <p:cNvPr id="17" name="椭圆 16"/>
            <p:cNvSpPr/>
            <p:nvPr/>
          </p:nvSpPr>
          <p:spPr>
            <a:xfrm>
              <a:off x="5159830" y="1574801"/>
              <a:ext cx="1778000" cy="1778000"/>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4" name="Freeform 106"/>
            <p:cNvSpPr>
              <a:spLocks/>
            </p:cNvSpPr>
            <p:nvPr/>
          </p:nvSpPr>
          <p:spPr bwMode="auto">
            <a:xfrm>
              <a:off x="6048830" y="2459186"/>
              <a:ext cx="0" cy="9231"/>
            </a:xfrm>
            <a:custGeom>
              <a:avLst/>
              <a:gdLst>
                <a:gd name="T0" fmla="*/ 0 h 1"/>
                <a:gd name="T1" fmla="*/ 1 h 1"/>
                <a:gd name="T2" fmla="*/ 1 h 1"/>
                <a:gd name="T3" fmla="*/ 0 h 1"/>
              </a:gdLst>
              <a:ahLst/>
              <a:cxnLst>
                <a:cxn ang="0">
                  <a:pos x="0" y="T0"/>
                </a:cxn>
                <a:cxn ang="0">
                  <a:pos x="0" y="T1"/>
                </a:cxn>
                <a:cxn ang="0">
                  <a:pos x="0" y="T2"/>
                </a:cxn>
                <a:cxn ang="0">
                  <a:pos x="0" y="T3"/>
                </a:cxn>
              </a:cxnLst>
              <a:rect l="0" t="0" r="r" b="b"/>
              <a:pathLst>
                <a:path h="1">
                  <a:moveTo>
                    <a:pt x="0" y="0"/>
                  </a:moveTo>
                  <a:cubicBezTo>
                    <a:pt x="0" y="0"/>
                    <a:pt x="0" y="0"/>
                    <a:pt x="0" y="1"/>
                  </a:cubicBezTo>
                  <a:cubicBezTo>
                    <a:pt x="0" y="1"/>
                    <a:pt x="0" y="1"/>
                    <a:pt x="0" y="1"/>
                  </a:cubicBezTo>
                  <a:lnTo>
                    <a:pt x="0" y="0"/>
                  </a:lnTo>
                  <a:close/>
                </a:path>
              </a:pathLst>
            </a:custGeom>
            <a:solidFill>
              <a:srgbClr val="EE1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07"/>
            <p:cNvSpPr>
              <a:spLocks/>
            </p:cNvSpPr>
            <p:nvPr/>
          </p:nvSpPr>
          <p:spPr bwMode="auto">
            <a:xfrm>
              <a:off x="6048830" y="246380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EE1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108"/>
            <p:cNvSpPr>
              <a:spLocks/>
            </p:cNvSpPr>
            <p:nvPr/>
          </p:nvSpPr>
          <p:spPr bwMode="auto">
            <a:xfrm>
              <a:off x="5469702" y="2167130"/>
              <a:ext cx="1158256" cy="593342"/>
            </a:xfrm>
            <a:custGeom>
              <a:avLst/>
              <a:gdLst>
                <a:gd name="T0" fmla="*/ 136 w 136"/>
                <a:gd name="T1" fmla="*/ 23 h 70"/>
                <a:gd name="T2" fmla="*/ 89 w 136"/>
                <a:gd name="T3" fmla="*/ 23 h 70"/>
                <a:gd name="T4" fmla="*/ 89 w 136"/>
                <a:gd name="T5" fmla="*/ 25 h 70"/>
                <a:gd name="T6" fmla="*/ 89 w 136"/>
                <a:gd name="T7" fmla="*/ 26 h 70"/>
                <a:gd name="T8" fmla="*/ 89 w 136"/>
                <a:gd name="T9" fmla="*/ 46 h 70"/>
                <a:gd name="T10" fmla="*/ 78 w 136"/>
                <a:gd name="T11" fmla="*/ 49 h 70"/>
                <a:gd name="T12" fmla="*/ 77 w 136"/>
                <a:gd name="T13" fmla="*/ 44 h 70"/>
                <a:gd name="T14" fmla="*/ 77 w 136"/>
                <a:gd name="T15" fmla="*/ 26 h 70"/>
                <a:gd name="T16" fmla="*/ 77 w 136"/>
                <a:gd name="T17" fmla="*/ 24 h 70"/>
                <a:gd name="T18" fmla="*/ 53 w 136"/>
                <a:gd name="T19" fmla="*/ 0 h 70"/>
                <a:gd name="T20" fmla="*/ 29 w 136"/>
                <a:gd name="T21" fmla="*/ 24 h 70"/>
                <a:gd name="T22" fmla="*/ 29 w 136"/>
                <a:gd name="T23" fmla="*/ 25 h 70"/>
                <a:gd name="T24" fmla="*/ 29 w 136"/>
                <a:gd name="T25" fmla="*/ 26 h 70"/>
                <a:gd name="T26" fmla="*/ 29 w 136"/>
                <a:gd name="T27" fmla="*/ 44 h 70"/>
                <a:gd name="T28" fmla="*/ 23 w 136"/>
                <a:gd name="T29" fmla="*/ 52 h 70"/>
                <a:gd name="T30" fmla="*/ 17 w 136"/>
                <a:gd name="T31" fmla="*/ 46 h 70"/>
                <a:gd name="T32" fmla="*/ 17 w 136"/>
                <a:gd name="T33" fmla="*/ 18 h 70"/>
                <a:gd name="T34" fmla="*/ 9 w 136"/>
                <a:gd name="T35" fmla="*/ 9 h 70"/>
                <a:gd name="T36" fmla="*/ 0 w 136"/>
                <a:gd name="T37" fmla="*/ 44 h 70"/>
                <a:gd name="T38" fmla="*/ 0 w 136"/>
                <a:gd name="T39" fmla="*/ 45 h 70"/>
                <a:gd name="T40" fmla="*/ 23 w 136"/>
                <a:gd name="T41" fmla="*/ 70 h 70"/>
                <a:gd name="T42" fmla="*/ 47 w 136"/>
                <a:gd name="T43" fmla="*/ 46 h 70"/>
                <a:gd name="T44" fmla="*/ 47 w 136"/>
                <a:gd name="T45" fmla="*/ 44 h 70"/>
                <a:gd name="T46" fmla="*/ 47 w 136"/>
                <a:gd name="T47" fmla="*/ 24 h 70"/>
                <a:gd name="T48" fmla="*/ 58 w 136"/>
                <a:gd name="T49" fmla="*/ 21 h 70"/>
                <a:gd name="T50" fmla="*/ 59 w 136"/>
                <a:gd name="T51" fmla="*/ 25 h 70"/>
                <a:gd name="T52" fmla="*/ 59 w 136"/>
                <a:gd name="T53" fmla="*/ 44 h 70"/>
                <a:gd name="T54" fmla="*/ 59 w 136"/>
                <a:gd name="T55" fmla="*/ 45 h 70"/>
                <a:gd name="T56" fmla="*/ 59 w 136"/>
                <a:gd name="T57" fmla="*/ 46 h 70"/>
                <a:gd name="T58" fmla="*/ 83 w 136"/>
                <a:gd name="T59" fmla="*/ 70 h 70"/>
                <a:gd name="T60" fmla="*/ 106 w 136"/>
                <a:gd name="T61" fmla="*/ 45 h 70"/>
                <a:gd name="T62" fmla="*/ 106 w 136"/>
                <a:gd name="T63" fmla="*/ 44 h 70"/>
                <a:gd name="T64" fmla="*/ 107 w 136"/>
                <a:gd name="T65" fmla="*/ 24 h 70"/>
                <a:gd name="T66" fmla="*/ 118 w 136"/>
                <a:gd name="T67" fmla="*/ 21 h 70"/>
                <a:gd name="T68" fmla="*/ 118 w 136"/>
                <a:gd name="T69" fmla="*/ 26 h 70"/>
                <a:gd name="T70" fmla="*/ 118 w 136"/>
                <a:gd name="T71" fmla="*/ 52 h 70"/>
                <a:gd name="T72" fmla="*/ 127 w 136"/>
                <a:gd name="T73" fmla="*/ 61 h 70"/>
                <a:gd name="T74" fmla="*/ 136 w 136"/>
                <a:gd name="T75"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6" h="70">
                  <a:moveTo>
                    <a:pt x="136" y="24"/>
                  </a:moveTo>
                  <a:cubicBezTo>
                    <a:pt x="136" y="24"/>
                    <a:pt x="136" y="23"/>
                    <a:pt x="136" y="23"/>
                  </a:cubicBezTo>
                  <a:cubicBezTo>
                    <a:pt x="136" y="10"/>
                    <a:pt x="125" y="0"/>
                    <a:pt x="112" y="0"/>
                  </a:cubicBezTo>
                  <a:cubicBezTo>
                    <a:pt x="100" y="0"/>
                    <a:pt x="89" y="10"/>
                    <a:pt x="89" y="23"/>
                  </a:cubicBezTo>
                  <a:cubicBezTo>
                    <a:pt x="89" y="24"/>
                    <a:pt x="89" y="24"/>
                    <a:pt x="89" y="24"/>
                  </a:cubicBezTo>
                  <a:cubicBezTo>
                    <a:pt x="89" y="25"/>
                    <a:pt x="89" y="25"/>
                    <a:pt x="89" y="25"/>
                  </a:cubicBezTo>
                  <a:cubicBezTo>
                    <a:pt x="89" y="26"/>
                    <a:pt x="89" y="26"/>
                    <a:pt x="89" y="26"/>
                  </a:cubicBezTo>
                  <a:cubicBezTo>
                    <a:pt x="89" y="26"/>
                    <a:pt x="89" y="26"/>
                    <a:pt x="89" y="26"/>
                  </a:cubicBezTo>
                  <a:cubicBezTo>
                    <a:pt x="89" y="44"/>
                    <a:pt x="89" y="44"/>
                    <a:pt x="89" y="44"/>
                  </a:cubicBezTo>
                  <a:cubicBezTo>
                    <a:pt x="89" y="46"/>
                    <a:pt x="89" y="46"/>
                    <a:pt x="89" y="46"/>
                  </a:cubicBezTo>
                  <a:cubicBezTo>
                    <a:pt x="89" y="49"/>
                    <a:pt x="86" y="52"/>
                    <a:pt x="83" y="52"/>
                  </a:cubicBezTo>
                  <a:cubicBezTo>
                    <a:pt x="81" y="52"/>
                    <a:pt x="79" y="51"/>
                    <a:pt x="78" y="49"/>
                  </a:cubicBezTo>
                  <a:cubicBezTo>
                    <a:pt x="77" y="48"/>
                    <a:pt x="77" y="47"/>
                    <a:pt x="77" y="46"/>
                  </a:cubicBezTo>
                  <a:cubicBezTo>
                    <a:pt x="77" y="44"/>
                    <a:pt x="77" y="44"/>
                    <a:pt x="77" y="44"/>
                  </a:cubicBezTo>
                  <a:cubicBezTo>
                    <a:pt x="77" y="26"/>
                    <a:pt x="77" y="26"/>
                    <a:pt x="77" y="26"/>
                  </a:cubicBezTo>
                  <a:cubicBezTo>
                    <a:pt x="77" y="26"/>
                    <a:pt x="77" y="26"/>
                    <a:pt x="77" y="26"/>
                  </a:cubicBezTo>
                  <a:cubicBezTo>
                    <a:pt x="77" y="25"/>
                    <a:pt x="77" y="25"/>
                    <a:pt x="77" y="25"/>
                  </a:cubicBezTo>
                  <a:cubicBezTo>
                    <a:pt x="77" y="24"/>
                    <a:pt x="77" y="24"/>
                    <a:pt x="77" y="24"/>
                  </a:cubicBezTo>
                  <a:cubicBezTo>
                    <a:pt x="77" y="24"/>
                    <a:pt x="77" y="23"/>
                    <a:pt x="77" y="23"/>
                  </a:cubicBezTo>
                  <a:cubicBezTo>
                    <a:pt x="77" y="10"/>
                    <a:pt x="66" y="0"/>
                    <a:pt x="53" y="0"/>
                  </a:cubicBezTo>
                  <a:cubicBezTo>
                    <a:pt x="40" y="0"/>
                    <a:pt x="29" y="10"/>
                    <a:pt x="29" y="23"/>
                  </a:cubicBezTo>
                  <a:cubicBezTo>
                    <a:pt x="29" y="24"/>
                    <a:pt x="29" y="24"/>
                    <a:pt x="29" y="24"/>
                  </a:cubicBezTo>
                  <a:cubicBezTo>
                    <a:pt x="29" y="24"/>
                    <a:pt x="29" y="24"/>
                    <a:pt x="29" y="24"/>
                  </a:cubicBezTo>
                  <a:cubicBezTo>
                    <a:pt x="29" y="25"/>
                    <a:pt x="29" y="25"/>
                    <a:pt x="29" y="25"/>
                  </a:cubicBezTo>
                  <a:cubicBezTo>
                    <a:pt x="29" y="25"/>
                    <a:pt x="29" y="25"/>
                    <a:pt x="29" y="25"/>
                  </a:cubicBezTo>
                  <a:cubicBezTo>
                    <a:pt x="29" y="25"/>
                    <a:pt x="29" y="25"/>
                    <a:pt x="29" y="26"/>
                  </a:cubicBezTo>
                  <a:cubicBezTo>
                    <a:pt x="29" y="26"/>
                    <a:pt x="29" y="26"/>
                    <a:pt x="29" y="26"/>
                  </a:cubicBezTo>
                  <a:cubicBezTo>
                    <a:pt x="29" y="44"/>
                    <a:pt x="29" y="44"/>
                    <a:pt x="29" y="44"/>
                  </a:cubicBezTo>
                  <a:cubicBezTo>
                    <a:pt x="29" y="46"/>
                    <a:pt x="29" y="46"/>
                    <a:pt x="29" y="46"/>
                  </a:cubicBezTo>
                  <a:cubicBezTo>
                    <a:pt x="29" y="49"/>
                    <a:pt x="26" y="52"/>
                    <a:pt x="23" y="52"/>
                  </a:cubicBezTo>
                  <a:cubicBezTo>
                    <a:pt x="21" y="52"/>
                    <a:pt x="19" y="51"/>
                    <a:pt x="18" y="49"/>
                  </a:cubicBezTo>
                  <a:cubicBezTo>
                    <a:pt x="18" y="48"/>
                    <a:pt x="17" y="47"/>
                    <a:pt x="17" y="46"/>
                  </a:cubicBezTo>
                  <a:cubicBezTo>
                    <a:pt x="17" y="25"/>
                    <a:pt x="17" y="25"/>
                    <a:pt x="17" y="25"/>
                  </a:cubicBezTo>
                  <a:cubicBezTo>
                    <a:pt x="17" y="18"/>
                    <a:pt x="17" y="18"/>
                    <a:pt x="17" y="18"/>
                  </a:cubicBezTo>
                  <a:cubicBezTo>
                    <a:pt x="17" y="16"/>
                    <a:pt x="17" y="15"/>
                    <a:pt x="16" y="13"/>
                  </a:cubicBezTo>
                  <a:cubicBezTo>
                    <a:pt x="14" y="10"/>
                    <a:pt x="12" y="9"/>
                    <a:pt x="9" y="9"/>
                  </a:cubicBezTo>
                  <a:cubicBezTo>
                    <a:pt x="4" y="9"/>
                    <a:pt x="0" y="13"/>
                    <a:pt x="0" y="18"/>
                  </a:cubicBezTo>
                  <a:cubicBezTo>
                    <a:pt x="0" y="44"/>
                    <a:pt x="0" y="44"/>
                    <a:pt x="0" y="44"/>
                  </a:cubicBezTo>
                  <a:cubicBezTo>
                    <a:pt x="0" y="45"/>
                    <a:pt x="0" y="45"/>
                    <a:pt x="0" y="45"/>
                  </a:cubicBezTo>
                  <a:cubicBezTo>
                    <a:pt x="0" y="45"/>
                    <a:pt x="0" y="45"/>
                    <a:pt x="0" y="45"/>
                  </a:cubicBezTo>
                  <a:cubicBezTo>
                    <a:pt x="0" y="47"/>
                    <a:pt x="0" y="47"/>
                    <a:pt x="0" y="47"/>
                  </a:cubicBezTo>
                  <a:cubicBezTo>
                    <a:pt x="0" y="60"/>
                    <a:pt x="10" y="70"/>
                    <a:pt x="23" y="70"/>
                  </a:cubicBezTo>
                  <a:cubicBezTo>
                    <a:pt x="36" y="70"/>
                    <a:pt x="46" y="60"/>
                    <a:pt x="47" y="48"/>
                  </a:cubicBezTo>
                  <a:cubicBezTo>
                    <a:pt x="47" y="48"/>
                    <a:pt x="47" y="46"/>
                    <a:pt x="47" y="46"/>
                  </a:cubicBezTo>
                  <a:cubicBezTo>
                    <a:pt x="47" y="45"/>
                    <a:pt x="47" y="45"/>
                    <a:pt x="47" y="45"/>
                  </a:cubicBezTo>
                  <a:cubicBezTo>
                    <a:pt x="47" y="44"/>
                    <a:pt x="47" y="44"/>
                    <a:pt x="47" y="44"/>
                  </a:cubicBezTo>
                  <a:cubicBezTo>
                    <a:pt x="47" y="44"/>
                    <a:pt x="47" y="44"/>
                    <a:pt x="47" y="44"/>
                  </a:cubicBezTo>
                  <a:cubicBezTo>
                    <a:pt x="47" y="24"/>
                    <a:pt x="47" y="24"/>
                    <a:pt x="47" y="24"/>
                  </a:cubicBezTo>
                  <a:cubicBezTo>
                    <a:pt x="47" y="20"/>
                    <a:pt x="50" y="18"/>
                    <a:pt x="53" y="18"/>
                  </a:cubicBezTo>
                  <a:cubicBezTo>
                    <a:pt x="55" y="18"/>
                    <a:pt x="57" y="19"/>
                    <a:pt x="58" y="21"/>
                  </a:cubicBezTo>
                  <a:cubicBezTo>
                    <a:pt x="59" y="22"/>
                    <a:pt x="59" y="23"/>
                    <a:pt x="59" y="24"/>
                  </a:cubicBezTo>
                  <a:cubicBezTo>
                    <a:pt x="59" y="25"/>
                    <a:pt x="59" y="25"/>
                    <a:pt x="59" y="25"/>
                  </a:cubicBezTo>
                  <a:cubicBezTo>
                    <a:pt x="59" y="44"/>
                    <a:pt x="59" y="44"/>
                    <a:pt x="59" y="44"/>
                  </a:cubicBezTo>
                  <a:cubicBezTo>
                    <a:pt x="59" y="44"/>
                    <a:pt x="59" y="44"/>
                    <a:pt x="59" y="44"/>
                  </a:cubicBezTo>
                  <a:cubicBezTo>
                    <a:pt x="59" y="44"/>
                    <a:pt x="59" y="45"/>
                    <a:pt x="59" y="45"/>
                  </a:cubicBezTo>
                  <a:cubicBezTo>
                    <a:pt x="59" y="45"/>
                    <a:pt x="59" y="45"/>
                    <a:pt x="59" y="45"/>
                  </a:cubicBezTo>
                  <a:cubicBezTo>
                    <a:pt x="59" y="46"/>
                    <a:pt x="59" y="46"/>
                    <a:pt x="59" y="46"/>
                  </a:cubicBezTo>
                  <a:cubicBezTo>
                    <a:pt x="59" y="46"/>
                    <a:pt x="59" y="46"/>
                    <a:pt x="59" y="46"/>
                  </a:cubicBezTo>
                  <a:cubicBezTo>
                    <a:pt x="59" y="46"/>
                    <a:pt x="59" y="46"/>
                    <a:pt x="59" y="47"/>
                  </a:cubicBezTo>
                  <a:cubicBezTo>
                    <a:pt x="59" y="60"/>
                    <a:pt x="70" y="70"/>
                    <a:pt x="83" y="70"/>
                  </a:cubicBezTo>
                  <a:cubicBezTo>
                    <a:pt x="96" y="70"/>
                    <a:pt x="106" y="60"/>
                    <a:pt x="106" y="47"/>
                  </a:cubicBezTo>
                  <a:cubicBezTo>
                    <a:pt x="106" y="45"/>
                    <a:pt x="106" y="45"/>
                    <a:pt x="106" y="45"/>
                  </a:cubicBezTo>
                  <a:cubicBezTo>
                    <a:pt x="106" y="45"/>
                    <a:pt x="106" y="45"/>
                    <a:pt x="106" y="45"/>
                  </a:cubicBezTo>
                  <a:cubicBezTo>
                    <a:pt x="106" y="45"/>
                    <a:pt x="106" y="44"/>
                    <a:pt x="106" y="44"/>
                  </a:cubicBezTo>
                  <a:cubicBezTo>
                    <a:pt x="107" y="25"/>
                    <a:pt x="107" y="25"/>
                    <a:pt x="107" y="25"/>
                  </a:cubicBezTo>
                  <a:cubicBezTo>
                    <a:pt x="107" y="24"/>
                    <a:pt x="107" y="24"/>
                    <a:pt x="107" y="24"/>
                  </a:cubicBezTo>
                  <a:cubicBezTo>
                    <a:pt x="107" y="20"/>
                    <a:pt x="109" y="18"/>
                    <a:pt x="112" y="18"/>
                  </a:cubicBezTo>
                  <a:cubicBezTo>
                    <a:pt x="115" y="18"/>
                    <a:pt x="116" y="19"/>
                    <a:pt x="118" y="21"/>
                  </a:cubicBezTo>
                  <a:cubicBezTo>
                    <a:pt x="118" y="21"/>
                    <a:pt x="118" y="23"/>
                    <a:pt x="118" y="24"/>
                  </a:cubicBezTo>
                  <a:cubicBezTo>
                    <a:pt x="118" y="26"/>
                    <a:pt x="118" y="26"/>
                    <a:pt x="118" y="26"/>
                  </a:cubicBezTo>
                  <a:cubicBezTo>
                    <a:pt x="118" y="44"/>
                    <a:pt x="118" y="44"/>
                    <a:pt x="118" y="44"/>
                  </a:cubicBezTo>
                  <a:cubicBezTo>
                    <a:pt x="118" y="52"/>
                    <a:pt x="118" y="52"/>
                    <a:pt x="118" y="52"/>
                  </a:cubicBezTo>
                  <a:cubicBezTo>
                    <a:pt x="118" y="54"/>
                    <a:pt x="119" y="55"/>
                    <a:pt x="120" y="57"/>
                  </a:cubicBezTo>
                  <a:cubicBezTo>
                    <a:pt x="121" y="59"/>
                    <a:pt x="124" y="61"/>
                    <a:pt x="127" y="61"/>
                  </a:cubicBezTo>
                  <a:cubicBezTo>
                    <a:pt x="132" y="61"/>
                    <a:pt x="136" y="57"/>
                    <a:pt x="136" y="52"/>
                  </a:cubicBezTo>
                  <a:cubicBezTo>
                    <a:pt x="136" y="26"/>
                    <a:pt x="136" y="26"/>
                    <a:pt x="136" y="26"/>
                  </a:cubicBezTo>
                  <a:cubicBezTo>
                    <a:pt x="136" y="26"/>
                    <a:pt x="136" y="24"/>
                    <a:pt x="136" y="24"/>
                  </a:cubicBezTo>
                  <a:close/>
                </a:path>
              </a:pathLst>
            </a:custGeom>
            <a:solidFill>
              <a:srgbClr val="EE1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384569773"/>
      </p:ext>
    </p:extLst>
  </p:cSld>
  <p:clrMapOvr>
    <a:masterClrMapping/>
  </p:clrMapOvr>
  <mc:AlternateContent xmlns:mc="http://schemas.openxmlformats.org/markup-compatibility/2006" xmlns:p14="http://schemas.microsoft.com/office/powerpoint/2010/main">
    <mc:Choice Requires="p14">
      <p:transition spd="slow" p14:dur="1250">
        <p:fade thruBlk="1"/>
      </p:transition>
    </mc:Choice>
    <mc:Fallback xmlns="">
      <p:transition spd="slow">
        <p:fade thruBlk="1"/>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19051" y="6587114"/>
            <a:ext cx="12211051" cy="0"/>
          </a:xfrm>
          <a:prstGeom prst="line">
            <a:avLst/>
          </a:prstGeom>
          <a:ln w="19050">
            <a:solidFill>
              <a:srgbClr val="515C73"/>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19051" y="340072"/>
            <a:ext cx="1957261" cy="675969"/>
            <a:chOff x="285749" y="263872"/>
            <a:chExt cx="1957261" cy="675969"/>
          </a:xfrm>
        </p:grpSpPr>
        <p:grpSp>
          <p:nvGrpSpPr>
            <p:cNvPr id="4" name="组合 3"/>
            <p:cNvGrpSpPr/>
            <p:nvPr/>
          </p:nvGrpSpPr>
          <p:grpSpPr>
            <a:xfrm flipH="1">
              <a:off x="285749" y="263872"/>
              <a:ext cx="1623000" cy="675969"/>
              <a:chOff x="3533690" y="533400"/>
              <a:chExt cx="1637426" cy="675969"/>
            </a:xfrm>
            <a:solidFill>
              <a:srgbClr val="EE1C39"/>
            </a:solidFill>
          </p:grpSpPr>
          <p:sp>
            <p:nvSpPr>
              <p:cNvPr id="5" name="矩形 4"/>
              <p:cNvSpPr/>
              <p:nvPr/>
            </p:nvSpPr>
            <p:spPr>
              <a:xfrm>
                <a:off x="3806724" y="533400"/>
                <a:ext cx="1364392" cy="6759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椭圆 5"/>
              <p:cNvSpPr/>
              <p:nvPr/>
            </p:nvSpPr>
            <p:spPr>
              <a:xfrm>
                <a:off x="3533690" y="533400"/>
                <a:ext cx="623734" cy="6759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8" name="文本框 7"/>
            <p:cNvSpPr txBox="1"/>
            <p:nvPr/>
          </p:nvSpPr>
          <p:spPr>
            <a:xfrm>
              <a:off x="1100010" y="309468"/>
              <a:ext cx="1143000" cy="584775"/>
            </a:xfrm>
            <a:prstGeom prst="rect">
              <a:avLst/>
            </a:prstGeom>
            <a:noFill/>
          </p:spPr>
          <p:txBody>
            <a:bodyPr wrap="square" rtlCol="0">
              <a:spAutoFit/>
            </a:bodyPr>
            <a:lstStyle/>
            <a:p>
              <a:r>
                <a:rPr lang="en-US" altLang="zh-CN" sz="3200" spc="300" dirty="0" smtClean="0">
                  <a:solidFill>
                    <a:schemeClr val="bg1"/>
                  </a:solidFill>
                  <a:latin typeface="Roboto" pitchFamily="2" charset="0"/>
                </a:rPr>
                <a:t>02</a:t>
              </a:r>
              <a:endParaRPr lang="zh-CN" altLang="en-US" sz="3200" spc="300" dirty="0">
                <a:solidFill>
                  <a:schemeClr val="bg1"/>
                </a:solidFill>
                <a:latin typeface="Roboto" pitchFamily="2" charset="0"/>
              </a:endParaRPr>
            </a:p>
          </p:txBody>
        </p:sp>
      </p:grpSp>
      <p:sp>
        <p:nvSpPr>
          <p:cNvPr id="10" name="灯片编号占位符 9"/>
          <p:cNvSpPr>
            <a:spLocks noGrp="1"/>
          </p:cNvSpPr>
          <p:nvPr>
            <p:ph type="sldNum" sz="quarter" idx="12"/>
          </p:nvPr>
        </p:nvSpPr>
        <p:spPr>
          <a:xfrm>
            <a:off x="11359821" y="6424885"/>
            <a:ext cx="476250" cy="320675"/>
          </a:xfrm>
          <a:solidFill>
            <a:srgbClr val="EE1C39"/>
          </a:solidFill>
        </p:spPr>
        <p:txBody>
          <a:bodyPr/>
          <a:lstStyle/>
          <a:p>
            <a:pPr algn="ctr"/>
            <a:fld id="{AFAE5B16-0F33-4EE9-AE34-61D676368225}" type="slidenum">
              <a:rPr lang="zh-CN" altLang="en-US" sz="1800" smtClean="0">
                <a:solidFill>
                  <a:schemeClr val="bg1"/>
                </a:solidFill>
                <a:latin typeface="Roboto" pitchFamily="2" charset="0"/>
              </a:rPr>
              <a:pPr algn="ctr"/>
              <a:t>10</a:t>
            </a:fld>
            <a:endParaRPr lang="zh-CN" altLang="en-US" sz="1800" dirty="0">
              <a:solidFill>
                <a:schemeClr val="bg1"/>
              </a:solidFill>
              <a:latin typeface="Roboto" pitchFamily="2" charset="0"/>
            </a:endParaRPr>
          </a:p>
        </p:txBody>
      </p:sp>
      <p:grpSp>
        <p:nvGrpSpPr>
          <p:cNvPr id="101" name="组合 100"/>
          <p:cNvGrpSpPr/>
          <p:nvPr/>
        </p:nvGrpSpPr>
        <p:grpSpPr>
          <a:xfrm>
            <a:off x="951111" y="1520752"/>
            <a:ext cx="6096670" cy="523220"/>
            <a:chOff x="383458" y="1443273"/>
            <a:chExt cx="7097334" cy="523220"/>
          </a:xfrm>
        </p:grpSpPr>
        <p:sp>
          <p:nvSpPr>
            <p:cNvPr id="103" name="文本框 102"/>
            <p:cNvSpPr txBox="1"/>
            <p:nvPr/>
          </p:nvSpPr>
          <p:spPr>
            <a:xfrm>
              <a:off x="516450" y="1443273"/>
              <a:ext cx="6964342" cy="523220"/>
            </a:xfrm>
            <a:prstGeom prst="rect">
              <a:avLst/>
            </a:prstGeom>
            <a:solidFill>
              <a:srgbClr val="EE1C39"/>
            </a:solidFill>
          </p:spPr>
          <p:txBody>
            <a:bodyPr wrap="square" rtlCol="0">
              <a:spAutoFit/>
            </a:bodyPr>
            <a:lstStyle/>
            <a:p>
              <a:r>
                <a:rPr lang="en-US" altLang="zh-CN" sz="2800" dirty="0">
                  <a:solidFill>
                    <a:schemeClr val="bg1"/>
                  </a:solidFill>
                </a:rPr>
                <a:t>decouple algorithm </a:t>
              </a:r>
              <a:r>
                <a:rPr lang="en-US" altLang="zh-CN" sz="2800" dirty="0" smtClean="0">
                  <a:solidFill>
                    <a:schemeClr val="bg1"/>
                  </a:solidFill>
                </a:rPr>
                <a:t>from schedule </a:t>
              </a:r>
              <a:endParaRPr lang="zh-CN" altLang="en-US" sz="2800" dirty="0">
                <a:solidFill>
                  <a:schemeClr val="bg1"/>
                </a:solidFill>
              </a:endParaRPr>
            </a:p>
          </p:txBody>
        </p:sp>
        <p:cxnSp>
          <p:nvCxnSpPr>
            <p:cNvPr id="104" name="直接连接符 103"/>
            <p:cNvCxnSpPr/>
            <p:nvPr/>
          </p:nvCxnSpPr>
          <p:spPr>
            <a:xfrm>
              <a:off x="383458" y="1443273"/>
              <a:ext cx="0" cy="523220"/>
            </a:xfrm>
            <a:prstGeom prst="line">
              <a:avLst/>
            </a:prstGeom>
            <a:ln w="57150">
              <a:solidFill>
                <a:srgbClr val="EE1C39"/>
              </a:solidFill>
            </a:ln>
          </p:spPr>
          <p:style>
            <a:lnRef idx="1">
              <a:schemeClr val="accent1"/>
            </a:lnRef>
            <a:fillRef idx="0">
              <a:schemeClr val="accent1"/>
            </a:fillRef>
            <a:effectRef idx="0">
              <a:schemeClr val="accent1"/>
            </a:effectRef>
            <a:fontRef idx="minor">
              <a:schemeClr val="tx1"/>
            </a:fontRef>
          </p:style>
        </p:cxnSp>
      </p:grpSp>
      <p:sp>
        <p:nvSpPr>
          <p:cNvPr id="102" name="矩形 101"/>
          <p:cNvSpPr/>
          <p:nvPr/>
        </p:nvSpPr>
        <p:spPr>
          <a:xfrm>
            <a:off x="921259" y="2404116"/>
            <a:ext cx="8326254" cy="3416320"/>
          </a:xfrm>
          <a:prstGeom prst="rect">
            <a:avLst/>
          </a:prstGeom>
        </p:spPr>
        <p:txBody>
          <a:bodyPr wrap="square">
            <a:spAutoFit/>
          </a:bodyPr>
          <a:lstStyle/>
          <a:p>
            <a:r>
              <a:rPr lang="en-US" altLang="zh-CN" sz="2400" dirty="0"/>
              <a:t>Halide’s answer: decouple algorithm from schedule</a:t>
            </a:r>
            <a:br>
              <a:rPr lang="en-US" altLang="zh-CN" sz="2400" dirty="0"/>
            </a:br>
            <a:r>
              <a:rPr lang="en-US" altLang="zh-CN" sz="2400" b="1" dirty="0"/>
              <a:t>Algorithm: </a:t>
            </a:r>
            <a:r>
              <a:rPr lang="en-US" altLang="zh-CN" sz="2400" b="1" i="1" dirty="0"/>
              <a:t>what </a:t>
            </a:r>
            <a:r>
              <a:rPr lang="en-US" altLang="zh-CN" sz="2400" dirty="0"/>
              <a:t>is computed </a:t>
            </a:r>
            <a:br>
              <a:rPr lang="en-US" altLang="zh-CN" sz="2400" dirty="0"/>
            </a:br>
            <a:r>
              <a:rPr lang="en-US" altLang="zh-CN" sz="2400" b="1" dirty="0"/>
              <a:t>Schedule: </a:t>
            </a:r>
            <a:r>
              <a:rPr lang="en-US" altLang="zh-CN" sz="2400" b="1" i="1" dirty="0"/>
              <a:t>where </a:t>
            </a:r>
            <a:r>
              <a:rPr lang="en-US" altLang="zh-CN" sz="2400" dirty="0"/>
              <a:t>and </a:t>
            </a:r>
            <a:r>
              <a:rPr lang="en-US" altLang="zh-CN" sz="2400" b="1" i="1" dirty="0"/>
              <a:t>when </a:t>
            </a:r>
            <a:r>
              <a:rPr lang="en-US" altLang="zh-CN" sz="2400" dirty="0"/>
              <a:t>it’s computed</a:t>
            </a:r>
            <a:br>
              <a:rPr lang="en-US" altLang="zh-CN" sz="2400" dirty="0"/>
            </a:br>
            <a:r>
              <a:rPr lang="en-US" altLang="zh-CN" sz="2400" b="1" dirty="0"/>
              <a:t> </a:t>
            </a:r>
            <a:br>
              <a:rPr lang="en-US" altLang="zh-CN" sz="2400" b="1" dirty="0"/>
            </a:br>
            <a:r>
              <a:rPr lang="en-US" altLang="zh-CN" sz="2400" b="1" dirty="0"/>
              <a:t>Easy for programmers to build pipelines</a:t>
            </a:r>
            <a:br>
              <a:rPr lang="en-US" altLang="zh-CN" sz="2400" b="1" dirty="0"/>
            </a:br>
            <a:r>
              <a:rPr lang="en-US" altLang="zh-CN" sz="2400" b="1" dirty="0"/>
              <a:t>Easy to specify &amp; explore optimizations</a:t>
            </a:r>
            <a:br>
              <a:rPr lang="en-US" altLang="zh-CN" sz="2400" b="1" dirty="0"/>
            </a:br>
            <a:r>
              <a:rPr lang="en-US" altLang="zh-CN" sz="2400" dirty="0"/>
              <a:t>manual or automatic search</a:t>
            </a:r>
            <a:br>
              <a:rPr lang="en-US" altLang="zh-CN" sz="2400" dirty="0"/>
            </a:br>
            <a:r>
              <a:rPr lang="en-US" altLang="zh-CN" sz="2400" b="1" dirty="0"/>
              <a:t>Easy for the compiler to generate fast code</a:t>
            </a:r>
            <a:r>
              <a:rPr lang="en-US" altLang="zh-CN" sz="2400" dirty="0"/>
              <a:t> </a:t>
            </a:r>
            <a:br>
              <a:rPr lang="en-US" altLang="zh-CN" sz="2400" dirty="0"/>
            </a:br>
            <a:endParaRPr lang="zh-CN" altLang="en-US" sz="2400" dirty="0"/>
          </a:p>
        </p:txBody>
      </p:sp>
    </p:spTree>
    <p:extLst>
      <p:ext uri="{BB962C8B-B14F-4D97-AF65-F5344CB8AC3E}">
        <p14:creationId xmlns:p14="http://schemas.microsoft.com/office/powerpoint/2010/main" val="4042865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096000" y="0"/>
            <a:ext cx="6096000" cy="6858000"/>
          </a:xfrm>
          <a:prstGeom prst="rect">
            <a:avLst/>
          </a:prstGeom>
          <a:solidFill>
            <a:srgbClr val="ACA92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rotWithShape="1">
          <a:blip r:embed="rId3"/>
          <a:srcRect r="50401"/>
          <a:stretch/>
        </p:blipFill>
        <p:spPr>
          <a:xfrm>
            <a:off x="8627" y="-5329"/>
            <a:ext cx="6064369" cy="6863329"/>
          </a:xfrm>
          <a:prstGeom prst="rect">
            <a:avLst/>
          </a:prstGeom>
        </p:spPr>
      </p:pic>
      <p:pic>
        <p:nvPicPr>
          <p:cNvPr id="4" name="图片 3"/>
          <p:cNvPicPr>
            <a:picLocks noChangeAspect="1"/>
          </p:cNvPicPr>
          <p:nvPr/>
        </p:nvPicPr>
        <p:blipFill rotWithShape="1">
          <a:blip r:embed="rId3"/>
          <a:srcRect l="49565"/>
          <a:stretch/>
        </p:blipFill>
        <p:spPr>
          <a:xfrm>
            <a:off x="6073004" y="559"/>
            <a:ext cx="6110370" cy="6857441"/>
          </a:xfrm>
          <a:prstGeom prst="rect">
            <a:avLst/>
          </a:prstGeom>
        </p:spPr>
      </p:pic>
    </p:spTree>
    <p:extLst>
      <p:ext uri="{BB962C8B-B14F-4D97-AF65-F5344CB8AC3E}">
        <p14:creationId xmlns:p14="http://schemas.microsoft.com/office/powerpoint/2010/main" val="24553262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E222A"/>
        </a:solidFill>
        <a:effectLst/>
      </p:bgPr>
    </p:bg>
    <p:spTree>
      <p:nvGrpSpPr>
        <p:cNvPr id="1" name=""/>
        <p:cNvGrpSpPr/>
        <p:nvPr/>
      </p:nvGrpSpPr>
      <p:grpSpPr>
        <a:xfrm>
          <a:off x="0" y="0"/>
          <a:ext cx="0" cy="0"/>
          <a:chOff x="0" y="0"/>
          <a:chExt cx="0" cy="0"/>
        </a:xfrm>
      </p:grpSpPr>
      <p:sp>
        <p:nvSpPr>
          <p:cNvPr id="11" name="矩形 10"/>
          <p:cNvSpPr/>
          <p:nvPr/>
        </p:nvSpPr>
        <p:spPr>
          <a:xfrm>
            <a:off x="5187950" y="-9525"/>
            <a:ext cx="1816100" cy="2645221"/>
          </a:xfrm>
          <a:prstGeom prst="rect">
            <a:avLst/>
          </a:prstGeom>
          <a:solidFill>
            <a:srgbClr val="EE1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5203372" y="1751311"/>
            <a:ext cx="1778000" cy="1778000"/>
            <a:chOff x="5203372" y="1751311"/>
            <a:chExt cx="1778000" cy="1778000"/>
          </a:xfrm>
        </p:grpSpPr>
        <p:grpSp>
          <p:nvGrpSpPr>
            <p:cNvPr id="19" name="组合 18"/>
            <p:cNvGrpSpPr/>
            <p:nvPr/>
          </p:nvGrpSpPr>
          <p:grpSpPr>
            <a:xfrm>
              <a:off x="5203372" y="1751311"/>
              <a:ext cx="1778000" cy="1778000"/>
              <a:chOff x="5159830" y="1574801"/>
              <a:chExt cx="1778000" cy="1778000"/>
            </a:xfrm>
            <a:solidFill>
              <a:srgbClr val="EE1C39"/>
            </a:solidFill>
          </p:grpSpPr>
          <p:sp>
            <p:nvSpPr>
              <p:cNvPr id="17" name="椭圆 16"/>
              <p:cNvSpPr/>
              <p:nvPr/>
            </p:nvSpPr>
            <p:spPr>
              <a:xfrm>
                <a:off x="5159830" y="1574801"/>
                <a:ext cx="1778000" cy="1778000"/>
              </a:xfrm>
              <a:prstGeom prst="ellipse">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4" name="Freeform 106"/>
              <p:cNvSpPr>
                <a:spLocks/>
              </p:cNvSpPr>
              <p:nvPr/>
            </p:nvSpPr>
            <p:spPr bwMode="auto">
              <a:xfrm>
                <a:off x="6048830" y="2459186"/>
                <a:ext cx="0" cy="9231"/>
              </a:xfrm>
              <a:custGeom>
                <a:avLst/>
                <a:gdLst>
                  <a:gd name="T0" fmla="*/ 0 h 1"/>
                  <a:gd name="T1" fmla="*/ 1 h 1"/>
                  <a:gd name="T2" fmla="*/ 1 h 1"/>
                  <a:gd name="T3" fmla="*/ 0 h 1"/>
                </a:gdLst>
                <a:ahLst/>
                <a:cxnLst>
                  <a:cxn ang="0">
                    <a:pos x="0" y="T0"/>
                  </a:cxn>
                  <a:cxn ang="0">
                    <a:pos x="0" y="T1"/>
                  </a:cxn>
                  <a:cxn ang="0">
                    <a:pos x="0" y="T2"/>
                  </a:cxn>
                  <a:cxn ang="0">
                    <a:pos x="0" y="T3"/>
                  </a:cxn>
                </a:cxnLst>
                <a:rect l="0" t="0" r="r" b="b"/>
                <a:pathLst>
                  <a:path h="1">
                    <a:moveTo>
                      <a:pt x="0" y="0"/>
                    </a:moveTo>
                    <a:cubicBezTo>
                      <a:pt x="0" y="0"/>
                      <a:pt x="0" y="0"/>
                      <a:pt x="0" y="1"/>
                    </a:cubicBezTo>
                    <a:cubicBezTo>
                      <a:pt x="0" y="1"/>
                      <a:pt x="0" y="1"/>
                      <a:pt x="0" y="1"/>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07"/>
              <p:cNvSpPr>
                <a:spLocks/>
              </p:cNvSpPr>
              <p:nvPr/>
            </p:nvSpPr>
            <p:spPr bwMode="auto">
              <a:xfrm>
                <a:off x="6048830" y="246380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2" name="文本框 21"/>
            <p:cNvSpPr txBox="1"/>
            <p:nvPr/>
          </p:nvSpPr>
          <p:spPr>
            <a:xfrm>
              <a:off x="5391810" y="2078861"/>
              <a:ext cx="1442080" cy="1200329"/>
            </a:xfrm>
            <a:prstGeom prst="rect">
              <a:avLst/>
            </a:prstGeom>
            <a:noFill/>
          </p:spPr>
          <p:txBody>
            <a:bodyPr wrap="square" rtlCol="0">
              <a:spAutoFit/>
            </a:bodyPr>
            <a:lstStyle/>
            <a:p>
              <a:pPr algn="ctr"/>
              <a:r>
                <a:rPr lang="en-US" altLang="zh-CN" sz="7200" b="1" dirty="0" smtClean="0">
                  <a:solidFill>
                    <a:schemeClr val="bg1"/>
                  </a:solidFill>
                  <a:latin typeface="Roboto" pitchFamily="2" charset="0"/>
                  <a:ea typeface="Roboto" pitchFamily="2" charset="0"/>
                </a:rPr>
                <a:t>03</a:t>
              </a:r>
              <a:endParaRPr lang="zh-CN" altLang="en-US" sz="7200" b="1" dirty="0">
                <a:solidFill>
                  <a:schemeClr val="bg1"/>
                </a:solidFill>
                <a:latin typeface="Roboto" pitchFamily="2" charset="0"/>
              </a:endParaRPr>
            </a:p>
          </p:txBody>
        </p:sp>
      </p:grpSp>
      <p:sp>
        <p:nvSpPr>
          <p:cNvPr id="23" name="矩形 22"/>
          <p:cNvSpPr/>
          <p:nvPr/>
        </p:nvSpPr>
        <p:spPr>
          <a:xfrm>
            <a:off x="5203372" y="6438900"/>
            <a:ext cx="1817882" cy="483163"/>
          </a:xfrm>
          <a:prstGeom prst="rect">
            <a:avLst/>
          </a:prstGeom>
          <a:solidFill>
            <a:srgbClr val="EE1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10029132"/>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19051" y="6587114"/>
            <a:ext cx="12211051" cy="0"/>
          </a:xfrm>
          <a:prstGeom prst="line">
            <a:avLst/>
          </a:prstGeom>
          <a:ln w="19050">
            <a:solidFill>
              <a:srgbClr val="515C73"/>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19051" y="340072"/>
            <a:ext cx="1957261" cy="675969"/>
            <a:chOff x="285749" y="263872"/>
            <a:chExt cx="1957261" cy="675969"/>
          </a:xfrm>
        </p:grpSpPr>
        <p:grpSp>
          <p:nvGrpSpPr>
            <p:cNvPr id="4" name="组合 3"/>
            <p:cNvGrpSpPr/>
            <p:nvPr/>
          </p:nvGrpSpPr>
          <p:grpSpPr>
            <a:xfrm flipH="1">
              <a:off x="285749" y="263872"/>
              <a:ext cx="1623000" cy="675969"/>
              <a:chOff x="3533690" y="533400"/>
              <a:chExt cx="1637426" cy="675969"/>
            </a:xfrm>
            <a:solidFill>
              <a:srgbClr val="EE1C39"/>
            </a:solidFill>
          </p:grpSpPr>
          <p:sp>
            <p:nvSpPr>
              <p:cNvPr id="5" name="矩形 4"/>
              <p:cNvSpPr/>
              <p:nvPr/>
            </p:nvSpPr>
            <p:spPr>
              <a:xfrm>
                <a:off x="3806724" y="533400"/>
                <a:ext cx="1364392" cy="6759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椭圆 5"/>
              <p:cNvSpPr/>
              <p:nvPr/>
            </p:nvSpPr>
            <p:spPr>
              <a:xfrm>
                <a:off x="3533690" y="533400"/>
                <a:ext cx="623734" cy="6759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8" name="文本框 7"/>
            <p:cNvSpPr txBox="1"/>
            <p:nvPr/>
          </p:nvSpPr>
          <p:spPr>
            <a:xfrm>
              <a:off x="1100010" y="309468"/>
              <a:ext cx="1143000" cy="584775"/>
            </a:xfrm>
            <a:prstGeom prst="rect">
              <a:avLst/>
            </a:prstGeom>
            <a:noFill/>
          </p:spPr>
          <p:txBody>
            <a:bodyPr wrap="square" rtlCol="0">
              <a:spAutoFit/>
            </a:bodyPr>
            <a:lstStyle/>
            <a:p>
              <a:r>
                <a:rPr lang="en-US" altLang="zh-CN" sz="3200" spc="300" dirty="0" smtClean="0">
                  <a:solidFill>
                    <a:schemeClr val="bg1"/>
                  </a:solidFill>
                  <a:latin typeface="Roboto" pitchFamily="2" charset="0"/>
                </a:rPr>
                <a:t>01</a:t>
              </a:r>
              <a:endParaRPr lang="zh-CN" altLang="en-US" sz="3200" spc="300" dirty="0">
                <a:solidFill>
                  <a:schemeClr val="bg1"/>
                </a:solidFill>
                <a:latin typeface="Roboto" pitchFamily="2" charset="0"/>
              </a:endParaRPr>
            </a:p>
          </p:txBody>
        </p:sp>
      </p:grpSp>
      <p:sp>
        <p:nvSpPr>
          <p:cNvPr id="10" name="灯片编号占位符 9"/>
          <p:cNvSpPr>
            <a:spLocks noGrp="1"/>
          </p:cNvSpPr>
          <p:nvPr>
            <p:ph type="sldNum" sz="quarter" idx="12"/>
          </p:nvPr>
        </p:nvSpPr>
        <p:spPr>
          <a:xfrm>
            <a:off x="11359821" y="6424885"/>
            <a:ext cx="476250" cy="320675"/>
          </a:xfrm>
          <a:solidFill>
            <a:srgbClr val="EE1C39"/>
          </a:solidFill>
        </p:spPr>
        <p:txBody>
          <a:bodyPr/>
          <a:lstStyle/>
          <a:p>
            <a:pPr algn="ctr"/>
            <a:fld id="{AFAE5B16-0F33-4EE9-AE34-61D676368225}" type="slidenum">
              <a:rPr lang="zh-CN" altLang="en-US" sz="1800" smtClean="0">
                <a:solidFill>
                  <a:schemeClr val="bg1"/>
                </a:solidFill>
                <a:latin typeface="Roboto" pitchFamily="2" charset="0"/>
              </a:rPr>
              <a:pPr algn="ctr"/>
              <a:t>13</a:t>
            </a:fld>
            <a:endParaRPr lang="zh-CN" altLang="en-US" sz="1800" dirty="0">
              <a:solidFill>
                <a:schemeClr val="bg1"/>
              </a:solidFill>
              <a:latin typeface="Roboto" pitchFamily="2" charset="0"/>
            </a:endParaRPr>
          </a:p>
        </p:txBody>
      </p:sp>
      <p:sp>
        <p:nvSpPr>
          <p:cNvPr id="13" name="文本框 12"/>
          <p:cNvSpPr txBox="1"/>
          <p:nvPr/>
        </p:nvSpPr>
        <p:spPr>
          <a:xfrm>
            <a:off x="1794450" y="340072"/>
            <a:ext cx="4166404" cy="707886"/>
          </a:xfrm>
          <a:prstGeom prst="rect">
            <a:avLst/>
          </a:prstGeom>
          <a:noFill/>
        </p:spPr>
        <p:txBody>
          <a:bodyPr wrap="square" rtlCol="0">
            <a:spAutoFit/>
          </a:bodyPr>
          <a:lstStyle/>
          <a:p>
            <a:r>
              <a:rPr lang="en-US" altLang="zh-CN" sz="4000" dirty="0" smtClean="0">
                <a:latin typeface="Roboto" pitchFamily="2" charset="0"/>
              </a:rPr>
              <a:t>Background</a:t>
            </a:r>
            <a:endParaRPr lang="zh-CN" altLang="en-US" sz="4000" dirty="0">
              <a:latin typeface="Roboto" pitchFamily="2" charset="0"/>
            </a:endParaRPr>
          </a:p>
        </p:txBody>
      </p:sp>
      <p:grpSp>
        <p:nvGrpSpPr>
          <p:cNvPr id="22" name="组合 21"/>
          <p:cNvGrpSpPr/>
          <p:nvPr/>
        </p:nvGrpSpPr>
        <p:grpSpPr>
          <a:xfrm>
            <a:off x="780272" y="1497825"/>
            <a:ext cx="5387893" cy="461665"/>
            <a:chOff x="383458" y="1485125"/>
            <a:chExt cx="5387893" cy="461665"/>
          </a:xfrm>
        </p:grpSpPr>
        <p:sp>
          <p:nvSpPr>
            <p:cNvPr id="17" name="文本框 16"/>
            <p:cNvSpPr txBox="1"/>
            <p:nvPr/>
          </p:nvSpPr>
          <p:spPr>
            <a:xfrm>
              <a:off x="399559" y="1485125"/>
              <a:ext cx="5371792" cy="461665"/>
            </a:xfrm>
            <a:prstGeom prst="rect">
              <a:avLst/>
            </a:prstGeom>
            <a:noFill/>
          </p:spPr>
          <p:txBody>
            <a:bodyPr wrap="square" rtlCol="0">
              <a:spAutoFit/>
            </a:bodyPr>
            <a:lstStyle/>
            <a:p>
              <a:r>
                <a:rPr lang="en-US" altLang="zh-CN" sz="2400" b="1" dirty="0"/>
                <a:t>Halide DSL</a:t>
              </a:r>
              <a:endParaRPr lang="zh-CN" altLang="en-US" sz="2400" b="1" dirty="0"/>
            </a:p>
          </p:txBody>
        </p:sp>
        <p:cxnSp>
          <p:nvCxnSpPr>
            <p:cNvPr id="19" name="直接连接符 18"/>
            <p:cNvCxnSpPr/>
            <p:nvPr/>
          </p:nvCxnSpPr>
          <p:spPr>
            <a:xfrm>
              <a:off x="383458" y="1521097"/>
              <a:ext cx="0" cy="365014"/>
            </a:xfrm>
            <a:prstGeom prst="line">
              <a:avLst/>
            </a:prstGeom>
            <a:ln w="38100">
              <a:solidFill>
                <a:srgbClr val="EE1C39"/>
              </a:solidFill>
            </a:ln>
          </p:spPr>
          <p:style>
            <a:lnRef idx="1">
              <a:schemeClr val="accent1"/>
            </a:lnRef>
            <a:fillRef idx="0">
              <a:schemeClr val="accent1"/>
            </a:fillRef>
            <a:effectRef idx="0">
              <a:schemeClr val="accent1"/>
            </a:effectRef>
            <a:fontRef idx="minor">
              <a:schemeClr val="tx1"/>
            </a:fontRef>
          </p:style>
        </p:cxnSp>
      </p:grpSp>
      <p:sp>
        <p:nvSpPr>
          <p:cNvPr id="23" name="矩形 22"/>
          <p:cNvSpPr/>
          <p:nvPr/>
        </p:nvSpPr>
        <p:spPr>
          <a:xfrm>
            <a:off x="673648" y="2125395"/>
            <a:ext cx="11317069" cy="4358116"/>
          </a:xfrm>
          <a:prstGeom prst="rect">
            <a:avLst/>
          </a:prstGeom>
        </p:spPr>
        <p:txBody>
          <a:bodyPr wrap="square">
            <a:spAutoFit/>
          </a:bodyPr>
          <a:lstStyle/>
          <a:p>
            <a:pPr>
              <a:lnSpc>
                <a:spcPct val="120000"/>
              </a:lnSpc>
            </a:pPr>
            <a:r>
              <a:rPr lang="en-US" altLang="zh-CN" dirty="0"/>
              <a:t>In Halide, values that would be mutable arrays in an imperative language are instead functions from coordinates to values. It represents images as pure functions defined over an infinite integer domain, where the value of a function at a point represents the color of the corresponding pixel. Pipelines are specified as chains of functions. Functions may either be simple expressions in their arguments, or reductions over a bounded domain. The expressions that define functions are side-effect free, and are much like those in any simple functional language, including</a:t>
            </a:r>
            <a:r>
              <a:rPr lang="en-US" altLang="zh-CN" dirty="0" smtClean="0"/>
              <a:t>:</a:t>
            </a:r>
          </a:p>
          <a:p>
            <a:r>
              <a:rPr lang="en-US" altLang="zh-CN" dirty="0"/>
              <a:t>​ • Arithmetic and logical operations;</a:t>
            </a:r>
          </a:p>
          <a:p>
            <a:r>
              <a:rPr lang="en-US" altLang="zh-CN" dirty="0"/>
              <a:t>​ • Loads from external images;</a:t>
            </a:r>
          </a:p>
          <a:p>
            <a:r>
              <a:rPr lang="en-US" altLang="zh-CN" dirty="0"/>
              <a:t>​ • If-then-else expressions;</a:t>
            </a:r>
          </a:p>
          <a:p>
            <a:r>
              <a:rPr lang="en-US" altLang="zh-CN" dirty="0"/>
              <a:t>​ • References to named values(which maybe function arguments, or expressions defined by a functional let construct);</a:t>
            </a:r>
          </a:p>
          <a:p>
            <a:r>
              <a:rPr lang="en-US" altLang="zh-CN" dirty="0"/>
              <a:t>​ • Calls to other functions, including external C ABI functions.</a:t>
            </a:r>
          </a:p>
          <a:p>
            <a:r>
              <a:rPr lang="en-US" altLang="zh-CN" dirty="0"/>
              <a:t>​ </a:t>
            </a:r>
            <a:r>
              <a:rPr lang="en-US" altLang="zh-CN" dirty="0" smtClean="0"/>
              <a:t>​</a:t>
            </a:r>
            <a:endParaRPr lang="en-US" altLang="zh-CN" dirty="0"/>
          </a:p>
          <a:p>
            <a:pPr>
              <a:lnSpc>
                <a:spcPct val="120000"/>
              </a:lnSpc>
            </a:pPr>
            <a:endParaRPr lang="en-US" altLang="zh-CN" dirty="0"/>
          </a:p>
        </p:txBody>
      </p:sp>
    </p:spTree>
    <p:extLst>
      <p:ext uri="{BB962C8B-B14F-4D97-AF65-F5344CB8AC3E}">
        <p14:creationId xmlns:p14="http://schemas.microsoft.com/office/powerpoint/2010/main" val="3179915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p:cNvSpPr txBox="1"/>
          <p:nvPr/>
        </p:nvSpPr>
        <p:spPr>
          <a:xfrm>
            <a:off x="1669722" y="440037"/>
            <a:ext cx="5136482" cy="523220"/>
          </a:xfrm>
          <a:prstGeom prst="rect">
            <a:avLst/>
          </a:prstGeom>
          <a:noFill/>
        </p:spPr>
        <p:txBody>
          <a:bodyPr wrap="square" rtlCol="0">
            <a:spAutoFit/>
          </a:bodyPr>
          <a:lstStyle/>
          <a:p>
            <a:r>
              <a:rPr lang="en-US" altLang="zh-CN" sz="2800" b="1" dirty="0"/>
              <a:t>Halide DSL</a:t>
            </a:r>
            <a:endParaRPr lang="zh-CN" altLang="en-US" sz="2800" b="1" dirty="0"/>
          </a:p>
        </p:txBody>
      </p:sp>
      <p:sp>
        <p:nvSpPr>
          <p:cNvPr id="2" name="矩形 1"/>
          <p:cNvSpPr/>
          <p:nvPr/>
        </p:nvSpPr>
        <p:spPr>
          <a:xfrm>
            <a:off x="6086710" y="0"/>
            <a:ext cx="6096000" cy="6858000"/>
          </a:xfrm>
          <a:prstGeom prst="rect">
            <a:avLst/>
          </a:prstGeom>
          <a:solidFill>
            <a:srgbClr val="ACA92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文本框 69"/>
          <p:cNvSpPr txBox="1"/>
          <p:nvPr/>
        </p:nvSpPr>
        <p:spPr>
          <a:xfrm>
            <a:off x="189424" y="1216803"/>
            <a:ext cx="5814261" cy="5853910"/>
          </a:xfrm>
          <a:prstGeom prst="rect">
            <a:avLst/>
          </a:prstGeom>
          <a:noFill/>
        </p:spPr>
        <p:txBody>
          <a:bodyPr wrap="square" rtlCol="0">
            <a:spAutoFit/>
          </a:bodyPr>
          <a:lstStyle/>
          <a:p>
            <a:pPr>
              <a:lnSpc>
                <a:spcPct val="120000"/>
              </a:lnSpc>
            </a:pPr>
            <a:r>
              <a:rPr lang="en-US" altLang="zh-CN" sz="1600" dirty="0"/>
              <a:t>In Halide, values that would be mutable arrays in an imperative language are instead functions from coordinates to values. It represents images as pure functions defined over an infinite integer domain, where the value of a function at a point represents the color of the corresponding pixel. Pipelines are specified as chains of functions. Functions may either be simple expressions in their arguments, or reductions over a bounded domain. The expressions that define functions are side-effect free, and are much like those in any simple functional language, including:</a:t>
            </a:r>
          </a:p>
          <a:p>
            <a:r>
              <a:rPr lang="en-US" altLang="zh-CN" sz="1600" dirty="0"/>
              <a:t>​ • Arithmetic and logical operations;</a:t>
            </a:r>
          </a:p>
          <a:p>
            <a:r>
              <a:rPr lang="en-US" altLang="zh-CN" sz="1600" dirty="0"/>
              <a:t>​ • Loads from external images;</a:t>
            </a:r>
          </a:p>
          <a:p>
            <a:r>
              <a:rPr lang="en-US" altLang="zh-CN" sz="1600" dirty="0"/>
              <a:t>​ • If-then-else expressions;</a:t>
            </a:r>
          </a:p>
          <a:p>
            <a:r>
              <a:rPr lang="en-US" altLang="zh-CN" sz="1600" dirty="0"/>
              <a:t>​ • References to named values(which maybe function arguments, or expressions defined by a functional let construct);</a:t>
            </a:r>
          </a:p>
          <a:p>
            <a:r>
              <a:rPr lang="en-US" altLang="zh-CN" sz="1600" dirty="0"/>
              <a:t>​ • Calls to other functions, including external C ABI functions.</a:t>
            </a:r>
          </a:p>
          <a:p>
            <a:r>
              <a:rPr lang="en-US" altLang="zh-CN" sz="1600" dirty="0"/>
              <a:t>​ ​</a:t>
            </a:r>
          </a:p>
          <a:p>
            <a:pPr>
              <a:lnSpc>
                <a:spcPct val="120000"/>
              </a:lnSpc>
            </a:pPr>
            <a:endParaRPr lang="en-US" altLang="zh-CN" sz="1600" dirty="0"/>
          </a:p>
        </p:txBody>
      </p:sp>
      <p:sp>
        <p:nvSpPr>
          <p:cNvPr id="74" name="文本框 73"/>
          <p:cNvSpPr txBox="1"/>
          <p:nvPr/>
        </p:nvSpPr>
        <p:spPr>
          <a:xfrm>
            <a:off x="6204745" y="1909344"/>
            <a:ext cx="5859930" cy="3293209"/>
          </a:xfrm>
          <a:prstGeom prst="rect">
            <a:avLst/>
          </a:prstGeom>
          <a:noFill/>
        </p:spPr>
        <p:txBody>
          <a:bodyPr wrap="square" rtlCol="0">
            <a:spAutoFit/>
          </a:bodyPr>
          <a:lstStyle/>
          <a:p>
            <a:pPr algn="just"/>
            <a:r>
              <a:rPr lang="en-US" altLang="zh-CN" sz="1600" dirty="0">
                <a:solidFill>
                  <a:schemeClr val="bg1"/>
                </a:solidFill>
              </a:rPr>
              <a:t>For example, a separable 3 × 3 </a:t>
            </a:r>
            <a:r>
              <a:rPr lang="en-US" altLang="zh-CN" sz="1600" dirty="0" err="1">
                <a:solidFill>
                  <a:schemeClr val="bg1"/>
                </a:solidFill>
              </a:rPr>
              <a:t>unnormalized</a:t>
            </a:r>
            <a:r>
              <a:rPr lang="en-US" altLang="zh-CN" sz="1600" dirty="0">
                <a:solidFill>
                  <a:schemeClr val="bg1"/>
                </a:solidFill>
              </a:rPr>
              <a:t> box filter is expressed as a chain of two functions in x, y:</a:t>
            </a:r>
          </a:p>
          <a:p>
            <a:pPr algn="just"/>
            <a:endParaRPr lang="en-US" altLang="zh-CN" sz="1600" dirty="0">
              <a:solidFill>
                <a:schemeClr val="bg1"/>
              </a:solidFill>
            </a:endParaRPr>
          </a:p>
          <a:p>
            <a:pPr algn="just"/>
            <a:r>
              <a:rPr lang="en-US" altLang="zh-CN" sz="1600" dirty="0">
                <a:solidFill>
                  <a:schemeClr val="bg1"/>
                </a:solidFill>
              </a:rPr>
              <a:t>​</a:t>
            </a:r>
          </a:p>
          <a:p>
            <a:pPr algn="just"/>
            <a:endParaRPr lang="en-US" altLang="zh-CN" sz="1600" dirty="0">
              <a:solidFill>
                <a:schemeClr val="bg1"/>
              </a:solidFill>
            </a:endParaRPr>
          </a:p>
          <a:p>
            <a:pPr algn="just"/>
            <a:r>
              <a:rPr lang="en-US" altLang="zh-CN" sz="1600" dirty="0">
                <a:solidFill>
                  <a:schemeClr val="bg1"/>
                </a:solidFill>
              </a:rPr>
              <a:t>	</a:t>
            </a:r>
            <a:r>
              <a:rPr lang="en-US" altLang="zh-CN" sz="1600" dirty="0" err="1">
                <a:solidFill>
                  <a:schemeClr val="bg1"/>
                </a:solidFill>
              </a:rPr>
              <a:t>UniformImage</a:t>
            </a:r>
            <a:r>
              <a:rPr lang="en-US" altLang="zh-CN" sz="1600" dirty="0">
                <a:solidFill>
                  <a:schemeClr val="bg1"/>
                </a:solidFill>
              </a:rPr>
              <a:t> in(</a:t>
            </a:r>
            <a:r>
              <a:rPr lang="en-US" altLang="zh-CN" sz="1600" dirty="0" err="1">
                <a:solidFill>
                  <a:schemeClr val="bg1"/>
                </a:solidFill>
              </a:rPr>
              <a:t>UInt</a:t>
            </a:r>
            <a:r>
              <a:rPr lang="en-US" altLang="zh-CN" sz="1600" dirty="0">
                <a:solidFill>
                  <a:schemeClr val="bg1"/>
                </a:solidFill>
              </a:rPr>
              <a:t>(8), 2</a:t>
            </a:r>
            <a:r>
              <a:rPr lang="en-US" altLang="zh-CN" sz="1600" dirty="0" smtClean="0">
                <a:solidFill>
                  <a:schemeClr val="bg1"/>
                </a:solidFill>
              </a:rPr>
              <a:t>)</a:t>
            </a:r>
            <a:endParaRPr lang="en-US" altLang="zh-CN" sz="1600" dirty="0">
              <a:solidFill>
                <a:schemeClr val="bg1"/>
              </a:solidFill>
            </a:endParaRPr>
          </a:p>
          <a:p>
            <a:pPr algn="just"/>
            <a:r>
              <a:rPr lang="en-US" altLang="zh-CN" sz="1600" dirty="0">
                <a:solidFill>
                  <a:schemeClr val="bg1"/>
                </a:solidFill>
              </a:rPr>
              <a:t>	</a:t>
            </a:r>
            <a:r>
              <a:rPr lang="en-US" altLang="zh-CN" sz="1600" dirty="0" err="1">
                <a:solidFill>
                  <a:schemeClr val="bg1"/>
                </a:solidFill>
              </a:rPr>
              <a:t>Var</a:t>
            </a:r>
            <a:r>
              <a:rPr lang="en-US" altLang="zh-CN" sz="1600" dirty="0">
                <a:solidFill>
                  <a:schemeClr val="bg1"/>
                </a:solidFill>
              </a:rPr>
              <a:t> x, </a:t>
            </a:r>
            <a:r>
              <a:rPr lang="en-US" altLang="zh-CN" sz="1600" dirty="0" smtClean="0">
                <a:solidFill>
                  <a:schemeClr val="bg1"/>
                </a:solidFill>
              </a:rPr>
              <a:t>y</a:t>
            </a:r>
            <a:endParaRPr lang="en-US" altLang="zh-CN" sz="1600" dirty="0">
              <a:solidFill>
                <a:schemeClr val="bg1"/>
              </a:solidFill>
            </a:endParaRPr>
          </a:p>
          <a:p>
            <a:pPr algn="just"/>
            <a:r>
              <a:rPr lang="en-US" altLang="zh-CN" sz="1600" dirty="0">
                <a:solidFill>
                  <a:schemeClr val="bg1"/>
                </a:solidFill>
              </a:rPr>
              <a:t>	</a:t>
            </a:r>
            <a:r>
              <a:rPr lang="en-US" altLang="zh-CN" sz="1600" dirty="0" err="1">
                <a:solidFill>
                  <a:schemeClr val="bg1"/>
                </a:solidFill>
              </a:rPr>
              <a:t>Func</a:t>
            </a:r>
            <a:r>
              <a:rPr lang="en-US" altLang="zh-CN" sz="1600" dirty="0">
                <a:solidFill>
                  <a:schemeClr val="bg1"/>
                </a:solidFill>
              </a:rPr>
              <a:t> </a:t>
            </a:r>
            <a:r>
              <a:rPr lang="en-US" altLang="zh-CN" sz="1600" dirty="0" err="1">
                <a:solidFill>
                  <a:schemeClr val="bg1"/>
                </a:solidFill>
              </a:rPr>
              <a:t>blurx</a:t>
            </a:r>
            <a:r>
              <a:rPr lang="en-US" altLang="zh-CN" sz="1600" dirty="0">
                <a:solidFill>
                  <a:schemeClr val="bg1"/>
                </a:solidFill>
              </a:rPr>
              <a:t>(</a:t>
            </a:r>
            <a:r>
              <a:rPr lang="en-US" altLang="zh-CN" sz="1600" dirty="0" err="1">
                <a:solidFill>
                  <a:schemeClr val="bg1"/>
                </a:solidFill>
              </a:rPr>
              <a:t>x,y</a:t>
            </a:r>
            <a:r>
              <a:rPr lang="en-US" altLang="zh-CN" sz="1600" dirty="0">
                <a:solidFill>
                  <a:schemeClr val="bg1"/>
                </a:solidFill>
              </a:rPr>
              <a:t>) = in(x-1,y) </a:t>
            </a:r>
            <a:r>
              <a:rPr lang="en-US" altLang="zh-CN" sz="1600" dirty="0" smtClean="0">
                <a:solidFill>
                  <a:schemeClr val="bg1"/>
                </a:solidFill>
              </a:rPr>
              <a:t>+</a:t>
            </a:r>
            <a:endParaRPr lang="en-US" altLang="zh-CN" sz="1600" dirty="0">
              <a:solidFill>
                <a:schemeClr val="bg1"/>
              </a:solidFill>
            </a:endParaRPr>
          </a:p>
          <a:p>
            <a:pPr algn="just"/>
            <a:r>
              <a:rPr lang="en-US" altLang="zh-CN" sz="1600" dirty="0">
                <a:solidFill>
                  <a:schemeClr val="bg1"/>
                </a:solidFill>
              </a:rPr>
              <a:t>	</a:t>
            </a:r>
            <a:r>
              <a:rPr lang="en-US" altLang="zh-CN" sz="1600" dirty="0" err="1" smtClean="0">
                <a:solidFill>
                  <a:schemeClr val="bg1"/>
                </a:solidFill>
              </a:rPr>
              <a:t>Func</a:t>
            </a:r>
            <a:r>
              <a:rPr lang="en-US" altLang="zh-CN" sz="1600" dirty="0" smtClean="0">
                <a:solidFill>
                  <a:schemeClr val="bg1"/>
                </a:solidFill>
              </a:rPr>
              <a:t> out(</a:t>
            </a:r>
            <a:r>
              <a:rPr lang="en-US" altLang="zh-CN" sz="1600" dirty="0" err="1" smtClean="0">
                <a:solidFill>
                  <a:schemeClr val="bg1"/>
                </a:solidFill>
              </a:rPr>
              <a:t>x,y</a:t>
            </a:r>
            <a:r>
              <a:rPr lang="en-US" altLang="zh-CN" sz="1600" dirty="0">
                <a:solidFill>
                  <a:schemeClr val="bg1"/>
                </a:solidFill>
              </a:rPr>
              <a:t>) = </a:t>
            </a:r>
            <a:r>
              <a:rPr lang="en-US" altLang="zh-CN" sz="1600" dirty="0" err="1">
                <a:solidFill>
                  <a:schemeClr val="bg1"/>
                </a:solidFill>
              </a:rPr>
              <a:t>blurx</a:t>
            </a:r>
            <a:r>
              <a:rPr lang="en-US" altLang="zh-CN" sz="1600" dirty="0">
                <a:solidFill>
                  <a:schemeClr val="bg1"/>
                </a:solidFill>
              </a:rPr>
              <a:t>(x,y-1) + </a:t>
            </a:r>
            <a:r>
              <a:rPr lang="en-US" altLang="zh-CN" sz="1600" dirty="0" err="1">
                <a:solidFill>
                  <a:schemeClr val="bg1"/>
                </a:solidFill>
              </a:rPr>
              <a:t>blurx</a:t>
            </a:r>
            <a:r>
              <a:rPr lang="en-US" altLang="zh-CN" sz="1600" dirty="0">
                <a:solidFill>
                  <a:schemeClr val="bg1"/>
                </a:solidFill>
              </a:rPr>
              <a:t>(</a:t>
            </a:r>
            <a:r>
              <a:rPr lang="en-US" altLang="zh-CN" sz="1600" dirty="0" err="1">
                <a:solidFill>
                  <a:schemeClr val="bg1"/>
                </a:solidFill>
              </a:rPr>
              <a:t>x,y</a:t>
            </a:r>
            <a:r>
              <a:rPr lang="en-US" altLang="zh-CN" sz="1600" dirty="0">
                <a:solidFill>
                  <a:schemeClr val="bg1"/>
                </a:solidFill>
              </a:rPr>
              <a:t>) + </a:t>
            </a:r>
            <a:r>
              <a:rPr lang="en-US" altLang="zh-CN" sz="1600" dirty="0" err="1">
                <a:solidFill>
                  <a:schemeClr val="bg1"/>
                </a:solidFill>
              </a:rPr>
              <a:t>blurx</a:t>
            </a:r>
            <a:r>
              <a:rPr lang="en-US" altLang="zh-CN" sz="1600" dirty="0">
                <a:solidFill>
                  <a:schemeClr val="bg1"/>
                </a:solidFill>
              </a:rPr>
              <a:t>(x,y+1)</a:t>
            </a:r>
          </a:p>
          <a:p>
            <a:pPr algn="just"/>
            <a:endParaRPr lang="en-US" altLang="zh-CN" sz="1600" dirty="0">
              <a:solidFill>
                <a:schemeClr val="bg1"/>
              </a:solidFill>
            </a:endParaRPr>
          </a:p>
          <a:p>
            <a:pPr algn="just"/>
            <a:r>
              <a:rPr lang="en-US" altLang="zh-CN" sz="1600" dirty="0">
                <a:solidFill>
                  <a:schemeClr val="bg1"/>
                </a:solidFill>
              </a:rPr>
              <a:t>​ ​	This representation is simpler than most functional languages</a:t>
            </a:r>
            <a:endParaRPr lang="en-US" altLang="zh-CN" sz="1600" dirty="0">
              <a:solidFill>
                <a:schemeClr val="bg1"/>
              </a:solidFill>
            </a:endParaRPr>
          </a:p>
        </p:txBody>
      </p:sp>
      <p:grpSp>
        <p:nvGrpSpPr>
          <p:cNvPr id="32" name="组合 31"/>
          <p:cNvGrpSpPr/>
          <p:nvPr/>
        </p:nvGrpSpPr>
        <p:grpSpPr>
          <a:xfrm>
            <a:off x="-19051" y="340072"/>
            <a:ext cx="1957261" cy="675969"/>
            <a:chOff x="285749" y="263872"/>
            <a:chExt cx="1957261" cy="675969"/>
          </a:xfrm>
        </p:grpSpPr>
        <p:grpSp>
          <p:nvGrpSpPr>
            <p:cNvPr id="33" name="组合 32"/>
            <p:cNvGrpSpPr/>
            <p:nvPr/>
          </p:nvGrpSpPr>
          <p:grpSpPr>
            <a:xfrm flipH="1">
              <a:off x="285749" y="263872"/>
              <a:ext cx="1623000" cy="675969"/>
              <a:chOff x="3533690" y="533400"/>
              <a:chExt cx="1637426" cy="675969"/>
            </a:xfrm>
            <a:solidFill>
              <a:srgbClr val="EE1C39"/>
            </a:solidFill>
          </p:grpSpPr>
          <p:sp>
            <p:nvSpPr>
              <p:cNvPr id="35" name="矩形 34"/>
              <p:cNvSpPr/>
              <p:nvPr/>
            </p:nvSpPr>
            <p:spPr>
              <a:xfrm>
                <a:off x="3806724" y="533400"/>
                <a:ext cx="1364392" cy="6759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2" name="椭圆 41"/>
              <p:cNvSpPr/>
              <p:nvPr/>
            </p:nvSpPr>
            <p:spPr>
              <a:xfrm>
                <a:off x="3533690" y="533400"/>
                <a:ext cx="623734" cy="6759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34" name="文本框 33"/>
            <p:cNvSpPr txBox="1"/>
            <p:nvPr/>
          </p:nvSpPr>
          <p:spPr>
            <a:xfrm>
              <a:off x="1100010" y="309468"/>
              <a:ext cx="1143000" cy="584775"/>
            </a:xfrm>
            <a:prstGeom prst="rect">
              <a:avLst/>
            </a:prstGeom>
            <a:noFill/>
          </p:spPr>
          <p:txBody>
            <a:bodyPr wrap="square" rtlCol="0">
              <a:spAutoFit/>
            </a:bodyPr>
            <a:lstStyle/>
            <a:p>
              <a:r>
                <a:rPr lang="en-US" altLang="zh-CN" sz="3200" spc="300" dirty="0" smtClean="0">
                  <a:solidFill>
                    <a:schemeClr val="bg1"/>
                  </a:solidFill>
                  <a:latin typeface="Roboto" pitchFamily="2" charset="0"/>
                </a:rPr>
                <a:t>02</a:t>
              </a:r>
              <a:endParaRPr lang="zh-CN" altLang="en-US" sz="3200" spc="300" dirty="0">
                <a:solidFill>
                  <a:schemeClr val="bg1"/>
                </a:solidFill>
                <a:latin typeface="Roboto" pitchFamily="2" charset="0"/>
              </a:endParaRPr>
            </a:p>
          </p:txBody>
        </p:sp>
      </p:grpSp>
    </p:spTree>
    <p:extLst>
      <p:ext uri="{BB962C8B-B14F-4D97-AF65-F5344CB8AC3E}">
        <p14:creationId xmlns:p14="http://schemas.microsoft.com/office/powerpoint/2010/main" val="383648198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0"/>
                                        </p:tgtEl>
                                        <p:attrNameLst>
                                          <p:attrName>style.visibility</p:attrName>
                                        </p:attrNameLst>
                                      </p:cBhvr>
                                      <p:to>
                                        <p:strVal val="visible"/>
                                      </p:to>
                                    </p:set>
                                    <p:animEffect transition="in" filter="wipe(left)">
                                      <p:cBhvr>
                                        <p:cTn id="11" dur="500"/>
                                        <p:tgtEl>
                                          <p:spTgt spid="7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4"/>
                                        </p:tgtEl>
                                        <p:attrNameLst>
                                          <p:attrName>style.visibility</p:attrName>
                                        </p:attrNameLst>
                                      </p:cBhvr>
                                      <p:to>
                                        <p:strVal val="visible"/>
                                      </p:to>
                                    </p:set>
                                    <p:animEffect transition="in" filter="wipe(left)">
                                      <p:cBhvr>
                                        <p:cTn id="15"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0" grpId="0"/>
      <p:bldP spid="7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19051" y="6587114"/>
            <a:ext cx="12211051" cy="0"/>
          </a:xfrm>
          <a:prstGeom prst="line">
            <a:avLst/>
          </a:prstGeom>
          <a:ln w="19050">
            <a:solidFill>
              <a:srgbClr val="515C73"/>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19051" y="340072"/>
            <a:ext cx="1957261" cy="675969"/>
            <a:chOff x="285749" y="263872"/>
            <a:chExt cx="1957261" cy="675969"/>
          </a:xfrm>
        </p:grpSpPr>
        <p:grpSp>
          <p:nvGrpSpPr>
            <p:cNvPr id="4" name="组合 3"/>
            <p:cNvGrpSpPr/>
            <p:nvPr/>
          </p:nvGrpSpPr>
          <p:grpSpPr>
            <a:xfrm flipH="1">
              <a:off x="285749" y="263872"/>
              <a:ext cx="1623000" cy="675969"/>
              <a:chOff x="3533690" y="533400"/>
              <a:chExt cx="1637426" cy="675969"/>
            </a:xfrm>
            <a:solidFill>
              <a:srgbClr val="EE1C39"/>
            </a:solidFill>
          </p:grpSpPr>
          <p:sp>
            <p:nvSpPr>
              <p:cNvPr id="5" name="矩形 4"/>
              <p:cNvSpPr/>
              <p:nvPr/>
            </p:nvSpPr>
            <p:spPr>
              <a:xfrm>
                <a:off x="3806724" y="533400"/>
                <a:ext cx="1364392" cy="6759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椭圆 5"/>
              <p:cNvSpPr/>
              <p:nvPr/>
            </p:nvSpPr>
            <p:spPr>
              <a:xfrm>
                <a:off x="3533690" y="533400"/>
                <a:ext cx="623734" cy="6759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8" name="文本框 7"/>
            <p:cNvSpPr txBox="1"/>
            <p:nvPr/>
          </p:nvSpPr>
          <p:spPr>
            <a:xfrm>
              <a:off x="1100010" y="309468"/>
              <a:ext cx="1143000" cy="584775"/>
            </a:xfrm>
            <a:prstGeom prst="rect">
              <a:avLst/>
            </a:prstGeom>
            <a:noFill/>
          </p:spPr>
          <p:txBody>
            <a:bodyPr wrap="square" rtlCol="0">
              <a:spAutoFit/>
            </a:bodyPr>
            <a:lstStyle/>
            <a:p>
              <a:r>
                <a:rPr lang="en-US" altLang="zh-CN" sz="3200" spc="300" dirty="0" smtClean="0">
                  <a:solidFill>
                    <a:schemeClr val="bg1"/>
                  </a:solidFill>
                  <a:latin typeface="Roboto" pitchFamily="2" charset="0"/>
                </a:rPr>
                <a:t>03</a:t>
              </a:r>
              <a:endParaRPr lang="zh-CN" altLang="en-US" sz="3200" spc="300" dirty="0">
                <a:solidFill>
                  <a:schemeClr val="bg1"/>
                </a:solidFill>
                <a:latin typeface="Roboto" pitchFamily="2" charset="0"/>
              </a:endParaRPr>
            </a:p>
          </p:txBody>
        </p:sp>
      </p:grpSp>
      <p:sp>
        <p:nvSpPr>
          <p:cNvPr id="10" name="灯片编号占位符 9"/>
          <p:cNvSpPr>
            <a:spLocks noGrp="1"/>
          </p:cNvSpPr>
          <p:nvPr>
            <p:ph type="sldNum" sz="quarter" idx="12"/>
          </p:nvPr>
        </p:nvSpPr>
        <p:spPr>
          <a:xfrm>
            <a:off x="11359821" y="6424885"/>
            <a:ext cx="476250" cy="320675"/>
          </a:xfrm>
          <a:solidFill>
            <a:srgbClr val="EE1C39"/>
          </a:solidFill>
        </p:spPr>
        <p:txBody>
          <a:bodyPr/>
          <a:lstStyle/>
          <a:p>
            <a:pPr algn="ctr"/>
            <a:fld id="{AFAE5B16-0F33-4EE9-AE34-61D676368225}" type="slidenum">
              <a:rPr lang="zh-CN" altLang="en-US" sz="1800" smtClean="0">
                <a:solidFill>
                  <a:schemeClr val="bg1"/>
                </a:solidFill>
                <a:latin typeface="Roboto" pitchFamily="2" charset="0"/>
              </a:rPr>
              <a:pPr algn="ctr"/>
              <a:t>15</a:t>
            </a:fld>
            <a:endParaRPr lang="zh-CN" altLang="en-US" sz="1800" dirty="0">
              <a:solidFill>
                <a:schemeClr val="bg1"/>
              </a:solidFill>
              <a:latin typeface="Roboto" pitchFamily="2" charset="0"/>
            </a:endParaRPr>
          </a:p>
        </p:txBody>
      </p:sp>
      <p:sp>
        <p:nvSpPr>
          <p:cNvPr id="13" name="文本框 12"/>
          <p:cNvSpPr txBox="1"/>
          <p:nvPr/>
        </p:nvSpPr>
        <p:spPr>
          <a:xfrm>
            <a:off x="1794449" y="340072"/>
            <a:ext cx="10041621" cy="707886"/>
          </a:xfrm>
          <a:prstGeom prst="rect">
            <a:avLst/>
          </a:prstGeom>
          <a:noFill/>
        </p:spPr>
        <p:txBody>
          <a:bodyPr wrap="square" rtlCol="0">
            <a:spAutoFit/>
          </a:bodyPr>
          <a:lstStyle/>
          <a:p>
            <a:r>
              <a:rPr lang="en-US" altLang="zh-CN" sz="4000" dirty="0"/>
              <a:t>Scheduling Image Processing Pipelines</a:t>
            </a:r>
            <a:endParaRPr lang="zh-CN" altLang="en-US" sz="4000" dirty="0">
              <a:latin typeface="Roboto" pitchFamily="2" charset="0"/>
            </a:endParaRPr>
          </a:p>
        </p:txBody>
      </p:sp>
      <p:grpSp>
        <p:nvGrpSpPr>
          <p:cNvPr id="22" name="组合 21"/>
          <p:cNvGrpSpPr/>
          <p:nvPr/>
        </p:nvGrpSpPr>
        <p:grpSpPr>
          <a:xfrm>
            <a:off x="469720" y="1497825"/>
            <a:ext cx="10761872" cy="4524315"/>
            <a:chOff x="383458" y="1485125"/>
            <a:chExt cx="5387893" cy="4524315"/>
          </a:xfrm>
        </p:grpSpPr>
        <p:sp>
          <p:nvSpPr>
            <p:cNvPr id="17" name="文本框 16"/>
            <p:cNvSpPr txBox="1"/>
            <p:nvPr/>
          </p:nvSpPr>
          <p:spPr>
            <a:xfrm>
              <a:off x="399559" y="1485125"/>
              <a:ext cx="5371792" cy="4524315"/>
            </a:xfrm>
            <a:prstGeom prst="rect">
              <a:avLst/>
            </a:prstGeom>
            <a:noFill/>
          </p:spPr>
          <p:txBody>
            <a:bodyPr wrap="square" rtlCol="0">
              <a:spAutoFit/>
            </a:bodyPr>
            <a:lstStyle/>
            <a:p>
              <a:r>
                <a:rPr lang="en-US" altLang="zh-CN" sz="2400" dirty="0"/>
                <a:t>Halide’s representation of image processing algorithms avoids imposing constraints on the order of execution and placement of data. Values need to be computed before they can be used, to respect the fundamental dependencies in the algorithm, but many choices remain unspecified</a:t>
              </a:r>
              <a:r>
                <a:rPr lang="en-US" altLang="zh-CN" sz="2400" dirty="0" smtClean="0"/>
                <a:t>:</a:t>
              </a:r>
            </a:p>
            <a:p>
              <a:endParaRPr lang="en-US" altLang="zh-CN" sz="2400" dirty="0"/>
            </a:p>
            <a:p>
              <a:r>
                <a:rPr lang="en-US" altLang="zh-CN" sz="2400" dirty="0"/>
                <a:t>​ • When and where should the value at each coordinate in each function be computed</a:t>
              </a:r>
              <a:r>
                <a:rPr lang="en-US" altLang="zh-CN" sz="2400" dirty="0" smtClean="0"/>
                <a:t>?</a:t>
              </a:r>
            </a:p>
            <a:p>
              <a:endParaRPr lang="en-US" altLang="zh-CN" sz="2400" dirty="0"/>
            </a:p>
            <a:p>
              <a:r>
                <a:rPr lang="en-US" altLang="zh-CN" sz="2400" dirty="0"/>
                <a:t>​ • Where should they be stored? ​ </a:t>
              </a:r>
              <a:endParaRPr lang="en-US" altLang="zh-CN" sz="2400" dirty="0" smtClean="0"/>
            </a:p>
            <a:p>
              <a:endParaRPr lang="en-US" altLang="zh-CN" sz="2400" dirty="0"/>
            </a:p>
            <a:p>
              <a:r>
                <a:rPr lang="en-US" altLang="zh-CN" sz="2400" dirty="0" smtClean="0"/>
                <a:t>• </a:t>
              </a:r>
              <a:r>
                <a:rPr lang="en-US" altLang="zh-CN" sz="2400" dirty="0"/>
                <a:t>How long are values cached and communicated across multiple consumers, and when are they independently recomputed by each?</a:t>
              </a:r>
            </a:p>
          </p:txBody>
        </p:sp>
        <p:cxnSp>
          <p:nvCxnSpPr>
            <p:cNvPr id="19" name="直接连接符 18"/>
            <p:cNvCxnSpPr/>
            <p:nvPr/>
          </p:nvCxnSpPr>
          <p:spPr>
            <a:xfrm>
              <a:off x="383458" y="1521097"/>
              <a:ext cx="0" cy="365014"/>
            </a:xfrm>
            <a:prstGeom prst="line">
              <a:avLst/>
            </a:prstGeom>
            <a:ln w="38100">
              <a:solidFill>
                <a:srgbClr val="EE1C39"/>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9876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19051" y="6587114"/>
            <a:ext cx="12211051" cy="0"/>
          </a:xfrm>
          <a:prstGeom prst="line">
            <a:avLst/>
          </a:prstGeom>
          <a:ln w="19050">
            <a:solidFill>
              <a:srgbClr val="515C73"/>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19051" y="340072"/>
            <a:ext cx="1957261" cy="675969"/>
            <a:chOff x="285749" y="263872"/>
            <a:chExt cx="1957261" cy="675969"/>
          </a:xfrm>
        </p:grpSpPr>
        <p:grpSp>
          <p:nvGrpSpPr>
            <p:cNvPr id="4" name="组合 3"/>
            <p:cNvGrpSpPr/>
            <p:nvPr/>
          </p:nvGrpSpPr>
          <p:grpSpPr>
            <a:xfrm flipH="1">
              <a:off x="285749" y="263872"/>
              <a:ext cx="1623000" cy="675969"/>
              <a:chOff x="3533690" y="533400"/>
              <a:chExt cx="1637426" cy="675969"/>
            </a:xfrm>
            <a:solidFill>
              <a:srgbClr val="EE1C39"/>
            </a:solidFill>
          </p:grpSpPr>
          <p:sp>
            <p:nvSpPr>
              <p:cNvPr id="5" name="矩形 4"/>
              <p:cNvSpPr/>
              <p:nvPr/>
            </p:nvSpPr>
            <p:spPr>
              <a:xfrm>
                <a:off x="3806724" y="533400"/>
                <a:ext cx="1364392" cy="6759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椭圆 5"/>
              <p:cNvSpPr/>
              <p:nvPr/>
            </p:nvSpPr>
            <p:spPr>
              <a:xfrm>
                <a:off x="3533690" y="533400"/>
                <a:ext cx="623734" cy="6759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8" name="文本框 7"/>
            <p:cNvSpPr txBox="1"/>
            <p:nvPr/>
          </p:nvSpPr>
          <p:spPr>
            <a:xfrm>
              <a:off x="1100010" y="309468"/>
              <a:ext cx="1143000" cy="584775"/>
            </a:xfrm>
            <a:prstGeom prst="rect">
              <a:avLst/>
            </a:prstGeom>
            <a:noFill/>
          </p:spPr>
          <p:txBody>
            <a:bodyPr wrap="square" rtlCol="0">
              <a:spAutoFit/>
            </a:bodyPr>
            <a:lstStyle/>
            <a:p>
              <a:r>
                <a:rPr lang="en-US" altLang="zh-CN" sz="3200" spc="300" dirty="0" smtClean="0">
                  <a:solidFill>
                    <a:schemeClr val="bg1"/>
                  </a:solidFill>
                  <a:latin typeface="Roboto" pitchFamily="2" charset="0"/>
                </a:rPr>
                <a:t>03</a:t>
              </a:r>
              <a:endParaRPr lang="zh-CN" altLang="en-US" sz="3200" spc="300" dirty="0">
                <a:solidFill>
                  <a:schemeClr val="bg1"/>
                </a:solidFill>
                <a:latin typeface="Roboto" pitchFamily="2" charset="0"/>
              </a:endParaRPr>
            </a:p>
          </p:txBody>
        </p:sp>
      </p:grpSp>
      <p:sp>
        <p:nvSpPr>
          <p:cNvPr id="10" name="灯片编号占位符 9"/>
          <p:cNvSpPr>
            <a:spLocks noGrp="1"/>
          </p:cNvSpPr>
          <p:nvPr>
            <p:ph type="sldNum" sz="quarter" idx="12"/>
          </p:nvPr>
        </p:nvSpPr>
        <p:spPr>
          <a:xfrm>
            <a:off x="11359821" y="6424885"/>
            <a:ext cx="476250" cy="320675"/>
          </a:xfrm>
          <a:solidFill>
            <a:srgbClr val="EE1C39"/>
          </a:solidFill>
        </p:spPr>
        <p:txBody>
          <a:bodyPr/>
          <a:lstStyle/>
          <a:p>
            <a:pPr algn="ctr"/>
            <a:fld id="{AFAE5B16-0F33-4EE9-AE34-61D676368225}" type="slidenum">
              <a:rPr lang="zh-CN" altLang="en-US" sz="1800" smtClean="0">
                <a:solidFill>
                  <a:schemeClr val="bg1"/>
                </a:solidFill>
                <a:latin typeface="Roboto" pitchFamily="2" charset="0"/>
              </a:rPr>
              <a:pPr algn="ctr"/>
              <a:t>16</a:t>
            </a:fld>
            <a:endParaRPr lang="zh-CN" altLang="en-US" sz="1800" dirty="0">
              <a:solidFill>
                <a:schemeClr val="bg1"/>
              </a:solidFill>
              <a:latin typeface="Roboto" pitchFamily="2" charset="0"/>
            </a:endParaRPr>
          </a:p>
        </p:txBody>
      </p:sp>
      <p:sp>
        <p:nvSpPr>
          <p:cNvPr id="13" name="文本框 12"/>
          <p:cNvSpPr txBox="1"/>
          <p:nvPr/>
        </p:nvSpPr>
        <p:spPr>
          <a:xfrm>
            <a:off x="1794449" y="340072"/>
            <a:ext cx="10041621" cy="707886"/>
          </a:xfrm>
          <a:prstGeom prst="rect">
            <a:avLst/>
          </a:prstGeom>
          <a:noFill/>
        </p:spPr>
        <p:txBody>
          <a:bodyPr wrap="square" rtlCol="0">
            <a:spAutoFit/>
          </a:bodyPr>
          <a:lstStyle/>
          <a:p>
            <a:r>
              <a:rPr lang="en-US" altLang="zh-CN" sz="4000" b="1" dirty="0"/>
              <a:t>Scheduling a Two-Stage Pipeline</a:t>
            </a:r>
          </a:p>
        </p:txBody>
      </p:sp>
      <p:grpSp>
        <p:nvGrpSpPr>
          <p:cNvPr id="22" name="组合 21"/>
          <p:cNvGrpSpPr/>
          <p:nvPr/>
        </p:nvGrpSpPr>
        <p:grpSpPr>
          <a:xfrm>
            <a:off x="469720" y="1497825"/>
            <a:ext cx="10761872" cy="4524315"/>
            <a:chOff x="383458" y="1485125"/>
            <a:chExt cx="5387893" cy="4524315"/>
          </a:xfrm>
        </p:grpSpPr>
        <p:sp>
          <p:nvSpPr>
            <p:cNvPr id="17" name="文本框 16"/>
            <p:cNvSpPr txBox="1"/>
            <p:nvPr/>
          </p:nvSpPr>
          <p:spPr>
            <a:xfrm>
              <a:off x="399559" y="1485125"/>
              <a:ext cx="5371792" cy="4524315"/>
            </a:xfrm>
            <a:prstGeom prst="rect">
              <a:avLst/>
            </a:prstGeom>
            <a:noFill/>
          </p:spPr>
          <p:txBody>
            <a:bodyPr wrap="square" rtlCol="0">
              <a:spAutoFit/>
            </a:bodyPr>
            <a:lstStyle/>
            <a:p>
              <a:r>
                <a:rPr lang="en-US" altLang="zh-CN" sz="2400" dirty="0"/>
                <a:t>The simple two-stage blur algorithm, which computes a3 × 3 box filter as two 3 × 1 passes. The first stage, </a:t>
              </a:r>
              <a:r>
                <a:rPr lang="en-US" altLang="zh-CN" sz="2400" dirty="0" err="1"/>
                <a:t>blurx</a:t>
              </a:r>
              <a:r>
                <a:rPr lang="en-US" altLang="zh-CN" sz="2400" dirty="0"/>
                <a:t>, computes a horizontal blur of the input by averaging over a 3 × 1 window</a:t>
              </a:r>
              <a:r>
                <a:rPr lang="en-US" altLang="zh-CN" sz="2400" dirty="0" smtClean="0"/>
                <a:t>:</a:t>
              </a:r>
            </a:p>
            <a:p>
              <a:endParaRPr lang="en-US" altLang="zh-CN" sz="2400" dirty="0"/>
            </a:p>
            <a:p>
              <a:r>
                <a:rPr lang="zh-CN" altLang="zh-CN" sz="2400" b="1" dirty="0">
                  <a:solidFill>
                    <a:srgbClr val="24292E"/>
                  </a:solidFill>
                  <a:latin typeface="Arial Unicode MS" panose="020B0604020202020204" pitchFamily="34" charset="-122"/>
                  <a:ea typeface="SFMono-Regular"/>
                </a:rPr>
                <a:t>blurx(x,y) = in(x-1,y) + in(x,y) + in(x+1,y)</a:t>
              </a:r>
              <a:r>
                <a:rPr lang="zh-CN" altLang="zh-CN" sz="2400" dirty="0"/>
                <a:t> </a:t>
              </a:r>
              <a:endParaRPr lang="en-US" altLang="zh-CN" sz="2400" dirty="0" smtClean="0"/>
            </a:p>
            <a:p>
              <a:endParaRPr lang="en-US" altLang="zh-CN" sz="2400" dirty="0">
                <a:latin typeface="Arial" panose="020B0604020202020204" pitchFamily="34" charset="0"/>
              </a:endParaRPr>
            </a:p>
            <a:p>
              <a:r>
                <a:rPr lang="en-US" altLang="zh-CN" sz="2400" dirty="0"/>
                <a:t>The second stage, out, computes the final isotropic blur by averaging a 1 × 3 window of the output from the first stage</a:t>
              </a:r>
              <a:r>
                <a:rPr lang="en-US" altLang="zh-CN" sz="2400" dirty="0" smtClean="0"/>
                <a:t>:</a:t>
              </a:r>
            </a:p>
            <a:p>
              <a:endParaRPr lang="en-US" altLang="zh-CN" sz="2400" dirty="0">
                <a:latin typeface="Arial" panose="020B0604020202020204" pitchFamily="34" charset="0"/>
              </a:endParaRPr>
            </a:p>
            <a:p>
              <a:endParaRPr lang="zh-CN" altLang="zh-CN" sz="2400" dirty="0">
                <a:latin typeface="Arial" panose="020B0604020202020204" pitchFamily="34" charset="0"/>
              </a:endParaRPr>
            </a:p>
            <a:p>
              <a:r>
                <a:rPr lang="zh-CN" altLang="zh-CN" sz="2400" b="1" dirty="0">
                  <a:solidFill>
                    <a:srgbClr val="24292E"/>
                  </a:solidFill>
                  <a:latin typeface="Arial Unicode MS" panose="020B0604020202020204" pitchFamily="34" charset="-122"/>
                  <a:ea typeface="SFMono-Regular"/>
                </a:rPr>
                <a:t>out(x,y) = blurx(x,y-1) + blurx(x,y) + blurx(x,y+1)</a:t>
              </a:r>
              <a:r>
                <a:rPr lang="zh-CN" altLang="zh-CN" sz="2000" dirty="0"/>
                <a:t> </a:t>
              </a:r>
              <a:endParaRPr lang="zh-CN" altLang="zh-CN" sz="5400" dirty="0">
                <a:latin typeface="Arial" panose="020B0604020202020204" pitchFamily="34" charset="0"/>
              </a:endParaRPr>
            </a:p>
            <a:p>
              <a:endParaRPr lang="en-US" altLang="zh-CN" sz="2400" dirty="0"/>
            </a:p>
          </p:txBody>
        </p:sp>
        <p:cxnSp>
          <p:nvCxnSpPr>
            <p:cNvPr id="19" name="直接连接符 18"/>
            <p:cNvCxnSpPr/>
            <p:nvPr/>
          </p:nvCxnSpPr>
          <p:spPr>
            <a:xfrm>
              <a:off x="383458" y="1521097"/>
              <a:ext cx="0" cy="365014"/>
            </a:xfrm>
            <a:prstGeom prst="line">
              <a:avLst/>
            </a:prstGeom>
            <a:ln w="38100">
              <a:solidFill>
                <a:srgbClr val="EE1C39"/>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97484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19051" y="6587114"/>
            <a:ext cx="12211051" cy="0"/>
          </a:xfrm>
          <a:prstGeom prst="line">
            <a:avLst/>
          </a:prstGeom>
          <a:ln w="19050">
            <a:solidFill>
              <a:srgbClr val="515C73"/>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19051" y="340072"/>
            <a:ext cx="1957261" cy="675969"/>
            <a:chOff x="285749" y="263872"/>
            <a:chExt cx="1957261" cy="675969"/>
          </a:xfrm>
        </p:grpSpPr>
        <p:grpSp>
          <p:nvGrpSpPr>
            <p:cNvPr id="4" name="组合 3"/>
            <p:cNvGrpSpPr/>
            <p:nvPr/>
          </p:nvGrpSpPr>
          <p:grpSpPr>
            <a:xfrm flipH="1">
              <a:off x="285749" y="263872"/>
              <a:ext cx="1623000" cy="675969"/>
              <a:chOff x="3533690" y="533400"/>
              <a:chExt cx="1637426" cy="675969"/>
            </a:xfrm>
            <a:solidFill>
              <a:srgbClr val="EE1C39"/>
            </a:solidFill>
          </p:grpSpPr>
          <p:sp>
            <p:nvSpPr>
              <p:cNvPr id="5" name="矩形 4"/>
              <p:cNvSpPr/>
              <p:nvPr/>
            </p:nvSpPr>
            <p:spPr>
              <a:xfrm>
                <a:off x="3806724" y="533400"/>
                <a:ext cx="1364392" cy="6759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椭圆 5"/>
              <p:cNvSpPr/>
              <p:nvPr/>
            </p:nvSpPr>
            <p:spPr>
              <a:xfrm>
                <a:off x="3533690" y="533400"/>
                <a:ext cx="623734" cy="6759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8" name="文本框 7"/>
            <p:cNvSpPr txBox="1"/>
            <p:nvPr/>
          </p:nvSpPr>
          <p:spPr>
            <a:xfrm>
              <a:off x="1100010" y="309468"/>
              <a:ext cx="1143000" cy="584775"/>
            </a:xfrm>
            <a:prstGeom prst="rect">
              <a:avLst/>
            </a:prstGeom>
            <a:noFill/>
          </p:spPr>
          <p:txBody>
            <a:bodyPr wrap="square" rtlCol="0">
              <a:spAutoFit/>
            </a:bodyPr>
            <a:lstStyle/>
            <a:p>
              <a:r>
                <a:rPr lang="en-US" altLang="zh-CN" sz="3200" spc="300" dirty="0" smtClean="0">
                  <a:solidFill>
                    <a:schemeClr val="bg1"/>
                  </a:solidFill>
                  <a:latin typeface="Roboto" pitchFamily="2" charset="0"/>
                </a:rPr>
                <a:t>03</a:t>
              </a:r>
              <a:endParaRPr lang="zh-CN" altLang="en-US" sz="3200" spc="300" dirty="0">
                <a:solidFill>
                  <a:schemeClr val="bg1"/>
                </a:solidFill>
                <a:latin typeface="Roboto" pitchFamily="2" charset="0"/>
              </a:endParaRPr>
            </a:p>
          </p:txBody>
        </p:sp>
      </p:grpSp>
      <p:sp>
        <p:nvSpPr>
          <p:cNvPr id="10" name="灯片编号占位符 9"/>
          <p:cNvSpPr>
            <a:spLocks noGrp="1"/>
          </p:cNvSpPr>
          <p:nvPr>
            <p:ph type="sldNum" sz="quarter" idx="12"/>
          </p:nvPr>
        </p:nvSpPr>
        <p:spPr>
          <a:xfrm>
            <a:off x="11359821" y="6424885"/>
            <a:ext cx="476250" cy="320675"/>
          </a:xfrm>
          <a:solidFill>
            <a:srgbClr val="EE1C39"/>
          </a:solidFill>
        </p:spPr>
        <p:txBody>
          <a:bodyPr/>
          <a:lstStyle/>
          <a:p>
            <a:pPr algn="ctr"/>
            <a:fld id="{AFAE5B16-0F33-4EE9-AE34-61D676368225}" type="slidenum">
              <a:rPr lang="zh-CN" altLang="en-US" sz="1800" smtClean="0">
                <a:solidFill>
                  <a:schemeClr val="bg1"/>
                </a:solidFill>
                <a:latin typeface="Roboto" pitchFamily="2" charset="0"/>
              </a:rPr>
              <a:pPr algn="ctr"/>
              <a:t>17</a:t>
            </a:fld>
            <a:endParaRPr lang="zh-CN" altLang="en-US" sz="1800" dirty="0">
              <a:solidFill>
                <a:schemeClr val="bg1"/>
              </a:solidFill>
              <a:latin typeface="Roboto" pitchFamily="2" charset="0"/>
            </a:endParaRPr>
          </a:p>
        </p:txBody>
      </p:sp>
      <p:sp>
        <p:nvSpPr>
          <p:cNvPr id="13" name="文本框 12"/>
          <p:cNvSpPr txBox="1"/>
          <p:nvPr/>
        </p:nvSpPr>
        <p:spPr>
          <a:xfrm>
            <a:off x="1794449" y="340072"/>
            <a:ext cx="10041621" cy="707886"/>
          </a:xfrm>
          <a:prstGeom prst="rect">
            <a:avLst/>
          </a:prstGeom>
          <a:noFill/>
        </p:spPr>
        <p:txBody>
          <a:bodyPr wrap="square" rtlCol="0">
            <a:spAutoFit/>
          </a:bodyPr>
          <a:lstStyle/>
          <a:p>
            <a:r>
              <a:rPr lang="en-US" altLang="zh-CN" sz="4000" b="1" dirty="0"/>
              <a:t>Scheduling a Two-Stage Pipeline</a:t>
            </a:r>
          </a:p>
        </p:txBody>
      </p:sp>
      <p:grpSp>
        <p:nvGrpSpPr>
          <p:cNvPr id="22" name="组合 21"/>
          <p:cNvGrpSpPr/>
          <p:nvPr/>
        </p:nvGrpSpPr>
        <p:grpSpPr>
          <a:xfrm>
            <a:off x="469720" y="1497825"/>
            <a:ext cx="10761872" cy="1938992"/>
            <a:chOff x="383458" y="1485125"/>
            <a:chExt cx="5387893" cy="1938992"/>
          </a:xfrm>
        </p:grpSpPr>
        <p:sp>
          <p:nvSpPr>
            <p:cNvPr id="17" name="文本框 16"/>
            <p:cNvSpPr txBox="1"/>
            <p:nvPr/>
          </p:nvSpPr>
          <p:spPr>
            <a:xfrm>
              <a:off x="399559" y="1485125"/>
              <a:ext cx="5371792" cy="1938992"/>
            </a:xfrm>
            <a:prstGeom prst="rect">
              <a:avLst/>
            </a:prstGeom>
            <a:noFill/>
          </p:spPr>
          <p:txBody>
            <a:bodyPr wrap="square" rtlCol="0">
              <a:spAutoFit/>
            </a:bodyPr>
            <a:lstStyle/>
            <a:p>
              <a:r>
                <a:rPr lang="en-US" altLang="zh-CN" sz="2400" dirty="0"/>
                <a:t>First, it could compute and store every required point in </a:t>
              </a:r>
              <a:r>
                <a:rPr lang="en-US" altLang="zh-CN" sz="2400" dirty="0" err="1"/>
                <a:t>blurx</a:t>
              </a:r>
              <a:r>
                <a:rPr lang="en-US" altLang="zh-CN" sz="2400" dirty="0"/>
                <a:t> before evaluating any points in out. Applied to a 6 megapixel(3k × 2k) image, this is equivalent to the loop nest:</a:t>
              </a:r>
            </a:p>
            <a:p>
              <a:r>
                <a:rPr lang="en-US" altLang="zh-CN" sz="2400" dirty="0"/>
                <a:t/>
              </a:r>
              <a:br>
                <a:rPr lang="en-US" altLang="zh-CN" sz="2400" dirty="0"/>
              </a:br>
              <a:endParaRPr lang="en-US" altLang="zh-CN" sz="2400" dirty="0"/>
            </a:p>
          </p:txBody>
        </p:sp>
        <p:cxnSp>
          <p:nvCxnSpPr>
            <p:cNvPr id="19" name="直接连接符 18"/>
            <p:cNvCxnSpPr/>
            <p:nvPr/>
          </p:nvCxnSpPr>
          <p:spPr>
            <a:xfrm>
              <a:off x="383458" y="1521097"/>
              <a:ext cx="0" cy="365014"/>
            </a:xfrm>
            <a:prstGeom prst="line">
              <a:avLst/>
            </a:prstGeom>
            <a:ln w="38100">
              <a:solidFill>
                <a:srgbClr val="EE1C39"/>
              </a:solidFill>
            </a:ln>
          </p:spPr>
          <p:style>
            <a:lnRef idx="1">
              <a:schemeClr val="accent1"/>
            </a:lnRef>
            <a:fillRef idx="0">
              <a:schemeClr val="accent1"/>
            </a:fillRef>
            <a:effectRef idx="0">
              <a:schemeClr val="accent1"/>
            </a:effectRef>
            <a:fontRef idx="minor">
              <a:schemeClr val="tx1"/>
            </a:fontRef>
          </p:style>
        </p:cxnSp>
      </p:grpSp>
      <p:pic>
        <p:nvPicPr>
          <p:cNvPr id="2" name="图片 1"/>
          <p:cNvPicPr>
            <a:picLocks noChangeAspect="1"/>
          </p:cNvPicPr>
          <p:nvPr/>
        </p:nvPicPr>
        <p:blipFill>
          <a:blip r:embed="rId3"/>
          <a:stretch>
            <a:fillRect/>
          </a:stretch>
        </p:blipFill>
        <p:spPr>
          <a:xfrm>
            <a:off x="1479785" y="2951261"/>
            <a:ext cx="9213378" cy="2583404"/>
          </a:xfrm>
          <a:prstGeom prst="rect">
            <a:avLst/>
          </a:prstGeom>
        </p:spPr>
      </p:pic>
    </p:spTree>
    <p:extLst>
      <p:ext uri="{BB962C8B-B14F-4D97-AF65-F5344CB8AC3E}">
        <p14:creationId xmlns:p14="http://schemas.microsoft.com/office/powerpoint/2010/main" val="2817683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19051" y="6587114"/>
            <a:ext cx="12211051" cy="0"/>
          </a:xfrm>
          <a:prstGeom prst="line">
            <a:avLst/>
          </a:prstGeom>
          <a:ln w="19050">
            <a:solidFill>
              <a:srgbClr val="515C73"/>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19051" y="340072"/>
            <a:ext cx="1957261" cy="675969"/>
            <a:chOff x="285749" y="263872"/>
            <a:chExt cx="1957261" cy="675969"/>
          </a:xfrm>
        </p:grpSpPr>
        <p:grpSp>
          <p:nvGrpSpPr>
            <p:cNvPr id="4" name="组合 3"/>
            <p:cNvGrpSpPr/>
            <p:nvPr/>
          </p:nvGrpSpPr>
          <p:grpSpPr>
            <a:xfrm flipH="1">
              <a:off x="285749" y="263872"/>
              <a:ext cx="1623000" cy="675969"/>
              <a:chOff x="3533690" y="533400"/>
              <a:chExt cx="1637426" cy="675969"/>
            </a:xfrm>
            <a:solidFill>
              <a:srgbClr val="EE1C39"/>
            </a:solidFill>
          </p:grpSpPr>
          <p:sp>
            <p:nvSpPr>
              <p:cNvPr id="5" name="矩形 4"/>
              <p:cNvSpPr/>
              <p:nvPr/>
            </p:nvSpPr>
            <p:spPr>
              <a:xfrm>
                <a:off x="3806724" y="533400"/>
                <a:ext cx="1364392" cy="6759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椭圆 5"/>
              <p:cNvSpPr/>
              <p:nvPr/>
            </p:nvSpPr>
            <p:spPr>
              <a:xfrm>
                <a:off x="3533690" y="533400"/>
                <a:ext cx="623734" cy="6759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8" name="文本框 7"/>
            <p:cNvSpPr txBox="1"/>
            <p:nvPr/>
          </p:nvSpPr>
          <p:spPr>
            <a:xfrm>
              <a:off x="1100010" y="309468"/>
              <a:ext cx="1143000" cy="584775"/>
            </a:xfrm>
            <a:prstGeom prst="rect">
              <a:avLst/>
            </a:prstGeom>
            <a:noFill/>
          </p:spPr>
          <p:txBody>
            <a:bodyPr wrap="square" rtlCol="0">
              <a:spAutoFit/>
            </a:bodyPr>
            <a:lstStyle/>
            <a:p>
              <a:r>
                <a:rPr lang="en-US" altLang="zh-CN" sz="3200" spc="300" dirty="0" smtClean="0">
                  <a:solidFill>
                    <a:schemeClr val="bg1"/>
                  </a:solidFill>
                  <a:latin typeface="Roboto" pitchFamily="2" charset="0"/>
                </a:rPr>
                <a:t>03</a:t>
              </a:r>
              <a:endParaRPr lang="zh-CN" altLang="en-US" sz="3200" spc="300" dirty="0">
                <a:solidFill>
                  <a:schemeClr val="bg1"/>
                </a:solidFill>
                <a:latin typeface="Roboto" pitchFamily="2" charset="0"/>
              </a:endParaRPr>
            </a:p>
          </p:txBody>
        </p:sp>
      </p:grpSp>
      <p:sp>
        <p:nvSpPr>
          <p:cNvPr id="10" name="灯片编号占位符 9"/>
          <p:cNvSpPr>
            <a:spLocks noGrp="1"/>
          </p:cNvSpPr>
          <p:nvPr>
            <p:ph type="sldNum" sz="quarter" idx="12"/>
          </p:nvPr>
        </p:nvSpPr>
        <p:spPr>
          <a:xfrm>
            <a:off x="11359821" y="6424885"/>
            <a:ext cx="476250" cy="320675"/>
          </a:xfrm>
          <a:solidFill>
            <a:srgbClr val="EE1C39"/>
          </a:solidFill>
        </p:spPr>
        <p:txBody>
          <a:bodyPr/>
          <a:lstStyle/>
          <a:p>
            <a:pPr algn="ctr"/>
            <a:fld id="{AFAE5B16-0F33-4EE9-AE34-61D676368225}" type="slidenum">
              <a:rPr lang="zh-CN" altLang="en-US" sz="1800" smtClean="0">
                <a:solidFill>
                  <a:schemeClr val="bg1"/>
                </a:solidFill>
                <a:latin typeface="Roboto" pitchFamily="2" charset="0"/>
              </a:rPr>
              <a:pPr algn="ctr"/>
              <a:t>18</a:t>
            </a:fld>
            <a:endParaRPr lang="zh-CN" altLang="en-US" sz="1800" dirty="0">
              <a:solidFill>
                <a:schemeClr val="bg1"/>
              </a:solidFill>
              <a:latin typeface="Roboto" pitchFamily="2" charset="0"/>
            </a:endParaRPr>
          </a:p>
        </p:txBody>
      </p:sp>
      <p:sp>
        <p:nvSpPr>
          <p:cNvPr id="13" name="文本框 12"/>
          <p:cNvSpPr txBox="1"/>
          <p:nvPr/>
        </p:nvSpPr>
        <p:spPr>
          <a:xfrm>
            <a:off x="1794449" y="340072"/>
            <a:ext cx="10041621" cy="707886"/>
          </a:xfrm>
          <a:prstGeom prst="rect">
            <a:avLst/>
          </a:prstGeom>
          <a:noFill/>
        </p:spPr>
        <p:txBody>
          <a:bodyPr wrap="square" rtlCol="0">
            <a:spAutoFit/>
          </a:bodyPr>
          <a:lstStyle/>
          <a:p>
            <a:r>
              <a:rPr lang="en-US" altLang="zh-CN" sz="4000" b="1" dirty="0"/>
              <a:t>Scheduling a Two-Stage Pipeline</a:t>
            </a:r>
          </a:p>
        </p:txBody>
      </p:sp>
      <p:grpSp>
        <p:nvGrpSpPr>
          <p:cNvPr id="22" name="组合 21"/>
          <p:cNvGrpSpPr/>
          <p:nvPr/>
        </p:nvGrpSpPr>
        <p:grpSpPr>
          <a:xfrm>
            <a:off x="469720" y="1497825"/>
            <a:ext cx="10761872" cy="2677656"/>
            <a:chOff x="383458" y="1485125"/>
            <a:chExt cx="5387893" cy="2677656"/>
          </a:xfrm>
        </p:grpSpPr>
        <p:sp>
          <p:nvSpPr>
            <p:cNvPr id="17" name="文本框 16"/>
            <p:cNvSpPr txBox="1"/>
            <p:nvPr/>
          </p:nvSpPr>
          <p:spPr>
            <a:xfrm>
              <a:off x="399559" y="1485125"/>
              <a:ext cx="5371792" cy="2677656"/>
            </a:xfrm>
            <a:prstGeom prst="rect">
              <a:avLst/>
            </a:prstGeom>
            <a:noFill/>
          </p:spPr>
          <p:txBody>
            <a:bodyPr wrap="square" rtlCol="0">
              <a:spAutoFit/>
            </a:bodyPr>
            <a:lstStyle/>
            <a:p>
              <a:r>
                <a:rPr lang="en-US" altLang="zh-CN" sz="2400" dirty="0"/>
                <a:t>This is the most common strategy in hand-written pipelines, and what results from composing library routines together: each stage executes breadth-first across its input before passing its entire output to the next stage. There is abundant parallelism, since all the required points in each stage can be computed and stored independently, but there is little producer-consumer locality, since all the values of </a:t>
              </a:r>
              <a:r>
                <a:rPr lang="en-US" altLang="zh-CN" sz="2400" dirty="0" err="1"/>
                <a:t>blurx</a:t>
              </a:r>
              <a:r>
                <a:rPr lang="en-US" altLang="zh-CN" sz="2400" dirty="0"/>
                <a:t> must be computed and stored before the first one is used by out.</a:t>
              </a:r>
            </a:p>
          </p:txBody>
        </p:sp>
        <p:cxnSp>
          <p:nvCxnSpPr>
            <p:cNvPr id="19" name="直接连接符 18"/>
            <p:cNvCxnSpPr/>
            <p:nvPr/>
          </p:nvCxnSpPr>
          <p:spPr>
            <a:xfrm>
              <a:off x="383458" y="1521097"/>
              <a:ext cx="0" cy="365014"/>
            </a:xfrm>
            <a:prstGeom prst="line">
              <a:avLst/>
            </a:prstGeom>
            <a:ln w="38100">
              <a:solidFill>
                <a:srgbClr val="EE1C39"/>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81332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19051" y="6587114"/>
            <a:ext cx="12211051" cy="0"/>
          </a:xfrm>
          <a:prstGeom prst="line">
            <a:avLst/>
          </a:prstGeom>
          <a:ln w="19050">
            <a:solidFill>
              <a:srgbClr val="515C73"/>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19051" y="340072"/>
            <a:ext cx="1957261" cy="675969"/>
            <a:chOff x="285749" y="263872"/>
            <a:chExt cx="1957261" cy="675969"/>
          </a:xfrm>
        </p:grpSpPr>
        <p:grpSp>
          <p:nvGrpSpPr>
            <p:cNvPr id="4" name="组合 3"/>
            <p:cNvGrpSpPr/>
            <p:nvPr/>
          </p:nvGrpSpPr>
          <p:grpSpPr>
            <a:xfrm flipH="1">
              <a:off x="285749" y="263872"/>
              <a:ext cx="1623000" cy="675969"/>
              <a:chOff x="3533690" y="533400"/>
              <a:chExt cx="1637426" cy="675969"/>
            </a:xfrm>
            <a:solidFill>
              <a:srgbClr val="EE1C39"/>
            </a:solidFill>
          </p:grpSpPr>
          <p:sp>
            <p:nvSpPr>
              <p:cNvPr id="5" name="矩形 4"/>
              <p:cNvSpPr/>
              <p:nvPr/>
            </p:nvSpPr>
            <p:spPr>
              <a:xfrm>
                <a:off x="3806724" y="533400"/>
                <a:ext cx="1364392" cy="6759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椭圆 5"/>
              <p:cNvSpPr/>
              <p:nvPr/>
            </p:nvSpPr>
            <p:spPr>
              <a:xfrm>
                <a:off x="3533690" y="533400"/>
                <a:ext cx="623734" cy="6759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8" name="文本框 7"/>
            <p:cNvSpPr txBox="1"/>
            <p:nvPr/>
          </p:nvSpPr>
          <p:spPr>
            <a:xfrm>
              <a:off x="1100010" y="309468"/>
              <a:ext cx="1143000" cy="584775"/>
            </a:xfrm>
            <a:prstGeom prst="rect">
              <a:avLst/>
            </a:prstGeom>
            <a:noFill/>
          </p:spPr>
          <p:txBody>
            <a:bodyPr wrap="square" rtlCol="0">
              <a:spAutoFit/>
            </a:bodyPr>
            <a:lstStyle/>
            <a:p>
              <a:r>
                <a:rPr lang="en-US" altLang="zh-CN" sz="3200" spc="300" dirty="0" smtClean="0">
                  <a:solidFill>
                    <a:schemeClr val="bg1"/>
                  </a:solidFill>
                  <a:latin typeface="Roboto" pitchFamily="2" charset="0"/>
                </a:rPr>
                <a:t>03</a:t>
              </a:r>
              <a:endParaRPr lang="zh-CN" altLang="en-US" sz="3200" spc="300" dirty="0">
                <a:solidFill>
                  <a:schemeClr val="bg1"/>
                </a:solidFill>
                <a:latin typeface="Roboto" pitchFamily="2" charset="0"/>
              </a:endParaRPr>
            </a:p>
          </p:txBody>
        </p:sp>
      </p:grpSp>
      <p:sp>
        <p:nvSpPr>
          <p:cNvPr id="10" name="灯片编号占位符 9"/>
          <p:cNvSpPr>
            <a:spLocks noGrp="1"/>
          </p:cNvSpPr>
          <p:nvPr>
            <p:ph type="sldNum" sz="quarter" idx="12"/>
          </p:nvPr>
        </p:nvSpPr>
        <p:spPr>
          <a:xfrm>
            <a:off x="11359821" y="6424885"/>
            <a:ext cx="476250" cy="320675"/>
          </a:xfrm>
          <a:solidFill>
            <a:srgbClr val="EE1C39"/>
          </a:solidFill>
        </p:spPr>
        <p:txBody>
          <a:bodyPr/>
          <a:lstStyle/>
          <a:p>
            <a:pPr algn="ctr"/>
            <a:fld id="{AFAE5B16-0F33-4EE9-AE34-61D676368225}" type="slidenum">
              <a:rPr lang="zh-CN" altLang="en-US" sz="1800" smtClean="0">
                <a:solidFill>
                  <a:schemeClr val="bg1"/>
                </a:solidFill>
                <a:latin typeface="Roboto" pitchFamily="2" charset="0"/>
              </a:rPr>
              <a:pPr algn="ctr"/>
              <a:t>19</a:t>
            </a:fld>
            <a:endParaRPr lang="zh-CN" altLang="en-US" sz="1800" dirty="0">
              <a:solidFill>
                <a:schemeClr val="bg1"/>
              </a:solidFill>
              <a:latin typeface="Roboto" pitchFamily="2" charset="0"/>
            </a:endParaRPr>
          </a:p>
        </p:txBody>
      </p:sp>
      <p:sp>
        <p:nvSpPr>
          <p:cNvPr id="13" name="文本框 12"/>
          <p:cNvSpPr txBox="1"/>
          <p:nvPr/>
        </p:nvSpPr>
        <p:spPr>
          <a:xfrm>
            <a:off x="1794449" y="340072"/>
            <a:ext cx="10041621" cy="707886"/>
          </a:xfrm>
          <a:prstGeom prst="rect">
            <a:avLst/>
          </a:prstGeom>
          <a:noFill/>
        </p:spPr>
        <p:txBody>
          <a:bodyPr wrap="square" rtlCol="0">
            <a:spAutoFit/>
          </a:bodyPr>
          <a:lstStyle/>
          <a:p>
            <a:r>
              <a:rPr lang="en-US" altLang="zh-CN" sz="4000" b="1" dirty="0"/>
              <a:t>Scheduling a Two-Stage Pipeline</a:t>
            </a:r>
          </a:p>
        </p:txBody>
      </p:sp>
      <p:grpSp>
        <p:nvGrpSpPr>
          <p:cNvPr id="22" name="组合 21"/>
          <p:cNvGrpSpPr/>
          <p:nvPr/>
        </p:nvGrpSpPr>
        <p:grpSpPr>
          <a:xfrm>
            <a:off x="469720" y="1497825"/>
            <a:ext cx="10761872" cy="830997"/>
            <a:chOff x="383458" y="1485125"/>
            <a:chExt cx="5387893" cy="830997"/>
          </a:xfrm>
        </p:grpSpPr>
        <p:sp>
          <p:nvSpPr>
            <p:cNvPr id="17" name="文本框 16"/>
            <p:cNvSpPr txBox="1"/>
            <p:nvPr/>
          </p:nvSpPr>
          <p:spPr>
            <a:xfrm>
              <a:off x="399559" y="1485125"/>
              <a:ext cx="5371792" cy="830997"/>
            </a:xfrm>
            <a:prstGeom prst="rect">
              <a:avLst/>
            </a:prstGeom>
            <a:noFill/>
          </p:spPr>
          <p:txBody>
            <a:bodyPr wrap="square" rtlCol="0">
              <a:spAutoFit/>
            </a:bodyPr>
            <a:lstStyle/>
            <a:p>
              <a:r>
                <a:rPr lang="en-US" altLang="zh-CN" sz="2400" dirty="0"/>
                <a:t>Interleaving the two stages, without storing the intermediate results across uses, is equivalent to the loop nest:</a:t>
              </a:r>
            </a:p>
          </p:txBody>
        </p:sp>
        <p:cxnSp>
          <p:nvCxnSpPr>
            <p:cNvPr id="19" name="直接连接符 18"/>
            <p:cNvCxnSpPr/>
            <p:nvPr/>
          </p:nvCxnSpPr>
          <p:spPr>
            <a:xfrm>
              <a:off x="383458" y="1521097"/>
              <a:ext cx="0" cy="365014"/>
            </a:xfrm>
            <a:prstGeom prst="line">
              <a:avLst/>
            </a:prstGeom>
            <a:ln w="38100">
              <a:solidFill>
                <a:srgbClr val="EE1C39"/>
              </a:solidFill>
            </a:ln>
          </p:spPr>
          <p:style>
            <a:lnRef idx="1">
              <a:schemeClr val="accent1"/>
            </a:lnRef>
            <a:fillRef idx="0">
              <a:schemeClr val="accent1"/>
            </a:fillRef>
            <a:effectRef idx="0">
              <a:schemeClr val="accent1"/>
            </a:effectRef>
            <a:fontRef idx="minor">
              <a:schemeClr val="tx1"/>
            </a:fontRef>
          </p:style>
        </p:cxnSp>
      </p:grpSp>
      <p:pic>
        <p:nvPicPr>
          <p:cNvPr id="2" name="图片 1"/>
          <p:cNvPicPr>
            <a:picLocks noChangeAspect="1"/>
          </p:cNvPicPr>
          <p:nvPr/>
        </p:nvPicPr>
        <p:blipFill>
          <a:blip r:embed="rId3"/>
          <a:stretch>
            <a:fillRect/>
          </a:stretch>
        </p:blipFill>
        <p:spPr>
          <a:xfrm>
            <a:off x="1352139" y="2353766"/>
            <a:ext cx="9487722" cy="2034716"/>
          </a:xfrm>
          <a:prstGeom prst="rect">
            <a:avLst/>
          </a:prstGeom>
        </p:spPr>
      </p:pic>
      <p:sp>
        <p:nvSpPr>
          <p:cNvPr id="15" name="文本框 14"/>
          <p:cNvSpPr txBox="1"/>
          <p:nvPr/>
        </p:nvSpPr>
        <p:spPr>
          <a:xfrm>
            <a:off x="324091" y="4529178"/>
            <a:ext cx="11867909" cy="1938992"/>
          </a:xfrm>
          <a:prstGeom prst="rect">
            <a:avLst/>
          </a:prstGeom>
          <a:noFill/>
        </p:spPr>
        <p:txBody>
          <a:bodyPr wrap="square" rtlCol="0">
            <a:spAutoFit/>
          </a:bodyPr>
          <a:lstStyle/>
          <a:p>
            <a:r>
              <a:rPr lang="en-US" altLang="zh-CN" sz="2000" dirty="0"/>
              <a:t>Each pixel can be computed independently, providing the same abundant data parallelism from the breadth-first strategy. The distance from producer to consumer is small, maximizing locality. But because shared values in </a:t>
            </a:r>
            <a:r>
              <a:rPr lang="en-US" altLang="zh-CN" sz="2000" dirty="0" err="1"/>
              <a:t>blurx</a:t>
            </a:r>
            <a:r>
              <a:rPr lang="en-US" altLang="zh-CN" sz="2000" dirty="0"/>
              <a:t> are not reused across iterations, this strategy performs redundant work. This can be seen as the result of applying classical loop fusion through a stencil dependence pattern: the body of the first loop is moved into the second loop, but its work is amplified by the size of the stencil</a:t>
            </a:r>
          </a:p>
        </p:txBody>
      </p:sp>
    </p:spTree>
    <p:extLst>
      <p:ext uri="{BB962C8B-B14F-4D97-AF65-F5344CB8AC3E}">
        <p14:creationId xmlns:p14="http://schemas.microsoft.com/office/powerpoint/2010/main" val="1374329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418771"/>
            <a:ext cx="12192000" cy="4020457"/>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框 content"/>
          <p:cNvSpPr txBox="1"/>
          <p:nvPr/>
        </p:nvSpPr>
        <p:spPr>
          <a:xfrm>
            <a:off x="64632" y="2458790"/>
            <a:ext cx="2728685" cy="1323439"/>
          </a:xfrm>
          <a:prstGeom prst="rect">
            <a:avLst/>
          </a:prstGeom>
          <a:noFill/>
        </p:spPr>
        <p:txBody>
          <a:bodyPr wrap="square" rtlCol="0">
            <a:spAutoFit/>
          </a:bodyPr>
          <a:lstStyle>
            <a:defPPr>
              <a:defRPr lang="zh-CN"/>
            </a:defPPr>
            <a:lvl1pPr>
              <a:defRPr sz="3200">
                <a:solidFill>
                  <a:schemeClr val="bg1"/>
                </a:solidFill>
                <a:latin typeface="Agency FB" panose="020B0503020202020204" pitchFamily="34" charset="0"/>
              </a:defRPr>
            </a:lvl1pPr>
          </a:lstStyle>
          <a:p>
            <a:r>
              <a:rPr lang="en-US" altLang="zh-CN" sz="8000" dirty="0"/>
              <a:t>content</a:t>
            </a:r>
            <a:endParaRPr lang="zh-CN" altLang="en-US" sz="8000" dirty="0"/>
          </a:p>
        </p:txBody>
      </p:sp>
      <p:cxnSp>
        <p:nvCxnSpPr>
          <p:cNvPr id="7" name="直接连接符 6"/>
          <p:cNvCxnSpPr/>
          <p:nvPr/>
        </p:nvCxnSpPr>
        <p:spPr>
          <a:xfrm>
            <a:off x="2927350" y="2504267"/>
            <a:ext cx="0" cy="160726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3203199" y="2260452"/>
            <a:ext cx="490610" cy="646331"/>
            <a:chOff x="3203199" y="2260452"/>
            <a:chExt cx="490610" cy="646331"/>
          </a:xfrm>
        </p:grpSpPr>
        <p:sp>
          <p:nvSpPr>
            <p:cNvPr id="10" name="矩形 9"/>
            <p:cNvSpPr/>
            <p:nvPr/>
          </p:nvSpPr>
          <p:spPr>
            <a:xfrm>
              <a:off x="3225809" y="2349618"/>
              <a:ext cx="468000" cy="468000"/>
            </a:xfrm>
            <a:prstGeom prst="rect">
              <a:avLst/>
            </a:prstGeom>
            <a:solidFill>
              <a:srgbClr val="CC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3203199" y="2260452"/>
              <a:ext cx="478972" cy="646331"/>
            </a:xfrm>
            <a:prstGeom prst="rect">
              <a:avLst/>
            </a:prstGeom>
            <a:noFill/>
          </p:spPr>
          <p:txBody>
            <a:bodyPr wrap="square" rtlCol="0">
              <a:spAutoFit/>
            </a:bodyPr>
            <a:lstStyle/>
            <a:p>
              <a:r>
                <a:rPr lang="en-US" altLang="zh-CN" sz="3600" dirty="0">
                  <a:solidFill>
                    <a:schemeClr val="bg1"/>
                  </a:solidFill>
                  <a:latin typeface="Agency FB" panose="020B0503020202020204" pitchFamily="34" charset="0"/>
                </a:rPr>
                <a:t>01</a:t>
              </a:r>
              <a:endParaRPr lang="zh-CN" altLang="en-US" sz="3600" dirty="0">
                <a:solidFill>
                  <a:schemeClr val="bg1"/>
                </a:solidFill>
                <a:latin typeface="Agency FB" panose="020B0503020202020204" pitchFamily="34" charset="0"/>
              </a:endParaRPr>
            </a:p>
          </p:txBody>
        </p:sp>
      </p:grpSp>
      <p:sp>
        <p:nvSpPr>
          <p:cNvPr id="13" name="文本框 12"/>
          <p:cNvSpPr txBox="1"/>
          <p:nvPr/>
        </p:nvSpPr>
        <p:spPr>
          <a:xfrm>
            <a:off x="3757074" y="2287437"/>
            <a:ext cx="4252686" cy="584775"/>
          </a:xfrm>
          <a:prstGeom prst="rect">
            <a:avLst/>
          </a:prstGeom>
          <a:noFill/>
        </p:spPr>
        <p:txBody>
          <a:bodyPr wrap="square" rtlCol="0">
            <a:spAutoFit/>
          </a:bodyPr>
          <a:lstStyle/>
          <a:p>
            <a:r>
              <a:rPr lang="en-US" altLang="zh-CN" sz="3200" dirty="0" smtClean="0">
                <a:solidFill>
                  <a:schemeClr val="bg1"/>
                </a:solidFill>
                <a:latin typeface="Agency FB" panose="020B0503020202020204" pitchFamily="34" charset="0"/>
              </a:rPr>
              <a:t>Abstract</a:t>
            </a:r>
            <a:endParaRPr lang="zh-CN" altLang="en-US" sz="3200" dirty="0">
              <a:solidFill>
                <a:schemeClr val="bg1"/>
              </a:solidFill>
              <a:latin typeface="Agency FB" panose="020B0503020202020204" pitchFamily="34" charset="0"/>
            </a:endParaRPr>
          </a:p>
        </p:txBody>
      </p:sp>
      <p:grpSp>
        <p:nvGrpSpPr>
          <p:cNvPr id="3" name="组合 2"/>
          <p:cNvGrpSpPr/>
          <p:nvPr/>
        </p:nvGrpSpPr>
        <p:grpSpPr>
          <a:xfrm>
            <a:off x="7322162" y="2285166"/>
            <a:ext cx="668791" cy="646331"/>
            <a:chOff x="7322162" y="2285166"/>
            <a:chExt cx="668791" cy="646331"/>
          </a:xfrm>
        </p:grpSpPr>
        <p:sp>
          <p:nvSpPr>
            <p:cNvPr id="31" name="矩形 30"/>
            <p:cNvSpPr/>
            <p:nvPr/>
          </p:nvSpPr>
          <p:spPr>
            <a:xfrm>
              <a:off x="7359287" y="2349618"/>
              <a:ext cx="468000" cy="468000"/>
            </a:xfrm>
            <a:prstGeom prst="rect">
              <a:avLst/>
            </a:prstGeom>
            <a:solidFill>
              <a:srgbClr val="CC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p:cNvSpPr txBox="1"/>
            <p:nvPr/>
          </p:nvSpPr>
          <p:spPr>
            <a:xfrm>
              <a:off x="7322162" y="2285166"/>
              <a:ext cx="668791" cy="646331"/>
            </a:xfrm>
            <a:prstGeom prst="rect">
              <a:avLst/>
            </a:prstGeom>
            <a:noFill/>
          </p:spPr>
          <p:txBody>
            <a:bodyPr wrap="square" rtlCol="0">
              <a:spAutoFit/>
            </a:bodyPr>
            <a:lstStyle/>
            <a:p>
              <a:r>
                <a:rPr lang="en-US" altLang="zh-CN" sz="3600" dirty="0">
                  <a:solidFill>
                    <a:schemeClr val="bg1"/>
                  </a:solidFill>
                  <a:latin typeface="Agency FB" panose="020B0503020202020204" pitchFamily="34" charset="0"/>
                </a:rPr>
                <a:t>02</a:t>
              </a:r>
              <a:endParaRPr lang="zh-CN" altLang="en-US" sz="3600" dirty="0">
                <a:solidFill>
                  <a:schemeClr val="bg1"/>
                </a:solidFill>
                <a:latin typeface="Agency FB" panose="020B0503020202020204" pitchFamily="34" charset="0"/>
              </a:endParaRPr>
            </a:p>
          </p:txBody>
        </p:sp>
      </p:grpSp>
      <p:sp>
        <p:nvSpPr>
          <p:cNvPr id="33" name="文本框 32"/>
          <p:cNvSpPr txBox="1"/>
          <p:nvPr/>
        </p:nvSpPr>
        <p:spPr>
          <a:xfrm>
            <a:off x="7990953" y="2272728"/>
            <a:ext cx="4252686" cy="584775"/>
          </a:xfrm>
          <a:prstGeom prst="rect">
            <a:avLst/>
          </a:prstGeom>
          <a:noFill/>
        </p:spPr>
        <p:txBody>
          <a:bodyPr wrap="square" rtlCol="0">
            <a:spAutoFit/>
          </a:bodyPr>
          <a:lstStyle>
            <a:defPPr>
              <a:defRPr lang="zh-CN"/>
            </a:defPPr>
            <a:lvl1pPr>
              <a:defRPr sz="3200">
                <a:solidFill>
                  <a:schemeClr val="bg1"/>
                </a:solidFill>
                <a:latin typeface="Agency FB" panose="020B0503020202020204" pitchFamily="34" charset="0"/>
              </a:defRPr>
            </a:lvl1pPr>
          </a:lstStyle>
          <a:p>
            <a:r>
              <a:rPr lang="en-US" altLang="zh-CN" dirty="0"/>
              <a:t>ADD YOUR TITLE HERE</a:t>
            </a:r>
            <a:endParaRPr lang="zh-CN" altLang="en-US" dirty="0"/>
          </a:p>
        </p:txBody>
      </p:sp>
      <p:grpSp>
        <p:nvGrpSpPr>
          <p:cNvPr id="6" name="组合 5"/>
          <p:cNvGrpSpPr/>
          <p:nvPr/>
        </p:nvGrpSpPr>
        <p:grpSpPr>
          <a:xfrm>
            <a:off x="3174170" y="3693063"/>
            <a:ext cx="657601" cy="646331"/>
            <a:chOff x="3174170" y="3693063"/>
            <a:chExt cx="657601" cy="646331"/>
          </a:xfrm>
        </p:grpSpPr>
        <p:sp>
          <p:nvSpPr>
            <p:cNvPr id="35" name="矩形 34"/>
            <p:cNvSpPr/>
            <p:nvPr/>
          </p:nvSpPr>
          <p:spPr>
            <a:xfrm>
              <a:off x="3225809" y="3782229"/>
              <a:ext cx="468000" cy="468000"/>
            </a:xfrm>
            <a:prstGeom prst="rect">
              <a:avLst/>
            </a:prstGeom>
            <a:solidFill>
              <a:srgbClr val="CC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p:cNvSpPr txBox="1"/>
            <p:nvPr/>
          </p:nvSpPr>
          <p:spPr>
            <a:xfrm>
              <a:off x="3174170" y="3693063"/>
              <a:ext cx="657601" cy="646331"/>
            </a:xfrm>
            <a:prstGeom prst="rect">
              <a:avLst/>
            </a:prstGeom>
            <a:noFill/>
          </p:spPr>
          <p:txBody>
            <a:bodyPr wrap="square" rtlCol="0">
              <a:spAutoFit/>
            </a:bodyPr>
            <a:lstStyle/>
            <a:p>
              <a:r>
                <a:rPr lang="en-US" altLang="zh-CN" sz="3600" dirty="0">
                  <a:solidFill>
                    <a:schemeClr val="bg1"/>
                  </a:solidFill>
                  <a:latin typeface="Agency FB" panose="020B0503020202020204" pitchFamily="34" charset="0"/>
                </a:rPr>
                <a:t>03</a:t>
              </a:r>
              <a:endParaRPr lang="zh-CN" altLang="en-US" sz="3600" dirty="0">
                <a:solidFill>
                  <a:schemeClr val="bg1"/>
                </a:solidFill>
                <a:latin typeface="Agency FB" panose="020B0503020202020204" pitchFamily="34" charset="0"/>
              </a:endParaRPr>
            </a:p>
          </p:txBody>
        </p:sp>
      </p:grpSp>
      <p:sp>
        <p:nvSpPr>
          <p:cNvPr id="37" name="文本框 36"/>
          <p:cNvSpPr txBox="1"/>
          <p:nvPr/>
        </p:nvSpPr>
        <p:spPr>
          <a:xfrm>
            <a:off x="3745448" y="3735770"/>
            <a:ext cx="4252686" cy="584775"/>
          </a:xfrm>
          <a:prstGeom prst="rect">
            <a:avLst/>
          </a:prstGeom>
          <a:noFill/>
        </p:spPr>
        <p:txBody>
          <a:bodyPr wrap="square" rtlCol="0">
            <a:spAutoFit/>
          </a:bodyPr>
          <a:lstStyle>
            <a:defPPr>
              <a:defRPr lang="zh-CN"/>
            </a:defPPr>
            <a:lvl1pPr>
              <a:defRPr sz="3200">
                <a:solidFill>
                  <a:schemeClr val="bg1"/>
                </a:solidFill>
                <a:latin typeface="Agency FB" panose="020B0503020202020204" pitchFamily="34" charset="0"/>
              </a:defRPr>
            </a:lvl1pPr>
          </a:lstStyle>
          <a:p>
            <a:r>
              <a:rPr lang="en-US" altLang="zh-CN" dirty="0"/>
              <a:t>ADD YOUR TITLE HERE</a:t>
            </a:r>
            <a:endParaRPr lang="zh-CN" altLang="en-US" dirty="0"/>
          </a:p>
        </p:txBody>
      </p:sp>
      <p:grpSp>
        <p:nvGrpSpPr>
          <p:cNvPr id="8" name="组合 7"/>
          <p:cNvGrpSpPr/>
          <p:nvPr/>
        </p:nvGrpSpPr>
        <p:grpSpPr>
          <a:xfrm>
            <a:off x="7322163" y="3693063"/>
            <a:ext cx="668790" cy="646331"/>
            <a:chOff x="7322163" y="3693063"/>
            <a:chExt cx="668790" cy="646331"/>
          </a:xfrm>
        </p:grpSpPr>
        <p:sp>
          <p:nvSpPr>
            <p:cNvPr id="39" name="矩形 38"/>
            <p:cNvSpPr/>
            <p:nvPr/>
          </p:nvSpPr>
          <p:spPr>
            <a:xfrm>
              <a:off x="7359287" y="3782229"/>
              <a:ext cx="468000" cy="468000"/>
            </a:xfrm>
            <a:prstGeom prst="rect">
              <a:avLst/>
            </a:prstGeom>
            <a:solidFill>
              <a:srgbClr val="CC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p:cNvSpPr txBox="1"/>
            <p:nvPr/>
          </p:nvSpPr>
          <p:spPr>
            <a:xfrm>
              <a:off x="7322163" y="3693063"/>
              <a:ext cx="668790" cy="646331"/>
            </a:xfrm>
            <a:prstGeom prst="rect">
              <a:avLst/>
            </a:prstGeom>
            <a:noFill/>
          </p:spPr>
          <p:txBody>
            <a:bodyPr wrap="square" rtlCol="0">
              <a:spAutoFit/>
            </a:bodyPr>
            <a:lstStyle/>
            <a:p>
              <a:r>
                <a:rPr lang="en-US" altLang="zh-CN" sz="3600" dirty="0">
                  <a:solidFill>
                    <a:schemeClr val="bg1"/>
                  </a:solidFill>
                  <a:latin typeface="Agency FB" panose="020B0503020202020204" pitchFamily="34" charset="0"/>
                </a:rPr>
                <a:t>04</a:t>
              </a:r>
              <a:endParaRPr lang="zh-CN" altLang="en-US" sz="3600" dirty="0">
                <a:solidFill>
                  <a:schemeClr val="bg1"/>
                </a:solidFill>
                <a:latin typeface="Agency FB" panose="020B0503020202020204" pitchFamily="34" charset="0"/>
              </a:endParaRPr>
            </a:p>
          </p:txBody>
        </p:sp>
      </p:grpSp>
      <p:sp>
        <p:nvSpPr>
          <p:cNvPr id="49" name="文本框 48"/>
          <p:cNvSpPr txBox="1"/>
          <p:nvPr/>
        </p:nvSpPr>
        <p:spPr>
          <a:xfrm>
            <a:off x="7990953" y="3735771"/>
            <a:ext cx="4252686" cy="584775"/>
          </a:xfrm>
          <a:prstGeom prst="rect">
            <a:avLst/>
          </a:prstGeom>
          <a:noFill/>
        </p:spPr>
        <p:txBody>
          <a:bodyPr wrap="square" rtlCol="0">
            <a:spAutoFit/>
          </a:bodyPr>
          <a:lstStyle>
            <a:defPPr>
              <a:defRPr lang="zh-CN"/>
            </a:defPPr>
            <a:lvl1pPr>
              <a:defRPr sz="3200">
                <a:solidFill>
                  <a:schemeClr val="bg1"/>
                </a:solidFill>
                <a:latin typeface="Agency FB" panose="020B0503020202020204" pitchFamily="34" charset="0"/>
              </a:defRPr>
            </a:lvl1pPr>
          </a:lstStyle>
          <a:p>
            <a:r>
              <a:rPr lang="en-US" altLang="zh-CN" dirty="0"/>
              <a:t>ADD YOUR TITLE HERE</a:t>
            </a:r>
            <a:endParaRPr lang="zh-CN" altLang="en-US" dirty="0"/>
          </a:p>
        </p:txBody>
      </p:sp>
    </p:spTree>
    <p:extLst>
      <p:ext uri="{BB962C8B-B14F-4D97-AF65-F5344CB8AC3E}">
        <p14:creationId xmlns:p14="http://schemas.microsoft.com/office/powerpoint/2010/main" val="39966255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2" presetClass="entr" presetSubtype="1" fill="hold" nodeType="withEffect">
                                  <p:stCondLst>
                                    <p:cond delay="300"/>
                                  </p:stCondLst>
                                  <p:childTnLst>
                                    <p:set>
                                      <p:cBhvr>
                                        <p:cTn id="14" dur="1" fill="hold">
                                          <p:stCondLst>
                                            <p:cond delay="0"/>
                                          </p:stCondLst>
                                        </p:cTn>
                                        <p:tgtEl>
                                          <p:spTgt spid="7"/>
                                        </p:tgtEl>
                                        <p:attrNameLst>
                                          <p:attrName>style.visibility</p:attrName>
                                        </p:attrNameLst>
                                      </p:cBhvr>
                                      <p:to>
                                        <p:strVal val="visible"/>
                                      </p:to>
                                    </p:set>
                                    <p:animEffect transition="in" filter="wipe(up)">
                                      <p:cBhvr>
                                        <p:cTn id="15" dur="500"/>
                                        <p:tgtEl>
                                          <p:spTgt spid="7"/>
                                        </p:tgtEl>
                                      </p:cBhvr>
                                    </p:animEffect>
                                  </p:childTnLst>
                                </p:cTn>
                              </p:par>
                            </p:childTnLst>
                          </p:cTn>
                        </p:par>
                        <p:par>
                          <p:cTn id="16" fill="hold">
                            <p:stCondLst>
                              <p:cond delay="1300"/>
                            </p:stCondLst>
                            <p:childTnLst>
                              <p:par>
                                <p:cTn id="17" presetID="17" presetClass="entr" presetSubtype="10"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ppt_w</p:attrName>
                                        </p:attrNameLst>
                                      </p:cBhvr>
                                      <p:tavLst>
                                        <p:tav tm="0">
                                          <p:val>
                                            <p:fltVal val="0"/>
                                          </p:val>
                                        </p:tav>
                                        <p:tav tm="100000">
                                          <p:val>
                                            <p:strVal val="#ppt_w"/>
                                          </p:val>
                                        </p:tav>
                                      </p:tavLst>
                                    </p:anim>
                                    <p:anim calcmode="lin" valueType="num">
                                      <p:cBhvr>
                                        <p:cTn id="20" dur="500" fill="hold"/>
                                        <p:tgtEl>
                                          <p:spTgt spid="2"/>
                                        </p:tgtEl>
                                        <p:attrNameLst>
                                          <p:attrName>ppt_h</p:attrName>
                                        </p:attrNameLst>
                                      </p:cBhvr>
                                      <p:tavLst>
                                        <p:tav tm="0">
                                          <p:val>
                                            <p:strVal val="#ppt_h"/>
                                          </p:val>
                                        </p:tav>
                                        <p:tav tm="100000">
                                          <p:val>
                                            <p:strVal val="#ppt_h"/>
                                          </p:val>
                                        </p:tav>
                                      </p:tavLst>
                                    </p:anim>
                                  </p:childTnLst>
                                </p:cTn>
                              </p:par>
                            </p:childTnLst>
                          </p:cTn>
                        </p:par>
                        <p:par>
                          <p:cTn id="21" fill="hold">
                            <p:stCondLst>
                              <p:cond delay="1800"/>
                            </p:stCondLst>
                            <p:childTnLst>
                              <p:par>
                                <p:cTn id="22" presetID="42" presetClass="entr" presetSubtype="0"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750"/>
                                        <p:tgtEl>
                                          <p:spTgt spid="13"/>
                                        </p:tgtEl>
                                      </p:cBhvr>
                                    </p:animEffect>
                                    <p:anim calcmode="lin" valueType="num">
                                      <p:cBhvr>
                                        <p:cTn id="25" dur="750" fill="hold"/>
                                        <p:tgtEl>
                                          <p:spTgt spid="13"/>
                                        </p:tgtEl>
                                        <p:attrNameLst>
                                          <p:attrName>ppt_x</p:attrName>
                                        </p:attrNameLst>
                                      </p:cBhvr>
                                      <p:tavLst>
                                        <p:tav tm="0">
                                          <p:val>
                                            <p:strVal val="#ppt_x"/>
                                          </p:val>
                                        </p:tav>
                                        <p:tav tm="100000">
                                          <p:val>
                                            <p:strVal val="#ppt_x"/>
                                          </p:val>
                                        </p:tav>
                                      </p:tavLst>
                                    </p:anim>
                                    <p:anim calcmode="lin" valueType="num">
                                      <p:cBhvr>
                                        <p:cTn id="26" dur="750" fill="hold"/>
                                        <p:tgtEl>
                                          <p:spTgt spid="13"/>
                                        </p:tgtEl>
                                        <p:attrNameLst>
                                          <p:attrName>ppt_y</p:attrName>
                                        </p:attrNameLst>
                                      </p:cBhvr>
                                      <p:tavLst>
                                        <p:tav tm="0">
                                          <p:val>
                                            <p:strVal val="#ppt_y+.1"/>
                                          </p:val>
                                        </p:tav>
                                        <p:tav tm="100000">
                                          <p:val>
                                            <p:strVal val="#ppt_y"/>
                                          </p:val>
                                        </p:tav>
                                      </p:tavLst>
                                    </p:anim>
                                  </p:childTnLst>
                                </p:cTn>
                              </p:par>
                            </p:childTnLst>
                          </p:cTn>
                        </p:par>
                        <p:par>
                          <p:cTn id="27" fill="hold">
                            <p:stCondLst>
                              <p:cond delay="2550"/>
                            </p:stCondLst>
                            <p:childTnLst>
                              <p:par>
                                <p:cTn id="28" presetID="17" presetClass="entr" presetSubtype="10" fill="hold" nodeType="afterEffect">
                                  <p:stCondLst>
                                    <p:cond delay="0"/>
                                  </p:stCondLst>
                                  <p:childTnLst>
                                    <p:set>
                                      <p:cBhvr>
                                        <p:cTn id="29" dur="1" fill="hold">
                                          <p:stCondLst>
                                            <p:cond delay="0"/>
                                          </p:stCondLst>
                                        </p:cTn>
                                        <p:tgtEl>
                                          <p:spTgt spid="3"/>
                                        </p:tgtEl>
                                        <p:attrNameLst>
                                          <p:attrName>style.visibility</p:attrName>
                                        </p:attrNameLst>
                                      </p:cBhvr>
                                      <p:to>
                                        <p:strVal val="visible"/>
                                      </p:to>
                                    </p:set>
                                    <p:anim calcmode="lin" valueType="num">
                                      <p:cBhvr>
                                        <p:cTn id="30" dur="500" fill="hold"/>
                                        <p:tgtEl>
                                          <p:spTgt spid="3"/>
                                        </p:tgtEl>
                                        <p:attrNameLst>
                                          <p:attrName>ppt_w</p:attrName>
                                        </p:attrNameLst>
                                      </p:cBhvr>
                                      <p:tavLst>
                                        <p:tav tm="0">
                                          <p:val>
                                            <p:fltVal val="0"/>
                                          </p:val>
                                        </p:tav>
                                        <p:tav tm="100000">
                                          <p:val>
                                            <p:strVal val="#ppt_w"/>
                                          </p:val>
                                        </p:tav>
                                      </p:tavLst>
                                    </p:anim>
                                    <p:anim calcmode="lin" valueType="num">
                                      <p:cBhvr>
                                        <p:cTn id="31" dur="500" fill="hold"/>
                                        <p:tgtEl>
                                          <p:spTgt spid="3"/>
                                        </p:tgtEl>
                                        <p:attrNameLst>
                                          <p:attrName>ppt_h</p:attrName>
                                        </p:attrNameLst>
                                      </p:cBhvr>
                                      <p:tavLst>
                                        <p:tav tm="0">
                                          <p:val>
                                            <p:strVal val="#ppt_h"/>
                                          </p:val>
                                        </p:tav>
                                        <p:tav tm="100000">
                                          <p:val>
                                            <p:strVal val="#ppt_h"/>
                                          </p:val>
                                        </p:tav>
                                      </p:tavLst>
                                    </p:anim>
                                  </p:childTnLst>
                                </p:cTn>
                              </p:par>
                            </p:childTnLst>
                          </p:cTn>
                        </p:par>
                        <p:par>
                          <p:cTn id="32" fill="hold">
                            <p:stCondLst>
                              <p:cond delay="3050"/>
                            </p:stCondLst>
                            <p:childTnLst>
                              <p:par>
                                <p:cTn id="33" presetID="42" presetClass="entr" presetSubtype="0" fill="hold" grpId="0" nodeType="after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fade">
                                      <p:cBhvr>
                                        <p:cTn id="35" dur="750"/>
                                        <p:tgtEl>
                                          <p:spTgt spid="33"/>
                                        </p:tgtEl>
                                      </p:cBhvr>
                                    </p:animEffect>
                                    <p:anim calcmode="lin" valueType="num">
                                      <p:cBhvr>
                                        <p:cTn id="36" dur="750" fill="hold"/>
                                        <p:tgtEl>
                                          <p:spTgt spid="33"/>
                                        </p:tgtEl>
                                        <p:attrNameLst>
                                          <p:attrName>ppt_x</p:attrName>
                                        </p:attrNameLst>
                                      </p:cBhvr>
                                      <p:tavLst>
                                        <p:tav tm="0">
                                          <p:val>
                                            <p:strVal val="#ppt_x"/>
                                          </p:val>
                                        </p:tav>
                                        <p:tav tm="100000">
                                          <p:val>
                                            <p:strVal val="#ppt_x"/>
                                          </p:val>
                                        </p:tav>
                                      </p:tavLst>
                                    </p:anim>
                                    <p:anim calcmode="lin" valueType="num">
                                      <p:cBhvr>
                                        <p:cTn id="37" dur="750" fill="hold"/>
                                        <p:tgtEl>
                                          <p:spTgt spid="33"/>
                                        </p:tgtEl>
                                        <p:attrNameLst>
                                          <p:attrName>ppt_y</p:attrName>
                                        </p:attrNameLst>
                                      </p:cBhvr>
                                      <p:tavLst>
                                        <p:tav tm="0">
                                          <p:val>
                                            <p:strVal val="#ppt_y+.1"/>
                                          </p:val>
                                        </p:tav>
                                        <p:tav tm="100000">
                                          <p:val>
                                            <p:strVal val="#ppt_y"/>
                                          </p:val>
                                        </p:tav>
                                      </p:tavLst>
                                    </p:anim>
                                  </p:childTnLst>
                                </p:cTn>
                              </p:par>
                            </p:childTnLst>
                          </p:cTn>
                        </p:par>
                        <p:par>
                          <p:cTn id="38" fill="hold">
                            <p:stCondLst>
                              <p:cond delay="3800"/>
                            </p:stCondLst>
                            <p:childTnLst>
                              <p:par>
                                <p:cTn id="39" presetID="17" presetClass="entr" presetSubtype="10" fill="hold" nodeType="afterEffect">
                                  <p:stCondLst>
                                    <p:cond delay="0"/>
                                  </p:stCondLst>
                                  <p:childTnLst>
                                    <p:set>
                                      <p:cBhvr>
                                        <p:cTn id="40" dur="1" fill="hold">
                                          <p:stCondLst>
                                            <p:cond delay="0"/>
                                          </p:stCondLst>
                                        </p:cTn>
                                        <p:tgtEl>
                                          <p:spTgt spid="6"/>
                                        </p:tgtEl>
                                        <p:attrNameLst>
                                          <p:attrName>style.visibility</p:attrName>
                                        </p:attrNameLst>
                                      </p:cBhvr>
                                      <p:to>
                                        <p:strVal val="visible"/>
                                      </p:to>
                                    </p:set>
                                    <p:anim calcmode="lin" valueType="num">
                                      <p:cBhvr>
                                        <p:cTn id="41" dur="500" fill="hold"/>
                                        <p:tgtEl>
                                          <p:spTgt spid="6"/>
                                        </p:tgtEl>
                                        <p:attrNameLst>
                                          <p:attrName>ppt_w</p:attrName>
                                        </p:attrNameLst>
                                      </p:cBhvr>
                                      <p:tavLst>
                                        <p:tav tm="0">
                                          <p:val>
                                            <p:fltVal val="0"/>
                                          </p:val>
                                        </p:tav>
                                        <p:tav tm="100000">
                                          <p:val>
                                            <p:strVal val="#ppt_w"/>
                                          </p:val>
                                        </p:tav>
                                      </p:tavLst>
                                    </p:anim>
                                    <p:anim calcmode="lin" valueType="num">
                                      <p:cBhvr>
                                        <p:cTn id="42" dur="500" fill="hold"/>
                                        <p:tgtEl>
                                          <p:spTgt spid="6"/>
                                        </p:tgtEl>
                                        <p:attrNameLst>
                                          <p:attrName>ppt_h</p:attrName>
                                        </p:attrNameLst>
                                      </p:cBhvr>
                                      <p:tavLst>
                                        <p:tav tm="0">
                                          <p:val>
                                            <p:strVal val="#ppt_h"/>
                                          </p:val>
                                        </p:tav>
                                        <p:tav tm="100000">
                                          <p:val>
                                            <p:strVal val="#ppt_h"/>
                                          </p:val>
                                        </p:tav>
                                      </p:tavLst>
                                    </p:anim>
                                  </p:childTnLst>
                                </p:cTn>
                              </p:par>
                            </p:childTnLst>
                          </p:cTn>
                        </p:par>
                        <p:par>
                          <p:cTn id="43" fill="hold">
                            <p:stCondLst>
                              <p:cond delay="4300"/>
                            </p:stCondLst>
                            <p:childTnLst>
                              <p:par>
                                <p:cTn id="44" presetID="42" presetClass="entr" presetSubtype="0" fill="hold" grpId="0" nodeType="afterEffect">
                                  <p:stCondLst>
                                    <p:cond delay="0"/>
                                  </p:stCondLst>
                                  <p:childTnLst>
                                    <p:set>
                                      <p:cBhvr>
                                        <p:cTn id="45" dur="1" fill="hold">
                                          <p:stCondLst>
                                            <p:cond delay="0"/>
                                          </p:stCondLst>
                                        </p:cTn>
                                        <p:tgtEl>
                                          <p:spTgt spid="37"/>
                                        </p:tgtEl>
                                        <p:attrNameLst>
                                          <p:attrName>style.visibility</p:attrName>
                                        </p:attrNameLst>
                                      </p:cBhvr>
                                      <p:to>
                                        <p:strVal val="visible"/>
                                      </p:to>
                                    </p:set>
                                    <p:animEffect transition="in" filter="fade">
                                      <p:cBhvr>
                                        <p:cTn id="46" dur="750"/>
                                        <p:tgtEl>
                                          <p:spTgt spid="37"/>
                                        </p:tgtEl>
                                      </p:cBhvr>
                                    </p:animEffect>
                                    <p:anim calcmode="lin" valueType="num">
                                      <p:cBhvr>
                                        <p:cTn id="47" dur="750" fill="hold"/>
                                        <p:tgtEl>
                                          <p:spTgt spid="37"/>
                                        </p:tgtEl>
                                        <p:attrNameLst>
                                          <p:attrName>ppt_x</p:attrName>
                                        </p:attrNameLst>
                                      </p:cBhvr>
                                      <p:tavLst>
                                        <p:tav tm="0">
                                          <p:val>
                                            <p:strVal val="#ppt_x"/>
                                          </p:val>
                                        </p:tav>
                                        <p:tav tm="100000">
                                          <p:val>
                                            <p:strVal val="#ppt_x"/>
                                          </p:val>
                                        </p:tav>
                                      </p:tavLst>
                                    </p:anim>
                                    <p:anim calcmode="lin" valueType="num">
                                      <p:cBhvr>
                                        <p:cTn id="48" dur="750" fill="hold"/>
                                        <p:tgtEl>
                                          <p:spTgt spid="37"/>
                                        </p:tgtEl>
                                        <p:attrNameLst>
                                          <p:attrName>ppt_y</p:attrName>
                                        </p:attrNameLst>
                                      </p:cBhvr>
                                      <p:tavLst>
                                        <p:tav tm="0">
                                          <p:val>
                                            <p:strVal val="#ppt_y+.1"/>
                                          </p:val>
                                        </p:tav>
                                        <p:tav tm="100000">
                                          <p:val>
                                            <p:strVal val="#ppt_y"/>
                                          </p:val>
                                        </p:tav>
                                      </p:tavLst>
                                    </p:anim>
                                  </p:childTnLst>
                                </p:cTn>
                              </p:par>
                            </p:childTnLst>
                          </p:cTn>
                        </p:par>
                        <p:par>
                          <p:cTn id="49" fill="hold">
                            <p:stCondLst>
                              <p:cond delay="5050"/>
                            </p:stCondLst>
                            <p:childTnLst>
                              <p:par>
                                <p:cTn id="50" presetID="17" presetClass="entr" presetSubtype="10" fill="hold" nodeType="afterEffect">
                                  <p:stCondLst>
                                    <p:cond delay="0"/>
                                  </p:stCondLst>
                                  <p:childTnLst>
                                    <p:set>
                                      <p:cBhvr>
                                        <p:cTn id="51" dur="1" fill="hold">
                                          <p:stCondLst>
                                            <p:cond delay="0"/>
                                          </p:stCondLst>
                                        </p:cTn>
                                        <p:tgtEl>
                                          <p:spTgt spid="8"/>
                                        </p:tgtEl>
                                        <p:attrNameLst>
                                          <p:attrName>style.visibility</p:attrName>
                                        </p:attrNameLst>
                                      </p:cBhvr>
                                      <p:to>
                                        <p:strVal val="visible"/>
                                      </p:to>
                                    </p:set>
                                    <p:anim calcmode="lin" valueType="num">
                                      <p:cBhvr>
                                        <p:cTn id="52" dur="500" fill="hold"/>
                                        <p:tgtEl>
                                          <p:spTgt spid="8"/>
                                        </p:tgtEl>
                                        <p:attrNameLst>
                                          <p:attrName>ppt_w</p:attrName>
                                        </p:attrNameLst>
                                      </p:cBhvr>
                                      <p:tavLst>
                                        <p:tav tm="0">
                                          <p:val>
                                            <p:fltVal val="0"/>
                                          </p:val>
                                        </p:tav>
                                        <p:tav tm="100000">
                                          <p:val>
                                            <p:strVal val="#ppt_w"/>
                                          </p:val>
                                        </p:tav>
                                      </p:tavLst>
                                    </p:anim>
                                    <p:anim calcmode="lin" valueType="num">
                                      <p:cBhvr>
                                        <p:cTn id="53" dur="500" fill="hold"/>
                                        <p:tgtEl>
                                          <p:spTgt spid="8"/>
                                        </p:tgtEl>
                                        <p:attrNameLst>
                                          <p:attrName>ppt_h</p:attrName>
                                        </p:attrNameLst>
                                      </p:cBhvr>
                                      <p:tavLst>
                                        <p:tav tm="0">
                                          <p:val>
                                            <p:strVal val="#ppt_h"/>
                                          </p:val>
                                        </p:tav>
                                        <p:tav tm="100000">
                                          <p:val>
                                            <p:strVal val="#ppt_h"/>
                                          </p:val>
                                        </p:tav>
                                      </p:tavLst>
                                    </p:anim>
                                  </p:childTnLst>
                                </p:cTn>
                              </p:par>
                            </p:childTnLst>
                          </p:cTn>
                        </p:par>
                        <p:par>
                          <p:cTn id="54" fill="hold">
                            <p:stCondLst>
                              <p:cond delay="5550"/>
                            </p:stCondLst>
                            <p:childTnLst>
                              <p:par>
                                <p:cTn id="55" presetID="42" presetClass="entr" presetSubtype="0" fill="hold" grpId="0" nodeType="afterEffect">
                                  <p:stCondLst>
                                    <p:cond delay="0"/>
                                  </p:stCondLst>
                                  <p:childTnLst>
                                    <p:set>
                                      <p:cBhvr>
                                        <p:cTn id="56" dur="1" fill="hold">
                                          <p:stCondLst>
                                            <p:cond delay="0"/>
                                          </p:stCondLst>
                                        </p:cTn>
                                        <p:tgtEl>
                                          <p:spTgt spid="49"/>
                                        </p:tgtEl>
                                        <p:attrNameLst>
                                          <p:attrName>style.visibility</p:attrName>
                                        </p:attrNameLst>
                                      </p:cBhvr>
                                      <p:to>
                                        <p:strVal val="visible"/>
                                      </p:to>
                                    </p:set>
                                    <p:animEffect transition="in" filter="fade">
                                      <p:cBhvr>
                                        <p:cTn id="57" dur="750"/>
                                        <p:tgtEl>
                                          <p:spTgt spid="49"/>
                                        </p:tgtEl>
                                      </p:cBhvr>
                                    </p:animEffect>
                                    <p:anim calcmode="lin" valueType="num">
                                      <p:cBhvr>
                                        <p:cTn id="58" dur="750" fill="hold"/>
                                        <p:tgtEl>
                                          <p:spTgt spid="49"/>
                                        </p:tgtEl>
                                        <p:attrNameLst>
                                          <p:attrName>ppt_x</p:attrName>
                                        </p:attrNameLst>
                                      </p:cBhvr>
                                      <p:tavLst>
                                        <p:tav tm="0">
                                          <p:val>
                                            <p:strVal val="#ppt_x"/>
                                          </p:val>
                                        </p:tav>
                                        <p:tav tm="100000">
                                          <p:val>
                                            <p:strVal val="#ppt_x"/>
                                          </p:val>
                                        </p:tav>
                                      </p:tavLst>
                                    </p:anim>
                                    <p:anim calcmode="lin" valueType="num">
                                      <p:cBhvr>
                                        <p:cTn id="59" dur="750" fill="hold"/>
                                        <p:tgtEl>
                                          <p:spTgt spid="4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13" grpId="0"/>
      <p:bldP spid="33" grpId="0"/>
      <p:bldP spid="37" grpId="0"/>
      <p:bldP spid="49"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pattFill prst="wdUpDiag">
          <a:fgClr>
            <a:srgbClr val="282D38"/>
          </a:fgClr>
          <a:bgClr>
            <a:srgbClr val="0B0D0F"/>
          </a:bgClr>
        </a:pattFill>
        <a:effectLst/>
      </p:bgPr>
    </p:bg>
    <p:spTree>
      <p:nvGrpSpPr>
        <p:cNvPr id="1" name=""/>
        <p:cNvGrpSpPr/>
        <p:nvPr/>
      </p:nvGrpSpPr>
      <p:grpSpPr>
        <a:xfrm>
          <a:off x="0" y="0"/>
          <a:ext cx="0" cy="0"/>
          <a:chOff x="0" y="0"/>
          <a:chExt cx="0" cy="0"/>
        </a:xfrm>
      </p:grpSpPr>
      <p:grpSp>
        <p:nvGrpSpPr>
          <p:cNvPr id="19" name="组合 18"/>
          <p:cNvGrpSpPr/>
          <p:nvPr/>
        </p:nvGrpSpPr>
        <p:grpSpPr>
          <a:xfrm>
            <a:off x="4552950" y="0"/>
            <a:ext cx="7639052" cy="967195"/>
            <a:chOff x="4067174" y="0"/>
            <a:chExt cx="8124827" cy="1028700"/>
          </a:xfrm>
        </p:grpSpPr>
        <p:sp>
          <p:nvSpPr>
            <p:cNvPr id="17" name="任意多边形 16"/>
            <p:cNvSpPr/>
            <p:nvPr/>
          </p:nvSpPr>
          <p:spPr>
            <a:xfrm>
              <a:off x="4067174" y="0"/>
              <a:ext cx="8124825" cy="723900"/>
            </a:xfrm>
            <a:custGeom>
              <a:avLst/>
              <a:gdLst>
                <a:gd name="connsiteX0" fmla="*/ 407194 w 8128000"/>
                <a:gd name="connsiteY0" fmla="*/ 0 h 723900"/>
                <a:gd name="connsiteX1" fmla="*/ 8128000 w 8128000"/>
                <a:gd name="connsiteY1" fmla="*/ 0 h 723900"/>
                <a:gd name="connsiteX2" fmla="*/ 8128000 w 8128000"/>
                <a:gd name="connsiteY2" fmla="*/ 723900 h 723900"/>
                <a:gd name="connsiteX3" fmla="*/ 0 w 8128000"/>
                <a:gd name="connsiteY3" fmla="*/ 723900 h 723900"/>
                <a:gd name="connsiteX0" fmla="*/ 435814 w 8156620"/>
                <a:gd name="connsiteY0" fmla="*/ 0 h 723900"/>
                <a:gd name="connsiteX1" fmla="*/ 8156620 w 8156620"/>
                <a:gd name="connsiteY1" fmla="*/ 0 h 723900"/>
                <a:gd name="connsiteX2" fmla="*/ 8156620 w 8156620"/>
                <a:gd name="connsiteY2" fmla="*/ 723900 h 723900"/>
                <a:gd name="connsiteX3" fmla="*/ 0 w 8156620"/>
                <a:gd name="connsiteY3" fmla="*/ 704850 h 723900"/>
                <a:gd name="connsiteX4" fmla="*/ 435814 w 8156620"/>
                <a:gd name="connsiteY4" fmla="*/ 0 h 723900"/>
                <a:gd name="connsiteX0" fmla="*/ 435814 w 8156620"/>
                <a:gd name="connsiteY0" fmla="*/ 0 h 723900"/>
                <a:gd name="connsiteX1" fmla="*/ 8156620 w 8156620"/>
                <a:gd name="connsiteY1" fmla="*/ 0 h 723900"/>
                <a:gd name="connsiteX2" fmla="*/ 8156620 w 8156620"/>
                <a:gd name="connsiteY2" fmla="*/ 723900 h 723900"/>
                <a:gd name="connsiteX3" fmla="*/ 0 w 8156620"/>
                <a:gd name="connsiteY3" fmla="*/ 704850 h 723900"/>
                <a:gd name="connsiteX4" fmla="*/ 435814 w 8156620"/>
                <a:gd name="connsiteY4" fmla="*/ 0 h 723900"/>
                <a:gd name="connsiteX0" fmla="*/ 435814 w 8156620"/>
                <a:gd name="connsiteY0" fmla="*/ 0 h 723900"/>
                <a:gd name="connsiteX1" fmla="*/ 8156620 w 8156620"/>
                <a:gd name="connsiteY1" fmla="*/ 0 h 723900"/>
                <a:gd name="connsiteX2" fmla="*/ 8156620 w 8156620"/>
                <a:gd name="connsiteY2" fmla="*/ 723900 h 723900"/>
                <a:gd name="connsiteX3" fmla="*/ 0 w 8156620"/>
                <a:gd name="connsiteY3" fmla="*/ 704850 h 723900"/>
                <a:gd name="connsiteX4" fmla="*/ 435814 w 8156620"/>
                <a:gd name="connsiteY4" fmla="*/ 0 h 723900"/>
                <a:gd name="connsiteX0" fmla="*/ 416734 w 8137540"/>
                <a:gd name="connsiteY0" fmla="*/ 0 h 723900"/>
                <a:gd name="connsiteX1" fmla="*/ 8137540 w 8137540"/>
                <a:gd name="connsiteY1" fmla="*/ 0 h 723900"/>
                <a:gd name="connsiteX2" fmla="*/ 8137540 w 8137540"/>
                <a:gd name="connsiteY2" fmla="*/ 723900 h 723900"/>
                <a:gd name="connsiteX3" fmla="*/ 0 w 8137540"/>
                <a:gd name="connsiteY3" fmla="*/ 704850 h 723900"/>
                <a:gd name="connsiteX4" fmla="*/ 416734 w 8137540"/>
                <a:gd name="connsiteY4" fmla="*/ 0 h 723900"/>
                <a:gd name="connsiteX0" fmla="*/ 416734 w 8137540"/>
                <a:gd name="connsiteY0" fmla="*/ 0 h 723900"/>
                <a:gd name="connsiteX1" fmla="*/ 8137540 w 8137540"/>
                <a:gd name="connsiteY1" fmla="*/ 0 h 723900"/>
                <a:gd name="connsiteX2" fmla="*/ 8137540 w 8137540"/>
                <a:gd name="connsiteY2" fmla="*/ 723900 h 723900"/>
                <a:gd name="connsiteX3" fmla="*/ 0 w 8137540"/>
                <a:gd name="connsiteY3" fmla="*/ 704850 h 723900"/>
                <a:gd name="connsiteX4" fmla="*/ 416734 w 8137540"/>
                <a:gd name="connsiteY4" fmla="*/ 0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7540" h="723900">
                  <a:moveTo>
                    <a:pt x="416734" y="0"/>
                  </a:moveTo>
                  <a:lnTo>
                    <a:pt x="8137540" y="0"/>
                  </a:lnTo>
                  <a:lnTo>
                    <a:pt x="8137540" y="723900"/>
                  </a:lnTo>
                  <a:lnTo>
                    <a:pt x="0" y="704850"/>
                  </a:lnTo>
                  <a:cubicBezTo>
                    <a:pt x="107111" y="473075"/>
                    <a:pt x="281003" y="241300"/>
                    <a:pt x="416734" y="0"/>
                  </a:cubicBezTo>
                  <a:close/>
                </a:path>
              </a:pathLst>
            </a:custGeom>
            <a:solidFill>
              <a:srgbClr val="98141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5" name="任意多边形 14"/>
            <p:cNvSpPr/>
            <p:nvPr/>
          </p:nvSpPr>
          <p:spPr>
            <a:xfrm>
              <a:off x="4076700" y="434974"/>
              <a:ext cx="8115301" cy="593726"/>
            </a:xfrm>
            <a:custGeom>
              <a:avLst/>
              <a:gdLst>
                <a:gd name="connsiteX0" fmla="*/ 270626 w 8115301"/>
                <a:gd name="connsiteY0" fmla="*/ 0 h 675970"/>
                <a:gd name="connsiteX1" fmla="*/ 309120 w 8115301"/>
                <a:gd name="connsiteY1" fmla="*/ 0 h 675970"/>
                <a:gd name="connsiteX2" fmla="*/ 8115301 w 8115301"/>
                <a:gd name="connsiteY2" fmla="*/ 0 h 675970"/>
                <a:gd name="connsiteX3" fmla="*/ 8115301 w 8115301"/>
                <a:gd name="connsiteY3" fmla="*/ 675969 h 675970"/>
                <a:gd name="connsiteX4" fmla="*/ 309129 w 8115301"/>
                <a:gd name="connsiteY4" fmla="*/ 675969 h 675970"/>
                <a:gd name="connsiteX5" fmla="*/ 309120 w 8115301"/>
                <a:gd name="connsiteY5" fmla="*/ 675970 h 675970"/>
                <a:gd name="connsiteX6" fmla="*/ 309111 w 8115301"/>
                <a:gd name="connsiteY6" fmla="*/ 675969 h 675970"/>
                <a:gd name="connsiteX7" fmla="*/ 270626 w 8115301"/>
                <a:gd name="connsiteY7" fmla="*/ 675969 h 675970"/>
                <a:gd name="connsiteX8" fmla="*/ 270626 w 8115301"/>
                <a:gd name="connsiteY8" fmla="*/ 671727 h 675970"/>
                <a:gd name="connsiteX9" fmla="*/ 246821 w 8115301"/>
                <a:gd name="connsiteY9" fmla="*/ 669103 h 675970"/>
                <a:gd name="connsiteX10" fmla="*/ 0 w 8115301"/>
                <a:gd name="connsiteY10" fmla="*/ 337985 h 675970"/>
                <a:gd name="connsiteX11" fmla="*/ 246821 w 8115301"/>
                <a:gd name="connsiteY11" fmla="*/ 6867 h 675970"/>
                <a:gd name="connsiteX12" fmla="*/ 270626 w 8115301"/>
                <a:gd name="connsiteY12" fmla="*/ 4243 h 675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115301" h="675970">
                  <a:moveTo>
                    <a:pt x="270626" y="0"/>
                  </a:moveTo>
                  <a:lnTo>
                    <a:pt x="309120" y="0"/>
                  </a:lnTo>
                  <a:lnTo>
                    <a:pt x="8115301" y="0"/>
                  </a:lnTo>
                  <a:lnTo>
                    <a:pt x="8115301" y="675969"/>
                  </a:lnTo>
                  <a:lnTo>
                    <a:pt x="309129" y="675969"/>
                  </a:lnTo>
                  <a:lnTo>
                    <a:pt x="309120" y="675970"/>
                  </a:lnTo>
                  <a:lnTo>
                    <a:pt x="309111" y="675969"/>
                  </a:lnTo>
                  <a:lnTo>
                    <a:pt x="270626" y="675969"/>
                  </a:lnTo>
                  <a:lnTo>
                    <a:pt x="270626" y="671727"/>
                  </a:lnTo>
                  <a:lnTo>
                    <a:pt x="246821" y="669103"/>
                  </a:lnTo>
                  <a:cubicBezTo>
                    <a:pt x="105961" y="637588"/>
                    <a:pt x="0" y="501316"/>
                    <a:pt x="0" y="337985"/>
                  </a:cubicBezTo>
                  <a:cubicBezTo>
                    <a:pt x="0" y="174654"/>
                    <a:pt x="105961" y="38383"/>
                    <a:pt x="246821" y="6867"/>
                  </a:cubicBezTo>
                  <a:lnTo>
                    <a:pt x="270626" y="4243"/>
                  </a:lnTo>
                  <a:close/>
                </a:path>
              </a:pathLst>
            </a:custGeom>
            <a:solidFill>
              <a:srgbClr val="EE1C3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3" name="组合 22"/>
          <p:cNvGrpSpPr/>
          <p:nvPr/>
        </p:nvGrpSpPr>
        <p:grpSpPr>
          <a:xfrm flipH="1" flipV="1">
            <a:off x="0" y="5832074"/>
            <a:ext cx="9772650" cy="1026584"/>
            <a:chOff x="4067174" y="0"/>
            <a:chExt cx="9258302" cy="1028701"/>
          </a:xfrm>
        </p:grpSpPr>
        <p:sp>
          <p:nvSpPr>
            <p:cNvPr id="24" name="任意多边形 23"/>
            <p:cNvSpPr/>
            <p:nvPr/>
          </p:nvSpPr>
          <p:spPr>
            <a:xfrm>
              <a:off x="4067174" y="0"/>
              <a:ext cx="9258302" cy="723900"/>
            </a:xfrm>
            <a:custGeom>
              <a:avLst/>
              <a:gdLst>
                <a:gd name="connsiteX0" fmla="*/ 407194 w 8128000"/>
                <a:gd name="connsiteY0" fmla="*/ 0 h 723900"/>
                <a:gd name="connsiteX1" fmla="*/ 8128000 w 8128000"/>
                <a:gd name="connsiteY1" fmla="*/ 0 h 723900"/>
                <a:gd name="connsiteX2" fmla="*/ 8128000 w 8128000"/>
                <a:gd name="connsiteY2" fmla="*/ 723900 h 723900"/>
                <a:gd name="connsiteX3" fmla="*/ 0 w 8128000"/>
                <a:gd name="connsiteY3" fmla="*/ 723900 h 723900"/>
                <a:gd name="connsiteX0" fmla="*/ 435814 w 8156620"/>
                <a:gd name="connsiteY0" fmla="*/ 0 h 723900"/>
                <a:gd name="connsiteX1" fmla="*/ 8156620 w 8156620"/>
                <a:gd name="connsiteY1" fmla="*/ 0 h 723900"/>
                <a:gd name="connsiteX2" fmla="*/ 8156620 w 8156620"/>
                <a:gd name="connsiteY2" fmla="*/ 723900 h 723900"/>
                <a:gd name="connsiteX3" fmla="*/ 0 w 8156620"/>
                <a:gd name="connsiteY3" fmla="*/ 704850 h 723900"/>
                <a:gd name="connsiteX4" fmla="*/ 435814 w 8156620"/>
                <a:gd name="connsiteY4" fmla="*/ 0 h 723900"/>
                <a:gd name="connsiteX0" fmla="*/ 435814 w 8156620"/>
                <a:gd name="connsiteY0" fmla="*/ 0 h 723900"/>
                <a:gd name="connsiteX1" fmla="*/ 8156620 w 8156620"/>
                <a:gd name="connsiteY1" fmla="*/ 0 h 723900"/>
                <a:gd name="connsiteX2" fmla="*/ 8156620 w 8156620"/>
                <a:gd name="connsiteY2" fmla="*/ 723900 h 723900"/>
                <a:gd name="connsiteX3" fmla="*/ 0 w 8156620"/>
                <a:gd name="connsiteY3" fmla="*/ 704850 h 723900"/>
                <a:gd name="connsiteX4" fmla="*/ 435814 w 8156620"/>
                <a:gd name="connsiteY4" fmla="*/ 0 h 723900"/>
                <a:gd name="connsiteX0" fmla="*/ 435814 w 8156620"/>
                <a:gd name="connsiteY0" fmla="*/ 0 h 723900"/>
                <a:gd name="connsiteX1" fmla="*/ 8156620 w 8156620"/>
                <a:gd name="connsiteY1" fmla="*/ 0 h 723900"/>
                <a:gd name="connsiteX2" fmla="*/ 8156620 w 8156620"/>
                <a:gd name="connsiteY2" fmla="*/ 723900 h 723900"/>
                <a:gd name="connsiteX3" fmla="*/ 0 w 8156620"/>
                <a:gd name="connsiteY3" fmla="*/ 704850 h 723900"/>
                <a:gd name="connsiteX4" fmla="*/ 435814 w 8156620"/>
                <a:gd name="connsiteY4" fmla="*/ 0 h 723900"/>
                <a:gd name="connsiteX0" fmla="*/ 416734 w 8137540"/>
                <a:gd name="connsiteY0" fmla="*/ 0 h 723900"/>
                <a:gd name="connsiteX1" fmla="*/ 8137540 w 8137540"/>
                <a:gd name="connsiteY1" fmla="*/ 0 h 723900"/>
                <a:gd name="connsiteX2" fmla="*/ 8137540 w 8137540"/>
                <a:gd name="connsiteY2" fmla="*/ 723900 h 723900"/>
                <a:gd name="connsiteX3" fmla="*/ 0 w 8137540"/>
                <a:gd name="connsiteY3" fmla="*/ 704850 h 723900"/>
                <a:gd name="connsiteX4" fmla="*/ 416734 w 8137540"/>
                <a:gd name="connsiteY4" fmla="*/ 0 h 723900"/>
                <a:gd name="connsiteX0" fmla="*/ 416734 w 8137540"/>
                <a:gd name="connsiteY0" fmla="*/ 0 h 723900"/>
                <a:gd name="connsiteX1" fmla="*/ 8137540 w 8137540"/>
                <a:gd name="connsiteY1" fmla="*/ 0 h 723900"/>
                <a:gd name="connsiteX2" fmla="*/ 8137540 w 8137540"/>
                <a:gd name="connsiteY2" fmla="*/ 723900 h 723900"/>
                <a:gd name="connsiteX3" fmla="*/ 0 w 8137540"/>
                <a:gd name="connsiteY3" fmla="*/ 704850 h 723900"/>
                <a:gd name="connsiteX4" fmla="*/ 416734 w 8137540"/>
                <a:gd name="connsiteY4" fmla="*/ 0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37540" h="723900">
                  <a:moveTo>
                    <a:pt x="416734" y="0"/>
                  </a:moveTo>
                  <a:lnTo>
                    <a:pt x="8137540" y="0"/>
                  </a:lnTo>
                  <a:lnTo>
                    <a:pt x="8137540" y="723900"/>
                  </a:lnTo>
                  <a:lnTo>
                    <a:pt x="0" y="704850"/>
                  </a:lnTo>
                  <a:cubicBezTo>
                    <a:pt x="107111" y="473075"/>
                    <a:pt x="281003" y="241300"/>
                    <a:pt x="416734" y="0"/>
                  </a:cubicBezTo>
                  <a:close/>
                </a:path>
              </a:pathLst>
            </a:custGeom>
            <a:solidFill>
              <a:srgbClr val="98141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5" name="任意多边形 24"/>
            <p:cNvSpPr/>
            <p:nvPr/>
          </p:nvSpPr>
          <p:spPr>
            <a:xfrm>
              <a:off x="4076700" y="434975"/>
              <a:ext cx="9248776" cy="593726"/>
            </a:xfrm>
            <a:custGeom>
              <a:avLst/>
              <a:gdLst>
                <a:gd name="connsiteX0" fmla="*/ 270626 w 8115301"/>
                <a:gd name="connsiteY0" fmla="*/ 0 h 675970"/>
                <a:gd name="connsiteX1" fmla="*/ 309120 w 8115301"/>
                <a:gd name="connsiteY1" fmla="*/ 0 h 675970"/>
                <a:gd name="connsiteX2" fmla="*/ 8115301 w 8115301"/>
                <a:gd name="connsiteY2" fmla="*/ 0 h 675970"/>
                <a:gd name="connsiteX3" fmla="*/ 8115301 w 8115301"/>
                <a:gd name="connsiteY3" fmla="*/ 675969 h 675970"/>
                <a:gd name="connsiteX4" fmla="*/ 309129 w 8115301"/>
                <a:gd name="connsiteY4" fmla="*/ 675969 h 675970"/>
                <a:gd name="connsiteX5" fmla="*/ 309120 w 8115301"/>
                <a:gd name="connsiteY5" fmla="*/ 675970 h 675970"/>
                <a:gd name="connsiteX6" fmla="*/ 309111 w 8115301"/>
                <a:gd name="connsiteY6" fmla="*/ 675969 h 675970"/>
                <a:gd name="connsiteX7" fmla="*/ 270626 w 8115301"/>
                <a:gd name="connsiteY7" fmla="*/ 675969 h 675970"/>
                <a:gd name="connsiteX8" fmla="*/ 270626 w 8115301"/>
                <a:gd name="connsiteY8" fmla="*/ 671727 h 675970"/>
                <a:gd name="connsiteX9" fmla="*/ 246821 w 8115301"/>
                <a:gd name="connsiteY9" fmla="*/ 669103 h 675970"/>
                <a:gd name="connsiteX10" fmla="*/ 0 w 8115301"/>
                <a:gd name="connsiteY10" fmla="*/ 337985 h 675970"/>
                <a:gd name="connsiteX11" fmla="*/ 246821 w 8115301"/>
                <a:gd name="connsiteY11" fmla="*/ 6867 h 675970"/>
                <a:gd name="connsiteX12" fmla="*/ 270626 w 8115301"/>
                <a:gd name="connsiteY12" fmla="*/ 4243 h 675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115301" h="675970">
                  <a:moveTo>
                    <a:pt x="270626" y="0"/>
                  </a:moveTo>
                  <a:lnTo>
                    <a:pt x="309120" y="0"/>
                  </a:lnTo>
                  <a:lnTo>
                    <a:pt x="8115301" y="0"/>
                  </a:lnTo>
                  <a:lnTo>
                    <a:pt x="8115301" y="675969"/>
                  </a:lnTo>
                  <a:lnTo>
                    <a:pt x="309129" y="675969"/>
                  </a:lnTo>
                  <a:lnTo>
                    <a:pt x="309120" y="675970"/>
                  </a:lnTo>
                  <a:lnTo>
                    <a:pt x="309111" y="675969"/>
                  </a:lnTo>
                  <a:lnTo>
                    <a:pt x="270626" y="675969"/>
                  </a:lnTo>
                  <a:lnTo>
                    <a:pt x="270626" y="671727"/>
                  </a:lnTo>
                  <a:lnTo>
                    <a:pt x="246821" y="669103"/>
                  </a:lnTo>
                  <a:cubicBezTo>
                    <a:pt x="105961" y="637588"/>
                    <a:pt x="0" y="501316"/>
                    <a:pt x="0" y="337985"/>
                  </a:cubicBezTo>
                  <a:cubicBezTo>
                    <a:pt x="0" y="174654"/>
                    <a:pt x="105961" y="38383"/>
                    <a:pt x="246821" y="6867"/>
                  </a:cubicBezTo>
                  <a:lnTo>
                    <a:pt x="270626" y="4243"/>
                  </a:lnTo>
                  <a:close/>
                </a:path>
              </a:pathLst>
            </a:custGeom>
            <a:solidFill>
              <a:srgbClr val="EE1C3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28" name="文本框 27"/>
          <p:cNvSpPr txBox="1"/>
          <p:nvPr/>
        </p:nvSpPr>
        <p:spPr>
          <a:xfrm>
            <a:off x="624114" y="3951939"/>
            <a:ext cx="10972801" cy="1015663"/>
          </a:xfrm>
          <a:prstGeom prst="rect">
            <a:avLst/>
          </a:prstGeom>
          <a:noFill/>
        </p:spPr>
        <p:txBody>
          <a:bodyPr wrap="square" rtlCol="0">
            <a:spAutoFit/>
          </a:bodyPr>
          <a:lstStyle/>
          <a:p>
            <a:pPr algn="ctr"/>
            <a:r>
              <a:rPr lang="en-US" altLang="zh-CN" sz="6000" dirty="0" smtClean="0">
                <a:solidFill>
                  <a:srgbClr val="EE1C39"/>
                </a:solidFill>
                <a:latin typeface="Roboto" pitchFamily="2" charset="0"/>
                <a:ea typeface="Roboto" pitchFamily="2" charset="0"/>
              </a:rPr>
              <a:t>THANKS </a:t>
            </a:r>
            <a:r>
              <a:rPr lang="en-US" altLang="zh-CN" sz="6000" dirty="0" smtClean="0">
                <a:solidFill>
                  <a:schemeClr val="bg1"/>
                </a:solidFill>
                <a:latin typeface="Roboto" pitchFamily="2" charset="0"/>
                <a:ea typeface="Roboto" pitchFamily="2" charset="0"/>
              </a:rPr>
              <a:t>FOR WACTHING</a:t>
            </a:r>
            <a:endParaRPr lang="zh-CN" altLang="en-US" sz="6000" dirty="0">
              <a:solidFill>
                <a:schemeClr val="bg1"/>
              </a:solidFill>
              <a:latin typeface="Roboto" pitchFamily="2" charset="0"/>
            </a:endParaRPr>
          </a:p>
        </p:txBody>
      </p:sp>
      <p:grpSp>
        <p:nvGrpSpPr>
          <p:cNvPr id="43" name="组合 42"/>
          <p:cNvGrpSpPr/>
          <p:nvPr/>
        </p:nvGrpSpPr>
        <p:grpSpPr>
          <a:xfrm>
            <a:off x="5243626" y="1922097"/>
            <a:ext cx="1672257" cy="1678229"/>
            <a:chOff x="2720975" y="1514475"/>
            <a:chExt cx="889000" cy="892175"/>
          </a:xfrm>
          <a:solidFill>
            <a:srgbClr val="EE1C39"/>
          </a:solidFill>
        </p:grpSpPr>
        <p:sp>
          <p:nvSpPr>
            <p:cNvPr id="44" name="Freeform 105"/>
            <p:cNvSpPr>
              <a:spLocks noEditPoints="1"/>
            </p:cNvSpPr>
            <p:nvPr/>
          </p:nvSpPr>
          <p:spPr bwMode="auto">
            <a:xfrm>
              <a:off x="2720975" y="1514475"/>
              <a:ext cx="889000" cy="892175"/>
            </a:xfrm>
            <a:custGeom>
              <a:avLst/>
              <a:gdLst>
                <a:gd name="T0" fmla="*/ 117 w 234"/>
                <a:gd name="T1" fmla="*/ 235 h 235"/>
                <a:gd name="T2" fmla="*/ 0 w 234"/>
                <a:gd name="T3" fmla="*/ 118 h 235"/>
                <a:gd name="T4" fmla="*/ 117 w 234"/>
                <a:gd name="T5" fmla="*/ 0 h 235"/>
                <a:gd name="T6" fmla="*/ 234 w 234"/>
                <a:gd name="T7" fmla="*/ 118 h 235"/>
                <a:gd name="T8" fmla="*/ 117 w 234"/>
                <a:gd name="T9" fmla="*/ 235 h 235"/>
                <a:gd name="T10" fmla="*/ 117 w 234"/>
                <a:gd name="T11" fmla="*/ 21 h 235"/>
                <a:gd name="T12" fmla="*/ 20 w 234"/>
                <a:gd name="T13" fmla="*/ 118 h 235"/>
                <a:gd name="T14" fmla="*/ 117 w 234"/>
                <a:gd name="T15" fmla="*/ 215 h 235"/>
                <a:gd name="T16" fmla="*/ 214 w 234"/>
                <a:gd name="T17" fmla="*/ 118 h 235"/>
                <a:gd name="T18" fmla="*/ 117 w 234"/>
                <a:gd name="T19" fmla="*/ 21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4" h="235">
                  <a:moveTo>
                    <a:pt x="117" y="235"/>
                  </a:moveTo>
                  <a:cubicBezTo>
                    <a:pt x="52" y="235"/>
                    <a:pt x="0" y="183"/>
                    <a:pt x="0" y="118"/>
                  </a:cubicBezTo>
                  <a:cubicBezTo>
                    <a:pt x="0" y="53"/>
                    <a:pt x="52" y="0"/>
                    <a:pt x="117" y="0"/>
                  </a:cubicBezTo>
                  <a:cubicBezTo>
                    <a:pt x="182" y="0"/>
                    <a:pt x="234" y="53"/>
                    <a:pt x="234" y="118"/>
                  </a:cubicBezTo>
                  <a:cubicBezTo>
                    <a:pt x="234" y="183"/>
                    <a:pt x="182" y="235"/>
                    <a:pt x="117" y="235"/>
                  </a:cubicBezTo>
                  <a:moveTo>
                    <a:pt x="117" y="21"/>
                  </a:moveTo>
                  <a:cubicBezTo>
                    <a:pt x="63" y="21"/>
                    <a:pt x="20" y="64"/>
                    <a:pt x="20" y="118"/>
                  </a:cubicBezTo>
                  <a:cubicBezTo>
                    <a:pt x="20" y="171"/>
                    <a:pt x="63" y="215"/>
                    <a:pt x="117" y="215"/>
                  </a:cubicBezTo>
                  <a:cubicBezTo>
                    <a:pt x="170" y="215"/>
                    <a:pt x="214" y="171"/>
                    <a:pt x="214" y="118"/>
                  </a:cubicBezTo>
                  <a:cubicBezTo>
                    <a:pt x="214" y="64"/>
                    <a:pt x="170" y="21"/>
                    <a:pt x="117" y="2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106"/>
            <p:cNvSpPr>
              <a:spLocks/>
            </p:cNvSpPr>
            <p:nvPr/>
          </p:nvSpPr>
          <p:spPr bwMode="auto">
            <a:xfrm>
              <a:off x="3086100" y="2008188"/>
              <a:ext cx="0" cy="4763"/>
            </a:xfrm>
            <a:custGeom>
              <a:avLst/>
              <a:gdLst>
                <a:gd name="T0" fmla="*/ 0 h 1"/>
                <a:gd name="T1" fmla="*/ 1 h 1"/>
                <a:gd name="T2" fmla="*/ 1 h 1"/>
                <a:gd name="T3" fmla="*/ 0 h 1"/>
              </a:gdLst>
              <a:ahLst/>
              <a:cxnLst>
                <a:cxn ang="0">
                  <a:pos x="0" y="T0"/>
                </a:cxn>
                <a:cxn ang="0">
                  <a:pos x="0" y="T1"/>
                </a:cxn>
                <a:cxn ang="0">
                  <a:pos x="0" y="T2"/>
                </a:cxn>
                <a:cxn ang="0">
                  <a:pos x="0" y="T3"/>
                </a:cxn>
              </a:cxnLst>
              <a:rect l="0" t="0" r="r" b="b"/>
              <a:pathLst>
                <a:path h="1">
                  <a:moveTo>
                    <a:pt x="0" y="0"/>
                  </a:moveTo>
                  <a:cubicBezTo>
                    <a:pt x="0" y="0"/>
                    <a:pt x="0" y="0"/>
                    <a:pt x="0" y="1"/>
                  </a:cubicBezTo>
                  <a:cubicBezTo>
                    <a:pt x="0" y="1"/>
                    <a:pt x="0" y="1"/>
                    <a:pt x="0" y="1"/>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107"/>
            <p:cNvSpPr>
              <a:spLocks/>
            </p:cNvSpPr>
            <p:nvPr/>
          </p:nvSpPr>
          <p:spPr bwMode="auto">
            <a:xfrm>
              <a:off x="3244850" y="191770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108"/>
            <p:cNvSpPr>
              <a:spLocks/>
            </p:cNvSpPr>
            <p:nvPr/>
          </p:nvSpPr>
          <p:spPr bwMode="auto">
            <a:xfrm>
              <a:off x="2906713" y="1830388"/>
              <a:ext cx="517525" cy="265113"/>
            </a:xfrm>
            <a:custGeom>
              <a:avLst/>
              <a:gdLst>
                <a:gd name="T0" fmla="*/ 136 w 136"/>
                <a:gd name="T1" fmla="*/ 23 h 70"/>
                <a:gd name="T2" fmla="*/ 89 w 136"/>
                <a:gd name="T3" fmla="*/ 23 h 70"/>
                <a:gd name="T4" fmla="*/ 89 w 136"/>
                <a:gd name="T5" fmla="*/ 25 h 70"/>
                <a:gd name="T6" fmla="*/ 89 w 136"/>
                <a:gd name="T7" fmla="*/ 26 h 70"/>
                <a:gd name="T8" fmla="*/ 89 w 136"/>
                <a:gd name="T9" fmla="*/ 46 h 70"/>
                <a:gd name="T10" fmla="*/ 78 w 136"/>
                <a:gd name="T11" fmla="*/ 49 h 70"/>
                <a:gd name="T12" fmla="*/ 77 w 136"/>
                <a:gd name="T13" fmla="*/ 44 h 70"/>
                <a:gd name="T14" fmla="*/ 77 w 136"/>
                <a:gd name="T15" fmla="*/ 26 h 70"/>
                <a:gd name="T16" fmla="*/ 77 w 136"/>
                <a:gd name="T17" fmla="*/ 24 h 70"/>
                <a:gd name="T18" fmla="*/ 53 w 136"/>
                <a:gd name="T19" fmla="*/ 0 h 70"/>
                <a:gd name="T20" fmla="*/ 29 w 136"/>
                <a:gd name="T21" fmla="*/ 24 h 70"/>
                <a:gd name="T22" fmla="*/ 29 w 136"/>
                <a:gd name="T23" fmla="*/ 25 h 70"/>
                <a:gd name="T24" fmla="*/ 29 w 136"/>
                <a:gd name="T25" fmla="*/ 26 h 70"/>
                <a:gd name="T26" fmla="*/ 29 w 136"/>
                <a:gd name="T27" fmla="*/ 44 h 70"/>
                <a:gd name="T28" fmla="*/ 23 w 136"/>
                <a:gd name="T29" fmla="*/ 52 h 70"/>
                <a:gd name="T30" fmla="*/ 17 w 136"/>
                <a:gd name="T31" fmla="*/ 46 h 70"/>
                <a:gd name="T32" fmla="*/ 17 w 136"/>
                <a:gd name="T33" fmla="*/ 18 h 70"/>
                <a:gd name="T34" fmla="*/ 9 w 136"/>
                <a:gd name="T35" fmla="*/ 9 h 70"/>
                <a:gd name="T36" fmla="*/ 0 w 136"/>
                <a:gd name="T37" fmla="*/ 44 h 70"/>
                <a:gd name="T38" fmla="*/ 0 w 136"/>
                <a:gd name="T39" fmla="*/ 45 h 70"/>
                <a:gd name="T40" fmla="*/ 23 w 136"/>
                <a:gd name="T41" fmla="*/ 70 h 70"/>
                <a:gd name="T42" fmla="*/ 47 w 136"/>
                <a:gd name="T43" fmla="*/ 46 h 70"/>
                <a:gd name="T44" fmla="*/ 47 w 136"/>
                <a:gd name="T45" fmla="*/ 44 h 70"/>
                <a:gd name="T46" fmla="*/ 47 w 136"/>
                <a:gd name="T47" fmla="*/ 24 h 70"/>
                <a:gd name="T48" fmla="*/ 58 w 136"/>
                <a:gd name="T49" fmla="*/ 21 h 70"/>
                <a:gd name="T50" fmla="*/ 59 w 136"/>
                <a:gd name="T51" fmla="*/ 25 h 70"/>
                <a:gd name="T52" fmla="*/ 59 w 136"/>
                <a:gd name="T53" fmla="*/ 44 h 70"/>
                <a:gd name="T54" fmla="*/ 59 w 136"/>
                <a:gd name="T55" fmla="*/ 45 h 70"/>
                <a:gd name="T56" fmla="*/ 59 w 136"/>
                <a:gd name="T57" fmla="*/ 46 h 70"/>
                <a:gd name="T58" fmla="*/ 83 w 136"/>
                <a:gd name="T59" fmla="*/ 70 h 70"/>
                <a:gd name="T60" fmla="*/ 106 w 136"/>
                <a:gd name="T61" fmla="*/ 45 h 70"/>
                <a:gd name="T62" fmla="*/ 106 w 136"/>
                <a:gd name="T63" fmla="*/ 44 h 70"/>
                <a:gd name="T64" fmla="*/ 107 w 136"/>
                <a:gd name="T65" fmla="*/ 24 h 70"/>
                <a:gd name="T66" fmla="*/ 118 w 136"/>
                <a:gd name="T67" fmla="*/ 21 h 70"/>
                <a:gd name="T68" fmla="*/ 118 w 136"/>
                <a:gd name="T69" fmla="*/ 26 h 70"/>
                <a:gd name="T70" fmla="*/ 118 w 136"/>
                <a:gd name="T71" fmla="*/ 52 h 70"/>
                <a:gd name="T72" fmla="*/ 127 w 136"/>
                <a:gd name="T73" fmla="*/ 61 h 70"/>
                <a:gd name="T74" fmla="*/ 136 w 136"/>
                <a:gd name="T75"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6" h="70">
                  <a:moveTo>
                    <a:pt x="136" y="24"/>
                  </a:moveTo>
                  <a:cubicBezTo>
                    <a:pt x="136" y="24"/>
                    <a:pt x="136" y="23"/>
                    <a:pt x="136" y="23"/>
                  </a:cubicBezTo>
                  <a:cubicBezTo>
                    <a:pt x="136" y="10"/>
                    <a:pt x="125" y="0"/>
                    <a:pt x="112" y="0"/>
                  </a:cubicBezTo>
                  <a:cubicBezTo>
                    <a:pt x="100" y="0"/>
                    <a:pt x="89" y="10"/>
                    <a:pt x="89" y="23"/>
                  </a:cubicBezTo>
                  <a:cubicBezTo>
                    <a:pt x="89" y="24"/>
                    <a:pt x="89" y="24"/>
                    <a:pt x="89" y="24"/>
                  </a:cubicBezTo>
                  <a:cubicBezTo>
                    <a:pt x="89" y="25"/>
                    <a:pt x="89" y="25"/>
                    <a:pt x="89" y="25"/>
                  </a:cubicBezTo>
                  <a:cubicBezTo>
                    <a:pt x="89" y="26"/>
                    <a:pt x="89" y="26"/>
                    <a:pt x="89" y="26"/>
                  </a:cubicBezTo>
                  <a:cubicBezTo>
                    <a:pt x="89" y="26"/>
                    <a:pt x="89" y="26"/>
                    <a:pt x="89" y="26"/>
                  </a:cubicBezTo>
                  <a:cubicBezTo>
                    <a:pt x="89" y="44"/>
                    <a:pt x="89" y="44"/>
                    <a:pt x="89" y="44"/>
                  </a:cubicBezTo>
                  <a:cubicBezTo>
                    <a:pt x="89" y="46"/>
                    <a:pt x="89" y="46"/>
                    <a:pt x="89" y="46"/>
                  </a:cubicBezTo>
                  <a:cubicBezTo>
                    <a:pt x="89" y="49"/>
                    <a:pt x="86" y="52"/>
                    <a:pt x="83" y="52"/>
                  </a:cubicBezTo>
                  <a:cubicBezTo>
                    <a:pt x="81" y="52"/>
                    <a:pt x="79" y="51"/>
                    <a:pt x="78" y="49"/>
                  </a:cubicBezTo>
                  <a:cubicBezTo>
                    <a:pt x="77" y="48"/>
                    <a:pt x="77" y="47"/>
                    <a:pt x="77" y="46"/>
                  </a:cubicBezTo>
                  <a:cubicBezTo>
                    <a:pt x="77" y="44"/>
                    <a:pt x="77" y="44"/>
                    <a:pt x="77" y="44"/>
                  </a:cubicBezTo>
                  <a:cubicBezTo>
                    <a:pt x="77" y="26"/>
                    <a:pt x="77" y="26"/>
                    <a:pt x="77" y="26"/>
                  </a:cubicBezTo>
                  <a:cubicBezTo>
                    <a:pt x="77" y="26"/>
                    <a:pt x="77" y="26"/>
                    <a:pt x="77" y="26"/>
                  </a:cubicBezTo>
                  <a:cubicBezTo>
                    <a:pt x="77" y="25"/>
                    <a:pt x="77" y="25"/>
                    <a:pt x="77" y="25"/>
                  </a:cubicBezTo>
                  <a:cubicBezTo>
                    <a:pt x="77" y="24"/>
                    <a:pt x="77" y="24"/>
                    <a:pt x="77" y="24"/>
                  </a:cubicBezTo>
                  <a:cubicBezTo>
                    <a:pt x="77" y="24"/>
                    <a:pt x="77" y="23"/>
                    <a:pt x="77" y="23"/>
                  </a:cubicBezTo>
                  <a:cubicBezTo>
                    <a:pt x="77" y="10"/>
                    <a:pt x="66" y="0"/>
                    <a:pt x="53" y="0"/>
                  </a:cubicBezTo>
                  <a:cubicBezTo>
                    <a:pt x="40" y="0"/>
                    <a:pt x="29" y="10"/>
                    <a:pt x="29" y="23"/>
                  </a:cubicBezTo>
                  <a:cubicBezTo>
                    <a:pt x="29" y="24"/>
                    <a:pt x="29" y="24"/>
                    <a:pt x="29" y="24"/>
                  </a:cubicBezTo>
                  <a:cubicBezTo>
                    <a:pt x="29" y="24"/>
                    <a:pt x="29" y="24"/>
                    <a:pt x="29" y="24"/>
                  </a:cubicBezTo>
                  <a:cubicBezTo>
                    <a:pt x="29" y="25"/>
                    <a:pt x="29" y="25"/>
                    <a:pt x="29" y="25"/>
                  </a:cubicBezTo>
                  <a:cubicBezTo>
                    <a:pt x="29" y="25"/>
                    <a:pt x="29" y="25"/>
                    <a:pt x="29" y="25"/>
                  </a:cubicBezTo>
                  <a:cubicBezTo>
                    <a:pt x="29" y="25"/>
                    <a:pt x="29" y="25"/>
                    <a:pt x="29" y="26"/>
                  </a:cubicBezTo>
                  <a:cubicBezTo>
                    <a:pt x="29" y="26"/>
                    <a:pt x="29" y="26"/>
                    <a:pt x="29" y="26"/>
                  </a:cubicBezTo>
                  <a:cubicBezTo>
                    <a:pt x="29" y="44"/>
                    <a:pt x="29" y="44"/>
                    <a:pt x="29" y="44"/>
                  </a:cubicBezTo>
                  <a:cubicBezTo>
                    <a:pt x="29" y="46"/>
                    <a:pt x="29" y="46"/>
                    <a:pt x="29" y="46"/>
                  </a:cubicBezTo>
                  <a:cubicBezTo>
                    <a:pt x="29" y="49"/>
                    <a:pt x="26" y="52"/>
                    <a:pt x="23" y="52"/>
                  </a:cubicBezTo>
                  <a:cubicBezTo>
                    <a:pt x="21" y="52"/>
                    <a:pt x="19" y="51"/>
                    <a:pt x="18" y="49"/>
                  </a:cubicBezTo>
                  <a:cubicBezTo>
                    <a:pt x="18" y="48"/>
                    <a:pt x="17" y="47"/>
                    <a:pt x="17" y="46"/>
                  </a:cubicBezTo>
                  <a:cubicBezTo>
                    <a:pt x="17" y="25"/>
                    <a:pt x="17" y="25"/>
                    <a:pt x="17" y="25"/>
                  </a:cubicBezTo>
                  <a:cubicBezTo>
                    <a:pt x="17" y="18"/>
                    <a:pt x="17" y="18"/>
                    <a:pt x="17" y="18"/>
                  </a:cubicBezTo>
                  <a:cubicBezTo>
                    <a:pt x="17" y="16"/>
                    <a:pt x="17" y="15"/>
                    <a:pt x="16" y="13"/>
                  </a:cubicBezTo>
                  <a:cubicBezTo>
                    <a:pt x="14" y="10"/>
                    <a:pt x="12" y="9"/>
                    <a:pt x="9" y="9"/>
                  </a:cubicBezTo>
                  <a:cubicBezTo>
                    <a:pt x="4" y="9"/>
                    <a:pt x="0" y="13"/>
                    <a:pt x="0" y="18"/>
                  </a:cubicBezTo>
                  <a:cubicBezTo>
                    <a:pt x="0" y="44"/>
                    <a:pt x="0" y="44"/>
                    <a:pt x="0" y="44"/>
                  </a:cubicBezTo>
                  <a:cubicBezTo>
                    <a:pt x="0" y="45"/>
                    <a:pt x="0" y="45"/>
                    <a:pt x="0" y="45"/>
                  </a:cubicBezTo>
                  <a:cubicBezTo>
                    <a:pt x="0" y="45"/>
                    <a:pt x="0" y="45"/>
                    <a:pt x="0" y="45"/>
                  </a:cubicBezTo>
                  <a:cubicBezTo>
                    <a:pt x="0" y="47"/>
                    <a:pt x="0" y="47"/>
                    <a:pt x="0" y="47"/>
                  </a:cubicBezTo>
                  <a:cubicBezTo>
                    <a:pt x="0" y="60"/>
                    <a:pt x="10" y="70"/>
                    <a:pt x="23" y="70"/>
                  </a:cubicBezTo>
                  <a:cubicBezTo>
                    <a:pt x="36" y="70"/>
                    <a:pt x="46" y="60"/>
                    <a:pt x="47" y="48"/>
                  </a:cubicBezTo>
                  <a:cubicBezTo>
                    <a:pt x="47" y="48"/>
                    <a:pt x="47" y="46"/>
                    <a:pt x="47" y="46"/>
                  </a:cubicBezTo>
                  <a:cubicBezTo>
                    <a:pt x="47" y="45"/>
                    <a:pt x="47" y="45"/>
                    <a:pt x="47" y="45"/>
                  </a:cubicBezTo>
                  <a:cubicBezTo>
                    <a:pt x="47" y="44"/>
                    <a:pt x="47" y="44"/>
                    <a:pt x="47" y="44"/>
                  </a:cubicBezTo>
                  <a:cubicBezTo>
                    <a:pt x="47" y="44"/>
                    <a:pt x="47" y="44"/>
                    <a:pt x="47" y="44"/>
                  </a:cubicBezTo>
                  <a:cubicBezTo>
                    <a:pt x="47" y="24"/>
                    <a:pt x="47" y="24"/>
                    <a:pt x="47" y="24"/>
                  </a:cubicBezTo>
                  <a:cubicBezTo>
                    <a:pt x="47" y="20"/>
                    <a:pt x="50" y="18"/>
                    <a:pt x="53" y="18"/>
                  </a:cubicBezTo>
                  <a:cubicBezTo>
                    <a:pt x="55" y="18"/>
                    <a:pt x="57" y="19"/>
                    <a:pt x="58" y="21"/>
                  </a:cubicBezTo>
                  <a:cubicBezTo>
                    <a:pt x="59" y="22"/>
                    <a:pt x="59" y="23"/>
                    <a:pt x="59" y="24"/>
                  </a:cubicBezTo>
                  <a:cubicBezTo>
                    <a:pt x="59" y="25"/>
                    <a:pt x="59" y="25"/>
                    <a:pt x="59" y="25"/>
                  </a:cubicBezTo>
                  <a:cubicBezTo>
                    <a:pt x="59" y="44"/>
                    <a:pt x="59" y="44"/>
                    <a:pt x="59" y="44"/>
                  </a:cubicBezTo>
                  <a:cubicBezTo>
                    <a:pt x="59" y="44"/>
                    <a:pt x="59" y="44"/>
                    <a:pt x="59" y="44"/>
                  </a:cubicBezTo>
                  <a:cubicBezTo>
                    <a:pt x="59" y="44"/>
                    <a:pt x="59" y="45"/>
                    <a:pt x="59" y="45"/>
                  </a:cubicBezTo>
                  <a:cubicBezTo>
                    <a:pt x="59" y="45"/>
                    <a:pt x="59" y="45"/>
                    <a:pt x="59" y="45"/>
                  </a:cubicBezTo>
                  <a:cubicBezTo>
                    <a:pt x="59" y="46"/>
                    <a:pt x="59" y="46"/>
                    <a:pt x="59" y="46"/>
                  </a:cubicBezTo>
                  <a:cubicBezTo>
                    <a:pt x="59" y="46"/>
                    <a:pt x="59" y="46"/>
                    <a:pt x="59" y="46"/>
                  </a:cubicBezTo>
                  <a:cubicBezTo>
                    <a:pt x="59" y="46"/>
                    <a:pt x="59" y="46"/>
                    <a:pt x="59" y="47"/>
                  </a:cubicBezTo>
                  <a:cubicBezTo>
                    <a:pt x="59" y="60"/>
                    <a:pt x="70" y="70"/>
                    <a:pt x="83" y="70"/>
                  </a:cubicBezTo>
                  <a:cubicBezTo>
                    <a:pt x="96" y="70"/>
                    <a:pt x="106" y="60"/>
                    <a:pt x="106" y="47"/>
                  </a:cubicBezTo>
                  <a:cubicBezTo>
                    <a:pt x="106" y="45"/>
                    <a:pt x="106" y="45"/>
                    <a:pt x="106" y="45"/>
                  </a:cubicBezTo>
                  <a:cubicBezTo>
                    <a:pt x="106" y="45"/>
                    <a:pt x="106" y="45"/>
                    <a:pt x="106" y="45"/>
                  </a:cubicBezTo>
                  <a:cubicBezTo>
                    <a:pt x="106" y="45"/>
                    <a:pt x="106" y="44"/>
                    <a:pt x="106" y="44"/>
                  </a:cubicBezTo>
                  <a:cubicBezTo>
                    <a:pt x="107" y="25"/>
                    <a:pt x="107" y="25"/>
                    <a:pt x="107" y="25"/>
                  </a:cubicBezTo>
                  <a:cubicBezTo>
                    <a:pt x="107" y="24"/>
                    <a:pt x="107" y="24"/>
                    <a:pt x="107" y="24"/>
                  </a:cubicBezTo>
                  <a:cubicBezTo>
                    <a:pt x="107" y="20"/>
                    <a:pt x="109" y="18"/>
                    <a:pt x="112" y="18"/>
                  </a:cubicBezTo>
                  <a:cubicBezTo>
                    <a:pt x="115" y="18"/>
                    <a:pt x="116" y="19"/>
                    <a:pt x="118" y="21"/>
                  </a:cubicBezTo>
                  <a:cubicBezTo>
                    <a:pt x="118" y="21"/>
                    <a:pt x="118" y="23"/>
                    <a:pt x="118" y="24"/>
                  </a:cubicBezTo>
                  <a:cubicBezTo>
                    <a:pt x="118" y="26"/>
                    <a:pt x="118" y="26"/>
                    <a:pt x="118" y="26"/>
                  </a:cubicBezTo>
                  <a:cubicBezTo>
                    <a:pt x="118" y="44"/>
                    <a:pt x="118" y="44"/>
                    <a:pt x="118" y="44"/>
                  </a:cubicBezTo>
                  <a:cubicBezTo>
                    <a:pt x="118" y="52"/>
                    <a:pt x="118" y="52"/>
                    <a:pt x="118" y="52"/>
                  </a:cubicBezTo>
                  <a:cubicBezTo>
                    <a:pt x="118" y="54"/>
                    <a:pt x="119" y="55"/>
                    <a:pt x="120" y="57"/>
                  </a:cubicBezTo>
                  <a:cubicBezTo>
                    <a:pt x="121" y="59"/>
                    <a:pt x="124" y="61"/>
                    <a:pt x="127" y="61"/>
                  </a:cubicBezTo>
                  <a:cubicBezTo>
                    <a:pt x="132" y="61"/>
                    <a:pt x="136" y="57"/>
                    <a:pt x="136" y="52"/>
                  </a:cubicBezTo>
                  <a:cubicBezTo>
                    <a:pt x="136" y="26"/>
                    <a:pt x="136" y="26"/>
                    <a:pt x="136" y="26"/>
                  </a:cubicBezTo>
                  <a:cubicBezTo>
                    <a:pt x="136" y="26"/>
                    <a:pt x="136" y="24"/>
                    <a:pt x="136" y="2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199181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E222A"/>
        </a:solidFill>
        <a:effectLst/>
      </p:bgPr>
    </p:bg>
    <p:spTree>
      <p:nvGrpSpPr>
        <p:cNvPr id="1" name=""/>
        <p:cNvGrpSpPr/>
        <p:nvPr/>
      </p:nvGrpSpPr>
      <p:grpSpPr>
        <a:xfrm>
          <a:off x="0" y="0"/>
          <a:ext cx="0" cy="0"/>
          <a:chOff x="0" y="0"/>
          <a:chExt cx="0" cy="0"/>
        </a:xfrm>
      </p:grpSpPr>
      <p:sp>
        <p:nvSpPr>
          <p:cNvPr id="21" name="文本框 20"/>
          <p:cNvSpPr txBox="1"/>
          <p:nvPr/>
        </p:nvSpPr>
        <p:spPr>
          <a:xfrm>
            <a:off x="1944754" y="4476274"/>
            <a:ext cx="8302493" cy="1015663"/>
          </a:xfrm>
          <a:prstGeom prst="rect">
            <a:avLst/>
          </a:prstGeom>
          <a:noFill/>
        </p:spPr>
        <p:txBody>
          <a:bodyPr wrap="square" rtlCol="0">
            <a:spAutoFit/>
          </a:bodyPr>
          <a:lstStyle/>
          <a:p>
            <a:pPr algn="ctr"/>
            <a:r>
              <a:rPr lang="en-US" altLang="zh-CN" sz="6000" dirty="0">
                <a:solidFill>
                  <a:schemeClr val="bg1"/>
                </a:solidFill>
                <a:latin typeface="Roboto" pitchFamily="2" charset="0"/>
                <a:ea typeface="Roboto" pitchFamily="2" charset="0"/>
              </a:rPr>
              <a:t>Abstract</a:t>
            </a:r>
          </a:p>
        </p:txBody>
      </p:sp>
      <p:sp>
        <p:nvSpPr>
          <p:cNvPr id="8" name="矩形 7"/>
          <p:cNvSpPr/>
          <p:nvPr/>
        </p:nvSpPr>
        <p:spPr>
          <a:xfrm>
            <a:off x="5187950" y="-9525"/>
            <a:ext cx="1816100" cy="2645221"/>
          </a:xfrm>
          <a:prstGeom prst="rect">
            <a:avLst/>
          </a:prstGeom>
          <a:solidFill>
            <a:srgbClr val="EE1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5203372" y="1751311"/>
            <a:ext cx="1778000" cy="1778000"/>
          </a:xfrm>
          <a:prstGeom prst="ellipse">
            <a:avLst/>
          </a:prstGeom>
          <a:solidFill>
            <a:srgbClr val="EE1C39"/>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4" name="Freeform 106"/>
          <p:cNvSpPr>
            <a:spLocks/>
          </p:cNvSpPr>
          <p:nvPr/>
        </p:nvSpPr>
        <p:spPr bwMode="auto">
          <a:xfrm>
            <a:off x="6092372" y="2635696"/>
            <a:ext cx="0" cy="9231"/>
          </a:xfrm>
          <a:custGeom>
            <a:avLst/>
            <a:gdLst>
              <a:gd name="T0" fmla="*/ 0 h 1"/>
              <a:gd name="T1" fmla="*/ 1 h 1"/>
              <a:gd name="T2" fmla="*/ 1 h 1"/>
              <a:gd name="T3" fmla="*/ 0 h 1"/>
            </a:gdLst>
            <a:ahLst/>
            <a:cxnLst>
              <a:cxn ang="0">
                <a:pos x="0" y="T0"/>
              </a:cxn>
              <a:cxn ang="0">
                <a:pos x="0" y="T1"/>
              </a:cxn>
              <a:cxn ang="0">
                <a:pos x="0" y="T2"/>
              </a:cxn>
              <a:cxn ang="0">
                <a:pos x="0" y="T3"/>
              </a:cxn>
            </a:cxnLst>
            <a:rect l="0" t="0" r="r" b="b"/>
            <a:pathLst>
              <a:path h="1">
                <a:moveTo>
                  <a:pt x="0" y="0"/>
                </a:moveTo>
                <a:cubicBezTo>
                  <a:pt x="0" y="0"/>
                  <a:pt x="0" y="0"/>
                  <a:pt x="0" y="1"/>
                </a:cubicBezTo>
                <a:cubicBezTo>
                  <a:pt x="0" y="1"/>
                  <a:pt x="0" y="1"/>
                  <a:pt x="0" y="1"/>
                </a:cubicBezTo>
                <a:lnTo>
                  <a:pt x="0" y="0"/>
                </a:lnTo>
                <a:close/>
              </a:path>
            </a:pathLst>
          </a:custGeom>
          <a:solidFill>
            <a:srgbClr val="EE1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07"/>
          <p:cNvSpPr>
            <a:spLocks/>
          </p:cNvSpPr>
          <p:nvPr/>
        </p:nvSpPr>
        <p:spPr bwMode="auto">
          <a:xfrm>
            <a:off x="6092372" y="264031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EE1C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文本框 21"/>
          <p:cNvSpPr txBox="1"/>
          <p:nvPr/>
        </p:nvSpPr>
        <p:spPr>
          <a:xfrm>
            <a:off x="5391810" y="2078861"/>
            <a:ext cx="1442080" cy="1200329"/>
          </a:xfrm>
          <a:prstGeom prst="rect">
            <a:avLst/>
          </a:prstGeom>
          <a:noFill/>
        </p:spPr>
        <p:txBody>
          <a:bodyPr wrap="square" rtlCol="0">
            <a:spAutoFit/>
          </a:bodyPr>
          <a:lstStyle/>
          <a:p>
            <a:pPr algn="ctr"/>
            <a:r>
              <a:rPr lang="en-US" altLang="zh-CN" sz="7200" b="1" dirty="0" smtClean="0">
                <a:solidFill>
                  <a:schemeClr val="bg1"/>
                </a:solidFill>
                <a:latin typeface="Roboto" pitchFamily="2" charset="0"/>
                <a:ea typeface="Roboto" pitchFamily="2" charset="0"/>
              </a:rPr>
              <a:t>01</a:t>
            </a:r>
            <a:endParaRPr lang="zh-CN" altLang="en-US" sz="7200" b="1" dirty="0">
              <a:solidFill>
                <a:schemeClr val="bg1"/>
              </a:solidFill>
              <a:latin typeface="Roboto" pitchFamily="2" charset="0"/>
            </a:endParaRPr>
          </a:p>
        </p:txBody>
      </p:sp>
      <p:sp>
        <p:nvSpPr>
          <p:cNvPr id="23" name="矩形 22"/>
          <p:cNvSpPr/>
          <p:nvPr/>
        </p:nvSpPr>
        <p:spPr>
          <a:xfrm>
            <a:off x="5203372" y="6438900"/>
            <a:ext cx="1817882" cy="483163"/>
          </a:xfrm>
          <a:prstGeom prst="rect">
            <a:avLst/>
          </a:prstGeom>
          <a:solidFill>
            <a:srgbClr val="EE1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76615086"/>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19051" y="6587114"/>
            <a:ext cx="12211051" cy="0"/>
          </a:xfrm>
          <a:prstGeom prst="line">
            <a:avLst/>
          </a:prstGeom>
          <a:ln w="19050">
            <a:solidFill>
              <a:srgbClr val="515C73"/>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19051" y="340072"/>
            <a:ext cx="1957261" cy="675969"/>
            <a:chOff x="285749" y="263872"/>
            <a:chExt cx="1957261" cy="675969"/>
          </a:xfrm>
        </p:grpSpPr>
        <p:grpSp>
          <p:nvGrpSpPr>
            <p:cNvPr id="4" name="组合 3"/>
            <p:cNvGrpSpPr/>
            <p:nvPr/>
          </p:nvGrpSpPr>
          <p:grpSpPr>
            <a:xfrm flipH="1">
              <a:off x="285749" y="263872"/>
              <a:ext cx="1623000" cy="675969"/>
              <a:chOff x="3533690" y="533400"/>
              <a:chExt cx="1637426" cy="675969"/>
            </a:xfrm>
            <a:solidFill>
              <a:srgbClr val="EE1C39"/>
            </a:solidFill>
          </p:grpSpPr>
          <p:sp>
            <p:nvSpPr>
              <p:cNvPr id="5" name="矩形 4"/>
              <p:cNvSpPr/>
              <p:nvPr/>
            </p:nvSpPr>
            <p:spPr>
              <a:xfrm>
                <a:off x="3806724" y="533400"/>
                <a:ext cx="1364392" cy="6759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椭圆 5"/>
              <p:cNvSpPr/>
              <p:nvPr/>
            </p:nvSpPr>
            <p:spPr>
              <a:xfrm>
                <a:off x="3533690" y="533400"/>
                <a:ext cx="623734" cy="6759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8" name="文本框 7"/>
            <p:cNvSpPr txBox="1"/>
            <p:nvPr/>
          </p:nvSpPr>
          <p:spPr>
            <a:xfrm>
              <a:off x="1100010" y="309468"/>
              <a:ext cx="1143000" cy="584775"/>
            </a:xfrm>
            <a:prstGeom prst="rect">
              <a:avLst/>
            </a:prstGeom>
            <a:noFill/>
          </p:spPr>
          <p:txBody>
            <a:bodyPr wrap="square" rtlCol="0">
              <a:spAutoFit/>
            </a:bodyPr>
            <a:lstStyle/>
            <a:p>
              <a:r>
                <a:rPr lang="en-US" altLang="zh-CN" sz="3200" spc="300" dirty="0" smtClean="0">
                  <a:solidFill>
                    <a:schemeClr val="bg1"/>
                  </a:solidFill>
                  <a:latin typeface="Roboto" pitchFamily="2" charset="0"/>
                </a:rPr>
                <a:t>01</a:t>
              </a:r>
              <a:endParaRPr lang="zh-CN" altLang="en-US" sz="3200" spc="300" dirty="0">
                <a:solidFill>
                  <a:schemeClr val="bg1"/>
                </a:solidFill>
                <a:latin typeface="Roboto" pitchFamily="2" charset="0"/>
              </a:endParaRPr>
            </a:p>
          </p:txBody>
        </p:sp>
      </p:grpSp>
      <p:sp>
        <p:nvSpPr>
          <p:cNvPr id="10" name="灯片编号占位符 9"/>
          <p:cNvSpPr>
            <a:spLocks noGrp="1"/>
          </p:cNvSpPr>
          <p:nvPr>
            <p:ph type="sldNum" sz="quarter" idx="12"/>
          </p:nvPr>
        </p:nvSpPr>
        <p:spPr>
          <a:xfrm>
            <a:off x="11359821" y="6424885"/>
            <a:ext cx="476250" cy="320675"/>
          </a:xfrm>
          <a:solidFill>
            <a:srgbClr val="EE1C39"/>
          </a:solidFill>
        </p:spPr>
        <p:txBody>
          <a:bodyPr/>
          <a:lstStyle/>
          <a:p>
            <a:pPr algn="ctr"/>
            <a:fld id="{AFAE5B16-0F33-4EE9-AE34-61D676368225}" type="slidenum">
              <a:rPr lang="zh-CN" altLang="en-US" sz="1800" smtClean="0">
                <a:solidFill>
                  <a:schemeClr val="bg1"/>
                </a:solidFill>
                <a:latin typeface="Roboto" pitchFamily="2" charset="0"/>
              </a:rPr>
              <a:pPr algn="ctr"/>
              <a:t>4</a:t>
            </a:fld>
            <a:endParaRPr lang="zh-CN" altLang="en-US" sz="1800" dirty="0">
              <a:solidFill>
                <a:schemeClr val="bg1"/>
              </a:solidFill>
              <a:latin typeface="Roboto" pitchFamily="2" charset="0"/>
            </a:endParaRPr>
          </a:p>
        </p:txBody>
      </p:sp>
      <p:sp>
        <p:nvSpPr>
          <p:cNvPr id="13" name="文本框 12"/>
          <p:cNvSpPr txBox="1"/>
          <p:nvPr/>
        </p:nvSpPr>
        <p:spPr>
          <a:xfrm>
            <a:off x="1794450" y="340072"/>
            <a:ext cx="4166404" cy="707886"/>
          </a:xfrm>
          <a:prstGeom prst="rect">
            <a:avLst/>
          </a:prstGeom>
          <a:noFill/>
        </p:spPr>
        <p:txBody>
          <a:bodyPr wrap="square" rtlCol="0">
            <a:spAutoFit/>
          </a:bodyPr>
          <a:lstStyle/>
          <a:p>
            <a:r>
              <a:rPr lang="en-US" altLang="zh-CN" sz="4000" dirty="0" smtClean="0">
                <a:latin typeface="Roboto" pitchFamily="2" charset="0"/>
              </a:rPr>
              <a:t>Background</a:t>
            </a:r>
            <a:endParaRPr lang="zh-CN" altLang="en-US" sz="4000" dirty="0">
              <a:latin typeface="Roboto" pitchFamily="2" charset="0"/>
            </a:endParaRPr>
          </a:p>
        </p:txBody>
      </p:sp>
      <p:grpSp>
        <p:nvGrpSpPr>
          <p:cNvPr id="22" name="组合 21"/>
          <p:cNvGrpSpPr/>
          <p:nvPr/>
        </p:nvGrpSpPr>
        <p:grpSpPr>
          <a:xfrm>
            <a:off x="780272" y="1497825"/>
            <a:ext cx="5387893" cy="461665"/>
            <a:chOff x="383458" y="1485125"/>
            <a:chExt cx="5387893" cy="461665"/>
          </a:xfrm>
        </p:grpSpPr>
        <p:sp>
          <p:nvSpPr>
            <p:cNvPr id="17" name="文本框 16"/>
            <p:cNvSpPr txBox="1"/>
            <p:nvPr/>
          </p:nvSpPr>
          <p:spPr>
            <a:xfrm>
              <a:off x="399559" y="1485125"/>
              <a:ext cx="5371792" cy="461665"/>
            </a:xfrm>
            <a:prstGeom prst="rect">
              <a:avLst/>
            </a:prstGeom>
            <a:noFill/>
          </p:spPr>
          <p:txBody>
            <a:bodyPr wrap="square" rtlCol="0">
              <a:spAutoFit/>
            </a:bodyPr>
            <a:lstStyle/>
            <a:p>
              <a:r>
                <a:rPr lang="en-US" altLang="zh-CN" sz="2400" b="1" dirty="0"/>
                <a:t>challenge for </a:t>
              </a:r>
              <a:r>
                <a:rPr lang="en-US" altLang="zh-CN" sz="2400" b="1" dirty="0" smtClean="0"/>
                <a:t>image processing</a:t>
              </a:r>
              <a:endParaRPr lang="zh-CN" altLang="en-US" sz="2400" b="1" dirty="0"/>
            </a:p>
          </p:txBody>
        </p:sp>
        <p:cxnSp>
          <p:nvCxnSpPr>
            <p:cNvPr id="19" name="直接连接符 18"/>
            <p:cNvCxnSpPr/>
            <p:nvPr/>
          </p:nvCxnSpPr>
          <p:spPr>
            <a:xfrm>
              <a:off x="383458" y="1521097"/>
              <a:ext cx="0" cy="365014"/>
            </a:xfrm>
            <a:prstGeom prst="line">
              <a:avLst/>
            </a:prstGeom>
            <a:ln w="38100">
              <a:solidFill>
                <a:srgbClr val="EE1C39"/>
              </a:solidFill>
            </a:ln>
          </p:spPr>
          <p:style>
            <a:lnRef idx="1">
              <a:schemeClr val="accent1"/>
            </a:lnRef>
            <a:fillRef idx="0">
              <a:schemeClr val="accent1"/>
            </a:fillRef>
            <a:effectRef idx="0">
              <a:schemeClr val="accent1"/>
            </a:effectRef>
            <a:fontRef idx="minor">
              <a:schemeClr val="tx1"/>
            </a:fontRef>
          </p:style>
        </p:cxnSp>
      </p:grpSp>
      <p:sp>
        <p:nvSpPr>
          <p:cNvPr id="23" name="矩形 22"/>
          <p:cNvSpPr/>
          <p:nvPr/>
        </p:nvSpPr>
        <p:spPr>
          <a:xfrm>
            <a:off x="673649" y="2125395"/>
            <a:ext cx="5353360" cy="3725251"/>
          </a:xfrm>
          <a:prstGeom prst="rect">
            <a:avLst/>
          </a:prstGeom>
        </p:spPr>
        <p:txBody>
          <a:bodyPr wrap="square">
            <a:spAutoFit/>
          </a:bodyPr>
          <a:lstStyle/>
          <a:p>
            <a:pPr>
              <a:lnSpc>
                <a:spcPct val="120000"/>
              </a:lnSpc>
            </a:pPr>
            <a:r>
              <a:rPr lang="en-US" altLang="zh-CN" dirty="0"/>
              <a:t>Image processing pipelines combine the challenges of stencil computations and stream programs. They are composed of large graphs of different stencil stages, as well as complex reductions, and stages with global or data-dependent access patterns. Efficient implementations require optimization of both parallelism and locality, but due to the nature of stencils, there is a fundamental tension between parallelism, locality, and introducing redundant </a:t>
            </a:r>
            <a:r>
              <a:rPr lang="en-US" altLang="zh-CN" dirty="0" err="1"/>
              <a:t>recomputation</a:t>
            </a:r>
            <a:r>
              <a:rPr lang="en-US" altLang="zh-CN" dirty="0"/>
              <a:t> of shared values.</a:t>
            </a:r>
            <a:endParaRPr lang="zh-CN" altLang="en-US" dirty="0"/>
          </a:p>
        </p:txBody>
      </p:sp>
      <p:grpSp>
        <p:nvGrpSpPr>
          <p:cNvPr id="15" name="组合 14"/>
          <p:cNvGrpSpPr/>
          <p:nvPr/>
        </p:nvGrpSpPr>
        <p:grpSpPr>
          <a:xfrm>
            <a:off x="7250063" y="497489"/>
            <a:ext cx="4153261" cy="5748939"/>
            <a:chOff x="7603743" y="68536"/>
            <a:chExt cx="4153261" cy="5748939"/>
          </a:xfrm>
        </p:grpSpPr>
        <p:pic>
          <p:nvPicPr>
            <p:cNvPr id="30" name="图片 29"/>
            <p:cNvPicPr>
              <a:picLocks noChangeAspect="1"/>
            </p:cNvPicPr>
            <p:nvPr/>
          </p:nvPicPr>
          <p:blipFill>
            <a:blip r:embed="rId4"/>
            <a:stretch>
              <a:fillRect/>
            </a:stretch>
          </p:blipFill>
          <p:spPr>
            <a:xfrm>
              <a:off x="7603743" y="68536"/>
              <a:ext cx="4153260" cy="1287892"/>
            </a:xfrm>
            <a:prstGeom prst="rect">
              <a:avLst/>
            </a:prstGeom>
          </p:spPr>
        </p:pic>
        <p:pic>
          <p:nvPicPr>
            <p:cNvPr id="14" name="图片 13"/>
            <p:cNvPicPr>
              <a:picLocks noChangeAspect="1"/>
            </p:cNvPicPr>
            <p:nvPr/>
          </p:nvPicPr>
          <p:blipFill>
            <a:blip r:embed="rId4"/>
            <a:stretch>
              <a:fillRect/>
            </a:stretch>
          </p:blipFill>
          <p:spPr>
            <a:xfrm>
              <a:off x="7603744" y="2577799"/>
              <a:ext cx="4153260" cy="1287892"/>
            </a:xfrm>
            <a:prstGeom prst="rect">
              <a:avLst/>
            </a:prstGeom>
          </p:spPr>
        </p:pic>
        <p:pic>
          <p:nvPicPr>
            <p:cNvPr id="7" name="图片 6"/>
            <p:cNvPicPr>
              <a:picLocks noChangeAspect="1"/>
            </p:cNvPicPr>
            <p:nvPr/>
          </p:nvPicPr>
          <p:blipFill>
            <a:blip r:embed="rId5"/>
            <a:stretch>
              <a:fillRect/>
            </a:stretch>
          </p:blipFill>
          <p:spPr>
            <a:xfrm rot="5400000">
              <a:off x="9309255" y="2573504"/>
              <a:ext cx="1044030" cy="1112616"/>
            </a:xfrm>
            <a:prstGeom prst="rect">
              <a:avLst/>
            </a:prstGeom>
          </p:spPr>
        </p:pic>
        <p:pic>
          <p:nvPicPr>
            <p:cNvPr id="11" name="图片 10"/>
            <p:cNvPicPr>
              <a:picLocks noChangeAspect="1"/>
            </p:cNvPicPr>
            <p:nvPr/>
          </p:nvPicPr>
          <p:blipFill>
            <a:blip r:embed="rId6"/>
            <a:stretch>
              <a:fillRect/>
            </a:stretch>
          </p:blipFill>
          <p:spPr>
            <a:xfrm>
              <a:off x="7603743" y="3645587"/>
              <a:ext cx="4153260" cy="2171888"/>
            </a:xfrm>
            <a:prstGeom prst="rect">
              <a:avLst/>
            </a:prstGeom>
          </p:spPr>
        </p:pic>
        <p:pic>
          <p:nvPicPr>
            <p:cNvPr id="28" name="图片 27"/>
            <p:cNvPicPr>
              <a:picLocks noChangeAspect="1"/>
            </p:cNvPicPr>
            <p:nvPr/>
          </p:nvPicPr>
          <p:blipFill>
            <a:blip r:embed="rId4"/>
            <a:stretch>
              <a:fillRect/>
            </a:stretch>
          </p:blipFill>
          <p:spPr>
            <a:xfrm>
              <a:off x="7603743" y="1346729"/>
              <a:ext cx="4153260" cy="1287892"/>
            </a:xfrm>
            <a:prstGeom prst="rect">
              <a:avLst/>
            </a:prstGeom>
          </p:spPr>
        </p:pic>
        <p:pic>
          <p:nvPicPr>
            <p:cNvPr id="3" name="图片 2"/>
            <p:cNvPicPr>
              <a:picLocks noChangeAspect="1"/>
            </p:cNvPicPr>
            <p:nvPr/>
          </p:nvPicPr>
          <p:blipFill rotWithShape="1">
            <a:blip r:embed="rId7"/>
            <a:srcRect t="4983"/>
            <a:stretch/>
          </p:blipFill>
          <p:spPr>
            <a:xfrm>
              <a:off x="8314759" y="69012"/>
              <a:ext cx="3033023" cy="2556037"/>
            </a:xfrm>
            <a:prstGeom prst="rect">
              <a:avLst/>
            </a:prstGeom>
          </p:spPr>
        </p:pic>
      </p:grpSp>
    </p:spTree>
    <p:extLst>
      <p:ext uri="{BB962C8B-B14F-4D97-AF65-F5344CB8AC3E}">
        <p14:creationId xmlns:p14="http://schemas.microsoft.com/office/powerpoint/2010/main" val="2039225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19051" y="6587114"/>
            <a:ext cx="12211051" cy="0"/>
          </a:xfrm>
          <a:prstGeom prst="line">
            <a:avLst/>
          </a:prstGeom>
          <a:ln w="19050">
            <a:solidFill>
              <a:srgbClr val="515C73"/>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19051" y="340072"/>
            <a:ext cx="1957261" cy="675969"/>
            <a:chOff x="285749" y="263872"/>
            <a:chExt cx="1957261" cy="675969"/>
          </a:xfrm>
        </p:grpSpPr>
        <p:grpSp>
          <p:nvGrpSpPr>
            <p:cNvPr id="4" name="组合 3"/>
            <p:cNvGrpSpPr/>
            <p:nvPr/>
          </p:nvGrpSpPr>
          <p:grpSpPr>
            <a:xfrm flipH="1">
              <a:off x="285749" y="263872"/>
              <a:ext cx="1623000" cy="675969"/>
              <a:chOff x="3533690" y="533400"/>
              <a:chExt cx="1637426" cy="675969"/>
            </a:xfrm>
            <a:solidFill>
              <a:srgbClr val="EE1C39"/>
            </a:solidFill>
          </p:grpSpPr>
          <p:sp>
            <p:nvSpPr>
              <p:cNvPr id="5" name="矩形 4"/>
              <p:cNvSpPr/>
              <p:nvPr/>
            </p:nvSpPr>
            <p:spPr>
              <a:xfrm>
                <a:off x="3806724" y="533400"/>
                <a:ext cx="1364392" cy="6759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椭圆 5"/>
              <p:cNvSpPr/>
              <p:nvPr/>
            </p:nvSpPr>
            <p:spPr>
              <a:xfrm>
                <a:off x="3533690" y="533400"/>
                <a:ext cx="623734" cy="6759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8" name="文本框 7"/>
            <p:cNvSpPr txBox="1"/>
            <p:nvPr/>
          </p:nvSpPr>
          <p:spPr>
            <a:xfrm>
              <a:off x="1100010" y="309468"/>
              <a:ext cx="1143000" cy="584775"/>
            </a:xfrm>
            <a:prstGeom prst="rect">
              <a:avLst/>
            </a:prstGeom>
            <a:noFill/>
          </p:spPr>
          <p:txBody>
            <a:bodyPr wrap="square" rtlCol="0">
              <a:spAutoFit/>
            </a:bodyPr>
            <a:lstStyle/>
            <a:p>
              <a:r>
                <a:rPr lang="en-US" altLang="zh-CN" sz="3200" spc="300" dirty="0" smtClean="0">
                  <a:solidFill>
                    <a:schemeClr val="bg1"/>
                  </a:solidFill>
                  <a:latin typeface="Roboto" pitchFamily="2" charset="0"/>
                </a:rPr>
                <a:t>01</a:t>
              </a:r>
              <a:endParaRPr lang="zh-CN" altLang="en-US" sz="3200" spc="300" dirty="0">
                <a:solidFill>
                  <a:schemeClr val="bg1"/>
                </a:solidFill>
                <a:latin typeface="Roboto" pitchFamily="2" charset="0"/>
              </a:endParaRPr>
            </a:p>
          </p:txBody>
        </p:sp>
      </p:grpSp>
      <p:sp>
        <p:nvSpPr>
          <p:cNvPr id="10" name="灯片编号占位符 9"/>
          <p:cNvSpPr>
            <a:spLocks noGrp="1"/>
          </p:cNvSpPr>
          <p:nvPr>
            <p:ph type="sldNum" sz="quarter" idx="12"/>
          </p:nvPr>
        </p:nvSpPr>
        <p:spPr>
          <a:xfrm>
            <a:off x="11359821" y="6424885"/>
            <a:ext cx="476250" cy="320675"/>
          </a:xfrm>
          <a:solidFill>
            <a:srgbClr val="EE1C39"/>
          </a:solidFill>
        </p:spPr>
        <p:txBody>
          <a:bodyPr/>
          <a:lstStyle/>
          <a:p>
            <a:pPr algn="ctr"/>
            <a:fld id="{AFAE5B16-0F33-4EE9-AE34-61D676368225}" type="slidenum">
              <a:rPr lang="zh-CN" altLang="en-US" sz="1800" smtClean="0">
                <a:solidFill>
                  <a:schemeClr val="bg1"/>
                </a:solidFill>
                <a:latin typeface="Roboto" pitchFamily="2" charset="0"/>
              </a:rPr>
              <a:pPr algn="ctr"/>
              <a:t>5</a:t>
            </a:fld>
            <a:endParaRPr lang="zh-CN" altLang="en-US" sz="1800" dirty="0">
              <a:solidFill>
                <a:schemeClr val="bg1"/>
              </a:solidFill>
              <a:latin typeface="Roboto" pitchFamily="2" charset="0"/>
            </a:endParaRPr>
          </a:p>
        </p:txBody>
      </p:sp>
      <p:sp>
        <p:nvSpPr>
          <p:cNvPr id="13" name="文本框 12"/>
          <p:cNvSpPr txBox="1"/>
          <p:nvPr/>
        </p:nvSpPr>
        <p:spPr>
          <a:xfrm>
            <a:off x="1794450" y="340072"/>
            <a:ext cx="4166404" cy="707886"/>
          </a:xfrm>
          <a:prstGeom prst="rect">
            <a:avLst/>
          </a:prstGeom>
          <a:noFill/>
        </p:spPr>
        <p:txBody>
          <a:bodyPr wrap="square" rtlCol="0">
            <a:spAutoFit/>
          </a:bodyPr>
          <a:lstStyle/>
          <a:p>
            <a:r>
              <a:rPr lang="en-US" altLang="zh-CN" sz="4000" dirty="0"/>
              <a:t>Halide</a:t>
            </a:r>
            <a:endParaRPr lang="zh-CN" altLang="en-US" sz="4000" dirty="0">
              <a:latin typeface="Roboto" pitchFamily="2" charset="0"/>
            </a:endParaRPr>
          </a:p>
        </p:txBody>
      </p:sp>
      <p:grpSp>
        <p:nvGrpSpPr>
          <p:cNvPr id="22" name="组合 21"/>
          <p:cNvGrpSpPr/>
          <p:nvPr/>
        </p:nvGrpSpPr>
        <p:grpSpPr>
          <a:xfrm>
            <a:off x="469720" y="1497825"/>
            <a:ext cx="10761872" cy="4893647"/>
            <a:chOff x="383458" y="1485125"/>
            <a:chExt cx="5387893" cy="4893647"/>
          </a:xfrm>
        </p:grpSpPr>
        <p:sp>
          <p:nvSpPr>
            <p:cNvPr id="17" name="文本框 16"/>
            <p:cNvSpPr txBox="1"/>
            <p:nvPr/>
          </p:nvSpPr>
          <p:spPr>
            <a:xfrm>
              <a:off x="399559" y="1485125"/>
              <a:ext cx="5371792" cy="4893647"/>
            </a:xfrm>
            <a:prstGeom prst="rect">
              <a:avLst/>
            </a:prstGeom>
            <a:noFill/>
          </p:spPr>
          <p:txBody>
            <a:bodyPr wrap="square" rtlCol="0">
              <a:spAutoFit/>
            </a:bodyPr>
            <a:lstStyle/>
            <a:p>
              <a:r>
                <a:rPr lang="en-US" altLang="zh-CN" sz="2400" dirty="0" smtClean="0"/>
                <a:t>a </a:t>
              </a:r>
              <a:r>
                <a:rPr lang="en-US" altLang="zh-CN" sz="2400" dirty="0"/>
                <a:t>language and </a:t>
              </a:r>
              <a:r>
                <a:rPr lang="en-US" altLang="zh-CN" sz="2400" dirty="0" smtClean="0"/>
                <a:t>compiler for </a:t>
              </a:r>
              <a:r>
                <a:rPr lang="en-US" altLang="zh-CN" sz="2400" dirty="0"/>
                <a:t>image </a:t>
              </a:r>
              <a:r>
                <a:rPr lang="en-US" altLang="zh-CN" sz="2400" dirty="0" smtClean="0"/>
                <a:t>processing</a:t>
              </a:r>
            </a:p>
            <a:p>
              <a:endParaRPr lang="en-US" altLang="zh-CN" sz="2400" dirty="0" smtClean="0"/>
            </a:p>
            <a:p>
              <a:r>
                <a:rPr lang="en-US" altLang="zh-CN" sz="2400" dirty="0"/>
                <a:t>Halide is a new programming language designed to make it easier to write high-performance image processing code on modern machines. Its current front end is embedded in C++.</a:t>
              </a:r>
              <a:r>
                <a:rPr lang="en-US" altLang="zh-CN" sz="2400" dirty="0" smtClean="0"/>
                <a:t> </a:t>
              </a:r>
            </a:p>
            <a:p>
              <a:endParaRPr lang="en-US" altLang="zh-CN" sz="2400" dirty="0" smtClean="0"/>
            </a:p>
            <a:p>
              <a:r>
                <a:rPr lang="en-US" altLang="zh-CN" sz="2400" dirty="0"/>
                <a:t>A systematic model of the tradeoff space fundamental to stencil pipelines, a schedule representation which describes concrete points in this space for each stage in an image processing pipeline, and an optimizing compiler for the Halide image processing language that synthesizes high performance implementations from a Halide algorithm and a schedule.</a:t>
              </a:r>
              <a:endParaRPr lang="en-US" altLang="zh-CN" sz="2400" dirty="0"/>
            </a:p>
            <a:p>
              <a:r>
                <a:rPr lang="en-US" altLang="zh-CN" sz="2400" dirty="0"/>
                <a:t/>
              </a:r>
              <a:br>
                <a:rPr lang="en-US" altLang="zh-CN" sz="2400" dirty="0"/>
              </a:br>
              <a:endParaRPr lang="zh-CN" altLang="en-US" sz="2400" b="1" dirty="0"/>
            </a:p>
          </p:txBody>
        </p:sp>
        <p:cxnSp>
          <p:nvCxnSpPr>
            <p:cNvPr id="19" name="直接连接符 18"/>
            <p:cNvCxnSpPr/>
            <p:nvPr/>
          </p:nvCxnSpPr>
          <p:spPr>
            <a:xfrm>
              <a:off x="383458" y="1521097"/>
              <a:ext cx="0" cy="365014"/>
            </a:xfrm>
            <a:prstGeom prst="line">
              <a:avLst/>
            </a:prstGeom>
            <a:ln w="38100">
              <a:solidFill>
                <a:srgbClr val="EE1C39"/>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98501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19051" y="6587114"/>
            <a:ext cx="12211051" cy="0"/>
          </a:xfrm>
          <a:prstGeom prst="line">
            <a:avLst/>
          </a:prstGeom>
          <a:ln w="19050">
            <a:solidFill>
              <a:srgbClr val="515C73"/>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19051" y="340072"/>
            <a:ext cx="1957261" cy="675969"/>
            <a:chOff x="285749" y="263872"/>
            <a:chExt cx="1957261" cy="675969"/>
          </a:xfrm>
        </p:grpSpPr>
        <p:grpSp>
          <p:nvGrpSpPr>
            <p:cNvPr id="4" name="组合 3"/>
            <p:cNvGrpSpPr/>
            <p:nvPr/>
          </p:nvGrpSpPr>
          <p:grpSpPr>
            <a:xfrm flipH="1">
              <a:off x="285749" y="263872"/>
              <a:ext cx="1623000" cy="675969"/>
              <a:chOff x="3533690" y="533400"/>
              <a:chExt cx="1637426" cy="675969"/>
            </a:xfrm>
            <a:solidFill>
              <a:srgbClr val="EE1C39"/>
            </a:solidFill>
          </p:grpSpPr>
          <p:sp>
            <p:nvSpPr>
              <p:cNvPr id="5" name="矩形 4"/>
              <p:cNvSpPr/>
              <p:nvPr/>
            </p:nvSpPr>
            <p:spPr>
              <a:xfrm>
                <a:off x="3806724" y="533400"/>
                <a:ext cx="1364392" cy="6759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椭圆 5"/>
              <p:cNvSpPr/>
              <p:nvPr/>
            </p:nvSpPr>
            <p:spPr>
              <a:xfrm>
                <a:off x="3533690" y="533400"/>
                <a:ext cx="623734" cy="6759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8" name="文本框 7"/>
            <p:cNvSpPr txBox="1"/>
            <p:nvPr/>
          </p:nvSpPr>
          <p:spPr>
            <a:xfrm>
              <a:off x="1100010" y="309468"/>
              <a:ext cx="1143000" cy="584775"/>
            </a:xfrm>
            <a:prstGeom prst="rect">
              <a:avLst/>
            </a:prstGeom>
            <a:noFill/>
          </p:spPr>
          <p:txBody>
            <a:bodyPr wrap="square" rtlCol="0">
              <a:spAutoFit/>
            </a:bodyPr>
            <a:lstStyle/>
            <a:p>
              <a:r>
                <a:rPr lang="en-US" altLang="zh-CN" sz="3200" spc="300" dirty="0" smtClean="0">
                  <a:solidFill>
                    <a:schemeClr val="bg1"/>
                  </a:solidFill>
                  <a:latin typeface="Roboto" pitchFamily="2" charset="0"/>
                </a:rPr>
                <a:t>01</a:t>
              </a:r>
              <a:endParaRPr lang="zh-CN" altLang="en-US" sz="3200" spc="300" dirty="0">
                <a:solidFill>
                  <a:schemeClr val="bg1"/>
                </a:solidFill>
                <a:latin typeface="Roboto" pitchFamily="2" charset="0"/>
              </a:endParaRPr>
            </a:p>
          </p:txBody>
        </p:sp>
      </p:grpSp>
      <p:sp>
        <p:nvSpPr>
          <p:cNvPr id="10" name="灯片编号占位符 9"/>
          <p:cNvSpPr>
            <a:spLocks noGrp="1"/>
          </p:cNvSpPr>
          <p:nvPr>
            <p:ph type="sldNum" sz="quarter" idx="12"/>
          </p:nvPr>
        </p:nvSpPr>
        <p:spPr>
          <a:xfrm>
            <a:off x="11359821" y="6424885"/>
            <a:ext cx="476250" cy="320675"/>
          </a:xfrm>
          <a:solidFill>
            <a:srgbClr val="EE1C39"/>
          </a:solidFill>
        </p:spPr>
        <p:txBody>
          <a:bodyPr/>
          <a:lstStyle/>
          <a:p>
            <a:pPr algn="ctr"/>
            <a:fld id="{AFAE5B16-0F33-4EE9-AE34-61D676368225}" type="slidenum">
              <a:rPr lang="zh-CN" altLang="en-US" sz="1800" smtClean="0">
                <a:solidFill>
                  <a:schemeClr val="bg1"/>
                </a:solidFill>
                <a:latin typeface="Roboto" pitchFamily="2" charset="0"/>
              </a:rPr>
              <a:pPr algn="ctr"/>
              <a:t>6</a:t>
            </a:fld>
            <a:endParaRPr lang="zh-CN" altLang="en-US" sz="1800" dirty="0">
              <a:solidFill>
                <a:schemeClr val="bg1"/>
              </a:solidFill>
              <a:latin typeface="Roboto" pitchFamily="2" charset="0"/>
            </a:endParaRPr>
          </a:p>
        </p:txBody>
      </p:sp>
      <p:sp>
        <p:nvSpPr>
          <p:cNvPr id="15" name="矩形 14"/>
          <p:cNvSpPr/>
          <p:nvPr/>
        </p:nvSpPr>
        <p:spPr>
          <a:xfrm>
            <a:off x="7405778" y="1586544"/>
            <a:ext cx="4191001" cy="3013943"/>
          </a:xfrm>
          <a:prstGeom prst="rect">
            <a:avLst/>
          </a:prstGeom>
          <a:solidFill>
            <a:srgbClr val="EE1C39">
              <a:alpha val="8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连接符 21"/>
          <p:cNvCxnSpPr/>
          <p:nvPr/>
        </p:nvCxnSpPr>
        <p:spPr>
          <a:xfrm>
            <a:off x="8347582" y="2343328"/>
            <a:ext cx="575187"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8259094" y="2825009"/>
            <a:ext cx="2580973" cy="646331"/>
          </a:xfrm>
          <a:prstGeom prst="rect">
            <a:avLst/>
          </a:prstGeom>
          <a:noFill/>
        </p:spPr>
        <p:txBody>
          <a:bodyPr wrap="square" rtlCol="0">
            <a:spAutoFit/>
          </a:bodyPr>
          <a:lstStyle/>
          <a:p>
            <a:r>
              <a:rPr lang="en-US" altLang="zh-CN" sz="3600" b="1" dirty="0" smtClean="0">
                <a:solidFill>
                  <a:schemeClr val="bg1"/>
                </a:solidFill>
                <a:latin typeface="Roboto" pitchFamily="2" charset="0"/>
              </a:rPr>
              <a:t>Example</a:t>
            </a:r>
            <a:endParaRPr lang="zh-CN" altLang="en-US" sz="3600" b="1" dirty="0">
              <a:solidFill>
                <a:schemeClr val="bg1"/>
              </a:solidFill>
              <a:latin typeface="Roboto" pitchFamily="2" charset="0"/>
            </a:endParaRPr>
          </a:p>
        </p:txBody>
      </p:sp>
      <p:sp>
        <p:nvSpPr>
          <p:cNvPr id="24" name="矩形 23"/>
          <p:cNvSpPr/>
          <p:nvPr/>
        </p:nvSpPr>
        <p:spPr>
          <a:xfrm>
            <a:off x="227171" y="5295634"/>
            <a:ext cx="11692287" cy="1938992"/>
          </a:xfrm>
          <a:prstGeom prst="rect">
            <a:avLst/>
          </a:prstGeom>
        </p:spPr>
        <p:txBody>
          <a:bodyPr wrap="square">
            <a:spAutoFit/>
          </a:bodyPr>
          <a:lstStyle/>
          <a:p>
            <a:pPr algn="ctr"/>
            <a:r>
              <a:rPr lang="en-US" altLang="zh-CN" sz="2000" b="1" dirty="0"/>
              <a:t>Same algorithm, different </a:t>
            </a:r>
            <a:r>
              <a:rPr lang="en-US" altLang="zh-CN" sz="2000" b="1" dirty="0" smtClean="0"/>
              <a:t>organization. One </a:t>
            </a:r>
            <a:r>
              <a:rPr lang="en-US" altLang="zh-CN" sz="2000" b="1" dirty="0"/>
              <a:t>of them is 15x </a:t>
            </a:r>
            <a:r>
              <a:rPr lang="en-US" altLang="zh-CN" sz="2000" b="1" dirty="0" smtClean="0"/>
              <a:t>faster</a:t>
            </a:r>
          </a:p>
          <a:p>
            <a:pPr algn="ctr"/>
            <a:r>
              <a:rPr lang="en-US" altLang="zh-CN" sz="2000" dirty="0"/>
              <a:t>Why swapping loops make things </a:t>
            </a:r>
            <a:r>
              <a:rPr lang="en-US" altLang="zh-CN" sz="2000" dirty="0" smtClean="0"/>
              <a:t>faster/slower</a:t>
            </a:r>
            <a:r>
              <a:rPr lang="en-US" altLang="zh-CN" sz="2000" dirty="0"/>
              <a:t/>
            </a:r>
            <a:br>
              <a:rPr lang="en-US" altLang="zh-CN" sz="2000" dirty="0"/>
            </a:br>
            <a:r>
              <a:rPr lang="en-US" altLang="zh-CN" sz="2000" b="1" dirty="0"/>
              <a:t>Reorganize </a:t>
            </a:r>
            <a:r>
              <a:rPr lang="en-US" altLang="zh-CN" sz="2000" b="1" dirty="0" err="1"/>
              <a:t>computationto</a:t>
            </a:r>
            <a:r>
              <a:rPr lang="en-US" altLang="zh-CN" sz="2000" b="1" dirty="0"/>
              <a:t> maximize parallelism &amp; locality</a:t>
            </a:r>
            <a:r>
              <a:rPr lang="en-US" altLang="zh-CN" sz="2000" dirty="0"/>
              <a:t> </a:t>
            </a:r>
            <a:br>
              <a:rPr lang="en-US" altLang="zh-CN" sz="2000" dirty="0"/>
            </a:br>
            <a:r>
              <a:rPr lang="en-US" altLang="zh-CN" sz="2000" dirty="0"/>
              <a:t> </a:t>
            </a:r>
          </a:p>
          <a:p>
            <a:pPr algn="ctr"/>
            <a:r>
              <a:rPr lang="en-US" altLang="zh-CN" sz="2000" dirty="0" smtClean="0"/>
              <a:t> </a:t>
            </a:r>
            <a:br>
              <a:rPr lang="en-US" altLang="zh-CN" sz="2000" dirty="0" smtClean="0"/>
            </a:br>
            <a:endParaRPr lang="zh-CN" altLang="en-US" sz="2000" dirty="0">
              <a:latin typeface="Open Sans" panose="020B0606030504020204" pitchFamily="34" charset="0"/>
              <a:cs typeface="Open Sans" panose="020B0606030504020204" pitchFamily="34" charset="0"/>
            </a:endParaRPr>
          </a:p>
        </p:txBody>
      </p:sp>
      <p:pic>
        <p:nvPicPr>
          <p:cNvPr id="17" name="图片 16"/>
          <p:cNvPicPr>
            <a:picLocks noChangeAspect="1"/>
          </p:cNvPicPr>
          <p:nvPr/>
        </p:nvPicPr>
        <p:blipFill>
          <a:blip r:embed="rId3"/>
          <a:stretch>
            <a:fillRect/>
          </a:stretch>
        </p:blipFill>
        <p:spPr>
          <a:xfrm>
            <a:off x="679278" y="1586544"/>
            <a:ext cx="6726651" cy="3013943"/>
          </a:xfrm>
          <a:prstGeom prst="rect">
            <a:avLst/>
          </a:prstGeom>
        </p:spPr>
      </p:pic>
    </p:spTree>
    <p:extLst>
      <p:ext uri="{BB962C8B-B14F-4D97-AF65-F5344CB8AC3E}">
        <p14:creationId xmlns:p14="http://schemas.microsoft.com/office/powerpoint/2010/main" val="156179578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19051" y="6587114"/>
            <a:ext cx="12211051" cy="0"/>
          </a:xfrm>
          <a:prstGeom prst="line">
            <a:avLst/>
          </a:prstGeom>
          <a:ln w="19050">
            <a:solidFill>
              <a:srgbClr val="515C73"/>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19051" y="340072"/>
            <a:ext cx="1957261" cy="675969"/>
            <a:chOff x="285749" y="263872"/>
            <a:chExt cx="1957261" cy="675969"/>
          </a:xfrm>
        </p:grpSpPr>
        <p:grpSp>
          <p:nvGrpSpPr>
            <p:cNvPr id="4" name="组合 3"/>
            <p:cNvGrpSpPr/>
            <p:nvPr/>
          </p:nvGrpSpPr>
          <p:grpSpPr>
            <a:xfrm flipH="1">
              <a:off x="285749" y="263872"/>
              <a:ext cx="1623000" cy="675969"/>
              <a:chOff x="3533690" y="533400"/>
              <a:chExt cx="1637426" cy="675969"/>
            </a:xfrm>
            <a:solidFill>
              <a:srgbClr val="EE1C39"/>
            </a:solidFill>
          </p:grpSpPr>
          <p:sp>
            <p:nvSpPr>
              <p:cNvPr id="5" name="矩形 4"/>
              <p:cNvSpPr/>
              <p:nvPr/>
            </p:nvSpPr>
            <p:spPr>
              <a:xfrm>
                <a:off x="3806724" y="533400"/>
                <a:ext cx="1364392" cy="6759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椭圆 5"/>
              <p:cNvSpPr/>
              <p:nvPr/>
            </p:nvSpPr>
            <p:spPr>
              <a:xfrm>
                <a:off x="3533690" y="533400"/>
                <a:ext cx="623734" cy="6759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8" name="文本框 7"/>
            <p:cNvSpPr txBox="1"/>
            <p:nvPr/>
          </p:nvSpPr>
          <p:spPr>
            <a:xfrm>
              <a:off x="1100010" y="309468"/>
              <a:ext cx="1143000" cy="584775"/>
            </a:xfrm>
            <a:prstGeom prst="rect">
              <a:avLst/>
            </a:prstGeom>
            <a:noFill/>
          </p:spPr>
          <p:txBody>
            <a:bodyPr wrap="square" rtlCol="0">
              <a:spAutoFit/>
            </a:bodyPr>
            <a:lstStyle/>
            <a:p>
              <a:r>
                <a:rPr lang="en-US" altLang="zh-CN" sz="3200" spc="300" dirty="0" smtClean="0">
                  <a:solidFill>
                    <a:schemeClr val="bg1"/>
                  </a:solidFill>
                  <a:latin typeface="Roboto" pitchFamily="2" charset="0"/>
                </a:rPr>
                <a:t>01</a:t>
              </a:r>
              <a:endParaRPr lang="zh-CN" altLang="en-US" sz="3200" spc="300" dirty="0">
                <a:solidFill>
                  <a:schemeClr val="bg1"/>
                </a:solidFill>
                <a:latin typeface="Roboto" pitchFamily="2" charset="0"/>
              </a:endParaRPr>
            </a:p>
          </p:txBody>
        </p:sp>
      </p:grpSp>
      <p:sp>
        <p:nvSpPr>
          <p:cNvPr id="10" name="灯片编号占位符 9"/>
          <p:cNvSpPr>
            <a:spLocks noGrp="1"/>
          </p:cNvSpPr>
          <p:nvPr>
            <p:ph type="sldNum" sz="quarter" idx="12"/>
          </p:nvPr>
        </p:nvSpPr>
        <p:spPr>
          <a:xfrm>
            <a:off x="11359821" y="6424885"/>
            <a:ext cx="476250" cy="320675"/>
          </a:xfrm>
          <a:solidFill>
            <a:srgbClr val="EE1C39"/>
          </a:solidFill>
        </p:spPr>
        <p:txBody>
          <a:bodyPr/>
          <a:lstStyle/>
          <a:p>
            <a:pPr algn="ctr"/>
            <a:fld id="{AFAE5B16-0F33-4EE9-AE34-61D676368225}" type="slidenum">
              <a:rPr lang="zh-CN" altLang="en-US" sz="1800" smtClean="0">
                <a:solidFill>
                  <a:schemeClr val="bg1"/>
                </a:solidFill>
                <a:latin typeface="Roboto" pitchFamily="2" charset="0"/>
              </a:rPr>
              <a:pPr algn="ctr"/>
              <a:t>7</a:t>
            </a:fld>
            <a:endParaRPr lang="zh-CN" altLang="en-US" sz="1800" dirty="0">
              <a:solidFill>
                <a:schemeClr val="bg1"/>
              </a:solidFill>
              <a:latin typeface="Roboto" pitchFamily="2" charset="0"/>
            </a:endParaRPr>
          </a:p>
        </p:txBody>
      </p:sp>
      <p:grpSp>
        <p:nvGrpSpPr>
          <p:cNvPr id="11" name="组合 10"/>
          <p:cNvGrpSpPr/>
          <p:nvPr/>
        </p:nvGrpSpPr>
        <p:grpSpPr>
          <a:xfrm>
            <a:off x="6984889" y="-1"/>
            <a:ext cx="6670951" cy="6585223"/>
            <a:chOff x="528101" y="272780"/>
            <a:chExt cx="6670951" cy="6585223"/>
          </a:xfrm>
        </p:grpSpPr>
        <p:sp>
          <p:nvSpPr>
            <p:cNvPr id="14" name="矩形 13"/>
            <p:cNvSpPr/>
            <p:nvPr/>
          </p:nvSpPr>
          <p:spPr>
            <a:xfrm>
              <a:off x="4701733" y="272780"/>
              <a:ext cx="1048629" cy="3534721"/>
            </a:xfrm>
            <a:prstGeom prst="rect">
              <a:avLst/>
            </a:prstGeom>
            <a:solidFill>
              <a:srgbClr val="D9112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5" name="L 形 14"/>
            <p:cNvSpPr/>
            <p:nvPr/>
          </p:nvSpPr>
          <p:spPr>
            <a:xfrm rot="5400000">
              <a:off x="1752076" y="2859717"/>
              <a:ext cx="4114802" cy="3881770"/>
            </a:xfrm>
            <a:prstGeom prst="corner">
              <a:avLst>
                <a:gd name="adj1" fmla="val 27216"/>
                <a:gd name="adj2" fmla="val 27602"/>
              </a:avLst>
            </a:prstGeom>
            <a:solidFill>
              <a:srgbClr val="E82C2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 name="矩形 15"/>
            <p:cNvSpPr/>
            <p:nvPr/>
          </p:nvSpPr>
          <p:spPr>
            <a:xfrm>
              <a:off x="1873770" y="2743199"/>
              <a:ext cx="1066978" cy="4114802"/>
            </a:xfrm>
            <a:prstGeom prst="rect">
              <a:avLst/>
            </a:prstGeom>
            <a:solidFill>
              <a:srgbClr val="D9112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7" name="矩形 16"/>
            <p:cNvSpPr/>
            <p:nvPr/>
          </p:nvSpPr>
          <p:spPr>
            <a:xfrm>
              <a:off x="3349048" y="1369124"/>
              <a:ext cx="1023937" cy="3829525"/>
            </a:xfrm>
            <a:prstGeom prst="rect">
              <a:avLst/>
            </a:prstGeom>
            <a:solidFill>
              <a:srgbClr val="282D3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 name="L 形 17"/>
            <p:cNvSpPr/>
            <p:nvPr/>
          </p:nvSpPr>
          <p:spPr>
            <a:xfrm rot="5400000">
              <a:off x="1111459" y="3596475"/>
              <a:ext cx="2678168" cy="3844883"/>
            </a:xfrm>
            <a:prstGeom prst="corner">
              <a:avLst>
                <a:gd name="adj1" fmla="val 38909"/>
                <a:gd name="adj2" fmla="val 38431"/>
              </a:avLst>
            </a:prstGeom>
            <a:solidFill>
              <a:srgbClr val="383F4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 name="矩形 18"/>
            <p:cNvSpPr/>
            <p:nvPr/>
          </p:nvSpPr>
          <p:spPr>
            <a:xfrm>
              <a:off x="6173652" y="272780"/>
              <a:ext cx="1025400" cy="2140760"/>
            </a:xfrm>
            <a:prstGeom prst="rect">
              <a:avLst/>
            </a:prstGeom>
            <a:solidFill>
              <a:srgbClr val="282D3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0" name="矩形 19"/>
            <p:cNvSpPr/>
            <p:nvPr/>
          </p:nvSpPr>
          <p:spPr>
            <a:xfrm>
              <a:off x="3349048" y="1369124"/>
              <a:ext cx="3835014" cy="1044416"/>
            </a:xfrm>
            <a:prstGeom prst="rect">
              <a:avLst/>
            </a:prstGeom>
            <a:solidFill>
              <a:srgbClr val="383F4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1" name="矩形 20"/>
            <p:cNvSpPr/>
            <p:nvPr/>
          </p:nvSpPr>
          <p:spPr>
            <a:xfrm>
              <a:off x="1868592" y="2743199"/>
              <a:ext cx="3891582" cy="1064303"/>
            </a:xfrm>
            <a:prstGeom prst="rect">
              <a:avLst/>
            </a:prstGeom>
            <a:solidFill>
              <a:srgbClr val="EE1C3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23" name="Freeform 163"/>
          <p:cNvSpPr>
            <a:spLocks noEditPoints="1"/>
          </p:cNvSpPr>
          <p:nvPr/>
        </p:nvSpPr>
        <p:spPr bwMode="auto">
          <a:xfrm>
            <a:off x="8435525" y="2754615"/>
            <a:ext cx="735013" cy="523875"/>
          </a:xfrm>
          <a:custGeom>
            <a:avLst/>
            <a:gdLst>
              <a:gd name="T0" fmla="*/ 112 w 284"/>
              <a:gd name="T1" fmla="*/ 0 h 201"/>
              <a:gd name="T2" fmla="*/ 35 w 284"/>
              <a:gd name="T3" fmla="*/ 77 h 201"/>
              <a:gd name="T4" fmla="*/ 35 w 284"/>
              <a:gd name="T5" fmla="*/ 78 h 201"/>
              <a:gd name="T6" fmla="*/ 0 w 284"/>
              <a:gd name="T7" fmla="*/ 136 h 201"/>
              <a:gd name="T8" fmla="*/ 65 w 284"/>
              <a:gd name="T9" fmla="*/ 201 h 201"/>
              <a:gd name="T10" fmla="*/ 65 w 284"/>
              <a:gd name="T11" fmla="*/ 201 h 201"/>
              <a:gd name="T12" fmla="*/ 222 w 284"/>
              <a:gd name="T13" fmla="*/ 201 h 201"/>
              <a:gd name="T14" fmla="*/ 225 w 284"/>
              <a:gd name="T15" fmla="*/ 201 h 201"/>
              <a:gd name="T16" fmla="*/ 284 w 284"/>
              <a:gd name="T17" fmla="*/ 142 h 201"/>
              <a:gd name="T18" fmla="*/ 247 w 284"/>
              <a:gd name="T19" fmla="*/ 86 h 201"/>
              <a:gd name="T20" fmla="*/ 248 w 284"/>
              <a:gd name="T21" fmla="*/ 77 h 201"/>
              <a:gd name="T22" fmla="*/ 207 w 284"/>
              <a:gd name="T23" fmla="*/ 35 h 201"/>
              <a:gd name="T24" fmla="*/ 182 w 284"/>
              <a:gd name="T25" fmla="*/ 43 h 201"/>
              <a:gd name="T26" fmla="*/ 112 w 284"/>
              <a:gd name="T27" fmla="*/ 0 h 201"/>
              <a:gd name="T28" fmla="*/ 142 w 284"/>
              <a:gd name="T29" fmla="*/ 59 h 201"/>
              <a:gd name="T30" fmla="*/ 183 w 284"/>
              <a:gd name="T31" fmla="*/ 75 h 201"/>
              <a:gd name="T32" fmla="*/ 201 w 284"/>
              <a:gd name="T33" fmla="*/ 59 h 201"/>
              <a:gd name="T34" fmla="*/ 201 w 284"/>
              <a:gd name="T35" fmla="*/ 106 h 201"/>
              <a:gd name="T36" fmla="*/ 200 w 284"/>
              <a:gd name="T37" fmla="*/ 106 h 201"/>
              <a:gd name="T38" fmla="*/ 181 w 284"/>
              <a:gd name="T39" fmla="*/ 106 h 201"/>
              <a:gd name="T40" fmla="*/ 153 w 284"/>
              <a:gd name="T41" fmla="*/ 106 h 201"/>
              <a:gd name="T42" fmla="*/ 171 w 284"/>
              <a:gd name="T43" fmla="*/ 89 h 201"/>
              <a:gd name="T44" fmla="*/ 142 w 284"/>
              <a:gd name="T45" fmla="*/ 77 h 201"/>
              <a:gd name="T46" fmla="*/ 103 w 284"/>
              <a:gd name="T47" fmla="*/ 106 h 201"/>
              <a:gd name="T48" fmla="*/ 84 w 284"/>
              <a:gd name="T49" fmla="*/ 106 h 201"/>
              <a:gd name="T50" fmla="*/ 142 w 284"/>
              <a:gd name="T51" fmla="*/ 59 h 201"/>
              <a:gd name="T52" fmla="*/ 82 w 284"/>
              <a:gd name="T53" fmla="*/ 130 h 201"/>
              <a:gd name="T54" fmla="*/ 84 w 284"/>
              <a:gd name="T55" fmla="*/ 130 h 201"/>
              <a:gd name="T56" fmla="*/ 102 w 284"/>
              <a:gd name="T57" fmla="*/ 130 h 201"/>
              <a:gd name="T58" fmla="*/ 130 w 284"/>
              <a:gd name="T59" fmla="*/ 130 h 201"/>
              <a:gd name="T60" fmla="*/ 113 w 284"/>
              <a:gd name="T61" fmla="*/ 146 h 201"/>
              <a:gd name="T62" fmla="*/ 141 w 284"/>
              <a:gd name="T63" fmla="*/ 158 h 201"/>
              <a:gd name="T64" fmla="*/ 180 w 284"/>
              <a:gd name="T65" fmla="*/ 130 h 201"/>
              <a:gd name="T66" fmla="*/ 200 w 284"/>
              <a:gd name="T67" fmla="*/ 130 h 201"/>
              <a:gd name="T68" fmla="*/ 142 w 284"/>
              <a:gd name="T69" fmla="*/ 177 h 201"/>
              <a:gd name="T70" fmla="*/ 100 w 284"/>
              <a:gd name="T71" fmla="*/ 160 h 201"/>
              <a:gd name="T72" fmla="*/ 82 w 284"/>
              <a:gd name="T73" fmla="*/ 177 h 201"/>
              <a:gd name="T74" fmla="*/ 82 w 284"/>
              <a:gd name="T75" fmla="*/ 13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4" h="201">
                <a:moveTo>
                  <a:pt x="112" y="0"/>
                </a:moveTo>
                <a:cubicBezTo>
                  <a:pt x="70" y="0"/>
                  <a:pt x="35" y="34"/>
                  <a:pt x="35" y="77"/>
                </a:cubicBezTo>
                <a:cubicBezTo>
                  <a:pt x="35" y="77"/>
                  <a:pt x="35" y="77"/>
                  <a:pt x="35" y="78"/>
                </a:cubicBezTo>
                <a:cubicBezTo>
                  <a:pt x="14" y="88"/>
                  <a:pt x="0" y="110"/>
                  <a:pt x="0" y="136"/>
                </a:cubicBezTo>
                <a:cubicBezTo>
                  <a:pt x="0" y="171"/>
                  <a:pt x="29" y="201"/>
                  <a:pt x="65" y="201"/>
                </a:cubicBezTo>
                <a:cubicBezTo>
                  <a:pt x="65" y="201"/>
                  <a:pt x="65" y="201"/>
                  <a:pt x="65" y="201"/>
                </a:cubicBezTo>
                <a:cubicBezTo>
                  <a:pt x="222" y="201"/>
                  <a:pt x="222" y="201"/>
                  <a:pt x="222" y="201"/>
                </a:cubicBezTo>
                <a:cubicBezTo>
                  <a:pt x="225" y="201"/>
                  <a:pt x="225" y="201"/>
                  <a:pt x="225" y="201"/>
                </a:cubicBezTo>
                <a:cubicBezTo>
                  <a:pt x="257" y="201"/>
                  <a:pt x="284" y="174"/>
                  <a:pt x="284" y="142"/>
                </a:cubicBezTo>
                <a:cubicBezTo>
                  <a:pt x="284" y="117"/>
                  <a:pt x="268" y="95"/>
                  <a:pt x="247" y="86"/>
                </a:cubicBezTo>
                <a:cubicBezTo>
                  <a:pt x="248" y="84"/>
                  <a:pt x="248" y="80"/>
                  <a:pt x="248" y="77"/>
                </a:cubicBezTo>
                <a:cubicBezTo>
                  <a:pt x="248" y="53"/>
                  <a:pt x="230" y="35"/>
                  <a:pt x="207" y="35"/>
                </a:cubicBezTo>
                <a:cubicBezTo>
                  <a:pt x="197" y="35"/>
                  <a:pt x="189" y="37"/>
                  <a:pt x="182" y="43"/>
                </a:cubicBezTo>
                <a:cubicBezTo>
                  <a:pt x="169" y="17"/>
                  <a:pt x="143" y="0"/>
                  <a:pt x="112" y="0"/>
                </a:cubicBezTo>
                <a:close/>
                <a:moveTo>
                  <a:pt x="142" y="59"/>
                </a:moveTo>
                <a:cubicBezTo>
                  <a:pt x="158" y="59"/>
                  <a:pt x="173" y="65"/>
                  <a:pt x="183" y="75"/>
                </a:cubicBezTo>
                <a:cubicBezTo>
                  <a:pt x="201" y="59"/>
                  <a:pt x="201" y="59"/>
                  <a:pt x="201" y="59"/>
                </a:cubicBezTo>
                <a:cubicBezTo>
                  <a:pt x="201" y="106"/>
                  <a:pt x="201" y="106"/>
                  <a:pt x="201" y="106"/>
                </a:cubicBezTo>
                <a:cubicBezTo>
                  <a:pt x="200" y="106"/>
                  <a:pt x="200" y="106"/>
                  <a:pt x="200" y="106"/>
                </a:cubicBezTo>
                <a:cubicBezTo>
                  <a:pt x="181" y="106"/>
                  <a:pt x="181" y="106"/>
                  <a:pt x="181" y="106"/>
                </a:cubicBezTo>
                <a:cubicBezTo>
                  <a:pt x="153" y="106"/>
                  <a:pt x="153" y="106"/>
                  <a:pt x="153" y="106"/>
                </a:cubicBezTo>
                <a:cubicBezTo>
                  <a:pt x="171" y="89"/>
                  <a:pt x="171" y="89"/>
                  <a:pt x="171" y="89"/>
                </a:cubicBezTo>
                <a:cubicBezTo>
                  <a:pt x="163" y="81"/>
                  <a:pt x="153" y="77"/>
                  <a:pt x="142" y="77"/>
                </a:cubicBezTo>
                <a:cubicBezTo>
                  <a:pt x="124" y="77"/>
                  <a:pt x="108" y="90"/>
                  <a:pt x="103" y="106"/>
                </a:cubicBezTo>
                <a:cubicBezTo>
                  <a:pt x="84" y="106"/>
                  <a:pt x="84" y="106"/>
                  <a:pt x="84" y="106"/>
                </a:cubicBezTo>
                <a:cubicBezTo>
                  <a:pt x="89" y="79"/>
                  <a:pt x="113" y="59"/>
                  <a:pt x="142" y="59"/>
                </a:cubicBezTo>
                <a:close/>
                <a:moveTo>
                  <a:pt x="82" y="130"/>
                </a:moveTo>
                <a:cubicBezTo>
                  <a:pt x="84" y="130"/>
                  <a:pt x="84" y="130"/>
                  <a:pt x="84" y="130"/>
                </a:cubicBezTo>
                <a:cubicBezTo>
                  <a:pt x="102" y="130"/>
                  <a:pt x="102" y="130"/>
                  <a:pt x="102" y="130"/>
                </a:cubicBezTo>
                <a:cubicBezTo>
                  <a:pt x="130" y="130"/>
                  <a:pt x="130" y="130"/>
                  <a:pt x="130" y="130"/>
                </a:cubicBezTo>
                <a:cubicBezTo>
                  <a:pt x="113" y="146"/>
                  <a:pt x="113" y="146"/>
                  <a:pt x="113" y="146"/>
                </a:cubicBezTo>
                <a:cubicBezTo>
                  <a:pt x="120" y="153"/>
                  <a:pt x="130" y="158"/>
                  <a:pt x="141" y="158"/>
                </a:cubicBezTo>
                <a:cubicBezTo>
                  <a:pt x="160" y="158"/>
                  <a:pt x="175" y="147"/>
                  <a:pt x="180" y="130"/>
                </a:cubicBezTo>
                <a:cubicBezTo>
                  <a:pt x="200" y="130"/>
                  <a:pt x="200" y="130"/>
                  <a:pt x="200" y="130"/>
                </a:cubicBezTo>
                <a:cubicBezTo>
                  <a:pt x="194" y="156"/>
                  <a:pt x="170" y="177"/>
                  <a:pt x="142" y="177"/>
                </a:cubicBezTo>
                <a:cubicBezTo>
                  <a:pt x="125" y="177"/>
                  <a:pt x="111" y="170"/>
                  <a:pt x="100" y="160"/>
                </a:cubicBezTo>
                <a:cubicBezTo>
                  <a:pt x="82" y="177"/>
                  <a:pt x="82" y="177"/>
                  <a:pt x="82" y="177"/>
                </a:cubicBezTo>
                <a:cubicBezTo>
                  <a:pt x="82" y="130"/>
                  <a:pt x="82" y="130"/>
                  <a:pt x="82" y="13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167"/>
          <p:cNvSpPr>
            <a:spLocks/>
          </p:cNvSpPr>
          <p:nvPr/>
        </p:nvSpPr>
        <p:spPr bwMode="auto">
          <a:xfrm>
            <a:off x="7179358" y="4073019"/>
            <a:ext cx="685800" cy="674688"/>
          </a:xfrm>
          <a:custGeom>
            <a:avLst/>
            <a:gdLst>
              <a:gd name="T0" fmla="*/ 95 w 279"/>
              <a:gd name="T1" fmla="*/ 3 h 274"/>
              <a:gd name="T2" fmla="*/ 65 w 279"/>
              <a:gd name="T3" fmla="*/ 46 h 274"/>
              <a:gd name="T4" fmla="*/ 70 w 279"/>
              <a:gd name="T5" fmla="*/ 88 h 274"/>
              <a:gd name="T6" fmla="*/ 12 w 279"/>
              <a:gd name="T7" fmla="*/ 99 h 274"/>
              <a:gd name="T8" fmla="*/ 5 w 279"/>
              <a:gd name="T9" fmla="*/ 152 h 274"/>
              <a:gd name="T10" fmla="*/ 6 w 279"/>
              <a:gd name="T11" fmla="*/ 251 h 274"/>
              <a:gd name="T12" fmla="*/ 43 w 279"/>
              <a:gd name="T13" fmla="*/ 270 h 274"/>
              <a:gd name="T14" fmla="*/ 77 w 279"/>
              <a:gd name="T15" fmla="*/ 258 h 274"/>
              <a:gd name="T16" fmla="*/ 62 w 279"/>
              <a:gd name="T17" fmla="*/ 219 h 274"/>
              <a:gd name="T18" fmla="*/ 95 w 279"/>
              <a:gd name="T19" fmla="*/ 179 h 274"/>
              <a:gd name="T20" fmla="*/ 127 w 279"/>
              <a:gd name="T21" fmla="*/ 219 h 274"/>
              <a:gd name="T22" fmla="*/ 112 w 279"/>
              <a:gd name="T23" fmla="*/ 260 h 274"/>
              <a:gd name="T24" fmla="*/ 162 w 279"/>
              <a:gd name="T25" fmla="*/ 269 h 274"/>
              <a:gd name="T26" fmla="*/ 182 w 279"/>
              <a:gd name="T27" fmla="*/ 229 h 274"/>
              <a:gd name="T28" fmla="*/ 201 w 279"/>
              <a:gd name="T29" fmla="*/ 195 h 274"/>
              <a:gd name="T30" fmla="*/ 245 w 279"/>
              <a:gd name="T31" fmla="*/ 214 h 274"/>
              <a:gd name="T32" fmla="*/ 269 w 279"/>
              <a:gd name="T33" fmla="*/ 165 h 274"/>
              <a:gd name="T34" fmla="*/ 230 w 279"/>
              <a:gd name="T35" fmla="*/ 149 h 274"/>
              <a:gd name="T36" fmla="*/ 189 w 279"/>
              <a:gd name="T37" fmla="*/ 159 h 274"/>
              <a:gd name="T38" fmla="*/ 176 w 279"/>
              <a:gd name="T39" fmla="*/ 98 h 274"/>
              <a:gd name="T40" fmla="*/ 116 w 279"/>
              <a:gd name="T41" fmla="*/ 85 h 274"/>
              <a:gd name="T42" fmla="*/ 121 w 279"/>
              <a:gd name="T43" fmla="*/ 50 h 274"/>
              <a:gd name="T44" fmla="*/ 108 w 279"/>
              <a:gd name="T45" fmla="*/ 4 h 274"/>
              <a:gd name="T46" fmla="*/ 95 w 279"/>
              <a:gd name="T47" fmla="*/ 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9" h="274">
                <a:moveTo>
                  <a:pt x="95" y="3"/>
                </a:moveTo>
                <a:cubicBezTo>
                  <a:pt x="73" y="0"/>
                  <a:pt x="53" y="27"/>
                  <a:pt x="65" y="46"/>
                </a:cubicBezTo>
                <a:cubicBezTo>
                  <a:pt x="78" y="55"/>
                  <a:pt x="87" y="78"/>
                  <a:pt x="70" y="88"/>
                </a:cubicBezTo>
                <a:cubicBezTo>
                  <a:pt x="53" y="98"/>
                  <a:pt x="28" y="83"/>
                  <a:pt x="12" y="99"/>
                </a:cubicBezTo>
                <a:cubicBezTo>
                  <a:pt x="0" y="113"/>
                  <a:pt x="7" y="134"/>
                  <a:pt x="5" y="152"/>
                </a:cubicBezTo>
                <a:cubicBezTo>
                  <a:pt x="5" y="185"/>
                  <a:pt x="4" y="218"/>
                  <a:pt x="6" y="251"/>
                </a:cubicBezTo>
                <a:cubicBezTo>
                  <a:pt x="10" y="267"/>
                  <a:pt x="28" y="270"/>
                  <a:pt x="43" y="270"/>
                </a:cubicBezTo>
                <a:cubicBezTo>
                  <a:pt x="55" y="271"/>
                  <a:pt x="69" y="270"/>
                  <a:pt x="77" y="258"/>
                </a:cubicBezTo>
                <a:cubicBezTo>
                  <a:pt x="86" y="242"/>
                  <a:pt x="65" y="232"/>
                  <a:pt x="62" y="219"/>
                </a:cubicBezTo>
                <a:cubicBezTo>
                  <a:pt x="55" y="199"/>
                  <a:pt x="75" y="178"/>
                  <a:pt x="95" y="179"/>
                </a:cubicBezTo>
                <a:cubicBezTo>
                  <a:pt x="114" y="179"/>
                  <a:pt x="133" y="200"/>
                  <a:pt x="127" y="219"/>
                </a:cubicBezTo>
                <a:cubicBezTo>
                  <a:pt x="120" y="232"/>
                  <a:pt x="101" y="244"/>
                  <a:pt x="112" y="260"/>
                </a:cubicBezTo>
                <a:cubicBezTo>
                  <a:pt x="125" y="274"/>
                  <a:pt x="146" y="270"/>
                  <a:pt x="162" y="269"/>
                </a:cubicBezTo>
                <a:cubicBezTo>
                  <a:pt x="180" y="265"/>
                  <a:pt x="187" y="246"/>
                  <a:pt x="182" y="229"/>
                </a:cubicBezTo>
                <a:cubicBezTo>
                  <a:pt x="181" y="216"/>
                  <a:pt x="185" y="197"/>
                  <a:pt x="201" y="195"/>
                </a:cubicBezTo>
                <a:cubicBezTo>
                  <a:pt x="218" y="193"/>
                  <a:pt x="226" y="218"/>
                  <a:pt x="245" y="214"/>
                </a:cubicBezTo>
                <a:cubicBezTo>
                  <a:pt x="266" y="211"/>
                  <a:pt x="279" y="185"/>
                  <a:pt x="269" y="165"/>
                </a:cubicBezTo>
                <a:cubicBezTo>
                  <a:pt x="263" y="152"/>
                  <a:pt x="244" y="140"/>
                  <a:pt x="230" y="149"/>
                </a:cubicBezTo>
                <a:cubicBezTo>
                  <a:pt x="219" y="159"/>
                  <a:pt x="202" y="174"/>
                  <a:pt x="189" y="159"/>
                </a:cubicBezTo>
                <a:cubicBezTo>
                  <a:pt x="174" y="141"/>
                  <a:pt x="192" y="116"/>
                  <a:pt x="176" y="98"/>
                </a:cubicBezTo>
                <a:cubicBezTo>
                  <a:pt x="159" y="82"/>
                  <a:pt x="133" y="99"/>
                  <a:pt x="116" y="85"/>
                </a:cubicBezTo>
                <a:cubicBezTo>
                  <a:pt x="103" y="75"/>
                  <a:pt x="112" y="59"/>
                  <a:pt x="121" y="50"/>
                </a:cubicBezTo>
                <a:cubicBezTo>
                  <a:pt x="136" y="36"/>
                  <a:pt x="126" y="10"/>
                  <a:pt x="108" y="4"/>
                </a:cubicBezTo>
                <a:cubicBezTo>
                  <a:pt x="104" y="3"/>
                  <a:pt x="99" y="3"/>
                  <a:pt x="95" y="3"/>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5"/>
          <p:cNvSpPr>
            <a:spLocks noEditPoints="1"/>
          </p:cNvSpPr>
          <p:nvPr/>
        </p:nvSpPr>
        <p:spPr bwMode="auto">
          <a:xfrm>
            <a:off x="9975952" y="1330325"/>
            <a:ext cx="646113" cy="646113"/>
          </a:xfrm>
          <a:custGeom>
            <a:avLst/>
            <a:gdLst>
              <a:gd name="T0" fmla="*/ 393 w 1905"/>
              <a:gd name="T1" fmla="*/ 1 h 1906"/>
              <a:gd name="T2" fmla="*/ 355 w 1905"/>
              <a:gd name="T3" fmla="*/ 9 h 1906"/>
              <a:gd name="T4" fmla="*/ 693 w 1905"/>
              <a:gd name="T5" fmla="*/ 348 h 1906"/>
              <a:gd name="T6" fmla="*/ 606 w 1905"/>
              <a:gd name="T7" fmla="*/ 607 h 1906"/>
              <a:gd name="T8" fmla="*/ 347 w 1905"/>
              <a:gd name="T9" fmla="*/ 694 h 1906"/>
              <a:gd name="T10" fmla="*/ 8 w 1905"/>
              <a:gd name="T11" fmla="*/ 356 h 1906"/>
              <a:gd name="T12" fmla="*/ 0 w 1905"/>
              <a:gd name="T13" fmla="*/ 434 h 1906"/>
              <a:gd name="T14" fmla="*/ 0 w 1905"/>
              <a:gd name="T15" fmla="*/ 450 h 1906"/>
              <a:gd name="T16" fmla="*/ 0 w 1905"/>
              <a:gd name="T17" fmla="*/ 477 h 1906"/>
              <a:gd name="T18" fmla="*/ 477 w 1905"/>
              <a:gd name="T19" fmla="*/ 954 h 1906"/>
              <a:gd name="T20" fmla="*/ 590 w 1905"/>
              <a:gd name="T21" fmla="*/ 937 h 1906"/>
              <a:gd name="T22" fmla="*/ 671 w 1905"/>
              <a:gd name="T23" fmla="*/ 1016 h 1906"/>
              <a:gd name="T24" fmla="*/ 606 w 1905"/>
              <a:gd name="T25" fmla="*/ 1127 h 1906"/>
              <a:gd name="T26" fmla="*/ 347 w 1905"/>
              <a:gd name="T27" fmla="*/ 1213 h 1906"/>
              <a:gd name="T28" fmla="*/ 44 w 1905"/>
              <a:gd name="T29" fmla="*/ 1516 h 1906"/>
              <a:gd name="T30" fmla="*/ 0 w 1905"/>
              <a:gd name="T31" fmla="*/ 1560 h 1906"/>
              <a:gd name="T32" fmla="*/ 347 w 1905"/>
              <a:gd name="T33" fmla="*/ 1906 h 1906"/>
              <a:gd name="T34" fmla="*/ 693 w 1905"/>
              <a:gd name="T35" fmla="*/ 1560 h 1906"/>
              <a:gd name="T36" fmla="*/ 688 w 1905"/>
              <a:gd name="T37" fmla="*/ 1527 h 1906"/>
              <a:gd name="T38" fmla="*/ 693 w 1905"/>
              <a:gd name="T39" fmla="*/ 1465 h 1906"/>
              <a:gd name="T40" fmla="*/ 717 w 1905"/>
              <a:gd name="T41" fmla="*/ 1397 h 1906"/>
              <a:gd name="T42" fmla="*/ 755 w 1905"/>
              <a:gd name="T43" fmla="*/ 1327 h 1906"/>
              <a:gd name="T44" fmla="*/ 761 w 1905"/>
              <a:gd name="T45" fmla="*/ 1322 h 1906"/>
              <a:gd name="T46" fmla="*/ 780 w 1905"/>
              <a:gd name="T47" fmla="*/ 1300 h 1906"/>
              <a:gd name="T48" fmla="*/ 831 w 1905"/>
              <a:gd name="T49" fmla="*/ 1259 h 1906"/>
              <a:gd name="T50" fmla="*/ 885 w 1905"/>
              <a:gd name="T51" fmla="*/ 1230 h 1906"/>
              <a:gd name="T52" fmla="*/ 955 w 1905"/>
              <a:gd name="T53" fmla="*/ 1300 h 1906"/>
              <a:gd name="T54" fmla="*/ 1126 w 1905"/>
              <a:gd name="T55" fmla="*/ 1473 h 1906"/>
              <a:gd name="T56" fmla="*/ 1386 w 1905"/>
              <a:gd name="T57" fmla="*/ 1733 h 1906"/>
              <a:gd name="T58" fmla="*/ 1559 w 1905"/>
              <a:gd name="T59" fmla="*/ 1803 h 1906"/>
              <a:gd name="T60" fmla="*/ 1800 w 1905"/>
              <a:gd name="T61" fmla="*/ 1560 h 1906"/>
              <a:gd name="T62" fmla="*/ 1732 w 1905"/>
              <a:gd name="T63" fmla="*/ 1387 h 1906"/>
              <a:gd name="T64" fmla="*/ 1729 w 1905"/>
              <a:gd name="T65" fmla="*/ 1378 h 1906"/>
              <a:gd name="T66" fmla="*/ 1472 w 1905"/>
              <a:gd name="T67" fmla="*/ 1127 h 1906"/>
              <a:gd name="T68" fmla="*/ 1172 w 1905"/>
              <a:gd name="T69" fmla="*/ 821 h 1906"/>
              <a:gd name="T70" fmla="*/ 1732 w 1905"/>
              <a:gd name="T71" fmla="*/ 261 h 1906"/>
              <a:gd name="T72" fmla="*/ 1775 w 1905"/>
              <a:gd name="T73" fmla="*/ 304 h 1906"/>
              <a:gd name="T74" fmla="*/ 1905 w 1905"/>
              <a:gd name="T75" fmla="*/ 88 h 1906"/>
              <a:gd name="T76" fmla="*/ 1819 w 1905"/>
              <a:gd name="T77" fmla="*/ 1 h 1906"/>
              <a:gd name="T78" fmla="*/ 1602 w 1905"/>
              <a:gd name="T79" fmla="*/ 131 h 1906"/>
              <a:gd name="T80" fmla="*/ 1645 w 1905"/>
              <a:gd name="T81" fmla="*/ 174 h 1906"/>
              <a:gd name="T82" fmla="*/ 1085 w 1905"/>
              <a:gd name="T83" fmla="*/ 735 h 1906"/>
              <a:gd name="T84" fmla="*/ 936 w 1905"/>
              <a:gd name="T85" fmla="*/ 591 h 1906"/>
              <a:gd name="T86" fmla="*/ 953 w 1905"/>
              <a:gd name="T87" fmla="*/ 477 h 1906"/>
              <a:gd name="T88" fmla="*/ 477 w 1905"/>
              <a:gd name="T89" fmla="*/ 1 h 1906"/>
              <a:gd name="T90" fmla="*/ 455 w 1905"/>
              <a:gd name="T91" fmla="*/ 1 h 1906"/>
              <a:gd name="T92" fmla="*/ 433 w 1905"/>
              <a:gd name="T93" fmla="*/ 1 h 1906"/>
              <a:gd name="T94" fmla="*/ 393 w 1905"/>
              <a:gd name="T95" fmla="*/ 1 h 1906"/>
              <a:gd name="T96" fmla="*/ 1559 w 1905"/>
              <a:gd name="T97" fmla="*/ 1430 h 1906"/>
              <a:gd name="T98" fmla="*/ 1689 w 1905"/>
              <a:gd name="T99" fmla="*/ 1560 h 1906"/>
              <a:gd name="T100" fmla="*/ 1559 w 1905"/>
              <a:gd name="T101" fmla="*/ 1690 h 1906"/>
              <a:gd name="T102" fmla="*/ 1429 w 1905"/>
              <a:gd name="T103" fmla="*/ 1560 h 1906"/>
              <a:gd name="T104" fmla="*/ 1559 w 1905"/>
              <a:gd name="T105" fmla="*/ 1430 h 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905" h="1906">
                <a:moveTo>
                  <a:pt x="393" y="1"/>
                </a:moveTo>
                <a:cubicBezTo>
                  <a:pt x="380" y="2"/>
                  <a:pt x="368" y="5"/>
                  <a:pt x="355" y="9"/>
                </a:cubicBezTo>
                <a:cubicBezTo>
                  <a:pt x="693" y="348"/>
                  <a:pt x="693" y="348"/>
                  <a:pt x="693" y="348"/>
                </a:cubicBezTo>
                <a:cubicBezTo>
                  <a:pt x="606" y="607"/>
                  <a:pt x="606" y="607"/>
                  <a:pt x="606" y="607"/>
                </a:cubicBezTo>
                <a:cubicBezTo>
                  <a:pt x="347" y="694"/>
                  <a:pt x="347" y="694"/>
                  <a:pt x="347" y="694"/>
                </a:cubicBezTo>
                <a:cubicBezTo>
                  <a:pt x="8" y="356"/>
                  <a:pt x="8" y="356"/>
                  <a:pt x="8" y="356"/>
                </a:cubicBezTo>
                <a:cubicBezTo>
                  <a:pt x="4" y="382"/>
                  <a:pt x="0" y="400"/>
                  <a:pt x="0" y="434"/>
                </a:cubicBezTo>
                <a:cubicBezTo>
                  <a:pt x="0" y="434"/>
                  <a:pt x="0" y="442"/>
                  <a:pt x="0" y="450"/>
                </a:cubicBezTo>
                <a:cubicBezTo>
                  <a:pt x="0" y="459"/>
                  <a:pt x="0" y="469"/>
                  <a:pt x="0" y="477"/>
                </a:cubicBezTo>
                <a:cubicBezTo>
                  <a:pt x="0" y="737"/>
                  <a:pt x="214" y="954"/>
                  <a:pt x="477" y="954"/>
                </a:cubicBezTo>
                <a:cubicBezTo>
                  <a:pt x="516" y="954"/>
                  <a:pt x="553" y="946"/>
                  <a:pt x="590" y="937"/>
                </a:cubicBezTo>
                <a:cubicBezTo>
                  <a:pt x="671" y="1016"/>
                  <a:pt x="671" y="1016"/>
                  <a:pt x="671" y="1016"/>
                </a:cubicBezTo>
                <a:cubicBezTo>
                  <a:pt x="653" y="1060"/>
                  <a:pt x="629" y="1103"/>
                  <a:pt x="606" y="1127"/>
                </a:cubicBezTo>
                <a:cubicBezTo>
                  <a:pt x="556" y="1170"/>
                  <a:pt x="423" y="1239"/>
                  <a:pt x="347" y="1213"/>
                </a:cubicBezTo>
                <a:cubicBezTo>
                  <a:pt x="44" y="1516"/>
                  <a:pt x="44" y="1516"/>
                  <a:pt x="44" y="1516"/>
                </a:cubicBezTo>
                <a:cubicBezTo>
                  <a:pt x="0" y="1560"/>
                  <a:pt x="0" y="1560"/>
                  <a:pt x="0" y="1560"/>
                </a:cubicBezTo>
                <a:cubicBezTo>
                  <a:pt x="347" y="1906"/>
                  <a:pt x="347" y="1906"/>
                  <a:pt x="347" y="1906"/>
                </a:cubicBezTo>
                <a:cubicBezTo>
                  <a:pt x="693" y="1560"/>
                  <a:pt x="693" y="1560"/>
                  <a:pt x="693" y="1560"/>
                </a:cubicBezTo>
                <a:cubicBezTo>
                  <a:pt x="690" y="1550"/>
                  <a:pt x="689" y="1538"/>
                  <a:pt x="688" y="1527"/>
                </a:cubicBezTo>
                <a:cubicBezTo>
                  <a:pt x="686" y="1508"/>
                  <a:pt x="688" y="1487"/>
                  <a:pt x="693" y="1465"/>
                </a:cubicBezTo>
                <a:cubicBezTo>
                  <a:pt x="698" y="1442"/>
                  <a:pt x="708" y="1419"/>
                  <a:pt x="717" y="1397"/>
                </a:cubicBezTo>
                <a:cubicBezTo>
                  <a:pt x="729" y="1371"/>
                  <a:pt x="741" y="1346"/>
                  <a:pt x="755" y="1327"/>
                </a:cubicBezTo>
                <a:cubicBezTo>
                  <a:pt x="757" y="1325"/>
                  <a:pt x="759" y="1324"/>
                  <a:pt x="761" y="1322"/>
                </a:cubicBezTo>
                <a:cubicBezTo>
                  <a:pt x="767" y="1314"/>
                  <a:pt x="773" y="1305"/>
                  <a:pt x="780" y="1300"/>
                </a:cubicBezTo>
                <a:cubicBezTo>
                  <a:pt x="792" y="1287"/>
                  <a:pt x="810" y="1273"/>
                  <a:pt x="831" y="1259"/>
                </a:cubicBezTo>
                <a:cubicBezTo>
                  <a:pt x="848" y="1249"/>
                  <a:pt x="866" y="1238"/>
                  <a:pt x="885" y="1230"/>
                </a:cubicBezTo>
                <a:cubicBezTo>
                  <a:pt x="955" y="1300"/>
                  <a:pt x="955" y="1300"/>
                  <a:pt x="955" y="1300"/>
                </a:cubicBezTo>
                <a:cubicBezTo>
                  <a:pt x="1126" y="1473"/>
                  <a:pt x="1126" y="1473"/>
                  <a:pt x="1126" y="1473"/>
                </a:cubicBezTo>
                <a:cubicBezTo>
                  <a:pt x="1386" y="1733"/>
                  <a:pt x="1386" y="1733"/>
                  <a:pt x="1386" y="1733"/>
                </a:cubicBezTo>
                <a:cubicBezTo>
                  <a:pt x="1429" y="1776"/>
                  <a:pt x="1491" y="1803"/>
                  <a:pt x="1559" y="1803"/>
                </a:cubicBezTo>
                <a:cubicBezTo>
                  <a:pt x="1692" y="1803"/>
                  <a:pt x="1800" y="1698"/>
                  <a:pt x="1800" y="1560"/>
                </a:cubicBezTo>
                <a:cubicBezTo>
                  <a:pt x="1800" y="1490"/>
                  <a:pt x="1774" y="1430"/>
                  <a:pt x="1732" y="1387"/>
                </a:cubicBezTo>
                <a:cubicBezTo>
                  <a:pt x="1729" y="1378"/>
                  <a:pt x="1729" y="1378"/>
                  <a:pt x="1729" y="1378"/>
                </a:cubicBezTo>
                <a:cubicBezTo>
                  <a:pt x="1472" y="1127"/>
                  <a:pt x="1472" y="1127"/>
                  <a:pt x="1472" y="1127"/>
                </a:cubicBezTo>
                <a:cubicBezTo>
                  <a:pt x="1172" y="821"/>
                  <a:pt x="1172" y="821"/>
                  <a:pt x="1172" y="821"/>
                </a:cubicBezTo>
                <a:cubicBezTo>
                  <a:pt x="1732" y="261"/>
                  <a:pt x="1732" y="261"/>
                  <a:pt x="1732" y="261"/>
                </a:cubicBezTo>
                <a:cubicBezTo>
                  <a:pt x="1775" y="304"/>
                  <a:pt x="1775" y="304"/>
                  <a:pt x="1775" y="304"/>
                </a:cubicBezTo>
                <a:cubicBezTo>
                  <a:pt x="1905" y="88"/>
                  <a:pt x="1905" y="88"/>
                  <a:pt x="1905" y="88"/>
                </a:cubicBezTo>
                <a:cubicBezTo>
                  <a:pt x="1819" y="1"/>
                  <a:pt x="1819" y="1"/>
                  <a:pt x="1819" y="1"/>
                </a:cubicBezTo>
                <a:cubicBezTo>
                  <a:pt x="1602" y="131"/>
                  <a:pt x="1602" y="131"/>
                  <a:pt x="1602" y="131"/>
                </a:cubicBezTo>
                <a:cubicBezTo>
                  <a:pt x="1645" y="174"/>
                  <a:pt x="1645" y="174"/>
                  <a:pt x="1645" y="174"/>
                </a:cubicBezTo>
                <a:cubicBezTo>
                  <a:pt x="1085" y="735"/>
                  <a:pt x="1085" y="735"/>
                  <a:pt x="1085" y="735"/>
                </a:cubicBezTo>
                <a:cubicBezTo>
                  <a:pt x="936" y="591"/>
                  <a:pt x="936" y="591"/>
                  <a:pt x="936" y="591"/>
                </a:cubicBezTo>
                <a:cubicBezTo>
                  <a:pt x="946" y="548"/>
                  <a:pt x="953" y="512"/>
                  <a:pt x="953" y="477"/>
                </a:cubicBezTo>
                <a:cubicBezTo>
                  <a:pt x="953" y="209"/>
                  <a:pt x="740" y="1"/>
                  <a:pt x="477" y="1"/>
                </a:cubicBezTo>
                <a:cubicBezTo>
                  <a:pt x="455" y="1"/>
                  <a:pt x="455" y="1"/>
                  <a:pt x="455" y="1"/>
                </a:cubicBezTo>
                <a:cubicBezTo>
                  <a:pt x="433" y="1"/>
                  <a:pt x="433" y="1"/>
                  <a:pt x="433" y="1"/>
                </a:cubicBezTo>
                <a:cubicBezTo>
                  <a:pt x="420" y="1"/>
                  <a:pt x="406" y="0"/>
                  <a:pt x="393" y="1"/>
                </a:cubicBezTo>
                <a:close/>
                <a:moveTo>
                  <a:pt x="1559" y="1430"/>
                </a:moveTo>
                <a:cubicBezTo>
                  <a:pt x="1630" y="1430"/>
                  <a:pt x="1689" y="1482"/>
                  <a:pt x="1689" y="1560"/>
                </a:cubicBezTo>
                <a:cubicBezTo>
                  <a:pt x="1689" y="1629"/>
                  <a:pt x="1630" y="1690"/>
                  <a:pt x="1559" y="1690"/>
                </a:cubicBezTo>
                <a:cubicBezTo>
                  <a:pt x="1487" y="1690"/>
                  <a:pt x="1429" y="1629"/>
                  <a:pt x="1429" y="1560"/>
                </a:cubicBezTo>
                <a:cubicBezTo>
                  <a:pt x="1429" y="1482"/>
                  <a:pt x="1487" y="1430"/>
                  <a:pt x="1559" y="143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 name="矩形 24"/>
          <p:cNvSpPr/>
          <p:nvPr/>
        </p:nvSpPr>
        <p:spPr>
          <a:xfrm>
            <a:off x="8022165" y="4147793"/>
            <a:ext cx="2765696" cy="584775"/>
          </a:xfrm>
          <a:prstGeom prst="rect">
            <a:avLst/>
          </a:prstGeom>
        </p:spPr>
        <p:txBody>
          <a:bodyPr wrap="square">
            <a:spAutoFit/>
          </a:bodyPr>
          <a:lstStyle/>
          <a:p>
            <a:r>
              <a:rPr lang="en-US" altLang="zh-CN"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Lorem ipsum dolor </a:t>
            </a:r>
            <a:r>
              <a:rPr lang="en-US" altLang="zh-CN" sz="1600" dirty="0" err="1" smtClean="0">
                <a:solidFill>
                  <a:schemeClr val="bg1"/>
                </a:solidFill>
                <a:latin typeface="Open Sans" panose="020B0606030504020204" pitchFamily="34" charset="0"/>
                <a:ea typeface="Open Sans" panose="020B0606030504020204" pitchFamily="34" charset="0"/>
                <a:cs typeface="Open Sans" panose="020B0606030504020204" pitchFamily="34" charset="0"/>
              </a:rPr>
              <a:t>amet</a:t>
            </a:r>
            <a:r>
              <a:rPr lang="en-US" altLang="zh-CN"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US" altLang="zh-CN"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consectetur</a:t>
            </a:r>
            <a:r>
              <a:rPr lang="en-US" altLang="zh-CN"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US" altLang="zh-CN" sz="1600" dirty="0" err="1" smtClean="0">
                <a:solidFill>
                  <a:schemeClr val="bg1"/>
                </a:solidFill>
                <a:latin typeface="Open Sans" panose="020B0606030504020204" pitchFamily="34" charset="0"/>
                <a:ea typeface="Open Sans" panose="020B0606030504020204" pitchFamily="34" charset="0"/>
                <a:cs typeface="Open Sans" panose="020B0606030504020204" pitchFamily="34" charset="0"/>
              </a:rPr>
              <a:t>adipisicing</a:t>
            </a:r>
            <a:r>
              <a:rPr lang="en-US" altLang="zh-CN"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endParaRPr lang="zh-CN" alt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7" name="矩形 26"/>
          <p:cNvSpPr/>
          <p:nvPr/>
        </p:nvSpPr>
        <p:spPr>
          <a:xfrm>
            <a:off x="9212882" y="2723353"/>
            <a:ext cx="2765696" cy="584775"/>
          </a:xfrm>
          <a:prstGeom prst="rect">
            <a:avLst/>
          </a:prstGeom>
        </p:spPr>
        <p:txBody>
          <a:bodyPr wrap="square">
            <a:spAutoFit/>
          </a:bodyPr>
          <a:lstStyle/>
          <a:p>
            <a:r>
              <a:rPr lang="en-US" altLang="zh-CN"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Lorem ipsum dolor </a:t>
            </a:r>
            <a:r>
              <a:rPr lang="en-US" altLang="zh-CN" sz="1600" dirty="0" err="1" smtClean="0">
                <a:solidFill>
                  <a:schemeClr val="bg1"/>
                </a:solidFill>
                <a:latin typeface="Open Sans" panose="020B0606030504020204" pitchFamily="34" charset="0"/>
                <a:ea typeface="Open Sans" panose="020B0606030504020204" pitchFamily="34" charset="0"/>
                <a:cs typeface="Open Sans" panose="020B0606030504020204" pitchFamily="34" charset="0"/>
              </a:rPr>
              <a:t>amet</a:t>
            </a:r>
            <a:r>
              <a:rPr lang="en-US" altLang="zh-CN"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US" altLang="zh-CN"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consectetur</a:t>
            </a:r>
            <a:r>
              <a:rPr lang="en-US" altLang="zh-CN"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US" altLang="zh-CN" sz="1600" dirty="0" err="1" smtClean="0">
                <a:solidFill>
                  <a:schemeClr val="bg1"/>
                </a:solidFill>
                <a:latin typeface="Open Sans" panose="020B0606030504020204" pitchFamily="34" charset="0"/>
                <a:ea typeface="Open Sans" panose="020B0606030504020204" pitchFamily="34" charset="0"/>
                <a:cs typeface="Open Sans" panose="020B0606030504020204" pitchFamily="34" charset="0"/>
              </a:rPr>
              <a:t>adipisicing</a:t>
            </a:r>
            <a:r>
              <a:rPr lang="en-US" altLang="zh-CN"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endParaRPr lang="zh-CN" alt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8" name="矩形 27"/>
          <p:cNvSpPr/>
          <p:nvPr/>
        </p:nvSpPr>
        <p:spPr>
          <a:xfrm>
            <a:off x="10733488" y="1342819"/>
            <a:ext cx="2765696" cy="584775"/>
          </a:xfrm>
          <a:prstGeom prst="rect">
            <a:avLst/>
          </a:prstGeom>
        </p:spPr>
        <p:txBody>
          <a:bodyPr wrap="square">
            <a:spAutoFit/>
          </a:bodyPr>
          <a:lstStyle/>
          <a:p>
            <a:r>
              <a:rPr lang="en-US" altLang="zh-CN"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Lorem ipsum dolor </a:t>
            </a:r>
            <a:r>
              <a:rPr lang="en-US" altLang="zh-CN" sz="1600" dirty="0" err="1" smtClean="0">
                <a:solidFill>
                  <a:schemeClr val="bg1"/>
                </a:solidFill>
                <a:latin typeface="Open Sans" panose="020B0606030504020204" pitchFamily="34" charset="0"/>
                <a:ea typeface="Open Sans" panose="020B0606030504020204" pitchFamily="34" charset="0"/>
                <a:cs typeface="Open Sans" panose="020B0606030504020204" pitchFamily="34" charset="0"/>
              </a:rPr>
              <a:t>amet</a:t>
            </a:r>
            <a:r>
              <a:rPr lang="en-US" altLang="zh-CN"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US" altLang="zh-CN" sz="16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consectetur</a:t>
            </a:r>
            <a:r>
              <a:rPr lang="en-US" altLang="zh-CN"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US" altLang="zh-CN" sz="1600" dirty="0" err="1" smtClean="0">
                <a:solidFill>
                  <a:schemeClr val="bg1"/>
                </a:solidFill>
                <a:latin typeface="Open Sans" panose="020B0606030504020204" pitchFamily="34" charset="0"/>
                <a:ea typeface="Open Sans" panose="020B0606030504020204" pitchFamily="34" charset="0"/>
                <a:cs typeface="Open Sans" panose="020B0606030504020204" pitchFamily="34" charset="0"/>
              </a:rPr>
              <a:t>adipisicing</a:t>
            </a:r>
            <a:r>
              <a:rPr lang="en-US" altLang="zh-CN"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endParaRPr lang="zh-CN" alt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29" name="组合 28"/>
          <p:cNvGrpSpPr/>
          <p:nvPr/>
        </p:nvGrpSpPr>
        <p:grpSpPr>
          <a:xfrm>
            <a:off x="1815286" y="424607"/>
            <a:ext cx="5336101" cy="523220"/>
            <a:chOff x="383458" y="1441994"/>
            <a:chExt cx="3919457" cy="523220"/>
          </a:xfrm>
        </p:grpSpPr>
        <p:sp>
          <p:nvSpPr>
            <p:cNvPr id="30" name="文本框 29"/>
            <p:cNvSpPr txBox="1"/>
            <p:nvPr/>
          </p:nvSpPr>
          <p:spPr>
            <a:xfrm>
              <a:off x="483083" y="1441994"/>
              <a:ext cx="3819832" cy="523220"/>
            </a:xfrm>
            <a:prstGeom prst="rect">
              <a:avLst/>
            </a:prstGeom>
            <a:noFill/>
          </p:spPr>
          <p:txBody>
            <a:bodyPr wrap="square" rtlCol="0">
              <a:spAutoFit/>
            </a:bodyPr>
            <a:lstStyle/>
            <a:p>
              <a:r>
                <a:rPr lang="en-US" altLang="zh-CN" sz="2800" b="1" dirty="0"/>
                <a:t>F</a:t>
              </a:r>
              <a:r>
                <a:rPr lang="en-US" altLang="zh-CN" sz="2800" b="1" dirty="0" smtClean="0"/>
                <a:t>eature</a:t>
              </a:r>
              <a:endParaRPr lang="en-US" altLang="zh-CN" sz="2800" b="1" dirty="0"/>
            </a:p>
          </p:txBody>
        </p:sp>
        <p:cxnSp>
          <p:nvCxnSpPr>
            <p:cNvPr id="31" name="直接连接符 30"/>
            <p:cNvCxnSpPr/>
            <p:nvPr/>
          </p:nvCxnSpPr>
          <p:spPr>
            <a:xfrm>
              <a:off x="383458" y="1521097"/>
              <a:ext cx="0" cy="365014"/>
            </a:xfrm>
            <a:prstGeom prst="line">
              <a:avLst/>
            </a:prstGeom>
            <a:ln w="38100">
              <a:solidFill>
                <a:srgbClr val="EE1C39"/>
              </a:solidFill>
            </a:ln>
          </p:spPr>
          <p:style>
            <a:lnRef idx="1">
              <a:schemeClr val="accent1"/>
            </a:lnRef>
            <a:fillRef idx="0">
              <a:schemeClr val="accent1"/>
            </a:fillRef>
            <a:effectRef idx="0">
              <a:schemeClr val="accent1"/>
            </a:effectRef>
            <a:fontRef idx="minor">
              <a:schemeClr val="tx1"/>
            </a:fontRef>
          </p:style>
        </p:cxnSp>
      </p:grpSp>
      <p:sp>
        <p:nvSpPr>
          <p:cNvPr id="32" name="矩形 31"/>
          <p:cNvSpPr/>
          <p:nvPr/>
        </p:nvSpPr>
        <p:spPr>
          <a:xfrm>
            <a:off x="382033" y="1629958"/>
            <a:ext cx="6445849" cy="4524315"/>
          </a:xfrm>
          <a:prstGeom prst="rect">
            <a:avLst/>
          </a:prstGeom>
        </p:spPr>
        <p:txBody>
          <a:bodyPr wrap="square">
            <a:spAutoFit/>
          </a:bodyPr>
          <a:lstStyle/>
          <a:p>
            <a:pPr>
              <a:lnSpc>
                <a:spcPct val="120000"/>
              </a:lnSpc>
            </a:pPr>
            <a:r>
              <a:rPr lang="en-US" altLang="zh-CN" sz="2000" dirty="0"/>
              <a:t>Combining this compiler with stochastic search over the space of schedules enables terse, </a:t>
            </a:r>
            <a:r>
              <a:rPr lang="en-US" altLang="zh-CN" sz="2000" dirty="0" err="1"/>
              <a:t>composable</a:t>
            </a:r>
            <a:r>
              <a:rPr lang="en-US" altLang="zh-CN" sz="2000" dirty="0"/>
              <a:t> programs to achieve state-of-the-art performance on a wide range of real image processing pipelines, and across different hardware architectures, including multicores with SIMD, and heterogeneous CPU+GPU execution. From simple Halide programs written in a few hours, we demonstrate performance up to 5× faster than hand-tuned C, </a:t>
            </a:r>
            <a:r>
              <a:rPr lang="en-US" altLang="zh-CN" sz="2000" dirty="0" err="1"/>
              <a:t>intrinsics</a:t>
            </a:r>
            <a:r>
              <a:rPr lang="en-US" altLang="zh-CN" sz="2000" dirty="0"/>
              <a:t>, and CUDA implementations optimized by experts over weeks or months, for image processing applications beyond the reach of past automatic compilers.</a:t>
            </a:r>
            <a:endParaRPr lang="zh-CN" altLang="en-US" sz="1600" dirty="0"/>
          </a:p>
        </p:txBody>
      </p:sp>
    </p:spTree>
    <p:extLst>
      <p:ext uri="{BB962C8B-B14F-4D97-AF65-F5344CB8AC3E}">
        <p14:creationId xmlns:p14="http://schemas.microsoft.com/office/powerpoint/2010/main" val="382716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E222A"/>
        </a:solidFill>
        <a:effectLst/>
      </p:bgPr>
    </p:bg>
    <p:spTree>
      <p:nvGrpSpPr>
        <p:cNvPr id="1" name=""/>
        <p:cNvGrpSpPr/>
        <p:nvPr/>
      </p:nvGrpSpPr>
      <p:grpSpPr>
        <a:xfrm>
          <a:off x="0" y="0"/>
          <a:ext cx="0" cy="0"/>
          <a:chOff x="0" y="0"/>
          <a:chExt cx="0" cy="0"/>
        </a:xfrm>
      </p:grpSpPr>
      <p:sp>
        <p:nvSpPr>
          <p:cNvPr id="11" name="矩形 10"/>
          <p:cNvSpPr/>
          <p:nvPr/>
        </p:nvSpPr>
        <p:spPr>
          <a:xfrm>
            <a:off x="5187950" y="-9525"/>
            <a:ext cx="1816100" cy="2645221"/>
          </a:xfrm>
          <a:prstGeom prst="rect">
            <a:avLst/>
          </a:prstGeom>
          <a:solidFill>
            <a:srgbClr val="EE1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p:cNvGrpSpPr/>
          <p:nvPr/>
        </p:nvGrpSpPr>
        <p:grpSpPr>
          <a:xfrm>
            <a:off x="5203372" y="1751311"/>
            <a:ext cx="1778000" cy="1778000"/>
            <a:chOff x="5159830" y="1574801"/>
            <a:chExt cx="1778000" cy="1778000"/>
          </a:xfrm>
          <a:solidFill>
            <a:srgbClr val="EE1C39"/>
          </a:solidFill>
        </p:grpSpPr>
        <p:sp>
          <p:nvSpPr>
            <p:cNvPr id="17" name="椭圆 16"/>
            <p:cNvSpPr/>
            <p:nvPr/>
          </p:nvSpPr>
          <p:spPr>
            <a:xfrm>
              <a:off x="5159830" y="1574801"/>
              <a:ext cx="1778000" cy="1778000"/>
            </a:xfrm>
            <a:prstGeom prst="ellipse">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4" name="Freeform 106"/>
            <p:cNvSpPr>
              <a:spLocks/>
            </p:cNvSpPr>
            <p:nvPr/>
          </p:nvSpPr>
          <p:spPr bwMode="auto">
            <a:xfrm>
              <a:off x="6048830" y="2459186"/>
              <a:ext cx="0" cy="9231"/>
            </a:xfrm>
            <a:custGeom>
              <a:avLst/>
              <a:gdLst>
                <a:gd name="T0" fmla="*/ 0 h 1"/>
                <a:gd name="T1" fmla="*/ 1 h 1"/>
                <a:gd name="T2" fmla="*/ 1 h 1"/>
                <a:gd name="T3" fmla="*/ 0 h 1"/>
              </a:gdLst>
              <a:ahLst/>
              <a:cxnLst>
                <a:cxn ang="0">
                  <a:pos x="0" y="T0"/>
                </a:cxn>
                <a:cxn ang="0">
                  <a:pos x="0" y="T1"/>
                </a:cxn>
                <a:cxn ang="0">
                  <a:pos x="0" y="T2"/>
                </a:cxn>
                <a:cxn ang="0">
                  <a:pos x="0" y="T3"/>
                </a:cxn>
              </a:cxnLst>
              <a:rect l="0" t="0" r="r" b="b"/>
              <a:pathLst>
                <a:path h="1">
                  <a:moveTo>
                    <a:pt x="0" y="0"/>
                  </a:moveTo>
                  <a:cubicBezTo>
                    <a:pt x="0" y="0"/>
                    <a:pt x="0" y="0"/>
                    <a:pt x="0" y="1"/>
                  </a:cubicBezTo>
                  <a:cubicBezTo>
                    <a:pt x="0" y="1"/>
                    <a:pt x="0" y="1"/>
                    <a:pt x="0" y="1"/>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07"/>
            <p:cNvSpPr>
              <a:spLocks/>
            </p:cNvSpPr>
            <p:nvPr/>
          </p:nvSpPr>
          <p:spPr bwMode="auto">
            <a:xfrm>
              <a:off x="6048830" y="246380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2" name="文本框 21"/>
          <p:cNvSpPr txBox="1"/>
          <p:nvPr/>
        </p:nvSpPr>
        <p:spPr>
          <a:xfrm>
            <a:off x="5391810" y="2078861"/>
            <a:ext cx="1442080" cy="1200329"/>
          </a:xfrm>
          <a:prstGeom prst="rect">
            <a:avLst/>
          </a:prstGeom>
          <a:noFill/>
        </p:spPr>
        <p:txBody>
          <a:bodyPr wrap="square" rtlCol="0">
            <a:spAutoFit/>
          </a:bodyPr>
          <a:lstStyle/>
          <a:p>
            <a:pPr algn="ctr"/>
            <a:r>
              <a:rPr lang="en-US" altLang="zh-CN" sz="7200" b="1" dirty="0" smtClean="0">
                <a:solidFill>
                  <a:schemeClr val="bg1"/>
                </a:solidFill>
                <a:latin typeface="Roboto" pitchFamily="2" charset="0"/>
                <a:ea typeface="Roboto" pitchFamily="2" charset="0"/>
              </a:rPr>
              <a:t>02</a:t>
            </a:r>
            <a:endParaRPr lang="zh-CN" altLang="en-US" sz="7200" b="1" dirty="0">
              <a:solidFill>
                <a:schemeClr val="bg1"/>
              </a:solidFill>
              <a:latin typeface="Roboto" pitchFamily="2" charset="0"/>
            </a:endParaRPr>
          </a:p>
        </p:txBody>
      </p:sp>
      <p:sp>
        <p:nvSpPr>
          <p:cNvPr id="23" name="矩形 22"/>
          <p:cNvSpPr/>
          <p:nvPr/>
        </p:nvSpPr>
        <p:spPr>
          <a:xfrm>
            <a:off x="5203372" y="6438900"/>
            <a:ext cx="1817882" cy="483163"/>
          </a:xfrm>
          <a:prstGeom prst="rect">
            <a:avLst/>
          </a:prstGeom>
          <a:solidFill>
            <a:srgbClr val="EE1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4046117"/>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nvCxnSpPr>
        <p:spPr>
          <a:xfrm>
            <a:off x="-19051" y="6587114"/>
            <a:ext cx="12211051" cy="0"/>
          </a:xfrm>
          <a:prstGeom prst="line">
            <a:avLst/>
          </a:prstGeom>
          <a:ln w="19050">
            <a:solidFill>
              <a:srgbClr val="515C73"/>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19051" y="340072"/>
            <a:ext cx="1957261" cy="675969"/>
            <a:chOff x="285749" y="263872"/>
            <a:chExt cx="1957261" cy="675969"/>
          </a:xfrm>
        </p:grpSpPr>
        <p:grpSp>
          <p:nvGrpSpPr>
            <p:cNvPr id="4" name="组合 3"/>
            <p:cNvGrpSpPr/>
            <p:nvPr/>
          </p:nvGrpSpPr>
          <p:grpSpPr>
            <a:xfrm flipH="1">
              <a:off x="285749" y="263872"/>
              <a:ext cx="1623000" cy="675969"/>
              <a:chOff x="3533690" y="533400"/>
              <a:chExt cx="1637426" cy="675969"/>
            </a:xfrm>
            <a:solidFill>
              <a:srgbClr val="EE1C39"/>
            </a:solidFill>
          </p:grpSpPr>
          <p:sp>
            <p:nvSpPr>
              <p:cNvPr id="5" name="矩形 4"/>
              <p:cNvSpPr/>
              <p:nvPr/>
            </p:nvSpPr>
            <p:spPr>
              <a:xfrm>
                <a:off x="3806724" y="533400"/>
                <a:ext cx="1364392" cy="67596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椭圆 5"/>
              <p:cNvSpPr/>
              <p:nvPr/>
            </p:nvSpPr>
            <p:spPr>
              <a:xfrm>
                <a:off x="3533690" y="533400"/>
                <a:ext cx="623734" cy="6759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8" name="文本框 7"/>
            <p:cNvSpPr txBox="1"/>
            <p:nvPr/>
          </p:nvSpPr>
          <p:spPr>
            <a:xfrm>
              <a:off x="1100010" y="309468"/>
              <a:ext cx="1143000" cy="584775"/>
            </a:xfrm>
            <a:prstGeom prst="rect">
              <a:avLst/>
            </a:prstGeom>
            <a:noFill/>
          </p:spPr>
          <p:txBody>
            <a:bodyPr wrap="square" rtlCol="0">
              <a:spAutoFit/>
            </a:bodyPr>
            <a:lstStyle/>
            <a:p>
              <a:r>
                <a:rPr lang="en-US" altLang="zh-CN" sz="3200" spc="300" dirty="0" smtClean="0">
                  <a:solidFill>
                    <a:schemeClr val="bg1"/>
                  </a:solidFill>
                  <a:latin typeface="Roboto" pitchFamily="2" charset="0"/>
                </a:rPr>
                <a:t>02</a:t>
              </a:r>
              <a:endParaRPr lang="zh-CN" altLang="en-US" sz="3200" spc="300" dirty="0">
                <a:solidFill>
                  <a:schemeClr val="bg1"/>
                </a:solidFill>
                <a:latin typeface="Roboto" pitchFamily="2" charset="0"/>
              </a:endParaRPr>
            </a:p>
          </p:txBody>
        </p:sp>
      </p:grpSp>
      <p:sp>
        <p:nvSpPr>
          <p:cNvPr id="10" name="灯片编号占位符 9"/>
          <p:cNvSpPr>
            <a:spLocks noGrp="1"/>
          </p:cNvSpPr>
          <p:nvPr>
            <p:ph type="sldNum" sz="quarter" idx="12"/>
          </p:nvPr>
        </p:nvSpPr>
        <p:spPr>
          <a:xfrm>
            <a:off x="11359821" y="6424885"/>
            <a:ext cx="476250" cy="320675"/>
          </a:xfrm>
          <a:solidFill>
            <a:srgbClr val="EE1C39"/>
          </a:solidFill>
        </p:spPr>
        <p:txBody>
          <a:bodyPr/>
          <a:lstStyle/>
          <a:p>
            <a:pPr algn="ctr"/>
            <a:fld id="{AFAE5B16-0F33-4EE9-AE34-61D676368225}" type="slidenum">
              <a:rPr lang="zh-CN" altLang="en-US" sz="1800" smtClean="0">
                <a:solidFill>
                  <a:schemeClr val="bg1"/>
                </a:solidFill>
                <a:latin typeface="Roboto" pitchFamily="2" charset="0"/>
              </a:rPr>
              <a:pPr algn="ctr"/>
              <a:t>9</a:t>
            </a:fld>
            <a:endParaRPr lang="zh-CN" altLang="en-US" sz="1800" dirty="0">
              <a:solidFill>
                <a:schemeClr val="bg1"/>
              </a:solidFill>
              <a:latin typeface="Roboto" pitchFamily="2" charset="0"/>
            </a:endParaRPr>
          </a:p>
        </p:txBody>
      </p:sp>
      <p:sp>
        <p:nvSpPr>
          <p:cNvPr id="23" name="矩形 22"/>
          <p:cNvSpPr/>
          <p:nvPr/>
        </p:nvSpPr>
        <p:spPr>
          <a:xfrm>
            <a:off x="910775" y="5087993"/>
            <a:ext cx="693174" cy="693174"/>
          </a:xfrm>
          <a:prstGeom prst="rect">
            <a:avLst/>
          </a:prstGeom>
          <a:solidFill>
            <a:srgbClr val="EE1C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Freeform 17"/>
          <p:cNvSpPr>
            <a:spLocks noEditPoints="1"/>
          </p:cNvSpPr>
          <p:nvPr/>
        </p:nvSpPr>
        <p:spPr bwMode="auto">
          <a:xfrm>
            <a:off x="969873" y="5233802"/>
            <a:ext cx="572650" cy="472998"/>
          </a:xfrm>
          <a:custGeom>
            <a:avLst/>
            <a:gdLst>
              <a:gd name="T0" fmla="*/ 423 w 688"/>
              <a:gd name="T1" fmla="*/ 41 h 568"/>
              <a:gd name="T2" fmla="*/ 401 w 688"/>
              <a:gd name="T3" fmla="*/ 62 h 568"/>
              <a:gd name="T4" fmla="*/ 359 w 688"/>
              <a:gd name="T5" fmla="*/ 119 h 568"/>
              <a:gd name="T6" fmla="*/ 379 w 688"/>
              <a:gd name="T7" fmla="*/ 167 h 568"/>
              <a:gd name="T8" fmla="*/ 449 w 688"/>
              <a:gd name="T9" fmla="*/ 176 h 568"/>
              <a:gd name="T10" fmla="*/ 444 w 688"/>
              <a:gd name="T11" fmla="*/ 202 h 568"/>
              <a:gd name="T12" fmla="*/ 354 w 688"/>
              <a:gd name="T13" fmla="*/ 190 h 568"/>
              <a:gd name="T14" fmla="*/ 333 w 688"/>
              <a:gd name="T15" fmla="*/ 104 h 568"/>
              <a:gd name="T16" fmla="*/ 270 w 688"/>
              <a:gd name="T17" fmla="*/ 86 h 568"/>
              <a:gd name="T18" fmla="*/ 177 w 688"/>
              <a:gd name="T19" fmla="*/ 158 h 568"/>
              <a:gd name="T20" fmla="*/ 125 w 688"/>
              <a:gd name="T21" fmla="*/ 188 h 568"/>
              <a:gd name="T22" fmla="*/ 17 w 688"/>
              <a:gd name="T23" fmla="*/ 233 h 568"/>
              <a:gd name="T24" fmla="*/ 0 w 688"/>
              <a:gd name="T25" fmla="*/ 299 h 568"/>
              <a:gd name="T26" fmla="*/ 72 w 688"/>
              <a:gd name="T27" fmla="*/ 391 h 568"/>
              <a:gd name="T28" fmla="*/ 101 w 688"/>
              <a:gd name="T29" fmla="*/ 442 h 568"/>
              <a:gd name="T30" fmla="*/ 145 w 688"/>
              <a:gd name="T31" fmla="*/ 549 h 568"/>
              <a:gd name="T32" fmla="*/ 210 w 688"/>
              <a:gd name="T33" fmla="*/ 568 h 568"/>
              <a:gd name="T34" fmla="*/ 301 w 688"/>
              <a:gd name="T35" fmla="*/ 496 h 568"/>
              <a:gd name="T36" fmla="*/ 354 w 688"/>
              <a:gd name="T37" fmla="*/ 466 h 568"/>
              <a:gd name="T38" fmla="*/ 462 w 688"/>
              <a:gd name="T39" fmla="*/ 421 h 568"/>
              <a:gd name="T40" fmla="*/ 443 w 688"/>
              <a:gd name="T41" fmla="*/ 359 h 568"/>
              <a:gd name="T42" fmla="*/ 479 w 688"/>
              <a:gd name="T43" fmla="*/ 359 h 568"/>
              <a:gd name="T44" fmla="*/ 473 w 688"/>
              <a:gd name="T45" fmla="*/ 391 h 568"/>
              <a:gd name="T46" fmla="*/ 539 w 688"/>
              <a:gd name="T47" fmla="*/ 385 h 568"/>
              <a:gd name="T48" fmla="*/ 569 w 688"/>
              <a:gd name="T49" fmla="*/ 385 h 568"/>
              <a:gd name="T50" fmla="*/ 634 w 688"/>
              <a:gd name="T51" fmla="*/ 391 h 568"/>
              <a:gd name="T52" fmla="*/ 663 w 688"/>
              <a:gd name="T53" fmla="*/ 362 h 568"/>
              <a:gd name="T54" fmla="*/ 658 w 688"/>
              <a:gd name="T55" fmla="*/ 295 h 568"/>
              <a:gd name="T56" fmla="*/ 658 w 688"/>
              <a:gd name="T57" fmla="*/ 265 h 568"/>
              <a:gd name="T58" fmla="*/ 663 w 688"/>
              <a:gd name="T59" fmla="*/ 200 h 568"/>
              <a:gd name="T60" fmla="*/ 634 w 688"/>
              <a:gd name="T61" fmla="*/ 173 h 568"/>
              <a:gd name="T62" fmla="*/ 569 w 688"/>
              <a:gd name="T63" fmla="*/ 179 h 568"/>
              <a:gd name="T64" fmla="*/ 539 w 688"/>
              <a:gd name="T65" fmla="*/ 156 h 568"/>
              <a:gd name="T66" fmla="*/ 569 w 688"/>
              <a:gd name="T67" fmla="*/ 119 h 568"/>
              <a:gd name="T68" fmla="*/ 527 w 688"/>
              <a:gd name="T69" fmla="*/ 62 h 568"/>
              <a:gd name="T70" fmla="*/ 505 w 688"/>
              <a:gd name="T71" fmla="*/ 41 h 568"/>
              <a:gd name="T72" fmla="*/ 449 w 688"/>
              <a:gd name="T73" fmla="*/ 0 h 568"/>
              <a:gd name="T74" fmla="*/ 509 w 688"/>
              <a:gd name="T75" fmla="*/ 104 h 568"/>
              <a:gd name="T76" fmla="*/ 455 w 688"/>
              <a:gd name="T77" fmla="*/ 60 h 568"/>
              <a:gd name="T78" fmla="*/ 516 w 688"/>
              <a:gd name="T79" fmla="*/ 185 h 568"/>
              <a:gd name="T80" fmla="*/ 539 w 688"/>
              <a:gd name="T81" fmla="*/ 179 h 568"/>
              <a:gd name="T82" fmla="*/ 479 w 688"/>
              <a:gd name="T83" fmla="*/ 182 h 568"/>
              <a:gd name="T84" fmla="*/ 472 w 688"/>
              <a:gd name="T85" fmla="*/ 218 h 568"/>
              <a:gd name="T86" fmla="*/ 479 w 688"/>
              <a:gd name="T87" fmla="*/ 182 h 568"/>
              <a:gd name="T88" fmla="*/ 554 w 688"/>
              <a:gd name="T89" fmla="*/ 355 h 568"/>
              <a:gd name="T90" fmla="*/ 240 w 688"/>
              <a:gd name="T91" fmla="*/ 239 h 568"/>
              <a:gd name="T92" fmla="*/ 150 w 688"/>
              <a:gd name="T93" fmla="*/ 329 h 568"/>
              <a:gd name="T94" fmla="*/ 457 w 688"/>
              <a:gd name="T95" fmla="*/ 242 h 568"/>
              <a:gd name="T96" fmla="*/ 419 w 688"/>
              <a:gd name="T97" fmla="*/ 295 h 568"/>
              <a:gd name="T98" fmla="*/ 451 w 688"/>
              <a:gd name="T99" fmla="*/ 239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88" h="568">
                <a:moveTo>
                  <a:pt x="449" y="0"/>
                </a:moveTo>
                <a:cubicBezTo>
                  <a:pt x="449" y="30"/>
                  <a:pt x="449" y="30"/>
                  <a:pt x="449" y="30"/>
                </a:cubicBezTo>
                <a:cubicBezTo>
                  <a:pt x="440" y="33"/>
                  <a:pt x="431" y="35"/>
                  <a:pt x="423" y="41"/>
                </a:cubicBezTo>
                <a:cubicBezTo>
                  <a:pt x="401" y="18"/>
                  <a:pt x="401" y="18"/>
                  <a:pt x="401" y="18"/>
                </a:cubicBezTo>
                <a:cubicBezTo>
                  <a:pt x="379" y="38"/>
                  <a:pt x="379" y="38"/>
                  <a:pt x="379" y="38"/>
                </a:cubicBezTo>
                <a:cubicBezTo>
                  <a:pt x="401" y="62"/>
                  <a:pt x="401" y="62"/>
                  <a:pt x="401" y="62"/>
                </a:cubicBezTo>
                <a:cubicBezTo>
                  <a:pt x="396" y="68"/>
                  <a:pt x="393" y="81"/>
                  <a:pt x="391" y="90"/>
                </a:cubicBezTo>
                <a:cubicBezTo>
                  <a:pt x="359" y="90"/>
                  <a:pt x="359" y="90"/>
                  <a:pt x="359" y="90"/>
                </a:cubicBezTo>
                <a:cubicBezTo>
                  <a:pt x="359" y="119"/>
                  <a:pt x="359" y="119"/>
                  <a:pt x="359" y="119"/>
                </a:cubicBezTo>
                <a:cubicBezTo>
                  <a:pt x="391" y="119"/>
                  <a:pt x="391" y="119"/>
                  <a:pt x="391" y="119"/>
                </a:cubicBezTo>
                <a:cubicBezTo>
                  <a:pt x="393" y="128"/>
                  <a:pt x="396" y="137"/>
                  <a:pt x="401" y="143"/>
                </a:cubicBezTo>
                <a:cubicBezTo>
                  <a:pt x="379" y="167"/>
                  <a:pt x="379" y="167"/>
                  <a:pt x="379" y="167"/>
                </a:cubicBezTo>
                <a:cubicBezTo>
                  <a:pt x="401" y="188"/>
                  <a:pt x="401" y="188"/>
                  <a:pt x="401" y="188"/>
                </a:cubicBezTo>
                <a:cubicBezTo>
                  <a:pt x="423" y="167"/>
                  <a:pt x="423" y="167"/>
                  <a:pt x="423" y="167"/>
                </a:cubicBezTo>
                <a:cubicBezTo>
                  <a:pt x="431" y="170"/>
                  <a:pt x="440" y="173"/>
                  <a:pt x="449" y="176"/>
                </a:cubicBezTo>
                <a:cubicBezTo>
                  <a:pt x="449" y="203"/>
                  <a:pt x="449" y="203"/>
                  <a:pt x="449" y="203"/>
                </a:cubicBezTo>
                <a:cubicBezTo>
                  <a:pt x="444" y="200"/>
                  <a:pt x="444" y="200"/>
                  <a:pt x="444" y="200"/>
                </a:cubicBezTo>
                <a:cubicBezTo>
                  <a:pt x="444" y="202"/>
                  <a:pt x="444" y="202"/>
                  <a:pt x="444" y="202"/>
                </a:cubicBezTo>
                <a:cubicBezTo>
                  <a:pt x="431" y="182"/>
                  <a:pt x="431" y="182"/>
                  <a:pt x="431" y="182"/>
                </a:cubicBezTo>
                <a:cubicBezTo>
                  <a:pt x="377" y="212"/>
                  <a:pt x="377" y="212"/>
                  <a:pt x="377" y="212"/>
                </a:cubicBezTo>
                <a:cubicBezTo>
                  <a:pt x="370" y="206"/>
                  <a:pt x="362" y="196"/>
                  <a:pt x="354" y="190"/>
                </a:cubicBezTo>
                <a:cubicBezTo>
                  <a:pt x="386" y="134"/>
                  <a:pt x="386" y="134"/>
                  <a:pt x="386" y="134"/>
                </a:cubicBezTo>
                <a:cubicBezTo>
                  <a:pt x="359" y="119"/>
                  <a:pt x="359" y="119"/>
                  <a:pt x="359" y="119"/>
                </a:cubicBezTo>
                <a:cubicBezTo>
                  <a:pt x="333" y="104"/>
                  <a:pt x="333" y="104"/>
                  <a:pt x="333" y="104"/>
                </a:cubicBezTo>
                <a:cubicBezTo>
                  <a:pt x="302" y="158"/>
                  <a:pt x="302" y="158"/>
                  <a:pt x="302" y="158"/>
                </a:cubicBezTo>
                <a:cubicBezTo>
                  <a:pt x="292" y="155"/>
                  <a:pt x="280" y="152"/>
                  <a:pt x="269" y="152"/>
                </a:cubicBezTo>
                <a:cubicBezTo>
                  <a:pt x="270" y="86"/>
                  <a:pt x="270" y="86"/>
                  <a:pt x="270" y="86"/>
                </a:cubicBezTo>
                <a:cubicBezTo>
                  <a:pt x="209" y="90"/>
                  <a:pt x="209" y="90"/>
                  <a:pt x="209" y="90"/>
                </a:cubicBezTo>
                <a:cubicBezTo>
                  <a:pt x="209" y="152"/>
                  <a:pt x="209" y="152"/>
                  <a:pt x="209" y="152"/>
                </a:cubicBezTo>
                <a:cubicBezTo>
                  <a:pt x="198" y="152"/>
                  <a:pt x="188" y="155"/>
                  <a:pt x="177" y="158"/>
                </a:cubicBezTo>
                <a:cubicBezTo>
                  <a:pt x="145" y="104"/>
                  <a:pt x="145" y="104"/>
                  <a:pt x="145" y="104"/>
                </a:cubicBezTo>
                <a:cubicBezTo>
                  <a:pt x="94" y="134"/>
                  <a:pt x="94" y="134"/>
                  <a:pt x="94" y="134"/>
                </a:cubicBezTo>
                <a:cubicBezTo>
                  <a:pt x="125" y="188"/>
                  <a:pt x="125" y="188"/>
                  <a:pt x="125" y="188"/>
                </a:cubicBezTo>
                <a:cubicBezTo>
                  <a:pt x="116" y="197"/>
                  <a:pt x="108" y="203"/>
                  <a:pt x="101" y="212"/>
                </a:cubicBezTo>
                <a:cubicBezTo>
                  <a:pt x="47" y="182"/>
                  <a:pt x="47" y="182"/>
                  <a:pt x="47" y="182"/>
                </a:cubicBezTo>
                <a:cubicBezTo>
                  <a:pt x="17" y="233"/>
                  <a:pt x="17" y="233"/>
                  <a:pt x="17" y="233"/>
                </a:cubicBezTo>
                <a:cubicBezTo>
                  <a:pt x="72" y="265"/>
                  <a:pt x="72" y="265"/>
                  <a:pt x="72" y="265"/>
                </a:cubicBezTo>
                <a:cubicBezTo>
                  <a:pt x="68" y="274"/>
                  <a:pt x="64" y="287"/>
                  <a:pt x="62" y="299"/>
                </a:cubicBezTo>
                <a:cubicBezTo>
                  <a:pt x="0" y="299"/>
                  <a:pt x="0" y="299"/>
                  <a:pt x="0" y="299"/>
                </a:cubicBezTo>
                <a:cubicBezTo>
                  <a:pt x="0" y="359"/>
                  <a:pt x="0" y="359"/>
                  <a:pt x="0" y="359"/>
                </a:cubicBezTo>
                <a:cubicBezTo>
                  <a:pt x="63" y="359"/>
                  <a:pt x="63" y="359"/>
                  <a:pt x="63" y="359"/>
                </a:cubicBezTo>
                <a:cubicBezTo>
                  <a:pt x="65" y="371"/>
                  <a:pt x="68" y="379"/>
                  <a:pt x="72" y="391"/>
                </a:cubicBezTo>
                <a:cubicBezTo>
                  <a:pt x="17" y="421"/>
                  <a:pt x="17" y="421"/>
                  <a:pt x="17" y="421"/>
                </a:cubicBezTo>
                <a:cubicBezTo>
                  <a:pt x="47" y="472"/>
                  <a:pt x="47" y="472"/>
                  <a:pt x="47" y="472"/>
                </a:cubicBezTo>
                <a:cubicBezTo>
                  <a:pt x="101" y="442"/>
                  <a:pt x="101" y="442"/>
                  <a:pt x="101" y="442"/>
                </a:cubicBezTo>
                <a:cubicBezTo>
                  <a:pt x="109" y="451"/>
                  <a:pt x="116" y="457"/>
                  <a:pt x="125" y="466"/>
                </a:cubicBezTo>
                <a:cubicBezTo>
                  <a:pt x="93" y="519"/>
                  <a:pt x="93" y="519"/>
                  <a:pt x="93" y="519"/>
                </a:cubicBezTo>
                <a:cubicBezTo>
                  <a:pt x="145" y="549"/>
                  <a:pt x="145" y="549"/>
                  <a:pt x="145" y="549"/>
                </a:cubicBezTo>
                <a:cubicBezTo>
                  <a:pt x="176" y="496"/>
                  <a:pt x="176" y="496"/>
                  <a:pt x="176" y="496"/>
                </a:cubicBezTo>
                <a:cubicBezTo>
                  <a:pt x="187" y="499"/>
                  <a:pt x="199" y="502"/>
                  <a:pt x="210" y="505"/>
                </a:cubicBezTo>
                <a:cubicBezTo>
                  <a:pt x="210" y="568"/>
                  <a:pt x="210" y="568"/>
                  <a:pt x="210" y="568"/>
                </a:cubicBezTo>
                <a:cubicBezTo>
                  <a:pt x="270" y="568"/>
                  <a:pt x="270" y="568"/>
                  <a:pt x="270" y="568"/>
                </a:cubicBezTo>
                <a:cubicBezTo>
                  <a:pt x="270" y="505"/>
                  <a:pt x="270" y="505"/>
                  <a:pt x="270" y="505"/>
                </a:cubicBezTo>
                <a:cubicBezTo>
                  <a:pt x="280" y="502"/>
                  <a:pt x="291" y="499"/>
                  <a:pt x="301" y="496"/>
                </a:cubicBezTo>
                <a:cubicBezTo>
                  <a:pt x="333" y="549"/>
                  <a:pt x="333" y="549"/>
                  <a:pt x="333" y="549"/>
                </a:cubicBezTo>
                <a:cubicBezTo>
                  <a:pt x="385" y="519"/>
                  <a:pt x="385" y="519"/>
                  <a:pt x="385" y="519"/>
                </a:cubicBezTo>
                <a:cubicBezTo>
                  <a:pt x="354" y="466"/>
                  <a:pt x="354" y="466"/>
                  <a:pt x="354" y="466"/>
                </a:cubicBezTo>
                <a:cubicBezTo>
                  <a:pt x="362" y="457"/>
                  <a:pt x="370" y="451"/>
                  <a:pt x="377" y="442"/>
                </a:cubicBezTo>
                <a:cubicBezTo>
                  <a:pt x="431" y="472"/>
                  <a:pt x="431" y="472"/>
                  <a:pt x="431" y="472"/>
                </a:cubicBezTo>
                <a:cubicBezTo>
                  <a:pt x="462" y="421"/>
                  <a:pt x="462" y="421"/>
                  <a:pt x="462" y="421"/>
                </a:cubicBezTo>
                <a:cubicBezTo>
                  <a:pt x="407" y="391"/>
                  <a:pt x="407" y="391"/>
                  <a:pt x="407" y="391"/>
                </a:cubicBezTo>
                <a:cubicBezTo>
                  <a:pt x="411" y="379"/>
                  <a:pt x="415" y="368"/>
                  <a:pt x="416" y="359"/>
                </a:cubicBezTo>
                <a:cubicBezTo>
                  <a:pt x="443" y="359"/>
                  <a:pt x="443" y="359"/>
                  <a:pt x="443" y="359"/>
                </a:cubicBezTo>
                <a:cubicBezTo>
                  <a:pt x="444" y="362"/>
                  <a:pt x="444" y="362"/>
                  <a:pt x="444" y="362"/>
                </a:cubicBezTo>
                <a:cubicBezTo>
                  <a:pt x="449" y="359"/>
                  <a:pt x="449" y="359"/>
                  <a:pt x="449" y="359"/>
                </a:cubicBezTo>
                <a:cubicBezTo>
                  <a:pt x="479" y="359"/>
                  <a:pt x="479" y="359"/>
                  <a:pt x="479" y="359"/>
                </a:cubicBezTo>
                <a:cubicBezTo>
                  <a:pt x="479" y="354"/>
                  <a:pt x="479" y="354"/>
                  <a:pt x="479" y="354"/>
                </a:cubicBezTo>
                <a:cubicBezTo>
                  <a:pt x="482" y="358"/>
                  <a:pt x="485" y="361"/>
                  <a:pt x="489" y="364"/>
                </a:cubicBezTo>
                <a:cubicBezTo>
                  <a:pt x="473" y="391"/>
                  <a:pt x="473" y="391"/>
                  <a:pt x="473" y="391"/>
                </a:cubicBezTo>
                <a:cubicBezTo>
                  <a:pt x="500" y="406"/>
                  <a:pt x="500" y="406"/>
                  <a:pt x="500" y="406"/>
                </a:cubicBezTo>
                <a:cubicBezTo>
                  <a:pt x="516" y="379"/>
                  <a:pt x="516" y="379"/>
                  <a:pt x="516" y="379"/>
                </a:cubicBezTo>
                <a:cubicBezTo>
                  <a:pt x="523" y="382"/>
                  <a:pt x="531" y="385"/>
                  <a:pt x="539" y="385"/>
                </a:cubicBezTo>
                <a:cubicBezTo>
                  <a:pt x="539" y="415"/>
                  <a:pt x="539" y="415"/>
                  <a:pt x="539" y="415"/>
                </a:cubicBezTo>
                <a:cubicBezTo>
                  <a:pt x="569" y="415"/>
                  <a:pt x="569" y="415"/>
                  <a:pt x="569" y="415"/>
                </a:cubicBezTo>
                <a:cubicBezTo>
                  <a:pt x="569" y="385"/>
                  <a:pt x="569" y="385"/>
                  <a:pt x="569" y="385"/>
                </a:cubicBezTo>
                <a:cubicBezTo>
                  <a:pt x="577" y="385"/>
                  <a:pt x="585" y="382"/>
                  <a:pt x="592" y="379"/>
                </a:cubicBezTo>
                <a:cubicBezTo>
                  <a:pt x="608" y="406"/>
                  <a:pt x="608" y="406"/>
                  <a:pt x="608" y="406"/>
                </a:cubicBezTo>
                <a:cubicBezTo>
                  <a:pt x="634" y="391"/>
                  <a:pt x="634" y="391"/>
                  <a:pt x="634" y="391"/>
                </a:cubicBezTo>
                <a:cubicBezTo>
                  <a:pt x="618" y="364"/>
                  <a:pt x="618" y="364"/>
                  <a:pt x="618" y="364"/>
                </a:cubicBezTo>
                <a:cubicBezTo>
                  <a:pt x="625" y="358"/>
                  <a:pt x="631" y="353"/>
                  <a:pt x="636" y="347"/>
                </a:cubicBezTo>
                <a:cubicBezTo>
                  <a:pt x="663" y="362"/>
                  <a:pt x="663" y="362"/>
                  <a:pt x="663" y="362"/>
                </a:cubicBezTo>
                <a:cubicBezTo>
                  <a:pt x="678" y="334"/>
                  <a:pt x="678" y="334"/>
                  <a:pt x="678" y="334"/>
                </a:cubicBezTo>
                <a:cubicBezTo>
                  <a:pt x="651" y="319"/>
                  <a:pt x="651" y="319"/>
                  <a:pt x="651" y="319"/>
                </a:cubicBezTo>
                <a:cubicBezTo>
                  <a:pt x="654" y="313"/>
                  <a:pt x="656" y="304"/>
                  <a:pt x="658" y="295"/>
                </a:cubicBezTo>
                <a:cubicBezTo>
                  <a:pt x="688" y="295"/>
                  <a:pt x="688" y="295"/>
                  <a:pt x="688" y="295"/>
                </a:cubicBezTo>
                <a:cubicBezTo>
                  <a:pt x="688" y="265"/>
                  <a:pt x="688" y="265"/>
                  <a:pt x="688" y="265"/>
                </a:cubicBezTo>
                <a:cubicBezTo>
                  <a:pt x="658" y="265"/>
                  <a:pt x="658" y="265"/>
                  <a:pt x="658" y="265"/>
                </a:cubicBezTo>
                <a:cubicBezTo>
                  <a:pt x="656" y="259"/>
                  <a:pt x="654" y="251"/>
                  <a:pt x="651" y="242"/>
                </a:cubicBezTo>
                <a:cubicBezTo>
                  <a:pt x="678" y="227"/>
                  <a:pt x="678" y="227"/>
                  <a:pt x="678" y="227"/>
                </a:cubicBezTo>
                <a:cubicBezTo>
                  <a:pt x="663" y="200"/>
                  <a:pt x="663" y="200"/>
                  <a:pt x="663" y="200"/>
                </a:cubicBezTo>
                <a:cubicBezTo>
                  <a:pt x="636" y="218"/>
                  <a:pt x="636" y="218"/>
                  <a:pt x="636" y="218"/>
                </a:cubicBezTo>
                <a:cubicBezTo>
                  <a:pt x="631" y="212"/>
                  <a:pt x="625" y="206"/>
                  <a:pt x="618" y="200"/>
                </a:cubicBezTo>
                <a:cubicBezTo>
                  <a:pt x="634" y="173"/>
                  <a:pt x="634" y="173"/>
                  <a:pt x="634" y="173"/>
                </a:cubicBezTo>
                <a:cubicBezTo>
                  <a:pt x="608" y="158"/>
                  <a:pt x="608" y="158"/>
                  <a:pt x="608" y="158"/>
                </a:cubicBezTo>
                <a:cubicBezTo>
                  <a:pt x="592" y="185"/>
                  <a:pt x="592" y="185"/>
                  <a:pt x="592" y="185"/>
                </a:cubicBezTo>
                <a:cubicBezTo>
                  <a:pt x="585" y="182"/>
                  <a:pt x="577" y="179"/>
                  <a:pt x="569" y="179"/>
                </a:cubicBezTo>
                <a:cubicBezTo>
                  <a:pt x="569" y="146"/>
                  <a:pt x="569" y="146"/>
                  <a:pt x="569" y="146"/>
                </a:cubicBezTo>
                <a:cubicBezTo>
                  <a:pt x="539" y="146"/>
                  <a:pt x="539" y="146"/>
                  <a:pt x="539" y="146"/>
                </a:cubicBezTo>
                <a:cubicBezTo>
                  <a:pt x="539" y="156"/>
                  <a:pt x="539" y="156"/>
                  <a:pt x="539" y="156"/>
                </a:cubicBezTo>
                <a:cubicBezTo>
                  <a:pt x="527" y="143"/>
                  <a:pt x="527" y="143"/>
                  <a:pt x="527" y="143"/>
                </a:cubicBezTo>
                <a:cubicBezTo>
                  <a:pt x="532" y="137"/>
                  <a:pt x="535" y="128"/>
                  <a:pt x="537" y="119"/>
                </a:cubicBezTo>
                <a:cubicBezTo>
                  <a:pt x="569" y="119"/>
                  <a:pt x="569" y="119"/>
                  <a:pt x="569" y="119"/>
                </a:cubicBezTo>
                <a:cubicBezTo>
                  <a:pt x="569" y="90"/>
                  <a:pt x="569" y="90"/>
                  <a:pt x="569" y="90"/>
                </a:cubicBezTo>
                <a:cubicBezTo>
                  <a:pt x="537" y="90"/>
                  <a:pt x="537" y="90"/>
                  <a:pt x="537" y="90"/>
                </a:cubicBezTo>
                <a:cubicBezTo>
                  <a:pt x="535" y="81"/>
                  <a:pt x="532" y="68"/>
                  <a:pt x="527" y="62"/>
                </a:cubicBezTo>
                <a:cubicBezTo>
                  <a:pt x="549" y="38"/>
                  <a:pt x="549" y="38"/>
                  <a:pt x="549" y="38"/>
                </a:cubicBezTo>
                <a:cubicBezTo>
                  <a:pt x="528" y="18"/>
                  <a:pt x="528" y="18"/>
                  <a:pt x="528" y="18"/>
                </a:cubicBezTo>
                <a:cubicBezTo>
                  <a:pt x="505" y="41"/>
                  <a:pt x="505" y="41"/>
                  <a:pt x="505" y="41"/>
                </a:cubicBezTo>
                <a:cubicBezTo>
                  <a:pt x="498" y="35"/>
                  <a:pt x="488" y="33"/>
                  <a:pt x="479" y="30"/>
                </a:cubicBezTo>
                <a:cubicBezTo>
                  <a:pt x="479" y="0"/>
                  <a:pt x="479" y="0"/>
                  <a:pt x="479" y="0"/>
                </a:cubicBezTo>
                <a:cubicBezTo>
                  <a:pt x="449" y="0"/>
                  <a:pt x="449" y="0"/>
                  <a:pt x="449" y="0"/>
                </a:cubicBezTo>
                <a:close/>
                <a:moveTo>
                  <a:pt x="455" y="60"/>
                </a:moveTo>
                <a:cubicBezTo>
                  <a:pt x="458" y="59"/>
                  <a:pt x="461" y="60"/>
                  <a:pt x="464" y="60"/>
                </a:cubicBezTo>
                <a:cubicBezTo>
                  <a:pt x="489" y="60"/>
                  <a:pt x="509" y="78"/>
                  <a:pt x="509" y="104"/>
                </a:cubicBezTo>
                <a:cubicBezTo>
                  <a:pt x="509" y="128"/>
                  <a:pt x="489" y="149"/>
                  <a:pt x="464" y="149"/>
                </a:cubicBezTo>
                <a:cubicBezTo>
                  <a:pt x="439" y="149"/>
                  <a:pt x="419" y="128"/>
                  <a:pt x="419" y="104"/>
                </a:cubicBezTo>
                <a:cubicBezTo>
                  <a:pt x="419" y="81"/>
                  <a:pt x="434" y="63"/>
                  <a:pt x="455" y="60"/>
                </a:cubicBezTo>
                <a:close/>
                <a:moveTo>
                  <a:pt x="505" y="167"/>
                </a:moveTo>
                <a:cubicBezTo>
                  <a:pt x="522" y="183"/>
                  <a:pt x="522" y="183"/>
                  <a:pt x="522" y="183"/>
                </a:cubicBezTo>
                <a:cubicBezTo>
                  <a:pt x="520" y="184"/>
                  <a:pt x="518" y="184"/>
                  <a:pt x="516" y="185"/>
                </a:cubicBezTo>
                <a:lnTo>
                  <a:pt x="505" y="167"/>
                </a:lnTo>
                <a:close/>
                <a:moveTo>
                  <a:pt x="539" y="177"/>
                </a:moveTo>
                <a:cubicBezTo>
                  <a:pt x="539" y="179"/>
                  <a:pt x="539" y="179"/>
                  <a:pt x="539" y="179"/>
                </a:cubicBezTo>
                <a:cubicBezTo>
                  <a:pt x="538" y="179"/>
                  <a:pt x="537" y="179"/>
                  <a:pt x="536" y="179"/>
                </a:cubicBezTo>
                <a:lnTo>
                  <a:pt x="539" y="177"/>
                </a:lnTo>
                <a:close/>
                <a:moveTo>
                  <a:pt x="479" y="182"/>
                </a:moveTo>
                <a:cubicBezTo>
                  <a:pt x="489" y="200"/>
                  <a:pt x="489" y="200"/>
                  <a:pt x="489" y="200"/>
                </a:cubicBezTo>
                <a:cubicBezTo>
                  <a:pt x="486" y="203"/>
                  <a:pt x="482" y="206"/>
                  <a:pt x="479" y="209"/>
                </a:cubicBezTo>
                <a:cubicBezTo>
                  <a:pt x="476" y="212"/>
                  <a:pt x="474" y="215"/>
                  <a:pt x="472" y="218"/>
                </a:cubicBezTo>
                <a:cubicBezTo>
                  <a:pt x="459" y="209"/>
                  <a:pt x="459" y="209"/>
                  <a:pt x="459" y="209"/>
                </a:cubicBezTo>
                <a:cubicBezTo>
                  <a:pt x="479" y="209"/>
                  <a:pt x="479" y="209"/>
                  <a:pt x="479" y="209"/>
                </a:cubicBezTo>
                <a:cubicBezTo>
                  <a:pt x="479" y="182"/>
                  <a:pt x="479" y="182"/>
                  <a:pt x="479" y="182"/>
                </a:cubicBezTo>
                <a:close/>
                <a:moveTo>
                  <a:pt x="554" y="205"/>
                </a:moveTo>
                <a:cubicBezTo>
                  <a:pt x="595" y="205"/>
                  <a:pt x="629" y="241"/>
                  <a:pt x="629" y="280"/>
                </a:cubicBezTo>
                <a:cubicBezTo>
                  <a:pt x="629" y="322"/>
                  <a:pt x="595" y="355"/>
                  <a:pt x="554" y="355"/>
                </a:cubicBezTo>
                <a:cubicBezTo>
                  <a:pt x="513" y="355"/>
                  <a:pt x="479" y="322"/>
                  <a:pt x="479" y="280"/>
                </a:cubicBezTo>
                <a:cubicBezTo>
                  <a:pt x="479" y="241"/>
                  <a:pt x="513" y="205"/>
                  <a:pt x="554" y="205"/>
                </a:cubicBezTo>
                <a:close/>
                <a:moveTo>
                  <a:pt x="240" y="239"/>
                </a:moveTo>
                <a:cubicBezTo>
                  <a:pt x="289" y="239"/>
                  <a:pt x="330" y="278"/>
                  <a:pt x="330" y="329"/>
                </a:cubicBezTo>
                <a:cubicBezTo>
                  <a:pt x="330" y="377"/>
                  <a:pt x="289" y="419"/>
                  <a:pt x="240" y="419"/>
                </a:cubicBezTo>
                <a:cubicBezTo>
                  <a:pt x="190" y="419"/>
                  <a:pt x="150" y="377"/>
                  <a:pt x="150" y="329"/>
                </a:cubicBezTo>
                <a:cubicBezTo>
                  <a:pt x="150" y="278"/>
                  <a:pt x="190" y="239"/>
                  <a:pt x="240" y="239"/>
                </a:cubicBezTo>
                <a:close/>
                <a:moveTo>
                  <a:pt x="451" y="239"/>
                </a:moveTo>
                <a:cubicBezTo>
                  <a:pt x="457" y="242"/>
                  <a:pt x="457" y="242"/>
                  <a:pt x="457" y="242"/>
                </a:cubicBezTo>
                <a:cubicBezTo>
                  <a:pt x="454" y="251"/>
                  <a:pt x="451" y="259"/>
                  <a:pt x="450" y="265"/>
                </a:cubicBezTo>
                <a:cubicBezTo>
                  <a:pt x="419" y="265"/>
                  <a:pt x="419" y="265"/>
                  <a:pt x="419" y="265"/>
                </a:cubicBezTo>
                <a:cubicBezTo>
                  <a:pt x="419" y="295"/>
                  <a:pt x="419" y="295"/>
                  <a:pt x="419" y="295"/>
                </a:cubicBezTo>
                <a:cubicBezTo>
                  <a:pt x="416" y="295"/>
                  <a:pt x="416" y="295"/>
                  <a:pt x="416" y="295"/>
                </a:cubicBezTo>
                <a:cubicBezTo>
                  <a:pt x="414" y="286"/>
                  <a:pt x="411" y="274"/>
                  <a:pt x="407" y="265"/>
                </a:cubicBezTo>
                <a:cubicBezTo>
                  <a:pt x="451" y="239"/>
                  <a:pt x="451" y="239"/>
                  <a:pt x="451" y="239"/>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25" name="矩形 24"/>
          <p:cNvSpPr/>
          <p:nvPr/>
        </p:nvSpPr>
        <p:spPr>
          <a:xfrm>
            <a:off x="1794449" y="5202943"/>
            <a:ext cx="9565372" cy="535531"/>
          </a:xfrm>
          <a:prstGeom prst="rect">
            <a:avLst/>
          </a:prstGeom>
        </p:spPr>
        <p:txBody>
          <a:bodyPr wrap="square">
            <a:spAutoFit/>
          </a:bodyPr>
          <a:lstStyle/>
          <a:p>
            <a:pPr>
              <a:lnSpc>
                <a:spcPct val="120000"/>
              </a:lnSpc>
            </a:pPr>
            <a:r>
              <a:rPr lang="en-US" altLang="zh-CN" sz="2400" dirty="0"/>
              <a:t>Halide’s answer: decouple algorithm from schedule</a:t>
            </a:r>
            <a:r>
              <a:rPr lang="en-US" altLang="zh-CN" sz="2400" dirty="0"/>
              <a:t> </a:t>
            </a:r>
            <a:endParaRPr lang="zh-CN" altLang="en-US" sz="2400" dirty="0"/>
          </a:p>
        </p:txBody>
      </p:sp>
      <p:sp>
        <p:nvSpPr>
          <p:cNvPr id="3" name="矩形 2"/>
          <p:cNvSpPr/>
          <p:nvPr/>
        </p:nvSpPr>
        <p:spPr>
          <a:xfrm>
            <a:off x="1938210" y="1381520"/>
            <a:ext cx="6502791" cy="3416320"/>
          </a:xfrm>
          <a:prstGeom prst="rect">
            <a:avLst/>
          </a:prstGeom>
        </p:spPr>
        <p:txBody>
          <a:bodyPr wrap="square">
            <a:spAutoFit/>
          </a:bodyPr>
          <a:lstStyle/>
          <a:p>
            <a:r>
              <a:rPr lang="en-US" altLang="zh-CN" sz="2400" dirty="0"/>
              <a:t>O</a:t>
            </a:r>
            <a:r>
              <a:rPr lang="en-US" altLang="zh-CN" sz="2400" dirty="0" smtClean="0"/>
              <a:t>rganizing </a:t>
            </a:r>
            <a:r>
              <a:rPr lang="en-US" altLang="zh-CN" sz="2400" dirty="0"/>
              <a:t>computation is </a:t>
            </a:r>
            <a:r>
              <a:rPr lang="en-US" altLang="zh-CN" sz="2400" dirty="0" smtClean="0"/>
              <a:t>hard</a:t>
            </a:r>
          </a:p>
          <a:p>
            <a:r>
              <a:rPr lang="en-US" altLang="zh-CN" sz="2400" dirty="0"/>
              <a:t/>
            </a:r>
            <a:br>
              <a:rPr lang="en-US" altLang="zh-CN" sz="2400" dirty="0"/>
            </a:br>
            <a:r>
              <a:rPr lang="en-US" altLang="zh-CN" sz="2400" dirty="0" smtClean="0"/>
              <a:t>Optimizing </a:t>
            </a:r>
            <a:r>
              <a:rPr lang="en-US" altLang="zh-CN" sz="2400" dirty="0"/>
              <a:t>parallelism, locality </a:t>
            </a:r>
            <a:r>
              <a:rPr lang="en-US" altLang="zh-CN" sz="2400" dirty="0" smtClean="0"/>
              <a:t>requires </a:t>
            </a:r>
          </a:p>
          <a:p>
            <a:r>
              <a:rPr lang="en-US" altLang="zh-CN" sz="2400" dirty="0" smtClean="0"/>
              <a:t>transforming </a:t>
            </a:r>
            <a:r>
              <a:rPr lang="en-US" altLang="zh-CN" sz="2400" dirty="0"/>
              <a:t>program &amp; data structure.</a:t>
            </a:r>
            <a:br>
              <a:rPr lang="en-US" altLang="zh-CN" sz="2400" dirty="0"/>
            </a:br>
            <a:endParaRPr lang="en-US" altLang="zh-CN" sz="2400" dirty="0" smtClean="0"/>
          </a:p>
          <a:p>
            <a:r>
              <a:rPr lang="en-US" altLang="zh-CN" sz="2400" dirty="0" smtClean="0"/>
              <a:t>What </a:t>
            </a:r>
            <a:r>
              <a:rPr lang="en-US" altLang="zh-CN" sz="2400" dirty="0"/>
              <a:t>transformations are legal?</a:t>
            </a:r>
            <a:br>
              <a:rPr lang="en-US" altLang="zh-CN" sz="2400" dirty="0"/>
            </a:br>
            <a:endParaRPr lang="en-US" altLang="zh-CN" sz="2400" dirty="0" smtClean="0"/>
          </a:p>
          <a:p>
            <a:r>
              <a:rPr lang="en-US" altLang="zh-CN" sz="2400" dirty="0" smtClean="0"/>
              <a:t>What </a:t>
            </a:r>
            <a:r>
              <a:rPr lang="en-US" altLang="zh-CN" sz="2400" dirty="0"/>
              <a:t>transformations are beneficial? </a:t>
            </a:r>
            <a:br>
              <a:rPr lang="en-US" altLang="zh-CN" sz="2400" dirty="0"/>
            </a:br>
            <a:endParaRPr lang="zh-CN" altLang="en-US" sz="2400" dirty="0"/>
          </a:p>
        </p:txBody>
      </p:sp>
    </p:spTree>
    <p:extLst>
      <p:ext uri="{BB962C8B-B14F-4D97-AF65-F5344CB8AC3E}">
        <p14:creationId xmlns:p14="http://schemas.microsoft.com/office/powerpoint/2010/main" val="1086195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75F77"/>
      </a:accent1>
      <a:accent2>
        <a:srgbClr val="D74B4B"/>
      </a:accent2>
      <a:accent3>
        <a:srgbClr val="A7AA9D"/>
      </a:accent3>
      <a:accent4>
        <a:srgbClr val="2192BC"/>
      </a:accent4>
      <a:accent5>
        <a:srgbClr val="354B5E"/>
      </a:accent5>
      <a:accent6>
        <a:srgbClr val="BFBFBF"/>
      </a:accent6>
      <a:hlink>
        <a:srgbClr val="D74B4B"/>
      </a:hlink>
      <a:folHlink>
        <a:srgbClr val="869FB7"/>
      </a:folHlink>
    </a:clrScheme>
    <a:fontScheme name="自定义 3">
      <a:majorFont>
        <a:latin typeface="Roboto"/>
        <a:ea typeface="微软雅黑"/>
        <a:cs typeface=""/>
      </a:majorFont>
      <a:minorFont>
        <a:latin typeface="Open Sans"/>
        <a:ea typeface="冬青黑体简体中文 W3"/>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E1C39"/>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44546A"/>
    </a:dk2>
    <a:lt2>
      <a:srgbClr val="E7E6E6"/>
    </a:lt2>
    <a:accent1>
      <a:srgbClr val="475F77"/>
    </a:accent1>
    <a:accent2>
      <a:srgbClr val="D74B4B"/>
    </a:accent2>
    <a:accent3>
      <a:srgbClr val="A7AA9D"/>
    </a:accent3>
    <a:accent4>
      <a:srgbClr val="2192BC"/>
    </a:accent4>
    <a:accent5>
      <a:srgbClr val="354B5E"/>
    </a:accent5>
    <a:accent6>
      <a:srgbClr val="BFBFBF"/>
    </a:accent6>
    <a:hlink>
      <a:srgbClr val="D74B4B"/>
    </a:hlink>
    <a:folHlink>
      <a:srgbClr val="869FB7"/>
    </a:folHlink>
  </a:clrScheme>
</a:themeOverride>
</file>

<file path=ppt/theme/themeOverride10.xml><?xml version="1.0" encoding="utf-8"?>
<a:themeOverride xmlns:a="http://schemas.openxmlformats.org/drawingml/2006/main">
  <a:clrScheme name="Office">
    <a:dk1>
      <a:srgbClr val="000000"/>
    </a:dk1>
    <a:lt1>
      <a:srgbClr val="FFFFFF"/>
    </a:lt1>
    <a:dk2>
      <a:srgbClr val="44546A"/>
    </a:dk2>
    <a:lt2>
      <a:srgbClr val="E7E6E6"/>
    </a:lt2>
    <a:accent1>
      <a:srgbClr val="475F77"/>
    </a:accent1>
    <a:accent2>
      <a:srgbClr val="D74B4B"/>
    </a:accent2>
    <a:accent3>
      <a:srgbClr val="A7AA9D"/>
    </a:accent3>
    <a:accent4>
      <a:srgbClr val="2192BC"/>
    </a:accent4>
    <a:accent5>
      <a:srgbClr val="354B5E"/>
    </a:accent5>
    <a:accent6>
      <a:srgbClr val="BFBFBF"/>
    </a:accent6>
    <a:hlink>
      <a:srgbClr val="D74B4B"/>
    </a:hlink>
    <a:folHlink>
      <a:srgbClr val="869FB7"/>
    </a:folHlink>
  </a:clrScheme>
</a:themeOverride>
</file>

<file path=ppt/theme/themeOverride11.xml><?xml version="1.0" encoding="utf-8"?>
<a:themeOverride xmlns:a="http://schemas.openxmlformats.org/drawingml/2006/main">
  <a:clrScheme name="Office">
    <a:dk1>
      <a:srgbClr val="000000"/>
    </a:dk1>
    <a:lt1>
      <a:srgbClr val="FFFFFF"/>
    </a:lt1>
    <a:dk2>
      <a:srgbClr val="44546A"/>
    </a:dk2>
    <a:lt2>
      <a:srgbClr val="E7E6E6"/>
    </a:lt2>
    <a:accent1>
      <a:srgbClr val="475F77"/>
    </a:accent1>
    <a:accent2>
      <a:srgbClr val="D74B4B"/>
    </a:accent2>
    <a:accent3>
      <a:srgbClr val="A7AA9D"/>
    </a:accent3>
    <a:accent4>
      <a:srgbClr val="2192BC"/>
    </a:accent4>
    <a:accent5>
      <a:srgbClr val="354B5E"/>
    </a:accent5>
    <a:accent6>
      <a:srgbClr val="BFBFBF"/>
    </a:accent6>
    <a:hlink>
      <a:srgbClr val="D74B4B"/>
    </a:hlink>
    <a:folHlink>
      <a:srgbClr val="869FB7"/>
    </a:folHlink>
  </a:clrScheme>
</a:themeOverride>
</file>

<file path=ppt/theme/themeOverride2.xml><?xml version="1.0" encoding="utf-8"?>
<a:themeOverride xmlns:a="http://schemas.openxmlformats.org/drawingml/2006/main">
  <a:clrScheme name="Office">
    <a:dk1>
      <a:srgbClr val="000000"/>
    </a:dk1>
    <a:lt1>
      <a:srgbClr val="FFFFFF"/>
    </a:lt1>
    <a:dk2>
      <a:srgbClr val="44546A"/>
    </a:dk2>
    <a:lt2>
      <a:srgbClr val="E7E6E6"/>
    </a:lt2>
    <a:accent1>
      <a:srgbClr val="475F77"/>
    </a:accent1>
    <a:accent2>
      <a:srgbClr val="D74B4B"/>
    </a:accent2>
    <a:accent3>
      <a:srgbClr val="A7AA9D"/>
    </a:accent3>
    <a:accent4>
      <a:srgbClr val="2192BC"/>
    </a:accent4>
    <a:accent5>
      <a:srgbClr val="354B5E"/>
    </a:accent5>
    <a:accent6>
      <a:srgbClr val="BFBFBF"/>
    </a:accent6>
    <a:hlink>
      <a:srgbClr val="D74B4B"/>
    </a:hlink>
    <a:folHlink>
      <a:srgbClr val="869FB7"/>
    </a:folHlink>
  </a:clrScheme>
</a:themeOverride>
</file>

<file path=ppt/theme/themeOverride3.xml><?xml version="1.0" encoding="utf-8"?>
<a:themeOverride xmlns:a="http://schemas.openxmlformats.org/drawingml/2006/main">
  <a:clrScheme name="Office">
    <a:dk1>
      <a:srgbClr val="000000"/>
    </a:dk1>
    <a:lt1>
      <a:srgbClr val="FFFFFF"/>
    </a:lt1>
    <a:dk2>
      <a:srgbClr val="44546A"/>
    </a:dk2>
    <a:lt2>
      <a:srgbClr val="E7E6E6"/>
    </a:lt2>
    <a:accent1>
      <a:srgbClr val="475F77"/>
    </a:accent1>
    <a:accent2>
      <a:srgbClr val="D74B4B"/>
    </a:accent2>
    <a:accent3>
      <a:srgbClr val="A7AA9D"/>
    </a:accent3>
    <a:accent4>
      <a:srgbClr val="2192BC"/>
    </a:accent4>
    <a:accent5>
      <a:srgbClr val="354B5E"/>
    </a:accent5>
    <a:accent6>
      <a:srgbClr val="BFBFBF"/>
    </a:accent6>
    <a:hlink>
      <a:srgbClr val="D74B4B"/>
    </a:hlink>
    <a:folHlink>
      <a:srgbClr val="869FB7"/>
    </a:folHlink>
  </a:clrScheme>
</a:themeOverride>
</file>

<file path=ppt/theme/themeOverride4.xml><?xml version="1.0" encoding="utf-8"?>
<a:themeOverride xmlns:a="http://schemas.openxmlformats.org/drawingml/2006/main">
  <a:clrScheme name="Office">
    <a:dk1>
      <a:srgbClr val="000000"/>
    </a:dk1>
    <a:lt1>
      <a:srgbClr val="FFFFFF"/>
    </a:lt1>
    <a:dk2>
      <a:srgbClr val="44546A"/>
    </a:dk2>
    <a:lt2>
      <a:srgbClr val="E7E6E6"/>
    </a:lt2>
    <a:accent1>
      <a:srgbClr val="475F77"/>
    </a:accent1>
    <a:accent2>
      <a:srgbClr val="D74B4B"/>
    </a:accent2>
    <a:accent3>
      <a:srgbClr val="A7AA9D"/>
    </a:accent3>
    <a:accent4>
      <a:srgbClr val="2192BC"/>
    </a:accent4>
    <a:accent5>
      <a:srgbClr val="354B5E"/>
    </a:accent5>
    <a:accent6>
      <a:srgbClr val="BFBFBF"/>
    </a:accent6>
    <a:hlink>
      <a:srgbClr val="D74B4B"/>
    </a:hlink>
    <a:folHlink>
      <a:srgbClr val="869FB7"/>
    </a:folHlink>
  </a:clrScheme>
</a:themeOverride>
</file>

<file path=ppt/theme/themeOverride5.xml><?xml version="1.0" encoding="utf-8"?>
<a:themeOverride xmlns:a="http://schemas.openxmlformats.org/drawingml/2006/main">
  <a:clrScheme name="Office">
    <a:dk1>
      <a:srgbClr val="000000"/>
    </a:dk1>
    <a:lt1>
      <a:srgbClr val="FFFFFF"/>
    </a:lt1>
    <a:dk2>
      <a:srgbClr val="44546A"/>
    </a:dk2>
    <a:lt2>
      <a:srgbClr val="E7E6E6"/>
    </a:lt2>
    <a:accent1>
      <a:srgbClr val="475F77"/>
    </a:accent1>
    <a:accent2>
      <a:srgbClr val="D74B4B"/>
    </a:accent2>
    <a:accent3>
      <a:srgbClr val="A7AA9D"/>
    </a:accent3>
    <a:accent4>
      <a:srgbClr val="2192BC"/>
    </a:accent4>
    <a:accent5>
      <a:srgbClr val="354B5E"/>
    </a:accent5>
    <a:accent6>
      <a:srgbClr val="BFBFBF"/>
    </a:accent6>
    <a:hlink>
      <a:srgbClr val="D74B4B"/>
    </a:hlink>
    <a:folHlink>
      <a:srgbClr val="869FB7"/>
    </a:folHlink>
  </a:clrScheme>
</a:themeOverride>
</file>

<file path=ppt/theme/themeOverride6.xml><?xml version="1.0" encoding="utf-8"?>
<a:themeOverride xmlns:a="http://schemas.openxmlformats.org/drawingml/2006/main">
  <a:clrScheme name="Office">
    <a:dk1>
      <a:srgbClr val="000000"/>
    </a:dk1>
    <a:lt1>
      <a:srgbClr val="FFFFFF"/>
    </a:lt1>
    <a:dk2>
      <a:srgbClr val="44546A"/>
    </a:dk2>
    <a:lt2>
      <a:srgbClr val="E7E6E6"/>
    </a:lt2>
    <a:accent1>
      <a:srgbClr val="475F77"/>
    </a:accent1>
    <a:accent2>
      <a:srgbClr val="D74B4B"/>
    </a:accent2>
    <a:accent3>
      <a:srgbClr val="A7AA9D"/>
    </a:accent3>
    <a:accent4>
      <a:srgbClr val="2192BC"/>
    </a:accent4>
    <a:accent5>
      <a:srgbClr val="354B5E"/>
    </a:accent5>
    <a:accent6>
      <a:srgbClr val="BFBFBF"/>
    </a:accent6>
    <a:hlink>
      <a:srgbClr val="D74B4B"/>
    </a:hlink>
    <a:folHlink>
      <a:srgbClr val="869FB7"/>
    </a:folHlink>
  </a:clrScheme>
</a:themeOverride>
</file>

<file path=ppt/theme/themeOverride7.xml><?xml version="1.0" encoding="utf-8"?>
<a:themeOverride xmlns:a="http://schemas.openxmlformats.org/drawingml/2006/main">
  <a:clrScheme name="Office">
    <a:dk1>
      <a:srgbClr val="000000"/>
    </a:dk1>
    <a:lt1>
      <a:srgbClr val="FFFFFF"/>
    </a:lt1>
    <a:dk2>
      <a:srgbClr val="44546A"/>
    </a:dk2>
    <a:lt2>
      <a:srgbClr val="E7E6E6"/>
    </a:lt2>
    <a:accent1>
      <a:srgbClr val="475F77"/>
    </a:accent1>
    <a:accent2>
      <a:srgbClr val="D74B4B"/>
    </a:accent2>
    <a:accent3>
      <a:srgbClr val="A7AA9D"/>
    </a:accent3>
    <a:accent4>
      <a:srgbClr val="2192BC"/>
    </a:accent4>
    <a:accent5>
      <a:srgbClr val="354B5E"/>
    </a:accent5>
    <a:accent6>
      <a:srgbClr val="BFBFBF"/>
    </a:accent6>
    <a:hlink>
      <a:srgbClr val="D74B4B"/>
    </a:hlink>
    <a:folHlink>
      <a:srgbClr val="869FB7"/>
    </a:folHlink>
  </a:clrScheme>
</a:themeOverride>
</file>

<file path=ppt/theme/themeOverride8.xml><?xml version="1.0" encoding="utf-8"?>
<a:themeOverride xmlns:a="http://schemas.openxmlformats.org/drawingml/2006/main">
  <a:clrScheme name="Office">
    <a:dk1>
      <a:srgbClr val="000000"/>
    </a:dk1>
    <a:lt1>
      <a:srgbClr val="FFFFFF"/>
    </a:lt1>
    <a:dk2>
      <a:srgbClr val="44546A"/>
    </a:dk2>
    <a:lt2>
      <a:srgbClr val="E7E6E6"/>
    </a:lt2>
    <a:accent1>
      <a:srgbClr val="475F77"/>
    </a:accent1>
    <a:accent2>
      <a:srgbClr val="D74B4B"/>
    </a:accent2>
    <a:accent3>
      <a:srgbClr val="A7AA9D"/>
    </a:accent3>
    <a:accent4>
      <a:srgbClr val="2192BC"/>
    </a:accent4>
    <a:accent5>
      <a:srgbClr val="354B5E"/>
    </a:accent5>
    <a:accent6>
      <a:srgbClr val="BFBFBF"/>
    </a:accent6>
    <a:hlink>
      <a:srgbClr val="D74B4B"/>
    </a:hlink>
    <a:folHlink>
      <a:srgbClr val="869FB7"/>
    </a:folHlink>
  </a:clrScheme>
</a:themeOverride>
</file>

<file path=ppt/theme/themeOverride9.xml><?xml version="1.0" encoding="utf-8"?>
<a:themeOverride xmlns:a="http://schemas.openxmlformats.org/drawingml/2006/main">
  <a:clrScheme name="Office">
    <a:dk1>
      <a:srgbClr val="000000"/>
    </a:dk1>
    <a:lt1>
      <a:srgbClr val="FFFFFF"/>
    </a:lt1>
    <a:dk2>
      <a:srgbClr val="44546A"/>
    </a:dk2>
    <a:lt2>
      <a:srgbClr val="E7E6E6"/>
    </a:lt2>
    <a:accent1>
      <a:srgbClr val="475F77"/>
    </a:accent1>
    <a:accent2>
      <a:srgbClr val="D74B4B"/>
    </a:accent2>
    <a:accent3>
      <a:srgbClr val="A7AA9D"/>
    </a:accent3>
    <a:accent4>
      <a:srgbClr val="2192BC"/>
    </a:accent4>
    <a:accent5>
      <a:srgbClr val="354B5E"/>
    </a:accent5>
    <a:accent6>
      <a:srgbClr val="BFBFBF"/>
    </a:accent6>
    <a:hlink>
      <a:srgbClr val="D74B4B"/>
    </a:hlink>
    <a:folHlink>
      <a:srgbClr val="869FB7"/>
    </a:folHlink>
  </a:clrScheme>
</a:themeOverride>
</file>

<file path=docProps/app.xml><?xml version="1.0" encoding="utf-8"?>
<Properties xmlns="http://schemas.openxmlformats.org/officeDocument/2006/extended-properties" xmlns:vt="http://schemas.openxmlformats.org/officeDocument/2006/docPropsVTypes">
  <TotalTime>407</TotalTime>
  <Words>1204</Words>
  <Application>Microsoft Office PowerPoint</Application>
  <PresentationFormat>宽屏</PresentationFormat>
  <Paragraphs>132</Paragraphs>
  <Slides>20</Slides>
  <Notes>12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20</vt:i4>
      </vt:variant>
    </vt:vector>
  </HeadingPairs>
  <TitlesOfParts>
    <vt:vector size="31" baseType="lpstr">
      <vt:lpstr>Open Sans</vt:lpstr>
      <vt:lpstr>等线</vt:lpstr>
      <vt:lpstr>冬青黑体简体中文 W3</vt:lpstr>
      <vt:lpstr>Arial</vt:lpstr>
      <vt:lpstr>Roboto</vt:lpstr>
      <vt:lpstr>Agency FB</vt:lpstr>
      <vt:lpstr>Open Sans Light</vt:lpstr>
      <vt:lpstr>SFMono-Regular</vt:lpstr>
      <vt:lpstr>Arial Unicode MS</vt:lpstr>
      <vt:lpstr>微软雅黑</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贺镕庄</dc:creator>
  <cp:lastModifiedBy>张航凯</cp:lastModifiedBy>
  <cp:revision>65</cp:revision>
  <dcterms:created xsi:type="dcterms:W3CDTF">2015-12-17T03:48:51Z</dcterms:created>
  <dcterms:modified xsi:type="dcterms:W3CDTF">2018-01-13T14:19:03Z</dcterms:modified>
</cp:coreProperties>
</file>