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54374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组合 6"/>
          <p:cNvGrpSpPr/>
          <p:nvPr/>
        </p:nvGrpSpPr>
        <p:grpSpPr>
          <a:xfrm>
            <a:off x="326036" y="2590837"/>
            <a:ext cx="8491930" cy="2130199"/>
            <a:chOff x="0" y="0"/>
            <a:chExt cx="8491928" cy="2130197"/>
          </a:xfrm>
        </p:grpSpPr>
        <p:sp>
          <p:nvSpPr>
            <p:cNvPr id="122" name="文本框 5"/>
            <p:cNvSpPr txBox="1"/>
            <p:nvPr/>
          </p:nvSpPr>
          <p:spPr>
            <a:xfrm>
              <a:off x="1043238" y="-1"/>
              <a:ext cx="6405451" cy="1106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200" b="1">
                  <a:solidFill>
                    <a:srgbClr val="004358"/>
                  </a:solidFill>
                  <a:latin typeface="Bodoni MT Black"/>
                  <a:ea typeface="Bodoni MT Black"/>
                  <a:cs typeface="Bodoni MT Black"/>
                  <a:sym typeface="Bodoni MT Black"/>
                </a:defRPr>
              </a:lvl1pPr>
            </a:lstStyle>
            <a:p>
              <a:r>
                <a:t>STL</a:t>
              </a:r>
            </a:p>
          </p:txBody>
        </p:sp>
        <p:sp>
          <p:nvSpPr>
            <p:cNvPr id="123" name="矩形 5"/>
            <p:cNvSpPr txBox="1"/>
            <p:nvPr/>
          </p:nvSpPr>
          <p:spPr>
            <a:xfrm>
              <a:off x="0" y="1200557"/>
              <a:ext cx="8491929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0043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组长：郑值</a:t>
              </a:r>
            </a:p>
            <a:p>
              <a:pPr algn="ctr">
                <a:defRPr sz="2400">
                  <a:solidFill>
                    <a:srgbClr val="0043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组员：王新，蔡文韬</a:t>
              </a:r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算法</a:t>
            </a:r>
          </a:p>
        </p:txBody>
      </p:sp>
      <p:sp>
        <p:nvSpPr>
          <p:cNvPr id="182" name="文本框 2"/>
          <p:cNvSpPr txBox="1"/>
          <p:nvPr/>
        </p:nvSpPr>
        <p:spPr>
          <a:xfrm>
            <a:off x="367644" y="1696824"/>
            <a:ext cx="8427565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在STL标准库中并没有给每个容器添加大量的功能，而是提供了一组算法，这些算法大多独立于特定容器而通用（或称泛型的</a:t>
            </a:r>
            <a:r>
              <a:rPr dirty="0"/>
              <a:t>）：</a:t>
            </a:r>
            <a:r>
              <a:rPr dirty="0" err="1"/>
              <a:t>可用于不同类型的容器和不同类型的元素</a:t>
            </a:r>
            <a:r>
              <a:rPr dirty="0"/>
              <a:t>。</a:t>
            </a:r>
          </a:p>
          <a:p>
            <a:endParaRPr dirty="0"/>
          </a:p>
          <a:p>
            <a:r>
              <a:rPr dirty="0" err="1"/>
              <a:t>所有泛型算法的前两个参数都是一对迭代器first与last，STL算法都作用在由迭代器</a:t>
            </a:r>
            <a:r>
              <a:rPr dirty="0"/>
              <a:t>[</a:t>
            </a:r>
            <a:r>
              <a:rPr dirty="0" err="1"/>
              <a:t>first,last</a:t>
            </a:r>
            <a:r>
              <a:rPr dirty="0"/>
              <a:t>)所标示出来的区间上。这个区间的必要条件是必须能够经由累加操作符的反复运用，从first到达last，否则会出现未定义的结果。算法可分为质变算法和非质变算法两种，质变算法会更改区间内的元素内容，而非质变算法不会。</a:t>
            </a:r>
          </a:p>
        </p:txBody>
      </p:sp>
      <p:sp>
        <p:nvSpPr>
          <p:cNvPr id="183" name="文本框 5"/>
          <p:cNvSpPr txBox="1"/>
          <p:nvPr/>
        </p:nvSpPr>
        <p:spPr>
          <a:xfrm>
            <a:off x="367644" y="4581392"/>
            <a:ext cx="844641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关于算法部分的详细内容可查看本项目文档，不在此一一列出各种函数</a:t>
            </a:r>
            <a:r>
              <a:rPr lang="zh-CN" altLang="en-US" dirty="0"/>
              <a:t>。下面进行</a:t>
            </a:r>
            <a:r>
              <a:rPr lang="en-US" altLang="zh-CN" dirty="0"/>
              <a:t>SGI STL</a:t>
            </a:r>
            <a:r>
              <a:rPr lang="zh-CN" altLang="en-US" dirty="0"/>
              <a:t>的源码分析。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空间配置器</a:t>
            </a:r>
          </a:p>
        </p:txBody>
      </p:sp>
      <p:sp>
        <p:nvSpPr>
          <p:cNvPr id="188" name="文本框 5"/>
          <p:cNvSpPr txBox="1"/>
          <p:nvPr/>
        </p:nvSpPr>
        <p:spPr>
          <a:xfrm>
            <a:off x="239841" y="1044060"/>
            <a:ext cx="8427565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以 STL的实作角度而言,第一个需要介绍的就是空间配置器,因为整个 STL 的操作对象(所有的数值)都存放在容器之内,而容器一定需要配置空间以置放数据。为了精密分工,STL allocator 决定将内存分配与建构解构对象动作区分开来。内存配置动作由 alloc:allocate() 负责,内存释放动作由 alloc::deallocate() 负责;对象建构动作由 ::construct() 负责,对象解构动作由 ::destroy() 负责。建构解构函数关系见下图：</a:t>
            </a:r>
          </a:p>
        </p:txBody>
      </p:sp>
      <p:pic>
        <p:nvPicPr>
          <p:cNvPr id="189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445" y="2720431"/>
            <a:ext cx="6226081" cy="3810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矩形 1"/>
          <p:cNvSpPr/>
          <p:nvPr/>
        </p:nvSpPr>
        <p:spPr>
          <a:xfrm>
            <a:off x="2" y="908036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construct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函数</a:t>
            </a:r>
          </a:p>
        </p:txBody>
      </p:sp>
      <p:sp>
        <p:nvSpPr>
          <p:cNvPr id="194" name="文本框 5"/>
          <p:cNvSpPr txBox="1"/>
          <p:nvPr/>
        </p:nvSpPr>
        <p:spPr>
          <a:xfrm>
            <a:off x="239839" y="1616237"/>
            <a:ext cx="842756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以下为construct函数源码，在指针p所指向的内存空间创建一个类型为T1的对象。调用的构造函数接受一个类型为const   T2&amp;（或其他兼容类型）的参数。</a:t>
            </a:r>
          </a:p>
        </p:txBody>
      </p:sp>
      <p:sp>
        <p:nvSpPr>
          <p:cNvPr id="195" name="文本框 6"/>
          <p:cNvSpPr txBox="1"/>
          <p:nvPr/>
        </p:nvSpPr>
        <p:spPr>
          <a:xfrm>
            <a:off x="2052762" y="3242088"/>
            <a:ext cx="503090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803448" y="3175096"/>
            <a:ext cx="4891177" cy="1839156"/>
          </a:xfrm>
          <a:prstGeom prst="snip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template &lt;class T1, class T2&gt;</a:t>
            </a:r>
          </a:p>
          <a:p>
            <a:r>
              <a:rPr lang="en-US" dirty="0"/>
              <a:t>inline void construct(T1* p, </a:t>
            </a:r>
            <a:r>
              <a:rPr lang="en-US" dirty="0" err="1"/>
              <a:t>const</a:t>
            </a:r>
            <a:r>
              <a:rPr lang="en-US" dirty="0"/>
              <a:t> T2&amp; value) {</a:t>
            </a:r>
          </a:p>
          <a:p>
            <a:r>
              <a:rPr lang="en-US" dirty="0"/>
              <a:t>	new (p) T1(value);</a:t>
            </a:r>
          </a:p>
          <a:p>
            <a:r>
              <a:rPr lang="en-US" dirty="0"/>
              <a:t>	// placement new ; </a:t>
            </a:r>
            <a:r>
              <a:rPr lang="zh-CN" altLang="en-US" dirty="0"/>
              <a:t>唤起 </a:t>
            </a:r>
            <a:r>
              <a:rPr lang="en-US" dirty="0"/>
              <a:t>T1::T1(value);</a:t>
            </a:r>
          </a:p>
          <a:p>
            <a:r>
              <a:rPr lang="en-US" dirty="0"/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destory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函数</a:t>
            </a:r>
          </a:p>
        </p:txBody>
      </p:sp>
      <p:sp>
        <p:nvSpPr>
          <p:cNvPr id="200" name="文本框 5"/>
          <p:cNvSpPr txBox="1"/>
          <p:nvPr/>
        </p:nvSpPr>
        <p:spPr>
          <a:xfrm>
            <a:off x="474453" y="1616237"/>
            <a:ext cx="819295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sz="2000" dirty="0" err="1"/>
              <a:t>destory函数分为两个版本，第一版本接受一个指针，调用该对象的解构式即可。第二版本接受</a:t>
            </a:r>
            <a:r>
              <a:rPr sz="2000" dirty="0"/>
              <a:t> first 和 last </a:t>
            </a:r>
            <a:r>
              <a:rPr sz="2000" dirty="0" err="1"/>
              <a:t>两个迭代器准备将</a:t>
            </a:r>
            <a:r>
              <a:rPr sz="2000" dirty="0"/>
              <a:t> [</a:t>
            </a:r>
            <a:r>
              <a:rPr sz="2000" dirty="0" err="1"/>
              <a:t>first,last</a:t>
            </a:r>
            <a:r>
              <a:rPr sz="2000" dirty="0"/>
              <a:t>) </a:t>
            </a:r>
            <a:r>
              <a:rPr sz="2000" dirty="0" err="1"/>
              <a:t>范围内的所有物件解构掉。首先利用</a:t>
            </a:r>
            <a:r>
              <a:rPr sz="2000" dirty="0"/>
              <a:t> </a:t>
            </a:r>
            <a:r>
              <a:rPr sz="2000" dirty="0" err="1"/>
              <a:t>value_type</a:t>
            </a:r>
            <a:r>
              <a:rPr sz="2000" dirty="0"/>
              <a:t>() </a:t>
            </a:r>
            <a:r>
              <a:rPr sz="2000" dirty="0" err="1"/>
              <a:t>获得迭代器所指物件的类型,再</a:t>
            </a:r>
            <a:r>
              <a:rPr sz="2000" dirty="0"/>
              <a:t> 利 用 __</a:t>
            </a:r>
            <a:r>
              <a:rPr sz="2000" dirty="0" err="1"/>
              <a:t>type_traits</a:t>
            </a:r>
            <a:r>
              <a:rPr sz="2000" dirty="0"/>
              <a:t>&lt;T&gt; </a:t>
            </a:r>
            <a:r>
              <a:rPr sz="2000" dirty="0" err="1"/>
              <a:t>判别该类型的解构式是否无关紧要，若是</a:t>
            </a:r>
            <a:r>
              <a:rPr sz="2000" dirty="0"/>
              <a:t>( __</a:t>
            </a:r>
            <a:r>
              <a:rPr sz="2000" dirty="0" err="1"/>
              <a:t>true_type</a:t>
            </a:r>
            <a:r>
              <a:rPr sz="2000" dirty="0"/>
              <a:t> ),</a:t>
            </a:r>
            <a:r>
              <a:rPr sz="2000" dirty="0" err="1"/>
              <a:t>什么也不做就结束;若</a:t>
            </a:r>
            <a:r>
              <a:rPr sz="2000" dirty="0"/>
              <a:t>( __</a:t>
            </a:r>
            <a:r>
              <a:rPr sz="2000" dirty="0" err="1"/>
              <a:t>false_type</a:t>
            </a:r>
            <a:r>
              <a:rPr sz="2000" dirty="0"/>
              <a:t> ),</a:t>
            </a:r>
            <a:r>
              <a:rPr sz="2000" dirty="0" err="1"/>
              <a:t>这才以循环方式巡访整个范围,并在循环中每经历一个对象就呼叫第一个版本的</a:t>
            </a:r>
            <a:r>
              <a:rPr sz="2000" dirty="0"/>
              <a:t> destroy()。</a:t>
            </a:r>
          </a:p>
        </p:txBody>
      </p:sp>
      <p:sp>
        <p:nvSpPr>
          <p:cNvPr id="201" name="文本框 6"/>
          <p:cNvSpPr txBox="1"/>
          <p:nvPr/>
        </p:nvSpPr>
        <p:spPr>
          <a:xfrm>
            <a:off x="239839" y="4201495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1083141" y="4103698"/>
            <a:ext cx="6970143" cy="1212113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000" dirty="0"/>
              <a:t>inline void destroy(</a:t>
            </a:r>
            <a:r>
              <a:rPr lang="en-US" sz="2000" dirty="0" err="1"/>
              <a:t>ForwardIterator</a:t>
            </a:r>
            <a:r>
              <a:rPr lang="en-US" sz="2000" dirty="0"/>
              <a:t> first, </a:t>
            </a:r>
            <a:r>
              <a:rPr lang="en-US" sz="2000" dirty="0" err="1"/>
              <a:t>ForwardIterator</a:t>
            </a:r>
            <a:r>
              <a:rPr lang="en-US" sz="2000" dirty="0"/>
              <a:t> last) {</a:t>
            </a:r>
          </a:p>
          <a:p>
            <a:r>
              <a:rPr lang="en-US" sz="2000" dirty="0"/>
              <a:t>	__destroy(first, last, </a:t>
            </a:r>
            <a:r>
              <a:rPr lang="en-US" sz="2000" dirty="0" err="1"/>
              <a:t>value_type</a:t>
            </a:r>
            <a:r>
              <a:rPr lang="en-US" sz="2000" dirty="0"/>
              <a:t>(first));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destory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函数</a:t>
            </a:r>
          </a:p>
        </p:txBody>
      </p:sp>
      <p:sp>
        <p:nvSpPr>
          <p:cNvPr id="206" name="文本框 5"/>
          <p:cNvSpPr txBox="1"/>
          <p:nvPr/>
        </p:nvSpPr>
        <p:spPr>
          <a:xfrm>
            <a:off x="239838" y="3003673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07" name="文本框 6"/>
          <p:cNvSpPr txBox="1"/>
          <p:nvPr/>
        </p:nvSpPr>
        <p:spPr>
          <a:xfrm>
            <a:off x="239839" y="1365599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08" name="文本框 7"/>
          <p:cNvSpPr txBox="1"/>
          <p:nvPr/>
        </p:nvSpPr>
        <p:spPr>
          <a:xfrm>
            <a:off x="239837" y="4610339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239836" y="1225552"/>
            <a:ext cx="8896589" cy="1763075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inline void __destroy(</a:t>
            </a:r>
            <a:r>
              <a:rPr lang="en-US" dirty="0" err="1"/>
              <a:t>ForwardIterator</a:t>
            </a:r>
            <a:r>
              <a:rPr lang="en-US" dirty="0"/>
              <a:t> first, </a:t>
            </a:r>
            <a:r>
              <a:rPr lang="en-US" dirty="0" err="1"/>
              <a:t>ForwardIterator</a:t>
            </a:r>
            <a:r>
              <a:rPr lang="en-US" dirty="0"/>
              <a:t> last, T*)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typename</a:t>
            </a:r>
            <a:r>
              <a:rPr lang="en-US" dirty="0"/>
              <a:t> __</a:t>
            </a:r>
            <a:r>
              <a:rPr lang="en-US" dirty="0" err="1"/>
              <a:t>type_traits</a:t>
            </a:r>
            <a:r>
              <a:rPr lang="en-US" dirty="0"/>
              <a:t>&lt;T&gt;::</a:t>
            </a:r>
            <a:r>
              <a:rPr lang="en-US" dirty="0" err="1"/>
              <a:t>has_trivial_destructor</a:t>
            </a:r>
            <a:r>
              <a:rPr lang="en-US" dirty="0"/>
              <a:t> </a:t>
            </a:r>
            <a:r>
              <a:rPr lang="en-US" dirty="0" err="1"/>
              <a:t>trivial_destructor</a:t>
            </a:r>
            <a:r>
              <a:rPr lang="en-US" dirty="0"/>
              <a:t>;</a:t>
            </a:r>
          </a:p>
          <a:p>
            <a:r>
              <a:rPr lang="en-US" dirty="0"/>
              <a:t>	__</a:t>
            </a:r>
            <a:r>
              <a:rPr lang="en-US" dirty="0" err="1"/>
              <a:t>destroy_aux</a:t>
            </a:r>
            <a:r>
              <a:rPr lang="en-US" dirty="0"/>
              <a:t>(first, last, </a:t>
            </a:r>
            <a:r>
              <a:rPr lang="en-US" dirty="0" err="1"/>
              <a:t>trivial_destructor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295749" y="3407711"/>
            <a:ext cx="8544927" cy="3085383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inline void</a:t>
            </a:r>
          </a:p>
          <a:p>
            <a:r>
              <a:rPr lang="en-US" dirty="0"/>
              <a:t>__</a:t>
            </a:r>
            <a:r>
              <a:rPr lang="en-US" dirty="0" err="1"/>
              <a:t>destroy_aux</a:t>
            </a:r>
            <a:r>
              <a:rPr lang="en-US" dirty="0"/>
              <a:t>(</a:t>
            </a:r>
            <a:r>
              <a:rPr lang="en-US" dirty="0" err="1"/>
              <a:t>ForwardIterator</a:t>
            </a:r>
            <a:r>
              <a:rPr lang="en-US" dirty="0"/>
              <a:t> first, </a:t>
            </a:r>
            <a:r>
              <a:rPr lang="en-US" dirty="0" err="1"/>
              <a:t>ForwardIterator</a:t>
            </a:r>
            <a:r>
              <a:rPr lang="en-US" dirty="0"/>
              <a:t> last, __</a:t>
            </a:r>
            <a:r>
              <a:rPr lang="en-US" dirty="0" err="1"/>
              <a:t>false_type</a:t>
            </a:r>
            <a:r>
              <a:rPr lang="en-US" dirty="0"/>
              <a:t>) {</a:t>
            </a:r>
          </a:p>
          <a:p>
            <a:r>
              <a:rPr lang="en-US" dirty="0"/>
              <a:t>	for ( ; first &lt; last; ++first)	</a:t>
            </a:r>
          </a:p>
          <a:p>
            <a:r>
              <a:rPr lang="en-US" dirty="0"/>
              <a:t>	//</a:t>
            </a:r>
            <a:r>
              <a:rPr lang="zh-CN" altLang="en-US" dirty="0"/>
              <a:t>是</a:t>
            </a:r>
            <a:r>
              <a:rPr lang="en-US" altLang="zh-CN" dirty="0"/>
              <a:t>__</a:t>
            </a:r>
            <a:r>
              <a:rPr lang="en-US" dirty="0" err="1"/>
              <a:t>false_type</a:t>
            </a:r>
            <a:r>
              <a:rPr lang="en-US" dirty="0"/>
              <a:t>，</a:t>
            </a:r>
            <a:r>
              <a:rPr lang="zh-CN" altLang="en-US" dirty="0"/>
              <a:t>调用第一版本</a:t>
            </a:r>
          </a:p>
          <a:p>
            <a:r>
              <a:rPr lang="en-US" dirty="0"/>
              <a:t>		destroy(&amp;*first);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inline void __</a:t>
            </a:r>
            <a:r>
              <a:rPr lang="en-US" dirty="0" err="1"/>
              <a:t>destroy_aux</a:t>
            </a:r>
            <a:r>
              <a:rPr lang="en-US" dirty="0"/>
              <a:t>(</a:t>
            </a:r>
            <a:r>
              <a:rPr lang="en-US" dirty="0" err="1"/>
              <a:t>ForwardIterator</a:t>
            </a:r>
            <a:r>
              <a:rPr lang="en-US" dirty="0"/>
              <a:t>, </a:t>
            </a:r>
            <a:r>
              <a:rPr lang="en-US" dirty="0" err="1"/>
              <a:t>ForwardIterator</a:t>
            </a:r>
            <a:r>
              <a:rPr lang="en-US" dirty="0"/>
              <a:t>, __</a:t>
            </a:r>
            <a:r>
              <a:rPr lang="en-US" dirty="0" err="1"/>
              <a:t>true_type</a:t>
            </a:r>
            <a:r>
              <a:rPr lang="en-US" dirty="0"/>
              <a:t>) {}</a:t>
            </a:r>
          </a:p>
          <a:p>
            <a:r>
              <a:rPr lang="en-US" dirty="0"/>
              <a:t>//</a:t>
            </a:r>
            <a:r>
              <a:rPr lang="zh-CN" altLang="en-US" dirty="0"/>
              <a:t>是</a:t>
            </a:r>
            <a:r>
              <a:rPr lang="en-US" altLang="zh-CN" dirty="0"/>
              <a:t>__</a:t>
            </a:r>
            <a:r>
              <a:rPr lang="en-US" dirty="0" err="1"/>
              <a:t>true_type</a:t>
            </a:r>
            <a:r>
              <a:rPr lang="en-US" dirty="0"/>
              <a:t>，</a:t>
            </a:r>
            <a:r>
              <a:rPr lang="zh-CN" altLang="en-US" dirty="0"/>
              <a:t>什么也不做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内存分配</a:t>
            </a:r>
          </a:p>
        </p:txBody>
      </p:sp>
      <p:sp>
        <p:nvSpPr>
          <p:cNvPr id="213" name="文本框 5"/>
          <p:cNvSpPr txBox="1"/>
          <p:nvPr/>
        </p:nvSpPr>
        <p:spPr>
          <a:xfrm>
            <a:off x="465480" y="1253386"/>
            <a:ext cx="820192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sz="2000" dirty="0" err="1"/>
              <a:t>关于内存的分配与释放，SGI以malloc</a:t>
            </a:r>
            <a:r>
              <a:rPr sz="2000" dirty="0"/>
              <a:t>()</a:t>
            </a:r>
            <a:r>
              <a:rPr sz="2000" dirty="0" err="1"/>
              <a:t>和free</a:t>
            </a:r>
            <a:r>
              <a:rPr sz="2000" dirty="0"/>
              <a:t>()</a:t>
            </a:r>
            <a:r>
              <a:rPr sz="2000" dirty="0" err="1"/>
              <a:t>完成。考虑小型区块所可能造成的内存破碎问题,SGI</a:t>
            </a:r>
            <a:r>
              <a:rPr sz="2000" dirty="0"/>
              <a:t> </a:t>
            </a:r>
            <a:r>
              <a:rPr sz="2000" dirty="0" err="1"/>
              <a:t>设计了双层级配置器,第一级配置器直接使用</a:t>
            </a:r>
            <a:r>
              <a:rPr sz="2000" dirty="0"/>
              <a:t> </a:t>
            </a:r>
            <a:r>
              <a:rPr sz="2000" dirty="0" err="1"/>
              <a:t>malloc</a:t>
            </a:r>
            <a:r>
              <a:rPr sz="2000" dirty="0"/>
              <a:t>() 和 free() ,</a:t>
            </a:r>
            <a:r>
              <a:rPr sz="2000" dirty="0" err="1"/>
              <a:t>第二级配置器则视情况采用不同的策略:当配置区块超过</a:t>
            </a:r>
            <a:r>
              <a:rPr sz="2000" dirty="0"/>
              <a:t> 128bytes, 便呼叫第一级配置器;当配置区块小于128bytes,使用第二级配置器。</a:t>
            </a:r>
          </a:p>
        </p:txBody>
      </p:sp>
      <p:sp>
        <p:nvSpPr>
          <p:cNvPr id="214" name="文本框 6"/>
          <p:cNvSpPr txBox="1"/>
          <p:nvPr/>
        </p:nvSpPr>
        <p:spPr>
          <a:xfrm>
            <a:off x="465480" y="3062172"/>
            <a:ext cx="3440786" cy="348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第二级配置器每次配置一大块内存,并维护对应之自由链表，有相同大小的内存需求,就直接从中拨出</a:t>
            </a:r>
            <a:r>
              <a:rPr sz="2000" dirty="0"/>
              <a:t>。</a:t>
            </a:r>
          </a:p>
          <a:p>
            <a:r>
              <a:rPr sz="2000" dirty="0" err="1"/>
              <a:t>会主动将任何小额区块的记忆体需</a:t>
            </a:r>
            <a:r>
              <a:rPr sz="2000" dirty="0"/>
              <a:t> </a:t>
            </a:r>
            <a:r>
              <a:rPr sz="2000" dirty="0" err="1"/>
              <a:t>求量上调至</a:t>
            </a:r>
            <a:r>
              <a:rPr sz="2000" dirty="0"/>
              <a:t> 8 </a:t>
            </a:r>
            <a:r>
              <a:rPr sz="2000" dirty="0" err="1"/>
              <a:t>的倍数，并维护</a:t>
            </a:r>
            <a:r>
              <a:rPr sz="2000" dirty="0"/>
              <a:t> 16 个 free-</a:t>
            </a:r>
            <a:r>
              <a:rPr sz="2000" dirty="0" err="1"/>
              <a:t>lists,各自管理大小分别为</a:t>
            </a:r>
            <a:r>
              <a:rPr sz="2000" dirty="0"/>
              <a:t> 8, 16, 24, 32, 40, 48, 56, 64, 72,</a:t>
            </a:r>
          </a:p>
          <a:p>
            <a:r>
              <a:rPr sz="2000" dirty="0"/>
              <a:t>80, 88, 96, 104, 112, 120, 128 bytes </a:t>
            </a:r>
            <a:r>
              <a:rPr sz="2000" dirty="0" err="1"/>
              <a:t>的小额区块</a:t>
            </a:r>
            <a:r>
              <a:rPr sz="2000" dirty="0"/>
              <a:t>。</a:t>
            </a:r>
          </a:p>
        </p:txBody>
      </p:sp>
      <p:pic>
        <p:nvPicPr>
          <p:cNvPr id="215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2382" y="3062172"/>
            <a:ext cx="4635024" cy="3251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矩形 1"/>
          <p:cNvGrpSpPr/>
          <p:nvPr/>
        </p:nvGrpSpPr>
        <p:grpSpPr>
          <a:xfrm>
            <a:off x="2" y="899410"/>
            <a:ext cx="9143999" cy="5831175"/>
            <a:chOff x="0" y="0"/>
            <a:chExt cx="9143998" cy="5831174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9143998" cy="58311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迭代器(iterators)是一种抽象的设计概念,现实程序语言中并没有直接对映于这个概念的实物。它提供一种方法,使得能够依序巡访某个聚合物(容器)所含的各个元素,而又无需暴露该聚合物的内部表述方式。STL 的中心思想在于,将数据容器(containers)和算法(algorithms)分开,彼此独立设计，最后用迭代器加以撮合。"/>
            <p:cNvSpPr txBox="1"/>
            <p:nvPr/>
          </p:nvSpPr>
          <p:spPr>
            <a:xfrm>
              <a:off x="239837" y="2315423"/>
              <a:ext cx="8904161" cy="1200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/>
                <a:t>迭代器</a:t>
              </a:r>
              <a:r>
                <a:rPr dirty="0"/>
                <a:t>(iterators)</a:t>
              </a:r>
              <a:r>
                <a:rPr dirty="0" err="1"/>
                <a:t>是一种抽象的设计概念,现实程序语言中并没有直接对映于这个概念的实物。它提供一种方法,使得能够依序巡访某个聚合物</a:t>
              </a:r>
              <a:r>
                <a:rPr dirty="0"/>
                <a:t>(</a:t>
              </a:r>
              <a:r>
                <a:rPr dirty="0" err="1"/>
                <a:t>容器</a:t>
              </a:r>
              <a:r>
                <a:rPr dirty="0"/>
                <a:t>)</a:t>
              </a:r>
              <a:r>
                <a:rPr dirty="0" err="1"/>
                <a:t>所含的各个元素,而又无需暴露该聚合物的内部表述方式。STL</a:t>
              </a:r>
              <a:r>
                <a:rPr dirty="0"/>
                <a:t> </a:t>
              </a:r>
              <a:r>
                <a:rPr dirty="0" err="1"/>
                <a:t>的中心思想在于,将数据容器</a:t>
              </a:r>
              <a:r>
                <a:rPr dirty="0"/>
                <a:t>(containers)</a:t>
              </a:r>
              <a:r>
                <a:rPr dirty="0" err="1"/>
                <a:t>和算法</a:t>
              </a:r>
              <a:r>
                <a:rPr dirty="0"/>
                <a:t>(algorithms)</a:t>
              </a:r>
              <a:r>
                <a:rPr dirty="0" err="1"/>
                <a:t>分开,彼此独立设计，最后用迭代器加以撮合</a:t>
              </a:r>
              <a:r>
                <a:rPr dirty="0"/>
                <a:t>。</a:t>
              </a:r>
            </a:p>
          </p:txBody>
        </p:sp>
      </p:grpSp>
      <p:sp>
        <p:nvSpPr>
          <p:cNvPr id="221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迭代器</a:t>
            </a:r>
          </a:p>
        </p:txBody>
      </p:sp>
      <p:sp>
        <p:nvSpPr>
          <p:cNvPr id="222" name="文本框 5"/>
          <p:cNvSpPr txBox="1"/>
          <p:nvPr/>
        </p:nvSpPr>
        <p:spPr>
          <a:xfrm>
            <a:off x="396815" y="1365599"/>
            <a:ext cx="8270589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sz="2000" dirty="0" err="1"/>
              <a:t>迭代器</a:t>
            </a:r>
            <a:r>
              <a:rPr sz="2000" dirty="0"/>
              <a:t>(iterators)</a:t>
            </a:r>
            <a:r>
              <a:rPr sz="2000" dirty="0" err="1"/>
              <a:t>是一种抽象的设计概念,现实程序语言中并没有直接对映于这个概念的实物。它提供一种方法,使得能够依序巡访某个</a:t>
            </a:r>
            <a:r>
              <a:rPr sz="2000" dirty="0"/>
              <a:t> (</a:t>
            </a:r>
            <a:r>
              <a:rPr sz="2000" dirty="0" err="1"/>
              <a:t>容器</a:t>
            </a:r>
            <a:r>
              <a:rPr sz="2000" dirty="0"/>
              <a:t>)</a:t>
            </a:r>
            <a:r>
              <a:rPr sz="2000" dirty="0" err="1"/>
              <a:t>所含的各个元素,而又无需暴露该聚合物的内部表述方式。STL</a:t>
            </a:r>
            <a:r>
              <a:rPr sz="2000" dirty="0"/>
              <a:t> </a:t>
            </a:r>
            <a:r>
              <a:rPr sz="2000" dirty="0" err="1"/>
              <a:t>的中心思想在于,将数据容器和算法分开,彼此独立设计，最后用迭代器加以撮合</a:t>
            </a:r>
            <a:r>
              <a:rPr sz="2000" dirty="0"/>
              <a:t>。</a:t>
            </a:r>
          </a:p>
        </p:txBody>
      </p:sp>
      <p:sp>
        <p:nvSpPr>
          <p:cNvPr id="223" name="文本框 6"/>
          <p:cNvSpPr txBox="1"/>
          <p:nvPr/>
        </p:nvSpPr>
        <p:spPr>
          <a:xfrm>
            <a:off x="396815" y="3214832"/>
            <a:ext cx="827058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 err="1"/>
              <a:t>迭代器是一种行为类似指针的对象,而指针的各种行为中最常见也最重要的便是解引用</a:t>
            </a:r>
            <a:r>
              <a:rPr dirty="0"/>
              <a:t>(dereference)</a:t>
            </a:r>
            <a:r>
              <a:rPr dirty="0" err="1"/>
              <a:t>和成员取用</a:t>
            </a:r>
            <a:r>
              <a:rPr dirty="0"/>
              <a:t>(member access),</a:t>
            </a:r>
            <a:r>
              <a:rPr dirty="0" err="1"/>
              <a:t>因此迭代器最重要的编程工作就是对</a:t>
            </a:r>
            <a:r>
              <a:rPr dirty="0"/>
              <a:t> operator* 和 operator-&gt; </a:t>
            </a:r>
            <a:r>
              <a:rPr dirty="0" err="1"/>
              <a:t>进行多载化</a:t>
            </a:r>
            <a:r>
              <a:rPr dirty="0"/>
              <a:t>(overloading)</a:t>
            </a:r>
            <a:r>
              <a:rPr dirty="0" err="1"/>
              <a:t>工程</a:t>
            </a:r>
            <a:r>
              <a:rPr dirty="0"/>
              <a:t>。</a:t>
            </a:r>
          </a:p>
        </p:txBody>
      </p:sp>
      <p:sp>
        <p:nvSpPr>
          <p:cNvPr id="224" name="文本框 7"/>
          <p:cNvSpPr txBox="1"/>
          <p:nvPr/>
        </p:nvSpPr>
        <p:spPr>
          <a:xfrm>
            <a:off x="474453" y="4575907"/>
            <a:ext cx="81929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 err="1"/>
              <a:t>由于不知道迭代器的类型，需要使用traits来萃取迭代器相应的类型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traits</a:t>
            </a:r>
          </a:p>
        </p:txBody>
      </p:sp>
      <p:pic>
        <p:nvPicPr>
          <p:cNvPr id="22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64" y="1766547"/>
            <a:ext cx="7261843" cy="459654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文本框 5"/>
          <p:cNvSpPr txBox="1"/>
          <p:nvPr/>
        </p:nvSpPr>
        <p:spPr>
          <a:xfrm>
            <a:off x="466082" y="1355437"/>
            <a:ext cx="84275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traits使用模版偏特化技术获取迭代器类型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traits</a:t>
            </a:r>
          </a:p>
        </p:txBody>
      </p:sp>
      <p:sp>
        <p:nvSpPr>
          <p:cNvPr id="235" name="文本框 5"/>
          <p:cNvSpPr txBox="1"/>
          <p:nvPr/>
        </p:nvSpPr>
        <p:spPr>
          <a:xfrm>
            <a:off x="479670" y="1158087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下面这个</a:t>
            </a:r>
            <a:r>
              <a:rPr dirty="0"/>
              <a:t> class template </a:t>
            </a:r>
            <a:r>
              <a:rPr dirty="0" err="1"/>
              <a:t>专门用来「萃取」迭代器的特性</a:t>
            </a:r>
            <a:r>
              <a:rPr dirty="0"/>
              <a:t> value type。</a:t>
            </a:r>
          </a:p>
        </p:txBody>
      </p:sp>
      <p:sp>
        <p:nvSpPr>
          <p:cNvPr id="236" name="文本框 6"/>
          <p:cNvSpPr txBox="1"/>
          <p:nvPr/>
        </p:nvSpPr>
        <p:spPr>
          <a:xfrm>
            <a:off x="479671" y="3229251"/>
            <a:ext cx="842756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但这除了多一层间接性,又带来什么好处?好处是</a:t>
            </a:r>
            <a:r>
              <a:rPr dirty="0"/>
              <a:t> traits </a:t>
            </a:r>
            <a:r>
              <a:rPr dirty="0" err="1"/>
              <a:t>可以拥有特化版本。现</a:t>
            </a:r>
            <a:endParaRPr dirty="0"/>
          </a:p>
          <a:p>
            <a:r>
              <a:rPr dirty="0" err="1"/>
              <a:t>在,我们令</a:t>
            </a:r>
            <a:r>
              <a:rPr dirty="0"/>
              <a:t> </a:t>
            </a:r>
            <a:r>
              <a:rPr dirty="0" err="1"/>
              <a:t>iterator_traites</a:t>
            </a:r>
            <a:r>
              <a:rPr dirty="0"/>
              <a:t> </a:t>
            </a:r>
            <a:r>
              <a:rPr dirty="0" err="1"/>
              <a:t>拥有一个</a:t>
            </a:r>
            <a:r>
              <a:rPr dirty="0"/>
              <a:t> partial specializations </a:t>
            </a:r>
            <a:r>
              <a:rPr dirty="0" err="1"/>
              <a:t>如下</a:t>
            </a:r>
            <a:r>
              <a:rPr dirty="0"/>
              <a:t>:</a:t>
            </a:r>
          </a:p>
          <a:p>
            <a:endParaRPr dirty="0"/>
          </a:p>
        </p:txBody>
      </p:sp>
      <p:sp>
        <p:nvSpPr>
          <p:cNvPr id="237" name="文本框 8"/>
          <p:cNvSpPr txBox="1"/>
          <p:nvPr/>
        </p:nvSpPr>
        <p:spPr>
          <a:xfrm>
            <a:off x="479670" y="5801768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于是</a:t>
            </a:r>
            <a:r>
              <a:rPr dirty="0"/>
              <a:t> ,</a:t>
            </a:r>
            <a:r>
              <a:rPr dirty="0" err="1"/>
              <a:t>指针</a:t>
            </a:r>
            <a:r>
              <a:rPr dirty="0"/>
              <a:t> </a:t>
            </a:r>
            <a:r>
              <a:rPr dirty="0" err="1"/>
              <a:t>int</a:t>
            </a:r>
            <a:r>
              <a:rPr dirty="0"/>
              <a:t>* </a:t>
            </a:r>
            <a:r>
              <a:rPr dirty="0" err="1"/>
              <a:t>虽然</a:t>
            </a:r>
            <a:r>
              <a:rPr dirty="0"/>
              <a:t> </a:t>
            </a:r>
            <a:r>
              <a:rPr dirty="0" err="1"/>
              <a:t>不是一种</a:t>
            </a:r>
            <a:r>
              <a:rPr dirty="0"/>
              <a:t> class type, </a:t>
            </a:r>
            <a:r>
              <a:rPr dirty="0" err="1"/>
              <a:t>亦可透过traits取其value</a:t>
            </a:r>
            <a:r>
              <a:rPr dirty="0"/>
              <a:t> type。</a:t>
            </a:r>
          </a:p>
        </p:txBody>
      </p:sp>
      <p:sp>
        <p:nvSpPr>
          <p:cNvPr id="2" name="Snip Diagonal Corner Rectangle 1"/>
          <p:cNvSpPr/>
          <p:nvPr/>
        </p:nvSpPr>
        <p:spPr>
          <a:xfrm>
            <a:off x="319177" y="1617197"/>
            <a:ext cx="8281359" cy="1432498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template &lt;class I&gt;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iterator_traits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typename</a:t>
            </a:r>
            <a:r>
              <a:rPr lang="en-US" dirty="0"/>
              <a:t> I::value_type	</a:t>
            </a:r>
            <a:r>
              <a:rPr lang="en-US" dirty="0" err="1"/>
              <a:t>value_type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38556" y="4053716"/>
            <a:ext cx="8230126" cy="1432498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template &lt;class T&gt;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iterator_traits</a:t>
            </a:r>
            <a:r>
              <a:rPr lang="en-US" dirty="0"/>
              <a:t>&lt;T*&gt; {// </a:t>
            </a:r>
            <a:r>
              <a:rPr lang="zh-CN" altLang="en-US" dirty="0"/>
              <a:t>偏特化版 </a:t>
            </a:r>
            <a:r>
              <a:rPr lang="en-US" altLang="zh-CN" dirty="0"/>
              <a:t>— </a:t>
            </a:r>
            <a:r>
              <a:rPr lang="zh-CN" altLang="en-US" dirty="0"/>
              <a:t>迭代器是个指针</a:t>
            </a:r>
          </a:p>
          <a:p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T </a:t>
            </a:r>
            <a:r>
              <a:rPr lang="en-US" dirty="0" err="1"/>
              <a:t>value_type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迭代器类型</a:t>
            </a:r>
          </a:p>
        </p:txBody>
      </p:sp>
      <p:sp>
        <p:nvSpPr>
          <p:cNvPr id="242" name="文本框 5"/>
          <p:cNvSpPr txBox="1"/>
          <p:nvPr/>
        </p:nvSpPr>
        <p:spPr>
          <a:xfrm>
            <a:off x="239839" y="1365598"/>
            <a:ext cx="8427565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最常用到的迭代器相应类型有五种:value</a:t>
            </a:r>
            <a:r>
              <a:rPr sz="2000" dirty="0"/>
              <a:t> type, difference type, </a:t>
            </a:r>
            <a:r>
              <a:rPr sz="2000" dirty="0" err="1"/>
              <a:t>pointer,reference</a:t>
            </a:r>
            <a:r>
              <a:rPr sz="2000" dirty="0"/>
              <a:t>, iterator </a:t>
            </a:r>
            <a:r>
              <a:rPr sz="2000" dirty="0" err="1"/>
              <a:t>catagoly</a:t>
            </a:r>
            <a:r>
              <a:rPr sz="2000" dirty="0"/>
              <a:t>。</a:t>
            </a:r>
          </a:p>
          <a:p>
            <a:endParaRPr sz="2000" dirty="0"/>
          </a:p>
          <a:p>
            <a:endParaRPr sz="2000" dirty="0"/>
          </a:p>
          <a:p>
            <a:endParaRPr sz="2000" dirty="0"/>
          </a:p>
          <a:p>
            <a:r>
              <a:rPr sz="2000" dirty="0"/>
              <a:t>* value type ：</a:t>
            </a:r>
            <a:r>
              <a:rPr sz="2000" dirty="0" err="1"/>
              <a:t>迭代器所指对象的类型</a:t>
            </a:r>
            <a:endParaRPr sz="2000" dirty="0"/>
          </a:p>
          <a:p>
            <a:r>
              <a:rPr sz="2000" dirty="0"/>
              <a:t>* difference </a:t>
            </a:r>
            <a:r>
              <a:rPr sz="2000" dirty="0" err="1"/>
              <a:t>type：用来表示两个迭代器之间的距离</a:t>
            </a:r>
            <a:endParaRPr sz="2000" dirty="0"/>
          </a:p>
          <a:p>
            <a:r>
              <a:rPr sz="2000" dirty="0"/>
              <a:t>* reference </a:t>
            </a:r>
            <a:r>
              <a:rPr sz="2000" dirty="0" err="1"/>
              <a:t>type：传回一个左值,令它代表</a:t>
            </a:r>
            <a:r>
              <a:rPr sz="2000" dirty="0"/>
              <a:t> p </a:t>
            </a:r>
            <a:r>
              <a:rPr sz="2000" dirty="0" err="1"/>
              <a:t>所指之物</a:t>
            </a:r>
            <a:endParaRPr sz="2000" dirty="0"/>
          </a:p>
          <a:p>
            <a:r>
              <a:rPr sz="2000" dirty="0"/>
              <a:t>* pointer </a:t>
            </a:r>
            <a:r>
              <a:rPr sz="2000" dirty="0" err="1"/>
              <a:t>type：传回一个左值,令它代表</a:t>
            </a:r>
            <a:r>
              <a:rPr sz="2000" dirty="0"/>
              <a:t> p </a:t>
            </a:r>
            <a:r>
              <a:rPr sz="2000" dirty="0" err="1"/>
              <a:t>所指之物的地址</a:t>
            </a:r>
            <a:endParaRPr sz="2000" dirty="0"/>
          </a:p>
          <a:p>
            <a:r>
              <a:rPr sz="2000" dirty="0"/>
              <a:t>* </a:t>
            </a:r>
            <a:r>
              <a:rPr sz="2000" dirty="0" err="1"/>
              <a:t>iterator_category：表示迭代器的五种类型，在之前中已经介绍</a:t>
            </a:r>
            <a:endParaRPr sz="2000" dirty="0"/>
          </a:p>
          <a:p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STL</a:t>
            </a:r>
          </a:p>
        </p:txBody>
      </p:sp>
      <p:grpSp>
        <p:nvGrpSpPr>
          <p:cNvPr id="138" name="组合 2"/>
          <p:cNvGrpSpPr/>
          <p:nvPr/>
        </p:nvGrpSpPr>
        <p:grpSpPr>
          <a:xfrm>
            <a:off x="923112" y="1532101"/>
            <a:ext cx="6944180" cy="4669900"/>
            <a:chOff x="-1021331" y="391316"/>
            <a:chExt cx="6517792" cy="4449866"/>
          </a:xfrm>
        </p:grpSpPr>
        <p:grpSp>
          <p:nvGrpSpPr>
            <p:cNvPr id="131" name="任意多边形 5"/>
            <p:cNvGrpSpPr/>
            <p:nvPr/>
          </p:nvGrpSpPr>
          <p:grpSpPr>
            <a:xfrm>
              <a:off x="-1021331" y="1425637"/>
              <a:ext cx="4007501" cy="2500955"/>
              <a:chOff x="-1021329" y="127627"/>
              <a:chExt cx="4007498" cy="2500954"/>
            </a:xfrm>
          </p:grpSpPr>
          <p:sp>
            <p:nvSpPr>
              <p:cNvPr id="129" name="Shape"/>
              <p:cNvSpPr/>
              <p:nvPr/>
            </p:nvSpPr>
            <p:spPr>
              <a:xfrm>
                <a:off x="-1021329" y="127627"/>
                <a:ext cx="4007498" cy="2500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13" h="20936" extrusionOk="0">
                    <a:moveTo>
                      <a:pt x="6671" y="7"/>
                    </a:moveTo>
                    <a:cubicBezTo>
                      <a:pt x="10924" y="-275"/>
                      <a:pt x="17344" y="8433"/>
                      <a:pt x="18115" y="11633"/>
                    </a:cubicBezTo>
                    <a:cubicBezTo>
                      <a:pt x="18121" y="11659"/>
                      <a:pt x="18127" y="11685"/>
                      <a:pt x="18125" y="11713"/>
                    </a:cubicBezTo>
                    <a:lnTo>
                      <a:pt x="20513" y="12029"/>
                    </a:lnTo>
                    <a:lnTo>
                      <a:pt x="18010" y="13620"/>
                    </a:lnTo>
                    <a:cubicBezTo>
                      <a:pt x="17115" y="16715"/>
                      <a:pt x="13198" y="20133"/>
                      <a:pt x="10786" y="20669"/>
                    </a:cubicBezTo>
                    <a:cubicBezTo>
                      <a:pt x="7836" y="21325"/>
                      <a:pt x="1918" y="21165"/>
                      <a:pt x="415" y="15569"/>
                    </a:cubicBezTo>
                    <a:cubicBezTo>
                      <a:pt x="-1087" y="9974"/>
                      <a:pt x="1661" y="1836"/>
                      <a:pt x="5852" y="188"/>
                    </a:cubicBezTo>
                    <a:cubicBezTo>
                      <a:pt x="6114" y="85"/>
                      <a:pt x="6388" y="26"/>
                      <a:pt x="6671" y="7"/>
                    </a:cubicBezTo>
                    <a:close/>
                  </a:path>
                </a:pathLst>
              </a:custGeom>
              <a:solidFill>
                <a:srgbClr val="6E84A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>
                <a:outerShdw blurRad="254000" rotWithShape="0">
                  <a:srgbClr val="000000">
                    <a:alpha val="24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/>
              </a:p>
            </p:txBody>
          </p:sp>
          <p:sp>
            <p:nvSpPr>
              <p:cNvPr id="130" name="02…"/>
              <p:cNvSpPr txBox="1"/>
              <p:nvPr/>
            </p:nvSpPr>
            <p:spPr>
              <a:xfrm>
                <a:off x="-707366" y="379832"/>
                <a:ext cx="2977993" cy="1830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lnSpc>
                    <a:spcPct val="130000"/>
                  </a:lnSpc>
                  <a:defRPr sz="3600" b="1">
                    <a:solidFill>
                      <a:srgbClr val="FFFFFF"/>
                    </a:solidFill>
                    <a:latin typeface="Bodoni MT Black"/>
                    <a:ea typeface="Bodoni MT Black"/>
                    <a:cs typeface="Bodoni MT Black"/>
                    <a:sym typeface="Bodoni MT Black"/>
                  </a:defRPr>
                </a:pPr>
                <a:r>
                  <a:rPr dirty="0"/>
                  <a:t>   02</a:t>
                </a:r>
              </a:p>
              <a:p>
                <a:pPr algn="ctr">
                  <a:lnSpc>
                    <a:spcPct val="130000"/>
                  </a:lnSpc>
                  <a:defRPr sz="1400">
                    <a:solidFill>
                      <a:srgbClr val="FFFFFF"/>
                    </a:solidFill>
                    <a:latin typeface="幼圆"/>
                    <a:ea typeface="幼圆"/>
                    <a:cs typeface="幼圆"/>
                    <a:sym typeface="幼圆"/>
                  </a:defRPr>
                </a:pPr>
                <a:r>
                  <a:rPr sz="2000" dirty="0"/>
                  <a:t>SGI </a:t>
                </a:r>
                <a:r>
                  <a:rPr sz="2000" dirty="0" err="1"/>
                  <a:t>STL的源码分析，详细介绍空间配置与内存处理，以及序列式容器实现方法</a:t>
                </a:r>
                <a:r>
                  <a:rPr dirty="0"/>
                  <a:t>。</a:t>
                </a:r>
              </a:p>
            </p:txBody>
          </p:sp>
        </p:grpSp>
        <p:grpSp>
          <p:nvGrpSpPr>
            <p:cNvPr id="134" name="椭圆 1"/>
            <p:cNvGrpSpPr/>
            <p:nvPr/>
          </p:nvGrpSpPr>
          <p:grpSpPr>
            <a:xfrm>
              <a:off x="1835533" y="391316"/>
              <a:ext cx="3660928" cy="2080740"/>
              <a:chOff x="-1" y="391317"/>
              <a:chExt cx="3660925" cy="2080738"/>
            </a:xfrm>
          </p:grpSpPr>
          <p:sp>
            <p:nvSpPr>
              <p:cNvPr id="132" name="Shape"/>
              <p:cNvSpPr/>
              <p:nvPr/>
            </p:nvSpPr>
            <p:spPr>
              <a:xfrm>
                <a:off x="-1" y="391317"/>
                <a:ext cx="3660925" cy="2080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75" extrusionOk="0">
                    <a:moveTo>
                      <a:pt x="11783" y="2"/>
                    </a:moveTo>
                    <a:cubicBezTo>
                      <a:pt x="16537" y="-140"/>
                      <a:pt x="21600" y="6321"/>
                      <a:pt x="21600" y="12119"/>
                    </a:cubicBezTo>
                    <a:cubicBezTo>
                      <a:pt x="21600" y="17916"/>
                      <a:pt x="15571" y="20427"/>
                      <a:pt x="12363" y="20995"/>
                    </a:cubicBezTo>
                    <a:cubicBezTo>
                      <a:pt x="9740" y="21460"/>
                      <a:pt x="4779" y="19849"/>
                      <a:pt x="3007" y="17332"/>
                    </a:cubicBezTo>
                    <a:lnTo>
                      <a:pt x="0" y="16853"/>
                    </a:lnTo>
                    <a:lnTo>
                      <a:pt x="2363" y="15607"/>
                    </a:lnTo>
                    <a:cubicBezTo>
                      <a:pt x="2354" y="15581"/>
                      <a:pt x="2353" y="15555"/>
                      <a:pt x="2352" y="15529"/>
                    </a:cubicBezTo>
                    <a:cubicBezTo>
                      <a:pt x="2255" y="12030"/>
                      <a:pt x="7028" y="144"/>
                      <a:pt x="11783" y="2"/>
                    </a:cubicBezTo>
                    <a:close/>
                  </a:path>
                </a:pathLst>
              </a:custGeom>
              <a:solidFill>
                <a:srgbClr val="ADB9CA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>
                <a:outerShdw blurRad="254000" rotWithShape="0">
                  <a:srgbClr val="000000">
                    <a:alpha val="24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30000"/>
                  </a:lnSpc>
                  <a:defRPr sz="1400">
                    <a:solidFill>
                      <a:srgbClr val="FFFFFF"/>
                    </a:solidFill>
                    <a:latin typeface="幼圆"/>
                    <a:ea typeface="幼圆"/>
                    <a:cs typeface="幼圆"/>
                    <a:sym typeface="幼圆"/>
                  </a:defRPr>
                </a:pPr>
                <a:endParaRPr/>
              </a:p>
            </p:txBody>
          </p:sp>
          <p:sp>
            <p:nvSpPr>
              <p:cNvPr id="133" name="01…"/>
              <p:cNvSpPr txBox="1"/>
              <p:nvPr/>
            </p:nvSpPr>
            <p:spPr>
              <a:xfrm>
                <a:off x="658016" y="741314"/>
                <a:ext cx="2893300" cy="1448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algn="ctr">
                  <a:lnSpc>
                    <a:spcPct val="130000"/>
                  </a:lnSpc>
                  <a:defRPr sz="3600" b="1">
                    <a:solidFill>
                      <a:srgbClr val="FFFFFF"/>
                    </a:solidFill>
                    <a:latin typeface="Bodoni MT Black"/>
                    <a:ea typeface="Bodoni MT Black"/>
                    <a:cs typeface="Bodoni MT Black"/>
                    <a:sym typeface="Bodoni MT Black"/>
                  </a:defRPr>
                </a:pPr>
                <a:r>
                  <a:rPr dirty="0"/>
                  <a:t>01</a:t>
                </a:r>
              </a:p>
              <a:p>
                <a:pPr algn="ctr">
                  <a:lnSpc>
                    <a:spcPct val="130000"/>
                  </a:lnSpc>
                  <a:defRPr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 err="1">
                    <a:latin typeface="+mn-lt"/>
                    <a:ea typeface="+mn-ea"/>
                    <a:cs typeface="+mn-cs"/>
                    <a:sym typeface="Helvetica"/>
                  </a:rPr>
                  <a:t>对</a:t>
                </a:r>
                <a:r>
                  <a:rPr sz="2000" dirty="0" err="1"/>
                  <a:t>STL</a:t>
                </a:r>
                <a:r>
                  <a:rPr sz="2000" dirty="0"/>
                  <a:t> </a:t>
                </a:r>
                <a:r>
                  <a:rPr sz="2000" dirty="0" err="1">
                    <a:latin typeface="+mn-lt"/>
                    <a:ea typeface="+mn-ea"/>
                    <a:cs typeface="+mn-cs"/>
                    <a:sym typeface="Helvetica"/>
                  </a:rPr>
                  <a:t>进行简单概述，介绍一些基本概念</a:t>
                </a:r>
                <a:r>
                  <a:rPr sz="2000" dirty="0">
                    <a:latin typeface="+mn-lt"/>
                    <a:ea typeface="+mn-ea"/>
                    <a:cs typeface="+mn-cs"/>
                    <a:sym typeface="Helvetica"/>
                  </a:rPr>
                  <a:t>。</a:t>
                </a:r>
              </a:p>
            </p:txBody>
          </p:sp>
        </p:grpSp>
        <p:grpSp>
          <p:nvGrpSpPr>
            <p:cNvPr id="137" name="任意多边形 7"/>
            <p:cNvGrpSpPr/>
            <p:nvPr/>
          </p:nvGrpSpPr>
          <p:grpSpPr>
            <a:xfrm>
              <a:off x="2025656" y="2462935"/>
              <a:ext cx="3237683" cy="2378247"/>
              <a:chOff x="0" y="0"/>
              <a:chExt cx="3237682" cy="2378245"/>
            </a:xfrm>
          </p:grpSpPr>
          <p:sp>
            <p:nvSpPr>
              <p:cNvPr id="135" name="Shape"/>
              <p:cNvSpPr/>
              <p:nvPr/>
            </p:nvSpPr>
            <p:spPr>
              <a:xfrm>
                <a:off x="0" y="0"/>
                <a:ext cx="2960709" cy="2378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79" h="20430" extrusionOk="0">
                    <a:moveTo>
                      <a:pt x="14176" y="0"/>
                    </a:moveTo>
                    <a:cubicBezTo>
                      <a:pt x="14783" y="-4"/>
                      <a:pt x="15345" y="126"/>
                      <a:pt x="15840" y="421"/>
                    </a:cubicBezTo>
                    <a:cubicBezTo>
                      <a:pt x="19800" y="2776"/>
                      <a:pt x="21600" y="11209"/>
                      <a:pt x="19482" y="16402"/>
                    </a:cubicBezTo>
                    <a:cubicBezTo>
                      <a:pt x="17364" y="21596"/>
                      <a:pt x="11491" y="20697"/>
                      <a:pt x="8647" y="19531"/>
                    </a:cubicBezTo>
                    <a:cubicBezTo>
                      <a:pt x="6322" y="18578"/>
                      <a:pt x="2833" y="14544"/>
                      <a:pt x="2296" y="11364"/>
                    </a:cubicBezTo>
                    <a:lnTo>
                      <a:pt x="0" y="9365"/>
                    </a:lnTo>
                    <a:lnTo>
                      <a:pt x="2398" y="9482"/>
                    </a:lnTo>
                    <a:cubicBezTo>
                      <a:pt x="2399" y="9454"/>
                      <a:pt x="2408" y="9430"/>
                      <a:pt x="2417" y="9406"/>
                    </a:cubicBezTo>
                    <a:cubicBezTo>
                      <a:pt x="3466" y="6619"/>
                      <a:pt x="9925" y="26"/>
                      <a:pt x="14176" y="0"/>
                    </a:cubicBezTo>
                    <a:close/>
                  </a:path>
                </a:pathLst>
              </a:custGeom>
              <a:solidFill>
                <a:srgbClr val="333F50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>
                <a:outerShdw blurRad="254000" rotWithShape="0">
                  <a:srgbClr val="000000">
                    <a:alpha val="24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/>
              </a:p>
            </p:txBody>
          </p:sp>
          <p:sp>
            <p:nvSpPr>
              <p:cNvPr id="136" name="03…"/>
              <p:cNvSpPr txBox="1"/>
              <p:nvPr/>
            </p:nvSpPr>
            <p:spPr>
              <a:xfrm>
                <a:off x="276975" y="551804"/>
                <a:ext cx="2960707" cy="1067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algn="ctr">
                  <a:lnSpc>
                    <a:spcPct val="130000"/>
                  </a:lnSpc>
                  <a:defRPr sz="3600" b="1">
                    <a:solidFill>
                      <a:srgbClr val="FFFFFF"/>
                    </a:solidFill>
                    <a:latin typeface="Bodoni MT Black"/>
                    <a:ea typeface="Bodoni MT Black"/>
                    <a:cs typeface="Bodoni MT Black"/>
                    <a:sym typeface="Bodoni MT Black"/>
                  </a:defRPr>
                </a:pPr>
                <a:r>
                  <a:rPr dirty="0"/>
                  <a:t>03</a:t>
                </a:r>
              </a:p>
              <a:p>
                <a:pPr algn="ctr">
                  <a:lnSpc>
                    <a:spcPct val="130000"/>
                  </a:lnSpc>
                  <a:defRPr sz="1400">
                    <a:solidFill>
                      <a:srgbClr val="FFFFFF"/>
                    </a:solidFill>
                    <a:latin typeface="幼圆"/>
                    <a:ea typeface="幼圆"/>
                    <a:cs typeface="幼圆"/>
                    <a:sym typeface="幼圆"/>
                  </a:defRPr>
                </a:pPr>
                <a:r>
                  <a:rPr sz="2000" dirty="0" err="1"/>
                  <a:t>源码仿写展示</a:t>
                </a:r>
                <a:endParaRPr sz="2000" dirty="0"/>
              </a:p>
            </p:txBody>
          </p:sp>
        </p:grp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vector</a:t>
            </a:r>
          </a:p>
        </p:txBody>
      </p:sp>
      <p:sp>
        <p:nvSpPr>
          <p:cNvPr id="247" name="文本框 5"/>
          <p:cNvSpPr txBox="1"/>
          <p:nvPr/>
        </p:nvSpPr>
        <p:spPr>
          <a:xfrm>
            <a:off x="239841" y="1387708"/>
            <a:ext cx="8427565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vector </a:t>
            </a:r>
            <a:r>
              <a:rPr sz="2000" dirty="0" err="1"/>
              <a:t>的数据安排以及操作方式,与</a:t>
            </a:r>
            <a:r>
              <a:rPr sz="2000" dirty="0"/>
              <a:t> array </a:t>
            </a:r>
            <a:r>
              <a:rPr sz="2000" dirty="0" err="1"/>
              <a:t>非常像似。两者的唯一差别在于空间的运用弹性。vector</a:t>
            </a:r>
            <a:r>
              <a:rPr sz="2000" dirty="0"/>
              <a:t> </a:t>
            </a:r>
            <a:r>
              <a:rPr sz="2000" dirty="0" err="1"/>
              <a:t>维护的是一个连续线性空间,所以不论其元素类型为何,指针都可以做为</a:t>
            </a:r>
            <a:r>
              <a:rPr sz="2000" dirty="0"/>
              <a:t> vector </a:t>
            </a:r>
            <a:r>
              <a:rPr sz="2000" dirty="0" err="1"/>
              <a:t>的迭代器而满足所有必要条件，指针是一种Random</a:t>
            </a:r>
            <a:r>
              <a:rPr sz="2000" dirty="0"/>
              <a:t> Access Iterators。</a:t>
            </a:r>
          </a:p>
        </p:txBody>
      </p:sp>
      <p:sp>
        <p:nvSpPr>
          <p:cNvPr id="248" name="文本框 6"/>
          <p:cNvSpPr txBox="1"/>
          <p:nvPr/>
        </p:nvSpPr>
        <p:spPr>
          <a:xfrm>
            <a:off x="239840" y="2967334"/>
            <a:ext cx="8427565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如果写出以下代码</a:t>
            </a:r>
            <a:r>
              <a:rPr sz="2000" dirty="0"/>
              <a:t>：</a:t>
            </a:r>
          </a:p>
          <a:p>
            <a:endParaRPr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sz="2000" dirty="0"/>
          </a:p>
          <a:p>
            <a:r>
              <a:rPr sz="2000" dirty="0" err="1"/>
              <a:t>ivite</a:t>
            </a:r>
            <a:r>
              <a:rPr sz="2000" dirty="0"/>
              <a:t> </a:t>
            </a:r>
            <a:r>
              <a:rPr sz="2000" dirty="0" err="1"/>
              <a:t>的类型其实就是</a:t>
            </a:r>
            <a:r>
              <a:rPr sz="2000" dirty="0"/>
              <a:t> </a:t>
            </a:r>
            <a:r>
              <a:rPr sz="2000" dirty="0" err="1"/>
              <a:t>int</a:t>
            </a:r>
            <a:r>
              <a:rPr sz="2000" dirty="0"/>
              <a:t>* , </a:t>
            </a:r>
            <a:r>
              <a:rPr sz="2000" dirty="0" err="1"/>
              <a:t>svite</a:t>
            </a:r>
            <a:r>
              <a:rPr sz="2000" dirty="0"/>
              <a:t> </a:t>
            </a:r>
            <a:r>
              <a:rPr sz="2000" dirty="0" err="1"/>
              <a:t>的类型其实就是</a:t>
            </a:r>
            <a:r>
              <a:rPr sz="2000" dirty="0"/>
              <a:t> Shape* 。</a:t>
            </a:r>
          </a:p>
        </p:txBody>
      </p:sp>
      <p:sp>
        <p:nvSpPr>
          <p:cNvPr id="2" name="Snip Diagonal Corner Rectangle 1"/>
          <p:cNvSpPr/>
          <p:nvPr/>
        </p:nvSpPr>
        <p:spPr>
          <a:xfrm>
            <a:off x="2008257" y="3610557"/>
            <a:ext cx="3676551" cy="771344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vector&lt;int&gt;::iterator ivite;</a:t>
            </a:r>
          </a:p>
          <a:p>
            <a:r>
              <a:rPr lang="en-US"/>
              <a:t>vector&lt;Shape&gt;::iterator svite;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52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vector</a:t>
            </a:r>
          </a:p>
        </p:txBody>
      </p:sp>
      <p:sp>
        <p:nvSpPr>
          <p:cNvPr id="253" name="文本框 5"/>
          <p:cNvSpPr txBox="1"/>
          <p:nvPr/>
        </p:nvSpPr>
        <p:spPr>
          <a:xfrm>
            <a:off x="239841" y="1387708"/>
            <a:ext cx="842756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vector所采用的数据结构非常简单:线性连续空间。它以两个迭代器</a:t>
            </a:r>
            <a:r>
              <a:rPr sz="2000" dirty="0"/>
              <a:t> start </a:t>
            </a:r>
            <a:r>
              <a:rPr sz="2000" dirty="0" err="1"/>
              <a:t>和finish分别指向配置得来的连续空间中目前已被使用的范围,并以迭代器end_of_storage</a:t>
            </a:r>
            <a:r>
              <a:rPr sz="2000" dirty="0"/>
              <a:t> </a:t>
            </a:r>
            <a:r>
              <a:rPr sz="2000" dirty="0" err="1"/>
              <a:t>指向整块连续空间</a:t>
            </a:r>
            <a:r>
              <a:rPr sz="2000" dirty="0"/>
              <a:t>(</a:t>
            </a:r>
            <a:r>
              <a:rPr sz="2000" dirty="0" err="1"/>
              <a:t>含备用空间</a:t>
            </a:r>
            <a:r>
              <a:rPr sz="2000" dirty="0"/>
              <a:t>)</a:t>
            </a:r>
            <a:r>
              <a:rPr sz="2000" dirty="0" err="1"/>
              <a:t>的尾端</a:t>
            </a:r>
            <a:r>
              <a:rPr sz="2000" dirty="0"/>
              <a:t>:</a:t>
            </a:r>
          </a:p>
        </p:txBody>
      </p:sp>
      <p:sp>
        <p:nvSpPr>
          <p:cNvPr id="254" name="文本框 6"/>
          <p:cNvSpPr txBox="1"/>
          <p:nvPr/>
        </p:nvSpPr>
        <p:spPr>
          <a:xfrm>
            <a:off x="239840" y="2799338"/>
            <a:ext cx="84275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794636" y="3159308"/>
            <a:ext cx="7317971" cy="2754806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template &lt;class T, class </a:t>
            </a:r>
            <a:r>
              <a:rPr lang="en-US" dirty="0" err="1"/>
              <a:t>Alloc</a:t>
            </a:r>
            <a:r>
              <a:rPr lang="en-US" dirty="0"/>
              <a:t> = </a:t>
            </a:r>
            <a:r>
              <a:rPr lang="en-US" dirty="0" err="1"/>
              <a:t>alloc</a:t>
            </a:r>
            <a:r>
              <a:rPr lang="en-US" dirty="0"/>
              <a:t>&gt;</a:t>
            </a:r>
          </a:p>
          <a:p>
            <a:r>
              <a:rPr lang="en-US" dirty="0"/>
              <a:t>class vector {</a:t>
            </a:r>
          </a:p>
          <a:p>
            <a:r>
              <a:rPr lang="en-US" dirty="0"/>
              <a:t>	protected:</a:t>
            </a:r>
          </a:p>
          <a:p>
            <a:r>
              <a:rPr lang="en-US" dirty="0"/>
              <a:t>		iterator start;</a:t>
            </a:r>
          </a:p>
          <a:p>
            <a:r>
              <a:rPr lang="en-US" dirty="0"/>
              <a:t>		// </a:t>
            </a:r>
            <a:r>
              <a:rPr lang="zh-CN" altLang="en-US" dirty="0"/>
              <a:t>表示目前使用空间的头</a:t>
            </a:r>
          </a:p>
          <a:p>
            <a:r>
              <a:rPr lang="en-US" dirty="0"/>
              <a:t>		iterator finish;</a:t>
            </a:r>
          </a:p>
          <a:p>
            <a:r>
              <a:rPr lang="en-US" dirty="0"/>
              <a:t>		// </a:t>
            </a:r>
            <a:r>
              <a:rPr lang="zh-CN" altLang="en-US" dirty="0"/>
              <a:t>表示目前使用空间的尾</a:t>
            </a:r>
            <a:endParaRPr lang="en-US" altLang="zh-CN" dirty="0"/>
          </a:p>
          <a:p>
            <a:r>
              <a:rPr lang="en-US" dirty="0"/>
              <a:t>		iterator </a:t>
            </a:r>
            <a:r>
              <a:rPr lang="en-US" dirty="0" err="1"/>
              <a:t>end_of_storage</a:t>
            </a:r>
            <a:r>
              <a:rPr lang="en-US" dirty="0"/>
              <a:t>; // </a:t>
            </a:r>
            <a:r>
              <a:rPr lang="zh-CN" altLang="en-US" dirty="0"/>
              <a:t>表示目前可用空间的尾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vector</a:t>
            </a:r>
          </a:p>
        </p:txBody>
      </p:sp>
      <p:pic>
        <p:nvPicPr>
          <p:cNvPr id="25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766" y="899408"/>
            <a:ext cx="6800066" cy="5623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vector</a:t>
            </a:r>
          </a:p>
        </p:txBody>
      </p:sp>
      <p:sp>
        <p:nvSpPr>
          <p:cNvPr id="264" name="文本框 5"/>
          <p:cNvSpPr txBox="1"/>
          <p:nvPr/>
        </p:nvSpPr>
        <p:spPr>
          <a:xfrm>
            <a:off x="358215" y="2828835"/>
            <a:ext cx="8427565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注意：所谓动态增加大小,并不是在原空间之后接续新空间</a:t>
            </a:r>
            <a:r>
              <a:rPr sz="2000" dirty="0"/>
              <a:t>(</a:t>
            </a:r>
            <a:r>
              <a:rPr sz="2000" dirty="0" err="1"/>
              <a:t>因为无法保证原空间之后尚有可供配置的空间</a:t>
            </a:r>
            <a:r>
              <a:rPr sz="2000" dirty="0"/>
              <a:t>),</a:t>
            </a:r>
            <a:r>
              <a:rPr sz="2000" dirty="0" err="1"/>
              <a:t>而是以原大小的两倍另外配置一块较大空间,然后将原内容拷贝过来,然后才开始在原内容之后建构新元素,并释放原空间。因此,对</a:t>
            </a:r>
            <a:r>
              <a:rPr sz="2000" dirty="0"/>
              <a:t> vector </a:t>
            </a:r>
            <a:r>
              <a:rPr sz="2000" dirty="0" err="1"/>
              <a:t>的任何操作,一旦引起空间重新配置,指向原vector的所有迭代器就都失效了</a:t>
            </a:r>
            <a:r>
              <a:rPr sz="2000" dirty="0"/>
              <a:t>。</a:t>
            </a:r>
          </a:p>
          <a:p>
            <a:endParaRPr sz="2000" dirty="0"/>
          </a:p>
          <a:p>
            <a:endParaRPr sz="2000" dirty="0"/>
          </a:p>
          <a:p>
            <a:r>
              <a:rPr sz="2000" dirty="0" err="1"/>
              <a:t>有关vector操作的源码分析详见文档</a:t>
            </a:r>
            <a:r>
              <a:rPr sz="2000" dirty="0"/>
              <a:t>。</a:t>
            </a:r>
          </a:p>
        </p:txBody>
      </p:sp>
      <p:sp>
        <p:nvSpPr>
          <p:cNvPr id="265" name="文本框 6"/>
          <p:cNvSpPr txBox="1"/>
          <p:nvPr/>
        </p:nvSpPr>
        <p:spPr>
          <a:xfrm>
            <a:off x="358216" y="1770028"/>
            <a:ext cx="84275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当空间扩展为二倍仍然不足时，空间便扩展为旧长度+新增元素个数</a:t>
            </a:r>
            <a:r>
              <a:rPr sz="2000" dirty="0"/>
              <a:t>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</a:t>
            </a:r>
          </a:p>
        </p:txBody>
      </p:sp>
      <p:sp>
        <p:nvSpPr>
          <p:cNvPr id="270" name="文本框 5"/>
          <p:cNvSpPr txBox="1"/>
          <p:nvPr/>
        </p:nvSpPr>
        <p:spPr>
          <a:xfrm>
            <a:off x="239841" y="1387708"/>
            <a:ext cx="8427565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相较于</a:t>
            </a:r>
            <a:r>
              <a:rPr sz="2000" dirty="0"/>
              <a:t> vector </a:t>
            </a:r>
            <a:r>
              <a:rPr sz="2000" dirty="0" err="1"/>
              <a:t>的连续线性空间</a:t>
            </a:r>
            <a:r>
              <a:rPr sz="2000" dirty="0"/>
              <a:t>, list </a:t>
            </a:r>
            <a:r>
              <a:rPr sz="2000" dirty="0" err="1"/>
              <a:t>就显得复杂许多,它的好处是每次安插或删除一个元素,就配置或释放一个元素空间。因此</a:t>
            </a:r>
            <a:r>
              <a:rPr sz="2000" dirty="0"/>
              <a:t>, list </a:t>
            </a:r>
            <a:r>
              <a:rPr sz="2000" dirty="0" err="1"/>
              <a:t>对于空间的运用有绝对的精准,一点也不浪费。而且,对于任何位置的元素安插或元素移除</a:t>
            </a:r>
            <a:r>
              <a:rPr sz="2000" dirty="0"/>
              <a:t>, list </a:t>
            </a:r>
            <a:r>
              <a:rPr sz="2000" dirty="0" err="1"/>
              <a:t>永远是常数时间</a:t>
            </a:r>
            <a:r>
              <a:rPr sz="2000" dirty="0"/>
              <a:t>。</a:t>
            </a:r>
          </a:p>
          <a:p>
            <a:endParaRPr sz="2000" dirty="0"/>
          </a:p>
          <a:p>
            <a:r>
              <a:rPr sz="2000" dirty="0" err="1"/>
              <a:t>list的节点如下</a:t>
            </a:r>
            <a:r>
              <a:rPr sz="2000" dirty="0"/>
              <a:t>：</a:t>
            </a:r>
          </a:p>
          <a:p>
            <a:endParaRPr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sz="2000" dirty="0"/>
          </a:p>
          <a:p>
            <a:r>
              <a:rPr sz="2000" dirty="0" err="1"/>
              <a:t>可见是一个双向链表</a:t>
            </a:r>
            <a:r>
              <a:rPr sz="2000" dirty="0"/>
              <a:t>。</a:t>
            </a:r>
          </a:p>
        </p:txBody>
      </p:sp>
      <p:pic>
        <p:nvPicPr>
          <p:cNvPr id="271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3623" y="3381452"/>
            <a:ext cx="5003299" cy="21712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nip Diagonal Corner Rectangle 1"/>
          <p:cNvSpPr/>
          <p:nvPr/>
        </p:nvSpPr>
        <p:spPr>
          <a:xfrm>
            <a:off x="239841" y="3381452"/>
            <a:ext cx="4332160" cy="2424229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template &lt;class T&gt;</a:t>
            </a:r>
          </a:p>
          <a:p>
            <a:r>
              <a:rPr lang="en-US" dirty="0" err="1"/>
              <a:t>struct</a:t>
            </a:r>
            <a:r>
              <a:rPr lang="en-US" dirty="0"/>
              <a:t> __</a:t>
            </a:r>
            <a:r>
              <a:rPr lang="en-US" dirty="0" err="1"/>
              <a:t>list_node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void* </a:t>
            </a:r>
            <a:r>
              <a:rPr lang="en-US" dirty="0" err="1"/>
              <a:t>void_pointer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void_pointer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void_pointer</a:t>
            </a:r>
            <a:r>
              <a:rPr lang="en-US" dirty="0"/>
              <a:t> next; </a:t>
            </a:r>
          </a:p>
          <a:p>
            <a:r>
              <a:rPr lang="en-US" dirty="0"/>
              <a:t>	T data;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</a:t>
            </a:r>
          </a:p>
        </p:txBody>
      </p:sp>
      <p:pic>
        <p:nvPicPr>
          <p:cNvPr id="276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828" y="3074930"/>
            <a:ext cx="7062955" cy="3109052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文本框 5"/>
          <p:cNvSpPr txBox="1"/>
          <p:nvPr/>
        </p:nvSpPr>
        <p:spPr>
          <a:xfrm>
            <a:off x="239841" y="1387708"/>
            <a:ext cx="8427565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list </a:t>
            </a:r>
            <a:r>
              <a:rPr sz="2000" dirty="0" err="1"/>
              <a:t>不再能够像vector</a:t>
            </a:r>
            <a:r>
              <a:rPr sz="2000" dirty="0"/>
              <a:t> </a:t>
            </a:r>
            <a:r>
              <a:rPr sz="2000" dirty="0" err="1"/>
              <a:t>一样以指针做为迭代器,因为其节点不保证在储存空间中连续存在。list迭代器指向list</a:t>
            </a:r>
            <a:r>
              <a:rPr sz="2000" dirty="0"/>
              <a:t> </a:t>
            </a:r>
            <a:r>
              <a:rPr sz="2000" dirty="0" err="1"/>
              <a:t>的节点（迭代器内部指针</a:t>
            </a:r>
            <a:r>
              <a:rPr sz="2000" dirty="0"/>
              <a:t>），</a:t>
            </a:r>
            <a:r>
              <a:rPr sz="2000" dirty="0" err="1"/>
              <a:t>递增时指向下一个节点,递减时指向上一个节点,取值时取的是节点的资料值,成员取用时取用的是节点的成员。安插动作</a:t>
            </a:r>
            <a:r>
              <a:rPr sz="2000" dirty="0"/>
              <a:t>(insert)</a:t>
            </a:r>
            <a:r>
              <a:rPr sz="2000" dirty="0" err="1"/>
              <a:t>和接合动作</a:t>
            </a:r>
            <a:r>
              <a:rPr sz="2000" dirty="0"/>
              <a:t>(splice)</a:t>
            </a:r>
            <a:r>
              <a:rPr sz="2000" dirty="0" err="1"/>
              <a:t>都不会造成原有的</a:t>
            </a:r>
            <a:r>
              <a:rPr sz="2000" dirty="0"/>
              <a:t> list </a:t>
            </a:r>
            <a:r>
              <a:rPr sz="2000" dirty="0" err="1"/>
              <a:t>迭代器失效。这在</a:t>
            </a:r>
            <a:r>
              <a:rPr sz="2000" dirty="0"/>
              <a:t> vector </a:t>
            </a:r>
            <a:r>
              <a:rPr sz="2000" dirty="0" err="1"/>
              <a:t>是不成立的,因为</a:t>
            </a:r>
            <a:r>
              <a:rPr sz="2000" dirty="0"/>
              <a:t> vector </a:t>
            </a:r>
            <a:r>
              <a:rPr sz="2000" dirty="0" err="1"/>
              <a:t>的安插动作可能造成记忆体重新配置,导致原有的迭代器全部失效</a:t>
            </a:r>
            <a:r>
              <a:rPr sz="2000" dirty="0"/>
              <a:t>。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</a:t>
            </a:r>
          </a:p>
        </p:txBody>
      </p:sp>
      <p:sp>
        <p:nvSpPr>
          <p:cNvPr id="282" name="文本框 5"/>
          <p:cNvSpPr txBox="1"/>
          <p:nvPr/>
        </p:nvSpPr>
        <p:spPr>
          <a:xfrm>
            <a:off x="239841" y="1152729"/>
            <a:ext cx="8427565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SGI </a:t>
            </a:r>
            <a:r>
              <a:rPr sz="2000" dirty="0" err="1"/>
              <a:t>list不仅是一个双向链表,而且还是一个环状双向链表。所以它只需要一个node指针,便可以完整表现整个链表。如果让指针node</a:t>
            </a:r>
            <a:r>
              <a:rPr sz="2000" dirty="0"/>
              <a:t> </a:t>
            </a:r>
            <a:r>
              <a:rPr sz="2000" dirty="0" err="1"/>
              <a:t>指向刻意置于尾端的一个空白节点</a:t>
            </a:r>
            <a:r>
              <a:rPr sz="2000" dirty="0"/>
              <a:t>, node </a:t>
            </a:r>
            <a:r>
              <a:rPr sz="2000" dirty="0" err="1"/>
              <a:t>便能符合</a:t>
            </a:r>
            <a:r>
              <a:rPr sz="2000" dirty="0"/>
              <a:t> STL </a:t>
            </a:r>
            <a:r>
              <a:rPr sz="2000" dirty="0" err="1"/>
              <a:t>对于「前闭后开」区间的要求,成为</a:t>
            </a:r>
            <a:r>
              <a:rPr sz="2000" dirty="0"/>
              <a:t> last </a:t>
            </a:r>
            <a:r>
              <a:rPr sz="2000" dirty="0" err="1"/>
              <a:t>迭代器。利用node指针可以完成如下操作</a:t>
            </a:r>
            <a:r>
              <a:rPr sz="2000" dirty="0"/>
              <a:t>：</a:t>
            </a:r>
          </a:p>
          <a:p>
            <a:endParaRPr sz="2000"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1468883" y="2588233"/>
            <a:ext cx="5969479" cy="4077114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iterator begin() { return (link_type)((*node).next); }</a:t>
            </a:r>
          </a:p>
          <a:p>
            <a:r>
              <a:rPr lang="en-US"/>
              <a:t>iterator end() { return node; }</a:t>
            </a:r>
          </a:p>
          <a:p>
            <a:r>
              <a:rPr lang="en-US"/>
              <a:t>bool empty() const { return node-&gt;next == node; }</a:t>
            </a:r>
          </a:p>
          <a:p>
            <a:r>
              <a:rPr lang="en-US"/>
              <a:t>size_type size() const {</a:t>
            </a:r>
          </a:p>
          <a:p>
            <a:r>
              <a:rPr lang="en-US"/>
              <a:t>size_type result = 0;</a:t>
            </a:r>
          </a:p>
          <a:p>
            <a:r>
              <a:rPr lang="en-US"/>
              <a:t>distance(begin(), end(), result);</a:t>
            </a:r>
          </a:p>
          <a:p>
            <a:r>
              <a:rPr lang="en-US"/>
              <a:t>return result;</a:t>
            </a:r>
          </a:p>
          <a:p>
            <a:r>
              <a:rPr lang="en-US"/>
              <a:t>}</a:t>
            </a:r>
          </a:p>
          <a:p>
            <a:r>
              <a:rPr lang="en-US"/>
              <a:t>// </a:t>
            </a:r>
            <a:r>
              <a:rPr lang="zh-CN" altLang="en-US"/>
              <a:t>取头节点的内容</a:t>
            </a:r>
            <a:r>
              <a:rPr lang="en-US" altLang="zh-CN"/>
              <a:t>(</a:t>
            </a:r>
            <a:r>
              <a:rPr lang="zh-CN" altLang="en-US"/>
              <a:t>元素值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en-US"/>
              <a:t>reference front() { return *begin(); }</a:t>
            </a:r>
          </a:p>
          <a:p>
            <a:r>
              <a:rPr lang="en-US"/>
              <a:t>// </a:t>
            </a:r>
            <a:r>
              <a:rPr lang="zh-CN" altLang="en-US"/>
              <a:t>取尾节点的内容</a:t>
            </a:r>
            <a:r>
              <a:rPr lang="en-US" altLang="zh-CN"/>
              <a:t>(</a:t>
            </a:r>
            <a:r>
              <a:rPr lang="zh-CN" altLang="en-US"/>
              <a:t>元素值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en-US"/>
              <a:t>reference back() { return *(--end()); }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</a:t>
            </a:r>
          </a:p>
        </p:txBody>
      </p:sp>
      <p:pic>
        <p:nvPicPr>
          <p:cNvPr id="287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28" y="1112390"/>
            <a:ext cx="8474697" cy="5112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</a:t>
            </a:r>
          </a:p>
        </p:txBody>
      </p:sp>
      <p:sp>
        <p:nvSpPr>
          <p:cNvPr id="292" name="文本框 5"/>
          <p:cNvSpPr txBox="1"/>
          <p:nvPr/>
        </p:nvSpPr>
        <p:spPr>
          <a:xfrm>
            <a:off x="239841" y="1387708"/>
            <a:ext cx="8427565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有关list的建构与解构详见文档，在此列出list的部分操作：</a:t>
            </a:r>
          </a:p>
          <a:p>
            <a:endParaRPr/>
          </a:p>
          <a:p>
            <a:endParaRPr/>
          </a:p>
          <a:p>
            <a:r>
              <a:t>* void push_front(const T&amp; x)：安插一个节点,做为头节点。动作为insert(begin(), x)</a:t>
            </a:r>
          </a:p>
          <a:p>
            <a:r>
              <a:t>* void push_back(const T&amp; x)：安插一个节点,做为尾节点。动作为insert(end(), x)</a:t>
            </a:r>
          </a:p>
          <a:p>
            <a:r>
              <a:t>* iterator erase(iterator position)：移除迭代器 position 所指节点，动作同链表中删除节点。</a:t>
            </a:r>
          </a:p>
          <a:p>
            <a:r>
              <a:t>* void pop_front()：移除头节点。动作为erase(begin());</a:t>
            </a:r>
          </a:p>
          <a:p>
            <a:r>
              <a:t>* void pop_back()：移除头节点，对end()前的节点调用erase。</a:t>
            </a:r>
          </a:p>
          <a:p>
            <a:r>
              <a:t>* void list&lt;T, Alloc&gt;::clear()：清除所有节点。</a:t>
            </a:r>
          </a:p>
          <a:p>
            <a:r>
              <a:t>* void list&lt;T, Alloc&gt;::remove(const T&amp; value)：将数值为 value 之所有元素移除。</a:t>
            </a:r>
          </a:p>
          <a:p>
            <a:r>
              <a:t>* void list&lt;T, Alloc&gt;::unique()：移除数值相同的连续元素。注意,只有「连续而相同的元素」,才会被移除剩一个。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pic>
        <p:nvPicPr>
          <p:cNvPr id="297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41" y="1038947"/>
            <a:ext cx="8067031" cy="2161398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文本框 5"/>
          <p:cNvSpPr txBox="1"/>
          <p:nvPr/>
        </p:nvSpPr>
        <p:spPr>
          <a:xfrm>
            <a:off x="239841" y="3339882"/>
            <a:ext cx="8427565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vector </a:t>
            </a:r>
            <a:r>
              <a:rPr sz="2000" dirty="0" err="1"/>
              <a:t>是单向开口的连续线性空间</a:t>
            </a:r>
            <a:r>
              <a:rPr sz="2000" dirty="0"/>
              <a:t>, </a:t>
            </a:r>
            <a:r>
              <a:rPr sz="2000" dirty="0" err="1"/>
              <a:t>deque</a:t>
            </a:r>
            <a:r>
              <a:rPr sz="2000" dirty="0"/>
              <a:t> </a:t>
            </a:r>
            <a:r>
              <a:rPr sz="2000" dirty="0" err="1"/>
              <a:t>则是一种双向开口的连续线性空间，可以在头尾两端分别做元素的安插和删除动作。deque</a:t>
            </a:r>
            <a:r>
              <a:rPr sz="2000" dirty="0"/>
              <a:t> 和 vector </a:t>
            </a:r>
            <a:r>
              <a:rPr sz="2000" dirty="0" err="1"/>
              <a:t>的最大差异,一在于</a:t>
            </a:r>
            <a:r>
              <a:rPr sz="2000" dirty="0"/>
              <a:t> </a:t>
            </a:r>
            <a:r>
              <a:rPr sz="2000" dirty="0" err="1"/>
              <a:t>deque</a:t>
            </a:r>
            <a:r>
              <a:rPr sz="2000" dirty="0"/>
              <a:t> </a:t>
            </a:r>
            <a:r>
              <a:rPr sz="2000" dirty="0" err="1"/>
              <a:t>允许于常数时间内对起头端进行元素的安插或移除动作,二在于</a:t>
            </a:r>
            <a:r>
              <a:rPr sz="2000" dirty="0"/>
              <a:t> </a:t>
            </a:r>
            <a:r>
              <a:rPr sz="2000" dirty="0" err="1"/>
              <a:t>deque</a:t>
            </a:r>
            <a:r>
              <a:rPr sz="2000" dirty="0"/>
              <a:t> </a:t>
            </a:r>
            <a:r>
              <a:rPr sz="2000" dirty="0" err="1"/>
              <a:t>没有所谓容量</a:t>
            </a:r>
            <a:r>
              <a:rPr sz="2000" dirty="0"/>
              <a:t>( capacity )</a:t>
            </a:r>
            <a:r>
              <a:rPr sz="2000" dirty="0" err="1"/>
              <a:t>观念。deque的迭代器并不是指针，比vector更复杂</a:t>
            </a:r>
            <a:r>
              <a:rPr sz="2000" dirty="0"/>
              <a:t>。</a:t>
            </a:r>
          </a:p>
          <a:p>
            <a:endParaRPr sz="2000" dirty="0"/>
          </a:p>
          <a:p>
            <a:r>
              <a:rPr sz="2000" dirty="0" err="1"/>
              <a:t>deque</a:t>
            </a:r>
            <a:r>
              <a:rPr sz="2000" dirty="0"/>
              <a:t> </a:t>
            </a:r>
            <a:r>
              <a:rPr sz="2000" dirty="0" err="1"/>
              <a:t>采用一块所谓的map做为主控。这里所谓map是一小块连续空间,其中每个元素</a:t>
            </a:r>
            <a:r>
              <a:rPr sz="2000" dirty="0"/>
              <a:t>(</a:t>
            </a:r>
            <a:r>
              <a:rPr sz="2000" dirty="0" err="1"/>
              <a:t>此处称为一个节点,node</a:t>
            </a:r>
            <a:r>
              <a:rPr sz="2000" dirty="0"/>
              <a:t>)</a:t>
            </a:r>
            <a:r>
              <a:rPr sz="2000" dirty="0" err="1"/>
              <a:t>都是指针,指向另一段</a:t>
            </a:r>
            <a:r>
              <a:rPr sz="2000" dirty="0"/>
              <a:t>(</a:t>
            </a:r>
            <a:r>
              <a:rPr sz="2000" dirty="0" err="1"/>
              <a:t>较大的</a:t>
            </a:r>
            <a:r>
              <a:rPr sz="2000" dirty="0"/>
              <a:t>)</a:t>
            </a:r>
            <a:r>
              <a:rPr sz="2000" dirty="0" err="1"/>
              <a:t>连续线性空间,称为缓冲区。缓冲区才是</a:t>
            </a:r>
            <a:r>
              <a:rPr sz="2000" dirty="0"/>
              <a:t> </a:t>
            </a:r>
            <a:r>
              <a:rPr sz="2000" dirty="0" err="1"/>
              <a:t>deque</a:t>
            </a:r>
            <a:r>
              <a:rPr sz="2000" dirty="0"/>
              <a:t> </a:t>
            </a:r>
            <a:r>
              <a:rPr sz="2000" dirty="0" err="1"/>
              <a:t>的储存空间主体。SGI</a:t>
            </a:r>
            <a:r>
              <a:rPr sz="2000" dirty="0"/>
              <a:t> STL </a:t>
            </a:r>
            <a:r>
              <a:rPr sz="2000" dirty="0" err="1"/>
              <a:t>允许我们指定缓冲区大小,默认值</a:t>
            </a:r>
            <a:r>
              <a:rPr sz="2000" dirty="0"/>
              <a:t> 0 </a:t>
            </a:r>
            <a:r>
              <a:rPr sz="2000" dirty="0" err="1"/>
              <a:t>表示将使用</a:t>
            </a:r>
            <a:r>
              <a:rPr sz="2000" dirty="0"/>
              <a:t> 512 bytes </a:t>
            </a:r>
            <a:r>
              <a:rPr sz="2000" dirty="0" err="1"/>
              <a:t>缓冲区</a:t>
            </a:r>
            <a:r>
              <a:rPr sz="2000" dirty="0"/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概述</a:t>
            </a:r>
          </a:p>
        </p:txBody>
      </p:sp>
      <p:sp>
        <p:nvSpPr>
          <p:cNvPr id="143" name="文本框 2"/>
          <p:cNvSpPr txBox="1"/>
          <p:nvPr/>
        </p:nvSpPr>
        <p:spPr>
          <a:xfrm>
            <a:off x="386498" y="1621410"/>
            <a:ext cx="84464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STL（Standard</a:t>
            </a:r>
            <a:r>
              <a:rPr sz="2000" dirty="0"/>
              <a:t> Template Library），</a:t>
            </a:r>
            <a:r>
              <a:rPr sz="2000" dirty="0" err="1"/>
              <a:t>即标准模板库，是一个具有工业强度的，高效的C</a:t>
            </a:r>
            <a:r>
              <a:rPr sz="2000" dirty="0"/>
              <a:t>++ </a:t>
            </a:r>
            <a:r>
              <a:rPr sz="2000" dirty="0" err="1"/>
              <a:t>程序库</a:t>
            </a:r>
            <a:r>
              <a:rPr sz="2000" dirty="0"/>
              <a:t>。</a:t>
            </a:r>
          </a:p>
        </p:txBody>
      </p:sp>
      <p:sp>
        <p:nvSpPr>
          <p:cNvPr id="144" name="文本框 18"/>
          <p:cNvSpPr txBox="1"/>
          <p:nvPr/>
        </p:nvSpPr>
        <p:spPr>
          <a:xfrm>
            <a:off x="386498" y="2989740"/>
            <a:ext cx="844641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从逻辑层次来看，在STL中体现了泛型化程序设计的思想。从实现层次看，整个STL是以一种类型参数化的方式实现的，这种方式基于一个在早先C++ </a:t>
            </a:r>
            <a:r>
              <a:rPr sz="2000" dirty="0" err="1"/>
              <a:t>标准中没有出现的语言特性</a:t>
            </a:r>
            <a:r>
              <a:rPr sz="2000" dirty="0"/>
              <a:t>–</a:t>
            </a:r>
            <a:r>
              <a:rPr sz="2000" dirty="0" err="1"/>
              <a:t>模板</a:t>
            </a:r>
            <a:r>
              <a:rPr sz="2000" dirty="0"/>
              <a:t>。</a:t>
            </a:r>
          </a:p>
        </p:txBody>
      </p:sp>
      <p:sp>
        <p:nvSpPr>
          <p:cNvPr id="145" name="文本框 19"/>
          <p:cNvSpPr txBox="1"/>
          <p:nvPr/>
        </p:nvSpPr>
        <p:spPr>
          <a:xfrm>
            <a:off x="386498" y="4872950"/>
            <a:ext cx="84464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STL提供六大组件，分别是容器，算法，迭代器，仿函数，配接器以及配置器。本项目未对仿函数和配接器进行研究</a:t>
            </a:r>
            <a:r>
              <a:rPr sz="2000" dirty="0"/>
              <a:t>。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pic>
        <p:nvPicPr>
          <p:cNvPr id="303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412" y="881848"/>
            <a:ext cx="7341677" cy="5603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sp>
        <p:nvSpPr>
          <p:cNvPr id="308" name="文本框 5"/>
          <p:cNvSpPr txBox="1"/>
          <p:nvPr/>
        </p:nvSpPr>
        <p:spPr>
          <a:xfrm>
            <a:off x="465826" y="1329483"/>
            <a:ext cx="8201580" cy="406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sz="2000" dirty="0" err="1"/>
              <a:t>deque是分段连续空间。维护其「整体连续」假象的任务,着落在迭代器的operator</a:t>
            </a:r>
            <a:r>
              <a:rPr sz="2000" dirty="0"/>
              <a:t>++和 operator--</a:t>
            </a:r>
            <a:r>
              <a:rPr sz="2000" dirty="0" err="1"/>
              <a:t>两个运算子身上。deque</a:t>
            </a:r>
            <a:r>
              <a:rPr sz="2000" dirty="0"/>
              <a:t> </a:t>
            </a:r>
            <a:r>
              <a:rPr sz="2000" dirty="0" err="1"/>
              <a:t>迭代器首先必须能够指出分段连续空间</a:t>
            </a:r>
            <a:r>
              <a:rPr sz="2000" dirty="0"/>
              <a:t>(</a:t>
            </a:r>
            <a:r>
              <a:rPr sz="2000" dirty="0" err="1"/>
              <a:t>亦即缓冲区</a:t>
            </a:r>
            <a:r>
              <a:rPr sz="2000" dirty="0"/>
              <a:t>)在哪里,其次它必须能够判断自己是否已经处于其所在缓冲区的边缘,如果是,一旦前进或后退时就必须跳跃至下一个或上一个缓冲区。为了能够正确跳跃, </a:t>
            </a:r>
            <a:r>
              <a:rPr sz="2000" dirty="0" err="1"/>
              <a:t>deque</a:t>
            </a:r>
            <a:r>
              <a:rPr sz="2000" dirty="0"/>
              <a:t> </a:t>
            </a:r>
            <a:r>
              <a:rPr sz="2000" dirty="0" err="1"/>
              <a:t>必须随时掌握管控中心</a:t>
            </a:r>
            <a:r>
              <a:rPr sz="2000" dirty="0"/>
              <a:t>(map)。</a:t>
            </a:r>
          </a:p>
          <a:p>
            <a:endParaRPr sz="2000" dirty="0"/>
          </a:p>
          <a:p>
            <a:endParaRPr sz="2000" dirty="0"/>
          </a:p>
          <a:p>
            <a:r>
              <a:rPr sz="2000" dirty="0" err="1"/>
              <a:t>每个迭代器都由以下四个指针保持与容器连结</a:t>
            </a:r>
            <a:r>
              <a:rPr sz="2000" dirty="0"/>
              <a:t>：</a:t>
            </a:r>
          </a:p>
          <a:p>
            <a:endParaRPr sz="2000" dirty="0"/>
          </a:p>
          <a:p>
            <a:r>
              <a:rPr sz="2000" dirty="0"/>
              <a:t>T* cur;// </a:t>
            </a:r>
            <a:r>
              <a:rPr sz="2000" dirty="0" err="1"/>
              <a:t>缓冲区中的现行</a:t>
            </a:r>
            <a:r>
              <a:rPr sz="2000" dirty="0"/>
              <a:t>(current)</a:t>
            </a:r>
            <a:r>
              <a:rPr sz="2000" dirty="0" err="1"/>
              <a:t>元素</a:t>
            </a:r>
            <a:endParaRPr sz="2000" dirty="0"/>
          </a:p>
          <a:p>
            <a:r>
              <a:rPr sz="2000" dirty="0"/>
              <a:t>T* first;// </a:t>
            </a:r>
            <a:r>
              <a:rPr sz="2000" dirty="0" err="1"/>
              <a:t>缓冲区的头</a:t>
            </a:r>
            <a:endParaRPr sz="2000" dirty="0"/>
          </a:p>
          <a:p>
            <a:r>
              <a:rPr sz="2000" dirty="0"/>
              <a:t>T* last;// </a:t>
            </a:r>
            <a:r>
              <a:rPr sz="2000" dirty="0" err="1"/>
              <a:t>缓冲区的尾</a:t>
            </a:r>
            <a:r>
              <a:rPr sz="2000" dirty="0"/>
              <a:t>(</a:t>
            </a:r>
            <a:r>
              <a:rPr sz="2000" dirty="0" err="1"/>
              <a:t>含备用空间</a:t>
            </a:r>
            <a:r>
              <a:rPr sz="2000" dirty="0"/>
              <a:t>)</a:t>
            </a:r>
          </a:p>
          <a:p>
            <a:r>
              <a:rPr sz="2000" dirty="0" err="1"/>
              <a:t>map_pointer</a:t>
            </a:r>
            <a:r>
              <a:rPr sz="2000" dirty="0"/>
              <a:t> node;// </a:t>
            </a:r>
            <a:r>
              <a:rPr sz="2000" dirty="0" err="1"/>
              <a:t>指向管控中心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pic>
        <p:nvPicPr>
          <p:cNvPr id="313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649" y="1906451"/>
            <a:ext cx="7567598" cy="358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sp>
        <p:nvSpPr>
          <p:cNvPr id="318" name="文本框 5"/>
          <p:cNvSpPr txBox="1"/>
          <p:nvPr/>
        </p:nvSpPr>
        <p:spPr>
          <a:xfrm>
            <a:off x="826437" y="1234593"/>
            <a:ext cx="842756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下面为自增运算符的重载</a:t>
            </a:r>
            <a:r>
              <a:rPr sz="2000" dirty="0"/>
              <a:t>：</a:t>
            </a:r>
          </a:p>
        </p:txBody>
      </p:sp>
      <p:sp>
        <p:nvSpPr>
          <p:cNvPr id="2" name="Snip Diagonal Corner Rectangle 1"/>
          <p:cNvSpPr/>
          <p:nvPr/>
        </p:nvSpPr>
        <p:spPr>
          <a:xfrm>
            <a:off x="336430" y="1901421"/>
            <a:ext cx="8255479" cy="4150576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000" dirty="0"/>
              <a:t>self&amp; operator++() {</a:t>
            </a:r>
          </a:p>
          <a:p>
            <a:r>
              <a:rPr lang="en-US" sz="2000" dirty="0"/>
              <a:t>	++cur;</a:t>
            </a:r>
          </a:p>
          <a:p>
            <a:r>
              <a:rPr lang="en-US" sz="2000" dirty="0"/>
              <a:t>	// </a:t>
            </a:r>
            <a:r>
              <a:rPr lang="zh-CN" altLang="en-US" sz="2000" dirty="0"/>
              <a:t>切换至下一个元素。</a:t>
            </a:r>
          </a:p>
          <a:p>
            <a:r>
              <a:rPr lang="en-US" sz="2000" dirty="0"/>
              <a:t>	if (cur == last) {</a:t>
            </a:r>
          </a:p>
          <a:p>
            <a:r>
              <a:rPr lang="en-US" sz="2000" dirty="0"/>
              <a:t>	// </a:t>
            </a:r>
            <a:r>
              <a:rPr lang="zh-CN" altLang="en-US" sz="2000" dirty="0"/>
              <a:t>如果已达所在缓冲区的尾端</a:t>
            </a:r>
            <a:r>
              <a:rPr lang="en-US" altLang="zh-CN" sz="2000" dirty="0"/>
              <a:t>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set_node</a:t>
            </a:r>
            <a:r>
              <a:rPr lang="en-US" sz="2000" dirty="0"/>
              <a:t>(node + 1);</a:t>
            </a:r>
          </a:p>
          <a:p>
            <a:r>
              <a:rPr lang="en-US" sz="2000" dirty="0"/>
              <a:t>		// </a:t>
            </a:r>
            <a:r>
              <a:rPr lang="zh-CN" altLang="en-US" sz="2000" dirty="0"/>
              <a:t>就切换至下一节点</a:t>
            </a:r>
            <a:r>
              <a:rPr lang="en-US" altLang="zh-CN" sz="2000" dirty="0"/>
              <a:t>(</a:t>
            </a:r>
            <a:r>
              <a:rPr lang="zh-CN" altLang="en-US" sz="2000" dirty="0"/>
              <a:t>亦即缓冲区</a:t>
            </a:r>
            <a:r>
              <a:rPr lang="en-US" altLang="zh-CN" sz="2000" dirty="0"/>
              <a:t>)</a:t>
            </a:r>
            <a:r>
              <a:rPr lang="zh-CN" altLang="en-US" sz="2000" dirty="0"/>
              <a:t>的第一个元素。</a:t>
            </a:r>
          </a:p>
          <a:p>
            <a:r>
              <a:rPr lang="en-US" sz="2000" dirty="0"/>
              <a:t>		cur = first;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return *this;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sp>
        <p:nvSpPr>
          <p:cNvPr id="318" name="文本框 5"/>
          <p:cNvSpPr txBox="1"/>
          <p:nvPr/>
        </p:nvSpPr>
        <p:spPr>
          <a:xfrm>
            <a:off x="826437" y="1234593"/>
            <a:ext cx="842756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下面为自减运算符的重载</a:t>
            </a:r>
            <a:r>
              <a:rPr sz="2000" dirty="0"/>
              <a:t>：</a:t>
            </a:r>
          </a:p>
        </p:txBody>
      </p:sp>
      <p:sp>
        <p:nvSpPr>
          <p:cNvPr id="2" name="Snip Diagonal Corner Rectangle 1"/>
          <p:cNvSpPr/>
          <p:nvPr/>
        </p:nvSpPr>
        <p:spPr>
          <a:xfrm>
            <a:off x="239841" y="1969886"/>
            <a:ext cx="8662193" cy="4150576"/>
          </a:xfrm>
          <a:prstGeom prst="snip2Diag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self&amp; operator--() {</a:t>
            </a:r>
          </a:p>
          <a:p>
            <a:r>
              <a:rPr lang="en-US" sz="2000" dirty="0"/>
              <a:t>	if (cur == first) {</a:t>
            </a:r>
          </a:p>
          <a:p>
            <a:r>
              <a:rPr lang="en-US" sz="2000" dirty="0"/>
              <a:t>	// </a:t>
            </a:r>
            <a:r>
              <a:rPr lang="zh-CN" altLang="en-US" sz="2000" dirty="0"/>
              <a:t>如果已达所在缓冲区的头端</a:t>
            </a:r>
            <a:r>
              <a:rPr lang="en-US" altLang="zh-CN" sz="2000" dirty="0"/>
              <a:t>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set_node</a:t>
            </a:r>
            <a:r>
              <a:rPr lang="en-US" sz="2000" dirty="0"/>
              <a:t>(node - 1);</a:t>
            </a:r>
          </a:p>
          <a:p>
            <a:r>
              <a:rPr lang="en-US" sz="2000" dirty="0"/>
              <a:t>		// </a:t>
            </a:r>
            <a:r>
              <a:rPr lang="zh-CN" altLang="en-US" sz="2000" dirty="0"/>
              <a:t>就切换至前一节点</a:t>
            </a:r>
            <a:r>
              <a:rPr lang="en-US" altLang="zh-CN" sz="2000" dirty="0"/>
              <a:t>(</a:t>
            </a:r>
            <a:r>
              <a:rPr lang="zh-CN" altLang="en-US" sz="2000" dirty="0"/>
              <a:t>亦即缓冲区</a:t>
            </a:r>
            <a:r>
              <a:rPr lang="en-US" altLang="zh-CN" sz="2000" dirty="0"/>
              <a:t>)</a:t>
            </a:r>
            <a:r>
              <a:rPr lang="zh-CN" altLang="en-US" sz="2000" dirty="0"/>
              <a:t>的最后一个元素。</a:t>
            </a:r>
          </a:p>
          <a:p>
            <a:r>
              <a:rPr lang="en-US" sz="2000" dirty="0"/>
              <a:t>		cur = last;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--cur;</a:t>
            </a:r>
          </a:p>
          <a:p>
            <a:r>
              <a:rPr lang="en-US" sz="2000" dirty="0"/>
              <a:t>	return *this;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503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sp>
        <p:nvSpPr>
          <p:cNvPr id="323" name="文本框 5"/>
          <p:cNvSpPr txBox="1"/>
          <p:nvPr/>
        </p:nvSpPr>
        <p:spPr>
          <a:xfrm>
            <a:off x="335580" y="1079317"/>
            <a:ext cx="842756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迭代器可以直接跳过n个距离实现</a:t>
            </a:r>
            <a:r>
              <a:rPr sz="2000" dirty="0"/>
              <a:t>+=</a:t>
            </a:r>
            <a:r>
              <a:rPr sz="2000" dirty="0" err="1"/>
              <a:t>算符</a:t>
            </a:r>
            <a:endParaRPr sz="2000" dirty="0"/>
          </a:p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8006" y="1543867"/>
            <a:ext cx="8377948" cy="507831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self&amp; operator+=(difference_type n) {</a:t>
            </a:r>
          </a:p>
          <a:p>
            <a:r>
              <a:rPr lang="en-US"/>
              <a:t>	difference_type offset = n + (cur - first);</a:t>
            </a:r>
          </a:p>
          <a:p>
            <a:r>
              <a:rPr lang="en-US"/>
              <a:t>	if (offset &gt;= 0 &amp;&amp; offset &lt; difference_type(buffer_size()))</a:t>
            </a:r>
          </a:p>
          <a:p>
            <a:r>
              <a:rPr lang="en-US"/>
              <a:t>	// </a:t>
            </a:r>
            <a:r>
              <a:rPr lang="zh-CN" altLang="en-US"/>
              <a:t>标的位置在同一缓冲区内</a:t>
            </a:r>
          </a:p>
          <a:p>
            <a:r>
              <a:rPr lang="en-US"/>
              <a:t>		cur += n;</a:t>
            </a:r>
          </a:p>
          <a:p>
            <a:r>
              <a:rPr lang="en-US"/>
              <a:t>	else {</a:t>
            </a:r>
          </a:p>
          <a:p>
            <a:r>
              <a:rPr lang="en-US"/>
              <a:t>	// </a:t>
            </a:r>
            <a:r>
              <a:rPr lang="zh-CN" altLang="en-US"/>
              <a:t>标的位置不在同一缓冲区内</a:t>
            </a:r>
          </a:p>
          <a:p>
            <a:r>
              <a:rPr lang="en-US"/>
              <a:t>		difference_type node_offset =</a:t>
            </a:r>
          </a:p>
          <a:p>
            <a:r>
              <a:rPr lang="en-US"/>
              <a:t>		offset &gt; 0 ? offset / difference_type(buffer_size())</a:t>
            </a:r>
          </a:p>
          <a:p>
            <a:r>
              <a:rPr lang="en-US"/>
              <a:t>		: -difference_type((-offset - 1) / buffer_size()) - 1;</a:t>
            </a:r>
          </a:p>
          <a:p>
            <a:r>
              <a:rPr lang="en-US"/>
              <a:t>		set_node(node + node_offset);</a:t>
            </a:r>
          </a:p>
          <a:p>
            <a:r>
              <a:rPr lang="en-US"/>
              <a:t>		// </a:t>
            </a:r>
            <a:r>
              <a:rPr lang="zh-CN" altLang="en-US"/>
              <a:t>切换至正确的节点</a:t>
            </a:r>
            <a:r>
              <a:rPr lang="en-US" altLang="zh-CN"/>
              <a:t>(</a:t>
            </a:r>
            <a:r>
              <a:rPr lang="zh-CN" altLang="en-US"/>
              <a:t>亦即缓冲区</a:t>
            </a:r>
            <a:r>
              <a:rPr lang="en-US" altLang="zh-CN"/>
              <a:t>)</a:t>
            </a:r>
          </a:p>
          <a:p>
            <a:r>
              <a:rPr lang="en-US"/>
              <a:t>		cur = first + (offset - node_offset * 				difference_type(buffer_size()));</a:t>
            </a:r>
          </a:p>
          <a:p>
            <a:r>
              <a:rPr lang="en-US"/>
              <a:t>		// </a:t>
            </a:r>
            <a:r>
              <a:rPr lang="zh-CN" altLang="en-US"/>
              <a:t>切换至正确的元素</a:t>
            </a:r>
          </a:p>
          <a:p>
            <a:r>
              <a:rPr lang="en-US" altLang="zh-CN"/>
              <a:t>	}</a:t>
            </a:r>
          </a:p>
          <a:p>
            <a:r>
              <a:rPr lang="en-US"/>
              <a:t>	return *this;</a:t>
            </a:r>
          </a:p>
          <a:p>
            <a:r>
              <a:rPr lang="en-US"/>
              <a:t>}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sp>
        <p:nvSpPr>
          <p:cNvPr id="328" name="文本框 5"/>
          <p:cNvSpPr txBox="1"/>
          <p:nvPr/>
        </p:nvSpPr>
        <p:spPr>
          <a:xfrm>
            <a:off x="239841" y="1137341"/>
            <a:ext cx="842756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deque</a:t>
            </a:r>
            <a:r>
              <a:rPr dirty="0"/>
              <a:t> </a:t>
            </a:r>
            <a:r>
              <a:rPr dirty="0" err="1"/>
              <a:t>除了维护一个先前说过的指向</a:t>
            </a:r>
            <a:r>
              <a:rPr dirty="0"/>
              <a:t> map </a:t>
            </a:r>
            <a:r>
              <a:rPr dirty="0" err="1"/>
              <a:t>的指针外,也维护</a:t>
            </a:r>
            <a:r>
              <a:rPr dirty="0"/>
              <a:t> start, finish </a:t>
            </a:r>
            <a:r>
              <a:rPr dirty="0" err="1"/>
              <a:t>两个迭代器,分别指向第一缓冲区的第一个元素和最后缓冲区的最后一个元素</a:t>
            </a:r>
            <a:r>
              <a:rPr dirty="0"/>
              <a:t>(</a:t>
            </a:r>
            <a:r>
              <a:rPr dirty="0" err="1"/>
              <a:t>的下一位置</a:t>
            </a:r>
            <a:r>
              <a:rPr dirty="0"/>
              <a:t>)。</a:t>
            </a:r>
            <a:r>
              <a:rPr dirty="0" err="1"/>
              <a:t>此外它当然也必须记住目前的</a:t>
            </a:r>
            <a:r>
              <a:rPr dirty="0"/>
              <a:t> map </a:t>
            </a:r>
            <a:r>
              <a:rPr dirty="0" err="1"/>
              <a:t>大小。因为一旦</a:t>
            </a:r>
            <a:r>
              <a:rPr dirty="0"/>
              <a:t> map </a:t>
            </a:r>
            <a:r>
              <a:rPr dirty="0" err="1"/>
              <a:t>所提供的节点不足,就必须重新配置更大的一块map。有了这些结构便可完成如下操作</a:t>
            </a:r>
            <a:r>
              <a:rPr dirty="0"/>
              <a:t>：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301" y="2548969"/>
            <a:ext cx="8264105" cy="39703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iterator begin() { return start; }</a:t>
            </a:r>
          </a:p>
          <a:p>
            <a:r>
              <a:rPr lang="en-US"/>
              <a:t>iterator end() { return finish; }</a:t>
            </a:r>
          </a:p>
          <a:p>
            <a:r>
              <a:rPr lang="en-US"/>
              <a:t>reference operator[](size_type n) {</a:t>
            </a:r>
          </a:p>
          <a:p>
            <a:r>
              <a:rPr lang="en-US"/>
              <a:t>return start[difference_type(n)]; // </a:t>
            </a:r>
            <a:r>
              <a:rPr lang="zh-CN" altLang="en-US"/>
              <a:t>调用 </a:t>
            </a:r>
            <a:r>
              <a:rPr lang="en-US" altLang="zh-CN"/>
              <a:t>__</a:t>
            </a:r>
            <a:r>
              <a:rPr lang="en-US"/>
              <a:t>deque_iterator&lt;&gt;::operator[]</a:t>
            </a:r>
          </a:p>
          <a:p>
            <a:r>
              <a:rPr lang="en-US"/>
              <a:t>}</a:t>
            </a:r>
          </a:p>
          <a:p>
            <a:r>
              <a:rPr lang="en-US"/>
              <a:t>reference front() { return *start; } // </a:t>
            </a:r>
            <a:r>
              <a:rPr lang="zh-CN" altLang="en-US"/>
              <a:t>调用 </a:t>
            </a:r>
            <a:r>
              <a:rPr lang="en-US" altLang="zh-CN"/>
              <a:t>__</a:t>
            </a:r>
            <a:r>
              <a:rPr lang="en-US"/>
              <a:t>deque_iterator&lt;&gt;::operator*</a:t>
            </a:r>
          </a:p>
          <a:p>
            <a:r>
              <a:rPr lang="en-US"/>
              <a:t>reference back() {</a:t>
            </a:r>
          </a:p>
          <a:p>
            <a:r>
              <a:rPr lang="en-US"/>
              <a:t>iterator tmp = finish;</a:t>
            </a:r>
          </a:p>
          <a:p>
            <a:r>
              <a:rPr lang="en-US"/>
              <a:t>--tmp;// </a:t>
            </a:r>
            <a:r>
              <a:rPr lang="zh-CN" altLang="en-US"/>
              <a:t>调用 </a:t>
            </a:r>
            <a:r>
              <a:rPr lang="en-US" altLang="zh-CN"/>
              <a:t>__</a:t>
            </a:r>
            <a:r>
              <a:rPr lang="en-US"/>
              <a:t>deque_iterator&lt;&gt;::operator--</a:t>
            </a:r>
          </a:p>
          <a:p>
            <a:r>
              <a:rPr lang="en-US"/>
              <a:t>return *tmp;// </a:t>
            </a:r>
            <a:r>
              <a:rPr lang="zh-CN" altLang="en-US"/>
              <a:t>调用 </a:t>
            </a:r>
            <a:r>
              <a:rPr lang="en-US" altLang="zh-CN"/>
              <a:t>__</a:t>
            </a:r>
            <a:r>
              <a:rPr lang="en-US"/>
              <a:t>deque_iterator&lt;&gt;::operator*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size_type size() const { return finish - start; }// </a:t>
            </a:r>
            <a:r>
              <a:rPr lang="zh-CN" altLang="en-US"/>
              <a:t>调用 </a:t>
            </a:r>
            <a:r>
              <a:rPr lang="en-US"/>
              <a:t>iterator::operator-</a:t>
            </a:r>
          </a:p>
          <a:p>
            <a:r>
              <a:rPr lang="en-US"/>
              <a:t>bool empty() const { return finish == start; }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文本框 4"/>
          <p:cNvSpPr txBox="1"/>
          <p:nvPr/>
        </p:nvSpPr>
        <p:spPr>
          <a:xfrm>
            <a:off x="239841" y="211299"/>
            <a:ext cx="43321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deque</a:t>
            </a:r>
          </a:p>
        </p:txBody>
      </p:sp>
      <p:sp>
        <p:nvSpPr>
          <p:cNvPr id="333" name="文本框 5"/>
          <p:cNvSpPr txBox="1"/>
          <p:nvPr/>
        </p:nvSpPr>
        <p:spPr>
          <a:xfrm>
            <a:off x="358217" y="2381679"/>
            <a:ext cx="8427565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时间所限仅展示了部分操作符重载的实现，deque的建构和内存管理详见文档</a:t>
            </a:r>
            <a:r>
              <a:rPr sz="2000" dirty="0"/>
              <a:t>。</a:t>
            </a:r>
          </a:p>
          <a:p>
            <a:endParaRPr sz="2000" dirty="0"/>
          </a:p>
          <a:p>
            <a:r>
              <a:rPr sz="2000" dirty="0" err="1"/>
              <a:t>deque上的函数使用方法与list相似，不在此一一列出</a:t>
            </a:r>
            <a:r>
              <a:rPr sz="2000" dirty="0"/>
              <a:t>。</a:t>
            </a:r>
          </a:p>
          <a:p>
            <a:endParaRPr sz="2000" dirty="0"/>
          </a:p>
          <a:p>
            <a:r>
              <a:rPr sz="2000" dirty="0" err="1"/>
              <a:t>下面由王新同学展示源码仿写部分</a:t>
            </a:r>
            <a:r>
              <a:rPr sz="2000" dirty="0"/>
              <a:t>。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0" name="组合 1"/>
          <p:cNvGrpSpPr/>
          <p:nvPr/>
        </p:nvGrpSpPr>
        <p:grpSpPr>
          <a:xfrm>
            <a:off x="1773435" y="2289389"/>
            <a:ext cx="5563237" cy="2279221"/>
            <a:chOff x="0" y="0"/>
            <a:chExt cx="5563235" cy="2279220"/>
          </a:xfrm>
        </p:grpSpPr>
        <p:sp>
          <p:nvSpPr>
            <p:cNvPr id="336" name="任意多边形 2"/>
            <p:cNvSpPr/>
            <p:nvPr/>
          </p:nvSpPr>
          <p:spPr>
            <a:xfrm>
              <a:off x="131251" y="414767"/>
              <a:ext cx="5047892" cy="186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05"/>
                  </a:moveTo>
                  <a:lnTo>
                    <a:pt x="908" y="17449"/>
                  </a:lnTo>
                  <a:lnTo>
                    <a:pt x="19127" y="21600"/>
                  </a:lnTo>
                  <a:lnTo>
                    <a:pt x="21600" y="0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155C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任意多边形 4"/>
            <p:cNvSpPr/>
            <p:nvPr/>
          </p:nvSpPr>
          <p:spPr>
            <a:xfrm>
              <a:off x="5227154" y="458777"/>
              <a:ext cx="336082" cy="1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36"/>
                  </a:moveTo>
                  <a:lnTo>
                    <a:pt x="20229" y="0"/>
                  </a:lnTo>
                  <a:lnTo>
                    <a:pt x="21600" y="21600"/>
                  </a:lnTo>
                  <a:lnTo>
                    <a:pt x="0" y="20736"/>
                  </a:lnTo>
                  <a:close/>
                </a:path>
              </a:pathLst>
            </a:custGeom>
            <a:solidFill>
              <a:srgbClr val="155C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任意多边形 5"/>
            <p:cNvSpPr/>
            <p:nvPr/>
          </p:nvSpPr>
          <p:spPr>
            <a:xfrm>
              <a:off x="5120461" y="0"/>
              <a:ext cx="309409" cy="28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897" y="0"/>
                  </a:lnTo>
                  <a:lnTo>
                    <a:pt x="21600" y="8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5C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文本框 5"/>
            <p:cNvSpPr txBox="1"/>
            <p:nvPr/>
          </p:nvSpPr>
          <p:spPr>
            <a:xfrm rot="21345375">
              <a:off x="33894" y="709489"/>
              <a:ext cx="5145249" cy="1106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200" b="1">
                  <a:solidFill>
                    <a:srgbClr val="FFFFFF"/>
                  </a:solidFill>
                  <a:latin typeface="Bodoni MT Black"/>
                  <a:ea typeface="Bodoni MT Black"/>
                  <a:cs typeface="Bodoni MT Black"/>
                  <a:sym typeface="Bodoni MT Black"/>
                </a:defRPr>
              </a:lvl1pPr>
            </a:lstStyle>
            <a:p>
              <a:r>
                <a:t>THANKS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容器</a:t>
            </a:r>
          </a:p>
        </p:txBody>
      </p:sp>
      <p:sp>
        <p:nvSpPr>
          <p:cNvPr id="150" name="文本框 5"/>
          <p:cNvSpPr txBox="1"/>
          <p:nvPr/>
        </p:nvSpPr>
        <p:spPr>
          <a:xfrm>
            <a:off x="386497" y="1221301"/>
            <a:ext cx="8446418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容器（Container）是一种数据结构，如</a:t>
            </a:r>
            <a:r>
              <a:rPr sz="2000" dirty="0"/>
              <a:t> </a:t>
            </a:r>
            <a:r>
              <a:rPr sz="2000" dirty="0" err="1"/>
              <a:t>list，vector，和deque</a:t>
            </a:r>
            <a:r>
              <a:rPr sz="2000" dirty="0"/>
              <a:t> ，以模板类的方法提供。为了访问容器中的数据，可以使用由容器类输出的迭代器；容器可以分为三个类别：序列容器、关联容器和容器适配器。下面主要介绍前两种。</a:t>
            </a:r>
          </a:p>
        </p:txBody>
      </p:sp>
      <p:pic>
        <p:nvPicPr>
          <p:cNvPr id="151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497" y="2544740"/>
            <a:ext cx="7379584" cy="4025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矩形 1"/>
          <p:cNvSpPr/>
          <p:nvPr/>
        </p:nvSpPr>
        <p:spPr>
          <a:xfrm>
            <a:off x="2" y="874333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序列式容器</a:t>
            </a:r>
          </a:p>
        </p:txBody>
      </p:sp>
      <p:sp>
        <p:nvSpPr>
          <p:cNvPr id="156" name="文本框 5"/>
          <p:cNvSpPr txBox="1"/>
          <p:nvPr/>
        </p:nvSpPr>
        <p:spPr>
          <a:xfrm>
            <a:off x="386498" y="1621410"/>
            <a:ext cx="844641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vector：是一种动态数组，在内存中具有连续的存储空间，可以随机存取元素。在数组尾部添加或删除元素非常快速，但是在中部或头部插入或删除元素比较耗时。</a:t>
            </a:r>
          </a:p>
        </p:txBody>
      </p:sp>
      <p:sp>
        <p:nvSpPr>
          <p:cNvPr id="157" name="文本框 6"/>
          <p:cNvSpPr txBox="1"/>
          <p:nvPr/>
        </p:nvSpPr>
        <p:spPr>
          <a:xfrm>
            <a:off x="386498" y="2954936"/>
            <a:ext cx="844641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list：双向链表，内存空间可以不连续，通过指针来进行数据的访问。不支持随机访问只能顺序访问，但是在任何位置插入或删除动作都非常迅速。</a:t>
            </a:r>
          </a:p>
        </p:txBody>
      </p:sp>
      <p:sp>
        <p:nvSpPr>
          <p:cNvPr id="158" name="文本框 7"/>
          <p:cNvSpPr txBox="1"/>
          <p:nvPr/>
        </p:nvSpPr>
        <p:spPr>
          <a:xfrm>
            <a:off x="386498" y="4242832"/>
            <a:ext cx="844641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deque：在头尾两端分别可以做元素的插入和删除的多个连续线性空间，并且在一个映射结构中保存对这些块及其顺序的跟踪。可以随机存取，数组尾部或头部添加或删除元素非常快速，但在中部插入或删除元素比较费时；可以在两端进行push 、pop ；</a:t>
            </a:r>
            <a:r>
              <a:rPr sz="2000" dirty="0" err="1"/>
              <a:t>相对于verctor</a:t>
            </a:r>
            <a:r>
              <a:rPr sz="2000" dirty="0"/>
              <a:t> </a:t>
            </a:r>
            <a:r>
              <a:rPr sz="2000" dirty="0" err="1"/>
              <a:t>占用更多的内存</a:t>
            </a:r>
            <a:r>
              <a:rPr sz="2000" dirty="0"/>
              <a:t>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关联式容器</a:t>
            </a:r>
          </a:p>
        </p:txBody>
      </p:sp>
      <p:sp>
        <p:nvSpPr>
          <p:cNvPr id="163" name="文本框 5"/>
          <p:cNvSpPr txBox="1"/>
          <p:nvPr/>
        </p:nvSpPr>
        <p:spPr>
          <a:xfrm>
            <a:off x="783313" y="2459504"/>
            <a:ext cx="792936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sz="2000" dirty="0"/>
              <a:t>关联容器类似于关联式数据库，每个元素都有一个键值与一个实值。当元素被插入到关联式容器中时，容器内部结构便按照其键值大小将元素插入到合适的位置。关联容器与序列容器不同，没有所谓的头尾，只有最大值与最小值，因此不会有push_back(),</a:t>
            </a:r>
            <a:r>
              <a:rPr sz="2000" dirty="0" err="1"/>
              <a:t>pop_back</a:t>
            </a:r>
            <a:r>
              <a:rPr sz="2000" dirty="0"/>
              <a:t>()</a:t>
            </a:r>
            <a:r>
              <a:rPr sz="2000" dirty="0" err="1"/>
              <a:t>等操作。标准的STL关联容器分为set以及map，这些容器的底层机制均以红黑树完成</a:t>
            </a:r>
            <a:r>
              <a:rPr sz="2000" dirty="0"/>
              <a:t>。</a:t>
            </a:r>
          </a:p>
        </p:txBody>
      </p:sp>
      <p:sp>
        <p:nvSpPr>
          <p:cNvPr id="164" name="文本框 7"/>
          <p:cNvSpPr txBox="1"/>
          <p:nvPr/>
        </p:nvSpPr>
        <p:spPr>
          <a:xfrm>
            <a:off x="386498" y="3140266"/>
            <a:ext cx="84464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sz="2000" dirty="0"/>
          </a:p>
        </p:txBody>
      </p:sp>
      <p:sp>
        <p:nvSpPr>
          <p:cNvPr id="165" name="文本框 8"/>
          <p:cNvSpPr txBox="1"/>
          <p:nvPr/>
        </p:nvSpPr>
        <p:spPr>
          <a:xfrm>
            <a:off x="386498" y="4616660"/>
            <a:ext cx="84464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sz="20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关联式容器</a:t>
            </a:r>
          </a:p>
        </p:txBody>
      </p:sp>
      <p:sp>
        <p:nvSpPr>
          <p:cNvPr id="163" name="文本框 5"/>
          <p:cNvSpPr txBox="1"/>
          <p:nvPr/>
        </p:nvSpPr>
        <p:spPr>
          <a:xfrm>
            <a:off x="386498" y="1251729"/>
            <a:ext cx="84464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sz="2000" dirty="0"/>
          </a:p>
        </p:txBody>
      </p:sp>
      <p:sp>
        <p:nvSpPr>
          <p:cNvPr id="164" name="文本框 7"/>
          <p:cNvSpPr txBox="1"/>
          <p:nvPr/>
        </p:nvSpPr>
        <p:spPr>
          <a:xfrm>
            <a:off x="481389" y="1989721"/>
            <a:ext cx="844641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map：用唯一的关键字来映射相应的值，具有数据自动排序的功能，所以在map内部所有的数据都是有序的；map的插入和删除效率比其他序列的容器高。</a:t>
            </a:r>
          </a:p>
        </p:txBody>
      </p:sp>
      <p:sp>
        <p:nvSpPr>
          <p:cNvPr id="165" name="文本框 8"/>
          <p:cNvSpPr txBox="1"/>
          <p:nvPr/>
        </p:nvSpPr>
        <p:spPr>
          <a:xfrm>
            <a:off x="481389" y="3962920"/>
            <a:ext cx="8446418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/>
              <a:t>set：set元素的实值就是键值；同map一样，插入删除操作时仅仅移动指针即可，不涉及内存的移动和拷贝，所以效率比较高；set中的元素都是唯一的，而且默认情况下会对元素进行升序排列。所以在set中，不能直接改变元素值，因为那样会打乱原本正确的顺序，要改变元素值必须先删除旧元素，再插入新元素；不提供直接存取元素的任何操作函数，只能通过迭代器进行间接存取。</a:t>
            </a:r>
          </a:p>
        </p:txBody>
      </p:sp>
    </p:spTree>
    <p:extLst>
      <p:ext uri="{BB962C8B-B14F-4D97-AF65-F5344CB8AC3E}">
        <p14:creationId xmlns:p14="http://schemas.microsoft.com/office/powerpoint/2010/main" val="395248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迭代器</a:t>
            </a:r>
          </a:p>
        </p:txBody>
      </p:sp>
      <p:sp>
        <p:nvSpPr>
          <p:cNvPr id="170" name="文本框 5"/>
          <p:cNvSpPr txBox="1"/>
          <p:nvPr/>
        </p:nvSpPr>
        <p:spPr>
          <a:xfrm>
            <a:off x="386498" y="1621410"/>
            <a:ext cx="844641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sz="2000" dirty="0" err="1"/>
              <a:t>STL中迭代器按照移动特性与读写方式分为</a:t>
            </a:r>
            <a:r>
              <a:rPr sz="2000" dirty="0"/>
              <a:t> </a:t>
            </a:r>
            <a:r>
              <a:rPr sz="2000" dirty="0" err="1"/>
              <a:t>input_iterator</a:t>
            </a:r>
            <a:r>
              <a:rPr sz="2000" dirty="0"/>
              <a:t>, </a:t>
            </a:r>
            <a:r>
              <a:rPr sz="2000" dirty="0" err="1"/>
              <a:t>output_iterator</a:t>
            </a:r>
            <a:r>
              <a:rPr sz="2000" dirty="0"/>
              <a:t>, </a:t>
            </a:r>
            <a:r>
              <a:rPr sz="2000" dirty="0" err="1"/>
              <a:t>forward_iterator</a:t>
            </a:r>
            <a:r>
              <a:rPr sz="2000" dirty="0"/>
              <a:t>, </a:t>
            </a:r>
            <a:r>
              <a:rPr sz="2000" dirty="0" err="1"/>
              <a:t>bidirectional_iterator</a:t>
            </a:r>
            <a:r>
              <a:rPr sz="2000" dirty="0"/>
              <a:t>, random_access_iterator这5种</a:t>
            </a:r>
          </a:p>
        </p:txBody>
      </p:sp>
      <p:sp>
        <p:nvSpPr>
          <p:cNvPr id="171" name="文本框 6"/>
          <p:cNvSpPr txBox="1"/>
          <p:nvPr/>
        </p:nvSpPr>
        <p:spPr>
          <a:xfrm>
            <a:off x="386498" y="2666575"/>
            <a:ext cx="8446418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rPr sz="2000" dirty="0" err="1"/>
              <a:t>input_iterator</a:t>
            </a:r>
            <a:r>
              <a:rPr sz="2000" dirty="0"/>
              <a:t>: </a:t>
            </a:r>
            <a:r>
              <a:rPr sz="2000" dirty="0" err="1"/>
              <a:t>这种迭代器所指对象只允许读取，而不允许改变，是只读的</a:t>
            </a:r>
            <a:endParaRPr sz="2000" dirty="0"/>
          </a:p>
          <a:p>
            <a:pPr marL="285750" indent="-285750">
              <a:buSzPct val="100000"/>
              <a:buChar char="-"/>
            </a:pPr>
            <a:r>
              <a:rPr sz="2000" dirty="0" err="1"/>
              <a:t>output_iterator</a:t>
            </a:r>
            <a:r>
              <a:rPr sz="2000" dirty="0"/>
              <a:t>: </a:t>
            </a:r>
            <a:r>
              <a:rPr sz="2000" dirty="0" err="1"/>
              <a:t>与上面的相反，只能写</a:t>
            </a:r>
            <a:endParaRPr sz="2000" dirty="0"/>
          </a:p>
          <a:p>
            <a:r>
              <a:rPr sz="2000" dirty="0"/>
              <a:t>-    </a:t>
            </a:r>
            <a:r>
              <a:rPr sz="2000" dirty="0" err="1"/>
              <a:t>forward_iterator</a:t>
            </a:r>
            <a:r>
              <a:rPr sz="2000" dirty="0"/>
              <a:t>: </a:t>
            </a:r>
            <a:r>
              <a:rPr sz="2000" dirty="0" err="1"/>
              <a:t>同时允许读和写，适用于</a:t>
            </a:r>
            <a:r>
              <a:rPr sz="2000" dirty="0"/>
              <a:t> replace() </a:t>
            </a:r>
            <a:r>
              <a:rPr sz="2000" dirty="0" err="1"/>
              <a:t>等算法</a:t>
            </a:r>
            <a:endParaRPr sz="2000" dirty="0"/>
          </a:p>
          <a:p>
            <a:r>
              <a:rPr sz="2000" dirty="0"/>
              <a:t>-    </a:t>
            </a:r>
            <a:r>
              <a:rPr sz="2000" dirty="0" err="1"/>
              <a:t>bidirectional_iterator</a:t>
            </a:r>
            <a:r>
              <a:rPr sz="2000" dirty="0"/>
              <a:t>: </a:t>
            </a:r>
            <a:r>
              <a:rPr sz="2000" dirty="0" err="1"/>
              <a:t>可双向移动，即既可以按顺序访问，也可以按逆序访问</a:t>
            </a:r>
            <a:endParaRPr sz="2000" dirty="0"/>
          </a:p>
          <a:p>
            <a:r>
              <a:rPr sz="2000" dirty="0"/>
              <a:t>-    </a:t>
            </a:r>
            <a:r>
              <a:rPr sz="2000" dirty="0" err="1"/>
              <a:t>random_access_iterator</a:t>
            </a:r>
            <a:r>
              <a:rPr sz="2000" dirty="0"/>
              <a:t>: 前4种只提供一部分指针运算功能，如前3种只支持 operator++, 而第4种还支持 operator--, </a:t>
            </a:r>
            <a:r>
              <a:rPr sz="2000" dirty="0" err="1"/>
              <a:t>但这种随机访问迭代器还支持</a:t>
            </a:r>
            <a:r>
              <a:rPr sz="2000" dirty="0"/>
              <a:t> </a:t>
            </a:r>
            <a:r>
              <a:rPr sz="2000" dirty="0" err="1"/>
              <a:t>p+n</a:t>
            </a:r>
            <a:r>
              <a:rPr sz="2000" dirty="0"/>
              <a:t>, p-n, p[n], p1-p2, p1+p2 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096" b="21969"/>
          <a:stretch>
            <a:fillRect/>
          </a:stretch>
        </p:blipFill>
        <p:spPr>
          <a:xfrm>
            <a:off x="0" y="0"/>
            <a:ext cx="91364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矩形 1"/>
          <p:cNvSpPr/>
          <p:nvPr/>
        </p:nvSpPr>
        <p:spPr>
          <a:xfrm>
            <a:off x="2" y="899410"/>
            <a:ext cx="9143998" cy="5831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文本框 4"/>
          <p:cNvSpPr txBox="1"/>
          <p:nvPr/>
        </p:nvSpPr>
        <p:spPr>
          <a:xfrm>
            <a:off x="239841" y="211299"/>
            <a:ext cx="433216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迭代器</a:t>
            </a:r>
          </a:p>
        </p:txBody>
      </p:sp>
      <p:pic>
        <p:nvPicPr>
          <p:cNvPr id="176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41" y="2570290"/>
            <a:ext cx="8073151" cy="388707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文本框 5"/>
          <p:cNvSpPr txBox="1"/>
          <p:nvPr/>
        </p:nvSpPr>
        <p:spPr>
          <a:xfrm>
            <a:off x="386498" y="1621410"/>
            <a:ext cx="844641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这些迭代器的分类与从属关系,可以下图 表示。直线与箭头代表的并非 C++ 的</a:t>
            </a:r>
          </a:p>
          <a:p>
            <a:r>
              <a:t>继承关系,而是所谓 concept(概念)与 refinement(强化)的关系 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1768</Words>
  <Application>Microsoft Office PowerPoint</Application>
  <PresentationFormat>全屏显示(4:3)</PresentationFormat>
  <Paragraphs>265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幼圆</vt:lpstr>
      <vt:lpstr>Arial</vt:lpstr>
      <vt:lpstr>Bodoni MT Black</vt:lpstr>
      <vt:lpstr>Calibri</vt:lpstr>
      <vt:lpstr>Calibri Light</vt:lpstr>
      <vt:lpstr>Helvetica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9</cp:revision>
  <dcterms:modified xsi:type="dcterms:W3CDTF">2018-01-13T13:06:55Z</dcterms:modified>
</cp:coreProperties>
</file>