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7.xml" ContentType="application/vnd.openxmlformats-officedocument.presentationml.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8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notesSlides/notesSlide32.xml" ContentType="application/vnd.openxmlformats-officedocument.presentationml.notesSlide+xml"/>
  <Override PartName="/ppt/presProps.xml" ContentType="application/vnd.openxmlformats-officedocument.presentationml.presProps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3.xml" ContentType="application/vnd.openxmlformats-officedocument.presentationml.slideLayout+xml"/>
  <Override PartName="/ppt/slides/slide33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4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notesSlides/notesSlide14.xml" ContentType="application/vnd.openxmlformats-officedocument.presentationml.notesSlide+xml"/>
  <Override PartName="/docProps/app.xml" ContentType="application/vnd.openxmlformats-officedocument.extended-properties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7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notesMasterIdLst>
    <p:notesMasterId r:id="rId49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>
  <p:showPr showNarration="true">
    <p:present/>
    <p:sldAll/>
    <p:penClr>
      <a:prstClr val="red"/>
    </p:penClr>
    <p:extLst>
      <p:ext uri="{EC167BDD-8182-4AB7-AECC-EB403E3ABB37}"/>
      <p:ext uri="{2FDB2607-1784-4EEB-B798-7EB5836EED8A}"/>
    </p:extLst>
  </p:showPr>
  <p:clrMru>
    <a:srgbClr val="3582B1"/>
  </p:clrMru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>
  <p:normalViewPr>
    <p:restoredLeft sz="17021" autoAdjust="false"/>
    <p:restoredTop sz="83741" autoAdjust="false"/>
  </p:normalViewPr>
  <p:slideViewPr>
    <p:cSldViewPr snapToGrid="false">
      <p:cViewPr varScale="true">
        <p:scale>
          <a:sx n="106" d="100"/>
          <a:sy n="106" d="100"/>
        </p:scale>
        <p:origin x="9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false">
      <p:cViewPr varScale="true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9.xml" /><Relationship Id="rId8" Type="http://schemas.openxmlformats.org/officeDocument/2006/relationships/slide" Target="slides/slide8.xml" /><Relationship Id="rId7" Type="http://schemas.openxmlformats.org/officeDocument/2006/relationships/slide" Target="slides/slide7.xml" /><Relationship Id="rId51" Type="http://schemas.openxmlformats.org/officeDocument/2006/relationships/tableStyles" Target="tableStyles.xml" /><Relationship Id="rId50" Type="http://schemas.openxmlformats.org/officeDocument/2006/relationships/presProps" Target="presProps.xml" /><Relationship Id="rId27" Type="http://schemas.openxmlformats.org/officeDocument/2006/relationships/slide" Target="slides/slide27.xml" /><Relationship Id="rId2" Type="http://schemas.openxmlformats.org/officeDocument/2006/relationships/slide" Target="slides/slide2.xml" /><Relationship Id="rId24" Type="http://schemas.openxmlformats.org/officeDocument/2006/relationships/slide" Target="slides/slide24.xml" /><Relationship Id="rId6" Type="http://schemas.openxmlformats.org/officeDocument/2006/relationships/slide" Target="slides/slide6.xml" /><Relationship Id="rId12" Type="http://schemas.openxmlformats.org/officeDocument/2006/relationships/slide" Target="slides/slide12.xml" /><Relationship Id="rId26" Type="http://schemas.openxmlformats.org/officeDocument/2006/relationships/slide" Target="slides/slide26.xml" /><Relationship Id="rId23" Type="http://schemas.openxmlformats.org/officeDocument/2006/relationships/slide" Target="slides/slide23.xml" /><Relationship Id="rId25" Type="http://schemas.openxmlformats.org/officeDocument/2006/relationships/slide" Target="slides/slide25.xml" /><Relationship Id="rId15" Type="http://schemas.openxmlformats.org/officeDocument/2006/relationships/slide" Target="slides/slide15.xml" /><Relationship Id="rId13" Type="http://schemas.openxmlformats.org/officeDocument/2006/relationships/slide" Target="slides/slide13.xml" /><Relationship Id="rId22" Type="http://schemas.openxmlformats.org/officeDocument/2006/relationships/slide" Target="slides/slide22.xml" /><Relationship Id="rId21" Type="http://schemas.openxmlformats.org/officeDocument/2006/relationships/slide" Target="slides/slide21.xml" /><Relationship Id="rId20" Type="http://schemas.openxmlformats.org/officeDocument/2006/relationships/slide" Target="slides/slide20.xml" /><Relationship Id="rId37" Type="http://schemas.openxmlformats.org/officeDocument/2006/relationships/slide" Target="slides/slide37.xml" /><Relationship Id="rId19" Type="http://schemas.openxmlformats.org/officeDocument/2006/relationships/slide" Target="slides/slide19.xml" /><Relationship Id="rId11" Type="http://schemas.openxmlformats.org/officeDocument/2006/relationships/slide" Target="slides/slide11.xml" /><Relationship Id="rId0" Type="http://schemas.openxmlformats.org/officeDocument/2006/relationships/slideMaster" Target="slideMasters/slideMaster1.xml" /><Relationship Id="rId32" Type="http://schemas.openxmlformats.org/officeDocument/2006/relationships/slide" Target="slides/slide32.xml" /><Relationship Id="rId42" Type="http://schemas.openxmlformats.org/officeDocument/2006/relationships/slide" Target="slides/slide42.xml" /><Relationship Id="rId4" Type="http://schemas.openxmlformats.org/officeDocument/2006/relationships/slide" Target="slides/slide4.xml" /><Relationship Id="rId16" Type="http://schemas.openxmlformats.org/officeDocument/2006/relationships/slide" Target="slides/slide16.xml" /><Relationship Id="rId52" Type="http://schemas.openxmlformats.org/officeDocument/2006/relationships/viewProps" Target="viewProps.xml" /><Relationship Id="rId10" Type="http://schemas.openxmlformats.org/officeDocument/2006/relationships/slide" Target="slides/slide10.xml" /><Relationship Id="rId1" Type="http://schemas.openxmlformats.org/officeDocument/2006/relationships/slide" Target="slides/slide1.xml" /><Relationship Id="rId31" Type="http://schemas.openxmlformats.org/officeDocument/2006/relationships/slide" Target="slides/slide31.xml" /><Relationship Id="rId49" Type="http://schemas.openxmlformats.org/officeDocument/2006/relationships/notesMaster" Target="notesMasters/notesMaster1.xml" /><Relationship Id="rId17" Type="http://schemas.openxmlformats.org/officeDocument/2006/relationships/slide" Target="slides/slide17.xml" /><Relationship Id="rId18" Type="http://schemas.openxmlformats.org/officeDocument/2006/relationships/slide" Target="slides/slide18.xml" /><Relationship Id="rId14" Type="http://schemas.openxmlformats.org/officeDocument/2006/relationships/slide" Target="slides/slide14.xml" /><Relationship Id="rId29" Type="http://schemas.openxmlformats.org/officeDocument/2006/relationships/slide" Target="slides/slide29.xml" /><Relationship Id="rId28" Type="http://schemas.openxmlformats.org/officeDocument/2006/relationships/slide" Target="slides/slide28.xml" /><Relationship Id="rId3" Type="http://schemas.openxmlformats.org/officeDocument/2006/relationships/slide" Target="slides/slide3.xml" /><Relationship Id="rId30" Type="http://schemas.openxmlformats.org/officeDocument/2006/relationships/slide" Target="slides/slide30.xml" /><Relationship Id="rId44" Type="http://schemas.openxmlformats.org/officeDocument/2006/relationships/slide" Target="slides/slide44.xml" /><Relationship Id="rId33" Type="http://schemas.openxmlformats.org/officeDocument/2006/relationships/slide" Target="slides/slide33.xml" /><Relationship Id="rId35" Type="http://schemas.openxmlformats.org/officeDocument/2006/relationships/slide" Target="slides/slide35.xml" /><Relationship Id="rId5" Type="http://schemas.openxmlformats.org/officeDocument/2006/relationships/slide" Target="slides/slide5.xml" /><Relationship Id="rId36" Type="http://schemas.openxmlformats.org/officeDocument/2006/relationships/slide" Target="slides/slide36.xml" /><Relationship Id="rId38" Type="http://schemas.openxmlformats.org/officeDocument/2006/relationships/slide" Target="slides/slide38.xml" /><Relationship Id="rId34" Type="http://schemas.openxmlformats.org/officeDocument/2006/relationships/slide" Target="slides/slide34.xml" /><Relationship Id="rId41" Type="http://schemas.openxmlformats.org/officeDocument/2006/relationships/slide" Target="slides/slide41.xml" /><Relationship Id="rId39" Type="http://schemas.openxmlformats.org/officeDocument/2006/relationships/slide" Target="slides/slide39.xml" /><Relationship Id="rId46" Type="http://schemas.openxmlformats.org/officeDocument/2006/relationships/slide" Target="slides/slide46.xml" /><Relationship Id="rId43" Type="http://schemas.openxmlformats.org/officeDocument/2006/relationships/slide" Target="slides/slide43.xml" /><Relationship Id="rId45" Type="http://schemas.openxmlformats.org/officeDocument/2006/relationships/slide" Target="slides/slide45.xml" /><Relationship Id="rId47" Type="http://schemas.openxmlformats.org/officeDocument/2006/relationships/slide" Target="slides/slide47.xml" /><Relationship Id="rId40" Type="http://schemas.openxmlformats.org/officeDocument/2006/relationships/slide" Target="slides/slide40.xml" /><Relationship Id="rId48" Type="http://schemas.openxmlformats.org/officeDocument/2006/relationships/slide" Target="slides/slide48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 idx="2147483647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l" latinLnBrk="false">
              <a:defRPr lang="zh-CN" sz="1200"/>
            </a:lvl1pPr>
          </a:lstStyle>
          <a:p>
            <a:pPr/>
            <a:endParaRPr lang="zh-CN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r" latinLnBrk="false">
              <a:defRPr lang="zh-CN" sz="1200"/>
            </a:lvl1pPr>
          </a:lstStyle>
          <a:p>
            <a:pPr/>
            <a:fld id="{A8CDE508-72C8-4AB5-AA9C-1584D31690E0}" type="datetimeFigureOut">
              <a:rPr/>
              <a:t>2024/1/21</a:t>
            </a:fld>
            <a:endParaRPr lang="zh-CN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false" anchor="ctr"/>
          <a:lstStyle/>
          <a:p>
            <a:pPr/>
            <a:endParaRPr lang="zh-CN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false"/>
          <a:lstStyle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l" latinLnBrk="false">
              <a:defRPr lang="zh-CN" sz="1200"/>
            </a:lvl1pPr>
          </a:lstStyle>
          <a:p>
            <a:pPr/>
            <a:endParaRPr lang="zh-CN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r" latinLnBrk="false">
              <a:defRPr lang="zh-CN" sz="1200"/>
            </a:lvl1pPr>
          </a:lstStyle>
          <a:p>
            <a:pPr/>
            <a:fld id="{7FB667E1-E601-4AAF-B95C-B25720D70A60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2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3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0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1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2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9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4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6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1</a:t>
            </a:fld>
            <a:endParaRPr lang="zh-CN" altLang="en-US"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3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/>
              <a:t>AQL</a:t>
            </a:r>
            <a:r>
              <a:rPr lang="zh-CN"/>
              <a:t>提供了自由度，把遍历操作交给</a:t>
            </a:r>
            <a:endParaRPr/>
          </a:p>
        </p:txBody>
      </p:sp>
      <p:sp>
        <p:nvSpPr>
          <p:cNvPr id="4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4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/>
      </p:sp>
      <p:sp>
        <p:nvSpPr>
          <p:cNvPr id="4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48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2</a:t>
            </a:fld>
            <a:endParaRPr lang="zh-CN" altLang="en-US"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5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5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5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5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>
              <a:buNone/>
            </a:pPr>
            <a:r>
              <a:rPr lang="en-US"/>
              <a:t>GSQL</a:t>
            </a:r>
            <a:r>
              <a:rPr lang="zh-CN"/>
              <a:t>是</a:t>
            </a:r>
            <a:r>
              <a:rPr lang="en-US"/>
              <a:t>TigerGraph</a:t>
            </a:r>
            <a:r>
              <a:rPr lang="zh-CN"/>
              <a:t>数据库所开发、使用的语言，是企业级的语言，根据其官方文档的介绍，</a:t>
            </a:r>
            <a:r>
              <a:rPr lang="en-US"/>
              <a:t>GSQL</a:t>
            </a:r>
            <a:r>
              <a:rPr lang="zh-CN"/>
              <a:t>具有以下的几个特点：</a:t>
            </a:r>
            <a:endParaRPr/>
          </a:p>
          <a:p>
            <a:pPr>
              <a:buNone/>
            </a:pPr>
            <a:r>
              <a:rPr lang="en-US"/>
              <a:t>- </a:t>
            </a:r>
            <a:r>
              <a:rPr lang="zh-CN"/>
              <a:t>图灵完备性：此处实际上是指 GSQL 完整地实现了顺序、分支、循环三种控制流。同时也具备了一个开源的算法库
- 类 SQL 语法： GSQL 与 SQL 具有相似的关键字和语法结构，但是 GSQL 支持更多的图数据结
构操作。
- 优越的性能：利用 TigerGraph 的 MPP功能和 GSQL 语言的累加器功能，GSQL 实现了快速数据查询与获取；官方文档中给出的数据表明：在 LDBC 社交网络基准测试（SNB）的 Scale Factor30k 数据集上测试时，GSQL 对 36TB 的图数据做查询时可以在几分钟以内给出结果。
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我们认为</a:t>
            </a:r>
            <a:r>
              <a:rPr lang="en-US"/>
              <a:t> </a:t>
            </a:r>
            <a:r>
              <a:rPr lang="zh-CN"/>
              <a:t>GSQL 完善的算法库十分重要，算法库包含 8 个部分：中心算法、分类算法、社区算法、模式匹配算法、连接预测算法、节点嵌入算法、寻路算法、相似性算法。可以看到，该库即有传统的图数据处理方法，也集成了 AI 图分析的重要算法，基本涵盖了现有的对图算法的需求。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>
              <a:buNone/>
            </a:pPr>
            <a:r>
              <a:rPr lang="zh-CN"/>
              <a:t>文档中提到，性能的提升得益于 TigerGraph 本身的并行性以及 GSQL 所实现的累加器 (accumulators) 功能，以下介绍 GSQL 的累加器功能。</a:t>
            </a:r>
            <a:endParaRPr/>
          </a:p>
          <a:p>
            <a:pPr>
              <a:buNone/>
            </a:pPr>
            <a:endParaRPr lang="zh-CN"/>
          </a:p>
          <a:p>
            <a:pPr>
              <a:buNone/>
            </a:pPr>
            <a:r>
              <a:rPr lang="zh-CN"/>
              <a:t>累加器是 GSQL 中的状态变量，是一种用于收集和聚合结果的数据结构。它们的主要作用是在
GSQL 查询过程中保存和更新中间计算结果。它的状态在查询的整个生命周期中都是可变的。</a:t>
            </a:r>
            <a:endParaRPr/>
          </a:p>
          <a:p>
            <a:pPr>
              <a:buNone/>
            </a:pPr>
            <a:endParaRPr lang="zh-CN"/>
          </a:p>
          <a:p>
            <a:pPr>
              <a:buNone/>
            </a:pPr>
            <a:r>
              <a:rPr lang="zh-CN"/>
              <a:t>为了显示累加器的性能提升，以下将其与 SQL 中的 GROUP BY 做对比：
对于 SQL 的 5 个内置聚合函数 (MIN / MAX / SUM / COUNT / AVG) ，GSQL 对应了 5 个不
同的累加器类型 (MINAccum / MAXAccum / SUMAccum / SUMAccum / AVGAccum)。在接下来的例子中可以看到，累加器通过实现对聚合的精细化操作来进行优化：</a:t>
            </a:r>
            <a:endParaRPr/>
          </a:p>
          <a:p>
            <a:pPr/>
            <a:endParaRPr lang="zh-CN"/>
          </a:p>
          <a:p>
            <a:pPr/>
            <a:r>
              <a:rPr lang="zh-CN"/>
              <a:t>假设分别对 GROUPING SET(K1)、(K2)、(K3) 进行求和、最小值和平均值聚合计算，那么 GROUPING SET 语义将强制计算每个分组集合的所有三个聚合 (其中两个是不需要的)。</a:t>
            </a:r>
            <a:endParaRPr/>
          </a:p>
          <a:p>
            <a:pPr/>
            <a:endParaRPr lang="zh-CN"/>
          </a:p>
          <a:p>
            <a:pPr/>
            <a:r>
              <a:rPr lang="zh-CN"/>
              <a:t>在 SQL 形式中，它表示为 Accum A1 += (k1 → a1, a2, a3), A2 += (k2 → a1, a2, a3),A3 += (k3 → a1,a2,a3)
</a:t>
            </a:r>
            <a:endParaRPr/>
          </a:p>
          <a:p>
            <a:pPr/>
            <a:r>
              <a:rPr lang="zh-CN"/>
              <a:t>当用户希望将特定的聚合器绑定到不同的分组集时，这将导致浪费计算。而在 GSQL 中表示为：
Accum A1 +=(k1 → a1), A2 += (k2 → a2), A3 += (k3 → a3)
</a:t>
            </a:r>
            <a:endParaRPr/>
          </a:p>
          <a:p>
            <a:pPr/>
            <a:r>
              <a:rPr lang="zh-CN"/>
              <a:t>很明显，聚合器的精细绑定避免了对 k1 进行 a1、a3 计算，对 k2 进行 a1、a3 计算，以及对 k3 进行 a1、a2 计算。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图中所示是</a:t>
            </a:r>
            <a:r>
              <a:rPr lang="en-US"/>
              <a:t>GSQL</a:t>
            </a:r>
            <a:r>
              <a:rPr lang="zh-CN"/>
              <a:t>是实现</a:t>
            </a:r>
            <a:r>
              <a:rPr lang="en-US"/>
              <a:t>BFS</a:t>
            </a:r>
            <a:r>
              <a:rPr lang="zh-CN"/>
              <a:t>的核心代码，可以看到，</a:t>
            </a:r>
            <a:r>
              <a:rPr lang="en-US"/>
              <a:t>GSQL</a:t>
            </a:r>
            <a:r>
              <a:rPr lang="zh-CN"/>
              <a:t>与</a:t>
            </a:r>
            <a:r>
              <a:rPr lang="en-US"/>
              <a:t>SQL</a:t>
            </a:r>
            <a:r>
              <a:rPr lang="zh-CN"/>
              <a:t>的相似性。</a:t>
            </a:r>
            <a:endParaRPr/>
          </a:p>
          <a:p>
            <a:pPr/>
            <a:endParaRPr lang="en-US"/>
          </a:p>
          <a:p>
            <a:pPr/>
            <a:r>
              <a:rPr lang="en-US"/>
              <a:t>GSQL</a:t>
            </a:r>
            <a:r>
              <a:rPr lang="zh-CN"/>
              <a:t>核心代码并未开源，其相关项目几乎没有。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TinkerPop 实际上定义了一套框架，有 graph structure、graph provider、graph process 等
部分组成。</a:t>
            </a:r>
            <a:endParaRPr/>
          </a:p>
          <a:p>
            <a:pPr/>
            <a:endParaRPr lang="zh-CN"/>
          </a:p>
          <a:p>
            <a:pPr/>
            <a:r>
              <a:rPr lang="zh-CN"/>
              <a:t>graph structure 定义了图的结构和数据表示，它是一个基于标签（label）的属性图（property graph），这种图由顶点（vertex）和边（edge）组成，每个顶点和边有且只有一个标签，同时顶点和边可以有 0 个或多个属性（key/value 值对）。</a:t>
            </a:r>
            <a:endParaRPr/>
          </a:p>
          <a:p>
            <a:pPr/>
            <a:endParaRPr lang="zh-CN"/>
          </a:p>
          <a:p>
            <a:pPr/>
            <a:r>
              <a:rPr lang="zh-CN"/>
              <a:t>但 TinkerPop 并没有提供 graph structure 的具体实现，图的顶点和边等结构具体如何存储和访问由 graph provider，比如 janusgraph、hugegraph 等具体实现。
</a:t>
            </a:r>
            <a:endParaRPr/>
          </a:p>
          <a:p>
            <a:pPr/>
            <a:r>
              <a:rPr lang="zh-CN"/>
              <a:t>graph structure 可以说是定义了 TinkerPop 与 graph provider 的接口。</a:t>
            </a:r>
            <a:endParaRPr/>
          </a:p>
          <a:p>
            <a:pPr/>
            <a:r>
              <a:rPr lang="zh-CN"/>
              <a:t>graph process 是对 graph 的数据的处理，即图遍历（traversal），相当于是 TinkerPop 与用户之间的接口。</a:t>
            </a:r>
            <a:endParaRPr/>
          </a:p>
          <a:p>
            <a:pPr/>
            <a:endParaRPr lang="zh-CN"/>
          </a:p>
          <a:p>
            <a:pPr/>
            <a:r>
              <a:rPr lang="zh-CN"/>
              <a:t>Gremlin 则是一个图遍历语言（graph traversal language），用户使用 Gremlin 来对图进行遍历分析。
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8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 Gremlin 不存在查询语言和编码语言的分割，因为遍历可以用任何支持函数组合和嵌套
的编程语言编写（每个主要编程语言都支持）。用户的 Gremlin 遍历就与应用程序代码一起编写，并受益于宿主语言及其工具（例如类型检查、语法突出显示、点完成等）提供的优势。存在各种Gremlin 语言变体，包括：Gremlin-Java、Gremlin-Groovy、Gremlin-Python、Gremlin-Scala 等。
同时也有开源插件使得 Gremlin 支持了 Cypher。</a:t>
            </a:r>
            <a:endParaRPr/>
          </a:p>
          <a:p>
            <a:pPr/>
            <a:endParaRPr lang="zh-CN"/>
          </a:p>
          <a:p>
            <a:pPr/>
            <a:r>
              <a:rPr lang="zh-CN"/>
              <a:t>下面的图是</a:t>
            </a:r>
            <a:r>
              <a:rPr lang="en-US"/>
              <a:t>Gremlin</a:t>
            </a:r>
            <a:r>
              <a:rPr lang="zh-CN"/>
              <a:t>查询最短路径的代码
</a:t>
            </a: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7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一图看懂</a:t>
            </a:r>
            <a:r>
              <a:rPr lang="en-US"/>
              <a:t>...x</a:t>
            </a:r>
            <a:endParaRPr/>
          </a:p>
          <a:p>
            <a:pPr/>
            <a:endParaRPr lang="en-US"/>
          </a:p>
        </p:txBody>
      </p:sp>
      <p:sp>
        <p:nvSpPr>
          <p:cNvPr id="7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7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从命名风格上就可以知道大部分都是查询语言，和</a:t>
            </a:r>
            <a:r>
              <a:rPr lang="en-US"/>
              <a:t>SQL</a:t>
            </a:r>
            <a:r>
              <a:rPr lang="zh-CN"/>
              <a:t>类似</a:t>
            </a:r>
            <a:endParaRPr/>
          </a:p>
          <a:p>
            <a:pPr/>
            <a:endParaRPr lang="en-US"/>
          </a:p>
        </p:txBody>
      </p:sp>
      <p:sp>
        <p:nvSpPr>
          <p:cNvPr id="7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7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在上面的调研中，不同的语言有不同的特性。相应的，它们在编译的流程上也存在细微的差异，以下内容深入到各大语言的代码中去对比它们的不同 (GSQL 未开源，未作讨论)。
</a:t>
            </a:r>
            <a:endParaRPr/>
          </a:p>
          <a:p>
            <a:pPr/>
            <a:r>
              <a:rPr lang="zh-CN"/>
              <a:t>图数据库之于图查询语言类似于机器之于高级语言。编译高级语言时需要根据机器的不同选择合
适的中间代码，进而编译为可用的机器码。与之相似的图查询语言的编译也需要考虑图数据库的问题。
一般而言，有如下的步骤：
• 解析：首先，查询字符串会被解析器解析为一个 AST，这个过程包括词法分析和语法分析。词法分析将查询字符串分解成一个个 token，语法分析将这些标记组织成语法结构。
</a:t>
            </a:r>
            <a:endParaRPr/>
          </a:p>
          <a:p>
            <a:pPr/>
            <a:r>
              <a:rPr lang="zh-CN"/>
              <a:t>• 语义分析：在语义分析阶段，编译器会对 AST 进行静态语义检查。它会验证表达式的语法正确
性、类型正确性以及标识符的存在性等。此外，还会检查查询中使用的实体、属性和关系是否在
数据库中存在。
</a:t>
            </a:r>
            <a:endParaRPr/>
          </a:p>
          <a:p>
            <a:pPr/>
            <a:r>
              <a:rPr lang="zh-CN"/>
              <a:t>• 查询优化：在查询优化阶段，编译器会尝试对查询进行优化，以提高查询性能。这通常包括重写查询计划、选择合适的索引、确定连接顺序等操作。优化步骤的目标是生成一个执行效率较高的查询计划。
• 查询计划生成：在这一阶段，编译器根据优化后的查询计划生成可执行的查询计划。查询计划是一个描述如何从数据库中获取所需数据的执行计划，大多数时候，这一步由图数据库来完成。
• 执行查询：最后，生成的查询计划会被传递给图数据库引擎进行执行。引擎根据计划中的操作和顺序，从图数据库中检索数据并计算结果。执行过程可能涉及到遍历图结构、应用过滤条件、聚合数据等操作，最终返回查询结果。</a:t>
            </a:r>
            <a:endParaRPr/>
          </a:p>
          <a:p>
            <a:pPr/>
            <a:r>
              <a:rPr lang="zh-CN"/>
              <a:t>
由此可见，不同语言的编译流程处理重点区别在查询计划生成上，这类似于编程语言编译时的中
间代码生成，可能不同的图数据库需要不同的查询计划格式。</a:t>
            </a:r>
            <a:endParaRPr/>
          </a:p>
        </p:txBody>
      </p:sp>
      <p:sp>
        <p:nvSpPr>
          <p:cNvPr id="8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6</a:t>
            </a:fld>
            <a:endParaRPr lang="zh-CN" altLang="en-US"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>
              <a:buNone/>
            </a:pPr>
            <a:r>
              <a:rPr lang="zh-CN"/>
              <a:t>nGQL nGQL 开源了图查询语言以及图数据库代码。首先通过 Yacc 对代码作解析与检查，然后
将查询请求提交至图数据库，经过 optimizer 和 planner 两个模块后，生成查询计划进而得到结
果。
</a:t>
            </a:r>
            <a:endParaRPr/>
          </a:p>
          <a:p>
            <a:pPr>
              <a:buNone/>
            </a:pPr>
            <a:r>
              <a:rPr lang="zh-CN"/>
              <a:t>AQL AQL 直接内置于 ArangoDB 数据库中，首先借助 Yacc 对代码做检查，然后向图数据库发
送请求，在图数据库内进行优化与计划生成。</a:t>
            </a:r>
            <a:endParaRPr/>
          </a:p>
          <a:p>
            <a:pPr>
              <a:buNone/>
            </a:pPr>
            <a:endParaRPr lang="en-US"/>
          </a:p>
          <a:p>
            <a:pPr/>
            <a:r>
              <a:rPr lang="zh-CN"/>
              <a:t>Gremlin Gremlin 本身支持多种语言，但实际上实现的方式是由这些语言实现了一套 Gremlin 的
API，这一套 API 直接接在 Apache TinkerPop 框架上，由 ThinkerPop 框架实现 API 与图数据
库的交互。</a:t>
            </a: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>
              <a:buNone/>
            </a:pPr>
            <a:r>
              <a:rPr lang="en-US"/>
              <a:t>openCypher</a:t>
            </a:r>
            <a:r>
              <a:rPr lang="zh-CN"/>
              <a:t>官方并未对编译流程做更多变化，只是对 Cypher 的语法做了进一步规范，然后通过 antlr 进行解析与语义检查，进而生成正确的 Cypher 查询命令</a:t>
            </a:r>
            <a:endParaRPr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zh-CN"/>
              <a:t>但是在一些开源项目中对</a:t>
            </a:r>
            <a:r>
              <a:rPr lang="en-US"/>
              <a:t>openCypher</a:t>
            </a:r>
            <a:r>
              <a:rPr lang="zh-CN"/>
              <a:t>做了更多的编译优化：</a:t>
            </a:r>
            <a:endParaRPr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zh-CN"/>
              <a:t>比如说微软的openCypher Transpiler 项目：这个项目首先基于 ANTLR4 构建的 openCypher 解析器和官方的 openCypher 语法，解析并创建一个 AST 来抽象图查询的语法结构; 然后，使用 Logical Planner 将 AST 转换为类似于关系代数的关系查询逻辑规划; 查询代码呈现器从逻辑计划生成实际的查询代码。可以看到，该项目在官方基础上对 openCypher 更进一步，在查询指令提交给图数据库前使用 Logical Planner进行提前的优化。</a:t>
            </a:r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这张是该项目的流程图，最大的改动是中间经过了一步</a:t>
            </a:r>
            <a:r>
              <a:rPr lang="en-US"/>
              <a:t>Logical Plan</a:t>
            </a:r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L PGQL 对属性图的查询做了一系列规范的语法定义，同时开发了从 PGQL 到一种易读的
IR 的编译器 pgql-lang。该编译器的结构和在课程中的一般程序语言编译器并无太大差异，依然
是语言-语法树-IR 的流程。相比其他图查询语言的编译器，它将关系代数的转化和优化等部分省
略，放在下游组件中实现，极大地简化了编译器结构。</a:t>
            </a:r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9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9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9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9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从命名风格上就可以知道大部分都是查询语言，和</a:t>
            </a:r>
            <a:r>
              <a:rPr lang="en-US"/>
              <a:t>SQL</a:t>
            </a:r>
            <a:r>
              <a:rPr lang="zh-CN"/>
              <a:t>类似</a:t>
            </a:r>
            <a:endParaRPr/>
          </a:p>
          <a:p>
            <a:pPr/>
            <a:endParaRPr lang="en-US"/>
          </a:p>
        </p:txBody>
      </p:sp>
      <p:sp>
        <p:nvSpPr>
          <p:cNvPr id="1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9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10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10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灵活性</a:t>
            </a:r>
            <a:endParaRPr/>
          </a:p>
        </p:txBody>
      </p:sp>
      <p:sp>
        <p:nvSpPr>
          <p:cNvPr id="108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1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11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1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11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1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/>
              <a:t>之前的内容中曾提到，nGQL 开源了代码的 optimizer 部分。阅读其代码可知，对于任何给定的查询，执行计划并不是唯一确定的，optimizer 的作用是在最简单、直接的计划基础之进行性能上的优化。
</a:t>
            </a:r>
            <a:endParaRPr/>
          </a:p>
          <a:p>
            <a:pPr>
              <a:buNone/>
            </a:pPr>
            <a:r>
              <a:rPr lang="zh-CN"/>
              <a:t>NebulaGraph 目前的优化器是完全的基于规则的优化 RBO，这些预设的规则的代码都在 src/-
graph/optimizer 的 rules 里，它们都是针对执行计划模式的修改规则。下面以几个例子来简要说明nGQL 是如何进行优化的。</a:t>
            </a:r>
            <a:endParaRPr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zh-CN"/>
              <a:t>• 边查询转换规则 (GetEdgesTransformRule)：在没有点、边索引的情况下，无起点 VID/属性条件的查询是可以通过扫点、边数据的。比如 MATCH ()-[e]-&gt;() RETURN e 扫描边的查询因为只需要返回边，所以直接扫描边是更高效的。
</a:t>
            </a:r>
            <a:endParaRPr/>
          </a:p>
          <a:p>
            <a:pPr/>
            <a:r>
              <a:rPr lang="zh-CN"/>
              <a:t>• 计算下推系列规则：计算下推是指在计算存储分离的数据库系统中，涉及到读取数据的算子需
要从存储层远程捞取数据再做进一步处理。而数据传输常常成为性能的瓶颈。如果下一步计算
要做的事情是对数据的按条件剪枝，例如 Filter、Limit、TopN 等等。这时候，如果存储层获取
数据时考虑了条件剪枝情况，则可以大大地减少数据传输量。</a:t>
            </a:r>
            <a:endParaRPr/>
          </a:p>
          <a:p>
            <a:pPr/>
            <a:endParaRPr lang="zh-CN"/>
          </a:p>
          <a:p>
            <a:pPr/>
            <a:r>
              <a:rPr lang="zh-CN"/>
              <a:t>比如说 边扫描计算下推优化规则
当 ScanEdges 算子的下游是 Limit 算子的时候，把 Limit 的过滤条件嵌入到 ScanEdges 之中。
</a:t>
            </a:r>
            <a:endParaRPr/>
          </a:p>
        </p:txBody>
      </p:sp>
      <p:sp>
        <p:nvSpPr>
          <p:cNvPr id="12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8</a:t>
            </a:fld>
            <a:endParaRPr lang="zh-CN" altLang="en-US"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/>
      </p:sp>
      <p:sp>
        <p:nvSpPr>
          <p:cNvPr id="12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12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10</a:t>
            </a:fld>
            <a:endParaRPr lang="zh-CN" altLang="en-US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128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3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13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3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13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一图看懂</a:t>
            </a:r>
            <a:r>
              <a:rPr lang="en-US"/>
              <a:t>...x</a:t>
            </a:r>
            <a:endParaRPr/>
          </a:p>
          <a:p>
            <a:pPr/>
            <a:endParaRPr lang="en-US"/>
          </a:p>
        </p:txBody>
      </p:sp>
      <p:sp>
        <p:nvSpPr>
          <p:cNvPr id="1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3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一图看懂</a:t>
            </a:r>
            <a:r>
              <a:rPr lang="en-US"/>
              <a:t>...x</a:t>
            </a:r>
            <a:endParaRPr/>
          </a:p>
          <a:p>
            <a:pPr/>
            <a:endParaRPr lang="en-US"/>
          </a:p>
        </p:txBody>
      </p:sp>
      <p:sp>
        <p:nvSpPr>
          <p:cNvPr id="14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1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  <p:sp>
        <p:nvSpPr>
          <p:cNvPr id="20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  <p:sp>
        <p:nvSpPr>
          <p:cNvPr id="2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2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非常像</a:t>
            </a:r>
            <a:r>
              <a:rPr lang="en-US"/>
              <a:t>SQL</a:t>
            </a:r>
            <a:r>
              <a:rPr lang="zh-CN"/>
              <a:t>，意思是匹配所有是</a:t>
            </a:r>
            <a:r>
              <a:rPr lang="en-US"/>
              <a:t>Person</a:t>
            </a:r>
            <a:r>
              <a:rPr lang="zh-CN"/>
              <a:t>类的节点</a:t>
            </a:r>
            <a:endParaRPr/>
          </a:p>
          <a:p>
            <a:pPr/>
            <a:r>
              <a:rPr lang="zh-CN"/>
              <a:t>和</a:t>
            </a:r>
            <a:r>
              <a:rPr lang="en-US"/>
              <a:t>SQL</a:t>
            </a:r>
            <a:r>
              <a:rPr lang="zh-CN"/>
              <a:t>的主要不同是</a:t>
            </a:r>
            <a:r>
              <a:rPr lang="en-US"/>
              <a:t> MATCH </a:t>
            </a:r>
            <a:r>
              <a:rPr lang="zh-CN"/>
              <a:t>从句，用于描述匹配的样式</a:t>
            </a:r>
            <a:endParaRPr/>
          </a:p>
        </p:txBody>
      </p:sp>
      <p:sp>
        <p:nvSpPr>
          <p:cNvPr id="28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/>
              <a:t>将边的</a:t>
            </a:r>
            <a:r>
              <a:rPr lang="en-US"/>
              <a:t>time</a:t>
            </a:r>
            <a:r>
              <a:rPr lang="zh-CN"/>
              <a:t>属性作为代价，返回任意一条代价和最小的匹配图样的路径</a:t>
            </a:r>
            <a:endParaRPr/>
          </a:p>
        </p:txBody>
      </p:sp>
      <p:sp>
        <p:nvSpPr>
          <p:cNvPr id="32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图像占位符 1"/>
          <p:cNvSpPr>
            <a:spLocks noGrp="true" noRot="true" noChangeAspect="true"/>
          </p:cNvSpPr>
          <p:nvPr>
            <p:ph type="sldImg" idx="2147483647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  <p:sp>
        <p:nvSpPr>
          <p:cNvPr id="36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7FB667E1-E601-4AAF-B95C-B25720D70A60}" type="slidenum">
              <a:rPr/>
              <a:t>4</a:t>
            </a:fld>
            <a:endParaRPr lang="zh-CN" alt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/>
          <p:cNvPicPr>
            <a:picLocks noChangeAspect="true"/>
          </p:cNvPicPr>
          <p:nvPr userDrawn="true"/>
        </p:nvPicPr>
        <p:blipFill>
          <a:blip r:embed="rId1" cstate="print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3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zh-CN" altLang="en-US" sz="1800"/>
          </a:p>
        </p:txBody>
      </p:sp>
      <p:sp>
        <p:nvSpPr>
          <p:cNvPr id="4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zh-CN" altLang="en-US" sz="1800"/>
          </a:p>
        </p:txBody>
      </p:sp>
      <p:sp>
        <p:nvSpPr>
          <p:cNvPr id="5" name="标题 1"/>
          <p:cNvSpPr>
            <a:spLocks noGrp="true"/>
          </p:cNvSpPr>
          <p:nvPr>
            <p:ph type="ctrTitle" idx="2147483647" hasCustomPrompt="true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false">
              <a:defRPr lang="zh-CN" sz="6000" b="true"/>
            </a:lvl1pPr>
          </a:lstStyle>
          <a:p>
            <a:pPr/>
            <a:r>
              <a:rPr lang="zh-CN" altLang="en-US" dirty="false"/>
              <a:t>标测试题</a:t>
            </a:r>
            <a:endParaRPr lang="zh-CN" dirty="false"/>
          </a:p>
        </p:txBody>
      </p:sp>
      <p:sp>
        <p:nvSpPr>
          <p:cNvPr id="6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false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false">
              <a:buNone/>
              <a:defRPr lang="zh-CN" sz="2800"/>
            </a:lvl2pPr>
            <a:lvl3pPr marL="914400" indent="0" algn="ctr" latinLnBrk="false">
              <a:buNone/>
              <a:defRPr lang="zh-CN" sz="2400"/>
            </a:lvl3pPr>
            <a:lvl4pPr marL="1371600" indent="0" algn="ctr" latinLnBrk="false">
              <a:buNone/>
              <a:defRPr lang="zh-CN" sz="2000"/>
            </a:lvl4pPr>
            <a:lvl5pPr marL="1828800" indent="0" algn="ctr" latinLnBrk="false">
              <a:buNone/>
              <a:defRPr lang="zh-CN" sz="2000"/>
            </a:lvl5pPr>
            <a:lvl6pPr marL="2286000" indent="0" algn="ctr" latinLnBrk="false">
              <a:buNone/>
              <a:defRPr lang="zh-CN" sz="2000"/>
            </a:lvl6pPr>
            <a:lvl7pPr marL="2743200" indent="0" algn="ctr" latinLnBrk="false">
              <a:buNone/>
              <a:defRPr lang="zh-CN" sz="2000"/>
            </a:lvl7pPr>
            <a:lvl8pPr marL="3200400" indent="0" algn="ctr" latinLnBrk="false">
              <a:buNone/>
              <a:defRPr lang="zh-CN" sz="2000"/>
            </a:lvl8pPr>
            <a:lvl9pPr marL="3657600" indent="0" algn="ctr" latinLnBrk="false">
              <a:buNone/>
              <a:defRPr lang="zh-CN" sz="2000"/>
            </a:lvl9pPr>
          </a:lstStyle>
          <a:p>
            <a:pPr/>
            <a:r>
              <a:rPr lang="zh-CN" altLang="en-US" dirty="false"/>
              <a:t>副标题</a:t>
            </a:r>
            <a:endParaRPr lang="zh-CN" dirty="false"/>
          </a:p>
        </p:txBody>
      </p:sp>
      <p:sp>
        <p:nvSpPr>
          <p:cNvPr id="7" name="文本占位符 11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false"/>
              <a:t>报告人  职务</a:t>
            </a:r>
            <a:endParaRPr/>
          </a:p>
        </p:txBody>
      </p:sp>
      <p:grpSp>
        <p:nvGrpSpPr>
          <p:cNvPr id="8" name="组合 9"/>
          <p:cNvGrpSpPr>
            <a:grpSpLocks noChangeAspect="true"/>
          </p:cNvGrpSpPr>
          <p:nvPr userDrawn="true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9" name="Freeform 34"/>
            <p:cNvSpPr>
              <a:spLocks noEditPoints="true"/>
            </p:cNvSpPr>
            <p:nvPr userDrawn="true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0" name="Freeform 35"/>
            <p:cNvSpPr>
              <a:spLocks noEditPoints="true"/>
            </p:cNvSpPr>
            <p:nvPr userDrawn="true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1" name="Freeform 36"/>
            <p:cNvSpPr>
              <a:spLocks noEditPoints="true"/>
            </p:cNvSpPr>
            <p:nvPr userDrawn="true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2" name="Freeform 37"/>
            <p:cNvSpPr>
              <a:spLocks noEditPoints="true"/>
            </p:cNvSpPr>
            <p:nvPr userDrawn="true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3" name="Freeform 38"/>
            <p:cNvSpPr>
              <a:spLocks noEditPoints="true"/>
            </p:cNvSpPr>
            <p:nvPr userDrawn="true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4" name="Freeform 39"/>
            <p:cNvSpPr>
              <a:spLocks noEditPoints="true"/>
            </p:cNvSpPr>
            <p:nvPr userDrawn="true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5" name="Freeform 40"/>
            <p:cNvSpPr>
              <a:spLocks noEditPoints="true"/>
            </p:cNvSpPr>
            <p:nvPr userDrawn="true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6" name="Freeform 41"/>
            <p:cNvSpPr/>
            <p:nvPr userDrawn="true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7" name="Freeform 42"/>
            <p:cNvSpPr/>
            <p:nvPr userDrawn="true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8" name="Freeform 43"/>
            <p:cNvSpPr/>
            <p:nvPr userDrawn="true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9" name="Freeform 44"/>
            <p:cNvSpPr>
              <a:spLocks noEditPoints="true"/>
            </p:cNvSpPr>
            <p:nvPr userDrawn="true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0" name="Freeform 45"/>
            <p:cNvSpPr>
              <a:spLocks noEditPoints="true"/>
            </p:cNvSpPr>
            <p:nvPr userDrawn="true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1" name="Freeform 46"/>
            <p:cNvSpPr>
              <a:spLocks noEditPoints="true"/>
            </p:cNvSpPr>
            <p:nvPr userDrawn="true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2" name="Freeform 47"/>
            <p:cNvSpPr>
              <a:spLocks noEditPoints="true"/>
            </p:cNvSpPr>
            <p:nvPr userDrawn="true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3" name="Freeform 48"/>
            <p:cNvSpPr>
              <a:spLocks noEditPoints="true"/>
            </p:cNvSpPr>
            <p:nvPr userDrawn="true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4" name="Freeform 49"/>
            <p:cNvSpPr>
              <a:spLocks noEditPoints="true"/>
            </p:cNvSpPr>
            <p:nvPr userDrawn="true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5" name="Freeform 50"/>
            <p:cNvSpPr>
              <a:spLocks noEditPoints="true"/>
            </p:cNvSpPr>
            <p:nvPr userDrawn="true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6" name="Freeform 51"/>
            <p:cNvSpPr>
              <a:spLocks noEditPoints="true"/>
            </p:cNvSpPr>
            <p:nvPr userDrawn="true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7" name="Freeform 52"/>
            <p:cNvSpPr>
              <a:spLocks noEditPoints="true"/>
            </p:cNvSpPr>
            <p:nvPr userDrawn="true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目录页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5"/>
          <p:cNvPicPr>
            <a:picLocks noChangeAspect="true"/>
          </p:cNvPicPr>
          <p:nvPr userDrawn="true"/>
        </p:nvPicPr>
        <p:blipFill>
          <a:blip r:embed="rId1" cstate="print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0" name="图片 34"/>
          <p:cNvPicPr>
            <a:picLocks noChangeAspect="true"/>
          </p:cNvPicPr>
          <p:nvPr userDrawn="true"/>
        </p:nvPicPr>
        <p:blipFill>
          <a:blip r:embed="rId1" cstate="print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31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zh-CN" altLang="en-US" sz="1800"/>
          </a:p>
        </p:txBody>
      </p:sp>
      <p:sp>
        <p:nvSpPr>
          <p:cNvPr id="32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zh-CN" altLang="en-US" sz="1800"/>
          </a:p>
        </p:txBody>
      </p:sp>
      <p:sp>
        <p:nvSpPr>
          <p:cNvPr id="33" name="标题 1"/>
          <p:cNvSpPr>
            <a:spLocks noGrp="true"/>
          </p:cNvSpPr>
          <p:nvPr>
            <p:ph type="ctrTitle" idx="2147483647" hasCustomPrompt="true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false">
              <a:defRPr lang="zh-CN" sz="5400" b="true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/>
            <a:r>
              <a:rPr lang="zh-CN" altLang="en-US" dirty="false"/>
              <a:t>目录</a:t>
            </a:r>
            <a:endParaRPr lang="zh-CN" dirty="false"/>
          </a:p>
        </p:txBody>
      </p:sp>
      <p:sp>
        <p:nvSpPr>
          <p:cNvPr id="34" name="文本占位符 4"/>
          <p:cNvSpPr>
            <a:spLocks noGrp="true"/>
          </p:cNvSpPr>
          <p:nvPr>
            <p:ph type="body" sz="quarter" idx="10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false"/>
              <a:t>编辑母版文本样式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showMasterSp="false" type="secHead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altLang="en-US" sz="1800"/>
          </a:p>
        </p:txBody>
      </p:sp>
      <p:sp>
        <p:nvSpPr>
          <p:cNvPr id="37" name="标题 1"/>
          <p:cNvSpPr>
            <a:spLocks noGrp="true"/>
          </p:cNvSpPr>
          <p:nvPr>
            <p:ph type="title" idx="2147483647" hasCustomPrompt="true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false">
              <a:defRPr lang="zh-CN" sz="5400" b="true"/>
            </a:lvl1pPr>
          </a:lstStyle>
          <a:p>
            <a:pPr/>
            <a:r>
              <a:rPr lang="zh-CN" altLang="en-US" dirty="false"/>
              <a:t>小节标题</a:t>
            </a:r>
            <a:endParaRPr lang="zh-CN" dirty="false"/>
          </a:p>
        </p:txBody>
      </p:sp>
      <p:sp>
        <p:nvSpPr>
          <p:cNvPr id="38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false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false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false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false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false"/>
              <a:t>副标题</a:t>
            </a:r>
            <a:endParaRPr/>
          </a:p>
        </p:txBody>
      </p:sp>
      <p:grpSp>
        <p:nvGrpSpPr>
          <p:cNvPr id="39" name="组合 30"/>
          <p:cNvGrpSpPr>
            <a:grpSpLocks noChangeAspect="true"/>
          </p:cNvGrpSpPr>
          <p:nvPr userDrawn="true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40" name="Freeform 34"/>
            <p:cNvSpPr>
              <a:spLocks noEditPoints="true"/>
            </p:cNvSpPr>
            <p:nvPr userDrawn="true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1" name="Freeform 35"/>
            <p:cNvSpPr>
              <a:spLocks noEditPoints="true"/>
            </p:cNvSpPr>
            <p:nvPr userDrawn="true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2" name="Freeform 36"/>
            <p:cNvSpPr>
              <a:spLocks noEditPoints="true"/>
            </p:cNvSpPr>
            <p:nvPr userDrawn="true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3" name="Freeform 37"/>
            <p:cNvSpPr>
              <a:spLocks noEditPoints="true"/>
            </p:cNvSpPr>
            <p:nvPr userDrawn="true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4" name="Freeform 38"/>
            <p:cNvSpPr>
              <a:spLocks noEditPoints="true"/>
            </p:cNvSpPr>
            <p:nvPr userDrawn="true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5" name="Freeform 39"/>
            <p:cNvSpPr>
              <a:spLocks noEditPoints="true"/>
            </p:cNvSpPr>
            <p:nvPr userDrawn="true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6" name="Freeform 40"/>
            <p:cNvSpPr>
              <a:spLocks noEditPoints="true"/>
            </p:cNvSpPr>
            <p:nvPr userDrawn="true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7" name="Freeform 41"/>
            <p:cNvSpPr/>
            <p:nvPr userDrawn="true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8" name="Freeform 42"/>
            <p:cNvSpPr/>
            <p:nvPr userDrawn="true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49" name="Freeform 43"/>
            <p:cNvSpPr/>
            <p:nvPr userDrawn="true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0" name="Freeform 44"/>
            <p:cNvSpPr>
              <a:spLocks noEditPoints="true"/>
            </p:cNvSpPr>
            <p:nvPr userDrawn="true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1" name="Freeform 45"/>
            <p:cNvSpPr>
              <a:spLocks noEditPoints="true"/>
            </p:cNvSpPr>
            <p:nvPr userDrawn="true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2" name="Freeform 46"/>
            <p:cNvSpPr>
              <a:spLocks noEditPoints="true"/>
            </p:cNvSpPr>
            <p:nvPr userDrawn="true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3" name="Freeform 47"/>
            <p:cNvSpPr>
              <a:spLocks noEditPoints="true"/>
            </p:cNvSpPr>
            <p:nvPr userDrawn="true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4" name="Freeform 48"/>
            <p:cNvSpPr>
              <a:spLocks noEditPoints="true"/>
            </p:cNvSpPr>
            <p:nvPr userDrawn="true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5" name="Freeform 49"/>
            <p:cNvSpPr>
              <a:spLocks noEditPoints="true"/>
            </p:cNvSpPr>
            <p:nvPr userDrawn="true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6" name="Freeform 50"/>
            <p:cNvSpPr>
              <a:spLocks noEditPoints="true"/>
            </p:cNvSpPr>
            <p:nvPr userDrawn="true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7" name="Freeform 51"/>
            <p:cNvSpPr>
              <a:spLocks noEditPoints="true"/>
            </p:cNvSpPr>
            <p:nvPr userDrawn="true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58" name="Freeform 52"/>
            <p:cNvSpPr>
              <a:spLocks noEditPoints="true"/>
            </p:cNvSpPr>
            <p:nvPr userDrawn="true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1"/>
          <p:cNvSpPr>
            <a:spLocks noGrp="true"/>
          </p:cNvSpPr>
          <p:nvPr>
            <p:ph type="title" idx="2147483647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/>
            <a:r>
              <a:rPr lang="zh-CN" altLang="en-US" dirty="false"/>
              <a:t>单击此处编辑母版标题样式</a:t>
            </a:r>
            <a:endParaRPr lang="zh-CN" dirty="false"/>
          </a:p>
        </p:txBody>
      </p:sp>
      <p:sp>
        <p:nvSpPr>
          <p:cNvPr id="61" name="内容占位符 2"/>
          <p:cNvSpPr>
            <a:spLocks noGrp="true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 lang="zh-CN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两栏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内容占位符 2"/>
          <p:cNvSpPr>
            <a:spLocks noGrp="true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false">
              <a:defRPr lang="zh-CN" sz="2000"/>
            </a:lvl1pPr>
            <a:lvl2pPr latinLnBrk="false">
              <a:defRPr lang="zh-CN" sz="1800"/>
            </a:lvl2pPr>
            <a:lvl3pPr latinLnBrk="false">
              <a:defRPr lang="zh-CN" sz="1600"/>
            </a:lvl3pPr>
            <a:lvl4pPr latinLnBrk="false">
              <a:defRPr lang="zh-CN" sz="1400"/>
            </a:lvl4pPr>
            <a:lvl5pPr latinLnBrk="false">
              <a:defRPr lang="zh-CN" sz="1400"/>
            </a:lvl5pPr>
            <a:lvl6pPr latinLnBrk="false">
              <a:defRPr lang="zh-CN" sz="1400"/>
            </a:lvl6pPr>
            <a:lvl7pPr latinLnBrk="false">
              <a:defRPr lang="zh-CN" sz="1400"/>
            </a:lvl7pPr>
            <a:lvl8pPr latinLnBrk="false">
              <a:defRPr lang="zh-CN" sz="1400"/>
            </a:lvl8pPr>
            <a:lvl9pPr latinLnBrk="false">
              <a:defRPr lang="zh-CN" sz="1400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 lang="zh-CN" dirty="false"/>
          </a:p>
        </p:txBody>
      </p:sp>
      <p:sp>
        <p:nvSpPr>
          <p:cNvPr id="64" name="内容占位符 3"/>
          <p:cNvSpPr>
            <a:spLocks noGrp="true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false">
              <a:defRPr lang="zh-CN" sz="2000"/>
            </a:lvl1pPr>
            <a:lvl2pPr latinLnBrk="false">
              <a:defRPr lang="zh-CN" sz="1800"/>
            </a:lvl2pPr>
            <a:lvl3pPr latinLnBrk="false">
              <a:defRPr lang="zh-CN" sz="1600"/>
            </a:lvl3pPr>
            <a:lvl4pPr latinLnBrk="false">
              <a:defRPr lang="zh-CN" sz="1400"/>
            </a:lvl4pPr>
            <a:lvl5pPr latinLnBrk="false">
              <a:defRPr lang="zh-CN" sz="1400"/>
            </a:lvl5pPr>
            <a:lvl6pPr latinLnBrk="false">
              <a:defRPr lang="zh-CN" sz="1400"/>
            </a:lvl6pPr>
            <a:lvl7pPr latinLnBrk="false">
              <a:defRPr lang="zh-CN" sz="1400"/>
            </a:lvl7pPr>
            <a:lvl8pPr latinLnBrk="false">
              <a:defRPr lang="zh-CN" sz="1400"/>
            </a:lvl8pPr>
            <a:lvl9pPr latinLnBrk="false">
              <a:defRPr lang="zh-CN" sz="1400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 lang="zh-CN" dirty="false"/>
          </a:p>
        </p:txBody>
      </p:sp>
      <p:sp>
        <p:nvSpPr>
          <p:cNvPr id="65" name="标题 1"/>
          <p:cNvSpPr>
            <a:spLocks noGrp="true"/>
          </p:cNvSpPr>
          <p:nvPr>
            <p:ph type="title" idx="2147483647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/>
            <a:r>
              <a:rPr lang="zh-CN" altLang="en-US" dirty="false"/>
              <a:t>单击此处编辑母版标题样式</a:t>
            </a:r>
            <a:endParaRPr lang="zh-CN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比较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占位符 2"/>
          <p:cNvSpPr>
            <a:spLocks noGrp="true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false">
              <a:spcBef>
                <a:spcPts val="0"/>
              </a:spcBef>
              <a:buNone/>
              <a:defRPr lang="zh-CN" sz="2000" b="false" cap="all" baseline="0"/>
            </a:lvl1pPr>
            <a:lvl2pPr marL="457200" indent="0" latinLnBrk="false">
              <a:buNone/>
              <a:defRPr lang="zh-CN" sz="2000" b="true"/>
            </a:lvl2pPr>
            <a:lvl3pPr marL="914400" indent="0" latinLnBrk="false">
              <a:buNone/>
              <a:defRPr lang="zh-CN" sz="1800" b="true"/>
            </a:lvl3pPr>
            <a:lvl4pPr marL="1371600" indent="0" latinLnBrk="false">
              <a:buNone/>
              <a:defRPr lang="zh-CN" sz="1600" b="true"/>
            </a:lvl4pPr>
            <a:lvl5pPr marL="1828800" indent="0" latinLnBrk="false">
              <a:buNone/>
              <a:defRPr lang="zh-CN" sz="1600" b="true"/>
            </a:lvl5pPr>
            <a:lvl6pPr marL="2286000" indent="0" latinLnBrk="false">
              <a:buNone/>
              <a:defRPr lang="zh-CN" sz="1600" b="true"/>
            </a:lvl6pPr>
            <a:lvl7pPr marL="2743200" indent="0" latinLnBrk="false">
              <a:buNone/>
              <a:defRPr lang="zh-CN" sz="1600" b="true"/>
            </a:lvl7pPr>
            <a:lvl8pPr marL="3200400" indent="0" latinLnBrk="false">
              <a:buNone/>
              <a:defRPr lang="zh-CN" sz="1600" b="true"/>
            </a:lvl8pPr>
            <a:lvl9pPr marL="3657600" indent="0" latinLnBrk="false">
              <a:buNone/>
              <a:defRPr lang="zh-CN" sz="1600" b="true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</p:txBody>
      </p:sp>
      <p:sp>
        <p:nvSpPr>
          <p:cNvPr id="68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false">
              <a:spcBef>
                <a:spcPts val="0"/>
              </a:spcBef>
              <a:buNone/>
              <a:defRPr lang="zh-CN" sz="2000" b="false" cap="all" baseline="0"/>
            </a:lvl1pPr>
            <a:lvl2pPr marL="457200" indent="0" latinLnBrk="false">
              <a:buNone/>
              <a:defRPr lang="zh-CN" sz="2000" b="true"/>
            </a:lvl2pPr>
            <a:lvl3pPr marL="914400" indent="0" latinLnBrk="false">
              <a:buNone/>
              <a:defRPr lang="zh-CN" sz="1800" b="true"/>
            </a:lvl3pPr>
            <a:lvl4pPr marL="1371600" indent="0" latinLnBrk="false">
              <a:buNone/>
              <a:defRPr lang="zh-CN" sz="1600" b="true"/>
            </a:lvl4pPr>
            <a:lvl5pPr marL="1828800" indent="0" latinLnBrk="false">
              <a:buNone/>
              <a:defRPr lang="zh-CN" sz="1600" b="true"/>
            </a:lvl5pPr>
            <a:lvl6pPr marL="2286000" indent="0" latinLnBrk="false">
              <a:buNone/>
              <a:defRPr lang="zh-CN" sz="1600" b="true"/>
            </a:lvl6pPr>
            <a:lvl7pPr marL="2743200" indent="0" latinLnBrk="false">
              <a:buNone/>
              <a:defRPr lang="zh-CN" sz="1600" b="true"/>
            </a:lvl7pPr>
            <a:lvl8pPr marL="3200400" indent="0" latinLnBrk="false">
              <a:buNone/>
              <a:defRPr lang="zh-CN" sz="1600" b="true"/>
            </a:lvl8pPr>
            <a:lvl9pPr marL="3657600" indent="0" latinLnBrk="false">
              <a:buNone/>
              <a:defRPr lang="zh-CN" sz="1600" b="true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</p:txBody>
      </p:sp>
      <p:sp>
        <p:nvSpPr>
          <p:cNvPr id="69" name="内容占位符 2"/>
          <p:cNvSpPr>
            <a:spLocks noGrp="true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false">
              <a:defRPr lang="zh-CN" altLang="en-US" dirty="false" smtClean="false"/>
            </a:lvl1pPr>
            <a:lvl2pPr latinLnBrk="false">
              <a:defRPr lang="zh-CN" altLang="en-US" dirty="false" smtClean="false"/>
            </a:lvl2pPr>
            <a:lvl3pPr latinLnBrk="false">
              <a:defRPr lang="zh-CN" altLang="en-US" dirty="false" smtClean="false"/>
            </a:lvl3pPr>
            <a:lvl4pPr latinLnBrk="false">
              <a:defRPr lang="zh-CN" altLang="en-US" dirty="false" smtClean="false"/>
            </a:lvl4pPr>
            <a:lvl5pPr latinLnBrk="false">
              <a:defRPr lang="zh-CN" dirty="false"/>
            </a:lvl5pPr>
            <a:lvl6pPr latinLnBrk="false">
              <a:defRPr lang="zh-CN" sz="1400"/>
            </a:lvl6pPr>
            <a:lvl7pPr latinLnBrk="false">
              <a:defRPr lang="zh-CN" sz="1400"/>
            </a:lvl7pPr>
            <a:lvl8pPr latinLnBrk="false">
              <a:defRPr lang="zh-CN" sz="1400"/>
            </a:lvl8pPr>
            <a:lvl9pPr latinLnBrk="false">
              <a:defRPr lang="zh-CN" sz="1400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 lang="zh-CN" dirty="false"/>
          </a:p>
        </p:txBody>
      </p:sp>
      <p:sp>
        <p:nvSpPr>
          <p:cNvPr id="70" name="内容占位符 3"/>
          <p:cNvSpPr>
            <a:spLocks noGrp="true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false">
              <a:defRPr lang="zh-CN" altLang="en-US" dirty="false" smtClean="false"/>
            </a:lvl1pPr>
            <a:lvl2pPr latinLnBrk="false">
              <a:defRPr lang="zh-CN" altLang="en-US" dirty="false" smtClean="false"/>
            </a:lvl2pPr>
            <a:lvl3pPr latinLnBrk="false">
              <a:defRPr lang="zh-CN" altLang="en-US" dirty="false" smtClean="false"/>
            </a:lvl3pPr>
            <a:lvl4pPr latinLnBrk="false">
              <a:defRPr lang="zh-CN" altLang="en-US" dirty="false" smtClean="false"/>
            </a:lvl4pPr>
            <a:lvl5pPr latinLnBrk="false">
              <a:defRPr lang="zh-CN" dirty="false"/>
            </a:lvl5pPr>
            <a:lvl6pPr latinLnBrk="false">
              <a:defRPr lang="zh-CN" sz="1400"/>
            </a:lvl6pPr>
            <a:lvl7pPr latinLnBrk="false">
              <a:defRPr lang="zh-CN" sz="1400"/>
            </a:lvl7pPr>
            <a:lvl8pPr latinLnBrk="false">
              <a:defRPr lang="zh-CN" sz="1400"/>
            </a:lvl8pPr>
            <a:lvl9pPr latinLnBrk="false">
              <a:defRPr lang="zh-CN" sz="1400"/>
            </a:lvl9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 lang="zh-CN" dirty="false"/>
          </a:p>
        </p:txBody>
      </p:sp>
      <p:sp>
        <p:nvSpPr>
          <p:cNvPr id="71" name="标题 1"/>
          <p:cNvSpPr>
            <a:spLocks noGrp="true"/>
          </p:cNvSpPr>
          <p:nvPr>
            <p:ph type="title" idx="2147483647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/>
            <a:r>
              <a:rPr lang="zh-CN" altLang="en-US" dirty="false"/>
              <a:t>单击此处编辑母版标题样式</a:t>
            </a:r>
            <a:endParaRPr lang="zh-CN" dirty="false"/>
          </a:p>
        </p:txBody>
      </p:sp>
      <p:sp>
        <p:nvSpPr>
          <p:cNvPr id="72" name="文本占位符 17"/>
          <p:cNvSpPr>
            <a:spLocks noGrp="true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73" name="文本占位符 17"/>
          <p:cNvSpPr>
            <a:spLocks noGrp="true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showMasterSp="false">
  <p:cSld name="空白页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题注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1"/>
          <p:cNvSpPr>
            <a:spLocks noGrp="true"/>
          </p:cNvSpPr>
          <p:nvPr>
            <p:ph type="title" idx="2147483647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false">
              <a:defRPr lang="zh-CN" sz="3400" b="false"/>
            </a:lvl1pPr>
          </a:lstStyle>
          <a:p>
            <a:pPr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7" name="内容占位符 2"/>
          <p:cNvSpPr>
            <a:spLocks noGrp="true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false">
              <a:defRPr lang="zh-CN" sz="2400"/>
            </a:lvl1pPr>
            <a:lvl2pPr latinLnBrk="false">
              <a:defRPr lang="zh-CN" sz="2000"/>
            </a:lvl2pPr>
            <a:lvl3pPr latinLnBrk="false">
              <a:defRPr lang="zh-CN" sz="1800"/>
            </a:lvl3pPr>
            <a:lvl4pPr latinLnBrk="false">
              <a:defRPr lang="zh-CN" sz="1600"/>
            </a:lvl4pPr>
            <a:lvl5pPr latinLnBrk="false">
              <a:defRPr lang="zh-CN" sz="1600"/>
            </a:lvl5pPr>
            <a:lvl6pPr latinLnBrk="false">
              <a:defRPr lang="zh-CN" sz="1400"/>
            </a:lvl6pPr>
            <a:lvl7pPr latinLnBrk="false">
              <a:defRPr lang="zh-CN" sz="1400"/>
            </a:lvl7pPr>
            <a:lvl8pPr latinLnBrk="false">
              <a:defRPr lang="zh-CN" sz="1400"/>
            </a:lvl8pPr>
            <a:lvl9pPr latinLnBrk="false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8" name="文本占位符 3"/>
          <p:cNvSpPr>
            <a:spLocks noGrp="true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false">
              <a:spcBef>
                <a:spcPts val="1200"/>
              </a:spcBef>
              <a:buNone/>
              <a:defRPr lang="zh-CN" sz="1600"/>
            </a:lvl1pPr>
            <a:lvl2pPr marL="457200" indent="0" latinLnBrk="false">
              <a:buNone/>
              <a:defRPr lang="zh-CN" sz="1200"/>
            </a:lvl2pPr>
            <a:lvl3pPr marL="914400" indent="0" latinLnBrk="false">
              <a:buNone/>
              <a:defRPr lang="zh-CN" sz="1000"/>
            </a:lvl3pPr>
            <a:lvl4pPr marL="1371600" indent="0" latinLnBrk="false">
              <a:buNone/>
              <a:defRPr lang="zh-CN" sz="900"/>
            </a:lvl4pPr>
            <a:lvl5pPr marL="1828800" indent="0" latinLnBrk="false">
              <a:buNone/>
              <a:defRPr lang="zh-CN" sz="900"/>
            </a:lvl5pPr>
            <a:lvl6pPr marL="2286000" indent="0" latinLnBrk="false">
              <a:buNone/>
              <a:defRPr lang="zh-CN" sz="900"/>
            </a:lvl6pPr>
            <a:lvl7pPr marL="2743200" indent="0" latinLnBrk="false">
              <a:buNone/>
              <a:defRPr lang="zh-CN" sz="900"/>
            </a:lvl7pPr>
            <a:lvl8pPr marL="3200400" indent="0" latinLnBrk="false">
              <a:buNone/>
              <a:defRPr lang="zh-CN" sz="900"/>
            </a:lvl8pPr>
            <a:lvl9pPr marL="3657600" indent="0" latinLnBrk="false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题注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标题 1"/>
          <p:cNvSpPr>
            <a:spLocks noGrp="true"/>
          </p:cNvSpPr>
          <p:nvPr>
            <p:ph type="title" idx="2147483647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false">
              <a:defRPr lang="zh-CN" sz="3400" b="false"/>
            </a:lvl1pPr>
          </a:lstStyle>
          <a:p>
            <a:pPr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1" name="图片占位符 2"/>
          <p:cNvSpPr>
            <a:spLocks noGrp="true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false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false">
              <a:buNone/>
              <a:defRPr lang="zh-CN" sz="2800"/>
            </a:lvl2pPr>
            <a:lvl3pPr marL="914400" indent="0" latinLnBrk="false">
              <a:buNone/>
              <a:defRPr lang="zh-CN" sz="2400"/>
            </a:lvl3pPr>
            <a:lvl4pPr marL="1371600" indent="0" latinLnBrk="false">
              <a:buNone/>
              <a:defRPr lang="zh-CN" sz="2000"/>
            </a:lvl4pPr>
            <a:lvl5pPr marL="1828800" indent="0" latinLnBrk="false">
              <a:buNone/>
              <a:defRPr lang="zh-CN" sz="2000"/>
            </a:lvl5pPr>
            <a:lvl6pPr marL="2286000" indent="0" latinLnBrk="false">
              <a:buNone/>
              <a:defRPr lang="zh-CN" sz="2000"/>
            </a:lvl6pPr>
            <a:lvl7pPr marL="2743200" indent="0" latinLnBrk="false">
              <a:buNone/>
              <a:defRPr lang="zh-CN" sz="2000"/>
            </a:lvl7pPr>
            <a:lvl8pPr marL="3200400" indent="0" latinLnBrk="false">
              <a:buNone/>
              <a:defRPr lang="zh-CN" sz="2000"/>
            </a:lvl8pPr>
            <a:lvl9pPr marL="3657600" indent="0" latinLnBrk="false">
              <a:buNone/>
              <a:defRPr lang="zh-CN" sz="2000"/>
            </a:lvl9pPr>
          </a:lstStyle>
          <a:p>
            <a:pPr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2" name="文本占位符 3"/>
          <p:cNvSpPr>
            <a:spLocks noGrp="true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false">
              <a:spcBef>
                <a:spcPts val="1200"/>
              </a:spcBef>
              <a:buNone/>
              <a:defRPr lang="zh-CN" sz="1600"/>
            </a:lvl1pPr>
            <a:lvl2pPr marL="457200" indent="0" latinLnBrk="false">
              <a:buNone/>
              <a:defRPr lang="zh-CN" sz="1200"/>
            </a:lvl2pPr>
            <a:lvl3pPr marL="914400" indent="0" latinLnBrk="false">
              <a:buNone/>
              <a:defRPr lang="zh-CN" sz="1000"/>
            </a:lvl3pPr>
            <a:lvl4pPr marL="1371600" indent="0" latinLnBrk="false">
              <a:buNone/>
              <a:defRPr lang="zh-CN" sz="900"/>
            </a:lvl4pPr>
            <a:lvl5pPr marL="1828800" indent="0" latinLnBrk="false">
              <a:buNone/>
              <a:defRPr lang="zh-CN" sz="900"/>
            </a:lvl5pPr>
            <a:lvl6pPr marL="2286000" indent="0" latinLnBrk="false">
              <a:buNone/>
              <a:defRPr lang="zh-CN" sz="900"/>
            </a:lvl6pPr>
            <a:lvl7pPr marL="2743200" indent="0" latinLnBrk="false">
              <a:buNone/>
              <a:defRPr lang="zh-CN" sz="900"/>
            </a:lvl7pPr>
            <a:lvl8pPr marL="3200400" indent="0" latinLnBrk="false">
              <a:buNone/>
              <a:defRPr lang="zh-CN" sz="900"/>
            </a:lvl8pPr>
            <a:lvl9pPr marL="3657600" indent="0" latinLnBrk="false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9" Type="http://schemas.openxmlformats.org/officeDocument/2006/relationships/theme" Target="../theme/theme1.xml" /><Relationship Id="rId7" Type="http://schemas.openxmlformats.org/officeDocument/2006/relationships/slideLayout" Target="../slideLayouts/slideLayout8.xml" /><Relationship Id="rId8" Type="http://schemas.openxmlformats.org/officeDocument/2006/relationships/slideLayout" Target="../slideLayouts/slideLayout9.xml" /><Relationship Id="rId6" Type="http://schemas.openxmlformats.org/officeDocument/2006/relationships/slideLayout" Target="../slideLayouts/slideLayout7.xml" /><Relationship Id="rId4" Type="http://schemas.openxmlformats.org/officeDocument/2006/relationships/slideLayout" Target="../slideLayouts/slideLayout5.xml" /><Relationship Id="rId0" Type="http://schemas.openxmlformats.org/officeDocument/2006/relationships/slideLayout" Target="../slideLayouts/slideLayout1.xml" /><Relationship Id="rId2" Type="http://schemas.openxmlformats.org/officeDocument/2006/relationships/slideLayout" Target="../slideLayouts/slideLayout3.xml" /><Relationship Id="rId1" Type="http://schemas.openxmlformats.org/officeDocument/2006/relationships/slideLayout" Target="../slideLayouts/slideLayout2.xml" /><Relationship Id="rId5" Type="http://schemas.openxmlformats.org/officeDocument/2006/relationships/slideLayout" Target="../slideLayouts/slideLayout6.xml" /><Relationship Id="rId3" Type="http://schemas.openxmlformats.org/officeDocument/2006/relationships/slideLayout" Target="../slideLayouts/slideLayout4.xml" /></Relationships>
</file>

<file path=ppt/slideMasters/slideMaster1.xml><?xml version="1.0" encoding="utf-8"?>
<p:sldMaster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true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11"/>
          <p:cNvSpPr/>
          <p:nvPr userDrawn="true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altLang="en-US" sz="1800" dirty="false"/>
          </a:p>
        </p:txBody>
      </p:sp>
      <p:grpSp>
        <p:nvGrpSpPr>
          <p:cNvPr id="4" name="组合 4"/>
          <p:cNvGrpSpPr>
            <a:grpSpLocks noChangeAspect="true"/>
          </p:cNvGrpSpPr>
          <p:nvPr userDrawn="true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5" name="Freeform 34"/>
            <p:cNvSpPr>
              <a:spLocks noEditPoints="true"/>
            </p:cNvSpPr>
            <p:nvPr userDrawn="true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6" name="Freeform 35"/>
            <p:cNvSpPr>
              <a:spLocks noEditPoints="true"/>
            </p:cNvSpPr>
            <p:nvPr userDrawn="true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7" name="Freeform 36"/>
            <p:cNvSpPr>
              <a:spLocks noEditPoints="true"/>
            </p:cNvSpPr>
            <p:nvPr userDrawn="true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8" name="Freeform 37"/>
            <p:cNvSpPr>
              <a:spLocks noEditPoints="true"/>
            </p:cNvSpPr>
            <p:nvPr userDrawn="true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9" name="Freeform 38"/>
            <p:cNvSpPr>
              <a:spLocks noEditPoints="true"/>
            </p:cNvSpPr>
            <p:nvPr userDrawn="true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0" name="Freeform 39"/>
            <p:cNvSpPr>
              <a:spLocks noEditPoints="true"/>
            </p:cNvSpPr>
            <p:nvPr userDrawn="true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1" name="Freeform 40"/>
            <p:cNvSpPr>
              <a:spLocks noEditPoints="true"/>
            </p:cNvSpPr>
            <p:nvPr userDrawn="true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2" name="Freeform 41"/>
            <p:cNvSpPr/>
            <p:nvPr userDrawn="true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3" name="Freeform 42"/>
            <p:cNvSpPr/>
            <p:nvPr userDrawn="true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4" name="Freeform 43"/>
            <p:cNvSpPr/>
            <p:nvPr userDrawn="true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5" name="Freeform 44"/>
            <p:cNvSpPr>
              <a:spLocks noEditPoints="true"/>
            </p:cNvSpPr>
            <p:nvPr userDrawn="true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6" name="Freeform 45"/>
            <p:cNvSpPr>
              <a:spLocks noEditPoints="true"/>
            </p:cNvSpPr>
            <p:nvPr userDrawn="true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7" name="Freeform 46"/>
            <p:cNvSpPr>
              <a:spLocks noEditPoints="true"/>
            </p:cNvSpPr>
            <p:nvPr userDrawn="true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8" name="Freeform 47"/>
            <p:cNvSpPr>
              <a:spLocks noEditPoints="true"/>
            </p:cNvSpPr>
            <p:nvPr userDrawn="true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19" name="Freeform 48"/>
            <p:cNvSpPr>
              <a:spLocks noEditPoints="true"/>
            </p:cNvSpPr>
            <p:nvPr userDrawn="true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0" name="Freeform 49"/>
            <p:cNvSpPr>
              <a:spLocks noEditPoints="true"/>
            </p:cNvSpPr>
            <p:nvPr userDrawn="true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1" name="Freeform 50"/>
            <p:cNvSpPr>
              <a:spLocks noEditPoints="true"/>
            </p:cNvSpPr>
            <p:nvPr userDrawn="true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2" name="Freeform 51"/>
            <p:cNvSpPr>
              <a:spLocks noEditPoints="true"/>
            </p:cNvSpPr>
            <p:nvPr userDrawn="true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  <p:sp>
          <p:nvSpPr>
            <p:cNvPr id="23" name="Freeform 52"/>
            <p:cNvSpPr>
              <a:spLocks noEditPoints="true"/>
            </p:cNvSpPr>
            <p:nvPr userDrawn="true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 vert="horz" wrap="square" lIns="91440" tIns="45720" rIns="91440" bIns="45720" numCol="1" anchor="t" anchorCtr="false" compatLnSpc="true">
              <a:prstTxWarp prst="textNoShape">
                <a:avLst/>
              </a:prstTxWarp>
            </a:bodyPr>
            <a:lstStyle/>
            <a:p>
              <a:pPr/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marL="0" indent="0" algn="l" defTabSz="914400" rtl="false" eaLnBrk="true" latinLnBrk="false" hangingPunct="true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false" eaLnBrk="true" latinLnBrk="false" hangingPunct="true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false" eaLnBrk="true" latinLnBrk="false" hangingPunct="true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false" eaLnBrk="true" latinLnBrk="false" hangingPunct="true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false" eaLnBrk="true" latinLnBrk="false" hangingPunct="true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false" eaLnBrk="true" latinLnBrk="false" hangingPunct="true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false" eaLnBrk="true" latinLnBrk="false" hangingPunct="true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false" eaLnBrk="true" latinLnBrk="false" hangingPunct="true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false" eaLnBrk="true" latinLnBrk="false" hangingPunct="true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false" eaLnBrk="true" latinLnBrk="false" hangingPunct="true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orient="horz" pos="2360" userDrawn="true">
          <p15:clr>
            <a:srgbClr val="F26B43"/>
          </p15:clr>
        </p15:guide>
        <p15:guide id="2" pos="4040" userDrawn="true">
          <p15:clr>
            <a:srgbClr val="F26B43"/>
          </p15:clr>
        </p15:guide>
      </p15:sldGuideLst>
    </p:ext>
  </p:ext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4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4.xml" /></Relationships>
</file>

<file path=ppt/slides/_rels/slide12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4.xml" /></Relationships>
</file>

<file path=ppt/slides/_rels/slide13.xml.rels><?xml version="1.0" encoding="UTF-8" standalone="yes"?><Relationships xmlns="http://schemas.openxmlformats.org/package/2006/relationships"><Relationship Id="rId2" Type="http://schemas.openxmlformats.org/officeDocument/2006/relationships/image" Target="media/image3.png" /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4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4.xml" /></Relationships>
</file>

<file path=ppt/slides/_rels/slide15.xml.rels><?xml version="1.0" encoding="UTF-8" standalone="yes"?><Relationships xmlns="http://schemas.openxmlformats.org/package/2006/relationships"><Relationship Id="rId3" Type="http://schemas.openxmlformats.org/officeDocument/2006/relationships/image" Target="media/image5.png" /><Relationship Id="rId2" Type="http://schemas.openxmlformats.org/officeDocument/2006/relationships/image" Target="media/image4.png" /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4.xml" /></Relationships>
</file>

<file path=ppt/slides/_rels/slide16.xml.rels><?xml version="1.0" encoding="UTF-8" standalone="yes"?><Relationships xmlns="http://schemas.openxmlformats.org/package/2006/relationships"><Relationship Id="rId2" Type="http://schemas.openxmlformats.org/officeDocument/2006/relationships/image" Target="media/image6.png" /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4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4.xml" /></Relationships>
</file>

<file path=ppt/slides/_rels/slide18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4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4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2" Type="http://schemas.openxmlformats.org/officeDocument/2006/relationships/image" Target="media/image8.png" /><Relationship Id="rId0" Type="http://schemas.openxmlformats.org/officeDocument/2006/relationships/slideLayout" Target="../slideLayouts/slideLayout4.xml" /></Relationships>
</file>

<file path=ppt/slides/_rels/slide21.xml.rels><?xml version="1.0" encoding="UTF-8" standalone="yes"?><Relationships xmlns="http://schemas.openxmlformats.org/package/2006/relationships"><Relationship Id="rId2" Type="http://schemas.openxmlformats.org/officeDocument/2006/relationships/image" Target="media/image9.png" /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4.xml" /></Relationships>
</file>

<file path=ppt/slides/_rels/slide22.xml.rels><?xml version="1.0" encoding="UTF-8" standalone="yes"?><Relationships xmlns="http://schemas.openxmlformats.org/package/2006/relationships"><Relationship Id="rId2" Type="http://schemas.openxmlformats.org/officeDocument/2006/relationships/image" Target="media/image10.png" /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4.xml" 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2" Type="http://schemas.openxmlformats.org/officeDocument/2006/relationships/image" Target="media/image11.png" /><Relationship Id="rId0" Type="http://schemas.openxmlformats.org/officeDocument/2006/relationships/slideLayout" Target="../slideLayouts/slideLayout4.xml" /></Relationships>
</file>

<file path=ppt/slides/_rels/slide24.xml.rels><?xml version="1.0" encoding="UTF-8" standalone="yes"?><Relationships xmlns="http://schemas.openxmlformats.org/package/2006/relationships"><Relationship Id="rId3" Type="http://schemas.openxmlformats.org/officeDocument/2006/relationships/image" Target="media/image13.png" /><Relationship Id="rId2" Type="http://schemas.openxmlformats.org/officeDocument/2006/relationships/image" Target="media/image12.png" /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4.xml" /></Relationships>
</file>

<file path=ppt/slides/_rels/slide25.xml.rels><?xml version="1.0" encoding="UTF-8" standalone="yes"?><Relationships xmlns="http://schemas.openxmlformats.org/package/2006/relationships"><Relationship Id="rId2" Type="http://schemas.openxmlformats.org/officeDocument/2006/relationships/image" Target="media/image14.png" /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4.xml" /></Relationships>
</file>

<file path=ppt/slides/_rels/slide26.xml.rels><?xml version="1.0" encoding="UTF-8" standalone="yes"?><Relationships xmlns="http://schemas.openxmlformats.org/package/2006/relationships"><Relationship Id="rId2" Type="http://schemas.openxmlformats.org/officeDocument/2006/relationships/image" Target="media/image15.png" /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4.xml" /></Relationships>
</file>

<file path=ppt/slides/_rels/slide27.xml.rels><?xml version="1.0" encoding="UTF-8" standalone="yes"?><Relationships xmlns="http://schemas.openxmlformats.org/package/2006/relationships"><Relationship Id="rId2" Type="http://schemas.openxmlformats.org/officeDocument/2006/relationships/image" Target="media/image16.png" /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4.xml" /></Relationships>
</file>

<file path=ppt/slides/_rels/slide28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4.xml" /></Relationships>
</file>

<file path=ppt/slides/_rels/slide2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4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4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4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4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4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2" Type="http://schemas.openxmlformats.org/officeDocument/2006/relationships/image" Target="media/image17.png" /><Relationship Id="rId0" Type="http://schemas.openxmlformats.org/officeDocument/2006/relationships/slideLayout" Target="../slideLayouts/slideLayout7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4.xml" /></Relationships>
</file>

<file path=ppt/slides/_rels/slide3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4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4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18.png" /><Relationship Id="rId0" Type="http://schemas.openxmlformats.org/officeDocument/2006/relationships/slideLayout" Target="../slideLayouts/slideLayout4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4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4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4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4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4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4.xml" /></Relationships>
</file>

<file path=ppt/slides/_rels/slide4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1.xml" 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media/image19.png" /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4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4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4.xml" /></Relationships>
</file>

<file path=ppt/slides/_rels/slide9.xml.rels><?xml version="1.0" encoding="UTF-8" standalone="yes"?><Relationships xmlns="http://schemas.openxmlformats.org/package/2006/relationships"><Relationship Id="rId2" Type="http://schemas.openxmlformats.org/officeDocument/2006/relationships/image" Target="media/image20.png" /><Relationship Id="rId1" Type="http://schemas.openxmlformats.org/officeDocument/2006/relationships/notesSlide" Target="../notesSlides/notesSlide40.xml" /><Relationship Id="rId0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>
            <a:spLocks noGrp="true"/>
          </p:cNvSpPr>
          <p:nvPr>
            <p:ph type="ctr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图查询语言调研</a:t>
            </a:r>
            <a:endParaRPr/>
          </a:p>
        </p:txBody>
      </p:sp>
      <p:sp>
        <p:nvSpPr>
          <p:cNvPr id="3" name="副标题 1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zh-CN" altLang="en-US" dirty="false"/>
              <a:t>编译原理</a:t>
            </a:r>
            <a:r>
              <a:rPr lang="en-US" altLang="zh-CN" dirty="false"/>
              <a:t>H</a:t>
            </a:r>
            <a:r>
              <a:rPr lang="zh-CN" altLang="en-US" dirty="false"/>
              <a:t> </a:t>
            </a:r>
            <a:r>
              <a:rPr lang="en-US" altLang="zh-CN" dirty="false"/>
              <a:t>/</a:t>
            </a:r>
            <a:r>
              <a:rPr lang="zh-CN" altLang="en-US" dirty="false"/>
              <a:t> </a:t>
            </a:r>
            <a:r>
              <a:rPr lang="en-US" altLang="zh-CN" dirty="false"/>
              <a:t>06</a:t>
            </a:r>
            <a:endParaRPr lang="zh-CN" altLang="en-US" dirty="false"/>
          </a:p>
        </p:txBody>
      </p:sp>
      <p:sp>
        <p:nvSpPr>
          <p:cNvPr id="4" name="文本占位符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pPr/>
            <a:r>
              <a:rPr lang="zh-CN" altLang="en-US" dirty="false"/>
              <a:t>报告人 ：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概览</a:t>
            </a:r>
            <a:endParaRPr lang="zh-CN"/>
          </a:p>
        </p:txBody>
      </p:sp>
      <p:sp>
        <p:nvSpPr>
          <p:cNvPr id="7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数据库与数据库查询语言</a:t>
            </a:r>
            <a:endParaRPr lang="zh-CN"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 b="true"/>
              <a:t>最常见</a:t>
            </a:r>
            <a:r>
              <a:rPr lang="zh-CN" sz="2400"/>
              <a:t>：关系数据库</a:t>
            </a:r>
            <a:r>
              <a:rPr lang="en-US" sz="2400"/>
              <a:t> / </a:t>
            </a:r>
            <a:r>
              <a:rPr lang="zh-CN" sz="2400" b="true"/>
              <a:t>最常用</a:t>
            </a:r>
            <a:r>
              <a:rPr lang="zh-CN" sz="2400"/>
              <a:t>：</a:t>
            </a:r>
            <a:r>
              <a:rPr lang="en-US" sz="2400"/>
              <a:t>SQL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图数据库：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/>
              <a:t>将数据以</a:t>
            </a:r>
            <a:r>
              <a:rPr lang="zh-CN" sz="2400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图的结构</a:t>
            </a:r>
            <a:r>
              <a:rPr lang="zh-CN" sz="2400"/>
              <a:t>存储，</a:t>
            </a:r>
            <a:r>
              <a:rPr lang="zh-CN" sz="2400"/>
              <a:t>以解决现有关系数据库的局限性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图查询语言：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/>
              <a:t>优雅地解决专为关系数据库设计的</a:t>
            </a:r>
            <a:r>
              <a:rPr lang="en-US" sz="2400"/>
              <a:t>SQL</a:t>
            </a:r>
            <a:r>
              <a:rPr lang="zh-CN" sz="2400"/>
              <a:t>不能处理</a:t>
            </a:r>
            <a:r>
              <a:rPr lang="zh-CN" sz="2400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图遍历</a:t>
            </a:r>
            <a:r>
              <a:rPr lang="zh-CN" sz="2400"/>
              <a:t>的问题。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研究对象</a:t>
            </a:r>
            <a:endParaRPr lang="zh-CN"/>
          </a:p>
        </p:txBody>
      </p:sp>
      <p:sp>
        <p:nvSpPr>
          <p:cNvPr id="10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 b="true"/>
              <a:t>选取常见且文档详实的</a:t>
            </a:r>
            <a:r>
              <a:rPr lang="zh-CN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图查询语言</a:t>
            </a:r>
            <a:r>
              <a:rPr lang="zh-CN" sz="2400" b="true"/>
              <a:t>进行分析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openCypher | </a:t>
            </a:r>
            <a:r>
              <a:rPr lang="en-US" b="false"/>
              <a:t>https://opencypher.org/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nGQL | </a:t>
            </a:r>
            <a:r>
              <a:rPr lang="en-US" b="false"/>
              <a:t>https://docs.nebula-graph.com.cn/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PGQL | </a:t>
            </a:r>
            <a:r>
              <a:rPr lang="en-US" b="false"/>
              <a:t>https://pgql-lang.org/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AQL   | </a:t>
            </a:r>
            <a:r>
              <a:rPr lang="en-US" b="false"/>
              <a:t>https://docs.arangodb.com/stable/aql/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GSQL | </a:t>
            </a:r>
            <a:r>
              <a:rPr lang="en-US" b="false"/>
              <a:t>https://docs.tigergraph.com/gsql-ref/current/intro/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400" b="false"/>
              <a:t>Gremlin | </a:t>
            </a:r>
            <a:r>
              <a:rPr lang="en-US" b="false"/>
              <a:t>https://tinkerpop.apache.org/gremlin.html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endParaRPr lang="en-US" sz="2400" b="true"/>
          </a:p>
          <a:p>
            <a:pPr>
              <a:buSzPct val="80000"/>
              <a:buFont typeface="Arial" pitchFamily="34" charset="0"/>
              <a:buChar char="•"/>
            </a:pPr>
            <a:endParaRPr lang="en-US" sz="2400" b="tru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概览</a:t>
            </a:r>
            <a:endParaRPr lang="zh-CN"/>
          </a:p>
        </p:txBody>
      </p:sp>
      <p:pic>
        <p:nvPicPr>
          <p:cNvPr id="1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4566" y="1728445"/>
            <a:ext cx="11045830" cy="305884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PGQL</a:t>
            </a:r>
            <a:endParaRPr lang="zh-CN"/>
          </a:p>
        </p:txBody>
      </p:sp>
      <p:sp>
        <p:nvSpPr>
          <p:cNvPr id="16" name=""/>
          <p:cNvSpPr/>
          <p:nvPr>
            <p:ph idx="1"/>
          </p:nvPr>
        </p:nvSpPr>
        <p:spPr>
          <a:xfrm rot="0" flipH="false" flipV="false">
            <a:off x="698500" y="1626669"/>
            <a:ext cx="10795000" cy="442265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完善的语法定义（由产生式定义的语法）</a:t>
            </a:r>
            <a:endParaRPr/>
          </a:p>
        </p:txBody>
      </p:sp>
      <p:pic>
        <p:nvPicPr>
          <p:cNvPr id="17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43014" y="2107191"/>
            <a:ext cx="10706100" cy="3733800"/>
          </a:xfrm>
          <a:prstGeom prst="rect"/>
        </p:spPr>
      </p:pic>
      <p:sp>
        <p:nvSpPr>
          <p:cNvPr id="18" name=""/>
          <p:cNvSpPr txBox="true"/>
          <p:nvPr/>
        </p:nvSpPr>
        <p:spPr>
          <a:xfrm rot="0" flipH="false" flipV="false">
            <a:off x="742950" y="5935274"/>
            <a:ext cx="6096000" cy="361950"/>
          </a:xfrm>
        </p:spPr>
        <p:txBody>
          <a:bodyPr>
            <a:spAutoFit/>
          </a:bodyPr>
          <a:p>
            <a:pPr marL="274320" indent="-228600" algn="thaiDist" defTabSz="914400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defRPr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SQL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语法兼容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PGQL</a:t>
            </a:r>
            <a:endParaRPr lang="zh-CN"/>
          </a:p>
        </p:txBody>
      </p:sp>
      <p:sp>
        <p:nvSpPr>
          <p:cNvPr id="21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8500" y="1626669"/>
            <a:ext cx="10795000" cy="359100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由</a:t>
            </a:r>
            <a:r>
              <a:rPr lang="en-US" sz="2400"/>
              <a:t>Oracle</a:t>
            </a:r>
            <a:r>
              <a:rPr lang="zh-CN" sz="2400"/>
              <a:t>开发的基于</a:t>
            </a:r>
            <a:r>
              <a:rPr lang="zh-CN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属性图</a:t>
            </a:r>
            <a:r>
              <a:rPr lang="zh-CN" sz="2400"/>
              <a:t>的查询语言</a:t>
            </a:r>
            <a:endParaRPr lang="zh-CN"/>
          </a:p>
        </p:txBody>
      </p:sp>
      <p:sp>
        <p:nvSpPr>
          <p:cNvPr id="22" name="内容占位符 3"/>
          <p:cNvSpPr txBox="true">
            <a:spLocks noGrp="true"/>
          </p:cNvSpPr>
          <p:nvPr/>
        </p:nvSpPr>
        <p:spPr>
          <a:xfrm rot="0" flipH="false" flipV="false">
            <a:off x="698564" y="2449231"/>
            <a:ext cx="10795000" cy="359100"/>
          </a:xfrm>
          <a:prstGeom prst="rect">
            <a:avLst/>
          </a:prstGeom>
          <a:ln>
            <a:extLst/>
          </a:ln>
        </p:spPr>
        <p:txBody>
          <a:bodyPr/>
          <a:lstStyle>
            <a:lvl1pPr marL="274320" indent="-228600" algn="l" defTabSz="914400" rtl="false" eaLnBrk="true" latinLnBrk="false" hangingPunct="true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zh-CN" sz="20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4360" indent="-228600" algn="l" defTabSz="914400" rtl="false" eaLnBrk="true" latinLnBrk="false" hangingPunct="true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zh-CN" sz="18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2344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55448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187452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6pPr>
            <a:lvl7pPr marL="219456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7pPr>
            <a:lvl8pPr marL="25146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8pPr>
            <a:lvl9pPr marL="28346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9pPr>
          </a:lstStyle>
          <a:p>
            <a:pPr marL="274320" indent="-228600" algn="thaiDist" defTabSz="914400">
              <a:lnSpc>
                <a:spcPct val="90000"/>
              </a:lnSpc>
              <a:buSzPct val="80000"/>
              <a:buFont typeface="Arial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defRPr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支持</a:t>
            </a:r>
            <a:r>
              <a:rPr lang="zh-CN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所有</a:t>
            </a:r>
            <a:r>
              <a:rPr lang="en-US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SQL</a:t>
            </a:r>
            <a:r>
              <a:rPr lang="zh-CN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基础操作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</a:t>
            </a:r>
            <a:endParaRPr/>
          </a:p>
          <a:p>
            <a:pPr lvl="1" indent="-228600" algn="thaiDist" defTabSz="914400">
              <a:lnSpc>
                <a:spcPct val="90000"/>
              </a:lnSpc>
              <a:buSzPct val="80000"/>
              <a:buFont typeface="Arial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defRPr>
            </a:pP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例如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SELECT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、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FROM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、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WHERE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、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GROUP BY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、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ORDER BY</a:t>
            </a:r>
            <a:endParaRPr/>
          </a:p>
        </p:txBody>
      </p:sp>
      <p:sp>
        <p:nvSpPr>
          <p:cNvPr id="23" name="内容占位符 3"/>
          <p:cNvSpPr txBox="true">
            <a:spLocks noGrp="true"/>
          </p:cNvSpPr>
          <p:nvPr/>
        </p:nvSpPr>
        <p:spPr>
          <a:xfrm rot="0" flipH="false" flipV="false">
            <a:off x="698563" y="3870664"/>
            <a:ext cx="10795000" cy="359100"/>
          </a:xfrm>
          <a:prstGeom prst="rect">
            <a:avLst/>
          </a:prstGeom>
          <a:ln>
            <a:extLst/>
          </a:ln>
        </p:spPr>
        <p:txBody>
          <a:bodyPr/>
          <a:lstStyle>
            <a:lvl1pPr marL="274320" indent="-228600" algn="l" defTabSz="914400" rtl="false" eaLnBrk="true" latinLnBrk="false" hangingPunct="true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zh-CN" sz="20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4360" indent="-228600" algn="l" defTabSz="914400" rtl="false" eaLnBrk="true" latinLnBrk="false" hangingPunct="true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zh-CN" sz="18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2344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55448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187452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6pPr>
            <a:lvl7pPr marL="219456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7pPr>
            <a:lvl8pPr marL="25146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8pPr>
            <a:lvl9pPr marL="28346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9pPr>
          </a:lstStyle>
          <a:p>
            <a:pPr marL="274320" indent="-228600" algn="thaiDist" defTabSz="914400">
              <a:lnSpc>
                <a:spcPct val="90000"/>
              </a:lnSpc>
              <a:buSzPct val="80000"/>
              <a:buFont typeface="Arial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defRPr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除此之外支持</a:t>
            </a:r>
            <a:r>
              <a:rPr lang="zh-CN" sz="24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两种常见图查询方式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：定长图样匹配、可变长路径匹配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PGQL - </a:t>
            </a:r>
            <a:r>
              <a:rPr lang="zh-CN"/>
              <a:t>图例匹配</a:t>
            </a:r>
            <a:endParaRPr lang="zh-CN"/>
          </a:p>
        </p:txBody>
      </p:sp>
      <p:sp>
        <p:nvSpPr>
          <p:cNvPr id="26" name=""/>
          <p:cNvSpPr/>
          <p:nvPr>
            <p:ph idx="1"/>
          </p:nvPr>
        </p:nvSpPr>
        <p:spPr>
          <a:xfrm rot="0" flipH="false" flipV="false">
            <a:off x="698500" y="1626669"/>
            <a:ext cx="10795000" cy="442265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最简单的图例匹配查询</a:t>
            </a:r>
            <a:endParaRPr/>
          </a:p>
        </p:txBody>
      </p:sp>
      <p:pic>
        <p:nvPicPr>
          <p:cNvPr id="27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75533" y="2068934"/>
            <a:ext cx="3528885" cy="761741"/>
          </a:xfrm>
          <a:prstGeom prst="rect"/>
        </p:spPr>
      </p:pic>
      <p:sp>
        <p:nvSpPr>
          <p:cNvPr id="28" name=""/>
          <p:cNvSpPr txBox="true"/>
          <p:nvPr/>
        </p:nvSpPr>
        <p:spPr>
          <a:xfrm rot="0" flipH="false" flipV="false">
            <a:off x="775533" y="2986799"/>
            <a:ext cx="10795000" cy="442265"/>
          </a:xfrm>
          <a:prstGeom prst="rect">
            <a:avLst/>
          </a:prstGeom>
          <a:ln>
            <a:extLst/>
          </a:ln>
        </p:spPr>
        <p:txBody>
          <a:bodyPr/>
          <a:lstStyle>
            <a:lvl1pPr marL="274320" indent="-228600" algn="l" defTabSz="914400" rtl="false" eaLnBrk="true" latinLnBrk="false" hangingPunct="true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zh-CN" sz="20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4360" indent="-228600" algn="l" defTabSz="914400" rtl="false" eaLnBrk="true" latinLnBrk="false" hangingPunct="true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zh-CN" sz="18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2344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55448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187452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6pPr>
            <a:lvl7pPr marL="219456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7pPr>
            <a:lvl8pPr marL="251460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8pPr>
            <a:lvl9pPr marL="2834640" indent="-228600" algn="l" defTabSz="914400" rtl="false" eaLnBrk="true" latinLnBrk="false" hangingPunct="true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lang="zh-CN" sz="1400" kern="1200" baseline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  <a:cs typeface="+mn-cs"/>
              </a:defRPr>
            </a:lvl9pPr>
          </a:lstStyle>
          <a:p>
            <a:pPr marL="274320" indent="-228600" algn="thaiDist" defTabSz="914400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defRPr>
            </a:pP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稍微复杂一些的图例匹配查询</a:t>
            </a:r>
            <a:endParaRPr/>
          </a:p>
        </p:txBody>
      </p:sp>
      <p:pic>
        <p:nvPicPr>
          <p:cNvPr id="29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775533" y="3429064"/>
            <a:ext cx="6604000" cy="26162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PGQL - </a:t>
            </a:r>
            <a:r>
              <a:rPr lang="zh-CN"/>
              <a:t>路径查询</a:t>
            </a:r>
            <a:endParaRPr lang="zh-CN"/>
          </a:p>
        </p:txBody>
      </p:sp>
      <p:sp>
        <p:nvSpPr>
          <p:cNvPr id="32" name=""/>
          <p:cNvSpPr/>
          <p:nvPr>
            <p:ph idx="1"/>
          </p:nvPr>
        </p:nvSpPr>
        <p:spPr>
          <a:xfrm rot="0" flipH="false" flipV="false">
            <a:off x="698500" y="1626669"/>
            <a:ext cx="10795000" cy="442265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在已有查询的基础上，还可进一步要求查找最短的（</a:t>
            </a:r>
            <a:r>
              <a:rPr lang="en-US"/>
              <a:t>1/</a:t>
            </a:r>
            <a:r>
              <a:rPr lang="zh-CN"/>
              <a:t>k/all）条路径：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zh-CN"/>
          </a:p>
          <a:p>
            <a:pPr marL="45720" indent="0">
              <a:buSzPct val="80000"/>
              <a:buFont typeface="Arial" pitchFamily="34" charset="0"/>
              <a:buNone/>
            </a:pPr>
            <a:endParaRPr lang="en-US"/>
          </a:p>
          <a:p>
            <a:pPr marL="45720" indent="0">
              <a:buSzPct val="80000"/>
              <a:buFont typeface="Arial" pitchFamily="34" charset="0"/>
              <a:buNone/>
            </a:pPr>
            <a:r>
              <a:rPr lang="zh-CN"/>
              <a:t>通过</a:t>
            </a:r>
            <a:r>
              <a:rPr lang="en-US"/>
              <a:t>COST</a:t>
            </a:r>
            <a:r>
              <a:rPr lang="zh-CN"/>
              <a:t>可以指定任一属性作为路径代价。</a:t>
            </a:r>
            <a:endParaRPr/>
          </a:p>
        </p:txBody>
      </p:sp>
      <p:pic>
        <p:nvPicPr>
          <p:cNvPr id="3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96004" y="2211749"/>
            <a:ext cx="10047101" cy="406259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AQL</a:t>
            </a:r>
            <a:endParaRPr lang="zh-CN"/>
          </a:p>
        </p:txBody>
      </p:sp>
      <p:sp>
        <p:nvSpPr>
          <p:cNvPr id="36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专为</a:t>
            </a:r>
            <a:r>
              <a:rPr lang="en-US"/>
              <a:t>ArangoDB</a:t>
            </a:r>
            <a:r>
              <a:rPr lang="zh-CN"/>
              <a:t>设计的</a:t>
            </a:r>
            <a:r>
              <a:rPr lang="zh-CN"/>
              <a:t>数据库查询语言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endParaRPr lang="en-US"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图查询</a:t>
            </a:r>
            <a:r>
              <a:rPr lang="zh-CN"/>
              <a:t>仅是其中的一个组件，文档中所占比重较低，也仅描述了两种查询的用法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zh-CN" sz="20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支持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：</a:t>
            </a:r>
            <a:r>
              <a:rPr lang="zh-CN" sz="20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遍历</a:t>
            </a:r>
            <a:r>
              <a:rPr lang="zh-CN" sz="2000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、</a:t>
            </a:r>
            <a:r>
              <a:rPr lang="zh-CN" sz="2000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  <a:latin typeface="Microsoft YaHei"/>
                <a:ea typeface="Microsoft YaHei"/>
              </a:rPr>
              <a:t>可变长路径匹配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AQL</a:t>
            </a:r>
            <a:endParaRPr lang="zh-CN"/>
          </a:p>
        </p:txBody>
      </p:sp>
      <p:sp>
        <p:nvSpPr>
          <p:cNvPr id="39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8500" y="1626669"/>
            <a:ext cx="10795000" cy="1271810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一个遍历的实例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endParaRPr lang="en-US" b="true"/>
          </a:p>
        </p:txBody>
      </p:sp>
      <p:pic>
        <p:nvPicPr>
          <p:cNvPr id="40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98564" y="2502539"/>
            <a:ext cx="10795000" cy="1853049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AQL</a:t>
            </a:r>
            <a:endParaRPr lang="zh-CN"/>
          </a:p>
        </p:txBody>
      </p:sp>
      <p:sp>
        <p:nvSpPr>
          <p:cNvPr id="43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2150" y="1626669"/>
            <a:ext cx="10795000" cy="4402912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遍历</a:t>
            </a:r>
            <a:r>
              <a:rPr lang="en-US" sz="2400"/>
              <a:t> vs </a:t>
            </a:r>
            <a:r>
              <a:rPr lang="zh-CN" sz="2400"/>
              <a:t>图样匹配</a:t>
            </a:r>
            <a:endParaRPr lang="zh-CN"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图样匹配在实际查询时，实际上是由查询引擎进行启发式生成遍历语句。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图样匹配的背后实际上就是遍历操作。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相比于其他图查询语言中常见的图样匹配，</a:t>
            </a:r>
            <a:r>
              <a:rPr lang="en-US"/>
              <a:t>AQL</a:t>
            </a:r>
            <a:r>
              <a:rPr lang="zh-CN"/>
              <a:t>选择让</a:t>
            </a:r>
            <a:r>
              <a:rPr lang="zh-CN"/>
              <a:t>用户进行手动遍历、剪枝来搜索数据。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更需要代码编写者思考有关底层的种种逻辑，同时由于可调整的参数、剪枝条件均较少，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r>
              <a:rPr lang="en-US"/>
              <a:t>   </a:t>
            </a:r>
            <a:r>
              <a:rPr lang="zh-CN"/>
              <a:t>在增加操作复杂度的同时并未带来自由度的提升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zh-CN" sz="2400"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仅支持查询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1"/>
          <p:cNvSpPr>
            <a:spLocks noGrp="true"/>
          </p:cNvSpPr>
          <p:nvPr>
            <p:ph type="ctr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目录</a:t>
            </a:r>
            <a:endParaRPr/>
          </a:p>
        </p:txBody>
      </p:sp>
      <p:sp>
        <p:nvSpPr>
          <p:cNvPr id="46" name="文本占位符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pPr/>
            <a:r>
              <a:rPr lang="zh-CN" altLang="en-US" dirty="false"/>
              <a:t>图查询语言概览</a:t>
            </a:r>
            <a:endParaRPr lang="en-US" altLang="zh-CN" dirty="false"/>
          </a:p>
          <a:p>
            <a:pPr/>
            <a:r>
              <a:rPr lang="zh-CN" altLang="en-US" dirty="false"/>
              <a:t>编译流程及细节剖析</a:t>
            </a:r>
            <a:endParaRPr lang="en-US" altLang="zh-CN" dirty="false"/>
          </a:p>
          <a:p>
            <a:pPr/>
            <a:r>
              <a:rPr lang="zh-CN" altLang="en-US" dirty="false"/>
              <a:t>图查询语言优化</a:t>
            </a:r>
            <a:endParaRPr lang="en-US" altLang="zh-CN" dirty="false"/>
          </a:p>
          <a:p>
            <a:pPr/>
            <a:r>
              <a:rPr lang="zh-CN" altLang="en-US" dirty="false"/>
              <a:t>工作总结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openCypher</a:t>
            </a:r>
            <a:endParaRPr lang="zh-CN"/>
          </a:p>
        </p:txBody>
      </p:sp>
      <p:sp>
        <p:nvSpPr>
          <p:cNvPr id="49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支持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图样匹配</a:t>
            </a:r>
            <a:r>
              <a:rPr lang="zh-CN"/>
              <a:t>以及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路径查询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endParaRPr lang="en-US" b="true">
              <a:solidFill>
                <a:schemeClr val="accent1">
                  <a:lumMod val="40000"/>
                  <a:lumOff val="60000"/>
                  <a:alpha val="100000"/>
                </a:scheme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相关开源项目较多，社区及更新较为活跃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zh-CN" b="false">
              <a:solidFill>
                <a:srgbClr val="FFFFFF">
                  <a:alpha val="100000"/>
                </a:srgb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运用学习实例广泛，已在</a:t>
            </a:r>
            <a:r>
              <a:rPr lang="en-US" b="false">
                <a:solidFill>
                  <a:srgbClr val="FFFFFF">
                    <a:alpha val="100000"/>
                  </a:srgbClr>
                </a:solidFill>
              </a:rPr>
              <a:t>10+</a:t>
            </a: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项目中运用，语法较为成熟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en-US" b="false">
              <a:solidFill>
                <a:srgbClr val="FFFFFF">
                  <a:alpha val="100000"/>
                </a:srgb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endParaRPr lang="en-US" b="false">
              <a:solidFill>
                <a:srgbClr val="FFFFFF">
                  <a:alpha val="100000"/>
                </a:srgbClr>
              </a:solidFill>
            </a:endParaRPr>
          </a:p>
        </p:txBody>
      </p:sp>
      <p:pic>
        <p:nvPicPr>
          <p:cNvPr id="50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27538" y="2110313"/>
            <a:ext cx="4533900" cy="3556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/>
            <a:r>
              <a:rPr lang="en-US" altLang="zh-CN" dirty="false" err="true"/>
              <a:t>nGQL</a:t>
            </a:r>
            <a:endParaRPr lang="zh-CN" altLang="en-US" dirty="false"/>
          </a:p>
        </p:txBody>
      </p:sp>
      <p:sp>
        <p:nvSpPr>
          <p:cNvPr id="53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支持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图样匹配</a:t>
            </a:r>
            <a:r>
              <a:rPr lang="zh-CN"/>
              <a:t>以及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路径查询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endParaRPr lang="en-US" b="true">
              <a:solidFill>
                <a:schemeClr val="accent1">
                  <a:lumMod val="40000"/>
                  <a:lumOff val="60000"/>
                  <a:alpha val="100000"/>
                </a:scheme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一定程度上兼容</a:t>
            </a:r>
            <a:r>
              <a:rPr lang="en-US" b="false">
                <a:solidFill>
                  <a:srgbClr val="FFFFFF">
                    <a:alpha val="100000"/>
                  </a:srgbClr>
                </a:solidFill>
              </a:rPr>
              <a:t>openCypher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 b="false">
              <a:solidFill>
                <a:srgbClr val="FFFFFF">
                  <a:alpha val="100000"/>
                </a:srgb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支持建立索引、全图搜索以提升分布式搜索效率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en-US" b="false">
              <a:solidFill>
                <a:srgbClr val="FFFFFF">
                  <a:alpha val="100000"/>
                </a:srgbClr>
              </a:solidFill>
            </a:endParaRPr>
          </a:p>
          <a:p>
            <a:pPr marL="331470" indent="-285750">
              <a:buSzPct val="80000"/>
              <a:buFont typeface="Arial" charset="0"/>
              <a:buChar char="•"/>
            </a:pP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不支持</a:t>
            </a:r>
            <a:r>
              <a:rPr lang="en-US" b="false">
                <a:solidFill>
                  <a:srgbClr val="FFFFFF">
                    <a:alpha val="100000"/>
                  </a:srgbClr>
                </a:solidFill>
              </a:rPr>
              <a:t>DML/DCL</a:t>
            </a:r>
            <a:r>
              <a:rPr lang="zh-CN" b="false">
                <a:solidFill>
                  <a:srgbClr val="FFFFFF">
                    <a:alpha val="100000"/>
                  </a:srgbClr>
                </a:solidFill>
              </a:rPr>
              <a:t>等部分功能来创建、合并图数据表；以及查询从句也有所限制。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false">
                <a:solidFill>
                  <a:schemeClr val="bg1">
                    <a:alpha val="100000"/>
                  </a:schemeClr>
                </a:solidFill>
              </a:rPr>
              <a:t>一定程度上兼容</a:t>
            </a:r>
            <a:r>
              <a:rPr lang="en-US" b="false">
                <a:solidFill>
                  <a:schemeClr val="bg1">
                    <a:alpha val="100000"/>
                  </a:schemeClr>
                </a:solidFill>
              </a:rPr>
              <a:t>openCypher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 b="false">
              <a:solidFill>
                <a:schemeClr val="bg1">
                  <a:alpha val="100000"/>
                </a:scheme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endParaRPr lang="en-US" b="false">
              <a:solidFill>
                <a:schemeClr val="bg1">
                  <a:alpha val="100000"/>
                </a:schemeClr>
              </a:solidFill>
            </a:endParaRPr>
          </a:p>
        </p:txBody>
      </p:sp>
      <p:pic>
        <p:nvPicPr>
          <p:cNvPr id="5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76765" y="2097636"/>
            <a:ext cx="6134100" cy="3556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GSQL</a:t>
            </a:r>
            <a:endParaRPr/>
          </a:p>
        </p:txBody>
      </p:sp>
      <p:sp>
        <p:nvSpPr>
          <p:cNvPr id="57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en-US"/>
              <a:t>TigerGraph</a:t>
            </a:r>
            <a:r>
              <a:rPr lang="zh-CN"/>
              <a:t>数据库所使用的语言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图灵完备性</a:t>
            </a:r>
            <a:r>
              <a:rPr lang="zh-CN"/>
              <a:t>：</a:t>
            </a:r>
            <a:r>
              <a:rPr lang="en-US"/>
              <a:t>GSQL</a:t>
            </a:r>
            <a:r>
              <a:rPr lang="zh-CN"/>
              <a:t>实现了控制流语句，并具备一个开源算法库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类</a:t>
            </a:r>
            <a:r>
              <a:rPr lang="en-US" b="true"/>
              <a:t>SQL</a:t>
            </a:r>
            <a:r>
              <a:rPr lang="zh-CN" b="true"/>
              <a:t>语法</a:t>
            </a:r>
            <a:r>
              <a:rPr lang="zh-CN"/>
              <a:t>：</a:t>
            </a:r>
            <a:r>
              <a:rPr lang="en-US"/>
              <a:t>GSQL</a:t>
            </a:r>
            <a:r>
              <a:rPr lang="zh-CN"/>
              <a:t>与</a:t>
            </a:r>
            <a:r>
              <a:rPr lang="en-US"/>
              <a:t>SQL</a:t>
            </a:r>
            <a:r>
              <a:rPr lang="zh-CN"/>
              <a:t>较为相似，降低学习难度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性能优越</a:t>
            </a:r>
            <a:r>
              <a:rPr lang="zh-CN"/>
              <a:t>：</a:t>
            </a:r>
            <a:r>
              <a:rPr lang="zh-CN"/>
              <a:t>利用 TigerGraph 的 MPP功能和 GSQL 语言的累加器功能，GSQL 实现了快速的</a:t>
            </a:r>
            <a:r>
              <a:rPr lang="en-US"/>
              <a:t>	        </a:t>
            </a:r>
            <a:r>
              <a:rPr lang="zh-CN"/>
              <a:t>数据查询与获取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/>
          </a:p>
          <a:p>
            <a:pPr>
              <a:buSzPct val="80000"/>
              <a:buFont typeface="Arial" pitchFamily="34" charset="0"/>
              <a:buChar char="•"/>
            </a:pPr>
            <a:endParaRPr lang="zh-CN"/>
          </a:p>
        </p:txBody>
      </p:sp>
      <p:pic>
        <p:nvPicPr>
          <p:cNvPr id="58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072171" y="4543543"/>
            <a:ext cx="4047659" cy="924746"/>
          </a:xfrm>
          <a:prstGeom prst="rect"/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GSQL</a:t>
            </a:r>
            <a:endParaRPr/>
          </a:p>
        </p:txBody>
      </p:sp>
      <p:sp>
        <p:nvSpPr>
          <p:cNvPr id="61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图灵完备性：</a:t>
            </a:r>
            <a:r>
              <a:rPr lang="zh-CN"/>
              <a:t>GSQL 完整地实现了顺序、分支、循环三种控制流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开源算法库：实现了多种算法，涵盖传统数据处理与</a:t>
            </a:r>
            <a:r>
              <a:rPr lang="en-US"/>
              <a:t>AI</a:t>
            </a:r>
            <a:r>
              <a:rPr lang="zh-CN"/>
              <a:t>图分析算法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中心算法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分类算法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社区算法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节点嵌入算法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寻路算法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模式匹配算法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相似性算法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连接预测算法</a:t>
            </a:r>
            <a:endParaRPr/>
          </a:p>
        </p:txBody>
      </p:sp>
      <p:pic>
        <p:nvPicPr>
          <p:cNvPr id="6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542488" y="2018379"/>
            <a:ext cx="3265315" cy="3619491"/>
          </a:xfrm>
          <a:prstGeom prst="rect"/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GSQL</a:t>
            </a:r>
            <a:r>
              <a:rPr lang="zh-CN"/>
              <a:t>——累加器</a:t>
            </a:r>
            <a:endParaRPr/>
          </a:p>
        </p:txBody>
      </p:sp>
      <p:sp>
        <p:nvSpPr>
          <p:cNvPr id="65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累加器是</a:t>
            </a:r>
            <a:r>
              <a:rPr lang="en-US"/>
              <a:t>GSQL</a:t>
            </a:r>
            <a:r>
              <a:rPr lang="zh-CN"/>
              <a:t>中的状态变量，用于收集和聚合结果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通过累加器，实现对聚合的精细化操作可以优化计算开销。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示例</a:t>
            </a:r>
            <a:r>
              <a:rPr lang="zh-CN"/>
              <a:t>：对</a:t>
            </a:r>
            <a:r>
              <a:rPr lang="en-US"/>
              <a:t>a</a:t>
            </a:r>
            <a:r>
              <a:rPr lang="en-US"/>
              <a:t>1</a:t>
            </a:r>
            <a:r>
              <a:rPr lang="zh-CN"/>
              <a:t>、</a:t>
            </a:r>
            <a:r>
              <a:rPr lang="en-US"/>
              <a:t>a</a:t>
            </a:r>
            <a:r>
              <a:rPr lang="en-US"/>
              <a:t>2</a:t>
            </a:r>
            <a:r>
              <a:rPr lang="zh-CN"/>
              <a:t>、</a:t>
            </a:r>
            <a:r>
              <a:rPr lang="en-US"/>
              <a:t>a</a:t>
            </a:r>
            <a:r>
              <a:rPr lang="en-US"/>
              <a:t>3</a:t>
            </a:r>
            <a:r>
              <a:rPr lang="zh-CN"/>
              <a:t>进行求和、最小值、平均值计算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SQL</a:t>
            </a:r>
            <a:r>
              <a:rPr lang="zh-CN"/>
              <a:t>版本：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GSQL</a:t>
            </a:r>
            <a:r>
              <a:rPr lang="zh-CN"/>
              <a:t>版本：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聚合器的精细绑定避免了对 k1 进行 a1、a3 计算，对 k2 进行 a1、a3 计算，以及对 k3 进
行 a1、a2 计算。
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 lang="en-US"/>
          </a:p>
        </p:txBody>
      </p:sp>
      <p:pic>
        <p:nvPicPr>
          <p:cNvPr id="66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38986" y="3067113"/>
            <a:ext cx="8086725" cy="361950"/>
          </a:xfrm>
          <a:prstGeom prst="rect"/>
        </p:spPr>
      </p:pic>
      <p:pic>
        <p:nvPicPr>
          <p:cNvPr id="67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2638986" y="3489720"/>
            <a:ext cx="5572125" cy="295275"/>
          </a:xfrm>
          <a:prstGeom prst="rect"/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GSQL</a:t>
            </a:r>
            <a:r>
              <a:rPr lang="zh-CN"/>
              <a:t>——代码示例</a:t>
            </a:r>
            <a:r>
              <a:rPr lang="en-US"/>
              <a:t> BFS</a:t>
            </a:r>
            <a:endParaRPr/>
          </a:p>
        </p:txBody>
      </p:sp>
      <p:sp>
        <p:nvSpPr>
          <p:cNvPr id="70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右图所示为</a:t>
            </a:r>
            <a:r>
              <a:rPr lang="en-US"/>
              <a:t>GSQL</a:t>
            </a:r>
            <a:r>
              <a:rPr lang="zh-CN"/>
              <a:t>实现</a:t>
            </a:r>
            <a:r>
              <a:rPr lang="en-US"/>
              <a:t>BFS</a:t>
            </a:r>
            <a:r>
              <a:rPr lang="zh-CN"/>
              <a:t>的核心代码</a:t>
            </a:r>
            <a:endParaRPr/>
          </a:p>
        </p:txBody>
      </p:sp>
      <p:pic>
        <p:nvPicPr>
          <p:cNvPr id="71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770271" y="711942"/>
            <a:ext cx="6127607" cy="5434243"/>
          </a:xfrm>
          <a:prstGeom prst="rect"/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Gremlin</a:t>
            </a:r>
            <a:endParaRPr/>
          </a:p>
        </p:txBody>
      </p:sp>
      <p:sp>
        <p:nvSpPr>
          <p:cNvPr id="74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698500" y="1626669"/>
            <a:ext cx="6531732" cy="4402912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en-US"/>
              <a:t>Gremlin</a:t>
            </a:r>
            <a:r>
              <a:rPr lang="zh-CN"/>
              <a:t>曾是最主流的图查询语言之一，是</a:t>
            </a:r>
            <a:r>
              <a:rPr lang="en-US"/>
              <a:t>Apache TinkerPop</a:t>
            </a:r>
            <a:r>
              <a:rPr lang="zh-CN"/>
              <a:t>框架下的规范语言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en-US"/>
              <a:t>TinkerPop</a:t>
            </a:r>
            <a:r>
              <a:rPr lang="zh-CN"/>
              <a:t>是</a:t>
            </a:r>
            <a:r>
              <a:rPr lang="en-US"/>
              <a:t>Apache</a:t>
            </a:r>
            <a:r>
              <a:rPr lang="zh-CN"/>
              <a:t>旗下的开源图计算框架，具有多层结构，可以兼容许多图数据产品</a:t>
            </a:r>
            <a:endParaRPr/>
          </a:p>
        </p:txBody>
      </p:sp>
      <p:pic>
        <p:nvPicPr>
          <p:cNvPr id="75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230232" y="1570371"/>
            <a:ext cx="4592413" cy="4515508"/>
          </a:xfrm>
          <a:prstGeom prst="rect"/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Gremlin</a:t>
            </a:r>
            <a:endParaRPr/>
          </a:p>
        </p:txBody>
      </p:sp>
      <p:sp>
        <p:nvSpPr>
          <p:cNvPr id="78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兼容性：</a:t>
            </a:r>
            <a:r>
              <a:rPr lang="zh-CN"/>
              <a:t>用户的 Gremlin 遍历与应用程序代码一起编写，并支持多种语言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Gremlin-Java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Gremlin-Groovy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Gremlin-Python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Gremlin-Scala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流式语言：</a:t>
            </a:r>
            <a:r>
              <a:rPr lang="en-US"/>
              <a:t>Gremlin</a:t>
            </a:r>
            <a:r>
              <a:rPr lang="zh-CN"/>
              <a:t>是一种流式语言，与很多高级语言类似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功能丰富：</a:t>
            </a:r>
            <a:r>
              <a:rPr lang="zh-CN"/>
              <a:t>Gremlin 包括对多种图数据库、图数据结构、复杂查询方法的支持。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代码示例：查询最短路径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 lang="en-US"/>
          </a:p>
        </p:txBody>
      </p:sp>
      <p:pic>
        <p:nvPicPr>
          <p:cNvPr id="79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48596" y="5318709"/>
            <a:ext cx="10382250" cy="304800"/>
          </a:xfrm>
          <a:prstGeom prst="rect"/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概览</a:t>
            </a:r>
            <a:endParaRPr lang="zh-CN"/>
          </a:p>
        </p:txBody>
      </p:sp>
      <p:pic>
        <p:nvPicPr>
          <p:cNvPr id="8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4566" y="2197476"/>
            <a:ext cx="10450738" cy="2894050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en-US"/>
              <a:t>GQL Standard</a:t>
            </a:r>
            <a:endParaRPr/>
          </a:p>
        </p:txBody>
      </p:sp>
      <p:sp>
        <p:nvSpPr>
          <p:cNvPr id="85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704850" y="1626669"/>
            <a:ext cx="10795000" cy="4402912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现有的</a:t>
            </a:r>
            <a:r>
              <a:rPr lang="en-US"/>
              <a:t>GQL</a:t>
            </a:r>
            <a:r>
              <a:rPr lang="zh-CN"/>
              <a:t>各自实现</a:t>
            </a:r>
            <a:r>
              <a:rPr lang="zh-CN"/>
              <a:t>的功能差异不大，主要差异出现在</a:t>
            </a:r>
            <a:r>
              <a:rPr lang="zh-CN" b="true"/>
              <a:t>语法细节</a:t>
            </a:r>
            <a:r>
              <a:rPr lang="zh-CN"/>
              <a:t>和</a:t>
            </a:r>
            <a:r>
              <a:rPr lang="zh-CN" b="true"/>
              <a:t>图查询之外</a:t>
            </a:r>
            <a:r>
              <a:rPr lang="zh-CN"/>
              <a:t>的部分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zh-CN" b="true">
              <a:solidFill>
                <a:schemeClr val="accent1">
                  <a:lumMod val="40000"/>
                  <a:lumOff val="60000"/>
                  <a:alpha val="100000"/>
                </a:schemeClr>
              </a:solidFill>
            </a:endParaRPr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正在筹备中</a:t>
            </a:r>
            <a:r>
              <a:rPr lang="zh-CN"/>
              <a:t>的图查询语言标准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通用SQL相关定义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图样匹配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一系列GQL特殊功能（例如图数据格式和图操作）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将于今年三月投票通过后写进</a:t>
            </a:r>
            <a:r>
              <a:rPr lang="en-US"/>
              <a:t>ISO</a:t>
            </a:r>
            <a:r>
              <a:rPr lang="zh-CN"/>
              <a:t>标准中。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将</a:t>
            </a:r>
            <a:r>
              <a:rPr lang="en-US"/>
              <a:t>GQL</a:t>
            </a:r>
            <a:r>
              <a:rPr lang="zh-CN"/>
              <a:t>核心功能通过标准进行统一后，</a:t>
            </a:r>
            <a:r>
              <a:rPr lang="zh-CN"/>
              <a:t>能</a:t>
            </a:r>
            <a:r>
              <a:rPr lang="zh-CN"/>
              <a:t>促进不同项目的核心查询之间的兼容性，</a:t>
            </a:r>
            <a:r>
              <a:rPr lang="zh-CN"/>
              <a:t>更好地推动业界共同发展，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 1"/>
          <p:cNvSpPr>
            <a:spLocks noGrp="true"/>
          </p:cNvSpPr>
          <p:nvPr>
            <p:ph type="title" idx="2147483647"/>
          </p:nvPr>
        </p:nvSpPr>
        <p:spPr/>
        <p:txBody>
          <a:bodyPr>
            <a:normAutofit fontScale="100000"/>
          </a:bodyPr>
          <a:lstStyle/>
          <a:p>
            <a:pPr>
              <a:buFont typeface="Arial" pitchFamily="34" charset="0"/>
              <a:buNone/>
            </a:pPr>
            <a:r>
              <a:rPr lang="zh-CN"/>
              <a:t>调研选题</a:t>
            </a:r>
            <a:endParaRPr lang="en-US"/>
          </a:p>
        </p:txBody>
      </p:sp>
      <p:sp>
        <p:nvSpPr>
          <p:cNvPr id="88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None/>
            </a:pPr>
            <a:r>
              <a:rPr lang="en-US" sz="2000"/>
              <a:t>Graph Query Language</a:t>
            </a:r>
            <a:endParaRPr 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编译流程及细节剖析</a:t>
            </a:r>
            <a:endParaRPr lang="en-US" altLang="zh-CN" dirty="false"/>
          </a:p>
        </p:txBody>
      </p:sp>
      <p:sp>
        <p:nvSpPr>
          <p:cNvPr id="91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 altLang="en-US" sz="2000" dirty="false"/>
              <a:t>开源项目居然只有这么少</a:t>
            </a:r>
            <a:r>
              <a:rPr lang="en-US" altLang="zh-CN" sz="2000" dirty="false"/>
              <a:t>…</a:t>
            </a:r>
            <a:endParaRPr lang="zh-CN" altLang="en-US" sz="2000" dirty="fals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研究对象</a:t>
            </a:r>
            <a:endParaRPr lang="zh-CN"/>
          </a:p>
        </p:txBody>
      </p:sp>
      <p:sp>
        <p:nvSpPr>
          <p:cNvPr id="94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800" b="true"/>
              <a:t>选取开源且已经完成的项目进行代码分析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000" b="false"/>
              <a:t>microsoft/openCypherTranspiler</a:t>
            </a:r>
            <a:r>
              <a:rPr lang="en-US" sz="2000" b="true"/>
              <a:t> (openCypher)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000" b="false"/>
              <a:t>oracle/pgql-lang</a:t>
            </a:r>
            <a:r>
              <a:rPr lang="en-US" sz="2000" b="true"/>
              <a:t> (PGQL)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000" b="false"/>
              <a:t>vesoft-inc/nebula</a:t>
            </a:r>
            <a:r>
              <a:rPr lang="en-US" sz="2000" b="true"/>
              <a:t> (nGQL)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en-US" sz="2000" b="false"/>
              <a:t>tinkerpop/gremlin </a:t>
            </a:r>
            <a:r>
              <a:rPr lang="en-US" sz="2000" b="true"/>
              <a:t>(Gremlin)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endParaRPr lang="en-US" sz="2000" b="fals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图查询语言的一般流程</a:t>
            </a:r>
            <a:endParaRPr lang="zh-CN"/>
          </a:p>
        </p:txBody>
      </p:sp>
      <p:sp>
        <p:nvSpPr>
          <p:cNvPr id="97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b="true"/>
              <a:t>解析：</a:t>
            </a:r>
            <a:r>
              <a:rPr lang="zh-CN"/>
              <a:t>查询字符串被解析为</a:t>
            </a:r>
            <a:r>
              <a:rPr lang="en-US"/>
              <a:t>AST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b="true"/>
              <a:t>语义检查</a:t>
            </a:r>
            <a:r>
              <a:rPr lang="zh-CN"/>
              <a:t>：对</a:t>
            </a:r>
            <a:r>
              <a:rPr lang="en-US"/>
              <a:t>AST</a:t>
            </a:r>
            <a:r>
              <a:rPr lang="zh-CN"/>
              <a:t>作静态语义检查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b="true"/>
              <a:t>查询优化</a:t>
            </a:r>
            <a:r>
              <a:rPr lang="zh-CN"/>
              <a:t>：编译器尝试对查询进行优化，以提高查询性能</a:t>
            </a:r>
            <a:endParaRPr/>
          </a:p>
          <a:p>
            <a:pPr lvl="1">
              <a:buSzPct val="80000"/>
              <a:buFont typeface="Arial" charset="0"/>
              <a:buChar char="•"/>
            </a:pPr>
            <a:r>
              <a:rPr lang="zh-CN"/>
              <a:t>重写查询计划</a:t>
            </a:r>
            <a:endParaRPr/>
          </a:p>
          <a:p>
            <a:pPr lvl="1">
              <a:buSzPct val="80000"/>
              <a:buFont typeface="Arial" charset="0"/>
              <a:buChar char="•"/>
            </a:pPr>
            <a:r>
              <a:rPr lang="zh-CN"/>
              <a:t>选择合适索引</a:t>
            </a:r>
            <a:endParaRPr/>
          </a:p>
          <a:p>
            <a:pPr lvl="1">
              <a:buSzPct val="80000"/>
              <a:buFont typeface="Arial" charset="0"/>
              <a:buChar char="•"/>
            </a:pPr>
            <a:r>
              <a:rPr lang="zh-CN"/>
              <a:t>确定查询顺序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b="true"/>
              <a:t>查询计划生成</a:t>
            </a:r>
            <a:r>
              <a:rPr lang="zh-CN"/>
              <a:t>：</a:t>
            </a:r>
            <a:r>
              <a:rPr lang="zh-CN"/>
              <a:t>编译器根据优化后的查询计划生成可执行的查询计划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b="true"/>
              <a:t>执行查询</a:t>
            </a:r>
            <a:r>
              <a:rPr lang="zh-CN"/>
              <a:t>：</a:t>
            </a:r>
            <a:r>
              <a:rPr lang="zh-CN"/>
              <a:t>生成的查询计划会被传递给图数据库引擎进行执行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zh-CN"/>
              <a:t>不同语言编译特点分析</a:t>
            </a:r>
            <a:endParaRPr/>
          </a:p>
        </p:txBody>
      </p:sp>
      <p:sp>
        <p:nvSpPr>
          <p:cNvPr id="100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704850" y="1626669"/>
            <a:ext cx="10795000" cy="4402912"/>
          </a:xfrm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nGQL</a:t>
            </a:r>
            <a:r>
              <a:rPr lang="zh-CN"/>
              <a:t>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通过 Yacc 对代码作解析与检查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将查询请求提交至图数据库，经过 optimizer 和 planner 两个模块处理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生成查询计划进而得到结果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AQL</a:t>
            </a:r>
            <a:r>
              <a:rPr lang="zh-CN"/>
              <a:t>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AQL 直接内置于 ArangoDB 数据库中，借助 Yacc 对代码做检查，然后向图数据库发送请求，在图数据库内进行优化与计划生成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Gremln</a:t>
            </a:r>
            <a:r>
              <a:rPr lang="zh-CN"/>
              <a:t>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由所用语言实现一套 Gremlin 的API，通过 API 在 Apache TinkerPop 框架内与图数据库交互。
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/>
            <a:r>
              <a:rPr lang="zh-CN"/>
              <a:t>不同语言编译特点分析</a:t>
            </a:r>
            <a:endParaRPr/>
          </a:p>
        </p:txBody>
      </p:sp>
      <p:sp>
        <p:nvSpPr>
          <p:cNvPr id="103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openCypher/front-end</a:t>
            </a:r>
            <a:r>
              <a:rPr lang="zh-CN"/>
              <a:t>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进一步规范Cypher 语法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通过 antlr 进行解析与语义检查，生成正确的 Cypher 查询命令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microsoft/</a:t>
            </a:r>
            <a:r>
              <a:rPr lang="en-US" b="true"/>
              <a:t>openCypherTranspiler </a:t>
            </a:r>
            <a:r>
              <a:rPr lang="zh-CN"/>
              <a:t>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基于 ANTLR4 构建的 openCypher 解析器和官方的 openCypher 语法，解析并创建一个 AST 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使用 Logical Planner 将 AST 转换为关系查询逻辑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查询代码呈现器从逻辑计划生成实际的查询代码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 lang="en-US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3" y="1178315"/>
            <a:ext cx="12192000" cy="4703559"/>
          </a:xfrm>
          <a:prstGeom prst="rect"/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/>
            <a:r>
              <a:rPr lang="zh-CN"/>
              <a:t>不同语言编译特点分析</a:t>
            </a:r>
            <a:endParaRPr/>
          </a:p>
        </p:txBody>
      </p:sp>
      <p:sp>
        <p:nvSpPr>
          <p:cNvPr id="108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en-US"/>
              <a:t>PGQL</a:t>
            </a:r>
            <a:r>
              <a:rPr lang="zh-CN"/>
              <a:t>使用</a:t>
            </a:r>
            <a:r>
              <a:rPr lang="en-US"/>
              <a:t>pgql-lang</a:t>
            </a:r>
            <a:r>
              <a:rPr lang="zh-CN"/>
              <a:t>的单独编译器，其与课程</a:t>
            </a:r>
            <a:r>
              <a:rPr lang="en-US"/>
              <a:t>PW5</a:t>
            </a:r>
            <a:r>
              <a:rPr lang="zh-CN"/>
              <a:t>的编译器流程极为相似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en-US"/>
              <a:t>scanner -&gt; parser -&gt; AST -&gt; IR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从</a:t>
            </a:r>
            <a:r>
              <a:rPr lang="en-US"/>
              <a:t>PGQL</a:t>
            </a:r>
            <a:r>
              <a:rPr lang="zh-CN"/>
              <a:t>语言转换为</a:t>
            </a:r>
            <a:r>
              <a:rPr lang="en-US"/>
              <a:t>PGQL</a:t>
            </a:r>
            <a:r>
              <a:rPr lang="zh-CN"/>
              <a:t>自创</a:t>
            </a:r>
            <a:r>
              <a:rPr lang="zh-CN"/>
              <a:t>的高易读性中间代码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en-US" b="true"/>
              <a:t>PGQL-lang</a:t>
            </a:r>
            <a:r>
              <a:rPr lang="zh-CN"/>
              <a:t>只编译到</a:t>
            </a:r>
            <a:r>
              <a:rPr lang="en-US"/>
              <a:t>IR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它</a:t>
            </a:r>
            <a:r>
              <a:rPr lang="zh-CN"/>
              <a:t>将到关系逻辑的转化和优化等部分省略，放在下游组件中实现，极大地简化了编译器结构。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 1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图查询语言优化</a:t>
            </a:r>
            <a:endParaRPr/>
          </a:p>
        </p:txBody>
      </p:sp>
      <p:sp>
        <p:nvSpPr>
          <p:cNvPr id="111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 altLang="en-US" sz="2000" dirty="false"/>
              <a:t>为什么都不做编译优化呢</a:t>
            </a:r>
            <a:r>
              <a:rPr lang="en-US" altLang="zh-CN" sz="2000" dirty="false"/>
              <a:t>…</a:t>
            </a:r>
            <a:endParaRPr lang="zh-CN" altLang="en-US" sz="2000" dirty="fals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一般的优化方式</a:t>
            </a:r>
            <a:endParaRPr lang="zh-CN"/>
          </a:p>
        </p:txBody>
      </p:sp>
      <p:sp>
        <p:nvSpPr>
          <p:cNvPr id="114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229469" y="1677375"/>
            <a:ext cx="11580944" cy="4402912"/>
          </a:xfrm>
        </p:spPr>
        <p:txBody>
          <a:bodyPr/>
          <a:lstStyle/>
          <a:p>
            <a:pPr marL="502920" indent="-457200">
              <a:buSzPct val="80000"/>
              <a:buFont typeface="Arial" pitchFamily="34" charset="0"/>
              <a:buAutoNum type="arabicPeriod" startAt="1"/>
            </a:pPr>
            <a:r>
              <a:rPr lang="zh-CN" sz="2400" b="false"/>
              <a:t>无循环、分支等控制语句，仅由顺序查询语句组成</a:t>
            </a:r>
            <a:endParaRPr lang="zh-CN"/>
          </a:p>
          <a:p>
            <a:pPr marL="502920" indent="-457200">
              <a:buSzPct val="80000"/>
              <a:buFont typeface="Arial" pitchFamily="34" charset="0"/>
              <a:buAutoNum type="arabicPeriod" startAt="1"/>
            </a:pPr>
            <a:r>
              <a:rPr lang="zh-CN" sz="2400" b="false"/>
              <a:t>单个查询语句的各种条件从句数确定</a:t>
            </a:r>
            <a:r>
              <a:rPr lang="zh-CN" sz="2000" b="false"/>
              <a:t>（例如只能有一个</a:t>
            </a:r>
            <a:r>
              <a:rPr lang="en-US" sz="2000" b="false"/>
              <a:t>WHERE/HAVING</a:t>
            </a:r>
            <a:r>
              <a:rPr lang="zh-CN" sz="2000" b="false"/>
              <a:t>等语句</a:t>
            </a:r>
            <a:r>
              <a:rPr lang="zh-CN" sz="2000" b="false"/>
              <a:t>）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 sz="2000" b="false"/>
          </a:p>
          <a:p>
            <a:pPr marL="365759" lvl="1" indent="0">
              <a:buSzPct val="80000"/>
              <a:buFont typeface="Arial" pitchFamily="34" charset="0"/>
              <a:buNone/>
            </a:pPr>
            <a:r>
              <a:rPr lang="zh-CN" sz="2000" b="false"/>
              <a:t>因此生成的中间语言一般较为简单，常见编译优化操作（</a:t>
            </a:r>
            <a:r>
              <a:rPr lang="zh-CN" sz="2000" b="false"/>
              <a:t>例如活跃变量分析、死代码删除、循环外提</a:t>
            </a:r>
            <a:r>
              <a:rPr lang="zh-CN" sz="2000" b="false"/>
              <a:t>）对图查询语言没有作用。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 sz="2000" b="fals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一般的优化方式</a:t>
            </a:r>
            <a:endParaRPr lang="zh-CN"/>
          </a:p>
        </p:txBody>
      </p:sp>
      <p:sp>
        <p:nvSpPr>
          <p:cNvPr id="117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对于图查询语言的优化，字面含义上可以分为两类：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/>
              <a:t>编译优化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/>
              <a:t>对生成的关系代数进行优化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en-US"/>
          </a:p>
          <a:p>
            <a:pPr marL="331470" indent="-285750">
              <a:buSzPct val="80000"/>
              <a:buFont typeface="Arial" charset="0"/>
              <a:buChar char="•"/>
            </a:pPr>
            <a:r>
              <a:rPr lang="zh-CN" sz="2400" b="true"/>
              <a:t>绝大多数图查询语言项目都没有进行编译优化，</a:t>
            </a:r>
            <a:r>
              <a:rPr lang="zh-CN" sz="2400" b="true"/>
              <a:t>只对关系代数进行优化。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true"/>
          </p:cNvSpPr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p>
            <a:pPr>
              <a:buFont typeface="Arial" pitchFamily="34" charset="0"/>
              <a:buNone/>
            </a:pPr>
            <a:r>
              <a:rPr lang="zh-CN"/>
              <a:t>选题依据</a:t>
            </a:r>
            <a:endParaRPr/>
          </a:p>
        </p:txBody>
      </p:sp>
      <p:sp>
        <p:nvSpPr>
          <p:cNvPr id="120" name="内容占位符 2"/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了解图查询语言现状需要阅读大量的文献与代码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业界对编译优化的关注较少，主要是关系代数优化，实现需要数据库专业知识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查询语言本身较为简单，无需复杂代码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/>
          </a:p>
        </p:txBody>
      </p:sp>
      <p:pic>
        <p:nvPicPr>
          <p:cNvPr id="121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594282" y="2754321"/>
            <a:ext cx="6043201" cy="3394477"/>
          </a:xfrm>
          <a:prstGeom prst="rect"/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一般的优化方式</a:t>
            </a:r>
            <a:endParaRPr lang="zh-CN"/>
          </a:p>
        </p:txBody>
      </p:sp>
      <p:sp>
        <p:nvSpPr>
          <p:cNvPr id="124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229469" y="1677375"/>
            <a:ext cx="11580944" cy="4402912"/>
          </a:xfrm>
        </p:spPr>
        <p:txBody>
          <a:bodyPr/>
          <a:lstStyle/>
          <a:p>
            <a:pPr marL="388620" indent="-342900">
              <a:buSzPct val="80000"/>
              <a:buFont typeface="Arial" charset="0"/>
              <a:buChar char="•"/>
            </a:pPr>
            <a:r>
              <a:rPr lang="zh-CN" sz="2400" b="true"/>
              <a:t>大部分语言选择为关系代数模型进行优化</a:t>
            </a:r>
            <a:endParaRPr lang="zh-CN"/>
          </a:p>
          <a:p>
            <a:pPr marL="45720" indent="0">
              <a:buSzPct val="80000"/>
              <a:buFont typeface="Arial" pitchFamily="34" charset="0"/>
              <a:buNone/>
            </a:pPr>
            <a:endParaRPr lang="en-US" sz="2400" b="false"/>
          </a:p>
          <a:p>
            <a:pPr marL="331470" indent="-285750">
              <a:buSzPct val="80000"/>
              <a:buFont typeface="Arial" charset="0"/>
              <a:buChar char="•"/>
            </a:pPr>
            <a:r>
              <a:rPr lang="zh-CN" sz="2400" b="true"/>
              <a:t>需要知识：</a:t>
            </a:r>
            <a:r>
              <a:rPr lang="zh-CN" sz="2400" b="false"/>
              <a:t>图数据库查询、以及关系代数的专业知识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数据分布</a:t>
            </a:r>
            <a:endParaRPr lang="zh-CN"/>
          </a:p>
        </p:txBody>
      </p:sp>
      <p:sp>
        <p:nvSpPr>
          <p:cNvPr id="127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31470" indent="-285750">
              <a:buSzPct val="80000"/>
              <a:buFont typeface="Arial" charset="0"/>
              <a:buChar char="•"/>
            </a:pPr>
            <a:r>
              <a:rPr lang="zh-CN"/>
              <a:t>随着时代发展，图数据库的大小也在不断增长，通常需要进行</a:t>
            </a:r>
            <a:r>
              <a:rPr lang="zh-CN" b="true"/>
              <a:t>分布式</a:t>
            </a:r>
            <a:r>
              <a:rPr lang="zh-CN"/>
              <a:t>存储才能满足需求</a:t>
            </a:r>
            <a:endParaRPr lang="zh-CN"/>
          </a:p>
          <a:p>
            <a:pPr marL="45720" indent="0">
              <a:buSzPct val="80000"/>
              <a:buFont typeface="Arial" pitchFamily="34" charset="0"/>
              <a:buNone/>
            </a:pPr>
            <a:endParaRPr lang="en-US"/>
          </a:p>
          <a:p>
            <a:pPr marL="331470" indent="-285750">
              <a:buSzPct val="80000"/>
              <a:buFont typeface="Arial" charset="0"/>
              <a:buChar char="•"/>
            </a:pPr>
            <a:r>
              <a:rPr lang="zh-CN"/>
              <a:t>随之而来的跨机访问、搜索成了图数据查询的时间瓶颈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zh-CN"/>
          </a:p>
          <a:p>
            <a:pPr marL="331470" indent="-285750">
              <a:buSzPct val="80000"/>
              <a:buFont typeface="Arial" charset="0"/>
              <a:buChar char="•"/>
            </a:pPr>
            <a:r>
              <a:rPr lang="zh-CN"/>
              <a:t>挑战：</a:t>
            </a:r>
            <a:r>
              <a:rPr lang="zh-CN"/>
              <a:t>寻找</a:t>
            </a:r>
            <a:r>
              <a:rPr lang="en-US"/>
              <a:t> </a:t>
            </a:r>
            <a:r>
              <a:rPr lang="zh-CN"/>
              <a:t>减少服务器间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通信成本</a:t>
            </a:r>
            <a:r>
              <a:rPr lang="zh-CN"/>
              <a:t>（主要由边切割数定义）</a:t>
            </a:r>
            <a:r>
              <a:rPr lang="en-US"/>
              <a:t>
            </a:t>
            </a:r>
            <a:r>
              <a:rPr lang="zh-CN"/>
              <a:t>与</a:t>
            </a:r>
            <a:r>
              <a:rPr lang="en-US"/>
              <a:t> </a:t>
            </a:r>
            <a:r>
              <a:rPr lang="zh-CN"/>
              <a:t>减轻服务器</a:t>
            </a:r>
            <a:r>
              <a:rPr lang="zh-CN" b="true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处理负载</a:t>
            </a:r>
            <a:r>
              <a:rPr lang="en-US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 </a:t>
            </a:r>
            <a:r>
              <a:rPr lang="zh-CN"/>
              <a:t>之间的平衡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数据分布</a:t>
            </a:r>
            <a:endParaRPr lang="zh-CN"/>
          </a:p>
        </p:txBody>
      </p:sp>
      <p:sp>
        <p:nvSpPr>
          <p:cNvPr id="130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31470" indent="-285750">
              <a:buSzPct val="80000"/>
              <a:buFont typeface="Arial" charset="0"/>
              <a:buChar char="•"/>
            </a:pPr>
            <a:r>
              <a:rPr lang="zh-CN" sz="2800"/>
              <a:t>常用图分区方法：</a:t>
            </a:r>
            <a:endParaRPr lang="zh-CN"/>
          </a:p>
          <a:p>
            <a:pPr marL="331470" indent="-285750">
              <a:buSzPct val="80000"/>
              <a:buFont typeface="Arial" charset="0"/>
              <a:buChar char="•"/>
            </a:pPr>
            <a:endParaRPr lang="en-US" sz="2800"/>
          </a:p>
          <a:p>
            <a:pPr marL="651510" lvl="1" indent="-285750">
              <a:buSzPct val="80000"/>
              <a:buFont typeface="Arial" charset="0"/>
              <a:buChar char="•"/>
            </a:pPr>
            <a:r>
              <a:rPr lang="zh-CN" sz="2000"/>
              <a:t>基于社区结构的分区：</a:t>
            </a:r>
            <a:r>
              <a:rPr lang="zh-CN"/>
              <a:t>要求同一分区内的所有邻居必须在一个顶点的范围内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 sz="2000"/>
          </a:p>
          <a:p>
            <a:pPr lvl="1">
              <a:buSzPct val="80000"/>
              <a:buFont typeface="Arial" charset="0"/>
              <a:buChar char="•"/>
            </a:pPr>
            <a:r>
              <a:rPr lang="zh-CN" sz="2000"/>
              <a:t>公平性要求和访问模式：</a:t>
            </a:r>
            <a:r>
              <a:rPr lang="zh-CN"/>
              <a:t>设定阈值确保每个顶点至少有一定比例的邻居在同一分区内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数据分布</a:t>
            </a:r>
            <a:endParaRPr lang="zh-CN"/>
          </a:p>
        </p:txBody>
      </p:sp>
      <p:sp>
        <p:nvSpPr>
          <p:cNvPr id="133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31470" indent="-285750">
              <a:buSzPct val="80000"/>
              <a:buFont typeface="Arial" charset="0"/>
              <a:buChar char="•"/>
            </a:pPr>
            <a:r>
              <a:rPr lang="zh-CN" sz="2800"/>
              <a:t>常用图分区方法：</a:t>
            </a:r>
            <a:endParaRPr lang="zh-CN"/>
          </a:p>
          <a:p>
            <a:pPr marL="331470" indent="-285750">
              <a:buSzPct val="80000"/>
              <a:buFont typeface="Arial" charset="0"/>
              <a:buChar char="•"/>
            </a:pPr>
            <a:endParaRPr lang="en-US" sz="2800"/>
          </a:p>
          <a:p>
            <a:pPr marL="365759" lvl="1" indent="0">
              <a:buSzPct val="80000"/>
              <a:buFont typeface="Arial" pitchFamily="34" charset="0"/>
              <a:buChar char="•"/>
            </a:pPr>
            <a:r>
              <a:rPr lang="en-US"/>
              <a:t>  </a:t>
            </a:r>
            <a:r>
              <a:rPr lang="zh-CN" sz="2000"/>
              <a:t>自然社区结构：</a:t>
            </a:r>
            <a:r>
              <a:rPr lang="zh-CN" sz="2000"/>
              <a:t>利用了自然社区结构进行动态图分区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 sz="2000"/>
          </a:p>
          <a:p>
            <a:pPr lvl="1">
              <a:buSzPct val="80000"/>
              <a:buFont typeface="Arial" charset="0"/>
              <a:buChar char="•"/>
            </a:pPr>
            <a:r>
              <a:rPr lang="zh-CN" sz="2000"/>
              <a:t>标签传播：</a:t>
            </a:r>
            <a:r>
              <a:rPr lang="zh-CN" sz="2000"/>
              <a:t>基于</a:t>
            </a:r>
            <a:r>
              <a:rPr lang="zh-CN" sz="2000"/>
              <a:t>多级标签传播进行图分区（类似</a:t>
            </a:r>
            <a:r>
              <a:rPr lang="en-US" sz="2000"/>
              <a:t>GNN</a:t>
            </a:r>
            <a:r>
              <a:rPr lang="zh-CN" sz="2000"/>
              <a:t>中的做法）</a:t>
            </a:r>
            <a:endParaRPr/>
          </a:p>
          <a:p>
            <a:pPr marL="365759" lvl="1" indent="0">
              <a:buSzPct val="80000"/>
              <a:buFont typeface="Arial" pitchFamily="34" charset="0"/>
              <a:buNone/>
            </a:pPr>
            <a:endParaRPr lang="en-US" sz="2000"/>
          </a:p>
          <a:p>
            <a:pPr marL="365759" lvl="1" indent="0">
              <a:buSzPct val="80000"/>
              <a:buFont typeface="Arial" pitchFamily="34" charset="0"/>
              <a:buNone/>
            </a:pPr>
            <a:endParaRPr lang="zh-CN" sz="2000"/>
          </a:p>
          <a:p>
            <a:pPr lvl="1">
              <a:buSzPct val="80000"/>
              <a:buFont typeface="Arial" charset="0"/>
              <a:buChar char="•"/>
            </a:pPr>
            <a:endParaRPr lang="en-US" sz="2000"/>
          </a:p>
          <a:p>
            <a:pPr marL="651510" lvl="1" indent="-285750">
              <a:buSzPct val="80000"/>
              <a:buFont typeface="Arial" charset="0"/>
              <a:buChar char="•"/>
            </a:pPr>
            <a:endParaRPr 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查询分解和增量处理</a:t>
            </a:r>
            <a:endParaRPr lang="zh-CN"/>
          </a:p>
        </p:txBody>
      </p:sp>
      <p:sp>
        <p:nvSpPr>
          <p:cNvPr id="136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查询分解：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sz="2000"/>
              <a:t>将复合查询拆分为若干基础查询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 sz="2000"/>
              <a:t>将子结果合并，合并时避免昂贵的链接操作</a:t>
            </a:r>
            <a:endParaRPr/>
          </a:p>
          <a:p>
            <a:pPr marL="45720" indent="0">
              <a:buSzPct val="80000"/>
              <a:buFont typeface="Arial" pitchFamily="34" charset="0"/>
              <a:buNone/>
            </a:pPr>
            <a:endParaRPr lang="en-US" sz="2000"/>
          </a:p>
          <a:p>
            <a:pPr marL="388620" indent="-342900">
              <a:buSzPct val="80000"/>
              <a:buFont typeface="Arial" charset="0"/>
              <a:buChar char="•"/>
            </a:pPr>
            <a:r>
              <a:rPr lang="zh-CN" sz="2400"/>
              <a:t>增量处理：</a:t>
            </a:r>
            <a:endParaRPr/>
          </a:p>
          <a:p>
            <a:pPr marL="388620" indent="-342900">
              <a:buSzPct val="80000"/>
              <a:buFont typeface="Arial" pitchFamily="34" charset="0"/>
              <a:buAutoNum type="arabicPeriod" startAt="1"/>
            </a:pPr>
            <a:r>
              <a:rPr lang="zh-CN" sz="2000"/>
              <a:t>对于动态图，每次执行重复的查询仅处理图新增的部分，而非重新遍历整个图</a:t>
            </a:r>
            <a:endParaRPr/>
          </a:p>
          <a:p>
            <a:pPr marL="388620" indent="-342900">
              <a:buSzPct val="80000"/>
              <a:buFont typeface="Arial" pitchFamily="34" charset="0"/>
              <a:buAutoNum type="arabicPeriod" startAt="1"/>
            </a:pPr>
            <a:r>
              <a:rPr lang="zh-CN" sz="2000"/>
              <a:t>需要跟踪图的变更，并且构建合理的算法保证增量查询在高效的前提下不会遗漏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nGQL's optimizer</a:t>
            </a:r>
            <a:endParaRPr lang="zh-CN"/>
          </a:p>
        </p:txBody>
      </p:sp>
      <p:sp>
        <p:nvSpPr>
          <p:cNvPr id="139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2150" y="1626669"/>
            <a:ext cx="10795000" cy="4402912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en-US"/>
              <a:t>nGQL</a:t>
            </a:r>
            <a:r>
              <a:rPr lang="zh-CN"/>
              <a:t>实现了</a:t>
            </a:r>
            <a:r>
              <a:rPr lang="en-US"/>
              <a:t>optimizer</a:t>
            </a:r>
            <a:r>
              <a:rPr lang="zh-CN"/>
              <a:t>模块以优化对图数据库的查询过程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r>
              <a:rPr lang="zh-CN"/>
              <a:t>这一过程通过一些固定的规则进行优化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示例一：边查询转换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在没有点、边索引的情况下，无起点 VID/属性条件的查询是可以通过扫点、边数据的。比如 MATCH ()-[e]-&gt;() RETURN e 扫描边的查询因为只需要返回边，所以直接扫描边是更高效的。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b="true"/>
              <a:t>示例二：计算下推类规则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b="false"/>
              <a:t>计算下推：</a:t>
            </a:r>
            <a:r>
              <a:rPr lang="zh-CN"/>
              <a:t>在存储层存取数据是考虑条件剪枝，减小数据传输量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/>
              <a:t>边扫描计算下推优化规则：当 ScanEdges 算子的下游是 Limit 算子的时候，把 Limit 的过滤条件嵌入到 ScanEdges 之中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true"/>
          </p:cNvSpPr>
          <p:nvPr>
            <p:ph type="title" idx="2147483647"/>
          </p:nvPr>
        </p:nvSpPr>
        <p:spPr>
          <a:xfrm>
            <a:off x="1598506" y="1482852"/>
            <a:ext cx="8994987" cy="2359152"/>
          </a:xfrm>
        </p:spPr>
        <p:txBody>
          <a:bodyPr/>
          <a:lstStyle/>
          <a:p>
            <a:pPr algn="ctr"/>
            <a:r>
              <a:rPr lang="zh-CN" altLang="en-US" dirty="false"/>
              <a:t>总结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>
            <a:spLocks noGrp="true"/>
          </p:cNvSpPr>
          <p:nvPr>
            <p:ph type="title" idx="2147483647"/>
          </p:nvPr>
        </p:nvSpPr>
        <p:spPr>
          <a:xfrm>
            <a:off x="1598506" y="1482852"/>
            <a:ext cx="8994987" cy="2359152"/>
          </a:xfrm>
        </p:spPr>
        <p:txBody>
          <a:bodyPr>
            <a:normAutofit fontScale="100000"/>
          </a:bodyPr>
          <a:lstStyle/>
          <a:p>
            <a:pPr algn="ctr">
              <a:buFont typeface="Arial" pitchFamily="34" charset="0"/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5"/>
          <p:cNvSpPr>
            <a:spLocks noGrp="true"/>
          </p:cNvSpPr>
          <p:nvPr>
            <p:ph type="ctr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感谢观看</a:t>
            </a:r>
            <a:endParaRPr/>
          </a:p>
        </p:txBody>
      </p:sp>
      <p:sp>
        <p:nvSpPr>
          <p:cNvPr id="146" name="副标题 1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zh-CN" altLang="en-US" dirty="false"/>
              <a:t>编译原理</a:t>
            </a:r>
            <a:r>
              <a:rPr lang="en-US" altLang="zh-CN" dirty="false"/>
              <a:t>H</a:t>
            </a:r>
            <a:r>
              <a:rPr lang="zh-CN" altLang="en-US" dirty="false"/>
              <a:t> </a:t>
            </a:r>
            <a:r>
              <a:rPr lang="en-US" altLang="zh-CN" dirty="false"/>
              <a:t>/</a:t>
            </a:r>
            <a:r>
              <a:rPr lang="zh-CN" altLang="en-US" dirty="false"/>
              <a:t> 图查询语言调研</a:t>
            </a:r>
            <a:endParaRPr/>
          </a:p>
        </p:txBody>
      </p:sp>
      <p:sp>
        <p:nvSpPr>
          <p:cNvPr id="147" name="文本占位符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pPr/>
            <a:r>
              <a:rPr lang="zh-CN" altLang="en-US" dirty="false"/>
              <a:t>报告人 姓名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分工</a:t>
            </a:r>
            <a:endParaRPr lang="zh-CN"/>
          </a:p>
        </p:txBody>
      </p:sp>
      <p:pic>
        <p:nvPicPr>
          <p:cNvPr id="150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04284" y="2508901"/>
            <a:ext cx="10583432" cy="16375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调研选题</a:t>
            </a:r>
            <a:endParaRPr lang="zh-CN"/>
          </a:p>
        </p:txBody>
      </p:sp>
      <p:sp>
        <p:nvSpPr>
          <p:cNvPr id="153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8500" y="1626669"/>
            <a:ext cx="10795000" cy="4402912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 b="true"/>
              <a:t>主要分析图查询语言的相关理论和技术实现实例。</a:t>
            </a:r>
            <a:endParaRPr lang="zh-CN"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/>
              <a:t>通过学习多种常用的图查询语言文档：归纳总结各类语言的特点和共性所在，更深入地理解图数据处理查询的机理。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/>
              <a:t>通过阅读相关开源图查询语言编译器的代码：理解图查询语言的编译流程及其与一般语言的差异之处。</a:t>
            </a:r>
            <a:endParaRPr/>
          </a:p>
          <a:p>
            <a:pPr>
              <a:buSzPct val="80000"/>
              <a:buFont typeface="Arial" pitchFamily="34" charset="0"/>
              <a:buAutoNum type="arabicPeriod" startAt="1"/>
            </a:pPr>
            <a:r>
              <a:rPr lang="zh-CN"/>
              <a:t>通过研究图查询优化相关论文，整理处常用图查询优化方法。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zh-CN" sz="2400"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最终，对每一部分调研所得进行总结，整理出图查询语言的现状及发展。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/>
            <a:r>
              <a:rPr lang="zh-CN" altLang="en-US" dirty="false"/>
              <a:t>图查询语言概览</a:t>
            </a:r>
            <a:endParaRPr lang="en-US" altLang="zh-CN" dirty="false"/>
          </a:p>
        </p:txBody>
      </p:sp>
      <p:sp>
        <p:nvSpPr>
          <p:cNvPr id="156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zh-CN" altLang="en-US" sz="2000" dirty="false"/>
              <a:t>怎么会有这么多语言</a:t>
            </a:r>
            <a:r>
              <a:rPr lang="en-US" altLang="zh-CN" sz="2000" dirty="false"/>
              <a:t>…</a:t>
            </a:r>
            <a:endParaRPr lang="zh-CN" altLang="en-US" sz="2000" dirty="fal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概览</a:t>
            </a:r>
            <a:endParaRPr lang="zh-CN"/>
          </a:p>
        </p:txBody>
      </p:sp>
      <p:sp>
        <p:nvSpPr>
          <p:cNvPr id="159" name="内容占位符 3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数据库与数据库查询语言</a:t>
            </a:r>
            <a:endParaRPr lang="zh-CN"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 b="true"/>
              <a:t>最常见</a:t>
            </a:r>
            <a:r>
              <a:rPr lang="zh-CN" sz="2400"/>
              <a:t>：关系数据库</a:t>
            </a:r>
            <a:r>
              <a:rPr lang="en-US" sz="2400"/>
              <a:t> / </a:t>
            </a:r>
            <a:r>
              <a:rPr lang="zh-CN" sz="2400" b="true"/>
              <a:t>最常用</a:t>
            </a:r>
            <a:r>
              <a:rPr lang="zh-CN" sz="2400"/>
              <a:t>：</a:t>
            </a:r>
            <a:r>
              <a:rPr lang="en-US" sz="2400"/>
              <a:t>SQL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图数据库：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/>
              <a:t>将数据以</a:t>
            </a:r>
            <a:r>
              <a:rPr lang="zh-CN" sz="2400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图的结构</a:t>
            </a:r>
            <a:r>
              <a:rPr lang="zh-CN" sz="2400"/>
              <a:t>存储，</a:t>
            </a:r>
            <a:r>
              <a:rPr lang="zh-CN" sz="2400"/>
              <a:t>以解决现有关系数据库的局限性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图查询语言：</a:t>
            </a:r>
            <a:endParaRPr/>
          </a:p>
          <a:p>
            <a:pPr lvl="1">
              <a:buSzPct val="80000"/>
              <a:buFont typeface="Arial" pitchFamily="34" charset="0"/>
              <a:buChar char="•"/>
            </a:pPr>
            <a:r>
              <a:rPr lang="zh-CN" sz="2400"/>
              <a:t>优雅地解决专为关系数据库设计的</a:t>
            </a:r>
            <a:r>
              <a:rPr lang="en-US" sz="2400"/>
              <a:t>SQL</a:t>
            </a:r>
            <a:r>
              <a:rPr lang="zh-CN" sz="2400"/>
              <a:t>不能处理</a:t>
            </a:r>
            <a:r>
              <a:rPr lang="zh-CN" sz="2400">
                <a:solidFill>
                  <a:schemeClr val="accent1">
                    <a:lumMod val="40000"/>
                    <a:lumOff val="60000"/>
                    <a:alpha val="100000"/>
                  </a:schemeClr>
                </a:solidFill>
              </a:rPr>
              <a:t>图遍历</a:t>
            </a:r>
            <a:r>
              <a:rPr lang="zh-CN" sz="2400"/>
              <a:t>的问题。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 2"/>
          <p:cNvSpPr>
            <a:spLocks noGrp="true"/>
          </p:cNvSpPr>
          <p:nvPr>
            <p:ph type="title" idx="2147483647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/>
              <a:t>背景知识</a:t>
            </a:r>
            <a:endParaRPr lang="zh-CN"/>
          </a:p>
        </p:txBody>
      </p:sp>
      <p:sp>
        <p:nvSpPr>
          <p:cNvPr id="162" name="内容占位符 3"/>
          <p:cNvSpPr>
            <a:spLocks noGrp="true"/>
          </p:cNvSpPr>
          <p:nvPr>
            <p:ph idx="1"/>
          </p:nvPr>
        </p:nvSpPr>
        <p:spPr>
          <a:xfrm rot="0" flipH="false" flipV="false">
            <a:off x="698500" y="1626669"/>
            <a:ext cx="10795000" cy="1347869"/>
          </a:xfrm>
        </p:spPr>
        <p:txBody>
          <a:bodyPr/>
          <a:lstStyle/>
          <a:p>
            <a:pPr>
              <a:buSzPct val="80000"/>
              <a:buFont typeface="Arial" pitchFamily="34" charset="0"/>
              <a:buChar char="•"/>
            </a:pPr>
            <a:r>
              <a:rPr lang="en-US" sz="2400"/>
              <a:t>SQL </a:t>
            </a:r>
            <a:r>
              <a:rPr lang="zh-CN" sz="2400"/>
              <a:t>是一种声明式的数据库查询语言，通过声明需要满足何种条件的数据来进行查询。</a:t>
            </a:r>
            <a:endParaRPr lang="zh-CN"/>
          </a:p>
          <a:p>
            <a:pPr>
              <a:buSzPct val="80000"/>
              <a:buFont typeface="Arial" pitchFamily="34" charset="0"/>
              <a:buChar char="•"/>
            </a:pPr>
            <a:r>
              <a:rPr lang="zh-CN" sz="2400"/>
              <a:t>以下是一个常见的</a:t>
            </a:r>
            <a:r>
              <a:rPr lang="en-US" sz="2400"/>
              <a:t>SQL</a:t>
            </a:r>
            <a:r>
              <a:rPr lang="zh-CN" sz="2400"/>
              <a:t>查询例子</a:t>
            </a:r>
            <a:endParaRPr/>
          </a:p>
          <a:p>
            <a:pPr>
              <a:buSzPct val="80000"/>
              <a:buFont typeface="Arial" pitchFamily="34" charset="0"/>
              <a:buChar char="•"/>
            </a:pPr>
            <a:endParaRPr lang="en-US" sz="2400"/>
          </a:p>
        </p:txBody>
      </p:sp>
      <p:pic>
        <p:nvPicPr>
          <p:cNvPr id="16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40758" y="3129752"/>
            <a:ext cx="9844565" cy="26267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cp="http://schemas.openxmlformats.org/package/2006/metadata/core-properties" xmlns:dcmitype="http://purl.org/dc/dcmitype/" xmlns:dc="http://purl.org/dc/elements/1.1/" xmlns:dcterms="http://purl.org/dc/terms/">
  <dcterms:created xsi:type="dcterms:W3CDTF">2024-01-22T09:30:21Z</dcterms:created>
  <dcterms:modified xsi:type="dcterms:W3CDTF">2024-01-22T09:30:21Z</dcterms:modified>
</cp:coreProperties>
</file>