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8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84" r:id="rId17"/>
    <p:sldId id="269" r:id="rId18"/>
    <p:sldId id="277" r:id="rId19"/>
    <p:sldId id="278" r:id="rId20"/>
    <p:sldId id="281" r:id="rId21"/>
    <p:sldId id="279" r:id="rId22"/>
    <p:sldId id="280" r:id="rId23"/>
    <p:sldId id="271" r:id="rId24"/>
    <p:sldId id="270" r:id="rId25"/>
    <p:sldId id="272" r:id="rId26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/>
        </p:nvGrpSpPr>
        <p:grpSpPr>
          <a:xfrm>
            <a:off x="1344485" y="5505422"/>
            <a:ext cx="1764691" cy="297909"/>
            <a:chOff x="8729725" y="4570716"/>
            <a:chExt cx="2830513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75" indent="-447675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57F-73E9-4494-805F-8A8C6E336C03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655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5180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5055" indent="-252730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55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57F-73E9-4494-805F-8A8C6E336C03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5" y="503149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655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5180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5055" indent="-252730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55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57F-73E9-4494-805F-8A8C6E336C03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57F-73E9-4494-805F-8A8C6E336C03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57F-73E9-4494-805F-8A8C6E336C03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5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/>
          <a:lstStyle/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95F57F-73E9-4494-805F-8A8C6E336C03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AC8681-26B1-4D98-B108-3069643A3E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114566"/>
            <a:ext cx="9418320" cy="2817125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基于</a:t>
            </a:r>
            <a:r>
              <a:rPr lang="en-US" altLang="zh-CN" sz="6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zh-CN" altLang="en-US" sz="6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sz="6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SysYF</a:t>
            </a:r>
            <a:r>
              <a:rPr lang="zh-CN" altLang="en-US" sz="6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进阶优化</a:t>
            </a:r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李牧龙 徐航宇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局部公共子表达式消除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866030"/>
            <a:ext cx="9746088" cy="331410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合并同一基本块内相同表达式</a:t>
            </a:r>
            <a:endParaRPr lang="en-US" altLang="zh-CN" sz="2800" dirty="0"/>
          </a:p>
          <a:p>
            <a:r>
              <a:rPr lang="zh-CN" altLang="en-US" sz="2800" dirty="0"/>
              <a:t>不考虑</a:t>
            </a:r>
            <a:r>
              <a:rPr lang="en-US" altLang="zh-CN" sz="2800" dirty="0" err="1"/>
              <a:t>alloca</a:t>
            </a:r>
            <a:r>
              <a:rPr lang="en-US" altLang="zh-CN" sz="2800" dirty="0"/>
              <a:t>, store, load</a:t>
            </a:r>
          </a:p>
          <a:p>
            <a:r>
              <a:rPr lang="zh-CN" altLang="en-US" sz="2800" dirty="0"/>
              <a:t>比较运算类型、操作数是否相同即可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死代码删除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1810603"/>
            <a:ext cx="9746088" cy="41716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分为死指令删除和死基本块删除</a:t>
            </a:r>
            <a:endParaRPr lang="en-US" altLang="zh-CN" sz="2800" dirty="0"/>
          </a:p>
          <a:p>
            <a:r>
              <a:rPr lang="zh-CN" altLang="en-US" sz="2800" dirty="0"/>
              <a:t>死指令删除：</a:t>
            </a:r>
            <a:endParaRPr lang="en-US" altLang="zh-CN" sz="2800" dirty="0"/>
          </a:p>
          <a:p>
            <a:pPr lvl="1"/>
            <a:r>
              <a:rPr lang="zh-CN" altLang="en-US" sz="2400" dirty="0"/>
              <a:t>删除未被引用的指令</a:t>
            </a:r>
            <a:endParaRPr lang="en-US" altLang="zh-CN" sz="2400" dirty="0"/>
          </a:p>
          <a:p>
            <a:pPr lvl="1"/>
            <a:r>
              <a:rPr lang="zh-CN" altLang="en-US" sz="2400" dirty="0"/>
              <a:t>检查</a:t>
            </a:r>
            <a:r>
              <a:rPr lang="en-US" altLang="zh-CN" sz="2400" dirty="0"/>
              <a:t>use</a:t>
            </a:r>
            <a:r>
              <a:rPr lang="zh-CN" altLang="en-US" sz="2400" dirty="0"/>
              <a:t>链是否为空即可</a:t>
            </a:r>
            <a:endParaRPr lang="en-US" altLang="zh-CN" sz="2400" dirty="0"/>
          </a:p>
          <a:p>
            <a:r>
              <a:rPr lang="zh-CN" altLang="en-US" sz="2800" dirty="0"/>
              <a:t>死基本块删除：</a:t>
            </a:r>
            <a:endParaRPr lang="en-US" altLang="zh-CN" sz="2800" dirty="0"/>
          </a:p>
          <a:p>
            <a:pPr lvl="1"/>
            <a:r>
              <a:rPr lang="zh-CN" altLang="en-US" sz="2400" dirty="0"/>
              <a:t>删除从</a:t>
            </a:r>
            <a:r>
              <a:rPr lang="en-US" altLang="zh-CN" sz="2400" dirty="0"/>
              <a:t>entry</a:t>
            </a:r>
            <a:r>
              <a:rPr lang="zh-CN" altLang="en-US" sz="2400" dirty="0"/>
              <a:t>开始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，未经过的基本块</a:t>
            </a:r>
            <a:endParaRPr lang="en-US" altLang="zh-CN" sz="2400" dirty="0"/>
          </a:p>
          <a:p>
            <a:pPr lvl="1"/>
            <a:r>
              <a:rPr lang="zh-CN" altLang="en-US" sz="2400" dirty="0"/>
              <a:t>删除形如右图（直上直下，只有一条</a:t>
            </a:r>
            <a:r>
              <a:rPr lang="en-US" altLang="zh-CN" sz="2400" dirty="0" err="1"/>
              <a:t>br</a:t>
            </a:r>
            <a:r>
              <a:rPr lang="zh-CN" altLang="en-US" sz="2400" dirty="0"/>
              <a:t>指令）的基本块：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需要维护</a:t>
            </a:r>
            <a:r>
              <a:rPr lang="en-US" altLang="zh-CN" sz="2400" dirty="0"/>
              <a:t>phi</a:t>
            </a:r>
            <a:r>
              <a:rPr lang="zh-CN" altLang="en-US" sz="2400" dirty="0"/>
              <a:t>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71DC2-C908-F89B-6978-19FFA4B6AE23}"/>
              </a:ext>
            </a:extLst>
          </p:cNvPr>
          <p:cNvSpPr/>
          <p:nvPr/>
        </p:nvSpPr>
        <p:spPr>
          <a:xfrm>
            <a:off x="8543502" y="2966115"/>
            <a:ext cx="2033517" cy="564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只有一个后继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3B67B-9ED1-9A2A-3BFC-03E3B002133D}"/>
              </a:ext>
            </a:extLst>
          </p:cNvPr>
          <p:cNvSpPr/>
          <p:nvPr/>
        </p:nvSpPr>
        <p:spPr>
          <a:xfrm>
            <a:off x="8543502" y="4082963"/>
            <a:ext cx="2033517" cy="925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只有一个前驱，一个后继，且只有</a:t>
            </a:r>
            <a:r>
              <a:rPr lang="en-US" altLang="zh-CN" dirty="0" err="1"/>
              <a:t>br</a:t>
            </a:r>
            <a:r>
              <a:rPr lang="zh-CN" altLang="en-US" dirty="0"/>
              <a:t>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67B18E-925F-9284-C300-4FEA0F4CF8C1}"/>
              </a:ext>
            </a:extLst>
          </p:cNvPr>
          <p:cNvSpPr/>
          <p:nvPr/>
        </p:nvSpPr>
        <p:spPr>
          <a:xfrm>
            <a:off x="8543502" y="5402243"/>
            <a:ext cx="2033517" cy="564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2C27A6-8201-5664-987D-42F94DF1BA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60261" y="3530222"/>
            <a:ext cx="0" cy="55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5FB3E02-433E-B53E-C00B-9B37061B2B5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560261" y="5008732"/>
            <a:ext cx="0" cy="3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循环表达式外提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1910862"/>
            <a:ext cx="9746088" cy="473612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通过回边寻找自然循环</a:t>
            </a:r>
            <a:endParaRPr lang="en-US" altLang="zh-CN" sz="2800" dirty="0"/>
          </a:p>
          <a:p>
            <a:r>
              <a:rPr lang="zh-CN" altLang="en-US" sz="2800" dirty="0"/>
              <a:t>特殊情况：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将未引用循环内定值的指令提至循环外</a:t>
            </a:r>
            <a:endParaRPr lang="en-US" altLang="zh-CN" sz="2800" dirty="0"/>
          </a:p>
          <a:p>
            <a:r>
              <a:rPr lang="zh-CN" altLang="en-US" sz="2800" dirty="0"/>
              <a:t>不考虑</a:t>
            </a:r>
            <a:r>
              <a:rPr lang="en-US" altLang="zh-CN" sz="2800" dirty="0" err="1"/>
              <a:t>alloca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br</a:t>
            </a:r>
            <a:r>
              <a:rPr lang="en-US" altLang="zh-CN" sz="2800" dirty="0"/>
              <a:t>, store, load,</a:t>
            </a:r>
            <a:r>
              <a:rPr lang="zh-CN" altLang="en-US" sz="2800" dirty="0"/>
              <a:t> </a:t>
            </a:r>
            <a:r>
              <a:rPr lang="en-US" altLang="zh-CN" sz="2800" dirty="0"/>
              <a:t>phi</a:t>
            </a:r>
          </a:p>
          <a:p>
            <a:r>
              <a:rPr lang="zh-CN" altLang="en-US" sz="2800" dirty="0"/>
              <a:t>可能引入新基本块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925ADB-861F-8883-6507-6040F8F0B140}"/>
              </a:ext>
            </a:extLst>
          </p:cNvPr>
          <p:cNvSpPr/>
          <p:nvPr/>
        </p:nvSpPr>
        <p:spPr>
          <a:xfrm>
            <a:off x="5854693" y="2005175"/>
            <a:ext cx="1744133" cy="55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32427F-5823-BBAD-A46C-0426DE375ABF}"/>
              </a:ext>
            </a:extLst>
          </p:cNvPr>
          <p:cNvSpPr/>
          <p:nvPr/>
        </p:nvSpPr>
        <p:spPr>
          <a:xfrm>
            <a:off x="5854694" y="3012180"/>
            <a:ext cx="1744133" cy="55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B6E155-F51D-C8EE-D24B-425EF2D1E3F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726760" y="2555508"/>
            <a:ext cx="1" cy="4566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58603D1-9752-5421-C1AA-E5835B15E9D5}"/>
              </a:ext>
            </a:extLst>
          </p:cNvPr>
          <p:cNvSpPr/>
          <p:nvPr/>
        </p:nvSpPr>
        <p:spPr>
          <a:xfrm>
            <a:off x="4847165" y="3820746"/>
            <a:ext cx="1744132" cy="55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E7FA99-BFD2-32CE-B210-8F5713490163}"/>
              </a:ext>
            </a:extLst>
          </p:cNvPr>
          <p:cNvSpPr/>
          <p:nvPr/>
        </p:nvSpPr>
        <p:spPr>
          <a:xfrm>
            <a:off x="6921498" y="3820746"/>
            <a:ext cx="1744132" cy="55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1DC43F-385C-ACF2-E48B-08F284E6B7CE}"/>
              </a:ext>
            </a:extLst>
          </p:cNvPr>
          <p:cNvCxnSpPr>
            <a:endCxn id="12" idx="0"/>
          </p:cNvCxnSpPr>
          <p:nvPr/>
        </p:nvCxnSpPr>
        <p:spPr>
          <a:xfrm flipH="1">
            <a:off x="5719231" y="3575214"/>
            <a:ext cx="1007529" cy="2455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0D20830-7501-C783-36D3-C3B74AFAFE29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6726761" y="3562513"/>
            <a:ext cx="1066803" cy="25823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BB5E0EBB-50BE-B3E6-CEA9-FF1070A4BD66}"/>
              </a:ext>
            </a:extLst>
          </p:cNvPr>
          <p:cNvCxnSpPr>
            <a:stCxn id="13" idx="3"/>
            <a:endCxn id="4" idx="0"/>
          </p:cNvCxnSpPr>
          <p:nvPr/>
        </p:nvCxnSpPr>
        <p:spPr>
          <a:xfrm flipH="1" flipV="1">
            <a:off x="6726760" y="2005175"/>
            <a:ext cx="1938870" cy="2090738"/>
          </a:xfrm>
          <a:prstGeom prst="curvedConnector4">
            <a:avLst>
              <a:gd name="adj1" fmla="val -11790"/>
              <a:gd name="adj2" fmla="val 110934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9E07DA3-0EEA-9B84-B9B2-58CABCB9C313}"/>
              </a:ext>
            </a:extLst>
          </p:cNvPr>
          <p:cNvCxnSpPr>
            <a:stCxn id="12" idx="1"/>
            <a:endCxn id="4" idx="0"/>
          </p:cNvCxnSpPr>
          <p:nvPr/>
        </p:nvCxnSpPr>
        <p:spPr>
          <a:xfrm rot="10800000" flipH="1">
            <a:off x="4847164" y="2005175"/>
            <a:ext cx="1879595" cy="2090738"/>
          </a:xfrm>
          <a:prstGeom prst="curvedConnector4">
            <a:avLst>
              <a:gd name="adj1" fmla="val -12162"/>
              <a:gd name="adj2" fmla="val 110934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活跃变量分析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1946031"/>
            <a:ext cx="9746088" cy="450166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后端寄存器分配的基础</a:t>
            </a:r>
            <a:endParaRPr lang="en-US" altLang="zh-CN" sz="2800" dirty="0"/>
          </a:p>
          <a:p>
            <a:r>
              <a:rPr lang="zh-CN" altLang="en-US" sz="2800" dirty="0"/>
              <a:t>大体上按课内所讲的数据流进行分析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由于</a:t>
            </a:r>
            <a:r>
              <a:rPr lang="en-US" altLang="zh-CN" sz="2800" dirty="0"/>
              <a:t>phi</a:t>
            </a:r>
            <a:r>
              <a:rPr lang="zh-CN" altLang="en-US" sz="2800" dirty="0"/>
              <a:t>指令，增加特别处理：维护活跃变量来源</a:t>
            </a:r>
            <a:endParaRPr lang="en-US" altLang="zh-CN" sz="2800" dirty="0"/>
          </a:p>
          <a:p>
            <a:r>
              <a:rPr lang="zh-CN" altLang="en-US" sz="2800" dirty="0"/>
              <a:t>如</a:t>
            </a:r>
            <a:r>
              <a:rPr lang="en-US" altLang="zh-CN" sz="2800" dirty="0"/>
              <a:t>%op3 = phi [%op1, label1], [%op2, label2]</a:t>
            </a:r>
            <a:r>
              <a:rPr lang="zh-CN" altLang="en-US" sz="2800" dirty="0"/>
              <a:t>，那么</a:t>
            </a:r>
            <a:r>
              <a:rPr lang="en-US" altLang="zh-CN" sz="2800" dirty="0"/>
              <a:t>%op1</a:t>
            </a:r>
            <a:r>
              <a:rPr lang="zh-CN" altLang="en-US" sz="2800" dirty="0"/>
              <a:t>只在</a:t>
            </a:r>
            <a:r>
              <a:rPr lang="en-US" altLang="zh-CN" sz="2800" dirty="0"/>
              <a:t>label1</a:t>
            </a:r>
            <a:r>
              <a:rPr lang="zh-CN" altLang="en-US" sz="2800" dirty="0"/>
              <a:t>出口活跃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2BCA2F-8690-B3A1-7320-24529FCA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73" y="3234690"/>
            <a:ext cx="5348327" cy="1595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2BF1E-C915-AACA-9D17-BBC4BBB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D91BA-B7E5-0DF3-A98B-B2700C8B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常量折叠与传播</a:t>
            </a:r>
            <a:r>
              <a:rPr lang="en-US" altLang="zh-CN" sz="2800" dirty="0"/>
              <a:t>+</a:t>
            </a:r>
            <a:r>
              <a:rPr lang="zh-CN" altLang="en-US" sz="2800" dirty="0"/>
              <a:t>死代码删除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792A0D-DD8D-D3B9-2079-68344D0A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27" y="3118327"/>
            <a:ext cx="4276756" cy="2395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BB1644-D1CD-9B23-5E96-13A53A15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97" y="2634019"/>
            <a:ext cx="3618109" cy="388731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4FC4164-08D1-3931-B8DE-A79420940A2F}"/>
              </a:ext>
            </a:extLst>
          </p:cNvPr>
          <p:cNvSpPr/>
          <p:nvPr/>
        </p:nvSpPr>
        <p:spPr>
          <a:xfrm>
            <a:off x="4820798" y="4308144"/>
            <a:ext cx="1220609" cy="5413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0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9CBD-B7A1-8BE3-0538-DBD9DFE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86" y="491308"/>
            <a:ext cx="9746088" cy="742416"/>
          </a:xfrm>
        </p:spPr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DCF0-F689-8D80-3430-D1BC6410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86" y="1360228"/>
            <a:ext cx="9746088" cy="481991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循环表达式外提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306E40-81D6-A785-961B-212D813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68" y="2036962"/>
            <a:ext cx="3381925" cy="465923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4F61BE17-ED7A-D408-9F5B-5209B5CF0F95}"/>
              </a:ext>
            </a:extLst>
          </p:cNvPr>
          <p:cNvSpPr/>
          <p:nvPr/>
        </p:nvSpPr>
        <p:spPr>
          <a:xfrm>
            <a:off x="5031474" y="3953301"/>
            <a:ext cx="1241045" cy="591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66CABE-2BE5-2E47-FC89-7A027208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00" y="2035852"/>
            <a:ext cx="3323213" cy="46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3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AA17-6AFA-5A58-78CD-63E36BA9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8F39E-BEDA-DA0C-5DDC-11A9B0031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局部公共子表达式消除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74CC87-0A28-F764-25A6-39F0B7B1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24" y="2739846"/>
            <a:ext cx="3917969" cy="31692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F970F6-BBD8-2B5E-26C8-2ACC576D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9848"/>
            <a:ext cx="3739292" cy="3169246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7853DEF1-6E1A-6101-4AB1-988AFF690DE0}"/>
              </a:ext>
            </a:extLst>
          </p:cNvPr>
          <p:cNvSpPr/>
          <p:nvPr/>
        </p:nvSpPr>
        <p:spPr>
          <a:xfrm>
            <a:off x="4958687" y="4262651"/>
            <a:ext cx="1100919" cy="464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0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后端代码生成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829636"/>
            <a:ext cx="9746088" cy="335050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线性扫描寄存器分配</a:t>
            </a:r>
            <a:endParaRPr lang="en-US" altLang="zh-CN" sz="2800" dirty="0"/>
          </a:p>
          <a:p>
            <a:r>
              <a:rPr lang="zh-CN" altLang="en-US" sz="2800" dirty="0"/>
              <a:t>按照</a:t>
            </a:r>
            <a:r>
              <a:rPr lang="en-US" altLang="zh-CN" sz="2800" dirty="0"/>
              <a:t>活跃区间的左端点进行升序排列</a:t>
            </a:r>
          </a:p>
          <a:p>
            <a:r>
              <a:rPr lang="zh-CN" altLang="en-US" sz="2800" dirty="0"/>
              <a:t>依次尝试分配寄存器：</a:t>
            </a:r>
          </a:p>
          <a:p>
            <a:pPr lvl="1"/>
            <a:r>
              <a:rPr lang="zh-CN" altLang="en-US" sz="2485" dirty="0"/>
              <a:t>直接分配空闲寄存器</a:t>
            </a:r>
          </a:p>
          <a:p>
            <a:pPr lvl="1"/>
            <a:r>
              <a:rPr lang="zh-CN" altLang="en-US" sz="2485" dirty="0"/>
              <a:t>分配已退出活跃区间的寄存器</a:t>
            </a:r>
          </a:p>
          <a:p>
            <a:pPr lvl="1"/>
            <a:r>
              <a:rPr lang="zh-CN" altLang="en-US" sz="2485" dirty="0"/>
              <a:t>与其他变量争夺寄存器（标准：早结束者获胜）</a:t>
            </a:r>
          </a:p>
        </p:txBody>
      </p:sp>
      <p:pic>
        <p:nvPicPr>
          <p:cNvPr id="4" name="图片 3" descr="r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85" y="554355"/>
            <a:ext cx="5752465" cy="2275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phi指令数据搬移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829636"/>
            <a:ext cx="9746088" cy="335050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phi</a:t>
            </a:r>
            <a:r>
              <a:rPr lang="zh-CN" altLang="en-US" sz="2800" dirty="0"/>
              <a:t>指令要求对若干组变量进行并行的数据搬移</a:t>
            </a:r>
          </a:p>
          <a:p>
            <a:r>
              <a:rPr lang="zh-CN" altLang="en-US" sz="2800" dirty="0"/>
              <a:t>建立依赖图模型（</a:t>
            </a:r>
            <a:r>
              <a:rPr lang="en-US" altLang="zh-CN" sz="2800" dirty="0"/>
              <a:t>src-&gt;dst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观察：所有节点入度至多为一</a:t>
            </a:r>
            <a:r>
              <a:rPr lang="en-US" altLang="zh-CN" sz="2800" dirty="0"/>
              <a:t>  </a:t>
            </a:r>
          </a:p>
          <a:p>
            <a:pPr marL="0" indent="457200">
              <a:buNone/>
            </a:pPr>
            <a:r>
              <a:rPr lang="en-US" altLang="zh-CN" sz="2800" dirty="0"/>
              <a:t>==&gt; </a:t>
            </a:r>
            <a:r>
              <a:rPr lang="zh-CN" altLang="en-US" sz="2800" dirty="0"/>
              <a:t>依次删除出度为</a:t>
            </a:r>
            <a:r>
              <a:rPr lang="en-US" altLang="zh-CN" sz="2800" dirty="0"/>
              <a:t>0</a:t>
            </a:r>
            <a:r>
              <a:rPr lang="zh-CN" altLang="en-US" sz="2800" dirty="0"/>
              <a:t>的节点后，剩余图为若干圈的并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22</a:t>
            </a:r>
            <a:r>
              <a:rPr lang="zh-CN" altLang="en-US" dirty="0"/>
              <a:t>年</a:t>
            </a:r>
            <a:r>
              <a:rPr lang="en-US" altLang="zh-CN" dirty="0"/>
              <a:t>PW8</a:t>
            </a:r>
            <a:r>
              <a:rPr lang="zh-CN" altLang="en-US" dirty="0"/>
              <a:t>框架合并入</a:t>
            </a:r>
            <a:r>
              <a:rPr lang="en-US" altLang="zh-CN" dirty="0"/>
              <a:t>PW6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采用多种方式进行</a:t>
            </a:r>
            <a:r>
              <a:rPr lang="en-US" altLang="zh-CN" dirty="0"/>
              <a:t>LLVM</a:t>
            </a:r>
            <a:r>
              <a:rPr lang="zh-CN" altLang="en-US" dirty="0"/>
              <a:t>中间代码的优化</a:t>
            </a:r>
            <a:endParaRPr lang="en-US" altLang="zh-CN" dirty="0"/>
          </a:p>
          <a:p>
            <a:r>
              <a:rPr lang="zh-CN" altLang="en-US" dirty="0"/>
              <a:t>后端生成</a:t>
            </a:r>
            <a:r>
              <a:rPr lang="en-US" altLang="zh-CN" dirty="0"/>
              <a:t>ARM</a:t>
            </a:r>
            <a:r>
              <a:rPr lang="zh-CN" altLang="en-US" dirty="0"/>
              <a:t>代码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phi指令数据搬移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829636"/>
            <a:ext cx="9746088" cy="33505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固定临时寄存器</a:t>
            </a:r>
            <a:r>
              <a:rPr lang="en-US" altLang="zh-CN" sz="2800" dirty="0"/>
              <a:t>r10,r12</a:t>
            </a:r>
            <a:endParaRPr lang="zh-CN" altLang="en-US" sz="2800" dirty="0"/>
          </a:p>
          <a:p>
            <a:r>
              <a:rPr lang="zh-CN" altLang="en-US" sz="2800" dirty="0"/>
              <a:t>搬移过程：</a:t>
            </a:r>
          </a:p>
          <a:p>
            <a:pPr lvl="1"/>
            <a:r>
              <a:rPr lang="zh-CN" altLang="en-US" sz="2485" dirty="0"/>
              <a:t>逆拓扑排序，找到出度为</a:t>
            </a:r>
            <a:r>
              <a:rPr lang="en-US" altLang="zh-CN" sz="2485" dirty="0"/>
              <a:t>0</a:t>
            </a:r>
            <a:r>
              <a:rPr lang="zh-CN" altLang="en-US" sz="2485" dirty="0"/>
              <a:t>的结点，直接搬移</a:t>
            </a:r>
          </a:p>
          <a:p>
            <a:pPr lvl="1"/>
            <a:r>
              <a:rPr lang="zh-CN" altLang="en-US" sz="2485" dirty="0"/>
              <a:t>从图中剩余的任意点出发做</a:t>
            </a:r>
            <a:r>
              <a:rPr lang="en-US" altLang="zh-CN" sz="2485" dirty="0"/>
              <a:t>DFS</a:t>
            </a:r>
            <a:r>
              <a:rPr lang="zh-CN" altLang="en-US" sz="2485" dirty="0"/>
              <a:t>，得到圈</a:t>
            </a:r>
          </a:p>
          <a:p>
            <a:pPr lvl="1"/>
            <a:r>
              <a:rPr lang="zh-CN" altLang="en-US" sz="2485" dirty="0"/>
              <a:t>按照圈的顺序依次搬移数据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829636"/>
            <a:ext cx="9746088" cy="3350501"/>
          </a:xfrm>
        </p:spPr>
        <p:txBody>
          <a:bodyPr>
            <a:normAutofit/>
          </a:bodyPr>
          <a:lstStyle/>
          <a:p>
            <a:endParaRPr lang="zh-CN" altLang="en-US" sz="2800" dirty="0"/>
          </a:p>
          <a:p>
            <a:r>
              <a:rPr lang="zh-CN" altLang="en-US" sz="2800" dirty="0"/>
              <a:t>按照ARM的ABI约定组织栈空间</a:t>
            </a:r>
          </a:p>
          <a:p>
            <a:pPr marL="269875" lvl="0" indent="-269875">
              <a:buFont typeface="微软雅黑" panose="020B0503020204020204" pitchFamily="34" charset="-122"/>
              <a:buChar char="▪"/>
            </a:pPr>
            <a:r>
              <a:rPr lang="zh-CN" altLang="en-US" sz="2800" dirty="0">
                <a:solidFill>
                  <a:schemeClr val="tx1"/>
                </a:solidFill>
              </a:rPr>
              <a:t>为溢出的局部变量、参数、数组分配空间</a:t>
            </a:r>
          </a:p>
          <a:p>
            <a:pPr marL="269875" lvl="0" indent="-269875">
              <a:buFont typeface="微软雅黑" panose="020B0503020204020204" pitchFamily="34" charset="-122"/>
              <a:buChar char="▪"/>
            </a:pPr>
            <a:r>
              <a:rPr lang="zh-CN" altLang="en-US" sz="2800" dirty="0">
                <a:solidFill>
                  <a:schemeClr val="tx1"/>
                </a:solidFill>
              </a:rPr>
              <a:t>维护stack_map，并计算</a:t>
            </a:r>
            <a:r>
              <a:rPr lang="en-US" altLang="zh-CN" sz="2800" dirty="0">
                <a:solidFill>
                  <a:schemeClr val="tx1"/>
                </a:solidFill>
              </a:rPr>
              <a:t>sp</a:t>
            </a:r>
            <a:r>
              <a:rPr lang="zh-CN" altLang="en-US" sz="2800" dirty="0">
                <a:solidFill>
                  <a:schemeClr val="tx1"/>
                </a:solidFill>
              </a:rPr>
              <a:t>的跳转大小</a:t>
            </a:r>
          </a:p>
          <a:p>
            <a:pPr marL="269875" lvl="0" indent="-269875">
              <a:buFont typeface="微软雅黑" panose="020B0503020204020204" pitchFamily="34" charset="-122"/>
              <a:buChar char="▪"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 descr="image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85" y="651510"/>
            <a:ext cx="4944745" cy="28695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829636"/>
            <a:ext cx="9746088" cy="33505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添加浮点运算指令、浮点比较指令、类型转换指令</a:t>
            </a:r>
          </a:p>
          <a:p>
            <a:r>
              <a:rPr lang="zh-CN" altLang="en-US" sz="2800" dirty="0"/>
              <a:t>为浮点指令添加合适的后端代码生成</a:t>
            </a:r>
          </a:p>
          <a:p>
            <a:r>
              <a:rPr lang="zh-CN" altLang="en-US" sz="2800" dirty="0"/>
              <a:t>遇到的问题：</a:t>
            </a:r>
          </a:p>
          <a:p>
            <a:pPr lvl="1"/>
            <a:r>
              <a:rPr lang="en-US" altLang="zh-CN" sz="2485" dirty="0"/>
              <a:t>ARMv8</a:t>
            </a:r>
            <a:r>
              <a:rPr lang="zh-CN" altLang="en-US" sz="2485" dirty="0"/>
              <a:t>的浮点指令对使用的寄存器类型有严格要求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475930"/>
            <a:ext cx="9746088" cy="31196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clang</a:t>
            </a:r>
            <a:r>
              <a:rPr lang="zh-CN" altLang="en-US" sz="2800" dirty="0"/>
              <a:t>作为后端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正确性：正确通过了</a:t>
            </a:r>
            <a:r>
              <a:rPr lang="en-US" altLang="zh-CN" sz="2800" dirty="0"/>
              <a:t>PW8</a:t>
            </a:r>
            <a:r>
              <a:rPr lang="zh-CN" altLang="en-US" sz="2800" dirty="0"/>
              <a:t>框架中所有测试样例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运行时间：所选样例</a:t>
            </a:r>
            <a:r>
              <a:rPr lang="en-US" altLang="zh-CN" sz="2800" dirty="0"/>
              <a:t>(Hard_H)</a:t>
            </a:r>
            <a:r>
              <a:rPr lang="zh-CN" altLang="en-US" sz="2800" dirty="0"/>
              <a:t>上，运行时间缩短约</a:t>
            </a:r>
            <a:r>
              <a:rPr lang="en-US" altLang="zh-CN" sz="2800" dirty="0"/>
              <a:t>11.5%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后端代码生成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22386" y="2475930"/>
            <a:ext cx="9746088" cy="4210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在树莓派</a:t>
            </a:r>
            <a:r>
              <a:rPr lang="en-US" altLang="zh-CN" sz="2800" dirty="0"/>
              <a:t>(ARMv8)</a:t>
            </a:r>
            <a:r>
              <a:rPr lang="zh-CN" altLang="en-US" sz="2800" dirty="0"/>
              <a:t>上使用</a:t>
            </a:r>
            <a:r>
              <a:rPr lang="en-US" altLang="zh-CN" sz="2800" dirty="0"/>
              <a:t>clang</a:t>
            </a:r>
            <a:r>
              <a:rPr lang="zh-CN" altLang="en-US" sz="2800" dirty="0"/>
              <a:t>编译汇编代码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编写</a:t>
            </a:r>
            <a:r>
              <a:rPr lang="en-US" altLang="zh-CN" sz="2800" dirty="0"/>
              <a:t>python</a:t>
            </a:r>
            <a:r>
              <a:rPr lang="zh-CN" altLang="en-US" sz="2800" dirty="0"/>
              <a:t>脚本进行批量测试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正确性：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截至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月</a:t>
            </a:r>
            <a:r>
              <a:rPr lang="en-US" altLang="zh-CN" sz="2400" dirty="0">
                <a:sym typeface="+mn-ea"/>
              </a:rPr>
              <a:t>21</a:t>
            </a:r>
            <a:r>
              <a:rPr lang="zh-CN" altLang="en-US" sz="2400" dirty="0">
                <a:sym typeface="+mn-ea"/>
              </a:rPr>
              <a:t>日</a:t>
            </a:r>
            <a:r>
              <a:rPr lang="en-US" altLang="zh-CN" sz="2400" dirty="0">
                <a:sym typeface="+mn-ea"/>
              </a:rPr>
              <a:t>22</a:t>
            </a:r>
            <a:r>
              <a:rPr lang="zh-CN" altLang="en-US" sz="2400" dirty="0">
                <a:sym typeface="+mn-ea"/>
              </a:rPr>
              <a:t>点，</a:t>
            </a:r>
            <a:r>
              <a:rPr lang="en-US" altLang="zh-CN" sz="2400" dirty="0">
                <a:sym typeface="+mn-ea"/>
              </a:rPr>
              <a:t>PW8</a:t>
            </a:r>
            <a:r>
              <a:rPr lang="zh-CN" altLang="en-US" sz="2400" dirty="0">
                <a:sym typeface="+mn-ea"/>
              </a:rPr>
              <a:t>框架中测试样例的通过率为</a:t>
            </a:r>
            <a:r>
              <a:rPr lang="en-US" altLang="zh-CN" sz="2400" dirty="0">
                <a:sym typeface="+mn-ea"/>
              </a:rPr>
              <a:t>133/140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后经修改通过了所有测试样例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代码框架合并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2386" y="521276"/>
            <a:ext cx="9746088" cy="742416"/>
          </a:xfrm>
        </p:spPr>
        <p:txBody>
          <a:bodyPr/>
          <a:lstStyle/>
          <a:p>
            <a:r>
              <a:rPr lang="zh-CN" altLang="en-US" dirty="0"/>
              <a:t>代码框架合并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2386" y="1346580"/>
            <a:ext cx="9746088" cy="483355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裸指针修改为智能指针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22" y="2131098"/>
            <a:ext cx="4954624" cy="45058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7" y="2131098"/>
            <a:ext cx="5207517" cy="4505823"/>
          </a:xfrm>
          <a:prstGeom prst="rect">
            <a:avLst/>
          </a:prstGeom>
        </p:spPr>
      </p:pic>
      <p:sp>
        <p:nvSpPr>
          <p:cNvPr id="12" name="箭头: 右 11"/>
          <p:cNvSpPr/>
          <p:nvPr/>
        </p:nvSpPr>
        <p:spPr>
          <a:xfrm>
            <a:off x="4776716" y="3930555"/>
            <a:ext cx="2079009" cy="8871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中间代码优化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3B8C67-E289-6E60-3D05-E724504C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7598"/>
            <a:ext cx="9418320" cy="1156208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A9409-5DAF-476B-9977-09CA38245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Mem2Reg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常量折叠与传播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函数性质分析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局部公共子表达式消除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死代码删除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循环表达式外提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活跃变量分析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2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2386" y="944356"/>
            <a:ext cx="9746088" cy="742416"/>
          </a:xfrm>
        </p:spPr>
        <p:txBody>
          <a:bodyPr/>
          <a:lstStyle/>
          <a:p>
            <a:r>
              <a:rPr lang="en-US" altLang="zh-CN" dirty="0"/>
              <a:t>Mem2Reg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代码框架中提供的优化，将局部非数组变量放入寄存器中，消除相关访存</a:t>
            </a:r>
            <a:endParaRPr lang="en-US" altLang="zh-CN" sz="2800" dirty="0"/>
          </a:p>
          <a:p>
            <a:r>
              <a:rPr lang="zh-CN" altLang="en-US" sz="2800" dirty="0"/>
              <a:t>在基本块内部，对于每一个</a:t>
            </a:r>
            <a:r>
              <a:rPr lang="en-US" altLang="zh-CN" sz="2800" dirty="0"/>
              <a:t>load</a:t>
            </a:r>
            <a:r>
              <a:rPr lang="zh-CN" altLang="en-US" sz="2800" dirty="0"/>
              <a:t>，用对应变量的最近一次</a:t>
            </a:r>
            <a:r>
              <a:rPr lang="en-US" altLang="zh-CN" sz="2800" dirty="0"/>
              <a:t>store</a:t>
            </a:r>
            <a:r>
              <a:rPr lang="zh-CN" altLang="en-US" sz="2800" dirty="0"/>
              <a:t>替换其使用</a:t>
            </a:r>
            <a:endParaRPr lang="en-US" altLang="zh-CN" sz="2800" dirty="0"/>
          </a:p>
          <a:p>
            <a:r>
              <a:rPr lang="zh-CN" altLang="en-US" sz="2800" dirty="0"/>
              <a:t>在基本块间，需要在不同定值汇合处增加</a:t>
            </a:r>
            <a:r>
              <a:rPr lang="en-US" altLang="zh-CN" sz="2800" dirty="0"/>
              <a:t>phi</a:t>
            </a:r>
            <a:r>
              <a:rPr lang="zh-CN" altLang="en-US" sz="2800" dirty="0"/>
              <a:t>指令</a:t>
            </a:r>
            <a:endParaRPr lang="en-US" altLang="zh-CN" sz="2800" dirty="0"/>
          </a:p>
          <a:p>
            <a:r>
              <a:rPr lang="zh-CN" altLang="en-US" sz="2800" dirty="0"/>
              <a:t>需要计算支配树和支配边界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常量折叠与传播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693158"/>
            <a:ext cx="9746088" cy="348697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Mem2Reg</a:t>
            </a:r>
            <a:r>
              <a:rPr lang="zh-CN" altLang="en-US" sz="2800" dirty="0"/>
              <a:t>优化产生大量的常数表达式</a:t>
            </a:r>
            <a:endParaRPr lang="en-US" altLang="zh-CN" sz="2800" dirty="0"/>
          </a:p>
          <a:p>
            <a:r>
              <a:rPr lang="zh-CN" altLang="en-US" sz="2800" dirty="0"/>
              <a:t>在编译时计算所有的常量表达式</a:t>
            </a:r>
            <a:endParaRPr lang="en-US" altLang="zh-CN" sz="2800" dirty="0"/>
          </a:p>
          <a:p>
            <a:r>
              <a:rPr lang="zh-CN" altLang="en-US" sz="2800" dirty="0"/>
              <a:t>可以减少条件分支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函数性质分析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2051538"/>
            <a:ext cx="9746088" cy="4128599"/>
          </a:xfrm>
        </p:spPr>
        <p:txBody>
          <a:bodyPr/>
          <a:lstStyle/>
          <a:p>
            <a:r>
              <a:rPr lang="zh-CN" altLang="en-US" sz="2800" dirty="0"/>
              <a:t>分析是否为纯函数</a:t>
            </a:r>
            <a:endParaRPr lang="en-US" altLang="zh-CN" sz="2800" dirty="0"/>
          </a:p>
          <a:p>
            <a:pPr lvl="1"/>
            <a:r>
              <a:rPr lang="zh-CN" altLang="en-US" sz="2400" dirty="0"/>
              <a:t>纯函数即返回值仅依赖于参数，且不产生副作用的函数</a:t>
            </a:r>
            <a:endParaRPr lang="en-US" altLang="zh-CN" sz="2400" dirty="0"/>
          </a:p>
          <a:p>
            <a:r>
              <a:rPr lang="zh-CN" altLang="en-US" sz="2800" dirty="0"/>
              <a:t>简单起见，采用下面这个定义：</a:t>
            </a:r>
            <a:endParaRPr lang="en-US" altLang="zh-CN" sz="2800" dirty="0"/>
          </a:p>
          <a:p>
            <a:pPr lvl="1"/>
            <a:r>
              <a:rPr lang="zh-CN" altLang="en-US" sz="2400" dirty="0"/>
              <a:t>没有引用全局变量</a:t>
            </a:r>
            <a:r>
              <a:rPr lang="en-US" altLang="zh-CN" sz="2400" dirty="0"/>
              <a:t>/</a:t>
            </a:r>
            <a:r>
              <a:rPr lang="zh-CN" altLang="en-US" sz="2400" dirty="0"/>
              <a:t>对全局变量赋值</a:t>
            </a:r>
            <a:endParaRPr lang="en-US" altLang="zh-CN" sz="2400" dirty="0"/>
          </a:p>
          <a:p>
            <a:pPr lvl="1"/>
            <a:r>
              <a:rPr lang="zh-CN" altLang="en-US" sz="2400" dirty="0"/>
              <a:t>没有传入数组参数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调用的函数全为纯函数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外部函数视为非纯函数</a:t>
            </a:r>
            <a:endParaRPr lang="en-US" altLang="zh-CN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Q4ZGYxYjQ2MjU2YTA0N2MzYzA5ZDgxYTdkNDk4M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风景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USTC_PPT模板002</Template>
  <TotalTime>298</TotalTime>
  <Words>740</Words>
  <Application>Microsoft Office PowerPoint</Application>
  <PresentationFormat>宽屏</PresentationFormat>
  <Paragraphs>112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Helvetica Neue</vt:lpstr>
      <vt:lpstr>微软雅黑</vt:lpstr>
      <vt:lpstr>Arial</vt:lpstr>
      <vt:lpstr>Consolas</vt:lpstr>
      <vt:lpstr>Wingdings</vt:lpstr>
      <vt:lpstr>Wingdings 2</vt:lpstr>
      <vt:lpstr>风景</vt:lpstr>
      <vt:lpstr>基于LLVM的SysYF进阶优化 </vt:lpstr>
      <vt:lpstr>实验内容</vt:lpstr>
      <vt:lpstr>代码框架合并</vt:lpstr>
      <vt:lpstr>代码框架合并</vt:lpstr>
      <vt:lpstr>中间代码优化</vt:lpstr>
      <vt:lpstr>主要内容</vt:lpstr>
      <vt:lpstr>Mem2Reg</vt:lpstr>
      <vt:lpstr>常量折叠与传播</vt:lpstr>
      <vt:lpstr>函数性质分析</vt:lpstr>
      <vt:lpstr>局部公共子表达式消除</vt:lpstr>
      <vt:lpstr>死代码删除</vt:lpstr>
      <vt:lpstr>循环表达式外提</vt:lpstr>
      <vt:lpstr>活跃变量分析</vt:lpstr>
      <vt:lpstr>效果展示</vt:lpstr>
      <vt:lpstr>效果展示</vt:lpstr>
      <vt:lpstr>效果展示</vt:lpstr>
      <vt:lpstr>后端代码生成</vt:lpstr>
      <vt:lpstr>寄存器分配</vt:lpstr>
      <vt:lpstr>phi指令数据搬移</vt:lpstr>
      <vt:lpstr>phi指令数据搬移</vt:lpstr>
      <vt:lpstr>栈分配</vt:lpstr>
      <vt:lpstr>浮点数适配</vt:lpstr>
      <vt:lpstr>测试结果</vt:lpstr>
      <vt:lpstr>中间代码优化</vt:lpstr>
      <vt:lpstr>后端代码生成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基于LLVM的SysYF进阶优化 </dc:title>
  <dc:creator>Mulong Li</dc:creator>
  <cp:lastModifiedBy>Mulong Li</cp:lastModifiedBy>
  <cp:revision>85</cp:revision>
  <dcterms:created xsi:type="dcterms:W3CDTF">2024-01-21T02:48:00Z</dcterms:created>
  <dcterms:modified xsi:type="dcterms:W3CDTF">2024-01-21T21:26:23Z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66EB7D316ADE4482AAFB661930FAB8DE_12</vt:lpwstr>
  </property>
  <property fmtid="{D5CDD505-2E9C-101B-9397-08002B2CF9AE}" pid="3" name="KSOProductBuildVer">
    <vt:lpwstr>2052-12.1.0.16120</vt:lpwstr>
  </property>
</Properties>
</file>