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3"/>
  </p:notesMasterIdLst>
  <p:sldIdLst>
    <p:sldId id="256" r:id="rId3"/>
    <p:sldId id="300" r:id="rId4"/>
    <p:sldId id="369" r:id="rId5"/>
    <p:sldId id="258" r:id="rId6"/>
    <p:sldId id="299" r:id="rId7"/>
    <p:sldId id="298" r:id="rId8"/>
    <p:sldId id="333" r:id="rId9"/>
    <p:sldId id="272" r:id="rId10"/>
    <p:sldId id="283" r:id="rId11"/>
    <p:sldId id="395" r:id="rId12"/>
    <p:sldId id="394" r:id="rId13"/>
    <p:sldId id="397" r:id="rId14"/>
    <p:sldId id="398" r:id="rId15"/>
    <p:sldId id="362" r:id="rId16"/>
    <p:sldId id="357" r:id="rId17"/>
    <p:sldId id="356" r:id="rId18"/>
    <p:sldId id="363" r:id="rId19"/>
    <p:sldId id="360" r:id="rId20"/>
    <p:sldId id="364" r:id="rId21"/>
    <p:sldId id="365" r:id="rId22"/>
    <p:sldId id="359" r:id="rId23"/>
    <p:sldId id="274" r:id="rId24"/>
    <p:sldId id="331" r:id="rId25"/>
    <p:sldId id="361" r:id="rId26"/>
    <p:sldId id="332" r:id="rId27"/>
    <p:sldId id="366" r:id="rId28"/>
    <p:sldId id="367" r:id="rId29"/>
    <p:sldId id="275" r:id="rId30"/>
    <p:sldId id="368" r:id="rId31"/>
    <p:sldId id="261" r:id="rId32"/>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mmy"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849A"/>
    <a:srgbClr val="202D66"/>
    <a:srgbClr val="08071F"/>
    <a:srgbClr val="1A2554"/>
    <a:srgbClr val="F2A712"/>
    <a:srgbClr val="495ADB"/>
    <a:srgbClr val="544DD7"/>
    <a:srgbClr val="15889C"/>
    <a:srgbClr val="DF2736"/>
    <a:srgbClr val="E14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82" autoAdjust="0"/>
    <p:restoredTop sz="94660"/>
  </p:normalViewPr>
  <p:slideViewPr>
    <p:cSldViewPr snapToGrid="0">
      <p:cViewPr varScale="1">
        <p:scale>
          <a:sx n="68" d="100"/>
          <a:sy n="68" d="100"/>
        </p:scale>
        <p:origin x="564" y="52"/>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gs" Target="tags/tag57.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9" name="矩形 8"/>
          <p:cNvSpPr/>
          <p:nvPr userDrawn="1"/>
        </p:nvSpPr>
        <p:spPr>
          <a:xfrm>
            <a:off x="246745" y="253094"/>
            <a:ext cx="11698512" cy="6351814"/>
          </a:xfrm>
          <a:prstGeom prst="rect">
            <a:avLst/>
          </a:prstGeom>
          <a:noFill/>
          <a:ln w="12700">
            <a:solidFill>
              <a:srgbClr val="1D35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5"/>
          <p:cNvSpPr/>
          <p:nvPr userDrawn="1"/>
        </p:nvSpPr>
        <p:spPr bwMode="auto">
          <a:xfrm rot="13500000">
            <a:off x="5947889" y="79823"/>
            <a:ext cx="296227" cy="296227"/>
          </a:xfrm>
          <a:custGeom>
            <a:avLst/>
            <a:gdLst>
              <a:gd name="T0" fmla="*/ 0 w 570"/>
              <a:gd name="T1" fmla="*/ 570 h 570"/>
              <a:gd name="T2" fmla="*/ 0 w 570"/>
              <a:gd name="T3" fmla="*/ 0 h 570"/>
              <a:gd name="T4" fmla="*/ 570 w 570"/>
              <a:gd name="T5" fmla="*/ 0 h 570"/>
              <a:gd name="T6" fmla="*/ 0 w 570"/>
              <a:gd name="T7" fmla="*/ 570 h 570"/>
            </a:gdLst>
            <a:ahLst/>
            <a:cxnLst>
              <a:cxn ang="0">
                <a:pos x="T0" y="T1"/>
              </a:cxn>
              <a:cxn ang="0">
                <a:pos x="T2" y="T3"/>
              </a:cxn>
              <a:cxn ang="0">
                <a:pos x="T4" y="T5"/>
              </a:cxn>
              <a:cxn ang="0">
                <a:pos x="T6" y="T7"/>
              </a:cxn>
            </a:cxnLst>
            <a:rect l="0" t="0" r="r" b="b"/>
            <a:pathLst>
              <a:path w="570" h="570">
                <a:moveTo>
                  <a:pt x="0" y="570"/>
                </a:moveTo>
                <a:lnTo>
                  <a:pt x="0" y="0"/>
                </a:lnTo>
                <a:lnTo>
                  <a:pt x="570" y="0"/>
                </a:lnTo>
                <a:lnTo>
                  <a:pt x="0" y="570"/>
                </a:lnTo>
                <a:close/>
              </a:path>
            </a:pathLst>
          </a:custGeom>
          <a:solidFill>
            <a:srgbClr val="1D3559"/>
          </a:solidFill>
          <a:ln w="25400">
            <a:solidFill>
              <a:schemeClr val="bg1"/>
            </a:solidFill>
          </a:ln>
        </p:spPr>
        <p:txBody>
          <a:bodyPr vert="horz" wrap="square" lIns="91440" tIns="45720" rIns="91440" bIns="45720" numCol="1" anchor="t" anchorCtr="0" compatLnSpc="1"/>
          <a:lstStyle/>
          <a:p>
            <a:endParaRPr lang="zh-CN" altLang="en-US"/>
          </a:p>
        </p:txBody>
      </p:sp>
      <p:sp>
        <p:nvSpPr>
          <p:cNvPr id="17" name="Freeform 5"/>
          <p:cNvSpPr/>
          <p:nvPr userDrawn="1"/>
        </p:nvSpPr>
        <p:spPr bwMode="auto">
          <a:xfrm rot="2700000">
            <a:off x="5947891" y="6500422"/>
            <a:ext cx="296227" cy="296227"/>
          </a:xfrm>
          <a:custGeom>
            <a:avLst/>
            <a:gdLst>
              <a:gd name="T0" fmla="*/ 0 w 570"/>
              <a:gd name="T1" fmla="*/ 570 h 570"/>
              <a:gd name="T2" fmla="*/ 0 w 570"/>
              <a:gd name="T3" fmla="*/ 0 h 570"/>
              <a:gd name="T4" fmla="*/ 570 w 570"/>
              <a:gd name="T5" fmla="*/ 0 h 570"/>
              <a:gd name="T6" fmla="*/ 0 w 570"/>
              <a:gd name="T7" fmla="*/ 570 h 570"/>
            </a:gdLst>
            <a:ahLst/>
            <a:cxnLst>
              <a:cxn ang="0">
                <a:pos x="T0" y="T1"/>
              </a:cxn>
              <a:cxn ang="0">
                <a:pos x="T2" y="T3"/>
              </a:cxn>
              <a:cxn ang="0">
                <a:pos x="T4" y="T5"/>
              </a:cxn>
              <a:cxn ang="0">
                <a:pos x="T6" y="T7"/>
              </a:cxn>
            </a:cxnLst>
            <a:rect l="0" t="0" r="r" b="b"/>
            <a:pathLst>
              <a:path w="570" h="570">
                <a:moveTo>
                  <a:pt x="0" y="570"/>
                </a:moveTo>
                <a:lnTo>
                  <a:pt x="0" y="0"/>
                </a:lnTo>
                <a:lnTo>
                  <a:pt x="570" y="0"/>
                </a:lnTo>
                <a:lnTo>
                  <a:pt x="0" y="570"/>
                </a:lnTo>
                <a:close/>
              </a:path>
            </a:pathLst>
          </a:custGeom>
          <a:solidFill>
            <a:srgbClr val="1D3559"/>
          </a:solidFill>
          <a:ln w="25400">
            <a:solidFill>
              <a:schemeClr val="bg1"/>
            </a:solidFill>
          </a:ln>
        </p:spPr>
        <p:txBody>
          <a:bodyPr vert="horz" wrap="square" lIns="91440" tIns="45720" rIns="91440" bIns="45720" numCol="1" anchor="t" anchorCtr="0" compatLnSpc="1"/>
          <a:lstStyle/>
          <a:p>
            <a:endParaRPr lang="zh-CN" altLang="en-US"/>
          </a:p>
        </p:txBody>
      </p:sp>
      <p:sp>
        <p:nvSpPr>
          <p:cNvPr id="11" name="副标题 2"/>
          <p:cNvSpPr>
            <a:spLocks noGrp="1"/>
          </p:cNvSpPr>
          <p:nvPr>
            <p:ph type="subTitle" idx="1"/>
          </p:nvPr>
        </p:nvSpPr>
        <p:spPr>
          <a:xfrm>
            <a:off x="669925" y="2848384"/>
            <a:ext cx="7855511" cy="558799"/>
          </a:xfrm>
        </p:spPr>
        <p:txBody>
          <a:bodyPr anchor="ct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14" name="标题 1"/>
          <p:cNvSpPr>
            <a:spLocks noGrp="1"/>
          </p:cNvSpPr>
          <p:nvPr>
            <p:ph type="ctrTitle"/>
          </p:nvPr>
        </p:nvSpPr>
        <p:spPr>
          <a:xfrm>
            <a:off x="669925" y="2149793"/>
            <a:ext cx="7855511" cy="698591"/>
          </a:xfrm>
        </p:spPr>
        <p:txBody>
          <a:bodyPr anchor="ctr">
            <a:normAutofit/>
          </a:bodyPr>
          <a:lstStyle>
            <a:lvl1pPr algn="l">
              <a:defRPr sz="4000">
                <a:solidFill>
                  <a:schemeClr val="tx1"/>
                </a:solidFill>
              </a:defRPr>
            </a:lvl1pPr>
          </a:lstStyle>
          <a:p>
            <a:r>
              <a:rPr lang="en-US" dirty="0"/>
              <a:t>Click to edit Master title style</a:t>
            </a:r>
            <a:endParaRPr lang="zh-CN" altLang="en-US" dirty="0"/>
          </a:p>
        </p:txBody>
      </p:sp>
      <p:sp>
        <p:nvSpPr>
          <p:cNvPr id="15" name="文本占位符 13"/>
          <p:cNvSpPr>
            <a:spLocks noGrp="1"/>
          </p:cNvSpPr>
          <p:nvPr>
            <p:ph type="body" sz="quarter" idx="10" hasCustomPrompt="1"/>
          </p:nvPr>
        </p:nvSpPr>
        <p:spPr>
          <a:xfrm>
            <a:off x="669925" y="4611692"/>
            <a:ext cx="7855511" cy="296271"/>
          </a:xfr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6" name="文本占位符 13"/>
          <p:cNvSpPr>
            <a:spLocks noGrp="1"/>
          </p:cNvSpPr>
          <p:nvPr>
            <p:ph type="body" sz="quarter" idx="11" hasCustomPrompt="1"/>
          </p:nvPr>
        </p:nvSpPr>
        <p:spPr>
          <a:xfrm>
            <a:off x="669925" y="4907963"/>
            <a:ext cx="7855511" cy="296271"/>
          </a:xfr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6" name="矩形 5"/>
          <p:cNvSpPr/>
          <p:nvPr userDrawn="1"/>
        </p:nvSpPr>
        <p:spPr>
          <a:xfrm>
            <a:off x="609600" y="1915886"/>
            <a:ext cx="11582399" cy="798285"/>
          </a:xfrm>
          <a:prstGeom prst="rect">
            <a:avLst/>
          </a:prstGeom>
          <a:solidFill>
            <a:srgbClr val="202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p:cNvSpPr>
            <a:spLocks noGrp="1"/>
          </p:cNvSpPr>
          <p:nvPr>
            <p:ph type="title"/>
          </p:nvPr>
        </p:nvSpPr>
        <p:spPr>
          <a:xfrm>
            <a:off x="2609001" y="3128192"/>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7" name="文本占位符 2"/>
          <p:cNvSpPr>
            <a:spLocks noGrp="1"/>
          </p:cNvSpPr>
          <p:nvPr>
            <p:ph type="body" idx="1"/>
          </p:nvPr>
        </p:nvSpPr>
        <p:spPr>
          <a:xfrm>
            <a:off x="2610117" y="4023542"/>
            <a:ext cx="5419185" cy="1015623"/>
          </a:xfrm>
        </p:spPr>
        <p:txBody>
          <a:bodyPr anchor="t">
            <a:normAutofit/>
          </a:bodyPr>
          <a:lstStyle>
            <a:lvl1pPr marL="0" indent="0" algn="l">
              <a:lnSpc>
                <a:spcPct val="100000"/>
              </a:lnSpc>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2" name="日期占位符 1"/>
          <p:cNvSpPr>
            <a:spLocks noGrp="1"/>
          </p:cNvSpPr>
          <p:nvPr>
            <p:ph type="dt" sz="half" idx="14"/>
          </p:nvPr>
        </p:nvSpPr>
        <p:spPr/>
        <p:txBody>
          <a:bodyPr/>
          <a:lstStyle/>
          <a:p>
            <a:fld id="{6489D9C7-5DC6-4263-87FF-7C99F6FB63C3}" type="datetime1">
              <a:rPr lang="zh-CN" altLang="en-US" smtClean="0"/>
            </a:fld>
            <a:endParaRPr lang="zh-CN" altLang="en-US"/>
          </a:p>
        </p:txBody>
      </p:sp>
      <p:sp>
        <p:nvSpPr>
          <p:cNvPr id="7" name="页脚占位符 6"/>
          <p:cNvSpPr>
            <a:spLocks noGrp="1"/>
          </p:cNvSpPr>
          <p:nvPr>
            <p:ph type="ftr" sz="quarter" idx="15"/>
          </p:nvPr>
        </p:nvSpPr>
        <p:spPr/>
        <p:txBody>
          <a:bodyPr/>
          <a:lstStyle/>
          <a:p>
            <a:r>
              <a:rPr lang="en-US" altLang="zh-CN"/>
              <a:t>www.islide.cc</a:t>
            </a:r>
            <a:endParaRPr lang="zh-CN" altLang="en-US" dirty="0"/>
          </a:p>
        </p:txBody>
      </p:sp>
      <p:sp>
        <p:nvSpPr>
          <p:cNvPr id="9" name="灯片编号占位符 8"/>
          <p:cNvSpPr>
            <a:spLocks noGrp="1"/>
          </p:cNvSpPr>
          <p:nvPr>
            <p:ph type="sldNum" sz="quarter" idx="16"/>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5" name="标题 1"/>
          <p:cNvSpPr>
            <a:spLocks noGrp="1"/>
          </p:cNvSpPr>
          <p:nvPr>
            <p:ph type="ctrTitle" hasCustomPrompt="1"/>
          </p:nvPr>
        </p:nvSpPr>
        <p:spPr>
          <a:xfrm>
            <a:off x="2176506" y="2354263"/>
            <a:ext cx="5426076"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6" name="文本占位符 62"/>
          <p:cNvSpPr>
            <a:spLocks noGrp="1"/>
          </p:cNvSpPr>
          <p:nvPr>
            <p:ph type="body" sz="quarter" idx="18" hasCustomPrompt="1"/>
          </p:nvPr>
        </p:nvSpPr>
        <p:spPr>
          <a:xfrm>
            <a:off x="2176506" y="4660499"/>
            <a:ext cx="5426076" cy="310871"/>
          </a:xfr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endParaRPr lang="en-US" altLang="zh-CN" dirty="0"/>
          </a:p>
        </p:txBody>
      </p:sp>
      <p:sp>
        <p:nvSpPr>
          <p:cNvPr id="7" name="文本占位符 13"/>
          <p:cNvSpPr>
            <a:spLocks noGrp="1"/>
          </p:cNvSpPr>
          <p:nvPr>
            <p:ph type="body" sz="quarter" idx="10" hasCustomPrompt="1"/>
          </p:nvPr>
        </p:nvSpPr>
        <p:spPr>
          <a:xfrm>
            <a:off x="2176507" y="4364228"/>
            <a:ext cx="5426076" cy="296271"/>
          </a:xfr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hemeOverride" Target="../theme/themeOverride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tags" Target="../tags/tag25.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image" Target="../media/image2.png"/><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tags" Target="../tags/tag2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7.png"/><Relationship Id="rId2" Type="http://schemas.openxmlformats.org/officeDocument/2006/relationships/tags" Target="../tags/tag3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image" Target="../media/image2.png"/><Relationship Id="rId1" Type="http://schemas.openxmlformats.org/officeDocument/2006/relationships/tags" Target="../tags/tag31.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35.xml"/><Relationship Id="rId3" Type="http://schemas.openxmlformats.org/officeDocument/2006/relationships/image" Target="../media/image2.png"/><Relationship Id="rId2" Type="http://schemas.openxmlformats.org/officeDocument/2006/relationships/tags" Target="../tags/tag34.xml"/><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image" Target="../media/image2.png"/><Relationship Id="rId1" Type="http://schemas.openxmlformats.org/officeDocument/2006/relationships/tags" Target="../tags/tag3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42.xml"/><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tags" Target="../tags/tag41.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1.png"/><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5.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tags" Target="../tags/tag47.xml"/><Relationship Id="rId4" Type="http://schemas.openxmlformats.org/officeDocument/2006/relationships/image" Target="../media/image12.png"/><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tags" Target="../tags/tag50.xml"/><Relationship Id="rId4" Type="http://schemas.openxmlformats.org/officeDocument/2006/relationships/image" Target="../media/image14.png"/><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51.xml"/><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52.xml"/><Relationship Id="rId2" Type="http://schemas.openxmlformats.org/officeDocument/2006/relationships/image" Target="../media/image17.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53.xml"/><Relationship Id="rId2" Type="http://schemas.openxmlformats.org/officeDocument/2006/relationships/image" Target="../media/image16.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54.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tags" Target="../tags/tag55.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4.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hemeOverride" Target="../theme/themeOverride5.xml"/><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image" Target="../media/image2.png"/><Relationship Id="rId15" Type="http://schemas.openxmlformats.org/officeDocument/2006/relationships/slideLayout" Target="../slideLayouts/slideLayout4.xml"/><Relationship Id="rId14" Type="http://schemas.openxmlformats.org/officeDocument/2006/relationships/tags" Target="../tags/tag18.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image" Target="../media/image2.png"/><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23.xml"/><Relationship Id="rId2" Type="http://schemas.openxmlformats.org/officeDocument/2006/relationships/image" Target="../media/image2.png"/><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tags" Target="../tags/tag24.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任意多边形: 形状 57"/>
          <p:cNvSpPr/>
          <p:nvPr/>
        </p:nvSpPr>
        <p:spPr>
          <a:xfrm>
            <a:off x="6072776" y="3368038"/>
            <a:ext cx="6119224" cy="1322661"/>
          </a:xfrm>
          <a:custGeom>
            <a:avLst/>
            <a:gdLst>
              <a:gd name="connsiteX0" fmla="*/ 0 w 6119224"/>
              <a:gd name="connsiteY0" fmla="*/ 0 h 1055961"/>
              <a:gd name="connsiteX1" fmla="*/ 6119224 w 6119224"/>
              <a:gd name="connsiteY1" fmla="*/ 489007 h 1055961"/>
              <a:gd name="connsiteX2" fmla="*/ 6119224 w 6119224"/>
              <a:gd name="connsiteY2" fmla="*/ 1055961 h 1055961"/>
              <a:gd name="connsiteX0-1" fmla="*/ 0 w 6119224"/>
              <a:gd name="connsiteY0-2" fmla="*/ 0 h 1182961"/>
              <a:gd name="connsiteX1-3" fmla="*/ 6119224 w 6119224"/>
              <a:gd name="connsiteY1-4" fmla="*/ 616007 h 1182961"/>
              <a:gd name="connsiteX2-5" fmla="*/ 6119224 w 6119224"/>
              <a:gd name="connsiteY2-6" fmla="*/ 1182961 h 1182961"/>
              <a:gd name="connsiteX3" fmla="*/ 0 w 6119224"/>
              <a:gd name="connsiteY3" fmla="*/ 0 h 1182961"/>
              <a:gd name="connsiteX0-7" fmla="*/ 0 w 6119224"/>
              <a:gd name="connsiteY0-8" fmla="*/ 0 h 1322661"/>
              <a:gd name="connsiteX1-9" fmla="*/ 6119224 w 6119224"/>
              <a:gd name="connsiteY1-10" fmla="*/ 616007 h 1322661"/>
              <a:gd name="connsiteX2-11" fmla="*/ 6119224 w 6119224"/>
              <a:gd name="connsiteY2-12" fmla="*/ 1322661 h 1322661"/>
              <a:gd name="connsiteX3-13" fmla="*/ 0 w 6119224"/>
              <a:gd name="connsiteY3-14" fmla="*/ 0 h 1322661"/>
            </a:gdLst>
            <a:ahLst/>
            <a:cxnLst>
              <a:cxn ang="0">
                <a:pos x="connsiteX0-1" y="connsiteY0-2"/>
              </a:cxn>
              <a:cxn ang="0">
                <a:pos x="connsiteX1-3" y="connsiteY1-4"/>
              </a:cxn>
              <a:cxn ang="0">
                <a:pos x="connsiteX2-5" y="connsiteY2-6"/>
              </a:cxn>
              <a:cxn ang="0">
                <a:pos x="connsiteX3-13" y="connsiteY3-14"/>
              </a:cxn>
            </a:cxnLst>
            <a:rect l="l" t="t" r="r" b="b"/>
            <a:pathLst>
              <a:path w="6119224" h="1322661">
                <a:moveTo>
                  <a:pt x="0" y="0"/>
                </a:moveTo>
                <a:lnTo>
                  <a:pt x="6119224" y="616007"/>
                </a:lnTo>
                <a:lnTo>
                  <a:pt x="6119224" y="1322661"/>
                </a:lnTo>
                <a:cubicBezTo>
                  <a:pt x="4079483" y="970674"/>
                  <a:pt x="2039741" y="351987"/>
                  <a:pt x="0" y="0"/>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形状 58"/>
          <p:cNvSpPr/>
          <p:nvPr/>
        </p:nvSpPr>
        <p:spPr>
          <a:xfrm rot="9900000">
            <a:off x="-134897" y="3229267"/>
            <a:ext cx="6268888" cy="994021"/>
          </a:xfrm>
          <a:custGeom>
            <a:avLst/>
            <a:gdLst>
              <a:gd name="connsiteX0" fmla="*/ 0 w 6352117"/>
              <a:gd name="connsiteY0" fmla="*/ 0 h 1112762"/>
              <a:gd name="connsiteX1" fmla="*/ 6352117 w 6352117"/>
              <a:gd name="connsiteY1" fmla="*/ 568538 h 1112762"/>
              <a:gd name="connsiteX2" fmla="*/ 6206293 w 6352117"/>
              <a:gd name="connsiteY2" fmla="*/ 1112762 h 1112762"/>
              <a:gd name="connsiteX0-1" fmla="*/ 0 w 6335918"/>
              <a:gd name="connsiteY0-2" fmla="*/ 0 h 976941"/>
              <a:gd name="connsiteX1-3" fmla="*/ 6335918 w 6335918"/>
              <a:gd name="connsiteY1-4" fmla="*/ 432717 h 976941"/>
              <a:gd name="connsiteX2-5" fmla="*/ 6190094 w 6335918"/>
              <a:gd name="connsiteY2-6" fmla="*/ 976941 h 976941"/>
              <a:gd name="connsiteX3" fmla="*/ 0 w 6335918"/>
              <a:gd name="connsiteY3" fmla="*/ 0 h 976941"/>
              <a:gd name="connsiteX0-7" fmla="*/ 0 w 6252453"/>
              <a:gd name="connsiteY0-8" fmla="*/ 0 h 994021"/>
              <a:gd name="connsiteX1-9" fmla="*/ 6252453 w 6252453"/>
              <a:gd name="connsiteY1-10" fmla="*/ 449797 h 994021"/>
              <a:gd name="connsiteX2-11" fmla="*/ 6106629 w 6252453"/>
              <a:gd name="connsiteY2-12" fmla="*/ 994021 h 994021"/>
              <a:gd name="connsiteX3-13" fmla="*/ 0 w 6252453"/>
              <a:gd name="connsiteY3-14" fmla="*/ 0 h 994021"/>
              <a:gd name="connsiteX0-15" fmla="*/ 0 w 6268888"/>
              <a:gd name="connsiteY0-16" fmla="*/ 0 h 994021"/>
              <a:gd name="connsiteX1-17" fmla="*/ 6268888 w 6268888"/>
              <a:gd name="connsiteY1-18" fmla="*/ 388460 h 994021"/>
              <a:gd name="connsiteX2-19" fmla="*/ 6106629 w 6268888"/>
              <a:gd name="connsiteY2-20" fmla="*/ 994021 h 994021"/>
              <a:gd name="connsiteX3-21" fmla="*/ 0 w 6268888"/>
              <a:gd name="connsiteY3-22" fmla="*/ 0 h 994021"/>
            </a:gdLst>
            <a:ahLst/>
            <a:cxnLst>
              <a:cxn ang="0">
                <a:pos x="connsiteX0-1" y="connsiteY0-2"/>
              </a:cxn>
              <a:cxn ang="0">
                <a:pos x="connsiteX1-3" y="connsiteY1-4"/>
              </a:cxn>
              <a:cxn ang="0">
                <a:pos x="connsiteX2-5" y="connsiteY2-6"/>
              </a:cxn>
              <a:cxn ang="0">
                <a:pos x="connsiteX3-13" y="connsiteY3-14"/>
              </a:cxn>
            </a:cxnLst>
            <a:rect l="l" t="t" r="r" b="b"/>
            <a:pathLst>
              <a:path w="6268888" h="994021">
                <a:moveTo>
                  <a:pt x="0" y="0"/>
                </a:moveTo>
                <a:lnTo>
                  <a:pt x="6268888" y="388460"/>
                </a:lnTo>
                <a:lnTo>
                  <a:pt x="6106629" y="994021"/>
                </a:lnTo>
                <a:cubicBezTo>
                  <a:pt x="4037865" y="623100"/>
                  <a:pt x="2068764" y="370921"/>
                  <a:pt x="0" y="0"/>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形状 46"/>
          <p:cNvSpPr/>
          <p:nvPr/>
        </p:nvSpPr>
        <p:spPr>
          <a:xfrm>
            <a:off x="635" y="208009"/>
            <a:ext cx="12192000" cy="2960914"/>
          </a:xfrm>
          <a:custGeom>
            <a:avLst/>
            <a:gdLst>
              <a:gd name="connsiteX0" fmla="*/ 0 w 12192000"/>
              <a:gd name="connsiteY0" fmla="*/ 0 h 2960914"/>
              <a:gd name="connsiteX1" fmla="*/ 474663 w 12192000"/>
              <a:gd name="connsiteY1" fmla="*/ 0 h 2960914"/>
              <a:gd name="connsiteX2" fmla="*/ 474663 w 12192000"/>
              <a:gd name="connsiteY2" fmla="*/ 5664 h 2960914"/>
              <a:gd name="connsiteX3" fmla="*/ 6092826 w 12192000"/>
              <a:gd name="connsiteY3" fmla="*/ 348569 h 2960914"/>
              <a:gd name="connsiteX4" fmla="*/ 11710988 w 12192000"/>
              <a:gd name="connsiteY4" fmla="*/ 5664 h 2960914"/>
              <a:gd name="connsiteX5" fmla="*/ 11710988 w 12192000"/>
              <a:gd name="connsiteY5" fmla="*/ 0 h 2960914"/>
              <a:gd name="connsiteX6" fmla="*/ 12192000 w 12192000"/>
              <a:gd name="connsiteY6" fmla="*/ 0 h 2960914"/>
              <a:gd name="connsiteX7" fmla="*/ 12192000 w 12192000"/>
              <a:gd name="connsiteY7" fmla="*/ 2960914 h 2960914"/>
              <a:gd name="connsiteX8" fmla="*/ 11491767 w 12192000"/>
              <a:gd name="connsiteY8" fmla="*/ 2960914 h 2960914"/>
              <a:gd name="connsiteX9" fmla="*/ 6092826 w 12192000"/>
              <a:gd name="connsiteY9" fmla="*/ 2631394 h 2960914"/>
              <a:gd name="connsiteX10" fmla="*/ 693884 w 12192000"/>
              <a:gd name="connsiteY10" fmla="*/ 2960914 h 2960914"/>
              <a:gd name="connsiteX11" fmla="*/ 0 w 12192000"/>
              <a:gd name="connsiteY11" fmla="*/ 2960914 h 2960914"/>
              <a:gd name="connsiteX0-1" fmla="*/ 0 w 12192000"/>
              <a:gd name="connsiteY0-2" fmla="*/ 0 h 2960914"/>
              <a:gd name="connsiteX1-3" fmla="*/ 474663 w 12192000"/>
              <a:gd name="connsiteY1-4" fmla="*/ 0 h 2960914"/>
              <a:gd name="connsiteX2-5" fmla="*/ 474663 w 12192000"/>
              <a:gd name="connsiteY2-6" fmla="*/ 5664 h 2960914"/>
              <a:gd name="connsiteX3-7" fmla="*/ 6092826 w 12192000"/>
              <a:gd name="connsiteY3-8" fmla="*/ 348569 h 2960914"/>
              <a:gd name="connsiteX4-9" fmla="*/ 11710988 w 12192000"/>
              <a:gd name="connsiteY4-10" fmla="*/ 5664 h 2960914"/>
              <a:gd name="connsiteX5-11" fmla="*/ 12192000 w 12192000"/>
              <a:gd name="connsiteY5-12" fmla="*/ 0 h 2960914"/>
              <a:gd name="connsiteX6-13" fmla="*/ 12192000 w 12192000"/>
              <a:gd name="connsiteY6-14" fmla="*/ 2960914 h 2960914"/>
              <a:gd name="connsiteX7-15" fmla="*/ 11491767 w 12192000"/>
              <a:gd name="connsiteY7-16" fmla="*/ 2960914 h 2960914"/>
              <a:gd name="connsiteX8-17" fmla="*/ 6092826 w 12192000"/>
              <a:gd name="connsiteY8-18" fmla="*/ 2631394 h 2960914"/>
              <a:gd name="connsiteX9-19" fmla="*/ 693884 w 12192000"/>
              <a:gd name="connsiteY9-20" fmla="*/ 2960914 h 2960914"/>
              <a:gd name="connsiteX10-21" fmla="*/ 0 w 12192000"/>
              <a:gd name="connsiteY10-22" fmla="*/ 2960914 h 2960914"/>
              <a:gd name="connsiteX11-23" fmla="*/ 0 w 12192000"/>
              <a:gd name="connsiteY11-24" fmla="*/ 0 h 2960914"/>
              <a:gd name="connsiteX0-25" fmla="*/ 0 w 12192000"/>
              <a:gd name="connsiteY0-26" fmla="*/ 0 h 2960914"/>
              <a:gd name="connsiteX1-27" fmla="*/ 474663 w 12192000"/>
              <a:gd name="connsiteY1-28" fmla="*/ 0 h 2960914"/>
              <a:gd name="connsiteX2-29" fmla="*/ 474663 w 12192000"/>
              <a:gd name="connsiteY2-30" fmla="*/ 5664 h 2960914"/>
              <a:gd name="connsiteX3-31" fmla="*/ 6092826 w 12192000"/>
              <a:gd name="connsiteY3-32" fmla="*/ 348569 h 2960914"/>
              <a:gd name="connsiteX4-33" fmla="*/ 12192000 w 12192000"/>
              <a:gd name="connsiteY4-34" fmla="*/ 0 h 2960914"/>
              <a:gd name="connsiteX5-35" fmla="*/ 12192000 w 12192000"/>
              <a:gd name="connsiteY5-36" fmla="*/ 2960914 h 2960914"/>
              <a:gd name="connsiteX6-37" fmla="*/ 11491767 w 12192000"/>
              <a:gd name="connsiteY6-38" fmla="*/ 2960914 h 2960914"/>
              <a:gd name="connsiteX7-39" fmla="*/ 6092826 w 12192000"/>
              <a:gd name="connsiteY7-40" fmla="*/ 2631394 h 2960914"/>
              <a:gd name="connsiteX8-41" fmla="*/ 693884 w 12192000"/>
              <a:gd name="connsiteY8-42" fmla="*/ 2960914 h 2960914"/>
              <a:gd name="connsiteX9-43" fmla="*/ 0 w 12192000"/>
              <a:gd name="connsiteY9-44" fmla="*/ 2960914 h 2960914"/>
              <a:gd name="connsiteX10-45" fmla="*/ 0 w 12192000"/>
              <a:gd name="connsiteY10-46" fmla="*/ 0 h 2960914"/>
              <a:gd name="connsiteX0-47" fmla="*/ 0 w 12192000"/>
              <a:gd name="connsiteY0-48" fmla="*/ 0 h 2960914"/>
              <a:gd name="connsiteX1-49" fmla="*/ 474663 w 12192000"/>
              <a:gd name="connsiteY1-50" fmla="*/ 0 h 2960914"/>
              <a:gd name="connsiteX2-51" fmla="*/ 6092826 w 12192000"/>
              <a:gd name="connsiteY2-52" fmla="*/ 348569 h 2960914"/>
              <a:gd name="connsiteX3-53" fmla="*/ 12192000 w 12192000"/>
              <a:gd name="connsiteY3-54" fmla="*/ 0 h 2960914"/>
              <a:gd name="connsiteX4-55" fmla="*/ 12192000 w 12192000"/>
              <a:gd name="connsiteY4-56" fmla="*/ 2960914 h 2960914"/>
              <a:gd name="connsiteX5-57" fmla="*/ 11491767 w 12192000"/>
              <a:gd name="connsiteY5-58" fmla="*/ 2960914 h 2960914"/>
              <a:gd name="connsiteX6-59" fmla="*/ 6092826 w 12192000"/>
              <a:gd name="connsiteY6-60" fmla="*/ 2631394 h 2960914"/>
              <a:gd name="connsiteX7-61" fmla="*/ 693884 w 12192000"/>
              <a:gd name="connsiteY7-62" fmla="*/ 2960914 h 2960914"/>
              <a:gd name="connsiteX8-63" fmla="*/ 0 w 12192000"/>
              <a:gd name="connsiteY8-64" fmla="*/ 2960914 h 2960914"/>
              <a:gd name="connsiteX9-65" fmla="*/ 0 w 12192000"/>
              <a:gd name="connsiteY9-66" fmla="*/ 0 h 2960914"/>
              <a:gd name="connsiteX0-67" fmla="*/ 0 w 12192000"/>
              <a:gd name="connsiteY0-68" fmla="*/ 0 h 2960914"/>
              <a:gd name="connsiteX1-69" fmla="*/ 6092826 w 12192000"/>
              <a:gd name="connsiteY1-70" fmla="*/ 348569 h 2960914"/>
              <a:gd name="connsiteX2-71" fmla="*/ 12192000 w 12192000"/>
              <a:gd name="connsiteY2-72" fmla="*/ 0 h 2960914"/>
              <a:gd name="connsiteX3-73" fmla="*/ 12192000 w 12192000"/>
              <a:gd name="connsiteY3-74" fmla="*/ 2960914 h 2960914"/>
              <a:gd name="connsiteX4-75" fmla="*/ 11491767 w 12192000"/>
              <a:gd name="connsiteY4-76" fmla="*/ 2960914 h 2960914"/>
              <a:gd name="connsiteX5-77" fmla="*/ 6092826 w 12192000"/>
              <a:gd name="connsiteY5-78" fmla="*/ 2631394 h 2960914"/>
              <a:gd name="connsiteX6-79" fmla="*/ 693884 w 12192000"/>
              <a:gd name="connsiteY6-80" fmla="*/ 2960914 h 2960914"/>
              <a:gd name="connsiteX7-81" fmla="*/ 0 w 12192000"/>
              <a:gd name="connsiteY7-82" fmla="*/ 2960914 h 2960914"/>
              <a:gd name="connsiteX8-83" fmla="*/ 0 w 12192000"/>
              <a:gd name="connsiteY8-84" fmla="*/ 0 h 2960914"/>
              <a:gd name="connsiteX0-85" fmla="*/ 0 w 12192000"/>
              <a:gd name="connsiteY0-86" fmla="*/ 0 h 2960914"/>
              <a:gd name="connsiteX1-87" fmla="*/ 6092826 w 12192000"/>
              <a:gd name="connsiteY1-88" fmla="*/ 348569 h 2960914"/>
              <a:gd name="connsiteX2-89" fmla="*/ 12192000 w 12192000"/>
              <a:gd name="connsiteY2-90" fmla="*/ 0 h 2960914"/>
              <a:gd name="connsiteX3-91" fmla="*/ 12192000 w 12192000"/>
              <a:gd name="connsiteY3-92" fmla="*/ 2960914 h 2960914"/>
              <a:gd name="connsiteX4-93" fmla="*/ 11491767 w 12192000"/>
              <a:gd name="connsiteY4-94" fmla="*/ 2960914 h 2960914"/>
              <a:gd name="connsiteX5-95" fmla="*/ 6092826 w 12192000"/>
              <a:gd name="connsiteY5-96" fmla="*/ 2631394 h 2960914"/>
              <a:gd name="connsiteX6-97" fmla="*/ 0 w 12192000"/>
              <a:gd name="connsiteY6-98" fmla="*/ 2960914 h 2960914"/>
              <a:gd name="connsiteX7-99" fmla="*/ 0 w 12192000"/>
              <a:gd name="connsiteY7-100" fmla="*/ 0 h 2960914"/>
              <a:gd name="connsiteX0-101" fmla="*/ 0 w 12192000"/>
              <a:gd name="connsiteY0-102" fmla="*/ 0 h 2960914"/>
              <a:gd name="connsiteX1-103" fmla="*/ 6092826 w 12192000"/>
              <a:gd name="connsiteY1-104" fmla="*/ 348569 h 2960914"/>
              <a:gd name="connsiteX2-105" fmla="*/ 12192000 w 12192000"/>
              <a:gd name="connsiteY2-106" fmla="*/ 0 h 2960914"/>
              <a:gd name="connsiteX3-107" fmla="*/ 12192000 w 12192000"/>
              <a:gd name="connsiteY3-108" fmla="*/ 2960914 h 2960914"/>
              <a:gd name="connsiteX4-109" fmla="*/ 6092826 w 12192000"/>
              <a:gd name="connsiteY4-110" fmla="*/ 2631394 h 2960914"/>
              <a:gd name="connsiteX5-111" fmla="*/ 0 w 12192000"/>
              <a:gd name="connsiteY5-112" fmla="*/ 2960914 h 2960914"/>
              <a:gd name="connsiteX6-113" fmla="*/ 0 w 12192000"/>
              <a:gd name="connsiteY6-114" fmla="*/ 0 h 29609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192000" h="2960914">
                <a:moveTo>
                  <a:pt x="0" y="0"/>
                </a:moveTo>
                <a:lnTo>
                  <a:pt x="6092826" y="348569"/>
                </a:lnTo>
                <a:lnTo>
                  <a:pt x="12192000" y="0"/>
                </a:lnTo>
                <a:lnTo>
                  <a:pt x="12192000" y="2960914"/>
                </a:lnTo>
                <a:lnTo>
                  <a:pt x="6092826" y="2631394"/>
                </a:lnTo>
                <a:lnTo>
                  <a:pt x="0" y="2960914"/>
                </a:lnTo>
                <a:lnTo>
                  <a:pt x="0" y="0"/>
                </a:lnTo>
                <a:close/>
              </a:path>
            </a:pathLst>
          </a:custGeom>
          <a:blipFill rotWithShape="1">
            <a:blip r:embed="rId1"/>
            <a:srcRect/>
            <a:stretch>
              <a:fillRect t="-76226" b="-9828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157050" y="397710"/>
            <a:ext cx="2525521" cy="1347427"/>
            <a:chOff x="2681968" y="1334937"/>
            <a:chExt cx="3271792" cy="1745582"/>
          </a:xfrm>
        </p:grpSpPr>
        <p:grpSp>
          <p:nvGrpSpPr>
            <p:cNvPr id="33" name="组合 32"/>
            <p:cNvGrpSpPr/>
            <p:nvPr userDrawn="1"/>
          </p:nvGrpSpPr>
          <p:grpSpPr>
            <a:xfrm>
              <a:off x="2681968" y="1334937"/>
              <a:ext cx="3271792" cy="1096314"/>
              <a:chOff x="0" y="2964241"/>
              <a:chExt cx="2057401" cy="843435"/>
            </a:xfrm>
          </p:grpSpPr>
          <p:sp>
            <p:nvSpPr>
              <p:cNvPr id="35" name="文本框 34"/>
              <p:cNvSpPr txBox="1"/>
              <p:nvPr/>
            </p:nvSpPr>
            <p:spPr>
              <a:xfrm>
                <a:off x="1" y="3260494"/>
                <a:ext cx="2057400" cy="547182"/>
              </a:xfrm>
              <a:prstGeom prst="rect">
                <a:avLst/>
              </a:prstGeom>
              <a:noFill/>
            </p:spPr>
            <p:txBody>
              <a:bodyPr wrap="none" rtlCol="0">
                <a:prstTxWarp prst="textPlain">
                  <a:avLst/>
                </a:prstTxWarp>
                <a:spAutoFit/>
              </a:bodyPr>
              <a:lstStyle/>
              <a:p>
                <a:r>
                  <a:rPr lang="en-US" altLang="zh-CN" sz="16600" b="1" dirty="0">
                    <a:solidFill>
                      <a:srgbClr val="08071F">
                        <a:alpha val="30000"/>
                      </a:srgbClr>
                    </a:solidFill>
                    <a:latin typeface="Impact" panose="020B0806030902050204" pitchFamily="34" charset="0"/>
                    <a:ea typeface="+mj-ea"/>
                  </a:rPr>
                  <a:t>REPORT</a:t>
                </a:r>
                <a:endParaRPr lang="zh-CN" altLang="en-US" sz="16600" b="1" dirty="0">
                  <a:solidFill>
                    <a:srgbClr val="08071F">
                      <a:alpha val="30000"/>
                    </a:srgbClr>
                  </a:solidFill>
                  <a:latin typeface="Impact" panose="020B0806030902050204" pitchFamily="34" charset="0"/>
                  <a:ea typeface="+mj-ea"/>
                </a:endParaRPr>
              </a:p>
            </p:txBody>
          </p:sp>
          <p:sp>
            <p:nvSpPr>
              <p:cNvPr id="36" name="矩形 35"/>
              <p:cNvSpPr/>
              <p:nvPr/>
            </p:nvSpPr>
            <p:spPr>
              <a:xfrm>
                <a:off x="0" y="2964241"/>
                <a:ext cx="1251032" cy="218356"/>
              </a:xfrm>
              <a:prstGeom prst="rect">
                <a:avLst/>
              </a:prstGeom>
              <a:noFill/>
            </p:spPr>
            <p:txBody>
              <a:bodyPr wrap="none" numCol="1" rtlCol="0">
                <a:prstTxWarp prst="textPlain">
                  <a:avLst/>
                </a:prstTxWarp>
                <a:spAutoFit/>
              </a:bodyPr>
              <a:lstStyle/>
              <a:p>
                <a:pPr lvl="0" algn="l"/>
                <a:r>
                  <a:rPr lang="en-US" altLang="zh-CN" sz="16600" noProof="0" dirty="0">
                    <a:solidFill>
                      <a:srgbClr val="08071F">
                        <a:alpha val="30000"/>
                      </a:srgbClr>
                    </a:solidFill>
                    <a:latin typeface="+mj-ea"/>
                    <a:ea typeface="+mj-ea"/>
                  </a:rPr>
                  <a:t>Compilation principle</a:t>
                </a:r>
                <a:endParaRPr lang="en-US" altLang="zh-CN" sz="16600" noProof="0" dirty="0">
                  <a:solidFill>
                    <a:srgbClr val="08071F">
                      <a:alpha val="30000"/>
                    </a:srgbClr>
                  </a:solidFill>
                  <a:latin typeface="+mj-ea"/>
                  <a:ea typeface="+mj-ea"/>
                </a:endParaRPr>
              </a:p>
            </p:txBody>
          </p:sp>
        </p:grpSp>
        <p:sp>
          <p:nvSpPr>
            <p:cNvPr id="34" name="文本框 33"/>
            <p:cNvSpPr txBox="1"/>
            <p:nvPr userDrawn="1"/>
          </p:nvSpPr>
          <p:spPr>
            <a:xfrm>
              <a:off x="2696303" y="2557695"/>
              <a:ext cx="1399596" cy="522824"/>
            </a:xfrm>
            <a:prstGeom prst="rect">
              <a:avLst/>
            </a:prstGeom>
            <a:noFill/>
          </p:spPr>
          <p:txBody>
            <a:bodyPr wrap="none" rtlCol="0">
              <a:prstTxWarp prst="textPlain">
                <a:avLst/>
              </a:prstTxWarp>
              <a:spAutoFit/>
            </a:bodyPr>
            <a:lstStyle/>
            <a:p>
              <a:r>
                <a:rPr lang="en-US" altLang="zh-CN" sz="9600" dirty="0">
                  <a:solidFill>
                    <a:srgbClr val="08071F">
                      <a:alpha val="30000"/>
                    </a:srgbClr>
                  </a:solidFill>
                  <a:latin typeface="Impact" panose="020B0806030902050204" pitchFamily="34" charset="0"/>
                </a:rPr>
                <a:t>2</a:t>
              </a:r>
              <a:r>
                <a:rPr lang="en-US" sz="9600" dirty="0">
                  <a:solidFill>
                    <a:srgbClr val="08071F">
                      <a:alpha val="30000"/>
                    </a:srgbClr>
                  </a:solidFill>
                  <a:latin typeface="Impact" panose="020B0806030902050204" pitchFamily="34" charset="0"/>
                </a:rPr>
                <a:t>024</a:t>
              </a:r>
              <a:endParaRPr lang="en-US" sz="9600" dirty="0">
                <a:solidFill>
                  <a:srgbClr val="08071F">
                    <a:alpha val="30000"/>
                  </a:srgbClr>
                </a:solidFill>
                <a:latin typeface="Impact" panose="020B0806030902050204" pitchFamily="34" charset="0"/>
              </a:endParaRPr>
            </a:p>
          </p:txBody>
        </p:sp>
      </p:grpSp>
      <p:sp>
        <p:nvSpPr>
          <p:cNvPr id="55" name="任意多边形: 形状 54"/>
          <p:cNvSpPr/>
          <p:nvPr/>
        </p:nvSpPr>
        <p:spPr>
          <a:xfrm>
            <a:off x="0" y="3382169"/>
            <a:ext cx="6169025" cy="949059"/>
          </a:xfrm>
          <a:custGeom>
            <a:avLst/>
            <a:gdLst>
              <a:gd name="connsiteX0" fmla="*/ 6045200 w 6045200"/>
              <a:gd name="connsiteY0" fmla="*/ 0 h 965727"/>
              <a:gd name="connsiteX1" fmla="*/ 0 w 6045200"/>
              <a:gd name="connsiteY1" fmla="*/ 965727 h 965727"/>
              <a:gd name="connsiteX2" fmla="*/ 0 w 6045200"/>
              <a:gd name="connsiteY2" fmla="*/ 326768 h 965727"/>
              <a:gd name="connsiteX0-1" fmla="*/ 6154738 w 6154738"/>
              <a:gd name="connsiteY0-2" fmla="*/ 0 h 939534"/>
              <a:gd name="connsiteX1-3" fmla="*/ 0 w 6154738"/>
              <a:gd name="connsiteY1-4" fmla="*/ 939534 h 939534"/>
              <a:gd name="connsiteX2-5" fmla="*/ 0 w 6154738"/>
              <a:gd name="connsiteY2-6" fmla="*/ 300575 h 939534"/>
              <a:gd name="connsiteX3" fmla="*/ 6154738 w 6154738"/>
              <a:gd name="connsiteY3" fmla="*/ 0 h 939534"/>
              <a:gd name="connsiteX0-7" fmla="*/ 6169025 w 6169025"/>
              <a:gd name="connsiteY0-8" fmla="*/ 0 h 949059"/>
              <a:gd name="connsiteX1-9" fmla="*/ 0 w 6169025"/>
              <a:gd name="connsiteY1-10" fmla="*/ 949059 h 949059"/>
              <a:gd name="connsiteX2-11" fmla="*/ 0 w 6169025"/>
              <a:gd name="connsiteY2-12" fmla="*/ 310100 h 949059"/>
              <a:gd name="connsiteX3-13" fmla="*/ 6169025 w 6169025"/>
              <a:gd name="connsiteY3-14" fmla="*/ 0 h 949059"/>
            </a:gdLst>
            <a:ahLst/>
            <a:cxnLst>
              <a:cxn ang="0">
                <a:pos x="connsiteX0-1" y="connsiteY0-2"/>
              </a:cxn>
              <a:cxn ang="0">
                <a:pos x="connsiteX1-3" y="connsiteY1-4"/>
              </a:cxn>
              <a:cxn ang="0">
                <a:pos x="connsiteX2-5" y="connsiteY2-6"/>
              </a:cxn>
              <a:cxn ang="0">
                <a:pos x="connsiteX3-13" y="connsiteY3-14"/>
              </a:cxn>
            </a:cxnLst>
            <a:rect l="l" t="t" r="r" b="b"/>
            <a:pathLst>
              <a:path w="6169025" h="949059">
                <a:moveTo>
                  <a:pt x="6169025" y="0"/>
                </a:moveTo>
                <a:lnTo>
                  <a:pt x="0" y="949059"/>
                </a:lnTo>
                <a:lnTo>
                  <a:pt x="0" y="310100"/>
                </a:lnTo>
                <a:lnTo>
                  <a:pt x="6169025" y="0"/>
                </a:lnTo>
                <a:close/>
              </a:path>
            </a:pathLst>
          </a:custGeom>
          <a:solidFill>
            <a:srgbClr val="3C849A">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形状 52"/>
          <p:cNvSpPr/>
          <p:nvPr/>
        </p:nvSpPr>
        <p:spPr>
          <a:xfrm>
            <a:off x="6037580" y="3380740"/>
            <a:ext cx="6154420" cy="847964"/>
          </a:xfrm>
          <a:custGeom>
            <a:avLst/>
            <a:gdLst>
              <a:gd name="connsiteX0" fmla="*/ 0 w 6154420"/>
              <a:gd name="connsiteY0" fmla="*/ 0 h 847964"/>
              <a:gd name="connsiteX1" fmla="*/ 6154420 w 6154420"/>
              <a:gd name="connsiteY1" fmla="*/ 279190 h 847964"/>
              <a:gd name="connsiteX2" fmla="*/ 6154420 w 6154420"/>
              <a:gd name="connsiteY2" fmla="*/ 847964 h 847964"/>
            </a:gdLst>
            <a:ahLst/>
            <a:cxnLst>
              <a:cxn ang="0">
                <a:pos x="connsiteX0" y="connsiteY0"/>
              </a:cxn>
              <a:cxn ang="0">
                <a:pos x="connsiteX1" y="connsiteY1"/>
              </a:cxn>
              <a:cxn ang="0">
                <a:pos x="connsiteX2" y="connsiteY2"/>
              </a:cxn>
            </a:cxnLst>
            <a:rect l="l" t="t" r="r" b="b"/>
            <a:pathLst>
              <a:path w="6154420" h="847964">
                <a:moveTo>
                  <a:pt x="0" y="0"/>
                </a:moveTo>
                <a:lnTo>
                  <a:pt x="6154420" y="279190"/>
                </a:lnTo>
                <a:lnTo>
                  <a:pt x="6154420" y="847964"/>
                </a:lnTo>
                <a:close/>
              </a:path>
            </a:pathLst>
          </a:custGeom>
          <a:solidFill>
            <a:srgbClr val="3C849A">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形状 50"/>
          <p:cNvSpPr/>
          <p:nvPr/>
        </p:nvSpPr>
        <p:spPr>
          <a:xfrm>
            <a:off x="6072776" y="3380738"/>
            <a:ext cx="6119224" cy="1055961"/>
          </a:xfrm>
          <a:custGeom>
            <a:avLst/>
            <a:gdLst>
              <a:gd name="connsiteX0" fmla="*/ 0 w 6119224"/>
              <a:gd name="connsiteY0" fmla="*/ 0 h 1055961"/>
              <a:gd name="connsiteX1" fmla="*/ 6119224 w 6119224"/>
              <a:gd name="connsiteY1" fmla="*/ 489007 h 1055961"/>
              <a:gd name="connsiteX2" fmla="*/ 6119224 w 6119224"/>
              <a:gd name="connsiteY2" fmla="*/ 1055961 h 1055961"/>
            </a:gdLst>
            <a:ahLst/>
            <a:cxnLst>
              <a:cxn ang="0">
                <a:pos x="connsiteX0" y="connsiteY0"/>
              </a:cxn>
              <a:cxn ang="0">
                <a:pos x="connsiteX1" y="connsiteY1"/>
              </a:cxn>
              <a:cxn ang="0">
                <a:pos x="connsiteX2" y="connsiteY2"/>
              </a:cxn>
            </a:cxnLst>
            <a:rect l="l" t="t" r="r" b="b"/>
            <a:pathLst>
              <a:path w="6119224" h="1055961">
                <a:moveTo>
                  <a:pt x="0" y="0"/>
                </a:moveTo>
                <a:lnTo>
                  <a:pt x="6119224" y="489007"/>
                </a:lnTo>
                <a:lnTo>
                  <a:pt x="6119224" y="1055961"/>
                </a:lnTo>
                <a:close/>
              </a:path>
            </a:pathLst>
          </a:custGeom>
          <a:solidFill>
            <a:srgbClr val="202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形状 56"/>
          <p:cNvSpPr/>
          <p:nvPr/>
        </p:nvSpPr>
        <p:spPr>
          <a:xfrm rot="9900000">
            <a:off x="-104378" y="3109298"/>
            <a:ext cx="6264999" cy="1106676"/>
          </a:xfrm>
          <a:custGeom>
            <a:avLst/>
            <a:gdLst>
              <a:gd name="connsiteX0" fmla="*/ 0 w 6352117"/>
              <a:gd name="connsiteY0" fmla="*/ 0 h 1112762"/>
              <a:gd name="connsiteX1" fmla="*/ 6352117 w 6352117"/>
              <a:gd name="connsiteY1" fmla="*/ 568538 h 1112762"/>
              <a:gd name="connsiteX2" fmla="*/ 6206293 w 6352117"/>
              <a:gd name="connsiteY2" fmla="*/ 1112762 h 1112762"/>
              <a:gd name="connsiteX0-1" fmla="*/ 0 w 6200760"/>
              <a:gd name="connsiteY0-2" fmla="*/ 0 h 1079602"/>
              <a:gd name="connsiteX1-3" fmla="*/ 6200760 w 6200760"/>
              <a:gd name="connsiteY1-4" fmla="*/ 535378 h 1079602"/>
              <a:gd name="connsiteX2-5" fmla="*/ 6054936 w 6200760"/>
              <a:gd name="connsiteY2-6" fmla="*/ 1079602 h 1079602"/>
              <a:gd name="connsiteX3" fmla="*/ 0 w 6200760"/>
              <a:gd name="connsiteY3" fmla="*/ 0 h 1079602"/>
              <a:gd name="connsiteX0-7" fmla="*/ 0 w 6264999"/>
              <a:gd name="connsiteY0-8" fmla="*/ 0 h 1106676"/>
              <a:gd name="connsiteX1-9" fmla="*/ 6264999 w 6264999"/>
              <a:gd name="connsiteY1-10" fmla="*/ 562452 h 1106676"/>
              <a:gd name="connsiteX2-11" fmla="*/ 6119175 w 6264999"/>
              <a:gd name="connsiteY2-12" fmla="*/ 1106676 h 1106676"/>
              <a:gd name="connsiteX3-13" fmla="*/ 0 w 6264999"/>
              <a:gd name="connsiteY3-14" fmla="*/ 0 h 1106676"/>
            </a:gdLst>
            <a:ahLst/>
            <a:cxnLst>
              <a:cxn ang="0">
                <a:pos x="connsiteX0-1" y="connsiteY0-2"/>
              </a:cxn>
              <a:cxn ang="0">
                <a:pos x="connsiteX1-3" y="connsiteY1-4"/>
              </a:cxn>
              <a:cxn ang="0">
                <a:pos x="connsiteX2-5" y="connsiteY2-6"/>
              </a:cxn>
              <a:cxn ang="0">
                <a:pos x="connsiteX3-13" y="connsiteY3-14"/>
              </a:cxn>
            </a:cxnLst>
            <a:rect l="l" t="t" r="r" b="b"/>
            <a:pathLst>
              <a:path w="6264999" h="1106676">
                <a:moveTo>
                  <a:pt x="0" y="0"/>
                </a:moveTo>
                <a:lnTo>
                  <a:pt x="6264999" y="562452"/>
                </a:lnTo>
                <a:lnTo>
                  <a:pt x="6119175" y="1106676"/>
                </a:lnTo>
                <a:lnTo>
                  <a:pt x="0" y="0"/>
                </a:lnTo>
                <a:close/>
              </a:path>
            </a:pathLst>
          </a:custGeom>
          <a:solidFill>
            <a:srgbClr val="202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标题 3"/>
          <p:cNvSpPr>
            <a:spLocks noGrp="1"/>
          </p:cNvSpPr>
          <p:nvPr>
            <p:ph type="ctrTitle"/>
          </p:nvPr>
        </p:nvSpPr>
        <p:spPr>
          <a:xfrm>
            <a:off x="2402840" y="4648835"/>
            <a:ext cx="7388225" cy="1236980"/>
          </a:xfrm>
        </p:spPr>
        <p:txBody>
          <a:bodyPr>
            <a:normAutofit fontScale="90000"/>
          </a:bodyPr>
          <a:lstStyle/>
          <a:p>
            <a:pPr algn="ctr"/>
            <a:r>
              <a:rPr lang="en-US" altLang="zh-CN" sz="4890" dirty="0">
                <a:solidFill>
                  <a:srgbClr val="08071F">
                    <a:alpha val="30000"/>
                  </a:srgbClr>
                </a:solidFill>
                <a:latin typeface="Impact" panose="020B0806030902050204" pitchFamily="34" charset="0"/>
                <a:cs typeface="+mn-cs"/>
              </a:rPr>
              <a:t>An Empirical Study of Language features usage in C/C++</a:t>
            </a:r>
            <a:endParaRPr lang="en-US" altLang="zh-CN" sz="4890" dirty="0">
              <a:solidFill>
                <a:srgbClr val="08071F">
                  <a:alpha val="30000"/>
                </a:srgbClr>
              </a:solidFill>
              <a:latin typeface="Impact" panose="020B0806030902050204" pitchFamily="34" charset="0"/>
              <a:cs typeface="+mn-cs"/>
            </a:endParaRPr>
          </a:p>
        </p:txBody>
      </p:sp>
      <p:pic>
        <p:nvPicPr>
          <p:cNvPr id="2" name="图片 1" descr="C:\Users\xin\Desktop\中科大.png中科大"/>
          <p:cNvPicPr>
            <a:picLocks noChangeAspect="1"/>
          </p:cNvPicPr>
          <p:nvPr/>
        </p:nvPicPr>
        <p:blipFill>
          <a:blip r:embed="rId2"/>
          <a:srcRect/>
          <a:stretch>
            <a:fillRect/>
          </a:stretch>
        </p:blipFill>
        <p:spPr>
          <a:xfrm>
            <a:off x="5566410" y="3498215"/>
            <a:ext cx="1061085" cy="1061720"/>
          </a:xfrm>
          <a:prstGeom prst="rect">
            <a:avLst/>
          </a:prstGeom>
        </p:spPr>
      </p:pic>
      <p:sp>
        <p:nvSpPr>
          <p:cNvPr id="4" name="文本框 3"/>
          <p:cNvSpPr txBox="1"/>
          <p:nvPr/>
        </p:nvSpPr>
        <p:spPr>
          <a:xfrm>
            <a:off x="2515235" y="5926455"/>
            <a:ext cx="8051165" cy="368300"/>
          </a:xfrm>
          <a:prstGeom prst="rect">
            <a:avLst/>
          </a:prstGeom>
          <a:noFill/>
        </p:spPr>
        <p:txBody>
          <a:bodyPr wrap="square" rtlCol="0">
            <a:spAutoFit/>
          </a:bodyPr>
          <a:lstStyle/>
          <a:p>
            <a:r>
              <a:rPr lang="zh-CN" altLang="en-US">
                <a:solidFill>
                  <a:schemeClr val="bg1">
                    <a:lumMod val="50000"/>
                  </a:schemeClr>
                </a:solidFill>
              </a:rPr>
              <a:t>报告成员：王志成、余淼、龚劲铭</a:t>
            </a:r>
            <a:r>
              <a:rPr lang="en-US" altLang="zh-CN">
                <a:solidFill>
                  <a:schemeClr val="bg1">
                    <a:lumMod val="50000"/>
                  </a:schemeClr>
                </a:solidFill>
              </a:rPr>
              <a:t>		</a:t>
            </a:r>
            <a:r>
              <a:rPr lang="zh-CN" altLang="en-US">
                <a:solidFill>
                  <a:schemeClr val="bg1">
                    <a:lumMod val="50000"/>
                  </a:schemeClr>
                </a:solidFill>
              </a:rPr>
              <a:t>报告日期：</a:t>
            </a:r>
            <a:r>
              <a:rPr lang="en-US" altLang="zh-CN">
                <a:solidFill>
                  <a:schemeClr val="bg1">
                    <a:lumMod val="50000"/>
                  </a:schemeClr>
                </a:solidFill>
              </a:rPr>
              <a:t>2024/1/22</a:t>
            </a:r>
            <a:endParaRPr lang="en-US" altLang="zh-CN">
              <a:solidFill>
                <a:schemeClr val="bg1">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10599" y="6678613"/>
            <a:ext cx="2909888" cy="206381"/>
          </a:xfrm>
        </p:spPr>
        <p:txBody>
          <a:bodyPr/>
          <a:lstStyle/>
          <a:p>
            <a:fld id="{5DD3DB80-B894-403A-B48E-6FDC1A72010E}" type="slidenum">
              <a:rPr lang="zh-CN" altLang="en-US" smtClean="0"/>
            </a:fld>
            <a:endParaRPr lang="zh-CN" altLang="en-US"/>
          </a:p>
        </p:txBody>
      </p:sp>
      <p:pic>
        <p:nvPicPr>
          <p:cNvPr id="24" name="图片 23" descr="C:\Users\xin\Desktop\中科大.png中科大"/>
          <p:cNvPicPr>
            <a:picLocks noChangeAspect="1"/>
          </p:cNvPicPr>
          <p:nvPr/>
        </p:nvPicPr>
        <p:blipFill>
          <a:blip r:embed="rId1"/>
          <a:srcRect/>
          <a:stretch>
            <a:fillRect/>
          </a:stretch>
        </p:blipFill>
        <p:spPr>
          <a:xfrm>
            <a:off x="10857865" y="690880"/>
            <a:ext cx="878840" cy="879475"/>
          </a:xfrm>
          <a:prstGeom prst="rect">
            <a:avLst/>
          </a:prstGeom>
        </p:spPr>
      </p:pic>
      <p:sp>
        <p:nvSpPr>
          <p:cNvPr id="33" name="标题 1"/>
          <p:cNvSpPr>
            <a:spLocks noGrp="1"/>
          </p:cNvSpPr>
          <p:nvPr>
            <p:custDataLst>
              <p:tags r:id="rId2"/>
            </p:custDataLst>
          </p:nvPr>
        </p:nvSpPr>
        <p:spPr>
          <a:xfrm>
            <a:off x="6985" y="24130"/>
            <a:ext cx="10850880" cy="5384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marL="457200" indent="-457200">
              <a:buFont typeface="Wingdings" panose="05000000000000000000" charset="0"/>
              <a:buChar char="Ø"/>
            </a:pPr>
            <a:r>
              <a:rPr lang="en-US" altLang="zh-CN" dirty="0"/>
              <a:t>02/</a:t>
            </a:r>
            <a:r>
              <a:rPr lang="en-US" altLang="zh-CN" dirty="0">
                <a:sym typeface="+mn-ea"/>
              </a:rPr>
              <a:t>Tools &amp; Design</a:t>
            </a:r>
            <a:endParaRPr lang="zh-CN" altLang="en-US" dirty="0"/>
          </a:p>
        </p:txBody>
      </p:sp>
      <p:sp>
        <p:nvSpPr>
          <p:cNvPr id="3" name="Title 2"/>
          <p:cNvSpPr/>
          <p:nvPr>
            <p:ph type="title"/>
          </p:nvPr>
        </p:nvSpPr>
        <p:spPr/>
        <p:txBody>
          <a:bodyPr/>
          <a:p>
            <a:r>
              <a:rPr lang="en-US"/>
              <a:t>Tool selection</a:t>
            </a:r>
            <a:endParaRPr lang="en-US"/>
          </a:p>
        </p:txBody>
      </p:sp>
      <p:pic>
        <p:nvPicPr>
          <p:cNvPr id="2" name="Picture 1"/>
          <p:cNvPicPr>
            <a:picLocks noChangeAspect="1"/>
          </p:cNvPicPr>
          <p:nvPr/>
        </p:nvPicPr>
        <p:blipFill>
          <a:blip r:embed="rId3"/>
          <a:stretch>
            <a:fillRect/>
          </a:stretch>
        </p:blipFill>
        <p:spPr>
          <a:xfrm>
            <a:off x="1906270" y="1840230"/>
            <a:ext cx="8377555" cy="31775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438151"/>
            <a:ext cx="10850563" cy="1028699"/>
          </a:xfrm>
        </p:spPr>
        <p:txBody>
          <a:bodyPr>
            <a:normAutofit fontScale="90000"/>
          </a:bodyPr>
          <a:lstStyle/>
          <a:p>
            <a:r>
              <a:rPr lang="en-US" altLang="zh-CN" dirty="0"/>
              <a:t> Why Tree-sitter</a:t>
            </a:r>
            <a:r>
              <a:rPr lang="zh-CN" altLang="en-US" dirty="0"/>
              <a:t>：Tree-sitter 是一个解析器生成器工具和增量解析库。 它可以为源文件构建具体的语法树，并在源文件编辑时有效地更新语法树。</a:t>
            </a:r>
            <a:endParaRPr lang="zh-CN" altLang="en-US" dirty="0"/>
          </a:p>
        </p:txBody>
      </p:sp>
      <p:sp>
        <p:nvSpPr>
          <p:cNvPr id="4" name="灯片编号占位符 3"/>
          <p:cNvSpPr>
            <a:spLocks noGrp="1"/>
          </p:cNvSpPr>
          <p:nvPr>
            <p:ph type="sldNum" sz="quarter" idx="12"/>
          </p:nvPr>
        </p:nvSpPr>
        <p:spPr>
          <a:xfrm>
            <a:off x="8610599" y="6678613"/>
            <a:ext cx="2909888" cy="206381"/>
          </a:xfrm>
        </p:spPr>
        <p:txBody>
          <a:bodyPr/>
          <a:lstStyle/>
          <a:p>
            <a:fld id="{5DD3DB80-B894-403A-B48E-6FDC1A72010E}" type="slidenum">
              <a:rPr lang="zh-CN" altLang="en-US" smtClean="0"/>
            </a:fld>
            <a:endParaRPr lang="zh-CN" altLang="en-US"/>
          </a:p>
        </p:txBody>
      </p:sp>
      <p:grpSp>
        <p:nvGrpSpPr>
          <p:cNvPr id="5" name="ec536571-3649-404f-99d0-33be6ba8bd4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3072795" y="1566863"/>
            <a:ext cx="5769232" cy="5006975"/>
            <a:chOff x="3072001" y="1130300"/>
            <a:chExt cx="5769232" cy="5006975"/>
          </a:xfrm>
        </p:grpSpPr>
        <p:cxnSp>
          <p:nvCxnSpPr>
            <p:cNvPr id="6" name="直接连接符 5"/>
            <p:cNvCxnSpPr/>
            <p:nvPr/>
          </p:nvCxnSpPr>
          <p:spPr>
            <a:xfrm>
              <a:off x="6096000" y="1130300"/>
              <a:ext cx="0" cy="5006975"/>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iṡlíḓè"/>
            <p:cNvSpPr/>
            <p:nvPr/>
          </p:nvSpPr>
          <p:spPr>
            <a:xfrm flipH="1">
              <a:off x="4044702" y="1435123"/>
              <a:ext cx="2051298" cy="521208"/>
            </a:xfrm>
            <a:prstGeom prst="homePlate">
              <a:avLst>
                <a:gd name="adj" fmla="val 8028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rtlCol="0" anchor="ctr">
              <a:normAutofit/>
            </a:bodyPr>
            <a:lstStyle/>
            <a:p>
              <a:pPr algn="r"/>
              <a:r>
                <a:rPr lang="en-US" altLang="zh-CN" sz="2400" dirty="0">
                  <a:solidFill>
                    <a:schemeClr val="bg1"/>
                  </a:solidFill>
                  <a:latin typeface="Impact" panose="020B0806030902050204" pitchFamily="34" charset="0"/>
                </a:rPr>
                <a:t>普适性好</a:t>
              </a:r>
              <a:endParaRPr lang="en-US" altLang="zh-CN" sz="2400" dirty="0">
                <a:solidFill>
                  <a:schemeClr val="bg1"/>
                </a:solidFill>
                <a:latin typeface="Impact" panose="020B0806030902050204" pitchFamily="34" charset="0"/>
              </a:endParaRPr>
            </a:p>
          </p:txBody>
        </p:sp>
        <p:sp>
          <p:nvSpPr>
            <p:cNvPr id="9" name="iṡlîdê"/>
            <p:cNvSpPr/>
            <p:nvPr/>
          </p:nvSpPr>
          <p:spPr>
            <a:xfrm>
              <a:off x="6094983" y="2297862"/>
              <a:ext cx="2746250" cy="521208"/>
            </a:xfrm>
            <a:prstGeom prst="homePlate">
              <a:avLst>
                <a:gd name="adj" fmla="val 8028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l"/>
              <a:r>
                <a:rPr lang="zh-CN" altLang="en-US" sz="2400" dirty="0">
                  <a:solidFill>
                    <a:schemeClr val="bg1"/>
                  </a:solidFill>
                  <a:latin typeface="Impact" panose="020B0806030902050204" pitchFamily="34" charset="0"/>
                </a:rPr>
                <a:t>分析快捷</a:t>
              </a:r>
              <a:endParaRPr lang="zh-CN" altLang="en-US" sz="2400" dirty="0">
                <a:solidFill>
                  <a:schemeClr val="bg1"/>
                </a:solidFill>
                <a:latin typeface="Impact" panose="020B0806030902050204" pitchFamily="34" charset="0"/>
              </a:endParaRPr>
            </a:p>
          </p:txBody>
        </p:sp>
        <p:sp>
          <p:nvSpPr>
            <p:cNvPr id="11" name="ïśļîḑé"/>
            <p:cNvSpPr/>
            <p:nvPr/>
          </p:nvSpPr>
          <p:spPr>
            <a:xfrm flipH="1">
              <a:off x="3072001" y="3334077"/>
              <a:ext cx="3014473" cy="521208"/>
            </a:xfrm>
            <a:prstGeom prst="homePlate">
              <a:avLst>
                <a:gd name="adj" fmla="val 8028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r"/>
              <a:r>
                <a:rPr lang="zh-CN" altLang="en-US" sz="2400" dirty="0">
                  <a:solidFill>
                    <a:schemeClr val="bg1"/>
                  </a:solidFill>
                  <a:latin typeface="Impact" panose="020B0806030902050204" pitchFamily="34" charset="0"/>
                </a:rPr>
                <a:t>鲁棒性好</a:t>
              </a:r>
              <a:endParaRPr lang="zh-CN" altLang="en-US" sz="2400" dirty="0">
                <a:solidFill>
                  <a:schemeClr val="bg1"/>
                </a:solidFill>
                <a:latin typeface="Impact" panose="020B0806030902050204" pitchFamily="34" charset="0"/>
              </a:endParaRPr>
            </a:p>
          </p:txBody>
        </p:sp>
        <p:sp>
          <p:nvSpPr>
            <p:cNvPr id="13" name="ïṩḻïdé"/>
            <p:cNvSpPr/>
            <p:nvPr/>
          </p:nvSpPr>
          <p:spPr>
            <a:xfrm>
              <a:off x="6086094" y="4274416"/>
              <a:ext cx="2426195" cy="521208"/>
            </a:xfrm>
            <a:prstGeom prst="homePlate">
              <a:avLst>
                <a:gd name="adj" fmla="val 8028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l"/>
              <a:r>
                <a:rPr lang="zh-CN" altLang="en-US" sz="2400" dirty="0">
                  <a:solidFill>
                    <a:schemeClr val="bg1"/>
                  </a:solidFill>
                  <a:latin typeface="Impact" panose="020B0806030902050204" pitchFamily="34" charset="0"/>
                </a:rPr>
                <a:t>依赖项少</a:t>
              </a:r>
              <a:endParaRPr lang="zh-CN" altLang="en-US" sz="2400" dirty="0">
                <a:solidFill>
                  <a:schemeClr val="bg1"/>
                </a:solidFill>
                <a:latin typeface="Impact" panose="020B0806030902050204" pitchFamily="34" charset="0"/>
              </a:endParaRPr>
            </a:p>
          </p:txBody>
        </p:sp>
      </p:grpSp>
      <p:pic>
        <p:nvPicPr>
          <p:cNvPr id="24" name="图片 23" descr="C:\Users\xin\Desktop\中科大.png中科大"/>
          <p:cNvPicPr>
            <a:picLocks noChangeAspect="1"/>
          </p:cNvPicPr>
          <p:nvPr/>
        </p:nvPicPr>
        <p:blipFill>
          <a:blip r:embed="rId2"/>
          <a:srcRect/>
          <a:stretch>
            <a:fillRect/>
          </a:stretch>
        </p:blipFill>
        <p:spPr>
          <a:xfrm>
            <a:off x="10857865" y="690880"/>
            <a:ext cx="878840" cy="879475"/>
          </a:xfrm>
          <a:prstGeom prst="rect">
            <a:avLst/>
          </a:prstGeom>
        </p:spPr>
      </p:pic>
      <p:sp>
        <p:nvSpPr>
          <p:cNvPr id="25" name="iṡlîdê"/>
          <p:cNvSpPr/>
          <p:nvPr>
            <p:custDataLst>
              <p:tags r:id="rId3"/>
            </p:custDataLst>
          </p:nvPr>
        </p:nvSpPr>
        <p:spPr>
          <a:xfrm rot="10800000">
            <a:off x="3340512" y="5715750"/>
            <a:ext cx="2746250" cy="521208"/>
          </a:xfrm>
          <a:prstGeom prst="homePlate">
            <a:avLst>
              <a:gd name="adj" fmla="val 8028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l"/>
            <a:endParaRPr lang="zh-CN" altLang="en-US" sz="2400" dirty="0">
              <a:solidFill>
                <a:schemeClr val="bg1"/>
              </a:solidFill>
              <a:latin typeface="Impact" panose="020B0806030902050204" pitchFamily="34" charset="0"/>
            </a:endParaRPr>
          </a:p>
        </p:txBody>
      </p:sp>
      <p:sp>
        <p:nvSpPr>
          <p:cNvPr id="27" name="文本框 26"/>
          <p:cNvSpPr txBox="1"/>
          <p:nvPr/>
        </p:nvSpPr>
        <p:spPr>
          <a:xfrm>
            <a:off x="3581400" y="5748020"/>
            <a:ext cx="2780665" cy="460375"/>
          </a:xfrm>
          <a:prstGeom prst="rect">
            <a:avLst/>
          </a:prstGeom>
          <a:noFill/>
        </p:spPr>
        <p:txBody>
          <a:bodyPr wrap="square" rtlCol="0">
            <a:spAutoFit/>
          </a:bodyPr>
          <a:lstStyle/>
          <a:p>
            <a:pPr algn="l"/>
            <a:r>
              <a:rPr lang="zh-CN" altLang="en-US" sz="2400" dirty="0">
                <a:solidFill>
                  <a:schemeClr val="bg1"/>
                </a:solidFill>
                <a:latin typeface="Impact" panose="020B0806030902050204" pitchFamily="34" charset="0"/>
                <a:sym typeface="+mn-ea"/>
              </a:rPr>
              <a:t>不引入预编译过程</a:t>
            </a:r>
            <a:endParaRPr lang="zh-CN" altLang="en-US" sz="2400" dirty="0">
              <a:solidFill>
                <a:schemeClr val="bg1"/>
              </a:solidFill>
              <a:latin typeface="Impact" panose="020B0806030902050204" pitchFamily="34" charset="0"/>
              <a:sym typeface="+mn-ea"/>
            </a:endParaRPr>
          </a:p>
        </p:txBody>
      </p:sp>
      <p:sp>
        <p:nvSpPr>
          <p:cNvPr id="28" name="文本框 27"/>
          <p:cNvSpPr txBox="1"/>
          <p:nvPr/>
        </p:nvSpPr>
        <p:spPr>
          <a:xfrm>
            <a:off x="516890" y="1570355"/>
            <a:ext cx="3823335" cy="1476375"/>
          </a:xfrm>
          <a:prstGeom prst="rect">
            <a:avLst/>
          </a:prstGeom>
          <a:noFill/>
        </p:spPr>
        <p:txBody>
          <a:bodyPr wrap="square" rtlCol="0">
            <a:spAutoFit/>
          </a:bodyPr>
          <a:lstStyle/>
          <a:p>
            <a:pPr indent="457200"/>
            <a:r>
              <a:rPr lang="zh-CN" altLang="en-US"/>
              <a:t>只要在相同的框架下简单更改项目核心文件`ccscaner.py`中的树访问逻辑与`cctable.py`中的特征表条目，就可以轻松移植到其他语言特性研究。</a:t>
            </a:r>
            <a:endParaRPr lang="zh-CN" altLang="en-US"/>
          </a:p>
        </p:txBody>
      </p:sp>
      <p:sp>
        <p:nvSpPr>
          <p:cNvPr id="29" name="文本框 28"/>
          <p:cNvSpPr txBox="1"/>
          <p:nvPr/>
        </p:nvSpPr>
        <p:spPr>
          <a:xfrm>
            <a:off x="8760460" y="2533650"/>
            <a:ext cx="3118485" cy="1198880"/>
          </a:xfrm>
          <a:prstGeom prst="rect">
            <a:avLst/>
          </a:prstGeom>
          <a:noFill/>
        </p:spPr>
        <p:txBody>
          <a:bodyPr wrap="square" rtlCol="0">
            <a:spAutoFit/>
          </a:bodyPr>
          <a:lstStyle/>
          <a:p>
            <a:pPr indent="457200"/>
            <a:r>
              <a:rPr lang="zh-CN" altLang="en-US"/>
              <a:t>结合`query`查询与`cursor`的方式可以实现目标信息的快速提取，因而有能力对较大型的仓库进行分析</a:t>
            </a:r>
            <a:endParaRPr lang="zh-CN" altLang="en-US"/>
          </a:p>
        </p:txBody>
      </p:sp>
      <p:sp>
        <p:nvSpPr>
          <p:cNvPr id="30" name="文本框 29"/>
          <p:cNvSpPr txBox="1"/>
          <p:nvPr/>
        </p:nvSpPr>
        <p:spPr>
          <a:xfrm>
            <a:off x="467360" y="3512185"/>
            <a:ext cx="2873375" cy="1198880"/>
          </a:xfrm>
          <a:prstGeom prst="rect">
            <a:avLst/>
          </a:prstGeom>
          <a:noFill/>
        </p:spPr>
        <p:txBody>
          <a:bodyPr wrap="square" rtlCol="0">
            <a:spAutoFit/>
          </a:bodyPr>
          <a:lstStyle/>
          <a:p>
            <a:pPr indent="457200"/>
            <a:r>
              <a:rPr lang="zh-CN" altLang="en-US"/>
              <a:t>容错性极佳，对于语法错误或者不支持的语法只会造成`ERROR`结点并在分析时被忽略。</a:t>
            </a:r>
            <a:endParaRPr lang="zh-CN" altLang="en-US"/>
          </a:p>
        </p:txBody>
      </p:sp>
      <p:sp>
        <p:nvSpPr>
          <p:cNvPr id="31" name="文本框 30"/>
          <p:cNvSpPr txBox="1"/>
          <p:nvPr/>
        </p:nvSpPr>
        <p:spPr>
          <a:xfrm>
            <a:off x="8538210" y="4574540"/>
            <a:ext cx="3199130" cy="1198880"/>
          </a:xfrm>
          <a:prstGeom prst="rect">
            <a:avLst/>
          </a:prstGeom>
          <a:noFill/>
        </p:spPr>
        <p:txBody>
          <a:bodyPr wrap="square" rtlCol="0">
            <a:spAutoFit/>
          </a:bodyPr>
          <a:lstStyle/>
          <a:p>
            <a:pPr indent="457200"/>
            <a:r>
              <a:rPr lang="zh-CN" altLang="en-US"/>
              <a:t>只需要编译生成一个针对目标语言的动态链接库，并在`python`中安装对应库即可运行。</a:t>
            </a:r>
            <a:endParaRPr lang="zh-CN" altLang="en-US"/>
          </a:p>
        </p:txBody>
      </p:sp>
      <p:sp>
        <p:nvSpPr>
          <p:cNvPr id="32" name="文本框 31"/>
          <p:cNvSpPr txBox="1"/>
          <p:nvPr/>
        </p:nvSpPr>
        <p:spPr>
          <a:xfrm>
            <a:off x="236220" y="5480050"/>
            <a:ext cx="3196590" cy="1198880"/>
          </a:xfrm>
          <a:prstGeom prst="rect">
            <a:avLst/>
          </a:prstGeom>
          <a:noFill/>
        </p:spPr>
        <p:txBody>
          <a:bodyPr wrap="square" rtlCol="0">
            <a:spAutoFit/>
          </a:bodyPr>
          <a:lstStyle/>
          <a:p>
            <a:pPr indent="457200"/>
            <a:r>
              <a:rPr lang="zh-CN" altLang="en-US"/>
              <a:t>不会由于头文件展开导致代码中加入大量库文件内容；不需要针对仓库单独配置编译参数。</a:t>
            </a:r>
            <a:endParaRPr lang="zh-CN" altLang="en-US"/>
          </a:p>
        </p:txBody>
      </p:sp>
      <p:sp>
        <p:nvSpPr>
          <p:cNvPr id="33" name="标题 1"/>
          <p:cNvSpPr>
            <a:spLocks noGrp="1"/>
          </p:cNvSpPr>
          <p:nvPr>
            <p:custDataLst>
              <p:tags r:id="rId4"/>
            </p:custDataLst>
          </p:nvPr>
        </p:nvSpPr>
        <p:spPr>
          <a:xfrm>
            <a:off x="6985" y="24130"/>
            <a:ext cx="10850880" cy="5384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marL="457200" indent="-457200">
              <a:buFont typeface="Wingdings" panose="05000000000000000000" charset="0"/>
              <a:buChar char="Ø"/>
            </a:pPr>
            <a:r>
              <a:rPr lang="en-US" altLang="zh-CN" dirty="0"/>
              <a:t>02/</a:t>
            </a:r>
            <a:r>
              <a:rPr lang="en-US" altLang="zh-CN" dirty="0">
                <a:sym typeface="+mn-ea"/>
              </a:rPr>
              <a:t>Tools &amp; Design</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10599" y="6678613"/>
            <a:ext cx="2909888" cy="206381"/>
          </a:xfrm>
        </p:spPr>
        <p:txBody>
          <a:bodyPr/>
          <a:lstStyle/>
          <a:p>
            <a:fld id="{5DD3DB80-B894-403A-B48E-6FDC1A72010E}" type="slidenum">
              <a:rPr lang="zh-CN" altLang="en-US" smtClean="0"/>
            </a:fld>
            <a:endParaRPr lang="zh-CN" altLang="en-US"/>
          </a:p>
        </p:txBody>
      </p:sp>
      <p:pic>
        <p:nvPicPr>
          <p:cNvPr id="24" name="图片 23" descr="C:\Users\xin\Desktop\中科大.png中科大"/>
          <p:cNvPicPr>
            <a:picLocks noChangeAspect="1"/>
          </p:cNvPicPr>
          <p:nvPr/>
        </p:nvPicPr>
        <p:blipFill>
          <a:blip r:embed="rId1"/>
          <a:srcRect/>
          <a:stretch>
            <a:fillRect/>
          </a:stretch>
        </p:blipFill>
        <p:spPr>
          <a:xfrm>
            <a:off x="10857865" y="690880"/>
            <a:ext cx="878840" cy="879475"/>
          </a:xfrm>
          <a:prstGeom prst="rect">
            <a:avLst/>
          </a:prstGeom>
        </p:spPr>
      </p:pic>
      <p:sp>
        <p:nvSpPr>
          <p:cNvPr id="33" name="标题 1"/>
          <p:cNvSpPr>
            <a:spLocks noGrp="1"/>
          </p:cNvSpPr>
          <p:nvPr>
            <p:custDataLst>
              <p:tags r:id="rId2"/>
            </p:custDataLst>
          </p:nvPr>
        </p:nvSpPr>
        <p:spPr>
          <a:xfrm>
            <a:off x="6985" y="24130"/>
            <a:ext cx="10850880" cy="5384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marL="457200" indent="-457200">
              <a:buFont typeface="Wingdings" panose="05000000000000000000" charset="0"/>
              <a:buChar char="Ø"/>
            </a:pPr>
            <a:r>
              <a:rPr lang="en-US" altLang="zh-CN" dirty="0"/>
              <a:t>02/</a:t>
            </a:r>
            <a:r>
              <a:rPr lang="en-US" altLang="zh-CN" dirty="0">
                <a:sym typeface="+mn-ea"/>
              </a:rPr>
              <a:t>Tools &amp; Design</a:t>
            </a:r>
            <a:endParaRPr lang="zh-CN" altLang="en-US" dirty="0"/>
          </a:p>
        </p:txBody>
      </p:sp>
      <p:sp>
        <p:nvSpPr>
          <p:cNvPr id="3" name="Title 2"/>
          <p:cNvSpPr/>
          <p:nvPr>
            <p:ph type="title"/>
          </p:nvPr>
        </p:nvSpPr>
        <p:spPr/>
        <p:txBody>
          <a:bodyPr/>
          <a:p>
            <a:r>
              <a:rPr lang="en-US"/>
              <a:t>Tool selection</a:t>
            </a:r>
            <a:endParaRPr lang="en-US"/>
          </a:p>
        </p:txBody>
      </p:sp>
      <p:pic>
        <p:nvPicPr>
          <p:cNvPr id="2" name="Picture 1"/>
          <p:cNvPicPr>
            <a:picLocks noChangeAspect="1"/>
          </p:cNvPicPr>
          <p:nvPr/>
        </p:nvPicPr>
        <p:blipFill>
          <a:blip r:embed="rId3"/>
          <a:stretch>
            <a:fillRect/>
          </a:stretch>
        </p:blipFill>
        <p:spPr>
          <a:xfrm>
            <a:off x="1906270" y="2265045"/>
            <a:ext cx="8377555" cy="2327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10599" y="6678613"/>
            <a:ext cx="2909888" cy="206381"/>
          </a:xfrm>
        </p:spPr>
        <p:txBody>
          <a:bodyPr/>
          <a:lstStyle/>
          <a:p>
            <a:fld id="{5DD3DB80-B894-403A-B48E-6FDC1A72010E}" type="slidenum">
              <a:rPr lang="zh-CN" altLang="en-US" smtClean="0"/>
            </a:fld>
            <a:endParaRPr lang="zh-CN" altLang="en-US"/>
          </a:p>
        </p:txBody>
      </p:sp>
      <p:pic>
        <p:nvPicPr>
          <p:cNvPr id="24" name="图片 23" descr="C:\Users\xin\Desktop\中科大.png中科大"/>
          <p:cNvPicPr>
            <a:picLocks noChangeAspect="1"/>
          </p:cNvPicPr>
          <p:nvPr/>
        </p:nvPicPr>
        <p:blipFill>
          <a:blip r:embed="rId1"/>
          <a:srcRect/>
          <a:stretch>
            <a:fillRect/>
          </a:stretch>
        </p:blipFill>
        <p:spPr>
          <a:xfrm>
            <a:off x="10857865" y="690880"/>
            <a:ext cx="878840" cy="879475"/>
          </a:xfrm>
          <a:prstGeom prst="rect">
            <a:avLst/>
          </a:prstGeom>
        </p:spPr>
      </p:pic>
      <p:sp>
        <p:nvSpPr>
          <p:cNvPr id="33" name="标题 1"/>
          <p:cNvSpPr>
            <a:spLocks noGrp="1"/>
          </p:cNvSpPr>
          <p:nvPr>
            <p:custDataLst>
              <p:tags r:id="rId2"/>
            </p:custDataLst>
          </p:nvPr>
        </p:nvSpPr>
        <p:spPr>
          <a:xfrm>
            <a:off x="6985" y="24130"/>
            <a:ext cx="10850880" cy="5384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marL="457200" indent="-457200">
              <a:buFont typeface="Wingdings" panose="05000000000000000000" charset="0"/>
              <a:buChar char="Ø"/>
            </a:pPr>
            <a:r>
              <a:rPr lang="en-US" altLang="zh-CN" dirty="0"/>
              <a:t>02/</a:t>
            </a:r>
            <a:r>
              <a:rPr lang="en-US" altLang="zh-CN" dirty="0">
                <a:sym typeface="+mn-ea"/>
              </a:rPr>
              <a:t>Tools &amp; Design</a:t>
            </a:r>
            <a:endParaRPr lang="zh-CN" altLang="en-US" dirty="0"/>
          </a:p>
        </p:txBody>
      </p:sp>
      <p:sp>
        <p:nvSpPr>
          <p:cNvPr id="3" name="Title 2"/>
          <p:cNvSpPr/>
          <p:nvPr>
            <p:ph type="title"/>
          </p:nvPr>
        </p:nvSpPr>
        <p:spPr/>
        <p:txBody>
          <a:bodyPr/>
          <a:p>
            <a:r>
              <a:rPr lang="en-US"/>
              <a:t>Tool selection</a:t>
            </a:r>
            <a:endParaRPr lang="en-US"/>
          </a:p>
        </p:txBody>
      </p:sp>
      <p:pic>
        <p:nvPicPr>
          <p:cNvPr id="5" name="Picture 4"/>
          <p:cNvPicPr>
            <a:picLocks noChangeAspect="1"/>
          </p:cNvPicPr>
          <p:nvPr/>
        </p:nvPicPr>
        <p:blipFill>
          <a:blip r:embed="rId3"/>
          <a:stretch>
            <a:fillRect/>
          </a:stretch>
        </p:blipFill>
        <p:spPr>
          <a:xfrm>
            <a:off x="2170430" y="1028700"/>
            <a:ext cx="7849235" cy="53822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Project Structure</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3" name="图片 32" descr="C:\Users\xin\Desktop\中科大.png中科大"/>
          <p:cNvPicPr>
            <a:picLocks noChangeAspect="1"/>
          </p:cNvPicPr>
          <p:nvPr>
            <p:custDataLst>
              <p:tags r:id="rId1"/>
            </p:custDataLst>
          </p:nvPr>
        </p:nvPicPr>
        <p:blipFill>
          <a:blip r:embed="rId2"/>
          <a:srcRect/>
          <a:stretch>
            <a:fillRect/>
          </a:stretch>
        </p:blipFill>
        <p:spPr>
          <a:xfrm>
            <a:off x="10857865" y="252730"/>
            <a:ext cx="878840" cy="879475"/>
          </a:xfrm>
          <a:prstGeom prst="rect">
            <a:avLst/>
          </a:prstGeom>
        </p:spPr>
      </p:pic>
      <p:sp>
        <p:nvSpPr>
          <p:cNvPr id="38" name="标题 1"/>
          <p:cNvSpPr>
            <a:spLocks noGrp="1"/>
          </p:cNvSpPr>
          <p:nvPr>
            <p:custDataLst>
              <p:tags r:id="rId3"/>
            </p:custDataLst>
          </p:nvPr>
        </p:nvSpPr>
        <p:spPr>
          <a:xfrm>
            <a:off x="6985" y="24130"/>
            <a:ext cx="10850880" cy="5384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marL="457200" indent="-457200">
              <a:buFont typeface="Wingdings" panose="05000000000000000000" charset="0"/>
              <a:buChar char="Ø"/>
            </a:pPr>
            <a:r>
              <a:rPr lang="en-US" altLang="zh-CN" dirty="0"/>
              <a:t>02/</a:t>
            </a:r>
            <a:r>
              <a:rPr lang="en-US" altLang="zh-CN" dirty="0">
                <a:sym typeface="+mn-ea"/>
              </a:rPr>
              <a:t>Tools &amp; Design</a:t>
            </a:r>
            <a:endParaRPr lang="zh-CN" altLang="en-US" dirty="0"/>
          </a:p>
        </p:txBody>
      </p:sp>
      <p:pic>
        <p:nvPicPr>
          <p:cNvPr id="5" name="图片 4"/>
          <p:cNvPicPr>
            <a:picLocks noChangeAspect="1"/>
          </p:cNvPicPr>
          <p:nvPr>
            <p:custDataLst>
              <p:tags r:id="rId4"/>
            </p:custDataLst>
          </p:nvPr>
        </p:nvPicPr>
        <p:blipFill>
          <a:blip r:embed="rId5"/>
          <a:stretch>
            <a:fillRect/>
          </a:stretch>
        </p:blipFill>
        <p:spPr>
          <a:xfrm>
            <a:off x="740410" y="1566545"/>
            <a:ext cx="10908030" cy="27311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descr="ccscaner-structure"/>
          <p:cNvPicPr>
            <a:picLocks noChangeAspect="1"/>
          </p:cNvPicPr>
          <p:nvPr/>
        </p:nvPicPr>
        <p:blipFill>
          <a:blip r:embed="rId1"/>
          <a:stretch>
            <a:fillRect/>
          </a:stretch>
        </p:blipFill>
        <p:spPr>
          <a:xfrm>
            <a:off x="2759710" y="592455"/>
            <a:ext cx="6672580" cy="6265545"/>
          </a:xfrm>
          <a:prstGeom prst="rect">
            <a:avLst/>
          </a:prstGeom>
        </p:spPr>
      </p:pic>
      <p:sp>
        <p:nvSpPr>
          <p:cNvPr id="2" name="标题 1"/>
          <p:cNvSpPr>
            <a:spLocks noGrp="1"/>
          </p:cNvSpPr>
          <p:nvPr>
            <p:ph type="title"/>
          </p:nvPr>
        </p:nvSpPr>
        <p:spPr/>
        <p:txBody>
          <a:bodyPr/>
          <a:lstStyle/>
          <a:p>
            <a:r>
              <a:rPr lang="en-US" altLang="zh-CN" dirty="0"/>
              <a:t>Project Structure</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3" name="图片 32" descr="C:\Users\xin\Desktop\中科大.png中科大"/>
          <p:cNvPicPr>
            <a:picLocks noChangeAspect="1"/>
          </p:cNvPicPr>
          <p:nvPr>
            <p:custDataLst>
              <p:tags r:id="rId2"/>
            </p:custDataLst>
          </p:nvPr>
        </p:nvPicPr>
        <p:blipFill>
          <a:blip r:embed="rId3"/>
          <a:srcRect/>
          <a:stretch>
            <a:fillRect/>
          </a:stretch>
        </p:blipFill>
        <p:spPr>
          <a:xfrm>
            <a:off x="10857865" y="252730"/>
            <a:ext cx="878840" cy="879475"/>
          </a:xfrm>
          <a:prstGeom prst="rect">
            <a:avLst/>
          </a:prstGeom>
        </p:spPr>
      </p:pic>
      <p:sp>
        <p:nvSpPr>
          <p:cNvPr id="38" name="标题 1"/>
          <p:cNvSpPr>
            <a:spLocks noGrp="1"/>
          </p:cNvSpPr>
          <p:nvPr>
            <p:custDataLst>
              <p:tags r:id="rId4"/>
            </p:custDataLst>
          </p:nvPr>
        </p:nvSpPr>
        <p:spPr>
          <a:xfrm>
            <a:off x="6985" y="24130"/>
            <a:ext cx="10850880" cy="5384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marL="457200" indent="-457200">
              <a:buFont typeface="Wingdings" panose="05000000000000000000" charset="0"/>
              <a:buChar char="Ø"/>
            </a:pPr>
            <a:r>
              <a:rPr lang="en-US" altLang="zh-CN" dirty="0"/>
              <a:t>02/</a:t>
            </a:r>
            <a:r>
              <a:rPr lang="en-US" altLang="zh-CN" dirty="0">
                <a:sym typeface="+mn-ea"/>
              </a:rPr>
              <a:t>Tools &amp; Design</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Project Structure</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3" name="图片 32" descr="C:\Users\xin\Desktop\中科大.png中科大"/>
          <p:cNvPicPr>
            <a:picLocks noChangeAspect="1"/>
          </p:cNvPicPr>
          <p:nvPr>
            <p:custDataLst>
              <p:tags r:id="rId1"/>
            </p:custDataLst>
          </p:nvPr>
        </p:nvPicPr>
        <p:blipFill>
          <a:blip r:embed="rId2"/>
          <a:srcRect/>
          <a:stretch>
            <a:fillRect/>
          </a:stretch>
        </p:blipFill>
        <p:spPr>
          <a:xfrm>
            <a:off x="10857865" y="252730"/>
            <a:ext cx="878840" cy="879475"/>
          </a:xfrm>
          <a:prstGeom prst="rect">
            <a:avLst/>
          </a:prstGeom>
        </p:spPr>
      </p:pic>
      <p:sp>
        <p:nvSpPr>
          <p:cNvPr id="38" name="标题 1"/>
          <p:cNvSpPr>
            <a:spLocks noGrp="1"/>
          </p:cNvSpPr>
          <p:nvPr>
            <p:custDataLst>
              <p:tags r:id="rId3"/>
            </p:custDataLst>
          </p:nvPr>
        </p:nvSpPr>
        <p:spPr>
          <a:xfrm>
            <a:off x="6985" y="24130"/>
            <a:ext cx="10850880" cy="5384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marL="457200" indent="-457200">
              <a:buFont typeface="Wingdings" panose="05000000000000000000" charset="0"/>
              <a:buChar char="Ø"/>
            </a:pPr>
            <a:r>
              <a:rPr lang="en-US" altLang="zh-CN" dirty="0"/>
              <a:t>02/</a:t>
            </a:r>
            <a:r>
              <a:rPr lang="en-US" altLang="zh-CN" dirty="0">
                <a:sym typeface="+mn-ea"/>
              </a:rPr>
              <a:t>Tools &amp; Design</a:t>
            </a:r>
            <a:endParaRPr lang="zh-CN" altLang="en-US" dirty="0"/>
          </a:p>
        </p:txBody>
      </p:sp>
      <p:sp>
        <p:nvSpPr>
          <p:cNvPr id="8" name="文本框 7"/>
          <p:cNvSpPr txBox="1"/>
          <p:nvPr>
            <p:custDataLst>
              <p:tags r:id="rId4"/>
            </p:custDataLst>
          </p:nvPr>
        </p:nvSpPr>
        <p:spPr>
          <a:xfrm>
            <a:off x="486410" y="1132205"/>
            <a:ext cx="10873740" cy="1476375"/>
          </a:xfrm>
          <a:prstGeom prst="rect">
            <a:avLst/>
          </a:prstGeom>
          <a:noFill/>
        </p:spPr>
        <p:txBody>
          <a:bodyPr wrap="square" rtlCol="0">
            <a:spAutoFit/>
          </a:bodyPr>
          <a:lstStyle/>
          <a:p>
            <a:pPr marL="285750" indent="-285750">
              <a:buFont typeface="Arial" panose="020B0604020202020204" pitchFamily="34" charset="0"/>
              <a:buChar char="•"/>
            </a:pPr>
            <a:r>
              <a:rPr lang="zh-CN" altLang="en-US"/>
              <a:t>Preliminary preparation</a:t>
            </a:r>
            <a:endParaRPr lang="zh-CN" altLang="en-US"/>
          </a:p>
          <a:p>
            <a:pPr marL="742950" lvl="1" indent="-285750">
              <a:buFont typeface="Arial" panose="020B0604020202020204" pitchFamily="34" charset="0"/>
              <a:buChar char="•"/>
            </a:pPr>
            <a:r>
              <a:rPr lang="zh-CN" altLang="en-US"/>
              <a:t>利用`Tree-sitter`中对应语言部分的源码编译出动态链接库，作为`Parser`的输入。</a:t>
            </a:r>
            <a:endParaRPr lang="zh-CN" altLang="en-US"/>
          </a:p>
          <a:p>
            <a:pPr marL="742950" lvl="1" indent="-285750">
              <a:buFont typeface="Arial" panose="020B0604020202020204" pitchFamily="34" charset="0"/>
              <a:buChar char="•"/>
            </a:pPr>
            <a:r>
              <a:rPr lang="zh-CN" altLang="en-US"/>
              <a:t>利用`Parser`分析仓库中的 C/C++ 源代码文件得到树形结构，获得根节点。</a:t>
            </a:r>
            <a:endParaRPr lang="zh-CN" altLang="en-US"/>
          </a:p>
          <a:p>
            <a:pPr marL="800100" lvl="1" indent="-342900">
              <a:buFont typeface="Arial" panose="020B0604020202020204" pitchFamily="34" charset="0"/>
              <a:buChar char="•"/>
            </a:pPr>
            <a:r>
              <a:rPr lang="zh-CN" altLang="en-US"/>
              <a:t>对树中的每一个结点，获取到其代表的词法单元对应的行列坐标范围的字节串，以及这一部分字串的词法结构，其存储结构是S-表达式。</a:t>
            </a:r>
            <a:endParaRPr lang="zh-CN" altLang="en-US"/>
          </a:p>
        </p:txBody>
      </p:sp>
      <p:sp>
        <p:nvSpPr>
          <p:cNvPr id="9" name="文本框 8"/>
          <p:cNvSpPr txBox="1"/>
          <p:nvPr>
            <p:custDataLst>
              <p:tags r:id="rId5"/>
            </p:custDataLst>
          </p:nvPr>
        </p:nvSpPr>
        <p:spPr>
          <a:xfrm>
            <a:off x="557530" y="2802255"/>
            <a:ext cx="10670540" cy="1198880"/>
          </a:xfrm>
          <a:prstGeom prst="rect">
            <a:avLst/>
          </a:prstGeom>
          <a:noFill/>
        </p:spPr>
        <p:txBody>
          <a:bodyPr wrap="square" rtlCol="0">
            <a:spAutoFit/>
          </a:bodyPr>
          <a:lstStyle/>
          <a:p>
            <a:pPr marL="285750" indent="-285750">
              <a:buFont typeface="Arial" panose="020B0604020202020204" pitchFamily="34" charset="0"/>
              <a:buChar char="•"/>
            </a:pPr>
            <a:r>
              <a:rPr lang="zh-CN" altLang="en-US"/>
              <a:t>Mid-term data processing</a:t>
            </a:r>
            <a:endParaRPr lang="zh-CN" altLang="en-US"/>
          </a:p>
          <a:p>
            <a:pPr marL="742950" lvl="1" indent="-285750">
              <a:buFont typeface="Arial" panose="020B0604020202020204" pitchFamily="34" charset="0"/>
              <a:buChar char="•"/>
            </a:pPr>
            <a:r>
              <a:rPr lang="zh-CN" altLang="en-US"/>
              <a:t>基于特征表条目确定项目核心类`CCTable`的内容，其中包括：各个表项的定义、 统计基数的定义与处理、存储文件的维护与更新。</a:t>
            </a:r>
            <a:endParaRPr lang="zh-CN" altLang="en-US"/>
          </a:p>
          <a:p>
            <a:pPr marL="742950" lvl="1" indent="-285750">
              <a:buFont typeface="Arial" panose="020B0604020202020204" pitchFamily="34" charset="0"/>
              <a:buChar char="•"/>
            </a:pPr>
            <a:r>
              <a:rPr lang="zh-CN" altLang="en-US"/>
              <a:t>使用核心分析脚本`CCScaner`进行树结构分析，寻找目标特性。</a:t>
            </a:r>
            <a:endParaRPr lang="zh-CN" altLang="en-US"/>
          </a:p>
        </p:txBody>
      </p:sp>
      <p:sp>
        <p:nvSpPr>
          <p:cNvPr id="10" name="文本框 9"/>
          <p:cNvSpPr txBox="1"/>
          <p:nvPr>
            <p:custDataLst>
              <p:tags r:id="rId6"/>
            </p:custDataLst>
          </p:nvPr>
        </p:nvSpPr>
        <p:spPr>
          <a:xfrm>
            <a:off x="588010" y="4226560"/>
            <a:ext cx="10600055" cy="1476375"/>
          </a:xfrm>
          <a:prstGeom prst="rect">
            <a:avLst/>
          </a:prstGeom>
          <a:noFill/>
        </p:spPr>
        <p:txBody>
          <a:bodyPr wrap="square" rtlCol="0">
            <a:spAutoFit/>
          </a:bodyPr>
          <a:lstStyle/>
          <a:p>
            <a:pPr marL="285750" indent="-285750">
              <a:buFont typeface="Arial" panose="020B0604020202020204" pitchFamily="34" charset="0"/>
              <a:buChar char="•"/>
            </a:pPr>
            <a:r>
              <a:rPr lang="zh-CN" altLang="en-US"/>
              <a:t>Post analysis</a:t>
            </a:r>
            <a:endParaRPr lang="zh-CN" altLang="en-US"/>
          </a:p>
          <a:p>
            <a:pPr marL="742950" lvl="1" indent="-285750">
              <a:buFont typeface="Arial" panose="020B0604020202020204" pitchFamily="34" charset="0"/>
              <a:buChar char="•"/>
            </a:pPr>
            <a:r>
              <a:rPr lang="zh-CN" altLang="en-US"/>
              <a:t>基于 CCScaner 对仓库中大量文件的分析结果进行分析，构想是采用一个 CCAnalyser 完成汇总分析和对可能跨文件的特征进行统计并预留了接口。</a:t>
            </a:r>
            <a:endParaRPr lang="zh-CN" altLang="en-US"/>
          </a:p>
          <a:p>
            <a:pPr marL="742950" lvl="1" indent="-285750">
              <a:buFont typeface="Arial" panose="020B0604020202020204" pitchFamily="34" charset="0"/>
              <a:buChar char="•"/>
            </a:pPr>
            <a:r>
              <a:rPr lang="zh-CN" altLang="en-US"/>
              <a:t>统计出 Final Result ，以供最终的汇总分析。</a:t>
            </a:r>
            <a:endParaRPr lang="zh-CN" altLang="en-US"/>
          </a:p>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1920298" y="2416629"/>
            <a:ext cx="5419185" cy="895350"/>
          </a:xfrm>
        </p:spPr>
        <p:txBody>
          <a:bodyPr/>
          <a:lstStyle/>
          <a:p>
            <a:r>
              <a:rPr lang="en-US" altLang="zh-CN" dirty="0">
                <a:sym typeface="+mn-ea"/>
              </a:rPr>
              <a:t>Experiment Implementation</a:t>
            </a:r>
            <a:endParaRPr lang="zh-CN" altLang="en-US" dirty="0"/>
          </a:p>
        </p:txBody>
      </p:sp>
      <p:sp>
        <p:nvSpPr>
          <p:cNvPr id="9" name="文本框 8"/>
          <p:cNvSpPr txBox="1"/>
          <p:nvPr/>
        </p:nvSpPr>
        <p:spPr>
          <a:xfrm>
            <a:off x="9985064" y="2660460"/>
            <a:ext cx="1333386" cy="1159330"/>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pic>
        <p:nvPicPr>
          <p:cNvPr id="3" name="图片 2" descr="C:\Users\xin\Desktop\中科大.png中科大"/>
          <p:cNvPicPr>
            <a:picLocks noChangeAspect="1"/>
          </p:cNvPicPr>
          <p:nvPr/>
        </p:nvPicPr>
        <p:blipFill>
          <a:blip r:embed="rId1"/>
          <a:srcRect/>
          <a:stretch>
            <a:fillRect/>
          </a:stretch>
        </p:blipFill>
        <p:spPr>
          <a:xfrm>
            <a:off x="8868410" y="2800350"/>
            <a:ext cx="878840" cy="879475"/>
          </a:xfrm>
          <a:prstGeom prst="rect">
            <a:avLst/>
          </a:prstGeom>
        </p:spPr>
      </p:pic>
      <p:sp>
        <p:nvSpPr>
          <p:cNvPr id="2" name="文本框 1"/>
          <p:cNvSpPr txBox="1"/>
          <p:nvPr/>
        </p:nvSpPr>
        <p:spPr>
          <a:xfrm>
            <a:off x="2316224" y="3271832"/>
            <a:ext cx="6808923" cy="400110"/>
          </a:xfrm>
          <a:prstGeom prst="rect">
            <a:avLst/>
          </a:prstGeom>
          <a:noFill/>
        </p:spPr>
        <p:txBody>
          <a:bodyPr wrap="square" rtlCol="0">
            <a:spAutoFit/>
          </a:bodyPr>
          <a:lstStyle/>
          <a:p>
            <a:r>
              <a:rPr lang="zh-CN" altLang="en-US" sz="2000" dirty="0"/>
              <a:t>确定分析方法及分析流程，介绍实验实现细节部分。</a:t>
            </a:r>
            <a:endParaRPr lang="zh-CN" alt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rcRect r="11170"/>
          <a:stretch>
            <a:fillRect/>
          </a:stretch>
        </p:blipFill>
        <p:spPr>
          <a:xfrm>
            <a:off x="2023110" y="747395"/>
            <a:ext cx="8145145" cy="6064250"/>
          </a:xfrm>
          <a:prstGeom prst="rect">
            <a:avLst/>
          </a:prstGeom>
        </p:spPr>
      </p:pic>
      <p:sp>
        <p:nvSpPr>
          <p:cNvPr id="2" name="标题 1"/>
          <p:cNvSpPr>
            <a:spLocks noGrp="1"/>
          </p:cNvSpPr>
          <p:nvPr>
            <p:ph type="title"/>
          </p:nvPr>
        </p:nvSpPr>
        <p:spPr>
          <a:xfrm>
            <a:off x="377824" y="1"/>
            <a:ext cx="10850563" cy="1028699"/>
          </a:xfrm>
        </p:spPr>
        <p:txBody>
          <a:bodyPr/>
          <a:lstStyle/>
          <a:p>
            <a:r>
              <a:rPr lang="en-US" altLang="zh-CN" dirty="0"/>
              <a:t>Implementation of CCScaner</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6" name="图片 5" descr="C:\Users\xin\Desktop\中科大.png中科大"/>
          <p:cNvPicPr>
            <a:picLocks noChangeAspect="1"/>
          </p:cNvPicPr>
          <p:nvPr/>
        </p:nvPicPr>
        <p:blipFill>
          <a:blip r:embed="rId3"/>
          <a:srcRect/>
          <a:stretch>
            <a:fillRect/>
          </a:stretch>
        </p:blipFill>
        <p:spPr>
          <a:xfrm>
            <a:off x="10857865" y="252730"/>
            <a:ext cx="878840" cy="879475"/>
          </a:xfrm>
          <a:prstGeom prst="rect">
            <a:avLst/>
          </a:prstGeom>
        </p:spPr>
      </p:pic>
      <p:sp>
        <p:nvSpPr>
          <p:cNvPr id="33" name="标题 1"/>
          <p:cNvSpPr>
            <a:spLocks noGrp="1"/>
          </p:cNvSpPr>
          <p:nvPr>
            <p:custDataLst>
              <p:tags r:id="rId4"/>
            </p:custDataLst>
          </p:nvPr>
        </p:nvSpPr>
        <p:spPr>
          <a:xfrm>
            <a:off x="6985" y="24130"/>
            <a:ext cx="10850880" cy="5384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marL="457200" indent="-457200">
              <a:buFont typeface="Wingdings" panose="05000000000000000000" charset="0"/>
              <a:buChar char="Ø"/>
            </a:pPr>
            <a:r>
              <a:rPr lang="en-US" altLang="zh-CN" dirty="0"/>
              <a:t>03/</a:t>
            </a:r>
            <a:r>
              <a:rPr lang="en-US" altLang="zh-CN" dirty="0">
                <a:sym typeface="+mn-ea"/>
              </a:rPr>
              <a:t>Experiment Implementation</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7824" y="1"/>
            <a:ext cx="10850563" cy="1028699"/>
          </a:xfrm>
        </p:spPr>
        <p:txBody>
          <a:bodyPr/>
          <a:lstStyle/>
          <a:p>
            <a:r>
              <a:rPr lang="en-US" altLang="zh-CN" dirty="0"/>
              <a:t>Implementation Route</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6" name="图片 5" descr="C:\Users\xin\Desktop\中科大.png中科大"/>
          <p:cNvPicPr>
            <a:picLocks noChangeAspect="1"/>
          </p:cNvPicPr>
          <p:nvPr/>
        </p:nvPicPr>
        <p:blipFill>
          <a:blip r:embed="rId1"/>
          <a:srcRect/>
          <a:stretch>
            <a:fillRect/>
          </a:stretch>
        </p:blipFill>
        <p:spPr>
          <a:xfrm>
            <a:off x="10857865" y="252730"/>
            <a:ext cx="878840" cy="879475"/>
          </a:xfrm>
          <a:prstGeom prst="rect">
            <a:avLst/>
          </a:prstGeom>
        </p:spPr>
      </p:pic>
      <p:sp>
        <p:nvSpPr>
          <p:cNvPr id="33" name="标题 1"/>
          <p:cNvSpPr>
            <a:spLocks noGrp="1"/>
          </p:cNvSpPr>
          <p:nvPr>
            <p:custDataLst>
              <p:tags r:id="rId2"/>
            </p:custDataLst>
          </p:nvPr>
        </p:nvSpPr>
        <p:spPr>
          <a:xfrm>
            <a:off x="6985" y="24130"/>
            <a:ext cx="10850880" cy="5384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marL="457200" indent="-457200">
              <a:buFont typeface="Wingdings" panose="05000000000000000000" charset="0"/>
              <a:buChar char="Ø"/>
            </a:pPr>
            <a:r>
              <a:rPr lang="en-US" altLang="zh-CN" dirty="0"/>
              <a:t>03/</a:t>
            </a:r>
            <a:r>
              <a:rPr lang="en-US" altLang="zh-CN" dirty="0">
                <a:sym typeface="+mn-ea"/>
              </a:rPr>
              <a:t>Experiment Implementation</a:t>
            </a:r>
            <a:endParaRPr lang="zh-CN" altLang="en-US" dirty="0"/>
          </a:p>
        </p:txBody>
      </p:sp>
      <p:pic>
        <p:nvPicPr>
          <p:cNvPr id="5" name="图片 4"/>
          <p:cNvPicPr>
            <a:picLocks noChangeAspect="1"/>
          </p:cNvPicPr>
          <p:nvPr>
            <p:custDataLst>
              <p:tags r:id="rId3"/>
            </p:custDataLst>
          </p:nvPr>
        </p:nvPicPr>
        <p:blipFill>
          <a:blip r:embed="rId4"/>
          <a:stretch>
            <a:fillRect/>
          </a:stretch>
        </p:blipFill>
        <p:spPr>
          <a:xfrm>
            <a:off x="2229485" y="922020"/>
            <a:ext cx="7733665" cy="56261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284ab2d-47b1-44e4-9095-f0068db5bc9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1520786"/>
            <a:ext cx="11518900" cy="3053141"/>
            <a:chOff x="0" y="1520786"/>
            <a:chExt cx="11518900" cy="3053141"/>
          </a:xfrm>
        </p:grpSpPr>
        <p:sp>
          <p:nvSpPr>
            <p:cNvPr id="6" name="íṣļíďè"/>
            <p:cNvSpPr/>
            <p:nvPr/>
          </p:nvSpPr>
          <p:spPr bwMode="auto">
            <a:xfrm>
              <a:off x="0" y="1520788"/>
              <a:ext cx="6023992" cy="763285"/>
            </a:xfrm>
            <a:prstGeom prst="rect">
              <a:avLst/>
            </a:prstGeom>
            <a:solidFill>
              <a:schemeClr val="accent1">
                <a:lumMod val="100000"/>
              </a:schemeClr>
            </a:solidFill>
            <a:ln w="19050">
              <a:noFill/>
              <a:round/>
            </a:ln>
          </p:spPr>
          <p:txBody>
            <a:bodyPr wrap="square" lIns="91440" tIns="45720" rIns="91440" bIns="45720" anchor="ctr">
              <a:normAutofit/>
            </a:bodyPr>
            <a:lstStyle/>
            <a:p>
              <a:pPr algn="ctr"/>
              <a:endParaRPr dirty="0"/>
            </a:p>
          </p:txBody>
        </p:sp>
        <p:sp>
          <p:nvSpPr>
            <p:cNvPr id="7" name="i$ľïḍê"/>
            <p:cNvSpPr/>
            <p:nvPr/>
          </p:nvSpPr>
          <p:spPr bwMode="auto">
            <a:xfrm>
              <a:off x="660400" y="2284073"/>
              <a:ext cx="5363592" cy="763285"/>
            </a:xfrm>
            <a:prstGeom prst="rect">
              <a:avLst/>
            </a:prstGeom>
            <a:solidFill>
              <a:schemeClr val="accent2">
                <a:lumMod val="100000"/>
              </a:schemeClr>
            </a:solidFill>
            <a:ln w="19050">
              <a:noFill/>
              <a:round/>
            </a:ln>
          </p:spPr>
          <p:txBody>
            <a:bodyPr wrap="square" lIns="91440" tIns="45720" rIns="91440" bIns="45720" anchor="ctr">
              <a:normAutofit/>
            </a:bodyPr>
            <a:lstStyle/>
            <a:p>
              <a:pPr algn="ctr"/>
              <a:endParaRPr dirty="0"/>
            </a:p>
          </p:txBody>
        </p:sp>
        <p:sp>
          <p:nvSpPr>
            <p:cNvPr id="8" name="ïṡliḓe"/>
            <p:cNvSpPr/>
            <p:nvPr/>
          </p:nvSpPr>
          <p:spPr bwMode="auto">
            <a:xfrm>
              <a:off x="660400" y="3047358"/>
              <a:ext cx="5363592" cy="763285"/>
            </a:xfrm>
            <a:prstGeom prst="rect">
              <a:avLst/>
            </a:prstGeom>
            <a:solidFill>
              <a:schemeClr val="accent3">
                <a:lumMod val="100000"/>
              </a:schemeClr>
            </a:solidFill>
            <a:ln w="19050">
              <a:noFill/>
              <a:round/>
            </a:ln>
          </p:spPr>
          <p:txBody>
            <a:bodyPr wrap="square" lIns="91440" tIns="45720" rIns="91440" bIns="45720" anchor="ctr">
              <a:normAutofit/>
            </a:bodyPr>
            <a:lstStyle/>
            <a:p>
              <a:pPr algn="ctr"/>
              <a:endParaRPr dirty="0"/>
            </a:p>
          </p:txBody>
        </p:sp>
        <p:sp>
          <p:nvSpPr>
            <p:cNvPr id="9" name="ïṧ1íḋe"/>
            <p:cNvSpPr/>
            <p:nvPr/>
          </p:nvSpPr>
          <p:spPr bwMode="auto">
            <a:xfrm>
              <a:off x="660400" y="3810642"/>
              <a:ext cx="5363592" cy="763285"/>
            </a:xfrm>
            <a:prstGeom prst="rect">
              <a:avLst/>
            </a:prstGeom>
            <a:solidFill>
              <a:schemeClr val="accent4">
                <a:lumMod val="100000"/>
              </a:schemeClr>
            </a:solidFill>
            <a:ln w="19050">
              <a:noFill/>
              <a:round/>
            </a:ln>
          </p:spPr>
          <p:txBody>
            <a:bodyPr wrap="square" lIns="91440" tIns="45720" rIns="91440" bIns="45720" anchor="ctr">
              <a:normAutofit/>
            </a:bodyPr>
            <a:lstStyle/>
            <a:p>
              <a:pPr algn="ctr"/>
              <a:endParaRPr dirty="0"/>
            </a:p>
          </p:txBody>
        </p:sp>
        <p:sp>
          <p:nvSpPr>
            <p:cNvPr id="10" name="ïŝḷïdê"/>
            <p:cNvSpPr/>
            <p:nvPr/>
          </p:nvSpPr>
          <p:spPr bwMode="auto">
            <a:xfrm>
              <a:off x="5642349" y="3810640"/>
              <a:ext cx="763287" cy="763287"/>
            </a:xfrm>
            <a:prstGeom prst="diamond">
              <a:avLst/>
            </a:prstGeom>
            <a:solidFill>
              <a:schemeClr val="accent4"/>
            </a:solidFill>
            <a:ln w="31750">
              <a:solidFill>
                <a:schemeClr val="bg1"/>
              </a:solidFill>
              <a:round/>
            </a:ln>
            <a:effectLst/>
          </p:spPr>
          <p:txBody>
            <a:bodyPr rot="0" spcFirstLastPara="0" vert="horz" wrap="square" lIns="91440" tIns="45720" rIns="91440" bIns="45720" anchor="ctr" anchorCtr="1" forceAA="0" compatLnSpc="1">
              <a:normAutofit fontScale="92500" lnSpcReduction="20000"/>
            </a:bodyPr>
            <a:lstStyle/>
            <a:p>
              <a:pPr algn="ctr"/>
              <a:r>
                <a:rPr lang="en-US" altLang="zh-CN" sz="2400" b="1" dirty="0">
                  <a:solidFill>
                    <a:schemeClr val="bg1">
                      <a:lumMod val="100000"/>
                    </a:schemeClr>
                  </a:solidFill>
                  <a:latin typeface="Impact" panose="020B0806030902050204" pitchFamily="34" charset="0"/>
                </a:rPr>
                <a:t>4</a:t>
              </a:r>
              <a:endParaRPr lang="en-US" altLang="zh-CN" sz="2400" b="1" dirty="0">
                <a:solidFill>
                  <a:schemeClr val="bg1">
                    <a:lumMod val="100000"/>
                  </a:schemeClr>
                </a:solidFill>
                <a:latin typeface="Impact" panose="020B0806030902050204" pitchFamily="34" charset="0"/>
              </a:endParaRPr>
            </a:p>
          </p:txBody>
        </p:sp>
        <p:sp>
          <p:nvSpPr>
            <p:cNvPr id="11" name="iṥlïḓê"/>
            <p:cNvSpPr/>
            <p:nvPr/>
          </p:nvSpPr>
          <p:spPr bwMode="auto">
            <a:xfrm>
              <a:off x="5642349" y="3047356"/>
              <a:ext cx="763287" cy="763287"/>
            </a:xfrm>
            <a:prstGeom prst="diamond">
              <a:avLst/>
            </a:prstGeom>
            <a:solidFill>
              <a:schemeClr val="accent3"/>
            </a:solidFill>
            <a:ln w="31750">
              <a:solidFill>
                <a:schemeClr val="bg1"/>
              </a:solidFill>
              <a:round/>
            </a:ln>
            <a:effectLst/>
          </p:spPr>
          <p:txBody>
            <a:bodyPr rot="0" spcFirstLastPara="0" vert="horz" wrap="square" lIns="91440" tIns="45720" rIns="91440" bIns="45720" anchor="ctr" anchorCtr="1" forceAA="0" compatLnSpc="1">
              <a:normAutofit fontScale="92500" lnSpcReduction="20000"/>
            </a:bodyPr>
            <a:lstStyle/>
            <a:p>
              <a:pPr algn="ctr"/>
              <a:r>
                <a:rPr lang="en-US" altLang="zh-CN" sz="2400" b="1" dirty="0">
                  <a:solidFill>
                    <a:schemeClr val="bg1">
                      <a:lumMod val="100000"/>
                    </a:schemeClr>
                  </a:solidFill>
                  <a:latin typeface="Impact" panose="020B0806030902050204" pitchFamily="34" charset="0"/>
                </a:rPr>
                <a:t>3</a:t>
              </a:r>
              <a:endParaRPr lang="en-US" altLang="zh-CN" sz="2400" b="1" dirty="0">
                <a:solidFill>
                  <a:schemeClr val="bg1">
                    <a:lumMod val="100000"/>
                  </a:schemeClr>
                </a:solidFill>
                <a:latin typeface="Impact" panose="020B0806030902050204" pitchFamily="34" charset="0"/>
              </a:endParaRPr>
            </a:p>
          </p:txBody>
        </p:sp>
        <p:sp>
          <p:nvSpPr>
            <p:cNvPr id="12" name="îṩḷîdè"/>
            <p:cNvSpPr/>
            <p:nvPr/>
          </p:nvSpPr>
          <p:spPr bwMode="auto">
            <a:xfrm>
              <a:off x="5642349" y="2284072"/>
              <a:ext cx="763287" cy="763287"/>
            </a:xfrm>
            <a:prstGeom prst="diamond">
              <a:avLst/>
            </a:prstGeom>
            <a:solidFill>
              <a:schemeClr val="accent2"/>
            </a:solidFill>
            <a:ln w="31750">
              <a:solidFill>
                <a:schemeClr val="bg1"/>
              </a:solidFill>
              <a:round/>
            </a:ln>
            <a:effectLst/>
          </p:spPr>
          <p:txBody>
            <a:bodyPr rot="0" spcFirstLastPara="0" vert="horz" wrap="square" lIns="91440" tIns="45720" rIns="91440" bIns="45720" anchor="ctr" anchorCtr="1" forceAA="0" compatLnSpc="1">
              <a:normAutofit fontScale="92500" lnSpcReduction="20000"/>
            </a:bodyPr>
            <a:lstStyle/>
            <a:p>
              <a:pPr algn="ctr"/>
              <a:r>
                <a:rPr lang="en-US" altLang="zh-CN" sz="2400" b="1" dirty="0">
                  <a:solidFill>
                    <a:schemeClr val="bg1">
                      <a:lumMod val="100000"/>
                    </a:schemeClr>
                  </a:solidFill>
                  <a:latin typeface="Impact" panose="020B0806030902050204" pitchFamily="34" charset="0"/>
                </a:rPr>
                <a:t>2</a:t>
              </a:r>
              <a:endParaRPr lang="en-US" altLang="zh-CN" sz="2400" b="1" dirty="0">
                <a:solidFill>
                  <a:schemeClr val="bg1">
                    <a:lumMod val="100000"/>
                  </a:schemeClr>
                </a:solidFill>
                <a:latin typeface="Impact" panose="020B0806030902050204" pitchFamily="34" charset="0"/>
              </a:endParaRPr>
            </a:p>
          </p:txBody>
        </p:sp>
        <p:sp>
          <p:nvSpPr>
            <p:cNvPr id="13" name="íSḷîḍé"/>
            <p:cNvSpPr/>
            <p:nvPr/>
          </p:nvSpPr>
          <p:spPr bwMode="auto">
            <a:xfrm>
              <a:off x="5642349" y="1520788"/>
              <a:ext cx="763287" cy="763287"/>
            </a:xfrm>
            <a:prstGeom prst="diamond">
              <a:avLst/>
            </a:prstGeom>
            <a:solidFill>
              <a:schemeClr val="accent1"/>
            </a:solidFill>
            <a:ln w="31750">
              <a:solidFill>
                <a:schemeClr val="bg1"/>
              </a:solidFill>
              <a:round/>
            </a:ln>
            <a:effectLst/>
          </p:spPr>
          <p:txBody>
            <a:bodyPr rot="0" spcFirstLastPara="0" vert="horz" wrap="square" lIns="91440" tIns="45720" rIns="91440" bIns="45720" anchor="ctr" anchorCtr="1" forceAA="0" compatLnSpc="1">
              <a:normAutofit fontScale="92500" lnSpcReduction="20000"/>
            </a:bodyPr>
            <a:lstStyle/>
            <a:p>
              <a:pPr algn="ctr"/>
              <a:r>
                <a:rPr lang="en-US" altLang="zh-CN" sz="2400" b="1" dirty="0">
                  <a:solidFill>
                    <a:schemeClr val="bg1">
                      <a:lumMod val="100000"/>
                    </a:schemeClr>
                  </a:solidFill>
                  <a:latin typeface="Impact" panose="020B0806030902050204" pitchFamily="34" charset="0"/>
                </a:rPr>
                <a:t>1</a:t>
              </a:r>
              <a:endParaRPr lang="en-US" altLang="zh-CN" sz="2400" b="1" dirty="0">
                <a:solidFill>
                  <a:schemeClr val="bg1">
                    <a:lumMod val="100000"/>
                  </a:schemeClr>
                </a:solidFill>
                <a:latin typeface="Impact" panose="020B0806030902050204" pitchFamily="34" charset="0"/>
              </a:endParaRPr>
            </a:p>
          </p:txBody>
        </p:sp>
        <p:sp>
          <p:nvSpPr>
            <p:cNvPr id="14" name="ïṧľïḑê"/>
            <p:cNvSpPr/>
            <p:nvPr/>
          </p:nvSpPr>
          <p:spPr bwMode="auto">
            <a:xfrm>
              <a:off x="6405636" y="1603918"/>
              <a:ext cx="4262872" cy="597024"/>
            </a:xfrm>
            <a:prstGeom prst="rect">
              <a:avLst/>
            </a:prstGeom>
            <a:solidFill>
              <a:schemeClr val="bg1"/>
            </a:solidFill>
            <a:ln w="19050">
              <a:noFill/>
              <a:round/>
            </a:ln>
          </p:spPr>
          <p:txBody>
            <a:bodyPr rot="0" spcFirstLastPara="0" vert="horz" wrap="square" lIns="91440" tIns="45720" rIns="91440" bIns="45720" anchor="ctr" anchorCtr="1" forceAA="0" compatLnSpc="1">
              <a:noAutofit/>
            </a:bodyPr>
            <a:lstStyle/>
            <a:p>
              <a:pPr algn="r">
                <a:lnSpc>
                  <a:spcPct val="130000"/>
                </a:lnSpc>
              </a:pPr>
              <a:r>
                <a:rPr lang="en-US" altLang="zh-CN" sz="2800" dirty="0"/>
                <a:t>Topic Introduction</a:t>
              </a:r>
              <a:endParaRPr lang="en-US" altLang="zh-CN" sz="2800" dirty="0"/>
            </a:p>
          </p:txBody>
        </p:sp>
        <p:sp>
          <p:nvSpPr>
            <p:cNvPr id="15" name="íSľíḍe"/>
            <p:cNvSpPr/>
            <p:nvPr/>
          </p:nvSpPr>
          <p:spPr bwMode="auto">
            <a:xfrm>
              <a:off x="6405636" y="2367190"/>
              <a:ext cx="4262872" cy="597024"/>
            </a:xfrm>
            <a:prstGeom prst="rect">
              <a:avLst/>
            </a:prstGeom>
            <a:solidFill>
              <a:schemeClr val="bg1"/>
            </a:solidFill>
            <a:ln w="19050">
              <a:noFill/>
              <a:round/>
            </a:ln>
          </p:spPr>
          <p:txBody>
            <a:bodyPr rot="0" spcFirstLastPara="0" vert="horz" wrap="square" lIns="91440" tIns="45720" rIns="91440" bIns="45720" anchor="ctr" anchorCtr="1" forceAA="0" compatLnSpc="1">
              <a:normAutofit/>
            </a:bodyPr>
            <a:lstStyle/>
            <a:p>
              <a:pPr>
                <a:lnSpc>
                  <a:spcPct val="120000"/>
                </a:lnSpc>
              </a:pPr>
              <a:r>
                <a:rPr lang="en-US" altLang="zh-CN" sz="2800" dirty="0"/>
                <a:t>Tools &amp; Design</a:t>
              </a:r>
              <a:endParaRPr lang="en-US" altLang="zh-CN" sz="2800" dirty="0"/>
            </a:p>
          </p:txBody>
        </p:sp>
        <p:sp>
          <p:nvSpPr>
            <p:cNvPr id="16" name="îs1îḓê"/>
            <p:cNvSpPr/>
            <p:nvPr/>
          </p:nvSpPr>
          <p:spPr bwMode="auto">
            <a:xfrm>
              <a:off x="6405880" y="3130511"/>
              <a:ext cx="5011420" cy="596900"/>
            </a:xfrm>
            <a:prstGeom prst="rect">
              <a:avLst/>
            </a:prstGeom>
            <a:solidFill>
              <a:schemeClr val="bg1"/>
            </a:solidFill>
            <a:ln w="19050">
              <a:noFill/>
              <a:round/>
            </a:ln>
          </p:spPr>
          <p:txBody>
            <a:bodyPr rot="0" spcFirstLastPara="0" vert="horz" wrap="square" lIns="91440" tIns="45720" rIns="91440" bIns="45720" anchor="ctr" anchorCtr="1" forceAA="0" compatLnSpc="1">
              <a:noAutofit/>
            </a:bodyPr>
            <a:lstStyle/>
            <a:p>
              <a:pPr algn="r">
                <a:lnSpc>
                  <a:spcPct val="130000"/>
                </a:lnSpc>
              </a:pPr>
              <a:r>
                <a:rPr lang="en-US" altLang="zh-CN" sz="2800" dirty="0"/>
                <a:t>Experiment Implementation</a:t>
              </a:r>
              <a:endParaRPr lang="en-US" altLang="zh-CN" sz="2800" dirty="0"/>
            </a:p>
          </p:txBody>
        </p:sp>
        <p:sp>
          <p:nvSpPr>
            <p:cNvPr id="17" name="íšḷíḍè"/>
            <p:cNvSpPr/>
            <p:nvPr/>
          </p:nvSpPr>
          <p:spPr bwMode="auto">
            <a:xfrm>
              <a:off x="6405636" y="3893761"/>
              <a:ext cx="4262872" cy="597024"/>
            </a:xfrm>
            <a:prstGeom prst="rect">
              <a:avLst/>
            </a:prstGeom>
            <a:solidFill>
              <a:schemeClr val="bg1"/>
            </a:solidFill>
            <a:ln w="19050">
              <a:noFill/>
              <a:round/>
            </a:ln>
          </p:spPr>
          <p:txBody>
            <a:bodyPr rot="0" spcFirstLastPara="0" vert="horz" wrap="square" lIns="91440" tIns="45720" rIns="91440" bIns="45720" anchor="ctr" anchorCtr="1" forceAA="0" compatLnSpc="1">
              <a:noAutofit/>
            </a:bodyPr>
            <a:lstStyle/>
            <a:p>
              <a:pPr algn="r">
                <a:lnSpc>
                  <a:spcPct val="130000"/>
                </a:lnSpc>
              </a:pPr>
              <a:r>
                <a:rPr lang="en-US" altLang="zh-CN" sz="2800" dirty="0"/>
                <a:t>Result &amp; Analysis</a:t>
              </a:r>
              <a:endParaRPr lang="en-US" altLang="zh-CN" sz="2800" dirty="0"/>
            </a:p>
          </p:txBody>
        </p:sp>
        <p:sp>
          <p:nvSpPr>
            <p:cNvPr id="18" name="ísḷïďe"/>
            <p:cNvSpPr txBox="1"/>
            <p:nvPr/>
          </p:nvSpPr>
          <p:spPr bwMode="auto">
            <a:xfrm>
              <a:off x="651000" y="1520786"/>
              <a:ext cx="2295000" cy="763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925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spcBef>
                  <a:spcPct val="0"/>
                </a:spcBef>
              </a:pPr>
              <a:r>
                <a:rPr lang="en-US" altLang="zh-CN" sz="4000" b="1" dirty="0">
                  <a:solidFill>
                    <a:schemeClr val="bg1"/>
                  </a:solidFill>
                </a:rPr>
                <a:t>Contents</a:t>
              </a:r>
              <a:endParaRPr lang="en-US" altLang="zh-CN" sz="4000" b="1" dirty="0">
                <a:solidFill>
                  <a:schemeClr val="bg1"/>
                </a:solidFill>
              </a:endParaRPr>
            </a:p>
          </p:txBody>
        </p:sp>
        <p:cxnSp>
          <p:nvCxnSpPr>
            <p:cNvPr id="19" name="直接连接符 18"/>
            <p:cNvCxnSpPr/>
            <p:nvPr/>
          </p:nvCxnSpPr>
          <p:spPr>
            <a:xfrm>
              <a:off x="6276000" y="2284072"/>
              <a:ext cx="5242900"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276000" y="3047356"/>
              <a:ext cx="5242900"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276000" y="3810640"/>
              <a:ext cx="5242900"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276000" y="4573927"/>
              <a:ext cx="5242900"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3" name="图片 2" descr="C:\Users\xin\Desktop\中科大.png中科大"/>
          <p:cNvPicPr>
            <a:picLocks noChangeAspect="1"/>
          </p:cNvPicPr>
          <p:nvPr/>
        </p:nvPicPr>
        <p:blipFill>
          <a:blip r:embed="rId2"/>
          <a:srcRect/>
          <a:stretch>
            <a:fillRect/>
          </a:stretch>
        </p:blipFill>
        <p:spPr>
          <a:xfrm>
            <a:off x="10857865" y="252730"/>
            <a:ext cx="878840" cy="879475"/>
          </a:xfrm>
          <a:prstGeom prst="rect">
            <a:avLst/>
          </a:prstGeom>
        </p:spPr>
      </p:pic>
      <p:sp>
        <p:nvSpPr>
          <p:cNvPr id="2" name="ïṧ1íḋe"/>
          <p:cNvSpPr/>
          <p:nvPr>
            <p:custDataLst>
              <p:tags r:id="rId3"/>
            </p:custDataLst>
          </p:nvPr>
        </p:nvSpPr>
        <p:spPr bwMode="auto">
          <a:xfrm>
            <a:off x="650875" y="4573912"/>
            <a:ext cx="5363592" cy="763285"/>
          </a:xfrm>
          <a:prstGeom prst="rect">
            <a:avLst/>
          </a:prstGeom>
          <a:solidFill>
            <a:schemeClr val="accent1">
              <a:lumMod val="75000"/>
            </a:schemeClr>
          </a:solidFill>
          <a:ln w="19050">
            <a:noFill/>
            <a:round/>
          </a:ln>
        </p:spPr>
        <p:txBody>
          <a:bodyPr wrap="square" lIns="91440" tIns="45720" rIns="91440" bIns="45720" anchor="ctr">
            <a:normAutofit/>
          </a:bodyPr>
          <a:lstStyle/>
          <a:p>
            <a:pPr algn="ctr"/>
            <a:endParaRPr dirty="0"/>
          </a:p>
        </p:txBody>
      </p:sp>
      <p:sp>
        <p:nvSpPr>
          <p:cNvPr id="4" name="ïŝḷïdê"/>
          <p:cNvSpPr/>
          <p:nvPr>
            <p:custDataLst>
              <p:tags r:id="rId4"/>
            </p:custDataLst>
          </p:nvPr>
        </p:nvSpPr>
        <p:spPr bwMode="auto">
          <a:xfrm>
            <a:off x="5632824" y="4573910"/>
            <a:ext cx="763287" cy="763287"/>
          </a:xfrm>
          <a:prstGeom prst="diamond">
            <a:avLst/>
          </a:prstGeom>
          <a:solidFill>
            <a:schemeClr val="accent1">
              <a:lumMod val="75000"/>
            </a:schemeClr>
          </a:solidFill>
          <a:ln w="31750">
            <a:solidFill>
              <a:schemeClr val="bg1"/>
            </a:solidFill>
            <a:round/>
          </a:ln>
          <a:effectLst/>
        </p:spPr>
        <p:txBody>
          <a:bodyPr rot="0" spcFirstLastPara="0" vert="horz" wrap="square" lIns="91440" tIns="45720" rIns="91440" bIns="45720" anchor="ctr" anchorCtr="1" forceAA="0" compatLnSpc="1">
            <a:normAutofit fontScale="87500" lnSpcReduction="10000"/>
          </a:bodyPr>
          <a:lstStyle/>
          <a:p>
            <a:pPr algn="ctr"/>
            <a:r>
              <a:rPr lang="en-US" altLang="zh-CN" sz="2400" b="1" dirty="0">
                <a:solidFill>
                  <a:schemeClr val="bg1">
                    <a:lumMod val="100000"/>
                  </a:schemeClr>
                </a:solidFill>
                <a:latin typeface="Impact" panose="020B0806030902050204" pitchFamily="34" charset="0"/>
              </a:rPr>
              <a:t>5</a:t>
            </a:r>
            <a:endParaRPr lang="en-US" altLang="zh-CN" sz="2400" b="1" dirty="0">
              <a:solidFill>
                <a:schemeClr val="bg1">
                  <a:lumMod val="100000"/>
                </a:schemeClr>
              </a:solidFill>
              <a:latin typeface="Impact" panose="020B0806030902050204" pitchFamily="34" charset="0"/>
            </a:endParaRPr>
          </a:p>
        </p:txBody>
      </p:sp>
      <p:cxnSp>
        <p:nvCxnSpPr>
          <p:cNvPr id="23" name="直接连接符 22"/>
          <p:cNvCxnSpPr/>
          <p:nvPr>
            <p:custDataLst>
              <p:tags r:id="rId5"/>
            </p:custDataLst>
          </p:nvPr>
        </p:nvCxnSpPr>
        <p:spPr>
          <a:xfrm>
            <a:off x="6276000" y="5337197"/>
            <a:ext cx="5242900"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5" name="íšḷíḍè"/>
          <p:cNvSpPr/>
          <p:nvPr>
            <p:custDataLst>
              <p:tags r:id="rId6"/>
            </p:custDataLst>
          </p:nvPr>
        </p:nvSpPr>
        <p:spPr bwMode="auto">
          <a:xfrm>
            <a:off x="6405636" y="4657031"/>
            <a:ext cx="4262872" cy="597024"/>
          </a:xfrm>
          <a:prstGeom prst="rect">
            <a:avLst/>
          </a:prstGeom>
          <a:solidFill>
            <a:schemeClr val="bg1"/>
          </a:solidFill>
          <a:ln w="19050">
            <a:noFill/>
            <a:round/>
          </a:ln>
        </p:spPr>
        <p:txBody>
          <a:bodyPr rot="0" spcFirstLastPara="0" vert="horz" wrap="square" lIns="91440" tIns="45720" rIns="91440" bIns="45720" anchor="ctr" anchorCtr="1" forceAA="0" compatLnSpc="1">
            <a:noAutofit/>
          </a:bodyPr>
          <a:lstStyle/>
          <a:p>
            <a:pPr algn="r">
              <a:lnSpc>
                <a:spcPct val="130000"/>
              </a:lnSpc>
            </a:pPr>
            <a:r>
              <a:rPr lang="en-US" altLang="zh-CN" sz="2800" dirty="0"/>
              <a:t>Outlook &amp; Prospect</a:t>
            </a:r>
            <a:endParaRPr lang="en-US" altLang="zh-CN"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7824" y="1"/>
            <a:ext cx="10850563" cy="1028699"/>
          </a:xfrm>
        </p:spPr>
        <p:txBody>
          <a:bodyPr/>
          <a:lstStyle/>
          <a:p>
            <a:r>
              <a:rPr lang="en-US" altLang="zh-CN" dirty="0"/>
              <a:t>Analysis methods</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6" name="图片 5" descr="C:\Users\xin\Desktop\中科大.png中科大"/>
          <p:cNvPicPr>
            <a:picLocks noChangeAspect="1"/>
          </p:cNvPicPr>
          <p:nvPr/>
        </p:nvPicPr>
        <p:blipFill>
          <a:blip r:embed="rId1"/>
          <a:srcRect/>
          <a:stretch>
            <a:fillRect/>
          </a:stretch>
        </p:blipFill>
        <p:spPr>
          <a:xfrm>
            <a:off x="10857865" y="252730"/>
            <a:ext cx="878840" cy="879475"/>
          </a:xfrm>
          <a:prstGeom prst="rect">
            <a:avLst/>
          </a:prstGeom>
        </p:spPr>
      </p:pic>
      <p:sp>
        <p:nvSpPr>
          <p:cNvPr id="33" name="标题 1"/>
          <p:cNvSpPr>
            <a:spLocks noGrp="1"/>
          </p:cNvSpPr>
          <p:nvPr>
            <p:custDataLst>
              <p:tags r:id="rId2"/>
            </p:custDataLst>
          </p:nvPr>
        </p:nvSpPr>
        <p:spPr>
          <a:xfrm>
            <a:off x="6985" y="24130"/>
            <a:ext cx="10850880" cy="5384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marL="457200" indent="-457200">
              <a:buFont typeface="Wingdings" panose="05000000000000000000" charset="0"/>
              <a:buChar char="Ø"/>
            </a:pPr>
            <a:r>
              <a:rPr lang="en-US" altLang="zh-CN" dirty="0"/>
              <a:t>03/</a:t>
            </a:r>
            <a:r>
              <a:rPr lang="en-US" altLang="zh-CN" dirty="0">
                <a:sym typeface="+mn-ea"/>
              </a:rPr>
              <a:t>Experiment Implementation</a:t>
            </a:r>
            <a:endParaRPr lang="zh-CN" altLang="en-US" dirty="0"/>
          </a:p>
        </p:txBody>
      </p:sp>
      <p:pic>
        <p:nvPicPr>
          <p:cNvPr id="9" name="图片 8"/>
          <p:cNvPicPr>
            <a:picLocks noChangeAspect="1"/>
          </p:cNvPicPr>
          <p:nvPr>
            <p:custDataLst>
              <p:tags r:id="rId3"/>
            </p:custDataLst>
          </p:nvPr>
        </p:nvPicPr>
        <p:blipFill>
          <a:blip r:embed="rId4"/>
          <a:stretch>
            <a:fillRect/>
          </a:stretch>
        </p:blipFill>
        <p:spPr>
          <a:xfrm>
            <a:off x="198120" y="1306830"/>
            <a:ext cx="6800850" cy="4933950"/>
          </a:xfrm>
          <a:prstGeom prst="rect">
            <a:avLst/>
          </a:prstGeom>
        </p:spPr>
      </p:pic>
      <p:pic>
        <p:nvPicPr>
          <p:cNvPr id="10" name="图片 9"/>
          <p:cNvPicPr>
            <a:picLocks noChangeAspect="1"/>
          </p:cNvPicPr>
          <p:nvPr>
            <p:custDataLst>
              <p:tags r:id="rId5"/>
            </p:custDataLst>
          </p:nvPr>
        </p:nvPicPr>
        <p:blipFill>
          <a:blip r:embed="rId6"/>
          <a:stretch>
            <a:fillRect/>
          </a:stretch>
        </p:blipFill>
        <p:spPr>
          <a:xfrm>
            <a:off x="7202805" y="1518285"/>
            <a:ext cx="4254500" cy="42735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7824" y="1"/>
            <a:ext cx="10850563" cy="1028699"/>
          </a:xfrm>
        </p:spPr>
        <p:txBody>
          <a:bodyPr/>
          <a:lstStyle/>
          <a:p>
            <a:r>
              <a:rPr lang="en-US" altLang="zh-CN" dirty="0"/>
              <a:t>Analysis methods</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6" name="图片 5" descr="C:\Users\xin\Desktop\中科大.png中科大"/>
          <p:cNvPicPr>
            <a:picLocks noChangeAspect="1"/>
          </p:cNvPicPr>
          <p:nvPr/>
        </p:nvPicPr>
        <p:blipFill>
          <a:blip r:embed="rId1"/>
          <a:srcRect/>
          <a:stretch>
            <a:fillRect/>
          </a:stretch>
        </p:blipFill>
        <p:spPr>
          <a:xfrm>
            <a:off x="10857865" y="252730"/>
            <a:ext cx="878840" cy="879475"/>
          </a:xfrm>
          <a:prstGeom prst="rect">
            <a:avLst/>
          </a:prstGeom>
        </p:spPr>
      </p:pic>
      <p:sp>
        <p:nvSpPr>
          <p:cNvPr id="33" name="标题 1"/>
          <p:cNvSpPr>
            <a:spLocks noGrp="1"/>
          </p:cNvSpPr>
          <p:nvPr>
            <p:custDataLst>
              <p:tags r:id="rId2"/>
            </p:custDataLst>
          </p:nvPr>
        </p:nvSpPr>
        <p:spPr>
          <a:xfrm>
            <a:off x="6985" y="24130"/>
            <a:ext cx="10850880" cy="5384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marL="457200" indent="-457200">
              <a:buFont typeface="Wingdings" panose="05000000000000000000" charset="0"/>
              <a:buChar char="Ø"/>
            </a:pPr>
            <a:r>
              <a:rPr lang="en-US" altLang="zh-CN" dirty="0"/>
              <a:t>03/</a:t>
            </a:r>
            <a:r>
              <a:rPr lang="en-US" altLang="zh-CN" dirty="0">
                <a:sym typeface="+mn-ea"/>
              </a:rPr>
              <a:t>Experiment Implementation</a:t>
            </a:r>
            <a:endParaRPr lang="zh-CN" altLang="en-US" dirty="0"/>
          </a:p>
        </p:txBody>
      </p:sp>
      <p:pic>
        <p:nvPicPr>
          <p:cNvPr id="8" name="图片 7"/>
          <p:cNvPicPr>
            <a:picLocks noChangeAspect="1"/>
          </p:cNvPicPr>
          <p:nvPr>
            <p:custDataLst>
              <p:tags r:id="rId3"/>
            </p:custDataLst>
          </p:nvPr>
        </p:nvPicPr>
        <p:blipFill>
          <a:blip r:embed="rId4"/>
          <a:stretch>
            <a:fillRect/>
          </a:stretch>
        </p:blipFill>
        <p:spPr>
          <a:xfrm>
            <a:off x="7406640" y="2411095"/>
            <a:ext cx="3702050" cy="2400300"/>
          </a:xfrm>
          <a:prstGeom prst="rect">
            <a:avLst/>
          </a:prstGeom>
        </p:spPr>
      </p:pic>
      <p:pic>
        <p:nvPicPr>
          <p:cNvPr id="9" name="图片 8"/>
          <p:cNvPicPr>
            <a:picLocks noChangeAspect="1"/>
          </p:cNvPicPr>
          <p:nvPr>
            <p:custDataLst>
              <p:tags r:id="rId5"/>
            </p:custDataLst>
          </p:nvPr>
        </p:nvPicPr>
        <p:blipFill>
          <a:blip r:embed="rId6"/>
          <a:stretch>
            <a:fillRect/>
          </a:stretch>
        </p:blipFill>
        <p:spPr>
          <a:xfrm>
            <a:off x="1022350" y="1132205"/>
            <a:ext cx="6134100" cy="54038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1920298" y="2416629"/>
            <a:ext cx="5419185" cy="895350"/>
          </a:xfrm>
        </p:spPr>
        <p:txBody>
          <a:bodyPr/>
          <a:lstStyle/>
          <a:p>
            <a:r>
              <a:rPr lang="en-US" altLang="zh-CN" dirty="0">
                <a:sym typeface="+mn-ea"/>
              </a:rPr>
              <a:t>Result &amp; Analysis</a:t>
            </a:r>
            <a:endParaRPr lang="zh-CN" altLang="en-US" dirty="0"/>
          </a:p>
        </p:txBody>
      </p:sp>
      <p:sp>
        <p:nvSpPr>
          <p:cNvPr id="8" name="文本占位符 5"/>
          <p:cNvSpPr>
            <a:spLocks noGrp="1"/>
          </p:cNvSpPr>
          <p:nvPr>
            <p:ph type="body" idx="1"/>
          </p:nvPr>
        </p:nvSpPr>
        <p:spPr>
          <a:xfrm>
            <a:off x="1813363" y="3296296"/>
            <a:ext cx="6817233" cy="1015623"/>
          </a:xfrm>
        </p:spPr>
        <p:txBody>
          <a:bodyPr>
            <a:normAutofit/>
          </a:bodyPr>
          <a:lstStyle/>
          <a:p>
            <a:pPr lvl="0">
              <a:lnSpc>
                <a:spcPct val="100000"/>
              </a:lnSpc>
            </a:pPr>
            <a:r>
              <a:rPr lang="en-US" altLang="zh-CN" sz="2000" dirty="0"/>
              <a:t>	</a:t>
            </a:r>
            <a:r>
              <a:rPr lang="zh-CN" altLang="en-US" sz="2000" dirty="0"/>
              <a:t>得到原始计数数据后进行分类统计，并对统计结果进行初步直观分析。</a:t>
            </a:r>
            <a:endParaRPr lang="zh-CN" altLang="en-US" sz="2000" dirty="0"/>
          </a:p>
        </p:txBody>
      </p:sp>
      <p:sp>
        <p:nvSpPr>
          <p:cNvPr id="9" name="文本框 8"/>
          <p:cNvSpPr txBox="1"/>
          <p:nvPr/>
        </p:nvSpPr>
        <p:spPr>
          <a:xfrm>
            <a:off x="9985064" y="2660460"/>
            <a:ext cx="1333386" cy="1159330"/>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/04</a:t>
            </a:r>
            <a:endParaRPr lang="zh-CN" altLang="en-US" spc="100" dirty="0">
              <a:solidFill>
                <a:schemeClr val="accent1"/>
              </a:solidFill>
              <a:latin typeface="Impact" panose="020B0806030902050204" pitchFamily="34" charset="0"/>
              <a:cs typeface="Arial" panose="020B0604020202020204" pitchFamily="34" charset="0"/>
            </a:endParaRPr>
          </a:p>
        </p:txBody>
      </p:sp>
      <p:pic>
        <p:nvPicPr>
          <p:cNvPr id="3" name="图片 2" descr="C:\Users\xin\Desktop\中科大.png中科大"/>
          <p:cNvPicPr>
            <a:picLocks noChangeAspect="1"/>
          </p:cNvPicPr>
          <p:nvPr/>
        </p:nvPicPr>
        <p:blipFill>
          <a:blip r:embed="rId1"/>
          <a:srcRect/>
          <a:stretch>
            <a:fillRect/>
          </a:stretch>
        </p:blipFill>
        <p:spPr>
          <a:xfrm>
            <a:off x="8868410" y="2800350"/>
            <a:ext cx="878840" cy="8794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ONCURRENCY"/>
          <p:cNvPicPr>
            <a:picLocks noChangeAspect="1"/>
          </p:cNvPicPr>
          <p:nvPr/>
        </p:nvPicPr>
        <p:blipFill>
          <a:blip r:embed="rId1"/>
          <a:stretch>
            <a:fillRect/>
          </a:stretch>
        </p:blipFill>
        <p:spPr>
          <a:xfrm>
            <a:off x="4000500" y="419100"/>
            <a:ext cx="8071485" cy="4305300"/>
          </a:xfrm>
          <a:prstGeom prst="rect">
            <a:avLst/>
          </a:prstGeom>
        </p:spPr>
      </p:pic>
      <p:sp>
        <p:nvSpPr>
          <p:cNvPr id="2" name="标题 1"/>
          <p:cNvSpPr>
            <a:spLocks noGrp="1"/>
          </p:cNvSpPr>
          <p:nvPr>
            <p:ph type="title"/>
          </p:nvPr>
        </p:nvSpPr>
        <p:spPr/>
        <p:txBody>
          <a:bodyPr/>
          <a:lstStyle/>
          <a:p>
            <a:r>
              <a:rPr lang="zh-CN" altLang="en-US" dirty="0"/>
              <a:t>可视化</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24" name="图片 23" descr="C:\Users\xin\Desktop\中科大.png中科大"/>
          <p:cNvPicPr>
            <a:picLocks noChangeAspect="1"/>
          </p:cNvPicPr>
          <p:nvPr/>
        </p:nvPicPr>
        <p:blipFill>
          <a:blip r:embed="rId2"/>
          <a:srcRect/>
          <a:stretch>
            <a:fillRect/>
          </a:stretch>
        </p:blipFill>
        <p:spPr>
          <a:xfrm>
            <a:off x="10857865" y="252730"/>
            <a:ext cx="878840" cy="879475"/>
          </a:xfrm>
          <a:prstGeom prst="rect">
            <a:avLst/>
          </a:prstGeom>
        </p:spPr>
      </p:pic>
      <p:pic>
        <p:nvPicPr>
          <p:cNvPr id="3" name="图片 2" descr="total"/>
          <p:cNvPicPr>
            <a:picLocks noChangeAspect="1"/>
          </p:cNvPicPr>
          <p:nvPr/>
        </p:nvPicPr>
        <p:blipFill>
          <a:blip r:embed="rId3"/>
          <a:stretch>
            <a:fillRect/>
          </a:stretch>
        </p:blipFill>
        <p:spPr>
          <a:xfrm>
            <a:off x="479425" y="4585970"/>
            <a:ext cx="7940675" cy="1985010"/>
          </a:xfrm>
          <a:prstGeom prst="rect">
            <a:avLst/>
          </a:prstGeom>
        </p:spPr>
      </p:pic>
      <p:sp>
        <p:nvSpPr>
          <p:cNvPr id="6" name="文本框 5"/>
          <p:cNvSpPr txBox="1"/>
          <p:nvPr/>
        </p:nvSpPr>
        <p:spPr>
          <a:xfrm>
            <a:off x="552450" y="1466850"/>
            <a:ext cx="4064000" cy="1753235"/>
          </a:xfrm>
          <a:prstGeom prst="rect">
            <a:avLst/>
          </a:prstGeom>
          <a:noFill/>
        </p:spPr>
        <p:txBody>
          <a:bodyPr wrap="square" rtlCol="0">
            <a:spAutoFit/>
          </a:bodyPr>
          <a:lstStyle/>
          <a:p>
            <a:r>
              <a:rPr lang="zh-CN" altLang="en-US"/>
              <a:t>方式：</a:t>
            </a:r>
            <a:endParaRPr lang="zh-CN" altLang="en-US"/>
          </a:p>
          <a:p>
            <a:r>
              <a:rPr lang="zh-CN" altLang="en-US"/>
              <a:t>特征为</a:t>
            </a:r>
            <a:r>
              <a:rPr lang="en-US" altLang="zh-CN"/>
              <a:t>x</a:t>
            </a:r>
            <a:r>
              <a:rPr lang="zh-CN" altLang="en-US"/>
              <a:t>轴，占比为</a:t>
            </a:r>
            <a:r>
              <a:rPr lang="en-US" altLang="zh-CN"/>
              <a:t>y</a:t>
            </a:r>
            <a:r>
              <a:rPr lang="zh-CN" altLang="en-US"/>
              <a:t>轴，画并列柱状图（</a:t>
            </a:r>
            <a:r>
              <a:rPr lang="en-US" altLang="zh-CN"/>
              <a:t>python</a:t>
            </a:r>
            <a:r>
              <a:rPr lang="zh-CN" altLang="en-US"/>
              <a:t>的</a:t>
            </a:r>
            <a:r>
              <a:rPr lang="en-US" altLang="zh-CN"/>
              <a:t>matplotlib</a:t>
            </a:r>
            <a:r>
              <a:rPr lang="zh-CN" altLang="en-US"/>
              <a:t>库）</a:t>
            </a:r>
            <a:endParaRPr lang="en-US" altLang="zh-CN"/>
          </a:p>
          <a:p>
            <a:r>
              <a:rPr lang="en-US" altLang="zh-CN"/>
              <a:t>1. </a:t>
            </a:r>
            <a:r>
              <a:rPr lang="zh-CN" altLang="en-US"/>
              <a:t>更直观的看出比例</a:t>
            </a:r>
            <a:endParaRPr lang="zh-CN" altLang="en-US"/>
          </a:p>
          <a:p>
            <a:r>
              <a:rPr lang="en-US" altLang="zh-CN"/>
              <a:t>2. </a:t>
            </a:r>
            <a:r>
              <a:rPr lang="zh-CN" altLang="en-US"/>
              <a:t>同类特征的对比</a:t>
            </a:r>
            <a:endParaRPr lang="zh-CN" altLang="en-US"/>
          </a:p>
          <a:p>
            <a:r>
              <a:rPr lang="en-US" altLang="zh-CN"/>
              <a:t>3. </a:t>
            </a:r>
            <a:r>
              <a:rPr lang="zh-CN" altLang="en-US"/>
              <a:t>总计和分领域</a:t>
            </a:r>
            <a:endParaRPr lang="zh-CN" altLang="en-US"/>
          </a:p>
        </p:txBody>
      </p:sp>
      <p:sp>
        <p:nvSpPr>
          <p:cNvPr id="8" name="标题 1"/>
          <p:cNvSpPr>
            <a:spLocks noGrp="1"/>
          </p:cNvSpPr>
          <p:nvPr>
            <p:custDataLst>
              <p:tags r:id="rId4"/>
            </p:custDataLst>
          </p:nvPr>
        </p:nvSpPr>
        <p:spPr>
          <a:xfrm>
            <a:off x="6985" y="24130"/>
            <a:ext cx="10850880" cy="5384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marL="457200" indent="-457200">
              <a:buFont typeface="Wingdings" panose="05000000000000000000" charset="0"/>
              <a:buChar char="Ø"/>
            </a:pPr>
            <a:r>
              <a:rPr lang="en-US" altLang="zh-CN" dirty="0"/>
              <a:t>04/</a:t>
            </a:r>
            <a:r>
              <a:rPr lang="en-US" altLang="zh-CN" dirty="0">
                <a:sym typeface="+mn-ea"/>
              </a:rPr>
              <a:t>Result &amp; Analysis</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统计总分布</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24" name="图片 23" descr="C:\Users\xin\Desktop\中科大.png中科大"/>
          <p:cNvPicPr>
            <a:picLocks noChangeAspect="1"/>
          </p:cNvPicPr>
          <p:nvPr/>
        </p:nvPicPr>
        <p:blipFill>
          <a:blip r:embed="rId1"/>
          <a:srcRect/>
          <a:stretch>
            <a:fillRect/>
          </a:stretch>
        </p:blipFill>
        <p:spPr>
          <a:xfrm>
            <a:off x="10857865" y="252730"/>
            <a:ext cx="878840" cy="879475"/>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2205"/>
            <a:ext cx="12192000" cy="3048000"/>
          </a:xfrm>
          <a:prstGeom prst="rect">
            <a:avLst/>
          </a:prstGeom>
        </p:spPr>
      </p:pic>
      <p:sp>
        <p:nvSpPr>
          <p:cNvPr id="6" name="文本框 5"/>
          <p:cNvSpPr txBox="1"/>
          <p:nvPr/>
        </p:nvSpPr>
        <p:spPr>
          <a:xfrm>
            <a:off x="197963" y="4091233"/>
            <a:ext cx="11849493" cy="2862322"/>
          </a:xfrm>
          <a:prstGeom prst="rect">
            <a:avLst/>
          </a:prstGeom>
          <a:noFill/>
        </p:spPr>
        <p:txBody>
          <a:bodyPr wrap="square" rtlCol="0">
            <a:spAutoFit/>
          </a:bodyPr>
          <a:lstStyle/>
          <a:p>
            <a:pPr marL="285750" indent="-285750">
              <a:buFont typeface="Arial" panose="020B0604020202020204" pitchFamily="34" charset="0"/>
              <a:buChar char="•"/>
            </a:pPr>
            <a:r>
              <a:rPr lang="zh-CN" altLang="en-US" b="0" dirty="0">
                <a:effectLst/>
                <a:latin typeface="Consolas" panose="020B0609020204030204" pitchFamily="49" charset="0"/>
              </a:rPr>
              <a:t>内存优化中的直接初始化和多态中的函数重载是最普遍被使用的</a:t>
            </a:r>
            <a:r>
              <a:rPr lang="en-US" altLang="zh-CN" b="0" dirty="0">
                <a:effectLst/>
                <a:latin typeface="Consolas" panose="020B0609020204030204" pitchFamily="49" charset="0"/>
              </a:rPr>
              <a:t>C++</a:t>
            </a:r>
            <a:r>
              <a:rPr lang="zh-CN" altLang="en-US" b="0" dirty="0">
                <a:effectLst/>
                <a:latin typeface="Consolas" panose="020B0609020204030204" pitchFamily="49" charset="0"/>
              </a:rPr>
              <a:t>高级特性，说明在实际编程中语言使用者更喜欢语法简单、内存开销小、且在运行时可复用性高的编程特性。</a:t>
            </a:r>
            <a:endParaRPr lang="zh-CN" altLang="en-US" b="0" dirty="0">
              <a:effectLst/>
              <a:latin typeface="Consolas" panose="020B0609020204030204" pitchFamily="49" charset="0"/>
            </a:endParaRPr>
          </a:p>
          <a:p>
            <a:pPr marL="285750" indent="-285750">
              <a:buFont typeface="Arial" panose="020B0604020202020204" pitchFamily="34" charset="0"/>
              <a:buChar char="•"/>
            </a:pPr>
            <a:r>
              <a:rPr lang="zh-CN" altLang="en-US" b="0" dirty="0">
                <a:effectLst/>
                <a:latin typeface="Consolas" panose="020B0609020204030204" pitchFamily="49" charset="0"/>
              </a:rPr>
              <a:t>除直接初始化外，</a:t>
            </a:r>
            <a:r>
              <a:rPr lang="en-US" altLang="zh-CN" b="0" dirty="0">
                <a:effectLst/>
                <a:latin typeface="Consolas" panose="020B0609020204030204" pitchFamily="49" charset="0"/>
              </a:rPr>
              <a:t>TEMPLATE</a:t>
            </a:r>
            <a:r>
              <a:rPr lang="zh-CN" altLang="en-US" b="0" dirty="0">
                <a:effectLst/>
                <a:latin typeface="Consolas" panose="020B0609020204030204" pitchFamily="49" charset="0"/>
              </a:rPr>
              <a:t>模版编程类和</a:t>
            </a:r>
            <a:r>
              <a:rPr lang="en-US" altLang="zh-CN" b="0" dirty="0">
                <a:effectLst/>
                <a:latin typeface="Consolas" panose="020B0609020204030204" pitchFamily="49" charset="0"/>
              </a:rPr>
              <a:t>POLYMORPHISM</a:t>
            </a:r>
            <a:r>
              <a:rPr lang="zh-CN" altLang="en-US" b="0" dirty="0">
                <a:effectLst/>
                <a:latin typeface="Consolas" panose="020B0609020204030204" pitchFamily="49" charset="0"/>
              </a:rPr>
              <a:t>多态类占据了特征计数的主要比例，说明大多数</a:t>
            </a:r>
            <a:r>
              <a:rPr lang="en-US" altLang="zh-CN" b="0" dirty="0">
                <a:effectLst/>
                <a:latin typeface="Consolas" panose="020B0609020204030204" pitchFamily="49" charset="0"/>
              </a:rPr>
              <a:t>C++ developers</a:t>
            </a:r>
            <a:r>
              <a:rPr lang="zh-CN" altLang="en-US" b="0" dirty="0">
                <a:effectLst/>
                <a:latin typeface="Consolas" panose="020B0609020204030204" pitchFamily="49" charset="0"/>
              </a:rPr>
              <a:t>能抓住并使用</a:t>
            </a:r>
            <a:r>
              <a:rPr lang="en-US" altLang="zh-CN" b="0" dirty="0">
                <a:effectLst/>
                <a:latin typeface="Consolas" panose="020B0609020204030204" pitchFamily="49" charset="0"/>
              </a:rPr>
              <a:t>C++</a:t>
            </a:r>
            <a:r>
              <a:rPr lang="zh-CN" altLang="en-US" b="0" dirty="0">
                <a:effectLst/>
                <a:latin typeface="Consolas" panose="020B0609020204030204" pitchFamily="49" charset="0"/>
              </a:rPr>
              <a:t>最突出的核心特性。</a:t>
            </a:r>
            <a:endParaRPr lang="zh-CN" altLang="en-US" b="0" dirty="0">
              <a:effectLst/>
              <a:latin typeface="Consolas" panose="020B0609020204030204" pitchFamily="49" charset="0"/>
            </a:endParaRPr>
          </a:p>
          <a:p>
            <a:pPr marL="285750" indent="-285750">
              <a:buFont typeface="Arial" panose="020B0604020202020204" pitchFamily="34" charset="0"/>
              <a:buChar char="•"/>
            </a:pPr>
            <a:r>
              <a:rPr lang="en-US" altLang="zh-CN" b="0" dirty="0">
                <a:effectLst/>
                <a:latin typeface="Consolas" panose="020B0609020204030204" pitchFamily="49" charset="0"/>
              </a:rPr>
              <a:t>COCURRENCY</a:t>
            </a:r>
            <a:r>
              <a:rPr lang="zh-CN" altLang="en-US" b="0" dirty="0">
                <a:effectLst/>
                <a:latin typeface="Consolas" panose="020B0609020204030204" pitchFamily="49" charset="0"/>
              </a:rPr>
              <a:t>并发类和</a:t>
            </a:r>
            <a:r>
              <a:rPr lang="en-US" altLang="zh-CN" b="0" dirty="0">
                <a:effectLst/>
                <a:latin typeface="Consolas" panose="020B0609020204030204" pitchFamily="49" charset="0"/>
              </a:rPr>
              <a:t>EXCEPTION</a:t>
            </a:r>
            <a:r>
              <a:rPr lang="zh-CN" altLang="en-US" b="0" dirty="0">
                <a:effectLst/>
                <a:latin typeface="Consolas" panose="020B0609020204030204" pitchFamily="49" charset="0"/>
              </a:rPr>
              <a:t>异常处理类占比较小，说明在考察的仓库语料中，对</a:t>
            </a:r>
            <a:r>
              <a:rPr lang="en-US" altLang="zh-CN" b="0" dirty="0">
                <a:effectLst/>
                <a:latin typeface="Consolas" panose="020B0609020204030204" pitchFamily="49" charset="0"/>
              </a:rPr>
              <a:t>C++</a:t>
            </a:r>
            <a:r>
              <a:rPr lang="zh-CN" altLang="en-US" b="0" dirty="0">
                <a:effectLst/>
                <a:latin typeface="Consolas" panose="020B0609020204030204" pitchFamily="49" charset="0"/>
              </a:rPr>
              <a:t>并行加速、存储生存期等这种与底层硬件控制相关的特性使用较少，体现了高级语言的封装性；同时大部分的单文件中对异常情况的处理较少较简单，程序的健壮性有待提高。</a:t>
            </a:r>
            <a:endParaRPr lang="zh-CN" altLang="en-US" b="0" dirty="0">
              <a:effectLst/>
              <a:latin typeface="Consolas" panose="020B0609020204030204" pitchFamily="49" charset="0"/>
            </a:endParaRPr>
          </a:p>
          <a:p>
            <a:pPr marL="285750" indent="-285750">
              <a:buFont typeface="Arial" panose="020B0604020202020204" pitchFamily="34" charset="0"/>
              <a:buChar char="•"/>
            </a:pPr>
            <a:r>
              <a:rPr lang="en-US" altLang="zh-CN" b="0" dirty="0" err="1">
                <a:effectLst/>
                <a:latin typeface="Consolas" panose="020B0609020204030204" pitchFamily="49" charset="0"/>
              </a:rPr>
              <a:t>POLYMORPHISM_nestedclass</a:t>
            </a:r>
            <a:r>
              <a:rPr lang="zh-CN" altLang="en-US" b="0" dirty="0">
                <a:effectLst/>
                <a:latin typeface="Consolas" panose="020B0609020204030204" pitchFamily="49" charset="0"/>
              </a:rPr>
              <a:t>、</a:t>
            </a:r>
            <a:r>
              <a:rPr lang="en-US" altLang="zh-CN" b="0" dirty="0" err="1">
                <a:effectLst/>
                <a:latin typeface="Consolas" panose="020B0609020204030204" pitchFamily="49" charset="0"/>
              </a:rPr>
              <a:t>REFERENCE_friend</a:t>
            </a:r>
            <a:r>
              <a:rPr lang="zh-CN" altLang="en-US" b="0" dirty="0">
                <a:effectLst/>
                <a:latin typeface="Consolas" panose="020B0609020204030204" pitchFamily="49" charset="0"/>
              </a:rPr>
              <a:t>、</a:t>
            </a:r>
            <a:r>
              <a:rPr lang="en-US" altLang="zh-CN" b="0" dirty="0" err="1">
                <a:effectLst/>
                <a:latin typeface="Consolas" panose="020B0609020204030204" pitchFamily="49" charset="0"/>
              </a:rPr>
              <a:t>REFERENCE_using</a:t>
            </a:r>
            <a:r>
              <a:rPr lang="zh-CN" altLang="en-US" b="0" dirty="0">
                <a:effectLst/>
                <a:latin typeface="Consolas" panose="020B0609020204030204" pitchFamily="49" charset="0"/>
              </a:rPr>
              <a:t>、</a:t>
            </a:r>
            <a:r>
              <a:rPr lang="en-US" altLang="zh-CN" b="0" dirty="0" err="1">
                <a:effectLst/>
                <a:latin typeface="Consolas" panose="020B0609020204030204" pitchFamily="49" charset="0"/>
              </a:rPr>
              <a:t>FUNCTION_variparams</a:t>
            </a:r>
            <a:r>
              <a:rPr lang="zh-CN" altLang="en-US" b="0" dirty="0">
                <a:effectLst/>
                <a:latin typeface="Consolas" panose="020B0609020204030204" pitchFamily="49" charset="0"/>
              </a:rPr>
              <a:t>这几种</a:t>
            </a:r>
            <a:r>
              <a:rPr lang="en-US" altLang="zh-CN" b="0" dirty="0">
                <a:effectLst/>
                <a:latin typeface="Consolas" panose="020B0609020204030204" pitchFamily="49" charset="0"/>
              </a:rPr>
              <a:t>C++</a:t>
            </a:r>
            <a:r>
              <a:rPr lang="zh-CN" altLang="en-US" b="0" dirty="0">
                <a:effectLst/>
                <a:latin typeface="Consolas" panose="020B0609020204030204" pitchFamily="49" charset="0"/>
              </a:rPr>
              <a:t>支持的特殊用法在实际编程中使用率较小，都容易在实际运行中提高程序出错风险。</a:t>
            </a:r>
            <a:endParaRPr lang="zh-CN" altLang="en-US" b="0" dirty="0">
              <a:effectLst/>
              <a:latin typeface="Consolas" panose="020B0609020204030204" pitchFamily="49" charset="0"/>
            </a:endParaRPr>
          </a:p>
          <a:p>
            <a:endParaRPr lang="zh-CN" altLang="en-US" dirty="0"/>
          </a:p>
        </p:txBody>
      </p:sp>
      <p:sp>
        <p:nvSpPr>
          <p:cNvPr id="8" name="标题 1"/>
          <p:cNvSpPr>
            <a:spLocks noGrp="1"/>
          </p:cNvSpPr>
          <p:nvPr>
            <p:custDataLst>
              <p:tags r:id="rId3"/>
            </p:custDataLst>
          </p:nvPr>
        </p:nvSpPr>
        <p:spPr>
          <a:xfrm>
            <a:off x="6985" y="24130"/>
            <a:ext cx="10850880" cy="5384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marL="457200" indent="-457200">
              <a:buFont typeface="Wingdings" panose="05000000000000000000" charset="0"/>
              <a:buChar char="Ø"/>
            </a:pPr>
            <a:r>
              <a:rPr lang="en-US" altLang="zh-CN" dirty="0"/>
              <a:t>04/</a:t>
            </a:r>
            <a:r>
              <a:rPr lang="en-US" altLang="zh-CN" dirty="0">
                <a:sym typeface="+mn-ea"/>
              </a:rPr>
              <a:t>Result &amp; Analysis</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统计按领域分布</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24" name="图片 23" descr="C:\Users\xin\Desktop\中科大.png中科大"/>
          <p:cNvPicPr>
            <a:picLocks noChangeAspect="1"/>
          </p:cNvPicPr>
          <p:nvPr/>
        </p:nvPicPr>
        <p:blipFill>
          <a:blip r:embed="rId1"/>
          <a:srcRect/>
          <a:stretch>
            <a:fillRect/>
          </a:stretch>
        </p:blipFill>
        <p:spPr>
          <a:xfrm>
            <a:off x="10857865" y="252730"/>
            <a:ext cx="878840" cy="879475"/>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12157"/>
            <a:ext cx="8081087" cy="4309913"/>
          </a:xfrm>
          <a:prstGeom prst="rect">
            <a:avLst/>
          </a:prstGeom>
        </p:spPr>
      </p:pic>
      <p:sp>
        <p:nvSpPr>
          <p:cNvPr id="6" name="文本框 5"/>
          <p:cNvSpPr txBox="1"/>
          <p:nvPr/>
        </p:nvSpPr>
        <p:spPr>
          <a:xfrm>
            <a:off x="7550870" y="2302307"/>
            <a:ext cx="3969617" cy="2862322"/>
          </a:xfrm>
          <a:prstGeom prst="rect">
            <a:avLst/>
          </a:prstGeom>
          <a:noFill/>
        </p:spPr>
        <p:txBody>
          <a:bodyPr wrap="square" rtlCol="0">
            <a:spAutoFit/>
          </a:bodyPr>
          <a:lstStyle/>
          <a:p>
            <a:pPr marL="285750" indent="-285750">
              <a:buFont typeface="Arial" panose="020B0604020202020204" pitchFamily="34" charset="0"/>
              <a:buChar char="•"/>
            </a:pPr>
            <a:r>
              <a:rPr lang="en-US" altLang="zh-CN" b="0" dirty="0" err="1">
                <a:effectLst/>
                <a:latin typeface="Consolas" panose="020B0609020204030204" pitchFamily="49" charset="0"/>
              </a:rPr>
              <a:t>thread_local</a:t>
            </a:r>
            <a:r>
              <a:rPr lang="en-US" altLang="zh-CN" b="0" dirty="0">
                <a:effectLst/>
                <a:latin typeface="Consolas" panose="020B0609020204030204" pitchFamily="49" charset="0"/>
              </a:rPr>
              <a:t>:</a:t>
            </a:r>
            <a:r>
              <a:rPr lang="zh-CN" altLang="en-US" b="0" dirty="0">
                <a:effectLst/>
                <a:latin typeface="Consolas" panose="020B0609020204030204" pitchFamily="49" charset="0"/>
              </a:rPr>
              <a:t>与线程加速有关的特性在机器学习、数据库、游戏开发这些对运行性能或实时性要求极高的领域。</a:t>
            </a:r>
            <a:endParaRPr lang="zh-CN" altLang="en-US" b="0" dirty="0">
              <a:effectLst/>
              <a:latin typeface="Consolas" panose="020B0609020204030204" pitchFamily="49" charset="0"/>
            </a:endParaRPr>
          </a:p>
          <a:p>
            <a:pPr marL="285750" indent="-285750">
              <a:buFont typeface="Arial" panose="020B0604020202020204" pitchFamily="34" charset="0"/>
              <a:buChar char="•"/>
            </a:pPr>
            <a:r>
              <a:rPr lang="en-US" altLang="zh-CN" b="0" dirty="0">
                <a:effectLst/>
                <a:latin typeface="Consolas" panose="020B0609020204030204" pitchFamily="49" charset="0"/>
              </a:rPr>
              <a:t>volatile</a:t>
            </a:r>
            <a:r>
              <a:rPr lang="zh-CN" altLang="en-US" b="0" dirty="0">
                <a:effectLst/>
                <a:latin typeface="Consolas" panose="020B0609020204030204" pitchFamily="49" charset="0"/>
              </a:rPr>
              <a:t>：与数据存储生存期控制有关的特性在编译系统和嵌入式系统这些与底层硬件设计息息相关的系统软件领域。</a:t>
            </a:r>
            <a:br>
              <a:rPr lang="zh-CN" altLang="en-US" b="0" dirty="0">
                <a:effectLst/>
                <a:latin typeface="Consolas" panose="020B0609020204030204" pitchFamily="49" charset="0"/>
              </a:rPr>
            </a:br>
            <a:endParaRPr lang="zh-CN" altLang="en-US" b="0" dirty="0">
              <a:effectLst/>
              <a:latin typeface="Consolas" panose="020B0609020204030204" pitchFamily="49" charset="0"/>
            </a:endParaRPr>
          </a:p>
          <a:p>
            <a:endParaRPr lang="zh-CN" altLang="en-US" dirty="0"/>
          </a:p>
        </p:txBody>
      </p:sp>
      <p:sp>
        <p:nvSpPr>
          <p:cNvPr id="8" name="标题 1"/>
          <p:cNvSpPr>
            <a:spLocks noGrp="1"/>
          </p:cNvSpPr>
          <p:nvPr>
            <p:custDataLst>
              <p:tags r:id="rId3"/>
            </p:custDataLst>
          </p:nvPr>
        </p:nvSpPr>
        <p:spPr>
          <a:xfrm>
            <a:off x="6985" y="24130"/>
            <a:ext cx="10850880" cy="5384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marL="457200" indent="-457200">
              <a:buFont typeface="Wingdings" panose="05000000000000000000" charset="0"/>
              <a:buChar char="Ø"/>
            </a:pPr>
            <a:r>
              <a:rPr lang="en-US" altLang="zh-CN" dirty="0"/>
              <a:t>04/</a:t>
            </a:r>
            <a:r>
              <a:rPr lang="en-US" altLang="zh-CN" dirty="0">
                <a:sym typeface="+mn-ea"/>
              </a:rPr>
              <a:t>Result &amp; Analysis</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统计按领域分布</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24" name="图片 23" descr="C:\Users\xin\Desktop\中科大.png中科大"/>
          <p:cNvPicPr>
            <a:picLocks noChangeAspect="1"/>
          </p:cNvPicPr>
          <p:nvPr/>
        </p:nvPicPr>
        <p:blipFill>
          <a:blip r:embed="rId1"/>
          <a:srcRect/>
          <a:stretch>
            <a:fillRect/>
          </a:stretch>
        </p:blipFill>
        <p:spPr>
          <a:xfrm>
            <a:off x="10857865" y="252730"/>
            <a:ext cx="878840" cy="879475"/>
          </a:xfrm>
          <a:prstGeom prst="rect">
            <a:avLst/>
          </a:prstGeom>
        </p:spPr>
      </p:pic>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5327" t="6360" r="7961" b="4925"/>
          <a:stretch>
            <a:fillRect/>
          </a:stretch>
        </p:blipFill>
        <p:spPr>
          <a:xfrm>
            <a:off x="100378" y="1236743"/>
            <a:ext cx="5994827" cy="3271101"/>
          </a:xfrm>
          <a:prstGeom prst="rect">
            <a:avLst/>
          </a:prstGeom>
        </p:spPr>
      </p:pic>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l="7147" t="5654" r="5121" b="255"/>
          <a:stretch>
            <a:fillRect/>
          </a:stretch>
        </p:blipFill>
        <p:spPr>
          <a:xfrm>
            <a:off x="6040433" y="1236743"/>
            <a:ext cx="5901181" cy="3375412"/>
          </a:xfrm>
          <a:prstGeom prst="rect">
            <a:avLst/>
          </a:prstGeom>
        </p:spPr>
      </p:pic>
      <p:sp>
        <p:nvSpPr>
          <p:cNvPr id="10" name="文本框 9"/>
          <p:cNvSpPr txBox="1"/>
          <p:nvPr/>
        </p:nvSpPr>
        <p:spPr>
          <a:xfrm>
            <a:off x="339365" y="4901938"/>
            <a:ext cx="5118755"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b="0" dirty="0">
                <a:effectLst/>
                <a:latin typeface="Consolas" panose="020B0609020204030204" pitchFamily="49" charset="0"/>
              </a:rPr>
              <a:t>try-catch:</a:t>
            </a:r>
            <a:r>
              <a:rPr lang="zh-CN" altLang="en-US" b="0" dirty="0">
                <a:effectLst/>
                <a:latin typeface="Consolas" panose="020B0609020204030204" pitchFamily="49" charset="0"/>
              </a:rPr>
              <a:t>在机器学习、自动化和计算机视觉领域使用</a:t>
            </a:r>
            <a:r>
              <a:rPr lang="en-US" altLang="zh-CN" b="0" dirty="0">
                <a:effectLst/>
                <a:latin typeface="Consolas" panose="020B0609020204030204" pitchFamily="49" charset="0"/>
              </a:rPr>
              <a:t>try-catch</a:t>
            </a:r>
            <a:r>
              <a:rPr lang="zh-CN" altLang="en-US" b="0" dirty="0">
                <a:effectLst/>
                <a:latin typeface="Consolas" panose="020B0609020204030204" pitchFamily="49" charset="0"/>
              </a:rPr>
              <a:t>异常控制较多，这可能是由于在这些领域的出错代价较高，设计者一般会力求降低产品在实际运营中的出错率。</a:t>
            </a:r>
            <a:endParaRPr lang="zh-CN" altLang="en-US" b="0" dirty="0">
              <a:effectLst/>
              <a:latin typeface="Consolas" panose="020B0609020204030204" pitchFamily="49" charset="0"/>
            </a:endParaRPr>
          </a:p>
        </p:txBody>
      </p:sp>
      <p:sp>
        <p:nvSpPr>
          <p:cNvPr id="11" name="文本框 10"/>
          <p:cNvSpPr txBox="1"/>
          <p:nvPr/>
        </p:nvSpPr>
        <p:spPr>
          <a:xfrm>
            <a:off x="6212264" y="4760536"/>
            <a:ext cx="5524441" cy="1754326"/>
          </a:xfrm>
          <a:prstGeom prst="rect">
            <a:avLst/>
          </a:prstGeom>
          <a:noFill/>
        </p:spPr>
        <p:txBody>
          <a:bodyPr wrap="square" rtlCol="0">
            <a:spAutoFit/>
          </a:bodyPr>
          <a:lstStyle/>
          <a:p>
            <a:pPr marL="285750" indent="-285750">
              <a:buFont typeface="Arial" panose="020B0604020202020204" pitchFamily="34" charset="0"/>
              <a:buChar char="•"/>
            </a:pPr>
            <a:r>
              <a:rPr lang="en-US" altLang="zh-CN" b="0" dirty="0">
                <a:effectLst/>
                <a:latin typeface="Consolas" panose="020B0609020204030204" pitchFamily="49" charset="0"/>
              </a:rPr>
              <a:t>operator </a:t>
            </a:r>
            <a:r>
              <a:rPr lang="zh-CN" altLang="en-US" b="0" dirty="0">
                <a:effectLst/>
                <a:latin typeface="Consolas" panose="020B0609020204030204" pitchFamily="49" charset="0"/>
              </a:rPr>
              <a:t>运算符重载在机器学习和开发中工具中使用较多，通过重载运算符，开发人员可以编写更具表达力和简洁性的代码，从而更容易处理复杂的数据结构和算法。</a:t>
            </a:r>
            <a:endParaRPr lang="en-US" altLang="zh-CN" dirty="0">
              <a:latin typeface="Consolas" panose="020B0609020204030204" pitchFamily="49" charset="0"/>
            </a:endParaRPr>
          </a:p>
          <a:p>
            <a:pPr marL="285750" indent="-285750">
              <a:buFont typeface="Arial" panose="020B0604020202020204" pitchFamily="34" charset="0"/>
              <a:buChar char="•"/>
            </a:pPr>
            <a:r>
              <a:rPr lang="zh-CN" altLang="en-US" b="0" dirty="0">
                <a:effectLst/>
                <a:latin typeface="Consolas" panose="020B0609020204030204" pitchFamily="49" charset="0"/>
              </a:rPr>
              <a:t>虚函数重写在数据库和编译系统中使用较多</a:t>
            </a:r>
            <a:endParaRPr lang="zh-CN" altLang="en-US" b="0" dirty="0">
              <a:effectLst/>
              <a:latin typeface="Consolas" panose="020B0609020204030204" pitchFamily="49" charset="0"/>
            </a:endParaRPr>
          </a:p>
          <a:p>
            <a:endParaRPr lang="zh-CN" altLang="en-US" dirty="0"/>
          </a:p>
        </p:txBody>
      </p:sp>
      <p:sp>
        <p:nvSpPr>
          <p:cNvPr id="13" name="标题 1"/>
          <p:cNvSpPr>
            <a:spLocks noGrp="1"/>
          </p:cNvSpPr>
          <p:nvPr>
            <p:custDataLst>
              <p:tags r:id="rId4"/>
            </p:custDataLst>
          </p:nvPr>
        </p:nvSpPr>
        <p:spPr>
          <a:xfrm>
            <a:off x="6985" y="24130"/>
            <a:ext cx="10850880" cy="5384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marL="457200" indent="-457200">
              <a:buFont typeface="Wingdings" panose="05000000000000000000" charset="0"/>
              <a:buChar char="Ø"/>
            </a:pPr>
            <a:r>
              <a:rPr lang="en-US" altLang="zh-CN" dirty="0"/>
              <a:t>04/</a:t>
            </a:r>
            <a:r>
              <a:rPr lang="en-US" altLang="zh-CN" dirty="0">
                <a:sym typeface="+mn-ea"/>
              </a:rPr>
              <a:t>Result &amp; Analysis</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976" y="103506"/>
            <a:ext cx="10850563" cy="1028699"/>
          </a:xfrm>
        </p:spPr>
        <p:txBody>
          <a:bodyPr/>
          <a:lstStyle/>
          <a:p>
            <a:r>
              <a:rPr lang="zh-CN" altLang="en-US" dirty="0"/>
              <a:t>统计按领域分布</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24" name="图片 23" descr="C:\Users\xin\Desktop\中科大.png中科大"/>
          <p:cNvPicPr>
            <a:picLocks noChangeAspect="1"/>
          </p:cNvPicPr>
          <p:nvPr/>
        </p:nvPicPr>
        <p:blipFill>
          <a:blip r:embed="rId1"/>
          <a:srcRect/>
          <a:stretch>
            <a:fillRect/>
          </a:stretch>
        </p:blipFill>
        <p:spPr>
          <a:xfrm>
            <a:off x="10857865" y="252730"/>
            <a:ext cx="878840" cy="879475"/>
          </a:xfrm>
          <a:prstGeom prst="rect">
            <a:avLst/>
          </a:prstGeom>
        </p:spPr>
      </p:pic>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l="7190" t="8284" r="7836" b="-1067"/>
          <a:stretch>
            <a:fillRect/>
          </a:stretch>
        </p:blipFill>
        <p:spPr>
          <a:xfrm>
            <a:off x="1" y="1102614"/>
            <a:ext cx="4500704" cy="2620975"/>
          </a:xfrm>
          <a:prstGeom prst="rect">
            <a:avLst/>
          </a:prstGeom>
        </p:spPr>
      </p:pic>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l="6959" t="8283" r="7757" b="5171"/>
          <a:stretch>
            <a:fillRect/>
          </a:stretch>
        </p:blipFill>
        <p:spPr>
          <a:xfrm>
            <a:off x="4574995" y="1102614"/>
            <a:ext cx="4577851" cy="2477648"/>
          </a:xfrm>
          <a:prstGeom prst="rect">
            <a:avLst/>
          </a:prstGeom>
        </p:spPr>
      </p:pic>
      <p:pic>
        <p:nvPicPr>
          <p:cNvPr id="11" name="图片 10"/>
          <p:cNvPicPr>
            <a:picLocks noChangeAspect="1"/>
          </p:cNvPicPr>
          <p:nvPr/>
        </p:nvPicPr>
        <p:blipFill rotWithShape="1">
          <a:blip r:embed="rId4" cstate="print">
            <a:extLst>
              <a:ext uri="{28A0092B-C50C-407E-A947-70E740481C1C}">
                <a14:useLocalDpi xmlns:a14="http://schemas.microsoft.com/office/drawing/2010/main" val="0"/>
              </a:ext>
            </a:extLst>
          </a:blip>
          <a:srcRect l="9046" t="8428" r="6984" b="5171"/>
          <a:stretch>
            <a:fillRect/>
          </a:stretch>
        </p:blipFill>
        <p:spPr>
          <a:xfrm>
            <a:off x="131976" y="4158823"/>
            <a:ext cx="4514860" cy="2477649"/>
          </a:xfrm>
          <a:prstGeom prst="rect">
            <a:avLst/>
          </a:prstGeom>
        </p:spPr>
      </p:pic>
      <p:pic>
        <p:nvPicPr>
          <p:cNvPr id="13" name="图片 12"/>
          <p:cNvPicPr>
            <a:picLocks noChangeAspect="1"/>
          </p:cNvPicPr>
          <p:nvPr/>
        </p:nvPicPr>
        <p:blipFill rotWithShape="1">
          <a:blip r:embed="rId5" cstate="print">
            <a:extLst>
              <a:ext uri="{28A0092B-C50C-407E-A947-70E740481C1C}">
                <a14:useLocalDpi xmlns:a14="http://schemas.microsoft.com/office/drawing/2010/main" val="0"/>
              </a:ext>
            </a:extLst>
          </a:blip>
          <a:srcRect l="7191" t="8150" r="8531" b="5167"/>
          <a:stretch>
            <a:fillRect/>
          </a:stretch>
        </p:blipFill>
        <p:spPr>
          <a:xfrm>
            <a:off x="4716283" y="4158823"/>
            <a:ext cx="4622553" cy="2535695"/>
          </a:xfrm>
          <a:prstGeom prst="rect">
            <a:avLst/>
          </a:prstGeom>
        </p:spPr>
      </p:pic>
      <p:sp>
        <p:nvSpPr>
          <p:cNvPr id="20" name="标题 1"/>
          <p:cNvSpPr>
            <a:spLocks noGrp="1"/>
          </p:cNvSpPr>
          <p:nvPr>
            <p:custDataLst>
              <p:tags r:id="rId6"/>
            </p:custDataLst>
          </p:nvPr>
        </p:nvSpPr>
        <p:spPr>
          <a:xfrm>
            <a:off x="6985" y="24130"/>
            <a:ext cx="10850880" cy="5384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marL="457200" indent="-457200">
              <a:buFont typeface="Wingdings" panose="05000000000000000000" charset="0"/>
              <a:buChar char="Ø"/>
            </a:pPr>
            <a:r>
              <a:rPr lang="en-US" altLang="zh-CN" dirty="0"/>
              <a:t>04/</a:t>
            </a:r>
            <a:r>
              <a:rPr lang="en-US" altLang="zh-CN" dirty="0">
                <a:sym typeface="+mn-ea"/>
              </a:rPr>
              <a:t>Result &amp; Analysis</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1920298" y="2416629"/>
            <a:ext cx="5419185" cy="895350"/>
          </a:xfrm>
        </p:spPr>
        <p:txBody>
          <a:bodyPr/>
          <a:lstStyle/>
          <a:p>
            <a:r>
              <a:rPr lang="en-US" altLang="zh-CN" dirty="0">
                <a:sym typeface="+mn-ea"/>
              </a:rPr>
              <a:t>Outlook &amp; Prospect</a:t>
            </a:r>
            <a:endParaRPr lang="zh-CN" altLang="en-US" dirty="0"/>
          </a:p>
        </p:txBody>
      </p:sp>
      <p:sp>
        <p:nvSpPr>
          <p:cNvPr id="9" name="文本框 8"/>
          <p:cNvSpPr txBox="1"/>
          <p:nvPr/>
        </p:nvSpPr>
        <p:spPr>
          <a:xfrm>
            <a:off x="9985064" y="2660460"/>
            <a:ext cx="1333386" cy="1159330"/>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/05</a:t>
            </a:r>
            <a:endParaRPr lang="zh-CN" altLang="en-US" spc="100" dirty="0">
              <a:solidFill>
                <a:schemeClr val="accent1"/>
              </a:solidFill>
              <a:latin typeface="Impact" panose="020B0806030902050204" pitchFamily="34" charset="0"/>
              <a:cs typeface="Arial" panose="020B0604020202020204" pitchFamily="34" charset="0"/>
            </a:endParaRPr>
          </a:p>
        </p:txBody>
      </p:sp>
      <p:pic>
        <p:nvPicPr>
          <p:cNvPr id="3" name="图片 2" descr="C:\Users\xin\Desktop\中科大.png中科大"/>
          <p:cNvPicPr>
            <a:picLocks noChangeAspect="1"/>
          </p:cNvPicPr>
          <p:nvPr/>
        </p:nvPicPr>
        <p:blipFill>
          <a:blip r:embed="rId1"/>
          <a:srcRect/>
          <a:stretch>
            <a:fillRect/>
          </a:stretch>
        </p:blipFill>
        <p:spPr>
          <a:xfrm>
            <a:off x="8868410" y="2800350"/>
            <a:ext cx="878840" cy="8794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24" name="图片 23" descr="C:\Users\xin\Desktop\中科大.png中科大"/>
          <p:cNvPicPr>
            <a:picLocks noChangeAspect="1"/>
          </p:cNvPicPr>
          <p:nvPr/>
        </p:nvPicPr>
        <p:blipFill>
          <a:blip r:embed="rId1"/>
          <a:srcRect/>
          <a:stretch>
            <a:fillRect/>
          </a:stretch>
        </p:blipFill>
        <p:spPr>
          <a:xfrm>
            <a:off x="10857865" y="252730"/>
            <a:ext cx="878840" cy="879475"/>
          </a:xfrm>
          <a:prstGeom prst="rect">
            <a:avLst/>
          </a:prstGeom>
        </p:spPr>
      </p:pic>
      <p:sp>
        <p:nvSpPr>
          <p:cNvPr id="8" name="标题 1"/>
          <p:cNvSpPr>
            <a:spLocks noGrp="1"/>
          </p:cNvSpPr>
          <p:nvPr>
            <p:custDataLst>
              <p:tags r:id="rId2"/>
            </p:custDataLst>
          </p:nvPr>
        </p:nvSpPr>
        <p:spPr>
          <a:xfrm>
            <a:off x="6985" y="24130"/>
            <a:ext cx="10850880" cy="5384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marL="457200" indent="-457200">
              <a:buFont typeface="Wingdings" panose="05000000000000000000" charset="0"/>
              <a:buChar char="Ø"/>
            </a:pPr>
            <a:r>
              <a:rPr lang="en-US" altLang="zh-CN" dirty="0"/>
              <a:t>05/</a:t>
            </a:r>
            <a:r>
              <a:rPr lang="en-US" altLang="zh-CN" dirty="0">
                <a:sym typeface="+mn-ea"/>
              </a:rPr>
              <a:t>Outlook &amp; Prospect</a:t>
            </a:r>
            <a:endParaRPr lang="zh-CN" altLang="en-US" dirty="0"/>
          </a:p>
        </p:txBody>
      </p:sp>
      <p:sp>
        <p:nvSpPr>
          <p:cNvPr id="10" name="文本框 9"/>
          <p:cNvSpPr txBox="1"/>
          <p:nvPr/>
        </p:nvSpPr>
        <p:spPr>
          <a:xfrm>
            <a:off x="452487" y="942680"/>
            <a:ext cx="10405378" cy="6124754"/>
          </a:xfrm>
          <a:prstGeom prst="rect">
            <a:avLst/>
          </a:prstGeom>
          <a:noFill/>
        </p:spPr>
        <p:txBody>
          <a:bodyPr wrap="square" rtlCol="0">
            <a:spAutoFit/>
          </a:bodyPr>
          <a:lstStyle/>
          <a:p>
            <a:pPr marL="285750" indent="-285750">
              <a:buFont typeface="Arial" panose="020B0604020202020204" pitchFamily="34" charset="0"/>
              <a:buChar char="•"/>
            </a:pPr>
            <a:r>
              <a:rPr lang="zh-CN" altLang="en-US" sz="2800" b="1" dirty="0">
                <a:latin typeface="Consolas" panose="020B0609020204030204" pitchFamily="49" charset="0"/>
              </a:rPr>
              <a:t>增加辅助性语法分析</a:t>
            </a:r>
            <a:r>
              <a:rPr lang="zh-CN" altLang="en-US" sz="2800" dirty="0">
                <a:latin typeface="Consolas" panose="020B0609020204030204" pitchFamily="49" charset="0"/>
              </a:rPr>
              <a:t>：</a:t>
            </a:r>
            <a:r>
              <a:rPr lang="zh-CN" altLang="en-US" sz="2800" b="0" dirty="0">
                <a:effectLst/>
                <a:latin typeface="Consolas" panose="020B0609020204030204" pitchFamily="49" charset="0"/>
              </a:rPr>
              <a:t>在提取特性时引入</a:t>
            </a:r>
            <a:r>
              <a:rPr lang="en-US" altLang="zh-CN" sz="2800" b="0" dirty="0">
                <a:effectLst/>
                <a:latin typeface="Consolas" panose="020B0609020204030204" pitchFamily="49" charset="0"/>
              </a:rPr>
              <a:t>`</a:t>
            </a:r>
            <a:r>
              <a:rPr lang="en-US" altLang="zh-CN" sz="2800" b="0" dirty="0" err="1">
                <a:effectLst/>
                <a:latin typeface="Consolas" panose="020B0609020204030204" pitchFamily="49" charset="0"/>
              </a:rPr>
              <a:t>pygccxml</a:t>
            </a:r>
            <a:r>
              <a:rPr lang="en-US" altLang="zh-CN" sz="2800" b="0" dirty="0">
                <a:effectLst/>
                <a:latin typeface="Consolas" panose="020B0609020204030204" pitchFamily="49" charset="0"/>
              </a:rPr>
              <a:t>`/`</a:t>
            </a:r>
            <a:r>
              <a:rPr lang="en-US" altLang="zh-CN" sz="2800" b="0" dirty="0" err="1">
                <a:effectLst/>
                <a:latin typeface="Consolas" panose="020B0609020204030204" pitchFamily="49" charset="0"/>
              </a:rPr>
              <a:t>libclang</a:t>
            </a:r>
            <a:r>
              <a:rPr lang="en-US" altLang="zh-CN" sz="2800" b="0" dirty="0">
                <a:effectLst/>
                <a:latin typeface="Consolas" panose="020B0609020204030204" pitchFamily="49" charset="0"/>
              </a:rPr>
              <a:t>`</a:t>
            </a:r>
            <a:r>
              <a:rPr lang="zh-CN" altLang="en-US" sz="2800" b="0" dirty="0">
                <a:effectLst/>
                <a:latin typeface="Consolas" panose="020B0609020204030204" pitchFamily="49" charset="0"/>
              </a:rPr>
              <a:t>进行辅助性的语法分析得到 </a:t>
            </a:r>
            <a:r>
              <a:rPr lang="en-US" altLang="zh-CN" sz="2800" b="0" dirty="0">
                <a:effectLst/>
                <a:latin typeface="Consolas" panose="020B0609020204030204" pitchFamily="49" charset="0"/>
              </a:rPr>
              <a:t>AST</a:t>
            </a:r>
            <a:r>
              <a:rPr lang="zh-CN" altLang="en-US" sz="2800" b="0" dirty="0">
                <a:effectLst/>
                <a:latin typeface="Consolas" panose="020B0609020204030204" pitchFamily="49" charset="0"/>
              </a:rPr>
              <a:t>，从而能够对特性实现更加准确的捕捉</a:t>
            </a:r>
            <a:endParaRPr lang="zh-CN" altLang="en-US" sz="2800" b="0" dirty="0">
              <a:effectLst/>
              <a:latin typeface="Consolas" panose="020B0609020204030204" pitchFamily="49" charset="0"/>
            </a:endParaRPr>
          </a:p>
          <a:p>
            <a:pPr marL="285750" indent="-285750">
              <a:buFont typeface="Arial" panose="020B0604020202020204" pitchFamily="34" charset="0"/>
              <a:buChar char="•"/>
            </a:pPr>
            <a:r>
              <a:rPr lang="zh-CN" altLang="en-US" sz="2800" b="1" dirty="0">
                <a:latin typeface="Consolas" panose="020B0609020204030204" pitchFamily="49" charset="0"/>
              </a:rPr>
              <a:t>优化宏处理</a:t>
            </a:r>
            <a:r>
              <a:rPr lang="zh-CN" altLang="en-US" sz="2800" dirty="0">
                <a:latin typeface="Consolas" panose="020B0609020204030204" pitchFamily="49" charset="0"/>
              </a:rPr>
              <a:t>：</a:t>
            </a:r>
            <a:r>
              <a:rPr lang="zh-CN" altLang="en-US" sz="2800" b="0" dirty="0">
                <a:effectLst/>
                <a:latin typeface="Consolas" panose="020B0609020204030204" pitchFamily="49" charset="0"/>
              </a:rPr>
              <a:t>借助预编译过程解决宏展开对特性识别的干扰问题</a:t>
            </a:r>
            <a:endParaRPr lang="zh-CN" altLang="en-US" sz="2800" b="0" dirty="0">
              <a:effectLst/>
              <a:latin typeface="Consolas" panose="020B0609020204030204" pitchFamily="49" charset="0"/>
            </a:endParaRPr>
          </a:p>
          <a:p>
            <a:pPr marL="285750" indent="-285750">
              <a:buFont typeface="Arial" panose="020B0604020202020204" pitchFamily="34" charset="0"/>
              <a:buChar char="•"/>
            </a:pPr>
            <a:r>
              <a:rPr lang="zh-CN" altLang="en-US" sz="2800" b="1" dirty="0">
                <a:effectLst/>
                <a:latin typeface="Consolas" panose="020B0609020204030204" pitchFamily="49" charset="0"/>
              </a:rPr>
              <a:t>并行加速</a:t>
            </a:r>
            <a:r>
              <a:rPr lang="zh-CN" altLang="en-US" sz="2800" b="0" dirty="0">
                <a:effectLst/>
                <a:latin typeface="Consolas" panose="020B0609020204030204" pitchFamily="49" charset="0"/>
              </a:rPr>
              <a:t>：</a:t>
            </a:r>
            <a:r>
              <a:rPr lang="en-US" altLang="zh-CN" sz="2800" b="0" dirty="0" err="1">
                <a:effectLst/>
                <a:latin typeface="Consolas" panose="020B0609020204030204" pitchFamily="49" charset="0"/>
              </a:rPr>
              <a:t>CCScaner</a:t>
            </a:r>
            <a:r>
              <a:rPr lang="en-US" altLang="zh-CN" sz="2800" b="0" dirty="0">
                <a:effectLst/>
                <a:latin typeface="Consolas" panose="020B0609020204030204" pitchFamily="49" charset="0"/>
              </a:rPr>
              <a:t> </a:t>
            </a:r>
            <a:r>
              <a:rPr lang="zh-CN" altLang="en-US" sz="2800" b="0" dirty="0">
                <a:effectLst/>
                <a:latin typeface="Consolas" panose="020B0609020204030204" pitchFamily="49" charset="0"/>
              </a:rPr>
              <a:t>可以通过并行化的方式加速以解决引入语法分析与预编译过程后分析速度慢的问题</a:t>
            </a:r>
            <a:endParaRPr lang="zh-CN" altLang="en-US" sz="2800" b="0" dirty="0">
              <a:effectLst/>
              <a:latin typeface="Consolas" panose="020B0609020204030204" pitchFamily="49" charset="0"/>
            </a:endParaRPr>
          </a:p>
          <a:p>
            <a:pPr marL="285750" indent="-285750">
              <a:buFont typeface="Arial" panose="020B0604020202020204" pitchFamily="34" charset="0"/>
              <a:buChar char="•"/>
            </a:pPr>
            <a:r>
              <a:rPr lang="zh-CN" altLang="en-US" sz="2800" b="1" dirty="0">
                <a:effectLst/>
                <a:latin typeface="Consolas" panose="020B0609020204030204" pitchFamily="49" charset="0"/>
              </a:rPr>
              <a:t>迭代分析</a:t>
            </a:r>
            <a:r>
              <a:rPr lang="zh-CN" altLang="en-US" sz="2800" b="0" dirty="0">
                <a:effectLst/>
                <a:latin typeface="Consolas" panose="020B0609020204030204" pitchFamily="49" charset="0"/>
              </a:rPr>
              <a:t>：对项目进行迭代，根据数据分析的结果对原有的特性项与识别逻辑进行反思与改进（探索时拟定的特征项可能不够精炼），从而得到更具代表性的特性与更有效的识别逻辑</a:t>
            </a:r>
            <a:endParaRPr lang="zh-CN" altLang="en-US" sz="2800" b="0" dirty="0">
              <a:effectLst/>
              <a:latin typeface="Consolas" panose="020B0609020204030204" pitchFamily="49" charset="0"/>
            </a:endParaRPr>
          </a:p>
          <a:p>
            <a:pPr marL="285750" indent="-285750">
              <a:buFont typeface="Arial" panose="020B0604020202020204" pitchFamily="34" charset="0"/>
              <a:buChar char="•"/>
            </a:pPr>
            <a:r>
              <a:rPr lang="zh-CN" altLang="en-US" sz="2800" b="1" dirty="0">
                <a:latin typeface="Consolas" panose="020B0609020204030204" pitchFamily="49" charset="0"/>
              </a:rPr>
              <a:t>对语言使用特性和模式的深入探索</a:t>
            </a:r>
            <a:r>
              <a:rPr lang="zh-CN" altLang="en-US" sz="2800" dirty="0">
                <a:latin typeface="Consolas" panose="020B0609020204030204" pitchFamily="49" charset="0"/>
              </a:rPr>
              <a:t>：</a:t>
            </a:r>
            <a:r>
              <a:rPr lang="zh-CN" altLang="en-US" sz="2800" b="0" dirty="0">
                <a:effectLst/>
                <a:latin typeface="Consolas" panose="020B0609020204030204" pitchFamily="49" charset="0"/>
              </a:rPr>
              <a:t>基于项目分析得到的数据的讨论可以更加深入，并与一些其它语言的相关研究进行对照</a:t>
            </a:r>
            <a:endParaRPr lang="en-US" altLang="zh-CN" sz="2800" b="0" dirty="0">
              <a:effectLst/>
              <a:latin typeface="Consolas" panose="020B0609020204030204" pitchFamily="49" charset="0"/>
            </a:endParaRPr>
          </a:p>
          <a:p>
            <a:pPr marL="285750" indent="-285750">
              <a:buFont typeface="Arial" panose="020B0604020202020204" pitchFamily="34" charset="0"/>
              <a:buChar char="•"/>
            </a:pPr>
            <a:r>
              <a:rPr lang="en-US" altLang="zh-CN" sz="2800" dirty="0">
                <a:latin typeface="Consolas" panose="020B0609020204030204" pitchFamily="49" charset="0"/>
              </a:rPr>
              <a:t>……</a:t>
            </a:r>
            <a:endParaRPr lang="zh-CN" altLang="en-US" sz="2800" b="0" dirty="0">
              <a:effectLst/>
              <a:latin typeface="Consolas" panose="020B0609020204030204" pitchFamily="49" charset="0"/>
            </a:endParaRPr>
          </a:p>
          <a:p>
            <a:endParaRPr lang="zh-CN"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1920298" y="2416629"/>
            <a:ext cx="5419185" cy="895350"/>
          </a:xfrm>
        </p:spPr>
        <p:txBody>
          <a:bodyPr/>
          <a:lstStyle/>
          <a:p>
            <a:r>
              <a:rPr lang="en-US" altLang="zh-CN" dirty="0"/>
              <a:t>Member Introduction</a:t>
            </a:r>
            <a:endParaRPr lang="zh-CN" altLang="en-US" dirty="0"/>
          </a:p>
        </p:txBody>
      </p:sp>
      <p:sp>
        <p:nvSpPr>
          <p:cNvPr id="9" name="文本框 8"/>
          <p:cNvSpPr txBox="1"/>
          <p:nvPr/>
        </p:nvSpPr>
        <p:spPr>
          <a:xfrm>
            <a:off x="9985064" y="2660460"/>
            <a:ext cx="1333386" cy="1159330"/>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/00</a:t>
            </a:r>
            <a:endParaRPr lang="zh-CN" altLang="en-US" spc="100" dirty="0">
              <a:solidFill>
                <a:schemeClr val="accent1"/>
              </a:solidFill>
              <a:latin typeface="Impact" panose="020B0806030902050204" pitchFamily="34" charset="0"/>
              <a:cs typeface="Arial" panose="020B0604020202020204" pitchFamily="34" charset="0"/>
            </a:endParaRPr>
          </a:p>
        </p:txBody>
      </p:sp>
      <p:pic>
        <p:nvPicPr>
          <p:cNvPr id="2" name="图片 1" descr="C:\Users\xin\Desktop\中科大.png中科大"/>
          <p:cNvPicPr>
            <a:picLocks noChangeAspect="1"/>
          </p:cNvPicPr>
          <p:nvPr/>
        </p:nvPicPr>
        <p:blipFill>
          <a:blip r:embed="rId1"/>
          <a:srcRect/>
          <a:stretch>
            <a:fillRect/>
          </a:stretch>
        </p:blipFill>
        <p:spPr>
          <a:xfrm>
            <a:off x="8868410" y="2800350"/>
            <a:ext cx="878840" cy="879475"/>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834" y="3913668"/>
            <a:ext cx="9922331" cy="198751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a:off x="635" y="1771741"/>
            <a:ext cx="12192000" cy="2960914"/>
          </a:xfrm>
          <a:custGeom>
            <a:avLst/>
            <a:gdLst>
              <a:gd name="connsiteX0" fmla="*/ 0 w 12192000"/>
              <a:gd name="connsiteY0" fmla="*/ 0 h 2960914"/>
              <a:gd name="connsiteX1" fmla="*/ 474663 w 12192000"/>
              <a:gd name="connsiteY1" fmla="*/ 0 h 2960914"/>
              <a:gd name="connsiteX2" fmla="*/ 474663 w 12192000"/>
              <a:gd name="connsiteY2" fmla="*/ 5664 h 2960914"/>
              <a:gd name="connsiteX3" fmla="*/ 6092826 w 12192000"/>
              <a:gd name="connsiteY3" fmla="*/ 348569 h 2960914"/>
              <a:gd name="connsiteX4" fmla="*/ 11710988 w 12192000"/>
              <a:gd name="connsiteY4" fmla="*/ 5664 h 2960914"/>
              <a:gd name="connsiteX5" fmla="*/ 11710988 w 12192000"/>
              <a:gd name="connsiteY5" fmla="*/ 0 h 2960914"/>
              <a:gd name="connsiteX6" fmla="*/ 12192000 w 12192000"/>
              <a:gd name="connsiteY6" fmla="*/ 0 h 2960914"/>
              <a:gd name="connsiteX7" fmla="*/ 12192000 w 12192000"/>
              <a:gd name="connsiteY7" fmla="*/ 2960914 h 2960914"/>
              <a:gd name="connsiteX8" fmla="*/ 11491767 w 12192000"/>
              <a:gd name="connsiteY8" fmla="*/ 2960914 h 2960914"/>
              <a:gd name="connsiteX9" fmla="*/ 6092826 w 12192000"/>
              <a:gd name="connsiteY9" fmla="*/ 2631394 h 2960914"/>
              <a:gd name="connsiteX10" fmla="*/ 693884 w 12192000"/>
              <a:gd name="connsiteY10" fmla="*/ 2960914 h 2960914"/>
              <a:gd name="connsiteX11" fmla="*/ 0 w 12192000"/>
              <a:gd name="connsiteY11" fmla="*/ 2960914 h 2960914"/>
              <a:gd name="connsiteX0-1" fmla="*/ 0 w 12192000"/>
              <a:gd name="connsiteY0-2" fmla="*/ 0 h 2960914"/>
              <a:gd name="connsiteX1-3" fmla="*/ 474663 w 12192000"/>
              <a:gd name="connsiteY1-4" fmla="*/ 0 h 2960914"/>
              <a:gd name="connsiteX2-5" fmla="*/ 474663 w 12192000"/>
              <a:gd name="connsiteY2-6" fmla="*/ 5664 h 2960914"/>
              <a:gd name="connsiteX3-7" fmla="*/ 6092826 w 12192000"/>
              <a:gd name="connsiteY3-8" fmla="*/ 348569 h 2960914"/>
              <a:gd name="connsiteX4-9" fmla="*/ 11710988 w 12192000"/>
              <a:gd name="connsiteY4-10" fmla="*/ 5664 h 2960914"/>
              <a:gd name="connsiteX5-11" fmla="*/ 12192000 w 12192000"/>
              <a:gd name="connsiteY5-12" fmla="*/ 0 h 2960914"/>
              <a:gd name="connsiteX6-13" fmla="*/ 12192000 w 12192000"/>
              <a:gd name="connsiteY6-14" fmla="*/ 2960914 h 2960914"/>
              <a:gd name="connsiteX7-15" fmla="*/ 11491767 w 12192000"/>
              <a:gd name="connsiteY7-16" fmla="*/ 2960914 h 2960914"/>
              <a:gd name="connsiteX8-17" fmla="*/ 6092826 w 12192000"/>
              <a:gd name="connsiteY8-18" fmla="*/ 2631394 h 2960914"/>
              <a:gd name="connsiteX9-19" fmla="*/ 693884 w 12192000"/>
              <a:gd name="connsiteY9-20" fmla="*/ 2960914 h 2960914"/>
              <a:gd name="connsiteX10-21" fmla="*/ 0 w 12192000"/>
              <a:gd name="connsiteY10-22" fmla="*/ 2960914 h 2960914"/>
              <a:gd name="connsiteX11-23" fmla="*/ 0 w 12192000"/>
              <a:gd name="connsiteY11-24" fmla="*/ 0 h 2960914"/>
              <a:gd name="connsiteX0-25" fmla="*/ 0 w 12192000"/>
              <a:gd name="connsiteY0-26" fmla="*/ 0 h 2960914"/>
              <a:gd name="connsiteX1-27" fmla="*/ 474663 w 12192000"/>
              <a:gd name="connsiteY1-28" fmla="*/ 0 h 2960914"/>
              <a:gd name="connsiteX2-29" fmla="*/ 474663 w 12192000"/>
              <a:gd name="connsiteY2-30" fmla="*/ 5664 h 2960914"/>
              <a:gd name="connsiteX3-31" fmla="*/ 6092826 w 12192000"/>
              <a:gd name="connsiteY3-32" fmla="*/ 348569 h 2960914"/>
              <a:gd name="connsiteX4-33" fmla="*/ 12192000 w 12192000"/>
              <a:gd name="connsiteY4-34" fmla="*/ 0 h 2960914"/>
              <a:gd name="connsiteX5-35" fmla="*/ 12192000 w 12192000"/>
              <a:gd name="connsiteY5-36" fmla="*/ 2960914 h 2960914"/>
              <a:gd name="connsiteX6-37" fmla="*/ 11491767 w 12192000"/>
              <a:gd name="connsiteY6-38" fmla="*/ 2960914 h 2960914"/>
              <a:gd name="connsiteX7-39" fmla="*/ 6092826 w 12192000"/>
              <a:gd name="connsiteY7-40" fmla="*/ 2631394 h 2960914"/>
              <a:gd name="connsiteX8-41" fmla="*/ 693884 w 12192000"/>
              <a:gd name="connsiteY8-42" fmla="*/ 2960914 h 2960914"/>
              <a:gd name="connsiteX9-43" fmla="*/ 0 w 12192000"/>
              <a:gd name="connsiteY9-44" fmla="*/ 2960914 h 2960914"/>
              <a:gd name="connsiteX10-45" fmla="*/ 0 w 12192000"/>
              <a:gd name="connsiteY10-46" fmla="*/ 0 h 2960914"/>
              <a:gd name="connsiteX0-47" fmla="*/ 0 w 12192000"/>
              <a:gd name="connsiteY0-48" fmla="*/ 0 h 2960914"/>
              <a:gd name="connsiteX1-49" fmla="*/ 474663 w 12192000"/>
              <a:gd name="connsiteY1-50" fmla="*/ 0 h 2960914"/>
              <a:gd name="connsiteX2-51" fmla="*/ 6092826 w 12192000"/>
              <a:gd name="connsiteY2-52" fmla="*/ 348569 h 2960914"/>
              <a:gd name="connsiteX3-53" fmla="*/ 12192000 w 12192000"/>
              <a:gd name="connsiteY3-54" fmla="*/ 0 h 2960914"/>
              <a:gd name="connsiteX4-55" fmla="*/ 12192000 w 12192000"/>
              <a:gd name="connsiteY4-56" fmla="*/ 2960914 h 2960914"/>
              <a:gd name="connsiteX5-57" fmla="*/ 11491767 w 12192000"/>
              <a:gd name="connsiteY5-58" fmla="*/ 2960914 h 2960914"/>
              <a:gd name="connsiteX6-59" fmla="*/ 6092826 w 12192000"/>
              <a:gd name="connsiteY6-60" fmla="*/ 2631394 h 2960914"/>
              <a:gd name="connsiteX7-61" fmla="*/ 693884 w 12192000"/>
              <a:gd name="connsiteY7-62" fmla="*/ 2960914 h 2960914"/>
              <a:gd name="connsiteX8-63" fmla="*/ 0 w 12192000"/>
              <a:gd name="connsiteY8-64" fmla="*/ 2960914 h 2960914"/>
              <a:gd name="connsiteX9-65" fmla="*/ 0 w 12192000"/>
              <a:gd name="connsiteY9-66" fmla="*/ 0 h 2960914"/>
              <a:gd name="connsiteX0-67" fmla="*/ 0 w 12192000"/>
              <a:gd name="connsiteY0-68" fmla="*/ 0 h 2960914"/>
              <a:gd name="connsiteX1-69" fmla="*/ 6092826 w 12192000"/>
              <a:gd name="connsiteY1-70" fmla="*/ 348569 h 2960914"/>
              <a:gd name="connsiteX2-71" fmla="*/ 12192000 w 12192000"/>
              <a:gd name="connsiteY2-72" fmla="*/ 0 h 2960914"/>
              <a:gd name="connsiteX3-73" fmla="*/ 12192000 w 12192000"/>
              <a:gd name="connsiteY3-74" fmla="*/ 2960914 h 2960914"/>
              <a:gd name="connsiteX4-75" fmla="*/ 11491767 w 12192000"/>
              <a:gd name="connsiteY4-76" fmla="*/ 2960914 h 2960914"/>
              <a:gd name="connsiteX5-77" fmla="*/ 6092826 w 12192000"/>
              <a:gd name="connsiteY5-78" fmla="*/ 2631394 h 2960914"/>
              <a:gd name="connsiteX6-79" fmla="*/ 693884 w 12192000"/>
              <a:gd name="connsiteY6-80" fmla="*/ 2960914 h 2960914"/>
              <a:gd name="connsiteX7-81" fmla="*/ 0 w 12192000"/>
              <a:gd name="connsiteY7-82" fmla="*/ 2960914 h 2960914"/>
              <a:gd name="connsiteX8-83" fmla="*/ 0 w 12192000"/>
              <a:gd name="connsiteY8-84" fmla="*/ 0 h 2960914"/>
              <a:gd name="connsiteX0-85" fmla="*/ 0 w 12192000"/>
              <a:gd name="connsiteY0-86" fmla="*/ 0 h 2960914"/>
              <a:gd name="connsiteX1-87" fmla="*/ 6092826 w 12192000"/>
              <a:gd name="connsiteY1-88" fmla="*/ 348569 h 2960914"/>
              <a:gd name="connsiteX2-89" fmla="*/ 12192000 w 12192000"/>
              <a:gd name="connsiteY2-90" fmla="*/ 0 h 2960914"/>
              <a:gd name="connsiteX3-91" fmla="*/ 12192000 w 12192000"/>
              <a:gd name="connsiteY3-92" fmla="*/ 2960914 h 2960914"/>
              <a:gd name="connsiteX4-93" fmla="*/ 11491767 w 12192000"/>
              <a:gd name="connsiteY4-94" fmla="*/ 2960914 h 2960914"/>
              <a:gd name="connsiteX5-95" fmla="*/ 6092826 w 12192000"/>
              <a:gd name="connsiteY5-96" fmla="*/ 2631394 h 2960914"/>
              <a:gd name="connsiteX6-97" fmla="*/ 0 w 12192000"/>
              <a:gd name="connsiteY6-98" fmla="*/ 2960914 h 2960914"/>
              <a:gd name="connsiteX7-99" fmla="*/ 0 w 12192000"/>
              <a:gd name="connsiteY7-100" fmla="*/ 0 h 2960914"/>
              <a:gd name="connsiteX0-101" fmla="*/ 0 w 12192000"/>
              <a:gd name="connsiteY0-102" fmla="*/ 0 h 2960914"/>
              <a:gd name="connsiteX1-103" fmla="*/ 6092826 w 12192000"/>
              <a:gd name="connsiteY1-104" fmla="*/ 348569 h 2960914"/>
              <a:gd name="connsiteX2-105" fmla="*/ 12192000 w 12192000"/>
              <a:gd name="connsiteY2-106" fmla="*/ 0 h 2960914"/>
              <a:gd name="connsiteX3-107" fmla="*/ 12192000 w 12192000"/>
              <a:gd name="connsiteY3-108" fmla="*/ 2960914 h 2960914"/>
              <a:gd name="connsiteX4-109" fmla="*/ 6092826 w 12192000"/>
              <a:gd name="connsiteY4-110" fmla="*/ 2631394 h 2960914"/>
              <a:gd name="connsiteX5-111" fmla="*/ 0 w 12192000"/>
              <a:gd name="connsiteY5-112" fmla="*/ 2960914 h 2960914"/>
              <a:gd name="connsiteX6-113" fmla="*/ 0 w 12192000"/>
              <a:gd name="connsiteY6-114" fmla="*/ 0 h 29609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192000" h="2960914">
                <a:moveTo>
                  <a:pt x="0" y="0"/>
                </a:moveTo>
                <a:lnTo>
                  <a:pt x="6092826" y="348569"/>
                </a:lnTo>
                <a:lnTo>
                  <a:pt x="12192000" y="0"/>
                </a:lnTo>
                <a:lnTo>
                  <a:pt x="12192000" y="2960914"/>
                </a:lnTo>
                <a:lnTo>
                  <a:pt x="6092826" y="2631394"/>
                </a:lnTo>
                <a:lnTo>
                  <a:pt x="0" y="2960914"/>
                </a:lnTo>
                <a:lnTo>
                  <a:pt x="0" y="0"/>
                </a:lnTo>
                <a:close/>
              </a:path>
            </a:pathLst>
          </a:custGeom>
          <a:blipFill rotWithShape="1">
            <a:blip r:embed="rId1"/>
            <a:srcRect/>
            <a:stretch>
              <a:fillRect t="-76226" b="-9828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6"/>
          <p:cNvSpPr txBox="1"/>
          <p:nvPr/>
        </p:nvSpPr>
        <p:spPr>
          <a:xfrm>
            <a:off x="2309895" y="2874735"/>
            <a:ext cx="7572210" cy="1525136"/>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600" b="1" dirty="0">
                <a:solidFill>
                  <a:schemeClr val="bg1">
                    <a:alpha val="43000"/>
                  </a:schemeClr>
                </a:solidFill>
                <a:latin typeface="+mn-lt"/>
              </a:rPr>
              <a:t>THANKS</a:t>
            </a:r>
            <a:endParaRPr lang="zh-CN" altLang="en-US" sz="16600" b="1" dirty="0">
              <a:solidFill>
                <a:schemeClr val="bg1">
                  <a:alpha val="43000"/>
                </a:schemeClr>
              </a:solidFill>
              <a:latin typeface="+mn-lt"/>
            </a:endParaRPr>
          </a:p>
        </p:txBody>
      </p:sp>
      <p:sp>
        <p:nvSpPr>
          <p:cNvPr id="9" name="任意多边形: 形状 8"/>
          <p:cNvSpPr/>
          <p:nvPr/>
        </p:nvSpPr>
        <p:spPr>
          <a:xfrm>
            <a:off x="6072776" y="4732380"/>
            <a:ext cx="6119224" cy="1322661"/>
          </a:xfrm>
          <a:custGeom>
            <a:avLst/>
            <a:gdLst>
              <a:gd name="connsiteX0" fmla="*/ 0 w 6119224"/>
              <a:gd name="connsiteY0" fmla="*/ 0 h 1055961"/>
              <a:gd name="connsiteX1" fmla="*/ 6119224 w 6119224"/>
              <a:gd name="connsiteY1" fmla="*/ 489007 h 1055961"/>
              <a:gd name="connsiteX2" fmla="*/ 6119224 w 6119224"/>
              <a:gd name="connsiteY2" fmla="*/ 1055961 h 1055961"/>
              <a:gd name="connsiteX0-1" fmla="*/ 0 w 6119224"/>
              <a:gd name="connsiteY0-2" fmla="*/ 0 h 1182961"/>
              <a:gd name="connsiteX1-3" fmla="*/ 6119224 w 6119224"/>
              <a:gd name="connsiteY1-4" fmla="*/ 616007 h 1182961"/>
              <a:gd name="connsiteX2-5" fmla="*/ 6119224 w 6119224"/>
              <a:gd name="connsiteY2-6" fmla="*/ 1182961 h 1182961"/>
              <a:gd name="connsiteX3" fmla="*/ 0 w 6119224"/>
              <a:gd name="connsiteY3" fmla="*/ 0 h 1182961"/>
              <a:gd name="connsiteX0-7" fmla="*/ 0 w 6119224"/>
              <a:gd name="connsiteY0-8" fmla="*/ 0 h 1322661"/>
              <a:gd name="connsiteX1-9" fmla="*/ 6119224 w 6119224"/>
              <a:gd name="connsiteY1-10" fmla="*/ 616007 h 1322661"/>
              <a:gd name="connsiteX2-11" fmla="*/ 6119224 w 6119224"/>
              <a:gd name="connsiteY2-12" fmla="*/ 1322661 h 1322661"/>
              <a:gd name="connsiteX3-13" fmla="*/ 0 w 6119224"/>
              <a:gd name="connsiteY3-14" fmla="*/ 0 h 1322661"/>
            </a:gdLst>
            <a:ahLst/>
            <a:cxnLst>
              <a:cxn ang="0">
                <a:pos x="connsiteX0-1" y="connsiteY0-2"/>
              </a:cxn>
              <a:cxn ang="0">
                <a:pos x="connsiteX1-3" y="connsiteY1-4"/>
              </a:cxn>
              <a:cxn ang="0">
                <a:pos x="connsiteX2-5" y="connsiteY2-6"/>
              </a:cxn>
              <a:cxn ang="0">
                <a:pos x="connsiteX3-13" y="connsiteY3-14"/>
              </a:cxn>
            </a:cxnLst>
            <a:rect l="l" t="t" r="r" b="b"/>
            <a:pathLst>
              <a:path w="6119224" h="1322661">
                <a:moveTo>
                  <a:pt x="0" y="0"/>
                </a:moveTo>
                <a:lnTo>
                  <a:pt x="6119224" y="616007"/>
                </a:lnTo>
                <a:lnTo>
                  <a:pt x="6119224" y="1322661"/>
                </a:lnTo>
                <a:cubicBezTo>
                  <a:pt x="4079483" y="970674"/>
                  <a:pt x="2039741" y="351987"/>
                  <a:pt x="0" y="0"/>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a:off x="0" y="4746511"/>
            <a:ext cx="6169025" cy="949059"/>
          </a:xfrm>
          <a:custGeom>
            <a:avLst/>
            <a:gdLst>
              <a:gd name="connsiteX0" fmla="*/ 6045200 w 6045200"/>
              <a:gd name="connsiteY0" fmla="*/ 0 h 965727"/>
              <a:gd name="connsiteX1" fmla="*/ 0 w 6045200"/>
              <a:gd name="connsiteY1" fmla="*/ 965727 h 965727"/>
              <a:gd name="connsiteX2" fmla="*/ 0 w 6045200"/>
              <a:gd name="connsiteY2" fmla="*/ 326768 h 965727"/>
              <a:gd name="connsiteX0-1" fmla="*/ 6154738 w 6154738"/>
              <a:gd name="connsiteY0-2" fmla="*/ 0 h 939534"/>
              <a:gd name="connsiteX1-3" fmla="*/ 0 w 6154738"/>
              <a:gd name="connsiteY1-4" fmla="*/ 939534 h 939534"/>
              <a:gd name="connsiteX2-5" fmla="*/ 0 w 6154738"/>
              <a:gd name="connsiteY2-6" fmla="*/ 300575 h 939534"/>
              <a:gd name="connsiteX3" fmla="*/ 6154738 w 6154738"/>
              <a:gd name="connsiteY3" fmla="*/ 0 h 939534"/>
              <a:gd name="connsiteX0-7" fmla="*/ 6169025 w 6169025"/>
              <a:gd name="connsiteY0-8" fmla="*/ 0 h 949059"/>
              <a:gd name="connsiteX1-9" fmla="*/ 0 w 6169025"/>
              <a:gd name="connsiteY1-10" fmla="*/ 949059 h 949059"/>
              <a:gd name="connsiteX2-11" fmla="*/ 0 w 6169025"/>
              <a:gd name="connsiteY2-12" fmla="*/ 310100 h 949059"/>
              <a:gd name="connsiteX3-13" fmla="*/ 6169025 w 6169025"/>
              <a:gd name="connsiteY3-14" fmla="*/ 0 h 949059"/>
            </a:gdLst>
            <a:ahLst/>
            <a:cxnLst>
              <a:cxn ang="0">
                <a:pos x="connsiteX0-1" y="connsiteY0-2"/>
              </a:cxn>
              <a:cxn ang="0">
                <a:pos x="connsiteX1-3" y="connsiteY1-4"/>
              </a:cxn>
              <a:cxn ang="0">
                <a:pos x="connsiteX2-5" y="connsiteY2-6"/>
              </a:cxn>
              <a:cxn ang="0">
                <a:pos x="connsiteX3-13" y="connsiteY3-14"/>
              </a:cxn>
            </a:cxnLst>
            <a:rect l="l" t="t" r="r" b="b"/>
            <a:pathLst>
              <a:path w="6169025" h="949059">
                <a:moveTo>
                  <a:pt x="6169025" y="0"/>
                </a:moveTo>
                <a:lnTo>
                  <a:pt x="0" y="949059"/>
                </a:lnTo>
                <a:lnTo>
                  <a:pt x="0" y="310100"/>
                </a:lnTo>
                <a:lnTo>
                  <a:pt x="6169025" y="0"/>
                </a:lnTo>
                <a:close/>
              </a:path>
            </a:pathLst>
          </a:custGeom>
          <a:solidFill>
            <a:srgbClr val="3C849A">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p:cNvSpPr/>
          <p:nvPr/>
        </p:nvSpPr>
        <p:spPr>
          <a:xfrm>
            <a:off x="6037580" y="4745082"/>
            <a:ext cx="6154420" cy="847964"/>
          </a:xfrm>
          <a:custGeom>
            <a:avLst/>
            <a:gdLst>
              <a:gd name="connsiteX0" fmla="*/ 0 w 6154420"/>
              <a:gd name="connsiteY0" fmla="*/ 0 h 847964"/>
              <a:gd name="connsiteX1" fmla="*/ 6154420 w 6154420"/>
              <a:gd name="connsiteY1" fmla="*/ 279190 h 847964"/>
              <a:gd name="connsiteX2" fmla="*/ 6154420 w 6154420"/>
              <a:gd name="connsiteY2" fmla="*/ 847964 h 847964"/>
            </a:gdLst>
            <a:ahLst/>
            <a:cxnLst>
              <a:cxn ang="0">
                <a:pos x="connsiteX0" y="connsiteY0"/>
              </a:cxn>
              <a:cxn ang="0">
                <a:pos x="connsiteX1" y="connsiteY1"/>
              </a:cxn>
              <a:cxn ang="0">
                <a:pos x="connsiteX2" y="connsiteY2"/>
              </a:cxn>
            </a:cxnLst>
            <a:rect l="l" t="t" r="r" b="b"/>
            <a:pathLst>
              <a:path w="6154420" h="847964">
                <a:moveTo>
                  <a:pt x="0" y="0"/>
                </a:moveTo>
                <a:lnTo>
                  <a:pt x="6154420" y="279190"/>
                </a:lnTo>
                <a:lnTo>
                  <a:pt x="6154420" y="847964"/>
                </a:lnTo>
                <a:close/>
              </a:path>
            </a:pathLst>
          </a:custGeom>
          <a:solidFill>
            <a:srgbClr val="3C849A">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p:cNvSpPr/>
          <p:nvPr/>
        </p:nvSpPr>
        <p:spPr>
          <a:xfrm>
            <a:off x="6072776" y="4745080"/>
            <a:ext cx="6119224" cy="1055961"/>
          </a:xfrm>
          <a:custGeom>
            <a:avLst/>
            <a:gdLst>
              <a:gd name="connsiteX0" fmla="*/ 0 w 6119224"/>
              <a:gd name="connsiteY0" fmla="*/ 0 h 1055961"/>
              <a:gd name="connsiteX1" fmla="*/ 6119224 w 6119224"/>
              <a:gd name="connsiteY1" fmla="*/ 489007 h 1055961"/>
              <a:gd name="connsiteX2" fmla="*/ 6119224 w 6119224"/>
              <a:gd name="connsiteY2" fmla="*/ 1055961 h 1055961"/>
            </a:gdLst>
            <a:ahLst/>
            <a:cxnLst>
              <a:cxn ang="0">
                <a:pos x="connsiteX0" y="connsiteY0"/>
              </a:cxn>
              <a:cxn ang="0">
                <a:pos x="connsiteX1" y="connsiteY1"/>
              </a:cxn>
              <a:cxn ang="0">
                <a:pos x="connsiteX2" y="connsiteY2"/>
              </a:cxn>
            </a:cxnLst>
            <a:rect l="l" t="t" r="r" b="b"/>
            <a:pathLst>
              <a:path w="6119224" h="1055961">
                <a:moveTo>
                  <a:pt x="0" y="0"/>
                </a:moveTo>
                <a:lnTo>
                  <a:pt x="6119224" y="489007"/>
                </a:lnTo>
                <a:lnTo>
                  <a:pt x="6119224" y="1055961"/>
                </a:lnTo>
                <a:close/>
              </a:path>
            </a:pathLst>
          </a:custGeom>
          <a:solidFill>
            <a:srgbClr val="202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形状 18"/>
          <p:cNvSpPr/>
          <p:nvPr/>
        </p:nvSpPr>
        <p:spPr>
          <a:xfrm rot="9900000">
            <a:off x="-134897" y="4581817"/>
            <a:ext cx="6268888" cy="994021"/>
          </a:xfrm>
          <a:custGeom>
            <a:avLst/>
            <a:gdLst>
              <a:gd name="connsiteX0" fmla="*/ 0 w 6352117"/>
              <a:gd name="connsiteY0" fmla="*/ 0 h 1112762"/>
              <a:gd name="connsiteX1" fmla="*/ 6352117 w 6352117"/>
              <a:gd name="connsiteY1" fmla="*/ 568538 h 1112762"/>
              <a:gd name="connsiteX2" fmla="*/ 6206293 w 6352117"/>
              <a:gd name="connsiteY2" fmla="*/ 1112762 h 1112762"/>
              <a:gd name="connsiteX0-1" fmla="*/ 0 w 6335918"/>
              <a:gd name="connsiteY0-2" fmla="*/ 0 h 976941"/>
              <a:gd name="connsiteX1-3" fmla="*/ 6335918 w 6335918"/>
              <a:gd name="connsiteY1-4" fmla="*/ 432717 h 976941"/>
              <a:gd name="connsiteX2-5" fmla="*/ 6190094 w 6335918"/>
              <a:gd name="connsiteY2-6" fmla="*/ 976941 h 976941"/>
              <a:gd name="connsiteX3" fmla="*/ 0 w 6335918"/>
              <a:gd name="connsiteY3" fmla="*/ 0 h 976941"/>
              <a:gd name="connsiteX0-7" fmla="*/ 0 w 6252453"/>
              <a:gd name="connsiteY0-8" fmla="*/ 0 h 994021"/>
              <a:gd name="connsiteX1-9" fmla="*/ 6252453 w 6252453"/>
              <a:gd name="connsiteY1-10" fmla="*/ 449797 h 994021"/>
              <a:gd name="connsiteX2-11" fmla="*/ 6106629 w 6252453"/>
              <a:gd name="connsiteY2-12" fmla="*/ 994021 h 994021"/>
              <a:gd name="connsiteX3-13" fmla="*/ 0 w 6252453"/>
              <a:gd name="connsiteY3-14" fmla="*/ 0 h 994021"/>
              <a:gd name="connsiteX0-15" fmla="*/ 0 w 6268888"/>
              <a:gd name="connsiteY0-16" fmla="*/ 0 h 994021"/>
              <a:gd name="connsiteX1-17" fmla="*/ 6268888 w 6268888"/>
              <a:gd name="connsiteY1-18" fmla="*/ 388460 h 994021"/>
              <a:gd name="connsiteX2-19" fmla="*/ 6106629 w 6268888"/>
              <a:gd name="connsiteY2-20" fmla="*/ 994021 h 994021"/>
              <a:gd name="connsiteX3-21" fmla="*/ 0 w 6268888"/>
              <a:gd name="connsiteY3-22" fmla="*/ 0 h 994021"/>
            </a:gdLst>
            <a:ahLst/>
            <a:cxnLst>
              <a:cxn ang="0">
                <a:pos x="connsiteX0-1" y="connsiteY0-2"/>
              </a:cxn>
              <a:cxn ang="0">
                <a:pos x="connsiteX1-3" y="connsiteY1-4"/>
              </a:cxn>
              <a:cxn ang="0">
                <a:pos x="connsiteX2-5" y="connsiteY2-6"/>
              </a:cxn>
              <a:cxn ang="0">
                <a:pos x="connsiteX3-13" y="connsiteY3-14"/>
              </a:cxn>
            </a:cxnLst>
            <a:rect l="l" t="t" r="r" b="b"/>
            <a:pathLst>
              <a:path w="6268888" h="994021">
                <a:moveTo>
                  <a:pt x="0" y="0"/>
                </a:moveTo>
                <a:lnTo>
                  <a:pt x="6268888" y="388460"/>
                </a:lnTo>
                <a:lnTo>
                  <a:pt x="6106629" y="994021"/>
                </a:lnTo>
                <a:cubicBezTo>
                  <a:pt x="4037865" y="623100"/>
                  <a:pt x="2068764" y="370921"/>
                  <a:pt x="0" y="0"/>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p:cNvSpPr/>
          <p:nvPr/>
        </p:nvSpPr>
        <p:spPr>
          <a:xfrm rot="9900000">
            <a:off x="-104378" y="4461848"/>
            <a:ext cx="6264999" cy="1106676"/>
          </a:xfrm>
          <a:custGeom>
            <a:avLst/>
            <a:gdLst>
              <a:gd name="connsiteX0" fmla="*/ 0 w 6352117"/>
              <a:gd name="connsiteY0" fmla="*/ 0 h 1112762"/>
              <a:gd name="connsiteX1" fmla="*/ 6352117 w 6352117"/>
              <a:gd name="connsiteY1" fmla="*/ 568538 h 1112762"/>
              <a:gd name="connsiteX2" fmla="*/ 6206293 w 6352117"/>
              <a:gd name="connsiteY2" fmla="*/ 1112762 h 1112762"/>
              <a:gd name="connsiteX0-1" fmla="*/ 0 w 6200760"/>
              <a:gd name="connsiteY0-2" fmla="*/ 0 h 1079602"/>
              <a:gd name="connsiteX1-3" fmla="*/ 6200760 w 6200760"/>
              <a:gd name="connsiteY1-4" fmla="*/ 535378 h 1079602"/>
              <a:gd name="connsiteX2-5" fmla="*/ 6054936 w 6200760"/>
              <a:gd name="connsiteY2-6" fmla="*/ 1079602 h 1079602"/>
              <a:gd name="connsiteX3" fmla="*/ 0 w 6200760"/>
              <a:gd name="connsiteY3" fmla="*/ 0 h 1079602"/>
              <a:gd name="connsiteX0-7" fmla="*/ 0 w 6264999"/>
              <a:gd name="connsiteY0-8" fmla="*/ 0 h 1106676"/>
              <a:gd name="connsiteX1-9" fmla="*/ 6264999 w 6264999"/>
              <a:gd name="connsiteY1-10" fmla="*/ 562452 h 1106676"/>
              <a:gd name="connsiteX2-11" fmla="*/ 6119175 w 6264999"/>
              <a:gd name="connsiteY2-12" fmla="*/ 1106676 h 1106676"/>
              <a:gd name="connsiteX3-13" fmla="*/ 0 w 6264999"/>
              <a:gd name="connsiteY3-14" fmla="*/ 0 h 1106676"/>
            </a:gdLst>
            <a:ahLst/>
            <a:cxnLst>
              <a:cxn ang="0">
                <a:pos x="connsiteX0-1" y="connsiteY0-2"/>
              </a:cxn>
              <a:cxn ang="0">
                <a:pos x="connsiteX1-3" y="connsiteY1-4"/>
              </a:cxn>
              <a:cxn ang="0">
                <a:pos x="connsiteX2-5" y="connsiteY2-6"/>
              </a:cxn>
              <a:cxn ang="0">
                <a:pos x="connsiteX3-13" y="connsiteY3-14"/>
              </a:cxn>
            </a:cxnLst>
            <a:rect l="l" t="t" r="r" b="b"/>
            <a:pathLst>
              <a:path w="6264999" h="1106676">
                <a:moveTo>
                  <a:pt x="0" y="0"/>
                </a:moveTo>
                <a:lnTo>
                  <a:pt x="6264999" y="562452"/>
                </a:lnTo>
                <a:lnTo>
                  <a:pt x="6119175" y="1106676"/>
                </a:lnTo>
                <a:lnTo>
                  <a:pt x="0" y="0"/>
                </a:lnTo>
                <a:close/>
              </a:path>
            </a:pathLst>
          </a:custGeom>
          <a:solidFill>
            <a:srgbClr val="202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标题 4"/>
          <p:cNvSpPr>
            <a:spLocks noGrp="1"/>
          </p:cNvSpPr>
          <p:nvPr>
            <p:ph type="ctrTitle"/>
          </p:nvPr>
        </p:nvSpPr>
        <p:spPr>
          <a:xfrm>
            <a:off x="3239508" y="421377"/>
            <a:ext cx="5426076" cy="1621509"/>
          </a:xfrm>
        </p:spPr>
        <p:txBody>
          <a:bodyPr/>
          <a:lstStyle/>
          <a:p>
            <a:pPr algn="ctr"/>
            <a:r>
              <a:rPr lang="en-US" altLang="zh-CN" dirty="0"/>
              <a:t>Thanks for Watching!</a:t>
            </a:r>
            <a:br>
              <a:rPr lang="en-US" altLang="zh-CN" dirty="0"/>
            </a:br>
            <a:endParaRPr lang="zh-CN" altLang="en-US" b="0" dirty="0"/>
          </a:p>
        </p:txBody>
      </p:sp>
      <p:pic>
        <p:nvPicPr>
          <p:cNvPr id="3" name="图片 2" descr="C:\Users\xin\Desktop\中科大.png中科大"/>
          <p:cNvPicPr>
            <a:picLocks noChangeAspect="1"/>
          </p:cNvPicPr>
          <p:nvPr/>
        </p:nvPicPr>
        <p:blipFill>
          <a:blip r:embed="rId2"/>
          <a:srcRect/>
          <a:stretch>
            <a:fillRect/>
          </a:stretch>
        </p:blipFill>
        <p:spPr>
          <a:xfrm>
            <a:off x="5680075" y="5922645"/>
            <a:ext cx="878840" cy="8794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1920298" y="2416629"/>
            <a:ext cx="5419185" cy="895350"/>
          </a:xfrm>
        </p:spPr>
        <p:txBody>
          <a:bodyPr/>
          <a:lstStyle/>
          <a:p>
            <a:r>
              <a:rPr lang="en-US" altLang="zh-CN" dirty="0">
                <a:sym typeface="+mn-ea"/>
              </a:rPr>
              <a:t>Topic Introduction</a:t>
            </a:r>
            <a:endParaRPr lang="zh-CN" altLang="en-US" dirty="0"/>
          </a:p>
        </p:txBody>
      </p:sp>
      <p:sp>
        <p:nvSpPr>
          <p:cNvPr id="8" name="文本占位符 5"/>
          <p:cNvSpPr>
            <a:spLocks noGrp="1"/>
          </p:cNvSpPr>
          <p:nvPr>
            <p:ph type="body" idx="1"/>
          </p:nvPr>
        </p:nvSpPr>
        <p:spPr>
          <a:xfrm>
            <a:off x="1921510" y="3312160"/>
            <a:ext cx="6946265" cy="2381250"/>
          </a:xfrm>
        </p:spPr>
        <p:txBody>
          <a:bodyPr/>
          <a:lstStyle/>
          <a:p>
            <a:pPr lvl="0" indent="457200">
              <a:lnSpc>
                <a:spcPct val="100000"/>
              </a:lnSpc>
            </a:pPr>
            <a:r>
              <a:rPr lang="en-US" altLang="zh-CN" sz="1800" dirty="0"/>
              <a:t>本项目旨在分析目标语言C/C++的各项语言特性和机制在开源项目中的使用情况</a:t>
            </a:r>
            <a:r>
              <a:rPr lang="zh-CN" altLang="en-US" sz="1800" dirty="0"/>
              <a:t>，</a:t>
            </a:r>
            <a:r>
              <a:rPr lang="en-US" altLang="zh-CN" sz="1800" dirty="0"/>
              <a:t>在实现中将目标特性划分为了</a:t>
            </a:r>
            <a:r>
              <a:rPr lang="zh-CN" altLang="en-US" sz="1800" dirty="0"/>
              <a:t>若干</a:t>
            </a:r>
            <a:r>
              <a:rPr lang="en-US" altLang="zh-CN" sz="1800" dirty="0"/>
              <a:t>个类别，并在每一类别中选取了相应的若干特征项；继而利用CCScaner对一批开源项目仓库进行了统计分析，得到统计结果</a:t>
            </a:r>
            <a:r>
              <a:rPr lang="zh-CN" altLang="en-US" sz="1800" dirty="0"/>
              <a:t>，并做</a:t>
            </a:r>
            <a:r>
              <a:rPr lang="en-US" altLang="zh-CN" sz="1800" dirty="0"/>
              <a:t>进一步的分析与讨论，以加深对这一经典语言的诸多特性的理解。</a:t>
            </a:r>
            <a:endParaRPr lang="en-US" altLang="zh-CN" sz="1800" dirty="0"/>
          </a:p>
        </p:txBody>
      </p:sp>
      <p:sp>
        <p:nvSpPr>
          <p:cNvPr id="9" name="文本框 8"/>
          <p:cNvSpPr txBox="1"/>
          <p:nvPr/>
        </p:nvSpPr>
        <p:spPr>
          <a:xfrm>
            <a:off x="9985064" y="2660460"/>
            <a:ext cx="1333386" cy="1159330"/>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pic>
        <p:nvPicPr>
          <p:cNvPr id="2" name="图片 1" descr="C:\Users\xin\Desktop\中科大.png中科大"/>
          <p:cNvPicPr>
            <a:picLocks noChangeAspect="1"/>
          </p:cNvPicPr>
          <p:nvPr/>
        </p:nvPicPr>
        <p:blipFill>
          <a:blip r:embed="rId1"/>
          <a:srcRect/>
          <a:stretch>
            <a:fillRect/>
          </a:stretch>
        </p:blipFill>
        <p:spPr>
          <a:xfrm>
            <a:off x="8868410" y="2800350"/>
            <a:ext cx="878840" cy="8794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5" y="24130"/>
            <a:ext cx="10850880" cy="538480"/>
          </a:xfrm>
        </p:spPr>
        <p:txBody>
          <a:bodyPr/>
          <a:lstStyle/>
          <a:p>
            <a:pPr marL="457200" indent="-457200">
              <a:buFont typeface="Wingdings" panose="05000000000000000000" charset="0"/>
              <a:buChar char="Ø"/>
            </a:pPr>
            <a:r>
              <a:rPr lang="en-US" altLang="zh-CN" dirty="0"/>
              <a:t>01/</a:t>
            </a:r>
            <a:r>
              <a:rPr lang="en-US" altLang="zh-CN" dirty="0">
                <a:sym typeface="+mn-ea"/>
              </a:rPr>
              <a:t>Topic Introduction</a:t>
            </a:r>
            <a:endParaRPr lang="zh-CN" altLang="en-US" dirty="0"/>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6bdf9583-8ae2-462c-8c75-8bdbdaf1d26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588" y="1282254"/>
            <a:ext cx="12188825" cy="5575746"/>
            <a:chOff x="3175" y="1282250"/>
            <a:chExt cx="12188825" cy="5575746"/>
          </a:xfrm>
        </p:grpSpPr>
        <p:cxnSp>
          <p:nvCxnSpPr>
            <p:cNvPr id="6" name="肘形连接符 5"/>
            <p:cNvCxnSpPr>
              <a:stCxn id="28" idx="6"/>
              <a:endCxn id="23" idx="0"/>
            </p:cNvCxnSpPr>
            <p:nvPr/>
          </p:nvCxnSpPr>
          <p:spPr>
            <a:xfrm>
              <a:off x="6718300" y="1904548"/>
              <a:ext cx="3610846" cy="1269195"/>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 name="肘形连接符 6"/>
            <p:cNvCxnSpPr>
              <a:stCxn id="28" idx="2"/>
              <a:endCxn id="11" idx="0"/>
            </p:cNvCxnSpPr>
            <p:nvPr/>
          </p:nvCxnSpPr>
          <p:spPr>
            <a:xfrm rot="10800000" flipV="1">
              <a:off x="1862850" y="1904547"/>
              <a:ext cx="3610850" cy="1269195"/>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grpSp>
          <p:nvGrpSpPr>
            <p:cNvPr id="8" name="iṡlïḋe"/>
            <p:cNvGrpSpPr/>
            <p:nvPr/>
          </p:nvGrpSpPr>
          <p:grpSpPr>
            <a:xfrm>
              <a:off x="3175" y="3245920"/>
              <a:ext cx="12188825" cy="3612076"/>
              <a:chOff x="3175" y="2656396"/>
              <a:chExt cx="12188825" cy="4201604"/>
            </a:xfrm>
          </p:grpSpPr>
          <p:sp>
            <p:nvSpPr>
              <p:cNvPr id="30" name="ïṣļiḑe"/>
              <p:cNvSpPr/>
              <p:nvPr/>
            </p:nvSpPr>
            <p:spPr bwMode="auto">
              <a:xfrm>
                <a:off x="10164502" y="5375511"/>
                <a:ext cx="2027498" cy="1482489"/>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chemeClr val="bg1">
                  <a:lumMod val="95000"/>
                </a:schemeClr>
              </a:solidFill>
              <a:ln>
                <a:noFill/>
              </a:ln>
            </p:spPr>
            <p:txBody>
              <a:bodyPr anchor="ctr"/>
              <a:lstStyle/>
              <a:p>
                <a:pPr algn="ctr"/>
              </a:p>
            </p:txBody>
          </p:sp>
          <p:sp>
            <p:nvSpPr>
              <p:cNvPr id="31" name="ïṧľíďê"/>
              <p:cNvSpPr/>
              <p:nvPr/>
            </p:nvSpPr>
            <p:spPr bwMode="auto">
              <a:xfrm>
                <a:off x="8129058" y="4353817"/>
                <a:ext cx="2035444" cy="2504183"/>
              </a:xfrm>
              <a:custGeom>
                <a:avLst/>
                <a:gdLst>
                  <a:gd name="T0" fmla="*/ 1247 w 1281"/>
                  <a:gd name="T1" fmla="*/ 1059 h 1576"/>
                  <a:gd name="T2" fmla="*/ 1063 w 1281"/>
                  <a:gd name="T3" fmla="*/ 1107 h 1576"/>
                  <a:gd name="T4" fmla="*/ 1010 w 1281"/>
                  <a:gd name="T5" fmla="*/ 634 h 1576"/>
                  <a:gd name="T6" fmla="*/ 879 w 1281"/>
                  <a:gd name="T7" fmla="*/ 801 h 1576"/>
                  <a:gd name="T8" fmla="*/ 831 w 1281"/>
                  <a:gd name="T9" fmla="*/ 306 h 1576"/>
                  <a:gd name="T10" fmla="*/ 882 w 1281"/>
                  <a:gd name="T11" fmla="*/ 296 h 1576"/>
                  <a:gd name="T12" fmla="*/ 882 w 1281"/>
                  <a:gd name="T13" fmla="*/ 264 h 1576"/>
                  <a:gd name="T14" fmla="*/ 884 w 1281"/>
                  <a:gd name="T15" fmla="*/ 245 h 1576"/>
                  <a:gd name="T16" fmla="*/ 879 w 1281"/>
                  <a:gd name="T17" fmla="*/ 89 h 1576"/>
                  <a:gd name="T18" fmla="*/ 877 w 1281"/>
                  <a:gd name="T19" fmla="*/ 143 h 1576"/>
                  <a:gd name="T20" fmla="*/ 795 w 1281"/>
                  <a:gd name="T21" fmla="*/ 111 h 1576"/>
                  <a:gd name="T22" fmla="*/ 790 w 1281"/>
                  <a:gd name="T23" fmla="*/ 145 h 1576"/>
                  <a:gd name="T24" fmla="*/ 710 w 1281"/>
                  <a:gd name="T25" fmla="*/ 114 h 1576"/>
                  <a:gd name="T26" fmla="*/ 703 w 1281"/>
                  <a:gd name="T27" fmla="*/ 89 h 1576"/>
                  <a:gd name="T28" fmla="*/ 623 w 1281"/>
                  <a:gd name="T29" fmla="*/ 153 h 1576"/>
                  <a:gd name="T30" fmla="*/ 615 w 1281"/>
                  <a:gd name="T31" fmla="*/ 153 h 1576"/>
                  <a:gd name="T32" fmla="*/ 615 w 1281"/>
                  <a:gd name="T33" fmla="*/ 89 h 1576"/>
                  <a:gd name="T34" fmla="*/ 536 w 1281"/>
                  <a:gd name="T35" fmla="*/ 153 h 1576"/>
                  <a:gd name="T36" fmla="*/ 528 w 1281"/>
                  <a:gd name="T37" fmla="*/ 153 h 1576"/>
                  <a:gd name="T38" fmla="*/ 526 w 1281"/>
                  <a:gd name="T39" fmla="*/ 0 h 1576"/>
                  <a:gd name="T40" fmla="*/ 521 w 1281"/>
                  <a:gd name="T41" fmla="*/ 145 h 1576"/>
                  <a:gd name="T42" fmla="*/ 499 w 1281"/>
                  <a:gd name="T43" fmla="*/ 189 h 1576"/>
                  <a:gd name="T44" fmla="*/ 468 w 1281"/>
                  <a:gd name="T45" fmla="*/ 191 h 1576"/>
                  <a:gd name="T46" fmla="*/ 448 w 1281"/>
                  <a:gd name="T47" fmla="*/ 191 h 1576"/>
                  <a:gd name="T48" fmla="*/ 429 w 1281"/>
                  <a:gd name="T49" fmla="*/ 194 h 1576"/>
                  <a:gd name="T50" fmla="*/ 412 w 1281"/>
                  <a:gd name="T51" fmla="*/ 196 h 1576"/>
                  <a:gd name="T52" fmla="*/ 395 w 1281"/>
                  <a:gd name="T53" fmla="*/ 199 h 1576"/>
                  <a:gd name="T54" fmla="*/ 366 w 1281"/>
                  <a:gd name="T55" fmla="*/ 206 h 1576"/>
                  <a:gd name="T56" fmla="*/ 354 w 1281"/>
                  <a:gd name="T57" fmla="*/ 208 h 1576"/>
                  <a:gd name="T58" fmla="*/ 347 w 1281"/>
                  <a:gd name="T59" fmla="*/ 213 h 1576"/>
                  <a:gd name="T60" fmla="*/ 342 w 1281"/>
                  <a:gd name="T61" fmla="*/ 216 h 1576"/>
                  <a:gd name="T62" fmla="*/ 342 w 1281"/>
                  <a:gd name="T63" fmla="*/ 216 h 1576"/>
                  <a:gd name="T64" fmla="*/ 337 w 1281"/>
                  <a:gd name="T65" fmla="*/ 221 h 1576"/>
                  <a:gd name="T66" fmla="*/ 339 w 1281"/>
                  <a:gd name="T67" fmla="*/ 228 h 1576"/>
                  <a:gd name="T68" fmla="*/ 337 w 1281"/>
                  <a:gd name="T69" fmla="*/ 223 h 1576"/>
                  <a:gd name="T70" fmla="*/ 337 w 1281"/>
                  <a:gd name="T71" fmla="*/ 228 h 1576"/>
                  <a:gd name="T72" fmla="*/ 339 w 1281"/>
                  <a:gd name="T73" fmla="*/ 230 h 1576"/>
                  <a:gd name="T74" fmla="*/ 342 w 1281"/>
                  <a:gd name="T75" fmla="*/ 233 h 1576"/>
                  <a:gd name="T76" fmla="*/ 344 w 1281"/>
                  <a:gd name="T77" fmla="*/ 238 h 1576"/>
                  <a:gd name="T78" fmla="*/ 352 w 1281"/>
                  <a:gd name="T79" fmla="*/ 240 h 1576"/>
                  <a:gd name="T80" fmla="*/ 359 w 1281"/>
                  <a:gd name="T81" fmla="*/ 242 h 1576"/>
                  <a:gd name="T82" fmla="*/ 368 w 1281"/>
                  <a:gd name="T83" fmla="*/ 245 h 1576"/>
                  <a:gd name="T84" fmla="*/ 378 w 1281"/>
                  <a:gd name="T85" fmla="*/ 247 h 1576"/>
                  <a:gd name="T86" fmla="*/ 390 w 1281"/>
                  <a:gd name="T87" fmla="*/ 250 h 1576"/>
                  <a:gd name="T88" fmla="*/ 400 w 1281"/>
                  <a:gd name="T89" fmla="*/ 252 h 1576"/>
                  <a:gd name="T90" fmla="*/ 402 w 1281"/>
                  <a:gd name="T91" fmla="*/ 310 h 1576"/>
                  <a:gd name="T92" fmla="*/ 402 w 1281"/>
                  <a:gd name="T93" fmla="*/ 371 h 1576"/>
                  <a:gd name="T94" fmla="*/ 402 w 1281"/>
                  <a:gd name="T95" fmla="*/ 400 h 1576"/>
                  <a:gd name="T96" fmla="*/ 400 w 1281"/>
                  <a:gd name="T97" fmla="*/ 1260 h 1576"/>
                  <a:gd name="T98" fmla="*/ 90 w 1281"/>
                  <a:gd name="T99" fmla="*/ 383 h 1576"/>
                  <a:gd name="T100" fmla="*/ 10 w 1281"/>
                  <a:gd name="T101" fmla="*/ 1224 h 1576"/>
                  <a:gd name="T102" fmla="*/ 1281 w 1281"/>
                  <a:gd name="T103" fmla="*/ 1576 h 1576"/>
                  <a:gd name="T104" fmla="*/ 352 w 1281"/>
                  <a:gd name="T105" fmla="*/ 228 h 1576"/>
                  <a:gd name="T106" fmla="*/ 342 w 1281"/>
                  <a:gd name="T107" fmla="*/ 225 h 1576"/>
                  <a:gd name="T108" fmla="*/ 342 w 1281"/>
                  <a:gd name="T109" fmla="*/ 228 h 1576"/>
                  <a:gd name="T110" fmla="*/ 410 w 1281"/>
                  <a:gd name="T111" fmla="*/ 199 h 1576"/>
                  <a:gd name="T112" fmla="*/ 412 w 1281"/>
                  <a:gd name="T113" fmla="*/ 206 h 1576"/>
                  <a:gd name="T114" fmla="*/ 419 w 1281"/>
                  <a:gd name="T115" fmla="*/ 211 h 1576"/>
                  <a:gd name="T116" fmla="*/ 427 w 1281"/>
                  <a:gd name="T117" fmla="*/ 196 h 1576"/>
                  <a:gd name="T118" fmla="*/ 429 w 1281"/>
                  <a:gd name="T119" fmla="*/ 204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1" h="1576">
                    <a:moveTo>
                      <a:pt x="1281" y="1017"/>
                    </a:moveTo>
                    <a:lnTo>
                      <a:pt x="1277" y="1022"/>
                    </a:lnTo>
                    <a:lnTo>
                      <a:pt x="1264" y="1032"/>
                    </a:lnTo>
                    <a:lnTo>
                      <a:pt x="1255" y="1044"/>
                    </a:lnTo>
                    <a:lnTo>
                      <a:pt x="1247" y="1059"/>
                    </a:lnTo>
                    <a:lnTo>
                      <a:pt x="1240" y="1073"/>
                    </a:lnTo>
                    <a:lnTo>
                      <a:pt x="1235" y="1090"/>
                    </a:lnTo>
                    <a:lnTo>
                      <a:pt x="1235" y="1102"/>
                    </a:lnTo>
                    <a:lnTo>
                      <a:pt x="1063" y="1102"/>
                    </a:lnTo>
                    <a:lnTo>
                      <a:pt x="1063" y="1107"/>
                    </a:lnTo>
                    <a:lnTo>
                      <a:pt x="1071" y="1107"/>
                    </a:lnTo>
                    <a:lnTo>
                      <a:pt x="1071" y="1134"/>
                    </a:lnTo>
                    <a:lnTo>
                      <a:pt x="1051" y="1134"/>
                    </a:lnTo>
                    <a:lnTo>
                      <a:pt x="1051" y="634"/>
                    </a:lnTo>
                    <a:lnTo>
                      <a:pt x="1010" y="634"/>
                    </a:lnTo>
                    <a:lnTo>
                      <a:pt x="1010" y="602"/>
                    </a:lnTo>
                    <a:lnTo>
                      <a:pt x="925" y="602"/>
                    </a:lnTo>
                    <a:lnTo>
                      <a:pt x="925" y="634"/>
                    </a:lnTo>
                    <a:lnTo>
                      <a:pt x="879" y="634"/>
                    </a:lnTo>
                    <a:lnTo>
                      <a:pt x="879" y="801"/>
                    </a:lnTo>
                    <a:lnTo>
                      <a:pt x="848" y="801"/>
                    </a:lnTo>
                    <a:lnTo>
                      <a:pt x="848" y="825"/>
                    </a:lnTo>
                    <a:lnTo>
                      <a:pt x="831" y="825"/>
                    </a:lnTo>
                    <a:lnTo>
                      <a:pt x="831" y="495"/>
                    </a:lnTo>
                    <a:lnTo>
                      <a:pt x="831" y="306"/>
                    </a:lnTo>
                    <a:lnTo>
                      <a:pt x="872" y="306"/>
                    </a:lnTo>
                    <a:lnTo>
                      <a:pt x="872" y="306"/>
                    </a:lnTo>
                    <a:lnTo>
                      <a:pt x="872" y="306"/>
                    </a:lnTo>
                    <a:lnTo>
                      <a:pt x="882" y="306"/>
                    </a:lnTo>
                    <a:lnTo>
                      <a:pt x="882" y="296"/>
                    </a:lnTo>
                    <a:lnTo>
                      <a:pt x="884" y="296"/>
                    </a:lnTo>
                    <a:lnTo>
                      <a:pt x="887" y="289"/>
                    </a:lnTo>
                    <a:lnTo>
                      <a:pt x="887" y="281"/>
                    </a:lnTo>
                    <a:lnTo>
                      <a:pt x="882" y="281"/>
                    </a:lnTo>
                    <a:lnTo>
                      <a:pt x="882" y="264"/>
                    </a:lnTo>
                    <a:lnTo>
                      <a:pt x="884" y="264"/>
                    </a:lnTo>
                    <a:lnTo>
                      <a:pt x="884" y="262"/>
                    </a:lnTo>
                    <a:lnTo>
                      <a:pt x="884" y="247"/>
                    </a:lnTo>
                    <a:lnTo>
                      <a:pt x="884" y="247"/>
                    </a:lnTo>
                    <a:lnTo>
                      <a:pt x="884" y="245"/>
                    </a:lnTo>
                    <a:lnTo>
                      <a:pt x="884" y="143"/>
                    </a:lnTo>
                    <a:lnTo>
                      <a:pt x="882" y="143"/>
                    </a:lnTo>
                    <a:lnTo>
                      <a:pt x="882" y="89"/>
                    </a:lnTo>
                    <a:lnTo>
                      <a:pt x="879" y="89"/>
                    </a:lnTo>
                    <a:lnTo>
                      <a:pt x="879" y="89"/>
                    </a:lnTo>
                    <a:lnTo>
                      <a:pt x="879" y="111"/>
                    </a:lnTo>
                    <a:lnTo>
                      <a:pt x="877" y="111"/>
                    </a:lnTo>
                    <a:lnTo>
                      <a:pt x="877" y="111"/>
                    </a:lnTo>
                    <a:lnTo>
                      <a:pt x="877" y="143"/>
                    </a:lnTo>
                    <a:lnTo>
                      <a:pt x="877" y="143"/>
                    </a:lnTo>
                    <a:lnTo>
                      <a:pt x="877" y="145"/>
                    </a:lnTo>
                    <a:lnTo>
                      <a:pt x="877" y="150"/>
                    </a:lnTo>
                    <a:lnTo>
                      <a:pt x="795" y="150"/>
                    </a:lnTo>
                    <a:lnTo>
                      <a:pt x="795" y="114"/>
                    </a:lnTo>
                    <a:lnTo>
                      <a:pt x="795" y="111"/>
                    </a:lnTo>
                    <a:lnTo>
                      <a:pt x="792" y="111"/>
                    </a:lnTo>
                    <a:lnTo>
                      <a:pt x="792" y="89"/>
                    </a:lnTo>
                    <a:lnTo>
                      <a:pt x="792" y="89"/>
                    </a:lnTo>
                    <a:lnTo>
                      <a:pt x="790" y="89"/>
                    </a:lnTo>
                    <a:lnTo>
                      <a:pt x="790" y="145"/>
                    </a:lnTo>
                    <a:lnTo>
                      <a:pt x="787" y="145"/>
                    </a:lnTo>
                    <a:lnTo>
                      <a:pt x="787" y="150"/>
                    </a:lnTo>
                    <a:lnTo>
                      <a:pt x="710" y="150"/>
                    </a:lnTo>
                    <a:lnTo>
                      <a:pt x="710" y="114"/>
                    </a:lnTo>
                    <a:lnTo>
                      <a:pt x="710" y="114"/>
                    </a:lnTo>
                    <a:lnTo>
                      <a:pt x="705" y="114"/>
                    </a:lnTo>
                    <a:lnTo>
                      <a:pt x="705" y="145"/>
                    </a:lnTo>
                    <a:lnTo>
                      <a:pt x="705" y="145"/>
                    </a:lnTo>
                    <a:lnTo>
                      <a:pt x="705" y="89"/>
                    </a:lnTo>
                    <a:lnTo>
                      <a:pt x="703" y="89"/>
                    </a:lnTo>
                    <a:lnTo>
                      <a:pt x="700" y="89"/>
                    </a:lnTo>
                    <a:lnTo>
                      <a:pt x="700" y="145"/>
                    </a:lnTo>
                    <a:lnTo>
                      <a:pt x="698" y="145"/>
                    </a:lnTo>
                    <a:lnTo>
                      <a:pt x="698" y="150"/>
                    </a:lnTo>
                    <a:lnTo>
                      <a:pt x="623" y="153"/>
                    </a:lnTo>
                    <a:lnTo>
                      <a:pt x="623" y="114"/>
                    </a:lnTo>
                    <a:lnTo>
                      <a:pt x="623" y="114"/>
                    </a:lnTo>
                    <a:lnTo>
                      <a:pt x="618" y="114"/>
                    </a:lnTo>
                    <a:lnTo>
                      <a:pt x="618" y="153"/>
                    </a:lnTo>
                    <a:lnTo>
                      <a:pt x="615" y="153"/>
                    </a:lnTo>
                    <a:lnTo>
                      <a:pt x="615" y="148"/>
                    </a:lnTo>
                    <a:lnTo>
                      <a:pt x="615" y="145"/>
                    </a:lnTo>
                    <a:lnTo>
                      <a:pt x="615" y="145"/>
                    </a:lnTo>
                    <a:lnTo>
                      <a:pt x="615" y="92"/>
                    </a:lnTo>
                    <a:lnTo>
                      <a:pt x="615" y="89"/>
                    </a:lnTo>
                    <a:lnTo>
                      <a:pt x="611" y="89"/>
                    </a:lnTo>
                    <a:lnTo>
                      <a:pt x="611" y="145"/>
                    </a:lnTo>
                    <a:lnTo>
                      <a:pt x="608" y="145"/>
                    </a:lnTo>
                    <a:lnTo>
                      <a:pt x="608" y="153"/>
                    </a:lnTo>
                    <a:lnTo>
                      <a:pt x="536" y="153"/>
                    </a:lnTo>
                    <a:lnTo>
                      <a:pt x="536" y="114"/>
                    </a:lnTo>
                    <a:lnTo>
                      <a:pt x="536" y="114"/>
                    </a:lnTo>
                    <a:lnTo>
                      <a:pt x="533" y="114"/>
                    </a:lnTo>
                    <a:lnTo>
                      <a:pt x="533" y="153"/>
                    </a:lnTo>
                    <a:lnTo>
                      <a:pt x="528" y="153"/>
                    </a:lnTo>
                    <a:lnTo>
                      <a:pt x="528" y="148"/>
                    </a:lnTo>
                    <a:lnTo>
                      <a:pt x="526" y="145"/>
                    </a:lnTo>
                    <a:lnTo>
                      <a:pt x="526" y="145"/>
                    </a:lnTo>
                    <a:lnTo>
                      <a:pt x="526" y="2"/>
                    </a:lnTo>
                    <a:lnTo>
                      <a:pt x="526" y="0"/>
                    </a:lnTo>
                    <a:lnTo>
                      <a:pt x="521" y="0"/>
                    </a:lnTo>
                    <a:lnTo>
                      <a:pt x="521" y="92"/>
                    </a:lnTo>
                    <a:lnTo>
                      <a:pt x="521" y="92"/>
                    </a:lnTo>
                    <a:lnTo>
                      <a:pt x="521" y="145"/>
                    </a:lnTo>
                    <a:lnTo>
                      <a:pt x="521" y="145"/>
                    </a:lnTo>
                    <a:lnTo>
                      <a:pt x="521" y="187"/>
                    </a:lnTo>
                    <a:lnTo>
                      <a:pt x="511" y="189"/>
                    </a:lnTo>
                    <a:lnTo>
                      <a:pt x="511" y="189"/>
                    </a:lnTo>
                    <a:lnTo>
                      <a:pt x="509" y="189"/>
                    </a:lnTo>
                    <a:lnTo>
                      <a:pt x="499" y="189"/>
                    </a:lnTo>
                    <a:lnTo>
                      <a:pt x="490" y="189"/>
                    </a:lnTo>
                    <a:lnTo>
                      <a:pt x="490" y="189"/>
                    </a:lnTo>
                    <a:lnTo>
                      <a:pt x="487" y="189"/>
                    </a:lnTo>
                    <a:lnTo>
                      <a:pt x="477" y="189"/>
                    </a:lnTo>
                    <a:lnTo>
                      <a:pt x="468" y="191"/>
                    </a:lnTo>
                    <a:lnTo>
                      <a:pt x="468" y="191"/>
                    </a:lnTo>
                    <a:lnTo>
                      <a:pt x="465" y="191"/>
                    </a:lnTo>
                    <a:lnTo>
                      <a:pt x="465" y="191"/>
                    </a:lnTo>
                    <a:lnTo>
                      <a:pt x="456" y="191"/>
                    </a:lnTo>
                    <a:lnTo>
                      <a:pt x="448" y="191"/>
                    </a:lnTo>
                    <a:lnTo>
                      <a:pt x="448" y="191"/>
                    </a:lnTo>
                    <a:lnTo>
                      <a:pt x="446" y="191"/>
                    </a:lnTo>
                    <a:lnTo>
                      <a:pt x="439" y="194"/>
                    </a:lnTo>
                    <a:lnTo>
                      <a:pt x="429" y="194"/>
                    </a:lnTo>
                    <a:lnTo>
                      <a:pt x="429" y="194"/>
                    </a:lnTo>
                    <a:lnTo>
                      <a:pt x="429" y="194"/>
                    </a:lnTo>
                    <a:lnTo>
                      <a:pt x="419" y="196"/>
                    </a:lnTo>
                    <a:lnTo>
                      <a:pt x="412" y="196"/>
                    </a:lnTo>
                    <a:lnTo>
                      <a:pt x="412" y="196"/>
                    </a:lnTo>
                    <a:lnTo>
                      <a:pt x="412" y="196"/>
                    </a:lnTo>
                    <a:lnTo>
                      <a:pt x="412" y="196"/>
                    </a:lnTo>
                    <a:lnTo>
                      <a:pt x="412" y="196"/>
                    </a:lnTo>
                    <a:lnTo>
                      <a:pt x="405" y="199"/>
                    </a:lnTo>
                    <a:lnTo>
                      <a:pt x="398" y="199"/>
                    </a:lnTo>
                    <a:lnTo>
                      <a:pt x="395" y="199"/>
                    </a:lnTo>
                    <a:lnTo>
                      <a:pt x="390" y="201"/>
                    </a:lnTo>
                    <a:lnTo>
                      <a:pt x="383" y="201"/>
                    </a:lnTo>
                    <a:lnTo>
                      <a:pt x="383" y="201"/>
                    </a:lnTo>
                    <a:lnTo>
                      <a:pt x="376" y="204"/>
                    </a:lnTo>
                    <a:lnTo>
                      <a:pt x="366" y="206"/>
                    </a:lnTo>
                    <a:lnTo>
                      <a:pt x="356" y="208"/>
                    </a:lnTo>
                    <a:lnTo>
                      <a:pt x="354" y="208"/>
                    </a:lnTo>
                    <a:lnTo>
                      <a:pt x="354" y="208"/>
                    </a:lnTo>
                    <a:lnTo>
                      <a:pt x="354" y="208"/>
                    </a:lnTo>
                    <a:lnTo>
                      <a:pt x="354" y="208"/>
                    </a:lnTo>
                    <a:lnTo>
                      <a:pt x="354" y="208"/>
                    </a:lnTo>
                    <a:lnTo>
                      <a:pt x="349" y="211"/>
                    </a:lnTo>
                    <a:lnTo>
                      <a:pt x="349" y="211"/>
                    </a:lnTo>
                    <a:lnTo>
                      <a:pt x="347" y="213"/>
                    </a:lnTo>
                    <a:lnTo>
                      <a:pt x="347" y="213"/>
                    </a:lnTo>
                    <a:lnTo>
                      <a:pt x="347" y="213"/>
                    </a:lnTo>
                    <a:lnTo>
                      <a:pt x="344" y="213"/>
                    </a:lnTo>
                    <a:lnTo>
                      <a:pt x="342" y="216"/>
                    </a:lnTo>
                    <a:lnTo>
                      <a:pt x="342" y="216"/>
                    </a:lnTo>
                    <a:lnTo>
                      <a:pt x="342" y="216"/>
                    </a:lnTo>
                    <a:lnTo>
                      <a:pt x="339" y="218"/>
                    </a:lnTo>
                    <a:lnTo>
                      <a:pt x="339" y="218"/>
                    </a:lnTo>
                    <a:lnTo>
                      <a:pt x="339" y="218"/>
                    </a:lnTo>
                    <a:lnTo>
                      <a:pt x="342" y="216"/>
                    </a:lnTo>
                    <a:lnTo>
                      <a:pt x="342" y="216"/>
                    </a:lnTo>
                    <a:lnTo>
                      <a:pt x="342" y="216"/>
                    </a:lnTo>
                    <a:lnTo>
                      <a:pt x="339" y="218"/>
                    </a:lnTo>
                    <a:lnTo>
                      <a:pt x="339" y="218"/>
                    </a:lnTo>
                    <a:lnTo>
                      <a:pt x="337" y="221"/>
                    </a:lnTo>
                    <a:lnTo>
                      <a:pt x="337" y="221"/>
                    </a:lnTo>
                    <a:lnTo>
                      <a:pt x="337" y="223"/>
                    </a:lnTo>
                    <a:lnTo>
                      <a:pt x="337" y="223"/>
                    </a:lnTo>
                    <a:lnTo>
                      <a:pt x="337" y="225"/>
                    </a:lnTo>
                    <a:lnTo>
                      <a:pt x="337" y="225"/>
                    </a:lnTo>
                    <a:lnTo>
                      <a:pt x="339" y="228"/>
                    </a:lnTo>
                    <a:lnTo>
                      <a:pt x="337" y="225"/>
                    </a:lnTo>
                    <a:lnTo>
                      <a:pt x="337" y="225"/>
                    </a:lnTo>
                    <a:lnTo>
                      <a:pt x="337" y="223"/>
                    </a:lnTo>
                    <a:lnTo>
                      <a:pt x="337" y="223"/>
                    </a:lnTo>
                    <a:lnTo>
                      <a:pt x="337" y="223"/>
                    </a:lnTo>
                    <a:lnTo>
                      <a:pt x="337" y="223"/>
                    </a:lnTo>
                    <a:lnTo>
                      <a:pt x="337" y="223"/>
                    </a:lnTo>
                    <a:lnTo>
                      <a:pt x="337" y="225"/>
                    </a:lnTo>
                    <a:lnTo>
                      <a:pt x="337" y="225"/>
                    </a:lnTo>
                    <a:lnTo>
                      <a:pt x="337" y="228"/>
                    </a:lnTo>
                    <a:lnTo>
                      <a:pt x="337" y="228"/>
                    </a:lnTo>
                    <a:lnTo>
                      <a:pt x="337" y="228"/>
                    </a:lnTo>
                    <a:lnTo>
                      <a:pt x="337" y="228"/>
                    </a:lnTo>
                    <a:lnTo>
                      <a:pt x="337" y="230"/>
                    </a:lnTo>
                    <a:lnTo>
                      <a:pt x="339" y="230"/>
                    </a:lnTo>
                    <a:lnTo>
                      <a:pt x="339" y="233"/>
                    </a:lnTo>
                    <a:lnTo>
                      <a:pt x="339" y="233"/>
                    </a:lnTo>
                    <a:lnTo>
                      <a:pt x="339" y="233"/>
                    </a:lnTo>
                    <a:lnTo>
                      <a:pt x="339" y="233"/>
                    </a:lnTo>
                    <a:lnTo>
                      <a:pt x="342" y="233"/>
                    </a:lnTo>
                    <a:lnTo>
                      <a:pt x="342" y="235"/>
                    </a:lnTo>
                    <a:lnTo>
                      <a:pt x="342" y="235"/>
                    </a:lnTo>
                    <a:lnTo>
                      <a:pt x="344" y="238"/>
                    </a:lnTo>
                    <a:lnTo>
                      <a:pt x="344" y="238"/>
                    </a:lnTo>
                    <a:lnTo>
                      <a:pt x="344" y="238"/>
                    </a:lnTo>
                    <a:lnTo>
                      <a:pt x="347" y="238"/>
                    </a:lnTo>
                    <a:lnTo>
                      <a:pt x="347" y="238"/>
                    </a:lnTo>
                    <a:lnTo>
                      <a:pt x="349" y="238"/>
                    </a:lnTo>
                    <a:lnTo>
                      <a:pt x="352" y="240"/>
                    </a:lnTo>
                    <a:lnTo>
                      <a:pt x="352" y="240"/>
                    </a:lnTo>
                    <a:lnTo>
                      <a:pt x="352" y="240"/>
                    </a:lnTo>
                    <a:lnTo>
                      <a:pt x="352" y="240"/>
                    </a:lnTo>
                    <a:lnTo>
                      <a:pt x="352" y="240"/>
                    </a:lnTo>
                    <a:lnTo>
                      <a:pt x="356" y="242"/>
                    </a:lnTo>
                    <a:lnTo>
                      <a:pt x="359" y="242"/>
                    </a:lnTo>
                    <a:lnTo>
                      <a:pt x="359" y="242"/>
                    </a:lnTo>
                    <a:lnTo>
                      <a:pt x="359" y="242"/>
                    </a:lnTo>
                    <a:lnTo>
                      <a:pt x="359" y="242"/>
                    </a:lnTo>
                    <a:lnTo>
                      <a:pt x="364" y="245"/>
                    </a:lnTo>
                    <a:lnTo>
                      <a:pt x="368" y="245"/>
                    </a:lnTo>
                    <a:lnTo>
                      <a:pt x="368" y="245"/>
                    </a:lnTo>
                    <a:lnTo>
                      <a:pt x="368" y="245"/>
                    </a:lnTo>
                    <a:lnTo>
                      <a:pt x="368" y="245"/>
                    </a:lnTo>
                    <a:lnTo>
                      <a:pt x="373" y="247"/>
                    </a:lnTo>
                    <a:lnTo>
                      <a:pt x="378" y="247"/>
                    </a:lnTo>
                    <a:lnTo>
                      <a:pt x="378" y="247"/>
                    </a:lnTo>
                    <a:lnTo>
                      <a:pt x="381" y="247"/>
                    </a:lnTo>
                    <a:lnTo>
                      <a:pt x="381" y="247"/>
                    </a:lnTo>
                    <a:lnTo>
                      <a:pt x="385" y="250"/>
                    </a:lnTo>
                    <a:lnTo>
                      <a:pt x="390" y="250"/>
                    </a:lnTo>
                    <a:lnTo>
                      <a:pt x="390" y="250"/>
                    </a:lnTo>
                    <a:lnTo>
                      <a:pt x="393" y="250"/>
                    </a:lnTo>
                    <a:lnTo>
                      <a:pt x="393" y="250"/>
                    </a:lnTo>
                    <a:lnTo>
                      <a:pt x="398" y="252"/>
                    </a:lnTo>
                    <a:lnTo>
                      <a:pt x="400" y="252"/>
                    </a:lnTo>
                    <a:lnTo>
                      <a:pt x="460" y="262"/>
                    </a:lnTo>
                    <a:lnTo>
                      <a:pt x="460" y="301"/>
                    </a:lnTo>
                    <a:lnTo>
                      <a:pt x="436" y="303"/>
                    </a:lnTo>
                    <a:lnTo>
                      <a:pt x="417" y="308"/>
                    </a:lnTo>
                    <a:lnTo>
                      <a:pt x="402" y="310"/>
                    </a:lnTo>
                    <a:lnTo>
                      <a:pt x="398" y="315"/>
                    </a:lnTo>
                    <a:lnTo>
                      <a:pt x="398" y="337"/>
                    </a:lnTo>
                    <a:lnTo>
                      <a:pt x="402" y="342"/>
                    </a:lnTo>
                    <a:lnTo>
                      <a:pt x="402" y="342"/>
                    </a:lnTo>
                    <a:lnTo>
                      <a:pt x="402" y="371"/>
                    </a:lnTo>
                    <a:lnTo>
                      <a:pt x="398" y="374"/>
                    </a:lnTo>
                    <a:lnTo>
                      <a:pt x="398" y="376"/>
                    </a:lnTo>
                    <a:lnTo>
                      <a:pt x="402" y="381"/>
                    </a:lnTo>
                    <a:lnTo>
                      <a:pt x="402" y="381"/>
                    </a:lnTo>
                    <a:lnTo>
                      <a:pt x="402" y="400"/>
                    </a:lnTo>
                    <a:lnTo>
                      <a:pt x="398" y="403"/>
                    </a:lnTo>
                    <a:lnTo>
                      <a:pt x="398" y="412"/>
                    </a:lnTo>
                    <a:lnTo>
                      <a:pt x="402" y="417"/>
                    </a:lnTo>
                    <a:lnTo>
                      <a:pt x="402" y="417"/>
                    </a:lnTo>
                    <a:lnTo>
                      <a:pt x="400" y="1260"/>
                    </a:lnTo>
                    <a:lnTo>
                      <a:pt x="378" y="1260"/>
                    </a:lnTo>
                    <a:lnTo>
                      <a:pt x="376" y="415"/>
                    </a:lnTo>
                    <a:lnTo>
                      <a:pt x="315" y="415"/>
                    </a:lnTo>
                    <a:lnTo>
                      <a:pt x="315" y="383"/>
                    </a:lnTo>
                    <a:lnTo>
                      <a:pt x="90" y="383"/>
                    </a:lnTo>
                    <a:lnTo>
                      <a:pt x="75" y="415"/>
                    </a:lnTo>
                    <a:lnTo>
                      <a:pt x="42" y="415"/>
                    </a:lnTo>
                    <a:lnTo>
                      <a:pt x="17" y="473"/>
                    </a:lnTo>
                    <a:lnTo>
                      <a:pt x="17" y="1224"/>
                    </a:lnTo>
                    <a:lnTo>
                      <a:pt x="10" y="1224"/>
                    </a:lnTo>
                    <a:lnTo>
                      <a:pt x="10" y="1221"/>
                    </a:lnTo>
                    <a:lnTo>
                      <a:pt x="5" y="1219"/>
                    </a:lnTo>
                    <a:lnTo>
                      <a:pt x="0" y="1219"/>
                    </a:lnTo>
                    <a:lnTo>
                      <a:pt x="0" y="1576"/>
                    </a:lnTo>
                    <a:lnTo>
                      <a:pt x="1281" y="1576"/>
                    </a:lnTo>
                    <a:lnTo>
                      <a:pt x="1281" y="1017"/>
                    </a:lnTo>
                    <a:close/>
                    <a:moveTo>
                      <a:pt x="342" y="225"/>
                    </a:moveTo>
                    <a:lnTo>
                      <a:pt x="344" y="225"/>
                    </a:lnTo>
                    <a:lnTo>
                      <a:pt x="344" y="225"/>
                    </a:lnTo>
                    <a:lnTo>
                      <a:pt x="352" y="228"/>
                    </a:lnTo>
                    <a:lnTo>
                      <a:pt x="344" y="225"/>
                    </a:lnTo>
                    <a:lnTo>
                      <a:pt x="344" y="225"/>
                    </a:lnTo>
                    <a:lnTo>
                      <a:pt x="342" y="225"/>
                    </a:lnTo>
                    <a:lnTo>
                      <a:pt x="342" y="223"/>
                    </a:lnTo>
                    <a:lnTo>
                      <a:pt x="342" y="225"/>
                    </a:lnTo>
                    <a:close/>
                    <a:moveTo>
                      <a:pt x="342" y="228"/>
                    </a:moveTo>
                    <a:lnTo>
                      <a:pt x="342" y="228"/>
                    </a:lnTo>
                    <a:lnTo>
                      <a:pt x="339" y="228"/>
                    </a:lnTo>
                    <a:lnTo>
                      <a:pt x="342" y="228"/>
                    </a:lnTo>
                    <a:lnTo>
                      <a:pt x="342" y="228"/>
                    </a:lnTo>
                    <a:lnTo>
                      <a:pt x="361" y="233"/>
                    </a:lnTo>
                    <a:lnTo>
                      <a:pt x="342" y="228"/>
                    </a:lnTo>
                    <a:close/>
                    <a:moveTo>
                      <a:pt x="410" y="199"/>
                    </a:moveTo>
                    <a:lnTo>
                      <a:pt x="410" y="201"/>
                    </a:lnTo>
                    <a:lnTo>
                      <a:pt x="410" y="199"/>
                    </a:lnTo>
                    <a:lnTo>
                      <a:pt x="410" y="199"/>
                    </a:lnTo>
                    <a:lnTo>
                      <a:pt x="410" y="199"/>
                    </a:lnTo>
                    <a:close/>
                    <a:moveTo>
                      <a:pt x="414" y="208"/>
                    </a:moveTo>
                    <a:lnTo>
                      <a:pt x="412" y="206"/>
                    </a:lnTo>
                    <a:lnTo>
                      <a:pt x="412" y="206"/>
                    </a:lnTo>
                    <a:lnTo>
                      <a:pt x="412" y="206"/>
                    </a:lnTo>
                    <a:lnTo>
                      <a:pt x="412" y="206"/>
                    </a:lnTo>
                    <a:lnTo>
                      <a:pt x="412" y="206"/>
                    </a:lnTo>
                    <a:lnTo>
                      <a:pt x="414" y="208"/>
                    </a:lnTo>
                    <a:lnTo>
                      <a:pt x="419" y="211"/>
                    </a:lnTo>
                    <a:lnTo>
                      <a:pt x="414" y="208"/>
                    </a:lnTo>
                    <a:close/>
                    <a:moveTo>
                      <a:pt x="427" y="199"/>
                    </a:moveTo>
                    <a:lnTo>
                      <a:pt x="427" y="196"/>
                    </a:lnTo>
                    <a:lnTo>
                      <a:pt x="429" y="196"/>
                    </a:lnTo>
                    <a:lnTo>
                      <a:pt x="427" y="196"/>
                    </a:lnTo>
                    <a:lnTo>
                      <a:pt x="427" y="199"/>
                    </a:lnTo>
                    <a:close/>
                    <a:moveTo>
                      <a:pt x="429" y="206"/>
                    </a:moveTo>
                    <a:lnTo>
                      <a:pt x="429" y="204"/>
                    </a:lnTo>
                    <a:lnTo>
                      <a:pt x="429" y="204"/>
                    </a:lnTo>
                    <a:lnTo>
                      <a:pt x="429" y="204"/>
                    </a:lnTo>
                    <a:lnTo>
                      <a:pt x="429" y="206"/>
                    </a:lnTo>
                    <a:lnTo>
                      <a:pt x="431" y="206"/>
                    </a:lnTo>
                    <a:lnTo>
                      <a:pt x="429" y="206"/>
                    </a:lnTo>
                    <a:close/>
                  </a:path>
                </a:pathLst>
              </a:custGeom>
              <a:solidFill>
                <a:schemeClr val="bg1">
                  <a:lumMod val="95000"/>
                </a:schemeClr>
              </a:solidFill>
              <a:ln>
                <a:noFill/>
              </a:ln>
            </p:spPr>
            <p:txBody>
              <a:bodyPr anchor="ctr"/>
              <a:lstStyle/>
              <a:p>
                <a:pPr algn="ctr"/>
              </a:p>
            </p:txBody>
          </p:sp>
          <p:sp>
            <p:nvSpPr>
              <p:cNvPr id="32" name="í$ḻîde"/>
              <p:cNvSpPr/>
              <p:nvPr/>
            </p:nvSpPr>
            <p:spPr bwMode="auto">
              <a:xfrm>
                <a:off x="6098382" y="4962385"/>
                <a:ext cx="2030676" cy="1895615"/>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chemeClr val="bg1">
                  <a:lumMod val="95000"/>
                </a:schemeClr>
              </a:solidFill>
              <a:ln>
                <a:noFill/>
              </a:ln>
            </p:spPr>
            <p:txBody>
              <a:bodyPr anchor="ctr"/>
              <a:lstStyle/>
              <a:p>
                <a:pPr algn="ctr"/>
              </a:p>
            </p:txBody>
          </p:sp>
          <p:sp>
            <p:nvSpPr>
              <p:cNvPr id="33" name="ïslïḍe"/>
              <p:cNvSpPr/>
              <p:nvPr/>
            </p:nvSpPr>
            <p:spPr bwMode="auto">
              <a:xfrm>
                <a:off x="4070883" y="4596926"/>
                <a:ext cx="2027498" cy="2261074"/>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chemeClr val="bg1">
                  <a:lumMod val="95000"/>
                </a:schemeClr>
              </a:solidFill>
              <a:ln>
                <a:noFill/>
              </a:ln>
            </p:spPr>
            <p:txBody>
              <a:bodyPr anchor="ctr"/>
              <a:lstStyle/>
              <a:p>
                <a:pPr algn="ctr"/>
              </a:p>
            </p:txBody>
          </p:sp>
          <p:sp>
            <p:nvSpPr>
              <p:cNvPr id="34" name="îṥľîḍé"/>
              <p:cNvSpPr/>
              <p:nvPr/>
            </p:nvSpPr>
            <p:spPr bwMode="auto">
              <a:xfrm>
                <a:off x="2035441" y="4113886"/>
                <a:ext cx="2035444" cy="2744114"/>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chemeClr val="bg1">
                  <a:lumMod val="95000"/>
                </a:schemeClr>
              </a:solidFill>
              <a:ln>
                <a:noFill/>
              </a:ln>
            </p:spPr>
            <p:txBody>
              <a:bodyPr anchor="ctr"/>
              <a:lstStyle/>
              <a:p>
                <a:pPr algn="ctr"/>
              </a:p>
            </p:txBody>
          </p:sp>
          <p:sp>
            <p:nvSpPr>
              <p:cNvPr id="35" name="îṩḻîḍè"/>
              <p:cNvSpPr/>
              <p:nvPr/>
            </p:nvSpPr>
            <p:spPr bwMode="auto">
              <a:xfrm>
                <a:off x="3175" y="4202867"/>
                <a:ext cx="2032266" cy="265513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bg1">
                  <a:lumMod val="95000"/>
                </a:schemeClr>
              </a:solidFill>
              <a:ln>
                <a:noFill/>
              </a:ln>
            </p:spPr>
            <p:txBody>
              <a:bodyPr anchor="ctr"/>
              <a:lstStyle/>
              <a:p>
                <a:pPr algn="ctr"/>
              </a:p>
            </p:txBody>
          </p:sp>
          <p:sp>
            <p:nvSpPr>
              <p:cNvPr id="36" name="îṡ1iḑe"/>
              <p:cNvSpPr/>
              <p:nvPr/>
            </p:nvSpPr>
            <p:spPr bwMode="auto">
              <a:xfrm flipH="1">
                <a:off x="3374787" y="2656396"/>
                <a:ext cx="3215950" cy="420160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bg1">
                  <a:lumMod val="95000"/>
                </a:schemeClr>
              </a:solidFill>
              <a:ln>
                <a:noFill/>
              </a:ln>
            </p:spPr>
            <p:txBody>
              <a:bodyPr anchor="ctr"/>
              <a:lstStyle/>
              <a:p>
                <a:pPr algn="ctr"/>
              </a:p>
            </p:txBody>
          </p:sp>
        </p:grpSp>
        <p:grpSp>
          <p:nvGrpSpPr>
            <p:cNvPr id="9" name="ïs1iḑè"/>
            <p:cNvGrpSpPr/>
            <p:nvPr/>
          </p:nvGrpSpPr>
          <p:grpSpPr>
            <a:xfrm>
              <a:off x="5473700" y="1282250"/>
              <a:ext cx="1244600" cy="1244596"/>
              <a:chOff x="5473700" y="1207808"/>
              <a:chExt cx="1244600" cy="1244596"/>
            </a:xfrm>
          </p:grpSpPr>
          <p:sp>
            <p:nvSpPr>
              <p:cNvPr id="28" name="ís1ïḓè"/>
              <p:cNvSpPr/>
              <p:nvPr/>
            </p:nvSpPr>
            <p:spPr>
              <a:xfrm>
                <a:off x="5473700" y="1207808"/>
                <a:ext cx="1244600" cy="1244596"/>
              </a:xfrm>
              <a:prstGeom prst="ellipse">
                <a:avLst/>
              </a:prstGeom>
              <a:solidFill>
                <a:schemeClr val="accent3"/>
              </a:solidFill>
              <a:ln w="1524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endParaRPr dirty="0"/>
              </a:p>
            </p:txBody>
          </p:sp>
          <p:sp>
            <p:nvSpPr>
              <p:cNvPr id="29" name="iśľíḑê"/>
              <p:cNvSpPr txBox="1"/>
              <p:nvPr/>
            </p:nvSpPr>
            <p:spPr>
              <a:xfrm>
                <a:off x="5664200" y="1701933"/>
                <a:ext cx="863600" cy="256346"/>
              </a:xfrm>
              <a:prstGeom prst="rect">
                <a:avLst/>
              </a:prstGeom>
              <a:noFill/>
            </p:spPr>
            <p:txBody>
              <a:bodyPr wrap="none" lIns="91422" tIns="45711" rIns="91422" bIns="45711">
                <a:prstTxWarp prst="textPlain">
                  <a:avLst/>
                </a:prstTxWarp>
              </a:bodyPr>
              <a:lstStyle/>
              <a:p>
                <a:r>
                  <a:rPr lang="en-US" altLang="zh-CN" dirty="0">
                    <a:solidFill>
                      <a:schemeClr val="bg1"/>
                    </a:solidFill>
                    <a:latin typeface="Impact" panose="020B0806030902050204" pitchFamily="34" charset="0"/>
                  </a:rPr>
                  <a:t>Category</a:t>
                </a:r>
                <a:endParaRPr lang="en-US" altLang="zh-CN" dirty="0">
                  <a:solidFill>
                    <a:schemeClr val="bg1"/>
                  </a:solidFill>
                  <a:latin typeface="Impact" panose="020B0806030902050204" pitchFamily="34" charset="0"/>
                </a:endParaRPr>
              </a:p>
            </p:txBody>
          </p:sp>
        </p:grpSp>
        <p:sp>
          <p:nvSpPr>
            <p:cNvPr id="10" name="îšlîḑe"/>
            <p:cNvSpPr/>
            <p:nvPr/>
          </p:nvSpPr>
          <p:spPr>
            <a:xfrm>
              <a:off x="929401" y="3976087"/>
              <a:ext cx="1704342" cy="415562"/>
            </a:xfrm>
            <a:prstGeom prst="roundRect">
              <a:avLst>
                <a:gd name="adj" fmla="val 11836"/>
              </a:avLst>
            </a:prstGeom>
            <a:pattFill prst="ltUpDiag">
              <a:fgClr>
                <a:schemeClr val="accent1">
                  <a:lumMod val="20000"/>
                  <a:lumOff val="80000"/>
                </a:schemeClr>
              </a:fgClr>
              <a:bgClr>
                <a:schemeClr val="bg1"/>
              </a:bgClr>
            </a:pattFill>
            <a:ln>
              <a:solidFill>
                <a:schemeClr val="accent1">
                  <a:shade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kumimoji="1" lang="en-US" altLang="zh-CN" sz="1400" b="1" dirty="0">
                  <a:solidFill>
                    <a:schemeClr val="tx1"/>
                  </a:solidFill>
                </a:rPr>
                <a:t>Template &amp;</a:t>
              </a:r>
              <a:endParaRPr kumimoji="1" lang="en-US" altLang="zh-CN" sz="1400" b="1" dirty="0">
                <a:solidFill>
                  <a:schemeClr val="tx1"/>
                </a:solidFill>
              </a:endParaRPr>
            </a:p>
            <a:p>
              <a:pPr algn="ctr"/>
              <a:r>
                <a:rPr kumimoji="1" lang="en-US" altLang="zh-CN" sz="1400" b="1" dirty="0">
                  <a:solidFill>
                    <a:schemeClr val="tx1"/>
                  </a:solidFill>
                </a:rPr>
                <a:t> Modular Programming</a:t>
              </a:r>
              <a:endParaRPr kumimoji="1" lang="en-US" altLang="zh-CN" sz="1400" b="1" dirty="0">
                <a:solidFill>
                  <a:schemeClr val="tx1"/>
                </a:solidFill>
              </a:endParaRPr>
            </a:p>
          </p:txBody>
        </p:sp>
        <p:sp>
          <p:nvSpPr>
            <p:cNvPr id="11" name="îsľîḓè"/>
            <p:cNvSpPr/>
            <p:nvPr/>
          </p:nvSpPr>
          <p:spPr>
            <a:xfrm>
              <a:off x="1567121" y="3173743"/>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rPr>
                <a:t>F1</a:t>
              </a:r>
              <a:endParaRPr lang="zh-CN" altLang="en-US" sz="1600" b="1" dirty="0">
                <a:solidFill>
                  <a:schemeClr val="bg1"/>
                </a:solidFill>
              </a:endParaRPr>
            </a:p>
          </p:txBody>
        </p:sp>
        <p:sp>
          <p:nvSpPr>
            <p:cNvPr id="14" name="ïṥḷiḑe"/>
            <p:cNvSpPr/>
            <p:nvPr/>
          </p:nvSpPr>
          <p:spPr>
            <a:xfrm>
              <a:off x="1876980" y="4504407"/>
              <a:ext cx="1704342" cy="415562"/>
            </a:xfrm>
            <a:prstGeom prst="roundRect">
              <a:avLst>
                <a:gd name="adj" fmla="val 11836"/>
              </a:avLst>
            </a:prstGeom>
            <a:pattFill prst="ltUpDiag">
              <a:fgClr>
                <a:schemeClr val="accent1">
                  <a:lumMod val="20000"/>
                  <a:lumOff val="80000"/>
                </a:schemeClr>
              </a:fgClr>
              <a:bgClr>
                <a:schemeClr val="bg1"/>
              </a:bgClr>
            </a:pattFill>
            <a:ln>
              <a:solidFill>
                <a:schemeClr val="accent1">
                  <a:shade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kumimoji="1" lang="en-US" altLang="zh-CN" sz="1400" b="1" dirty="0">
                  <a:solidFill>
                    <a:schemeClr val="tx1"/>
                  </a:solidFill>
                </a:rPr>
                <a:t>Concurrency &amp;</a:t>
              </a:r>
              <a:endParaRPr kumimoji="1" lang="en-US" altLang="zh-CN" sz="1400" b="1" dirty="0">
                <a:solidFill>
                  <a:schemeClr val="tx1"/>
                </a:solidFill>
              </a:endParaRPr>
            </a:p>
            <a:p>
              <a:pPr algn="ctr"/>
              <a:r>
                <a:rPr kumimoji="1" lang="en-US" altLang="zh-CN" sz="1400" b="1" dirty="0">
                  <a:solidFill>
                    <a:schemeClr val="tx1"/>
                  </a:solidFill>
                </a:rPr>
                <a:t>Multithreading</a:t>
              </a:r>
              <a:endParaRPr kumimoji="1" lang="en-US" altLang="zh-CN" sz="1400" b="1" dirty="0">
                <a:solidFill>
                  <a:schemeClr val="tx1"/>
                </a:solidFill>
              </a:endParaRPr>
            </a:p>
          </p:txBody>
        </p:sp>
        <p:sp>
          <p:nvSpPr>
            <p:cNvPr id="15" name="iśḻïdé"/>
            <p:cNvSpPr/>
            <p:nvPr/>
          </p:nvSpPr>
          <p:spPr>
            <a:xfrm>
              <a:off x="4389220" y="3173743"/>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rPr>
                <a:t>F4</a:t>
              </a:r>
              <a:endParaRPr lang="zh-CN" altLang="en-US" sz="1600" b="1" dirty="0">
                <a:solidFill>
                  <a:schemeClr val="bg1"/>
                </a:solidFill>
              </a:endParaRPr>
            </a:p>
          </p:txBody>
        </p:sp>
        <p:sp>
          <p:nvSpPr>
            <p:cNvPr id="18" name="íṥ1îḍê"/>
            <p:cNvSpPr/>
            <p:nvPr/>
          </p:nvSpPr>
          <p:spPr>
            <a:xfrm>
              <a:off x="8611949" y="3915762"/>
              <a:ext cx="1704342" cy="415562"/>
            </a:xfrm>
            <a:prstGeom prst="roundRect">
              <a:avLst>
                <a:gd name="adj" fmla="val 11836"/>
              </a:avLst>
            </a:prstGeom>
            <a:pattFill prst="ltUpDiag">
              <a:fgClr>
                <a:schemeClr val="accent1">
                  <a:lumMod val="20000"/>
                  <a:lumOff val="80000"/>
                </a:schemeClr>
              </a:fgClr>
              <a:bgClr>
                <a:schemeClr val="bg1"/>
              </a:bgClr>
            </a:pattFill>
            <a:ln>
              <a:solidFill>
                <a:schemeClr val="accent1">
                  <a:shade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kumimoji="1" lang="en-US" altLang="zh-CN" sz="1400" b="1" dirty="0">
                  <a:solidFill>
                    <a:schemeClr val="tx1"/>
                  </a:solidFill>
                </a:rPr>
                <a:t>Function</a:t>
              </a:r>
              <a:endParaRPr kumimoji="1" lang="en-US" altLang="zh-CN" sz="1400" b="1" dirty="0">
                <a:solidFill>
                  <a:schemeClr val="tx1"/>
                </a:solidFill>
              </a:endParaRPr>
            </a:p>
          </p:txBody>
        </p:sp>
        <p:sp>
          <p:nvSpPr>
            <p:cNvPr id="19" name="îṩľïḓe"/>
            <p:cNvSpPr/>
            <p:nvPr/>
          </p:nvSpPr>
          <p:spPr>
            <a:xfrm>
              <a:off x="7211319" y="3173743"/>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rPr>
                <a:t>F5</a:t>
              </a:r>
              <a:endParaRPr lang="en-US" altLang="zh-CN" sz="1600" b="1" dirty="0">
                <a:solidFill>
                  <a:schemeClr val="bg1"/>
                </a:solidFill>
              </a:endParaRPr>
            </a:p>
          </p:txBody>
        </p:sp>
        <p:sp>
          <p:nvSpPr>
            <p:cNvPr id="22" name="ïSľïḍé"/>
            <p:cNvSpPr/>
            <p:nvPr/>
          </p:nvSpPr>
          <p:spPr>
            <a:xfrm>
              <a:off x="9638267" y="4482182"/>
              <a:ext cx="1704342" cy="415562"/>
            </a:xfrm>
            <a:prstGeom prst="roundRect">
              <a:avLst>
                <a:gd name="adj" fmla="val 11836"/>
              </a:avLst>
            </a:prstGeom>
            <a:pattFill prst="ltUpDiag">
              <a:fgClr>
                <a:schemeClr val="accent1">
                  <a:lumMod val="20000"/>
                  <a:lumOff val="80000"/>
                </a:schemeClr>
              </a:fgClr>
              <a:bgClr>
                <a:schemeClr val="bg1"/>
              </a:bgClr>
            </a:pattFill>
            <a:ln>
              <a:solidFill>
                <a:schemeClr val="accent1">
                  <a:shade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kumimoji="1" lang="en-US" altLang="zh-CN" sz="1400" b="1" dirty="0">
                  <a:solidFill>
                    <a:schemeClr val="tx1"/>
                  </a:solidFill>
                </a:rPr>
                <a:t>Type System</a:t>
              </a:r>
              <a:endParaRPr kumimoji="1" lang="en-US" altLang="zh-CN" sz="1400" b="1" dirty="0">
                <a:solidFill>
                  <a:schemeClr val="tx1"/>
                </a:solidFill>
              </a:endParaRPr>
            </a:p>
          </p:txBody>
        </p:sp>
        <p:sp>
          <p:nvSpPr>
            <p:cNvPr id="23" name="ïsľïḑe"/>
            <p:cNvSpPr/>
            <p:nvPr/>
          </p:nvSpPr>
          <p:spPr>
            <a:xfrm>
              <a:off x="10033417" y="3173743"/>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rPr>
                <a:t>F8</a:t>
              </a:r>
              <a:endParaRPr lang="zh-CN" altLang="en-US" sz="1600" b="1" dirty="0">
                <a:solidFill>
                  <a:schemeClr val="bg1"/>
                </a:solidFill>
              </a:endParaRPr>
            </a:p>
          </p:txBody>
        </p:sp>
        <p:cxnSp>
          <p:nvCxnSpPr>
            <p:cNvPr id="26" name="肘形连接符 25"/>
            <p:cNvCxnSpPr>
              <a:stCxn id="28" idx="2"/>
              <a:endCxn id="15" idx="0"/>
            </p:cNvCxnSpPr>
            <p:nvPr/>
          </p:nvCxnSpPr>
          <p:spPr>
            <a:xfrm rot="10800000" flipV="1">
              <a:off x="4684950" y="1904547"/>
              <a:ext cx="788751" cy="1269195"/>
            </a:xfrm>
            <a:prstGeom prst="bentConnector2">
              <a:avLst/>
            </a:prstGeom>
            <a:ln w="3175" cap="rnd">
              <a:solidFill>
                <a:schemeClr val="bg1">
                  <a:lumMod val="75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28" idx="6"/>
              <a:endCxn id="19" idx="0"/>
            </p:cNvCxnSpPr>
            <p:nvPr/>
          </p:nvCxnSpPr>
          <p:spPr>
            <a:xfrm>
              <a:off x="6718300" y="1904548"/>
              <a:ext cx="788748" cy="1269195"/>
            </a:xfrm>
            <a:prstGeom prst="bentConnector2">
              <a:avLst/>
            </a:prstGeom>
            <a:ln w="3175" cap="rnd">
              <a:solidFill>
                <a:schemeClr val="bg1">
                  <a:lumMod val="75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38" name="图片 37" descr="C:\Users\xin\Desktop\中科大.png中科大"/>
          <p:cNvPicPr>
            <a:picLocks noChangeAspect="1"/>
          </p:cNvPicPr>
          <p:nvPr/>
        </p:nvPicPr>
        <p:blipFill>
          <a:blip r:embed="rId2"/>
          <a:srcRect/>
          <a:stretch>
            <a:fillRect/>
          </a:stretch>
        </p:blipFill>
        <p:spPr>
          <a:xfrm>
            <a:off x="10857865" y="252730"/>
            <a:ext cx="878840" cy="879475"/>
          </a:xfrm>
          <a:prstGeom prst="rect">
            <a:avLst/>
          </a:prstGeom>
        </p:spPr>
      </p:pic>
      <p:cxnSp>
        <p:nvCxnSpPr>
          <p:cNvPr id="39" name="肘形连接符 38"/>
          <p:cNvCxnSpPr/>
          <p:nvPr>
            <p:custDataLst>
              <p:tags r:id="rId3"/>
            </p:custDataLst>
          </p:nvPr>
        </p:nvCxnSpPr>
        <p:spPr>
          <a:xfrm rot="10800000" flipV="1">
            <a:off x="2790428" y="1914711"/>
            <a:ext cx="788751" cy="1269195"/>
          </a:xfrm>
          <a:prstGeom prst="bentConnector2">
            <a:avLst/>
          </a:prstGeom>
          <a:ln w="3175" cap="rnd">
            <a:solidFill>
              <a:schemeClr val="bg1">
                <a:lumMod val="75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custDataLst>
              <p:tags r:id="rId4"/>
            </p:custDataLst>
          </p:nvPr>
        </p:nvCxnSpPr>
        <p:spPr>
          <a:xfrm rot="10800000" flipV="1">
            <a:off x="3699113" y="1910266"/>
            <a:ext cx="788751" cy="1269195"/>
          </a:xfrm>
          <a:prstGeom prst="bentConnector2">
            <a:avLst/>
          </a:prstGeom>
          <a:ln w="3175" cap="rnd">
            <a:solidFill>
              <a:schemeClr val="bg1">
                <a:lumMod val="75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3" name="肘形连接符 72"/>
          <p:cNvCxnSpPr/>
          <p:nvPr>
            <p:custDataLst>
              <p:tags r:id="rId5"/>
            </p:custDataLst>
          </p:nvPr>
        </p:nvCxnSpPr>
        <p:spPr>
          <a:xfrm>
            <a:off x="8610283" y="1904552"/>
            <a:ext cx="788748" cy="1269195"/>
          </a:xfrm>
          <a:prstGeom prst="bentConnector2">
            <a:avLst/>
          </a:prstGeom>
          <a:ln w="3175" cap="rnd">
            <a:solidFill>
              <a:schemeClr val="bg1">
                <a:lumMod val="75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4" name="肘形连接符 73"/>
          <p:cNvCxnSpPr/>
          <p:nvPr>
            <p:custDataLst>
              <p:tags r:id="rId6"/>
            </p:custDataLst>
          </p:nvPr>
        </p:nvCxnSpPr>
        <p:spPr>
          <a:xfrm>
            <a:off x="7701598" y="1904552"/>
            <a:ext cx="788748" cy="1269195"/>
          </a:xfrm>
          <a:prstGeom prst="bentConnector2">
            <a:avLst/>
          </a:prstGeom>
          <a:ln w="3175" cap="rnd">
            <a:solidFill>
              <a:schemeClr val="bg1">
                <a:lumMod val="75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sp>
        <p:nvSpPr>
          <p:cNvPr id="75" name="îsľîḓè"/>
          <p:cNvSpPr/>
          <p:nvPr>
            <p:custDataLst>
              <p:tags r:id="rId7"/>
            </p:custDataLst>
          </p:nvPr>
        </p:nvSpPr>
        <p:spPr>
          <a:xfrm>
            <a:off x="2463424" y="3201687"/>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rPr>
              <a:t>F2</a:t>
            </a:r>
            <a:endParaRPr lang="zh-CN" altLang="en-US" sz="1600" b="1" dirty="0">
              <a:solidFill>
                <a:schemeClr val="bg1"/>
              </a:solidFill>
            </a:endParaRPr>
          </a:p>
        </p:txBody>
      </p:sp>
      <p:sp>
        <p:nvSpPr>
          <p:cNvPr id="76" name="îsľîḓè"/>
          <p:cNvSpPr/>
          <p:nvPr>
            <p:custDataLst>
              <p:tags r:id="rId8"/>
            </p:custDataLst>
          </p:nvPr>
        </p:nvSpPr>
        <p:spPr>
          <a:xfrm>
            <a:off x="3361314" y="3179462"/>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rPr>
              <a:t>F3</a:t>
            </a:r>
            <a:endParaRPr lang="zh-CN" altLang="en-US" sz="1600" b="1" dirty="0">
              <a:solidFill>
                <a:schemeClr val="bg1"/>
              </a:solidFill>
            </a:endParaRPr>
          </a:p>
        </p:txBody>
      </p:sp>
      <p:sp>
        <p:nvSpPr>
          <p:cNvPr id="77" name="îṩľïḓe"/>
          <p:cNvSpPr/>
          <p:nvPr>
            <p:custDataLst>
              <p:tags r:id="rId9"/>
            </p:custDataLst>
          </p:nvPr>
        </p:nvSpPr>
        <p:spPr>
          <a:xfrm>
            <a:off x="8174932" y="3175652"/>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rPr>
              <a:t>F6</a:t>
            </a:r>
            <a:endParaRPr lang="zh-CN" altLang="en-US" sz="1600" b="1" dirty="0">
              <a:solidFill>
                <a:schemeClr val="bg1"/>
              </a:solidFill>
            </a:endParaRPr>
          </a:p>
        </p:txBody>
      </p:sp>
      <p:sp>
        <p:nvSpPr>
          <p:cNvPr id="78" name="îṩľïḓe"/>
          <p:cNvSpPr/>
          <p:nvPr>
            <p:custDataLst>
              <p:tags r:id="rId10"/>
            </p:custDataLst>
          </p:nvPr>
        </p:nvSpPr>
        <p:spPr>
          <a:xfrm>
            <a:off x="9134417" y="3173747"/>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rPr>
              <a:t>F7</a:t>
            </a:r>
            <a:endParaRPr lang="zh-CN" altLang="en-US" sz="1600" b="1" dirty="0">
              <a:solidFill>
                <a:schemeClr val="bg1"/>
              </a:solidFill>
            </a:endParaRPr>
          </a:p>
        </p:txBody>
      </p:sp>
      <p:sp>
        <p:nvSpPr>
          <p:cNvPr id="79" name="ïṥḷiḑe"/>
          <p:cNvSpPr/>
          <p:nvPr>
            <p:custDataLst>
              <p:tags r:id="rId11"/>
            </p:custDataLst>
          </p:nvPr>
        </p:nvSpPr>
        <p:spPr>
          <a:xfrm>
            <a:off x="7695168" y="4480281"/>
            <a:ext cx="1704342" cy="415562"/>
          </a:xfrm>
          <a:prstGeom prst="roundRect">
            <a:avLst>
              <a:gd name="adj" fmla="val 11836"/>
            </a:avLst>
          </a:prstGeom>
          <a:pattFill prst="ltUpDiag">
            <a:fgClr>
              <a:schemeClr val="accent1">
                <a:lumMod val="20000"/>
                <a:lumOff val="80000"/>
              </a:schemeClr>
            </a:fgClr>
            <a:bgClr>
              <a:schemeClr val="bg1"/>
            </a:bgClr>
          </a:pattFill>
          <a:ln>
            <a:solidFill>
              <a:schemeClr val="accent1">
                <a:shade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kumimoji="1" lang="en-US" altLang="zh-CN" sz="1400" b="1" dirty="0">
                <a:solidFill>
                  <a:schemeClr val="tx1"/>
                </a:solidFill>
              </a:rPr>
              <a:t>Reference Control</a:t>
            </a:r>
            <a:endParaRPr kumimoji="1" lang="en-US" altLang="zh-CN" sz="1400" b="1" dirty="0">
              <a:solidFill>
                <a:schemeClr val="tx1"/>
              </a:solidFill>
            </a:endParaRPr>
          </a:p>
        </p:txBody>
      </p:sp>
      <p:sp>
        <p:nvSpPr>
          <p:cNvPr id="80" name="ïṥḷiḑe"/>
          <p:cNvSpPr/>
          <p:nvPr>
            <p:custDataLst>
              <p:tags r:id="rId12"/>
            </p:custDataLst>
          </p:nvPr>
        </p:nvSpPr>
        <p:spPr>
          <a:xfrm>
            <a:off x="6653768" y="3915766"/>
            <a:ext cx="1704342" cy="415562"/>
          </a:xfrm>
          <a:prstGeom prst="roundRect">
            <a:avLst>
              <a:gd name="adj" fmla="val 11836"/>
            </a:avLst>
          </a:prstGeom>
          <a:pattFill prst="ltUpDiag">
            <a:fgClr>
              <a:schemeClr val="accent1">
                <a:lumMod val="20000"/>
                <a:lumOff val="80000"/>
              </a:schemeClr>
            </a:fgClr>
            <a:bgClr>
              <a:schemeClr val="bg1"/>
            </a:bgClr>
          </a:pattFill>
          <a:ln>
            <a:solidFill>
              <a:schemeClr val="accent1">
                <a:shade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kumimoji="1" lang="en-US" altLang="zh-CN" sz="1400" b="1" dirty="0">
                <a:solidFill>
                  <a:schemeClr val="tx1"/>
                </a:solidFill>
              </a:rPr>
              <a:t>Polymorphism &amp;</a:t>
            </a:r>
            <a:endParaRPr kumimoji="1" lang="en-US" altLang="zh-CN" sz="1400" b="1" dirty="0">
              <a:solidFill>
                <a:schemeClr val="tx1"/>
              </a:solidFill>
            </a:endParaRPr>
          </a:p>
          <a:p>
            <a:pPr algn="ctr"/>
            <a:r>
              <a:rPr kumimoji="1" lang="en-US" altLang="zh-CN" sz="1400" b="1" dirty="0">
                <a:solidFill>
                  <a:schemeClr val="tx1"/>
                </a:solidFill>
              </a:rPr>
              <a:t> Overloading</a:t>
            </a:r>
            <a:endParaRPr kumimoji="1" lang="en-US" altLang="zh-CN" sz="1400" b="1" dirty="0">
              <a:solidFill>
                <a:schemeClr val="tx1"/>
              </a:solidFill>
            </a:endParaRPr>
          </a:p>
        </p:txBody>
      </p:sp>
      <p:sp>
        <p:nvSpPr>
          <p:cNvPr id="81" name="ïṥḷiḑe"/>
          <p:cNvSpPr/>
          <p:nvPr>
            <p:custDataLst>
              <p:tags r:id="rId13"/>
            </p:custDataLst>
          </p:nvPr>
        </p:nvSpPr>
        <p:spPr>
          <a:xfrm>
            <a:off x="4069318" y="4498696"/>
            <a:ext cx="1704342" cy="415562"/>
          </a:xfrm>
          <a:prstGeom prst="roundRect">
            <a:avLst>
              <a:gd name="adj" fmla="val 11836"/>
            </a:avLst>
          </a:prstGeom>
          <a:pattFill prst="ltUpDiag">
            <a:fgClr>
              <a:schemeClr val="accent1">
                <a:lumMod val="20000"/>
                <a:lumOff val="80000"/>
              </a:schemeClr>
            </a:fgClr>
            <a:bgClr>
              <a:schemeClr val="bg1"/>
            </a:bgClr>
          </a:pattFill>
          <a:ln>
            <a:solidFill>
              <a:schemeClr val="accent1">
                <a:shade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kumimoji="1" lang="en-US" altLang="zh-CN" sz="1400" b="1" dirty="0">
                <a:solidFill>
                  <a:schemeClr val="tx1"/>
                </a:solidFill>
              </a:rPr>
              <a:t>Exception Handling</a:t>
            </a:r>
            <a:endParaRPr kumimoji="1" lang="en-US" altLang="zh-CN" sz="1400" b="1" dirty="0">
              <a:solidFill>
                <a:schemeClr val="tx1"/>
              </a:solidFill>
            </a:endParaRPr>
          </a:p>
        </p:txBody>
      </p:sp>
      <p:sp>
        <p:nvSpPr>
          <p:cNvPr id="82" name="ïṥḷiḑe"/>
          <p:cNvSpPr/>
          <p:nvPr>
            <p:custDataLst>
              <p:tags r:id="rId14"/>
            </p:custDataLst>
          </p:nvPr>
        </p:nvSpPr>
        <p:spPr>
          <a:xfrm>
            <a:off x="2979023" y="3937991"/>
            <a:ext cx="1704342" cy="415562"/>
          </a:xfrm>
          <a:prstGeom prst="roundRect">
            <a:avLst>
              <a:gd name="adj" fmla="val 11836"/>
            </a:avLst>
          </a:prstGeom>
          <a:pattFill prst="ltUpDiag">
            <a:fgClr>
              <a:schemeClr val="accent1">
                <a:lumMod val="20000"/>
                <a:lumOff val="80000"/>
              </a:schemeClr>
            </a:fgClr>
            <a:bgClr>
              <a:schemeClr val="bg1"/>
            </a:bgClr>
          </a:pattFill>
          <a:ln>
            <a:solidFill>
              <a:schemeClr val="accent1">
                <a:shade val="5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kumimoji="1" lang="en-US" altLang="zh-CN" sz="1400" b="1" dirty="0">
                <a:solidFill>
                  <a:schemeClr val="tx1"/>
                </a:solidFill>
              </a:rPr>
              <a:t>Memory Management</a:t>
            </a:r>
            <a:endParaRPr kumimoji="1" lang="en-US" altLang="zh-CN" sz="1400" b="1"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Features</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3" name="图片 32" descr="C:\Users\xin\Desktop\中科大.png中科大"/>
          <p:cNvPicPr>
            <a:picLocks noChangeAspect="1"/>
          </p:cNvPicPr>
          <p:nvPr>
            <p:custDataLst>
              <p:tags r:id="rId1"/>
            </p:custDataLst>
          </p:nvPr>
        </p:nvPicPr>
        <p:blipFill>
          <a:blip r:embed="rId2"/>
          <a:srcRect/>
          <a:stretch>
            <a:fillRect/>
          </a:stretch>
        </p:blipFill>
        <p:spPr>
          <a:xfrm>
            <a:off x="10857865" y="252730"/>
            <a:ext cx="878840" cy="879475"/>
          </a:xfrm>
          <a:prstGeom prst="rect">
            <a:avLst/>
          </a:prstGeom>
        </p:spPr>
      </p:pic>
      <p:graphicFrame>
        <p:nvGraphicFramePr>
          <p:cNvPr id="34" name="表格 33"/>
          <p:cNvGraphicFramePr/>
          <p:nvPr>
            <p:custDataLst>
              <p:tags r:id="rId3"/>
            </p:custDataLst>
          </p:nvPr>
        </p:nvGraphicFramePr>
        <p:xfrm>
          <a:off x="1156970" y="935990"/>
          <a:ext cx="10174605" cy="5577205"/>
        </p:xfrm>
        <a:graphic>
          <a:graphicData uri="http://schemas.openxmlformats.org/drawingml/2006/table">
            <a:tbl>
              <a:tblPr firstRow="1" bandRow="1">
                <a:tableStyleId>{5C22544A-7EE6-4342-B048-85BDC9FD1C3A}</a:tableStyleId>
              </a:tblPr>
              <a:tblGrid>
                <a:gridCol w="1453515"/>
                <a:gridCol w="1453515"/>
                <a:gridCol w="1453515"/>
                <a:gridCol w="1453515"/>
                <a:gridCol w="1453515"/>
                <a:gridCol w="1453515"/>
                <a:gridCol w="1453515"/>
              </a:tblGrid>
              <a:tr h="930275">
                <a:tc>
                  <a:txBody>
                    <a:bodyPr/>
                    <a:lstStyle/>
                    <a:p>
                      <a:pPr>
                        <a:buNone/>
                      </a:pPr>
                      <a:r>
                        <a:rPr lang="zh-CN" altLang="en-US" sz="1400"/>
                        <a:t>Template &amp; Modular Programming</a:t>
                      </a:r>
                      <a:endParaRPr lang="zh-CN" altLang="en-US" sz="1400"/>
                    </a:p>
                  </a:txBody>
                  <a:tcPr>
                    <a:solidFill>
                      <a:schemeClr val="accent4">
                        <a:lumMod val="75000"/>
                      </a:schemeClr>
                    </a:solidFill>
                  </a:tcPr>
                </a:tc>
                <a:tc>
                  <a:txBody>
                    <a:bodyPr/>
                    <a:lstStyle/>
                    <a:p>
                      <a:pPr>
                        <a:buNone/>
                      </a:pPr>
                      <a:r>
                        <a:rPr lang="zh-CN" altLang="en-US" sz="1400"/>
                        <a:t>Standard Template Library (STL)</a:t>
                      </a:r>
                      <a:endParaRPr lang="zh-CN" altLang="en-US" sz="1400"/>
                    </a:p>
                  </a:txBody>
                  <a:tcPr>
                    <a:solidFill>
                      <a:schemeClr val="accent4">
                        <a:lumMod val="75000"/>
                      </a:schemeClr>
                    </a:solidFill>
                  </a:tcPr>
                </a:tc>
                <a:tc>
                  <a:txBody>
                    <a:bodyPr/>
                    <a:lstStyle/>
                    <a:p>
                      <a:pPr>
                        <a:buNone/>
                      </a:pPr>
                      <a:r>
                        <a:rPr lang="zh-CN" altLang="en-US" sz="1400"/>
                        <a:t>template 范式</a:t>
                      </a:r>
                      <a:endParaRPr lang="zh-CN" altLang="en-US" sz="1400"/>
                    </a:p>
                  </a:txBody>
                  <a:tcPr>
                    <a:solidFill>
                      <a:schemeClr val="accent4">
                        <a:lumMod val="75000"/>
                      </a:schemeClr>
                    </a:solidFill>
                  </a:tcPr>
                </a:tc>
                <a:tc>
                  <a:txBody>
                    <a:bodyPr/>
                    <a:lstStyle/>
                    <a:p>
                      <a:pPr>
                        <a:buNone/>
                      </a:pPr>
                      <a:r>
                        <a:rPr lang="zh-CN" altLang="en-US" sz="1400"/>
                        <a:t>lambda表达式</a:t>
                      </a:r>
                      <a:endParaRPr lang="zh-CN" altLang="en-US" sz="1400"/>
                    </a:p>
                  </a:txBody>
                  <a:tcPr>
                    <a:solidFill>
                      <a:schemeClr val="accent4">
                        <a:lumMod val="75000"/>
                      </a:schemeClr>
                    </a:solidFill>
                  </a:tcPr>
                </a:tc>
                <a:tc>
                  <a:txBody>
                    <a:bodyPr/>
                    <a:lstStyle/>
                    <a:p>
                      <a:pPr>
                        <a:buNone/>
                      </a:pPr>
                      <a:r>
                        <a:rPr lang="zh-CN" altLang="en-US" sz="1400"/>
                        <a:t>using namespace</a:t>
                      </a:r>
                      <a:endParaRPr lang="zh-CN" altLang="en-US" sz="1400"/>
                    </a:p>
                  </a:txBody>
                  <a:tcPr>
                    <a:solidFill>
                      <a:schemeClr val="accent4">
                        <a:lumMod val="75000"/>
                      </a:schemeClr>
                    </a:solidFill>
                  </a:tcPr>
                </a:tc>
                <a:tc>
                  <a:txBody>
                    <a:bodyPr/>
                    <a:lstStyle/>
                    <a:p>
                      <a:pPr>
                        <a:buNone/>
                      </a:pPr>
                      <a:r>
                        <a:rPr lang="zh-CN" altLang="en-US" sz="1400"/>
                        <a:t>Macro宏中的##拼接</a:t>
                      </a:r>
                      <a:endParaRPr lang="zh-CN" altLang="en-US" sz="1400"/>
                    </a:p>
                  </a:txBody>
                  <a:tcPr>
                    <a:solidFill>
                      <a:schemeClr val="accent4">
                        <a:lumMod val="75000"/>
                      </a:schemeClr>
                    </a:solidFill>
                  </a:tcPr>
                </a:tc>
                <a:tc>
                  <a:txBody>
                    <a:bodyPr/>
                    <a:lstStyle/>
                    <a:p>
                      <a:pPr>
                        <a:buNone/>
                      </a:pPr>
                      <a:endParaRPr lang="zh-CN" altLang="en-US" sz="1400"/>
                    </a:p>
                  </a:txBody>
                  <a:tcPr>
                    <a:solidFill>
                      <a:schemeClr val="accent4">
                        <a:lumMod val="75000"/>
                      </a:schemeClr>
                    </a:solidFill>
                  </a:tcPr>
                </a:tc>
              </a:tr>
              <a:tr h="930910">
                <a:tc>
                  <a:txBody>
                    <a:bodyPr/>
                    <a:lstStyle/>
                    <a:p>
                      <a:pPr>
                        <a:buNone/>
                      </a:pPr>
                      <a:r>
                        <a:rPr lang="zh-CN" altLang="en-US" sz="1400">
                          <a:solidFill>
                            <a:schemeClr val="bg1"/>
                          </a:solidFill>
                        </a:rPr>
                        <a:t>Concurrency &amp;Multithreading</a:t>
                      </a:r>
                      <a:endParaRPr lang="zh-CN" altLang="en-US" sz="1400">
                        <a:solidFill>
                          <a:schemeClr val="bg1"/>
                        </a:solidFill>
                      </a:endParaRPr>
                    </a:p>
                  </a:txBody>
                  <a:tcPr>
                    <a:solidFill>
                      <a:schemeClr val="accent4">
                        <a:lumMod val="75000"/>
                      </a:schemeClr>
                    </a:solidFill>
                  </a:tcPr>
                </a:tc>
                <a:tc>
                  <a:txBody>
                    <a:bodyPr/>
                    <a:lstStyle/>
                    <a:p>
                      <a:pPr>
                        <a:buNone/>
                      </a:pPr>
                      <a:r>
                        <a:rPr lang="zh-CN" altLang="en-US" sz="1400">
                          <a:solidFill>
                            <a:schemeClr val="bg1"/>
                          </a:solidFill>
                        </a:rPr>
                        <a:t>thread_local</a:t>
                      </a:r>
                      <a:endParaRPr lang="zh-CN" altLang="en-US" sz="1400">
                        <a:solidFill>
                          <a:schemeClr val="bg1"/>
                        </a:solidFill>
                      </a:endParaRPr>
                    </a:p>
                  </a:txBody>
                  <a:tcPr>
                    <a:solidFill>
                      <a:schemeClr val="accent4">
                        <a:lumMod val="75000"/>
                      </a:schemeClr>
                    </a:solidFill>
                  </a:tcPr>
                </a:tc>
                <a:tc>
                  <a:txBody>
                    <a:bodyPr/>
                    <a:lstStyle/>
                    <a:p>
                      <a:pPr>
                        <a:buNone/>
                      </a:pPr>
                      <a:r>
                        <a:rPr lang="zh-CN" altLang="en-US" sz="1400">
                          <a:solidFill>
                            <a:schemeClr val="bg1"/>
                          </a:solidFill>
                        </a:rPr>
                        <a:t>votatile </a:t>
                      </a:r>
                      <a:endParaRPr lang="zh-CN" altLang="en-US" sz="1400">
                        <a:solidFill>
                          <a:schemeClr val="bg1"/>
                        </a:solidFill>
                      </a:endParaRPr>
                    </a:p>
                  </a:txBody>
                  <a:tcPr>
                    <a:solidFill>
                      <a:schemeClr val="accent4">
                        <a:lumMod val="75000"/>
                      </a:schemeClr>
                    </a:solidFill>
                  </a:tcPr>
                </a:tc>
                <a:tc>
                  <a:txBody>
                    <a:bodyPr/>
                    <a:lstStyle/>
                    <a:p>
                      <a:pPr>
                        <a:buNone/>
                      </a:pPr>
                      <a:endParaRPr lang="zh-CN" altLang="en-US" sz="1400">
                        <a:solidFill>
                          <a:schemeClr val="bg1"/>
                        </a:solidFill>
                      </a:endParaRPr>
                    </a:p>
                  </a:txBody>
                  <a:tcPr>
                    <a:solidFill>
                      <a:schemeClr val="accent4">
                        <a:lumMod val="75000"/>
                      </a:schemeClr>
                    </a:solidFill>
                  </a:tcPr>
                </a:tc>
                <a:tc>
                  <a:txBody>
                    <a:bodyPr/>
                    <a:lstStyle/>
                    <a:p>
                      <a:pPr>
                        <a:buNone/>
                      </a:pPr>
                      <a:endParaRPr lang="zh-CN" altLang="en-US" sz="1400">
                        <a:solidFill>
                          <a:schemeClr val="bg1"/>
                        </a:solidFill>
                      </a:endParaRPr>
                    </a:p>
                  </a:txBody>
                  <a:tcPr>
                    <a:solidFill>
                      <a:schemeClr val="accent4">
                        <a:lumMod val="75000"/>
                      </a:schemeClr>
                    </a:solidFill>
                  </a:tcPr>
                </a:tc>
                <a:tc>
                  <a:txBody>
                    <a:bodyPr/>
                    <a:lstStyle/>
                    <a:p>
                      <a:pPr>
                        <a:buNone/>
                      </a:pPr>
                      <a:endParaRPr lang="zh-CN" altLang="en-US" sz="1400">
                        <a:solidFill>
                          <a:schemeClr val="bg1"/>
                        </a:solidFill>
                      </a:endParaRPr>
                    </a:p>
                  </a:txBody>
                  <a:tcPr>
                    <a:solidFill>
                      <a:schemeClr val="accent4">
                        <a:lumMod val="75000"/>
                      </a:schemeClr>
                    </a:solidFill>
                  </a:tcPr>
                </a:tc>
                <a:tc>
                  <a:txBody>
                    <a:bodyPr/>
                    <a:lstStyle/>
                    <a:p>
                      <a:pPr>
                        <a:buNone/>
                      </a:pPr>
                      <a:endParaRPr lang="zh-CN" altLang="en-US" sz="1400">
                        <a:solidFill>
                          <a:schemeClr val="bg1"/>
                        </a:solidFill>
                      </a:endParaRPr>
                    </a:p>
                  </a:txBody>
                  <a:tcPr>
                    <a:solidFill>
                      <a:schemeClr val="accent4">
                        <a:lumMod val="75000"/>
                      </a:schemeClr>
                    </a:solidFill>
                  </a:tcPr>
                </a:tc>
              </a:tr>
              <a:tr h="715645">
                <a:tc>
                  <a:txBody>
                    <a:bodyPr/>
                    <a:lstStyle/>
                    <a:p>
                      <a:pPr>
                        <a:buNone/>
                      </a:pPr>
                      <a:r>
                        <a:rPr lang="zh-CN" altLang="en-US" sz="1400">
                          <a:solidFill>
                            <a:schemeClr val="bg1"/>
                          </a:solidFill>
                        </a:rPr>
                        <a:t>Memory Management</a:t>
                      </a:r>
                      <a:endParaRPr lang="zh-CN" altLang="en-US" sz="1400">
                        <a:solidFill>
                          <a:schemeClr val="bg1"/>
                        </a:solidFill>
                      </a:endParaRPr>
                    </a:p>
                  </a:txBody>
                  <a:tcPr>
                    <a:solidFill>
                      <a:schemeClr val="accent4">
                        <a:lumMod val="75000"/>
                      </a:schemeClr>
                    </a:solidFill>
                  </a:tcPr>
                </a:tc>
                <a:tc>
                  <a:txBody>
                    <a:bodyPr/>
                    <a:lstStyle/>
                    <a:p>
                      <a:pPr>
                        <a:buNone/>
                      </a:pPr>
                      <a:r>
                        <a:rPr lang="zh-CN" altLang="en-US" sz="1400">
                          <a:solidFill>
                            <a:schemeClr val="bg1"/>
                          </a:solidFill>
                        </a:rPr>
                        <a:t>析构函数~function</a:t>
                      </a:r>
                      <a:endParaRPr lang="zh-CN" altLang="en-US" sz="1400">
                        <a:solidFill>
                          <a:schemeClr val="bg1"/>
                        </a:solidFill>
                      </a:endParaRPr>
                    </a:p>
                  </a:txBody>
                  <a:tcPr>
                    <a:solidFill>
                      <a:schemeClr val="accent4">
                        <a:lumMod val="75000"/>
                      </a:schemeClr>
                    </a:solidFill>
                  </a:tcPr>
                </a:tc>
                <a:tc>
                  <a:txBody>
                    <a:bodyPr/>
                    <a:lstStyle/>
                    <a:p>
                      <a:pPr>
                        <a:buNone/>
                      </a:pPr>
                      <a:r>
                        <a:rPr lang="zh-CN" altLang="en-US" sz="1400">
                          <a:solidFill>
                            <a:schemeClr val="bg1"/>
                          </a:solidFill>
                        </a:rPr>
                        <a:t>Smart Pointers</a:t>
                      </a:r>
                      <a:endParaRPr lang="zh-CN" altLang="en-US" sz="1400">
                        <a:solidFill>
                          <a:schemeClr val="bg1"/>
                        </a:solidFill>
                      </a:endParaRPr>
                    </a:p>
                  </a:txBody>
                  <a:tcPr>
                    <a:solidFill>
                      <a:schemeClr val="accent4">
                        <a:lumMod val="75000"/>
                      </a:schemeClr>
                    </a:solidFill>
                  </a:tcPr>
                </a:tc>
                <a:tc>
                  <a:txBody>
                    <a:bodyPr/>
                    <a:lstStyle/>
                    <a:p>
                      <a:pPr>
                        <a:buNone/>
                      </a:pPr>
                      <a:r>
                        <a:rPr lang="zh-CN" altLang="en-US" sz="1400">
                          <a:solidFill>
                            <a:schemeClr val="bg1"/>
                          </a:solidFill>
                        </a:rPr>
                        <a:t>直接初始化:T 对象 ( 实参 )</a:t>
                      </a:r>
                      <a:endParaRPr lang="zh-CN" altLang="en-US" sz="1400">
                        <a:solidFill>
                          <a:schemeClr val="bg1"/>
                        </a:solidFill>
                      </a:endParaRPr>
                    </a:p>
                  </a:txBody>
                  <a:tcPr>
                    <a:solidFill>
                      <a:schemeClr val="accent4">
                        <a:lumMod val="75000"/>
                      </a:schemeClr>
                    </a:solidFill>
                  </a:tcPr>
                </a:tc>
                <a:tc>
                  <a:txBody>
                    <a:bodyPr/>
                    <a:lstStyle/>
                    <a:p>
                      <a:pPr>
                        <a:buNone/>
                      </a:pPr>
                      <a:endParaRPr lang="zh-CN" altLang="en-US" sz="1400">
                        <a:solidFill>
                          <a:schemeClr val="bg1"/>
                        </a:solidFill>
                      </a:endParaRPr>
                    </a:p>
                  </a:txBody>
                  <a:tcPr>
                    <a:solidFill>
                      <a:schemeClr val="accent4">
                        <a:lumMod val="75000"/>
                      </a:schemeClr>
                    </a:solidFill>
                  </a:tcPr>
                </a:tc>
                <a:tc>
                  <a:txBody>
                    <a:bodyPr/>
                    <a:lstStyle/>
                    <a:p>
                      <a:pPr>
                        <a:buNone/>
                      </a:pPr>
                      <a:endParaRPr lang="zh-CN" altLang="en-US" sz="1400">
                        <a:solidFill>
                          <a:schemeClr val="bg1"/>
                        </a:solidFill>
                      </a:endParaRPr>
                    </a:p>
                  </a:txBody>
                  <a:tcPr>
                    <a:solidFill>
                      <a:schemeClr val="accent4">
                        <a:lumMod val="75000"/>
                      </a:schemeClr>
                    </a:solidFill>
                  </a:tcPr>
                </a:tc>
                <a:tc>
                  <a:txBody>
                    <a:bodyPr/>
                    <a:lstStyle/>
                    <a:p>
                      <a:pPr>
                        <a:buNone/>
                      </a:pPr>
                      <a:endParaRPr lang="zh-CN" altLang="en-US" sz="1400">
                        <a:solidFill>
                          <a:schemeClr val="bg1"/>
                        </a:solidFill>
                      </a:endParaRPr>
                    </a:p>
                  </a:txBody>
                  <a:tcPr>
                    <a:solidFill>
                      <a:schemeClr val="accent4">
                        <a:lumMod val="75000"/>
                      </a:schemeClr>
                    </a:solidFill>
                  </a:tcPr>
                </a:tc>
              </a:tr>
              <a:tr h="731520">
                <a:tc>
                  <a:txBody>
                    <a:bodyPr/>
                    <a:lstStyle/>
                    <a:p>
                      <a:pPr>
                        <a:buNone/>
                      </a:pPr>
                      <a:r>
                        <a:rPr lang="zh-CN" altLang="en-US" sz="1400">
                          <a:solidFill>
                            <a:schemeClr val="bg1"/>
                          </a:solidFill>
                        </a:rPr>
                        <a:t>Exception Handling</a:t>
                      </a:r>
                      <a:endParaRPr lang="zh-CN" altLang="en-US" sz="1400">
                        <a:solidFill>
                          <a:schemeClr val="bg1"/>
                        </a:solidFill>
                      </a:endParaRPr>
                    </a:p>
                  </a:txBody>
                  <a:tcPr>
                    <a:solidFill>
                      <a:schemeClr val="accent4">
                        <a:lumMod val="75000"/>
                      </a:schemeClr>
                    </a:solidFill>
                  </a:tcPr>
                </a:tc>
                <a:tc>
                  <a:txBody>
                    <a:bodyPr/>
                    <a:lstStyle/>
                    <a:p>
                      <a:pPr>
                        <a:buNone/>
                      </a:pPr>
                      <a:r>
                        <a:rPr lang="zh-CN" altLang="en-US" sz="1400">
                          <a:solidFill>
                            <a:schemeClr val="bg1"/>
                          </a:solidFill>
                        </a:rPr>
                        <a:t>Try-Catch Blocksnoexcept 说明符</a:t>
                      </a:r>
                      <a:endParaRPr lang="zh-CN" altLang="en-US" sz="1400">
                        <a:solidFill>
                          <a:schemeClr val="bg1"/>
                        </a:solidFill>
                      </a:endParaRPr>
                    </a:p>
                  </a:txBody>
                  <a:tcPr>
                    <a:solidFill>
                      <a:schemeClr val="accent4">
                        <a:lumMod val="75000"/>
                      </a:schemeClr>
                    </a:solidFill>
                  </a:tcPr>
                </a:tc>
                <a:tc>
                  <a:txBody>
                    <a:bodyPr/>
                    <a:lstStyle/>
                    <a:p>
                      <a:pPr>
                        <a:buNone/>
                      </a:pPr>
                      <a:r>
                        <a:rPr lang="zh-CN" altLang="en-US" sz="1400">
                          <a:solidFill>
                            <a:schemeClr val="bg1"/>
                          </a:solidFill>
                        </a:rPr>
                        <a:t>noexcept 说明符</a:t>
                      </a:r>
                      <a:endParaRPr lang="zh-CN" altLang="en-US" sz="1400">
                        <a:solidFill>
                          <a:schemeClr val="bg1"/>
                        </a:solidFill>
                      </a:endParaRPr>
                    </a:p>
                  </a:txBody>
                  <a:tcPr>
                    <a:solidFill>
                      <a:schemeClr val="accent4">
                        <a:lumMod val="75000"/>
                      </a:schemeClr>
                    </a:solidFill>
                  </a:tcPr>
                </a:tc>
                <a:tc>
                  <a:txBody>
                    <a:bodyPr/>
                    <a:lstStyle/>
                    <a:p>
                      <a:pPr>
                        <a:buNone/>
                      </a:pPr>
                      <a:endParaRPr lang="zh-CN" altLang="en-US" sz="1400">
                        <a:solidFill>
                          <a:schemeClr val="bg1"/>
                        </a:solidFill>
                      </a:endParaRPr>
                    </a:p>
                  </a:txBody>
                  <a:tcPr>
                    <a:solidFill>
                      <a:schemeClr val="accent4">
                        <a:lumMod val="75000"/>
                      </a:schemeClr>
                    </a:solidFill>
                  </a:tcPr>
                </a:tc>
                <a:tc>
                  <a:txBody>
                    <a:bodyPr/>
                    <a:lstStyle/>
                    <a:p>
                      <a:pPr>
                        <a:buNone/>
                      </a:pPr>
                      <a:endParaRPr lang="zh-CN" altLang="en-US" sz="1400">
                        <a:solidFill>
                          <a:schemeClr val="bg1"/>
                        </a:solidFill>
                      </a:endParaRPr>
                    </a:p>
                  </a:txBody>
                  <a:tcPr>
                    <a:solidFill>
                      <a:schemeClr val="accent4">
                        <a:lumMod val="75000"/>
                      </a:schemeClr>
                    </a:solidFill>
                  </a:tcPr>
                </a:tc>
                <a:tc>
                  <a:txBody>
                    <a:bodyPr/>
                    <a:lstStyle/>
                    <a:p>
                      <a:pPr>
                        <a:buNone/>
                      </a:pPr>
                      <a:endParaRPr lang="zh-CN" altLang="en-US" sz="1400">
                        <a:solidFill>
                          <a:schemeClr val="bg1"/>
                        </a:solidFill>
                      </a:endParaRPr>
                    </a:p>
                  </a:txBody>
                  <a:tcPr>
                    <a:solidFill>
                      <a:schemeClr val="accent4">
                        <a:lumMod val="75000"/>
                      </a:schemeClr>
                    </a:solidFill>
                  </a:tcPr>
                </a:tc>
                <a:tc>
                  <a:txBody>
                    <a:bodyPr/>
                    <a:lstStyle/>
                    <a:p>
                      <a:pPr>
                        <a:buNone/>
                      </a:pPr>
                      <a:endParaRPr lang="zh-CN" altLang="en-US" sz="1400">
                        <a:solidFill>
                          <a:schemeClr val="bg1"/>
                        </a:solidFill>
                      </a:endParaRPr>
                    </a:p>
                  </a:txBody>
                  <a:tcPr>
                    <a:solidFill>
                      <a:schemeClr val="accent4">
                        <a:lumMod val="75000"/>
                      </a:schemeClr>
                    </a:solidFill>
                  </a:tcPr>
                </a:tc>
              </a:tr>
              <a:tr h="731520">
                <a:tc>
                  <a:txBody>
                    <a:bodyPr/>
                    <a:lstStyle/>
                    <a:p>
                      <a:pPr>
                        <a:buNone/>
                      </a:pPr>
                      <a:r>
                        <a:rPr lang="zh-CN" altLang="en-US" sz="1400">
                          <a:solidFill>
                            <a:schemeClr val="bg1"/>
                          </a:solidFill>
                        </a:rPr>
                        <a:t>Polymorphism &amp; Overloading</a:t>
                      </a:r>
                      <a:endParaRPr lang="zh-CN" altLang="en-US" sz="1400">
                        <a:solidFill>
                          <a:schemeClr val="bg1"/>
                        </a:solidFill>
                      </a:endParaRPr>
                    </a:p>
                  </a:txBody>
                  <a:tcPr>
                    <a:solidFill>
                      <a:schemeClr val="accent4">
                        <a:lumMod val="75000"/>
                      </a:schemeClr>
                    </a:solidFill>
                  </a:tcPr>
                </a:tc>
                <a:tc>
                  <a:txBody>
                    <a:bodyPr/>
                    <a:lstStyle/>
                    <a:p>
                      <a:pPr>
                        <a:buNone/>
                      </a:pPr>
                      <a:r>
                        <a:rPr lang="zh-CN" altLang="en-US" sz="1400">
                          <a:solidFill>
                            <a:schemeClr val="bg1"/>
                          </a:solidFill>
                        </a:rPr>
                        <a:t>Nested Class</a:t>
                      </a:r>
                      <a:endParaRPr lang="zh-CN" altLang="en-US" sz="1400">
                        <a:solidFill>
                          <a:schemeClr val="bg1"/>
                        </a:solidFill>
                      </a:endParaRPr>
                    </a:p>
                  </a:txBody>
                  <a:tcPr>
                    <a:solidFill>
                      <a:schemeClr val="accent4">
                        <a:lumMod val="75000"/>
                      </a:schemeClr>
                    </a:solidFill>
                  </a:tcPr>
                </a:tc>
                <a:tc>
                  <a:txBody>
                    <a:bodyPr/>
                    <a:lstStyle/>
                    <a:p>
                      <a:pPr>
                        <a:buNone/>
                      </a:pPr>
                      <a:r>
                        <a:rPr lang="zh-CN" altLang="en-US" sz="1400">
                          <a:solidFill>
                            <a:schemeClr val="bg1"/>
                          </a:solidFill>
                        </a:rPr>
                        <a:t>Operator Overloading</a:t>
                      </a:r>
                      <a:endParaRPr lang="zh-CN" altLang="en-US" sz="1400">
                        <a:solidFill>
                          <a:schemeClr val="bg1"/>
                        </a:solidFill>
                      </a:endParaRPr>
                    </a:p>
                  </a:txBody>
                  <a:tcPr>
                    <a:solidFill>
                      <a:schemeClr val="accent4">
                        <a:lumMod val="75000"/>
                      </a:schemeClr>
                    </a:solidFill>
                  </a:tcPr>
                </a:tc>
                <a:tc>
                  <a:txBody>
                    <a:bodyPr/>
                    <a:lstStyle/>
                    <a:p>
                      <a:pPr>
                        <a:buNone/>
                      </a:pPr>
                      <a:r>
                        <a:rPr lang="zh-CN" altLang="en-US" sz="1400">
                          <a:solidFill>
                            <a:schemeClr val="bg1"/>
                          </a:solidFill>
                        </a:rPr>
                        <a:t>virtual&amp;override&amp;final</a:t>
                      </a:r>
                      <a:endParaRPr lang="zh-CN" altLang="en-US" sz="1400">
                        <a:solidFill>
                          <a:schemeClr val="bg1"/>
                        </a:solidFill>
                      </a:endParaRPr>
                    </a:p>
                  </a:txBody>
                  <a:tcPr>
                    <a:solidFill>
                      <a:schemeClr val="accent4">
                        <a:lumMod val="75000"/>
                      </a:schemeClr>
                    </a:solidFill>
                  </a:tcPr>
                </a:tc>
                <a:tc>
                  <a:txBody>
                    <a:bodyPr/>
                    <a:lstStyle/>
                    <a:p>
                      <a:pPr>
                        <a:buNone/>
                      </a:pPr>
                      <a:r>
                        <a:rPr lang="zh-CN" altLang="en-US" sz="1400">
                          <a:solidFill>
                            <a:schemeClr val="bg1"/>
                          </a:solidFill>
                        </a:rPr>
                        <a:t>Polymorphic Type Conversion</a:t>
                      </a:r>
                      <a:endParaRPr lang="zh-CN" altLang="en-US" sz="1400">
                        <a:solidFill>
                          <a:schemeClr val="bg1"/>
                        </a:solidFill>
                      </a:endParaRPr>
                    </a:p>
                  </a:txBody>
                  <a:tcPr>
                    <a:solidFill>
                      <a:schemeClr val="accent4">
                        <a:lumMod val="75000"/>
                      </a:schemeClr>
                    </a:solidFill>
                  </a:tcPr>
                </a:tc>
                <a:tc>
                  <a:txBody>
                    <a:bodyPr/>
                    <a:lstStyle/>
                    <a:p>
                      <a:pPr>
                        <a:buNone/>
                      </a:pPr>
                      <a:r>
                        <a:rPr lang="zh-CN" altLang="en-US" sz="1400">
                          <a:solidFill>
                            <a:schemeClr val="bg1"/>
                          </a:solidFill>
                        </a:rPr>
                        <a:t>function overloading</a:t>
                      </a:r>
                      <a:endParaRPr lang="zh-CN" altLang="en-US" sz="1400">
                        <a:solidFill>
                          <a:schemeClr val="bg1"/>
                        </a:solidFill>
                      </a:endParaRPr>
                    </a:p>
                  </a:txBody>
                  <a:tcPr>
                    <a:solidFill>
                      <a:schemeClr val="accent4">
                        <a:lumMod val="75000"/>
                      </a:schemeClr>
                    </a:solidFill>
                  </a:tcPr>
                </a:tc>
                <a:tc>
                  <a:txBody>
                    <a:bodyPr/>
                    <a:lstStyle/>
                    <a:p>
                      <a:pPr>
                        <a:buNone/>
                      </a:pPr>
                      <a:endParaRPr lang="zh-CN" altLang="en-US" sz="1400">
                        <a:solidFill>
                          <a:schemeClr val="bg1"/>
                        </a:solidFill>
                      </a:endParaRPr>
                    </a:p>
                  </a:txBody>
                  <a:tcPr>
                    <a:solidFill>
                      <a:schemeClr val="accent4">
                        <a:lumMod val="75000"/>
                      </a:schemeClr>
                    </a:solidFill>
                  </a:tcPr>
                </a:tc>
              </a:tr>
              <a:tr h="518160">
                <a:tc>
                  <a:txBody>
                    <a:bodyPr/>
                    <a:lstStyle/>
                    <a:p>
                      <a:pPr>
                        <a:buNone/>
                      </a:pPr>
                      <a:r>
                        <a:rPr lang="zh-CN" altLang="en-US" sz="1400">
                          <a:solidFill>
                            <a:schemeClr val="bg1"/>
                          </a:solidFill>
                        </a:rPr>
                        <a:t>Reference Control </a:t>
                      </a:r>
                      <a:endParaRPr lang="zh-CN" altLang="en-US" sz="1400">
                        <a:solidFill>
                          <a:schemeClr val="bg1"/>
                        </a:solidFill>
                      </a:endParaRPr>
                    </a:p>
                  </a:txBody>
                  <a:tcPr>
                    <a:solidFill>
                      <a:schemeClr val="accent4">
                        <a:lumMod val="75000"/>
                      </a:schemeClr>
                    </a:solidFill>
                  </a:tcPr>
                </a:tc>
                <a:tc>
                  <a:txBody>
                    <a:bodyPr/>
                    <a:lstStyle/>
                    <a:p>
                      <a:pPr>
                        <a:buNone/>
                      </a:pPr>
                      <a:r>
                        <a:rPr lang="zh-CN" altLang="en-US" sz="1400">
                          <a:solidFill>
                            <a:schemeClr val="bg1"/>
                          </a:solidFill>
                        </a:rPr>
                        <a:t>using</a:t>
                      </a:r>
                      <a:endParaRPr lang="zh-CN" altLang="en-US" sz="1400">
                        <a:solidFill>
                          <a:schemeClr val="bg1"/>
                        </a:solidFill>
                      </a:endParaRPr>
                    </a:p>
                  </a:txBody>
                  <a:tcPr>
                    <a:solidFill>
                      <a:schemeClr val="accent4">
                        <a:lumMod val="75000"/>
                      </a:schemeClr>
                    </a:solidFill>
                  </a:tcPr>
                </a:tc>
                <a:tc>
                  <a:txBody>
                    <a:bodyPr/>
                    <a:lstStyle/>
                    <a:p>
                      <a:pPr>
                        <a:buNone/>
                      </a:pPr>
                      <a:r>
                        <a:rPr lang="zh-CN" altLang="en-US" sz="1400">
                          <a:solidFill>
                            <a:schemeClr val="bg1"/>
                          </a:solidFill>
                        </a:rPr>
                        <a:t>this</a:t>
                      </a:r>
                      <a:endParaRPr lang="zh-CN" altLang="en-US" sz="1400">
                        <a:solidFill>
                          <a:schemeClr val="bg1"/>
                        </a:solidFill>
                      </a:endParaRPr>
                    </a:p>
                  </a:txBody>
                  <a:tcPr>
                    <a:solidFill>
                      <a:schemeClr val="accent4">
                        <a:lumMod val="75000"/>
                      </a:schemeClr>
                    </a:solidFill>
                  </a:tcPr>
                </a:tc>
                <a:tc>
                  <a:txBody>
                    <a:bodyPr/>
                    <a:lstStyle/>
                    <a:p>
                      <a:pPr>
                        <a:buNone/>
                      </a:pPr>
                      <a:r>
                        <a:rPr lang="zh-CN" altLang="en-US" sz="1400">
                          <a:solidFill>
                            <a:schemeClr val="bg1"/>
                          </a:solidFill>
                        </a:rPr>
                        <a:t>friend友元声明</a:t>
                      </a:r>
                      <a:endParaRPr lang="zh-CN" altLang="en-US" sz="1400">
                        <a:solidFill>
                          <a:schemeClr val="bg1"/>
                        </a:solidFill>
                      </a:endParaRPr>
                    </a:p>
                  </a:txBody>
                  <a:tcPr>
                    <a:solidFill>
                      <a:schemeClr val="accent4">
                        <a:lumMod val="75000"/>
                      </a:schemeClr>
                    </a:solidFill>
                  </a:tcPr>
                </a:tc>
                <a:tc>
                  <a:txBody>
                    <a:bodyPr/>
                    <a:lstStyle/>
                    <a:p>
                      <a:pPr>
                        <a:buNone/>
                      </a:pPr>
                      <a:endParaRPr lang="zh-CN" altLang="en-US" sz="1400">
                        <a:solidFill>
                          <a:schemeClr val="bg1"/>
                        </a:solidFill>
                      </a:endParaRPr>
                    </a:p>
                  </a:txBody>
                  <a:tcPr>
                    <a:solidFill>
                      <a:schemeClr val="accent4">
                        <a:lumMod val="75000"/>
                      </a:schemeClr>
                    </a:solidFill>
                  </a:tcPr>
                </a:tc>
                <a:tc>
                  <a:txBody>
                    <a:bodyPr/>
                    <a:lstStyle/>
                    <a:p>
                      <a:pPr>
                        <a:buNone/>
                      </a:pPr>
                      <a:endParaRPr lang="zh-CN" altLang="en-US" sz="1400">
                        <a:solidFill>
                          <a:schemeClr val="bg1"/>
                        </a:solidFill>
                      </a:endParaRPr>
                    </a:p>
                  </a:txBody>
                  <a:tcPr>
                    <a:solidFill>
                      <a:schemeClr val="accent4">
                        <a:lumMod val="75000"/>
                      </a:schemeClr>
                    </a:solidFill>
                  </a:tcPr>
                </a:tc>
                <a:tc>
                  <a:txBody>
                    <a:bodyPr/>
                    <a:lstStyle/>
                    <a:p>
                      <a:pPr>
                        <a:buNone/>
                      </a:pPr>
                      <a:endParaRPr lang="zh-CN" altLang="en-US" sz="1400">
                        <a:solidFill>
                          <a:schemeClr val="bg1"/>
                        </a:solidFill>
                      </a:endParaRPr>
                    </a:p>
                  </a:txBody>
                  <a:tcPr>
                    <a:solidFill>
                      <a:schemeClr val="accent4">
                        <a:lumMod val="75000"/>
                      </a:schemeClr>
                    </a:solidFill>
                  </a:tcPr>
                </a:tc>
              </a:tr>
              <a:tr h="518160">
                <a:tc>
                  <a:txBody>
                    <a:bodyPr/>
                    <a:lstStyle/>
                    <a:p>
                      <a:pPr>
                        <a:buNone/>
                      </a:pPr>
                      <a:r>
                        <a:rPr lang="zh-CN" altLang="en-US" sz="1400">
                          <a:solidFill>
                            <a:schemeClr val="bg1"/>
                          </a:solidFill>
                        </a:rPr>
                        <a:t>Function   </a:t>
                      </a:r>
                      <a:endParaRPr lang="zh-CN" altLang="en-US" sz="1400">
                        <a:solidFill>
                          <a:schemeClr val="bg1"/>
                        </a:solidFill>
                      </a:endParaRPr>
                    </a:p>
                  </a:txBody>
                  <a:tcPr>
                    <a:solidFill>
                      <a:schemeClr val="accent4">
                        <a:lumMod val="75000"/>
                      </a:schemeClr>
                    </a:solidFill>
                  </a:tcPr>
                </a:tc>
                <a:tc>
                  <a:txBody>
                    <a:bodyPr/>
                    <a:lstStyle/>
                    <a:p>
                      <a:pPr>
                        <a:buNone/>
                      </a:pPr>
                      <a:r>
                        <a:rPr lang="zh-CN" altLang="en-US" sz="1400">
                          <a:solidFill>
                            <a:schemeClr val="bg1"/>
                          </a:solidFill>
                        </a:rPr>
                        <a:t>可变参数（</a:t>
                      </a:r>
                      <a:r>
                        <a:rPr lang="en-US" altLang="zh-CN" sz="1400">
                          <a:solidFill>
                            <a:schemeClr val="bg1"/>
                          </a:solidFill>
                        </a:rPr>
                        <a:t>argc,argv)</a:t>
                      </a:r>
                      <a:endParaRPr lang="en-US" altLang="zh-CN" sz="1400">
                        <a:solidFill>
                          <a:schemeClr val="bg1"/>
                        </a:solidFill>
                      </a:endParaRPr>
                    </a:p>
                  </a:txBody>
                  <a:tcPr>
                    <a:solidFill>
                      <a:schemeClr val="accent4">
                        <a:lumMod val="75000"/>
                      </a:schemeClr>
                    </a:solidFill>
                  </a:tcPr>
                </a:tc>
                <a:tc>
                  <a:txBody>
                    <a:bodyPr/>
                    <a:lstStyle/>
                    <a:p>
                      <a:pPr>
                        <a:buNone/>
                      </a:pPr>
                      <a:r>
                        <a:rPr lang="zh-CN" altLang="en-US" sz="1400">
                          <a:solidFill>
                            <a:schemeClr val="bg1"/>
                          </a:solidFill>
                          <a:sym typeface="+mn-ea"/>
                        </a:rPr>
                        <a:t>变长实参（...）</a:t>
                      </a:r>
                      <a:endParaRPr lang="zh-CN" altLang="en-US" sz="1400">
                        <a:solidFill>
                          <a:schemeClr val="bg1"/>
                        </a:solidFill>
                      </a:endParaRPr>
                    </a:p>
                    <a:p>
                      <a:pPr>
                        <a:buNone/>
                      </a:pPr>
                      <a:endParaRPr lang="zh-CN" altLang="en-US" sz="1400">
                        <a:solidFill>
                          <a:schemeClr val="bg1"/>
                        </a:solidFill>
                      </a:endParaRPr>
                    </a:p>
                  </a:txBody>
                  <a:tcPr>
                    <a:solidFill>
                      <a:schemeClr val="accent4">
                        <a:lumMod val="75000"/>
                      </a:schemeClr>
                    </a:solidFill>
                  </a:tcPr>
                </a:tc>
                <a:tc>
                  <a:txBody>
                    <a:bodyPr/>
                    <a:lstStyle/>
                    <a:p>
                      <a:pPr>
                        <a:buNone/>
                      </a:pPr>
                      <a:endParaRPr lang="zh-CN" altLang="en-US" sz="1400">
                        <a:solidFill>
                          <a:schemeClr val="bg1"/>
                        </a:solidFill>
                      </a:endParaRPr>
                    </a:p>
                  </a:txBody>
                  <a:tcPr>
                    <a:solidFill>
                      <a:schemeClr val="accent4">
                        <a:lumMod val="75000"/>
                      </a:schemeClr>
                    </a:solidFill>
                  </a:tcPr>
                </a:tc>
                <a:tc>
                  <a:txBody>
                    <a:bodyPr/>
                    <a:lstStyle/>
                    <a:p>
                      <a:pPr>
                        <a:buNone/>
                      </a:pPr>
                      <a:endParaRPr lang="zh-CN" altLang="en-US" sz="1400">
                        <a:solidFill>
                          <a:schemeClr val="bg1"/>
                        </a:solidFill>
                      </a:endParaRPr>
                    </a:p>
                  </a:txBody>
                  <a:tcPr>
                    <a:solidFill>
                      <a:schemeClr val="accent4">
                        <a:lumMod val="75000"/>
                      </a:schemeClr>
                    </a:solidFill>
                  </a:tcPr>
                </a:tc>
                <a:tc>
                  <a:txBody>
                    <a:bodyPr/>
                    <a:lstStyle/>
                    <a:p>
                      <a:pPr>
                        <a:buNone/>
                      </a:pPr>
                      <a:endParaRPr lang="zh-CN" altLang="en-US" sz="1400">
                        <a:solidFill>
                          <a:schemeClr val="bg1"/>
                        </a:solidFill>
                      </a:endParaRPr>
                    </a:p>
                  </a:txBody>
                  <a:tcPr>
                    <a:solidFill>
                      <a:schemeClr val="accent4">
                        <a:lumMod val="75000"/>
                      </a:schemeClr>
                    </a:solidFill>
                  </a:tcPr>
                </a:tc>
                <a:tc>
                  <a:txBody>
                    <a:bodyPr/>
                    <a:lstStyle/>
                    <a:p>
                      <a:pPr>
                        <a:buNone/>
                      </a:pPr>
                      <a:endParaRPr lang="zh-CN" altLang="en-US" sz="1400">
                        <a:solidFill>
                          <a:schemeClr val="bg1"/>
                        </a:solidFill>
                      </a:endParaRPr>
                    </a:p>
                  </a:txBody>
                  <a:tcPr>
                    <a:solidFill>
                      <a:schemeClr val="accent4">
                        <a:lumMod val="75000"/>
                      </a:schemeClr>
                    </a:solidFill>
                  </a:tcPr>
                </a:tc>
              </a:tr>
              <a:tr h="501015">
                <a:tc>
                  <a:txBody>
                    <a:bodyPr/>
                    <a:lstStyle/>
                    <a:p>
                      <a:pPr>
                        <a:buNone/>
                      </a:pPr>
                      <a:r>
                        <a:rPr lang="zh-CN" altLang="en-US" sz="1400">
                          <a:solidFill>
                            <a:schemeClr val="bg1"/>
                          </a:solidFill>
                        </a:rPr>
                        <a:t>Type System </a:t>
                      </a:r>
                      <a:endParaRPr lang="zh-CN" altLang="en-US" sz="1400">
                        <a:solidFill>
                          <a:schemeClr val="bg1"/>
                        </a:solidFill>
                      </a:endParaRPr>
                    </a:p>
                  </a:txBody>
                  <a:tcPr>
                    <a:solidFill>
                      <a:schemeClr val="accent4">
                        <a:lumMod val="75000"/>
                      </a:schemeClr>
                    </a:solidFill>
                  </a:tcPr>
                </a:tc>
                <a:tc>
                  <a:txBody>
                    <a:bodyPr/>
                    <a:lstStyle/>
                    <a:p>
                      <a:pPr>
                        <a:buNone/>
                      </a:pPr>
                      <a:r>
                        <a:rPr lang="zh-CN" altLang="en-US" sz="1400">
                          <a:solidFill>
                            <a:schemeClr val="bg1"/>
                          </a:solidFill>
                        </a:rPr>
                        <a:t>typedef</a:t>
                      </a:r>
                      <a:endParaRPr lang="zh-CN" altLang="en-US" sz="1400">
                        <a:solidFill>
                          <a:schemeClr val="bg1"/>
                        </a:solidFill>
                      </a:endParaRPr>
                    </a:p>
                  </a:txBody>
                  <a:tcPr>
                    <a:solidFill>
                      <a:schemeClr val="accent4">
                        <a:lumMod val="75000"/>
                      </a:schemeClr>
                    </a:solidFill>
                  </a:tcPr>
                </a:tc>
                <a:tc>
                  <a:txBody>
                    <a:bodyPr/>
                    <a:lstStyle/>
                    <a:p>
                      <a:pPr>
                        <a:buNone/>
                      </a:pPr>
                      <a:r>
                        <a:rPr lang="zh-CN" altLang="en-US" sz="1400">
                          <a:solidFill>
                            <a:schemeClr val="bg1"/>
                          </a:solidFill>
                        </a:rPr>
                        <a:t>union</a:t>
                      </a:r>
                      <a:endParaRPr lang="zh-CN" altLang="en-US" sz="1400">
                        <a:solidFill>
                          <a:schemeClr val="bg1"/>
                        </a:solidFill>
                      </a:endParaRPr>
                    </a:p>
                  </a:txBody>
                  <a:tcPr>
                    <a:solidFill>
                      <a:schemeClr val="accent4">
                        <a:lumMod val="75000"/>
                      </a:schemeClr>
                    </a:solidFill>
                  </a:tcPr>
                </a:tc>
                <a:tc>
                  <a:txBody>
                    <a:bodyPr/>
                    <a:lstStyle/>
                    <a:p>
                      <a:pPr>
                        <a:buNone/>
                      </a:pPr>
                      <a:r>
                        <a:rPr lang="zh-CN" altLang="en-US" sz="1400">
                          <a:solidFill>
                            <a:schemeClr val="bg1"/>
                          </a:solidFill>
                        </a:rPr>
                        <a:t>decltype</a:t>
                      </a:r>
                      <a:endParaRPr lang="zh-CN" altLang="en-US" sz="1400">
                        <a:solidFill>
                          <a:schemeClr val="bg1"/>
                        </a:solidFill>
                      </a:endParaRPr>
                    </a:p>
                  </a:txBody>
                  <a:tcPr>
                    <a:solidFill>
                      <a:schemeClr val="accent4">
                        <a:lumMod val="75000"/>
                      </a:schemeClr>
                    </a:solidFill>
                  </a:tcPr>
                </a:tc>
                <a:tc>
                  <a:txBody>
                    <a:bodyPr/>
                    <a:lstStyle/>
                    <a:p>
                      <a:pPr>
                        <a:buNone/>
                      </a:pPr>
                      <a:r>
                        <a:rPr lang="zh-CN" altLang="en-US" sz="1400">
                          <a:solidFill>
                            <a:schemeClr val="bg1"/>
                          </a:solidFill>
                        </a:rPr>
                        <a:t>using</a:t>
                      </a:r>
                      <a:endParaRPr lang="zh-CN" altLang="en-US" sz="1400">
                        <a:solidFill>
                          <a:schemeClr val="bg1"/>
                        </a:solidFill>
                      </a:endParaRPr>
                    </a:p>
                  </a:txBody>
                  <a:tcPr>
                    <a:solidFill>
                      <a:schemeClr val="accent4">
                        <a:lumMod val="75000"/>
                      </a:schemeClr>
                    </a:solidFill>
                  </a:tcPr>
                </a:tc>
                <a:tc>
                  <a:txBody>
                    <a:bodyPr/>
                    <a:lstStyle/>
                    <a:p>
                      <a:pPr>
                        <a:buNone/>
                      </a:pPr>
                      <a:r>
                        <a:rPr lang="zh-CN" altLang="en-US" sz="1400">
                          <a:solidFill>
                            <a:schemeClr val="bg1"/>
                          </a:solidFill>
                        </a:rPr>
                        <a:t>votatile</a:t>
                      </a:r>
                      <a:endParaRPr lang="zh-CN" altLang="en-US" sz="1400">
                        <a:solidFill>
                          <a:schemeClr val="bg1"/>
                        </a:solidFill>
                      </a:endParaRPr>
                    </a:p>
                  </a:txBody>
                  <a:tcPr>
                    <a:solidFill>
                      <a:schemeClr val="accent4">
                        <a:lumMod val="75000"/>
                      </a:schemeClr>
                    </a:solidFill>
                  </a:tcPr>
                </a:tc>
                <a:tc>
                  <a:txBody>
                    <a:bodyPr/>
                    <a:lstStyle/>
                    <a:p>
                      <a:pPr>
                        <a:buNone/>
                      </a:pPr>
                      <a:r>
                        <a:rPr lang="zh-CN" altLang="en-US" sz="1400">
                          <a:solidFill>
                            <a:schemeClr val="bg1"/>
                          </a:solidFill>
                        </a:rPr>
                        <a:t>constexpr</a:t>
                      </a:r>
                      <a:endParaRPr lang="zh-CN" altLang="en-US" sz="1400">
                        <a:solidFill>
                          <a:schemeClr val="bg1"/>
                        </a:solidFill>
                      </a:endParaRPr>
                    </a:p>
                  </a:txBody>
                  <a:tcPr>
                    <a:solidFill>
                      <a:schemeClr val="accent4">
                        <a:lumMod val="75000"/>
                      </a:schemeClr>
                    </a:solidFill>
                  </a:tcPr>
                </a:tc>
              </a:tr>
            </a:tbl>
          </a:graphicData>
        </a:graphic>
      </p:graphicFrame>
      <p:sp>
        <p:nvSpPr>
          <p:cNvPr id="35" name="标题 1"/>
          <p:cNvSpPr>
            <a:spLocks noGrp="1"/>
          </p:cNvSpPr>
          <p:nvPr>
            <p:custDataLst>
              <p:tags r:id="rId4"/>
            </p:custDataLst>
          </p:nvPr>
        </p:nvSpPr>
        <p:spPr>
          <a:xfrm>
            <a:off x="6985" y="24130"/>
            <a:ext cx="10850880" cy="5384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marL="457200" indent="-457200">
              <a:buFont typeface="Wingdings" panose="05000000000000000000" charset="0"/>
              <a:buChar char="Ø"/>
            </a:pPr>
            <a:r>
              <a:rPr lang="en-US" altLang="zh-CN" dirty="0"/>
              <a:t>01/</a:t>
            </a:r>
            <a:r>
              <a:rPr lang="en-US" altLang="zh-CN" dirty="0">
                <a:sym typeface="+mn-ea"/>
              </a:rPr>
              <a:t>Tools &amp; Design</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289" y="-23494"/>
            <a:ext cx="10850563" cy="1028699"/>
          </a:xfrm>
        </p:spPr>
        <p:txBody>
          <a:bodyPr/>
          <a:lstStyle/>
          <a:p>
            <a:r>
              <a:rPr lang="en-US" altLang="zh-CN" dirty="0"/>
              <a:t>DataSet</a:t>
            </a:r>
            <a:endParaRPr lang="zh-CN" altLang="en-US" dirty="0"/>
          </a:p>
        </p:txBody>
      </p:sp>
      <p:sp>
        <p:nvSpPr>
          <p:cNvPr id="4" name="灯片编号占位符 3"/>
          <p:cNvSpPr>
            <a:spLocks noGrp="1"/>
          </p:cNvSpPr>
          <p:nvPr>
            <p:ph type="sldNum" sz="quarter" idx="12"/>
          </p:nvPr>
        </p:nvSpPr>
        <p:spPr>
          <a:xfrm>
            <a:off x="8610599" y="6630988"/>
            <a:ext cx="2909888" cy="206381"/>
          </a:xfrm>
        </p:spPr>
        <p:txBody>
          <a:bodyPr/>
          <a:lstStyle/>
          <a:p>
            <a:fld id="{5DD3DB80-B894-403A-B48E-6FDC1A72010E}" type="slidenum">
              <a:rPr lang="zh-CN" altLang="en-US" smtClean="0"/>
            </a:fld>
            <a:endParaRPr lang="zh-CN" altLang="en-US"/>
          </a:p>
        </p:txBody>
      </p:sp>
      <p:pic>
        <p:nvPicPr>
          <p:cNvPr id="33" name="图片 32" descr="C:\Users\xin\Desktop\中科大.png中科大"/>
          <p:cNvPicPr>
            <a:picLocks noChangeAspect="1"/>
          </p:cNvPicPr>
          <p:nvPr>
            <p:custDataLst>
              <p:tags r:id="rId1"/>
            </p:custDataLst>
          </p:nvPr>
        </p:nvPicPr>
        <p:blipFill>
          <a:blip r:embed="rId2"/>
          <a:srcRect/>
          <a:stretch>
            <a:fillRect/>
          </a:stretch>
        </p:blipFill>
        <p:spPr>
          <a:xfrm>
            <a:off x="10929306" y="222142"/>
            <a:ext cx="878840" cy="879475"/>
          </a:xfrm>
          <a:prstGeom prst="rect">
            <a:avLst/>
          </a:prstGeom>
        </p:spPr>
      </p:pic>
      <p:graphicFrame>
        <p:nvGraphicFramePr>
          <p:cNvPr id="5" name="表格 4"/>
          <p:cNvGraphicFramePr/>
          <p:nvPr/>
        </p:nvGraphicFramePr>
        <p:xfrm>
          <a:off x="1034494" y="1098097"/>
          <a:ext cx="10334232" cy="5687231"/>
        </p:xfrm>
        <a:graphic>
          <a:graphicData uri="http://schemas.openxmlformats.org/drawingml/2006/table">
            <a:tbl>
              <a:tblPr firstRow="1" bandRow="1">
                <a:tableStyleId>{5C22544A-7EE6-4342-B048-85BDC9FD1C3A}</a:tableStyleId>
              </a:tblPr>
              <a:tblGrid>
                <a:gridCol w="1641783"/>
                <a:gridCol w="3525333"/>
                <a:gridCol w="1526004"/>
                <a:gridCol w="3641112"/>
              </a:tblGrid>
              <a:tr h="636359">
                <a:tc>
                  <a:txBody>
                    <a:bodyPr/>
                    <a:lstStyle/>
                    <a:p>
                      <a:pPr>
                        <a:buNone/>
                      </a:pPr>
                      <a:r>
                        <a:rPr lang="zh-CN" altLang="en-US" b="1">
                          <a:solidFill>
                            <a:schemeClr val="tx1"/>
                          </a:solidFill>
                        </a:rPr>
                        <a:t>操作系统 </a:t>
                      </a:r>
                      <a:endParaRPr lang="zh-CN" altLang="en-US" b="1">
                        <a:solidFill>
                          <a:schemeClr val="tx1"/>
                        </a:solidFill>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0" kern="1200" dirty="0" err="1">
                          <a:solidFill>
                            <a:schemeClr val="tx1"/>
                          </a:solidFill>
                          <a:effectLst/>
                          <a:latin typeface="+mn-lt"/>
                          <a:ea typeface="+mn-ea"/>
                          <a:cs typeface="+mn-cs"/>
                        </a:rPr>
                        <a:t>torvalds</a:t>
                      </a:r>
                      <a:r>
                        <a:rPr lang="en-US" altLang="zh-CN" sz="2000" b="0" kern="1200" dirty="0">
                          <a:solidFill>
                            <a:schemeClr val="tx1"/>
                          </a:solidFill>
                          <a:effectLst/>
                          <a:latin typeface="+mn-lt"/>
                          <a:ea typeface="+mn-ea"/>
                          <a:cs typeface="+mn-cs"/>
                        </a:rPr>
                        <a:t>/</a:t>
                      </a:r>
                      <a:r>
                        <a:rPr lang="en-US" altLang="zh-CN" sz="2000" b="0" kern="1200" dirty="0" err="1">
                          <a:solidFill>
                            <a:schemeClr val="tx1"/>
                          </a:solidFill>
                          <a:effectLst/>
                          <a:latin typeface="+mn-lt"/>
                          <a:ea typeface="+mn-ea"/>
                          <a:cs typeface="+mn-cs"/>
                        </a:rPr>
                        <a:t>linux</a:t>
                      </a:r>
                      <a:endParaRPr lang="en-US" altLang="zh-CN" sz="2000" b="0" kern="1200" dirty="0">
                        <a:solidFill>
                          <a:schemeClr val="tx1"/>
                        </a:solidFill>
                        <a:effectLst/>
                        <a:latin typeface="+mn-lt"/>
                        <a:ea typeface="+mn-ea"/>
                        <a:cs typeface="+mn-cs"/>
                      </a:endParaRPr>
                    </a:p>
                    <a:p>
                      <a:pPr>
                        <a:buNone/>
                      </a:pPr>
                      <a:endParaRPr lang="zh-CN" altLang="en-US" sz="2000" b="1" dirty="0">
                        <a:solidFill>
                          <a:schemeClr val="tx1"/>
                        </a:solidFill>
                      </a:endParaRPr>
                    </a:p>
                  </a:txBody>
                  <a:tcPr>
                    <a:solidFill>
                      <a:schemeClr val="bg1">
                        <a:lumMod val="85000"/>
                      </a:schemeClr>
                    </a:solidFill>
                  </a:tcPr>
                </a:tc>
                <a:tc>
                  <a:txBody>
                    <a:bodyPr/>
                    <a:lstStyle/>
                    <a:p>
                      <a:pPr>
                        <a:buNone/>
                      </a:pPr>
                      <a:r>
                        <a:rPr lang="zh-CN" altLang="en-US" b="1" dirty="0">
                          <a:solidFill>
                            <a:schemeClr val="tx1"/>
                          </a:solidFill>
                        </a:rPr>
                        <a:t>网络通信</a:t>
                      </a:r>
                      <a:endParaRPr lang="zh-CN" altLang="en-US" b="1" dirty="0">
                        <a:solidFill>
                          <a:schemeClr val="tx1"/>
                        </a:solidFill>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0" kern="1200" dirty="0">
                          <a:solidFill>
                            <a:schemeClr val="tx1"/>
                          </a:solidFill>
                          <a:effectLst/>
                          <a:latin typeface="+mn-lt"/>
                          <a:ea typeface="+mn-ea"/>
                          <a:cs typeface="+mn-cs"/>
                        </a:rPr>
                        <a:t>chromium/chromium</a:t>
                      </a:r>
                      <a:endParaRPr lang="en-US" altLang="zh-CN" sz="2000" b="0" kern="1200" dirty="0">
                        <a:solidFill>
                          <a:schemeClr val="tx1"/>
                        </a:solidFill>
                        <a:effectLst/>
                        <a:latin typeface="+mn-lt"/>
                        <a:ea typeface="+mn-ea"/>
                        <a:cs typeface="+mn-cs"/>
                      </a:endParaRPr>
                    </a:p>
                    <a:p>
                      <a:pPr>
                        <a:buNone/>
                      </a:pPr>
                      <a:endParaRPr lang="zh-CN" altLang="en-US" sz="2000" b="1" dirty="0">
                        <a:solidFill>
                          <a:schemeClr val="tx1"/>
                        </a:solidFill>
                      </a:endParaRPr>
                    </a:p>
                  </a:txBody>
                  <a:tcPr>
                    <a:solidFill>
                      <a:schemeClr val="bg1">
                        <a:lumMod val="85000"/>
                      </a:schemeClr>
                    </a:solidFill>
                  </a:tcPr>
                </a:tc>
              </a:tr>
              <a:tr h="0">
                <a:tc>
                  <a:txBody>
                    <a:bodyPr/>
                    <a:lstStyle/>
                    <a:p>
                      <a:pPr>
                        <a:buNone/>
                      </a:pPr>
                      <a:r>
                        <a:rPr lang="zh-CN" altLang="en-US" b="1" dirty="0">
                          <a:solidFill>
                            <a:schemeClr val="tx1"/>
                          </a:solidFill>
                        </a:rPr>
                        <a:t>软件工程   </a:t>
                      </a:r>
                      <a:endParaRPr lang="zh-CN" altLang="en-US"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0" kern="1200" dirty="0" err="1">
                          <a:solidFill>
                            <a:schemeClr val="tx1"/>
                          </a:solidFill>
                          <a:effectLst/>
                          <a:latin typeface="+mn-lt"/>
                          <a:ea typeface="+mn-ea"/>
                          <a:cs typeface="+mn-cs"/>
                        </a:rPr>
                        <a:t>facebook</a:t>
                      </a:r>
                      <a:r>
                        <a:rPr lang="en-US" altLang="zh-CN" sz="2000" b="0" kern="1200" dirty="0">
                          <a:solidFill>
                            <a:schemeClr val="tx1"/>
                          </a:solidFill>
                          <a:effectLst/>
                          <a:latin typeface="+mn-lt"/>
                          <a:ea typeface="+mn-ea"/>
                          <a:cs typeface="+mn-cs"/>
                        </a:rPr>
                        <a:t>/react-native</a:t>
                      </a:r>
                      <a:endParaRPr lang="zh-CN" altLang="en-US" sz="2000" b="1" dirty="0">
                        <a:solidFill>
                          <a:schemeClr val="tx1"/>
                        </a:solidFill>
                      </a:endParaRPr>
                    </a:p>
                  </a:txBody>
                  <a:tcPr/>
                </a:tc>
                <a:tc>
                  <a:txBody>
                    <a:bodyPr/>
                    <a:lstStyle/>
                    <a:p>
                      <a:pPr>
                        <a:buNone/>
                      </a:pPr>
                      <a:r>
                        <a:rPr lang="zh-CN" altLang="en-US" b="1" dirty="0">
                          <a:solidFill>
                            <a:schemeClr val="tx1"/>
                          </a:solidFill>
                        </a:rPr>
                        <a:t>量子计算 </a:t>
                      </a:r>
                      <a:endParaRPr lang="zh-CN" altLang="en-US"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0" kern="1200" dirty="0">
                          <a:solidFill>
                            <a:schemeClr val="tx1"/>
                          </a:solidFill>
                          <a:effectLst/>
                          <a:latin typeface="+mn-lt"/>
                          <a:ea typeface="+mn-ea"/>
                          <a:cs typeface="+mn-cs"/>
                        </a:rPr>
                        <a:t>eclipse/</a:t>
                      </a:r>
                      <a:r>
                        <a:rPr lang="en-US" altLang="zh-CN" sz="2000" b="0" kern="1200" dirty="0" err="1">
                          <a:solidFill>
                            <a:schemeClr val="tx1"/>
                          </a:solidFill>
                          <a:effectLst/>
                          <a:latin typeface="+mn-lt"/>
                          <a:ea typeface="+mn-ea"/>
                          <a:cs typeface="+mn-cs"/>
                        </a:rPr>
                        <a:t>xacc</a:t>
                      </a:r>
                      <a:endParaRPr lang="en-US" altLang="zh-CN" sz="2000" b="0" kern="1200" dirty="0">
                        <a:solidFill>
                          <a:schemeClr val="tx1"/>
                        </a:solidFill>
                        <a:effectLst/>
                        <a:latin typeface="+mn-lt"/>
                        <a:ea typeface="+mn-ea"/>
                        <a:cs typeface="+mn-cs"/>
                      </a:endParaRPr>
                    </a:p>
                    <a:p>
                      <a:pPr>
                        <a:buNone/>
                      </a:pPr>
                      <a:endParaRPr lang="zh-CN" altLang="en-US" sz="2000" b="1" dirty="0">
                        <a:solidFill>
                          <a:schemeClr val="tx1"/>
                        </a:solidFill>
                      </a:endParaRPr>
                    </a:p>
                  </a:txBody>
                  <a:tcPr/>
                </a:tc>
              </a:tr>
              <a:tr h="692483">
                <a:tc>
                  <a:txBody>
                    <a:bodyPr/>
                    <a:lstStyle/>
                    <a:p>
                      <a:pPr>
                        <a:buNone/>
                      </a:pPr>
                      <a:r>
                        <a:rPr lang="zh-CN" altLang="en-US" b="1" dirty="0">
                          <a:solidFill>
                            <a:schemeClr val="tx1"/>
                          </a:solidFill>
                        </a:rPr>
                        <a:t>AI与机器学习</a:t>
                      </a:r>
                      <a:endParaRPr lang="zh-CN" altLang="en-US"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0" kern="1200" dirty="0" err="1">
                          <a:solidFill>
                            <a:schemeClr val="tx1"/>
                          </a:solidFill>
                          <a:effectLst/>
                          <a:latin typeface="+mn-lt"/>
                          <a:ea typeface="+mn-ea"/>
                          <a:cs typeface="+mn-cs"/>
                        </a:rPr>
                        <a:t>tensorflow</a:t>
                      </a:r>
                      <a:r>
                        <a:rPr lang="en-US" altLang="zh-CN" sz="2000" b="0" kern="1200" dirty="0">
                          <a:solidFill>
                            <a:schemeClr val="tx1"/>
                          </a:solidFill>
                          <a:effectLst/>
                          <a:latin typeface="+mn-lt"/>
                          <a:ea typeface="+mn-ea"/>
                          <a:cs typeface="+mn-cs"/>
                        </a:rPr>
                        <a:t>/</a:t>
                      </a:r>
                      <a:r>
                        <a:rPr lang="en-US" altLang="zh-CN" sz="2000" b="0" kern="1200" dirty="0" err="1">
                          <a:solidFill>
                            <a:schemeClr val="tx1"/>
                          </a:solidFill>
                          <a:effectLst/>
                          <a:latin typeface="+mn-lt"/>
                          <a:ea typeface="+mn-ea"/>
                          <a:cs typeface="+mn-cs"/>
                        </a:rPr>
                        <a:t>tensorflow</a:t>
                      </a:r>
                      <a:r>
                        <a:rPr lang="en-US" altLang="zh-CN" sz="2000" b="0" kern="1200" dirty="0">
                          <a:solidFill>
                            <a:schemeClr val="tx1"/>
                          </a:solidFill>
                          <a:effectLst/>
                          <a:latin typeface="+mn-lt"/>
                          <a:ea typeface="+mn-ea"/>
                          <a:cs typeface="+mn-cs"/>
                        </a:rPr>
                        <a:t>  </a:t>
                      </a:r>
                      <a:endParaRPr lang="en-US" altLang="zh-CN" sz="2000" b="0" kern="1200" dirty="0">
                        <a:solidFill>
                          <a:schemeClr val="tx1"/>
                        </a:solidFill>
                        <a:effectLst/>
                        <a:latin typeface="+mn-lt"/>
                        <a:ea typeface="+mn-ea"/>
                        <a:cs typeface="+mn-cs"/>
                      </a:endParaRPr>
                    </a:p>
                  </a:txBody>
                  <a:tcPr/>
                </a:tc>
                <a:tc>
                  <a:txBody>
                    <a:bodyPr/>
                    <a:lstStyle/>
                    <a:p>
                      <a:pPr>
                        <a:buNone/>
                      </a:pPr>
                      <a:r>
                        <a:rPr lang="zh-CN" altLang="en-US" b="1">
                          <a:solidFill>
                            <a:schemeClr val="tx1"/>
                          </a:solidFill>
                        </a:rPr>
                        <a:t>自动化</a:t>
                      </a:r>
                      <a:endParaRPr lang="zh-CN" altLang="en-US" b="1">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0" kern="1200" dirty="0" err="1">
                          <a:solidFill>
                            <a:schemeClr val="tx1"/>
                          </a:solidFill>
                          <a:effectLst/>
                          <a:latin typeface="+mn-lt"/>
                          <a:ea typeface="+mn-ea"/>
                          <a:cs typeface="+mn-cs"/>
                        </a:rPr>
                        <a:t>FreeCAD</a:t>
                      </a:r>
                      <a:r>
                        <a:rPr lang="en-US" altLang="zh-CN" sz="2000" b="0" kern="1200" dirty="0">
                          <a:solidFill>
                            <a:schemeClr val="tx1"/>
                          </a:solidFill>
                          <a:effectLst/>
                          <a:latin typeface="+mn-lt"/>
                          <a:ea typeface="+mn-ea"/>
                          <a:cs typeface="+mn-cs"/>
                        </a:rPr>
                        <a:t>/</a:t>
                      </a:r>
                      <a:r>
                        <a:rPr lang="en-US" altLang="zh-CN" sz="2000" b="0" kern="1200" dirty="0" err="1">
                          <a:solidFill>
                            <a:schemeClr val="tx1"/>
                          </a:solidFill>
                          <a:effectLst/>
                          <a:latin typeface="+mn-lt"/>
                          <a:ea typeface="+mn-ea"/>
                          <a:cs typeface="+mn-cs"/>
                        </a:rPr>
                        <a:t>FreeCAD</a:t>
                      </a:r>
                      <a:endParaRPr lang="en-US" altLang="zh-CN" sz="2000" b="0" kern="1200" dirty="0">
                        <a:solidFill>
                          <a:schemeClr val="tx1"/>
                        </a:solidFill>
                        <a:effectLst/>
                        <a:latin typeface="+mn-lt"/>
                        <a:ea typeface="+mn-ea"/>
                        <a:cs typeface="+mn-cs"/>
                      </a:endParaRPr>
                    </a:p>
                    <a:p>
                      <a:pPr>
                        <a:buNone/>
                      </a:pPr>
                      <a:endParaRPr lang="zh-CN" altLang="en-US" sz="2000" b="1" dirty="0">
                        <a:solidFill>
                          <a:schemeClr val="tx1"/>
                        </a:solidFill>
                      </a:endParaRPr>
                    </a:p>
                  </a:txBody>
                  <a:tcPr/>
                </a:tc>
              </a:tr>
              <a:tr h="844632">
                <a:tc>
                  <a:txBody>
                    <a:bodyPr/>
                    <a:lstStyle/>
                    <a:p>
                      <a:pPr>
                        <a:buNone/>
                      </a:pPr>
                      <a:r>
                        <a:rPr lang="zh-CN" altLang="en-US" b="1" dirty="0">
                          <a:solidFill>
                            <a:schemeClr val="tx1"/>
                          </a:solidFill>
                        </a:rPr>
                        <a:t>加密系统  </a:t>
                      </a:r>
                      <a:endParaRPr lang="zh-CN" altLang="en-US"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0" kern="1200" dirty="0" err="1">
                          <a:solidFill>
                            <a:schemeClr val="tx1"/>
                          </a:solidFill>
                          <a:effectLst/>
                          <a:latin typeface="+mn-lt"/>
                          <a:ea typeface="+mn-ea"/>
                          <a:cs typeface="+mn-cs"/>
                        </a:rPr>
                        <a:t>openssl</a:t>
                      </a:r>
                      <a:r>
                        <a:rPr lang="en-US" altLang="zh-CN" sz="2000" b="0" kern="1200" dirty="0">
                          <a:solidFill>
                            <a:schemeClr val="tx1"/>
                          </a:solidFill>
                          <a:effectLst/>
                          <a:latin typeface="+mn-lt"/>
                          <a:ea typeface="+mn-ea"/>
                          <a:cs typeface="+mn-cs"/>
                        </a:rPr>
                        <a:t>/</a:t>
                      </a:r>
                      <a:r>
                        <a:rPr lang="en-US" altLang="zh-CN" sz="2000" b="0" kern="1200" dirty="0" err="1">
                          <a:solidFill>
                            <a:schemeClr val="tx1"/>
                          </a:solidFill>
                          <a:effectLst/>
                          <a:latin typeface="+mn-lt"/>
                          <a:ea typeface="+mn-ea"/>
                          <a:cs typeface="+mn-cs"/>
                        </a:rPr>
                        <a:t>openssl</a:t>
                      </a:r>
                      <a:r>
                        <a:rPr lang="en-US" altLang="zh-CN" sz="2000" b="0" kern="1200" dirty="0">
                          <a:solidFill>
                            <a:schemeClr val="tx1"/>
                          </a:solidFill>
                          <a:effectLst/>
                          <a:latin typeface="+mn-lt"/>
                          <a:ea typeface="+mn-ea"/>
                          <a:cs typeface="+mn-cs"/>
                        </a:rPr>
                        <a:t> </a:t>
                      </a:r>
                      <a:endParaRPr lang="en-US" altLang="zh-CN" sz="2000" b="0" kern="1200" dirty="0">
                        <a:solidFill>
                          <a:schemeClr val="tx1"/>
                        </a:solidFill>
                        <a:effectLst/>
                        <a:latin typeface="+mn-lt"/>
                        <a:ea typeface="+mn-ea"/>
                        <a:cs typeface="+mn-cs"/>
                      </a:endParaRPr>
                    </a:p>
                    <a:p>
                      <a:pPr>
                        <a:buNone/>
                      </a:pPr>
                      <a:endParaRPr lang="zh-CN" altLang="en-US" sz="2000" b="1" dirty="0">
                        <a:solidFill>
                          <a:schemeClr val="tx1"/>
                        </a:solidFill>
                      </a:endParaRPr>
                    </a:p>
                  </a:txBody>
                  <a:tcPr/>
                </a:tc>
                <a:tc>
                  <a:txBody>
                    <a:bodyPr/>
                    <a:lstStyle/>
                    <a:p>
                      <a:pPr>
                        <a:buNone/>
                      </a:pPr>
                      <a:r>
                        <a:rPr lang="zh-CN" altLang="en-US" b="1">
                          <a:solidFill>
                            <a:schemeClr val="tx1"/>
                          </a:solidFill>
                        </a:rPr>
                        <a:t>编码技术     </a:t>
                      </a:r>
                      <a:endParaRPr lang="zh-CN" altLang="en-US" b="1">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0" kern="1200" dirty="0" err="1">
                          <a:solidFill>
                            <a:schemeClr val="tx1"/>
                          </a:solidFill>
                          <a:effectLst/>
                          <a:latin typeface="+mn-lt"/>
                          <a:ea typeface="+mn-ea"/>
                          <a:cs typeface="+mn-cs"/>
                        </a:rPr>
                        <a:t>PointCloudLibrary</a:t>
                      </a:r>
                      <a:r>
                        <a:rPr lang="en-US" altLang="zh-CN" sz="2000" b="0" kern="1200" dirty="0">
                          <a:solidFill>
                            <a:schemeClr val="tx1"/>
                          </a:solidFill>
                          <a:effectLst/>
                          <a:latin typeface="+mn-lt"/>
                          <a:ea typeface="+mn-ea"/>
                          <a:cs typeface="+mn-cs"/>
                        </a:rPr>
                        <a:t>/</a:t>
                      </a:r>
                      <a:r>
                        <a:rPr lang="en-US" altLang="zh-CN" sz="2000" b="0" kern="1200" dirty="0" err="1">
                          <a:solidFill>
                            <a:schemeClr val="tx1"/>
                          </a:solidFill>
                          <a:effectLst/>
                          <a:latin typeface="+mn-lt"/>
                          <a:ea typeface="+mn-ea"/>
                          <a:cs typeface="+mn-cs"/>
                        </a:rPr>
                        <a:t>pcl</a:t>
                      </a:r>
                      <a:endParaRPr lang="en-US" altLang="zh-CN" sz="2000" b="0" kern="1200" dirty="0">
                        <a:solidFill>
                          <a:schemeClr val="tx1"/>
                        </a:solidFill>
                        <a:effectLst/>
                        <a:latin typeface="+mn-lt"/>
                        <a:ea typeface="+mn-ea"/>
                        <a:cs typeface="+mn-cs"/>
                      </a:endParaRPr>
                    </a:p>
                    <a:p>
                      <a:pPr>
                        <a:buNone/>
                      </a:pPr>
                      <a:endParaRPr lang="zh-CN" altLang="en-US" sz="2000" b="1" dirty="0">
                        <a:solidFill>
                          <a:schemeClr val="tx1"/>
                        </a:solidFill>
                      </a:endParaRPr>
                    </a:p>
                  </a:txBody>
                  <a:tcPr/>
                </a:tc>
              </a:tr>
              <a:tr h="636359">
                <a:tc>
                  <a:txBody>
                    <a:bodyPr/>
                    <a:lstStyle/>
                    <a:p>
                      <a:pPr>
                        <a:buNone/>
                      </a:pPr>
                      <a:r>
                        <a:rPr lang="zh-CN" altLang="en-US" b="1" dirty="0">
                          <a:solidFill>
                            <a:schemeClr val="tx1"/>
                          </a:solidFill>
                        </a:rPr>
                        <a:t>数据库  </a:t>
                      </a:r>
                      <a:endParaRPr lang="zh-CN" altLang="en-US"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0" kern="1200" dirty="0" err="1">
                          <a:solidFill>
                            <a:schemeClr val="tx1"/>
                          </a:solidFill>
                          <a:effectLst/>
                          <a:latin typeface="+mn-lt"/>
                          <a:ea typeface="+mn-ea"/>
                          <a:cs typeface="+mn-cs"/>
                        </a:rPr>
                        <a:t>mysql</a:t>
                      </a:r>
                      <a:endParaRPr lang="en-US" altLang="zh-CN" sz="2000" b="0" kern="1200" dirty="0">
                        <a:solidFill>
                          <a:schemeClr val="tx1"/>
                        </a:solidFill>
                        <a:effectLst/>
                        <a:latin typeface="+mn-lt"/>
                        <a:ea typeface="+mn-ea"/>
                        <a:cs typeface="+mn-cs"/>
                      </a:endParaRPr>
                    </a:p>
                    <a:p>
                      <a:pPr>
                        <a:buNone/>
                      </a:pPr>
                      <a:endParaRPr lang="zh-CN" altLang="en-US" sz="2000" b="1" dirty="0">
                        <a:solidFill>
                          <a:schemeClr val="tx1"/>
                        </a:solidFill>
                      </a:endParaRPr>
                    </a:p>
                  </a:txBody>
                  <a:tcPr/>
                </a:tc>
                <a:tc>
                  <a:txBody>
                    <a:bodyPr/>
                    <a:lstStyle/>
                    <a:p>
                      <a:pPr>
                        <a:buNone/>
                      </a:pPr>
                      <a:r>
                        <a:rPr lang="zh-CN" altLang="en-US" b="1" dirty="0">
                          <a:solidFill>
                            <a:schemeClr val="tx1"/>
                          </a:solidFill>
                        </a:rPr>
                        <a:t>开发工具</a:t>
                      </a:r>
                      <a:endParaRPr lang="zh-CN" altLang="en-US"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0" kern="1200" dirty="0">
                          <a:solidFill>
                            <a:schemeClr val="tx1"/>
                          </a:solidFill>
                          <a:effectLst/>
                          <a:latin typeface="+mn-lt"/>
                          <a:ea typeface="+mn-ea"/>
                          <a:cs typeface="+mn-cs"/>
                        </a:rPr>
                        <a:t>swift  </a:t>
                      </a:r>
                      <a:endParaRPr lang="zh-CN" altLang="en-US" sz="2000" b="1" dirty="0">
                        <a:solidFill>
                          <a:schemeClr val="tx1"/>
                        </a:solidFill>
                      </a:endParaRPr>
                    </a:p>
                  </a:txBody>
                  <a:tcPr/>
                </a:tc>
              </a:tr>
              <a:tr h="636359">
                <a:tc>
                  <a:txBody>
                    <a:bodyPr/>
                    <a:lstStyle/>
                    <a:p>
                      <a:pPr>
                        <a:buNone/>
                      </a:pPr>
                      <a:r>
                        <a:rPr lang="zh-CN" altLang="en-US" b="1" dirty="0">
                          <a:solidFill>
                            <a:schemeClr val="tx1"/>
                          </a:solidFill>
                        </a:rPr>
                        <a:t>游戏开发</a:t>
                      </a:r>
                      <a:endParaRPr lang="zh-CN" altLang="en-US"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0" kern="1200" dirty="0" err="1">
                          <a:solidFill>
                            <a:schemeClr val="tx1"/>
                          </a:solidFill>
                          <a:effectLst/>
                          <a:latin typeface="+mn-lt"/>
                          <a:ea typeface="+mn-ea"/>
                          <a:cs typeface="+mn-cs"/>
                        </a:rPr>
                        <a:t>godotengine</a:t>
                      </a:r>
                      <a:r>
                        <a:rPr lang="en-US" altLang="zh-CN" sz="2000" b="0" kern="1200" dirty="0">
                          <a:solidFill>
                            <a:schemeClr val="tx1"/>
                          </a:solidFill>
                          <a:effectLst/>
                          <a:latin typeface="+mn-lt"/>
                          <a:ea typeface="+mn-ea"/>
                          <a:cs typeface="+mn-cs"/>
                        </a:rPr>
                        <a:t>/</a:t>
                      </a:r>
                      <a:r>
                        <a:rPr lang="en-US" altLang="zh-CN" sz="2000" b="0" kern="1200" dirty="0" err="1">
                          <a:solidFill>
                            <a:schemeClr val="tx1"/>
                          </a:solidFill>
                          <a:effectLst/>
                          <a:latin typeface="+mn-lt"/>
                          <a:ea typeface="+mn-ea"/>
                          <a:cs typeface="+mn-cs"/>
                        </a:rPr>
                        <a:t>godot</a:t>
                      </a:r>
                      <a:endParaRPr lang="zh-CN" altLang="en-US" sz="2000" b="1" dirty="0">
                        <a:solidFill>
                          <a:schemeClr val="tx1"/>
                        </a:solidFill>
                      </a:endParaRPr>
                    </a:p>
                  </a:txBody>
                  <a:tcPr/>
                </a:tc>
                <a:tc>
                  <a:txBody>
                    <a:bodyPr/>
                    <a:lstStyle/>
                    <a:p>
                      <a:pPr>
                        <a:buNone/>
                      </a:pPr>
                      <a:endParaRPr lang="zh-CN" altLang="en-US" b="1" dirty="0">
                        <a:solidFill>
                          <a:schemeClr val="tx1"/>
                        </a:solidFill>
                      </a:endParaRPr>
                    </a:p>
                  </a:txBody>
                  <a:tcPr/>
                </a:tc>
                <a:tc>
                  <a:txBody>
                    <a:bodyPr/>
                    <a:lstStyle/>
                    <a:p>
                      <a:pPr>
                        <a:buNone/>
                      </a:pPr>
                      <a:endParaRPr lang="zh-CN" altLang="en-US" b="1">
                        <a:solidFill>
                          <a:schemeClr val="tx1"/>
                        </a:solidFill>
                      </a:endParaRPr>
                    </a:p>
                  </a:txBody>
                  <a:tcPr/>
                </a:tc>
              </a:tr>
              <a:tr h="350862">
                <a:tc>
                  <a:txBody>
                    <a:bodyPr/>
                    <a:lstStyle/>
                    <a:p>
                      <a:pPr>
                        <a:buNone/>
                      </a:pPr>
                      <a:r>
                        <a:rPr lang="zh-CN" altLang="en-US" b="1" dirty="0">
                          <a:solidFill>
                            <a:schemeClr val="tx1"/>
                          </a:solidFill>
                        </a:rPr>
                        <a:t>编译系统</a:t>
                      </a:r>
                      <a:endParaRPr lang="zh-CN" altLang="en-US"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0" kern="1200" dirty="0" err="1">
                          <a:solidFill>
                            <a:schemeClr val="tx1"/>
                          </a:solidFill>
                          <a:effectLst/>
                          <a:latin typeface="+mn-lt"/>
                          <a:ea typeface="+mn-ea"/>
                          <a:cs typeface="+mn-cs"/>
                        </a:rPr>
                        <a:t>llvm</a:t>
                      </a:r>
                      <a:r>
                        <a:rPr lang="en-US" altLang="zh-CN" sz="2000" b="0" kern="1200" dirty="0">
                          <a:solidFill>
                            <a:schemeClr val="tx1"/>
                          </a:solidFill>
                          <a:effectLst/>
                          <a:latin typeface="+mn-lt"/>
                          <a:ea typeface="+mn-ea"/>
                          <a:cs typeface="+mn-cs"/>
                        </a:rPr>
                        <a:t>/</a:t>
                      </a:r>
                      <a:r>
                        <a:rPr lang="en-US" altLang="zh-CN" sz="2000" b="0" kern="1200" dirty="0" err="1">
                          <a:solidFill>
                            <a:schemeClr val="tx1"/>
                          </a:solidFill>
                          <a:effectLst/>
                          <a:latin typeface="+mn-lt"/>
                          <a:ea typeface="+mn-ea"/>
                          <a:cs typeface="+mn-cs"/>
                        </a:rPr>
                        <a:t>llvm</a:t>
                      </a:r>
                      <a:r>
                        <a:rPr lang="en-US" altLang="zh-CN" sz="2000" b="0" kern="1200" dirty="0">
                          <a:solidFill>
                            <a:schemeClr val="tx1"/>
                          </a:solidFill>
                          <a:effectLst/>
                          <a:latin typeface="+mn-lt"/>
                          <a:ea typeface="+mn-ea"/>
                          <a:cs typeface="+mn-cs"/>
                        </a:rPr>
                        <a:t>-project</a:t>
                      </a:r>
                      <a:endParaRPr lang="zh-CN" altLang="en-US" sz="2000" b="1" dirty="0">
                        <a:solidFill>
                          <a:schemeClr val="tx1"/>
                        </a:solidFill>
                      </a:endParaRPr>
                    </a:p>
                  </a:txBody>
                  <a:tcPr/>
                </a:tc>
                <a:tc>
                  <a:txBody>
                    <a:bodyPr/>
                    <a:lstStyle/>
                    <a:p>
                      <a:pPr>
                        <a:buNone/>
                      </a:pPr>
                      <a:endParaRPr lang="zh-CN" altLang="en-US" b="1" dirty="0">
                        <a:solidFill>
                          <a:schemeClr val="tx1"/>
                        </a:solidFill>
                      </a:endParaRPr>
                    </a:p>
                  </a:txBody>
                  <a:tcPr/>
                </a:tc>
                <a:tc>
                  <a:txBody>
                    <a:bodyPr/>
                    <a:lstStyle/>
                    <a:p>
                      <a:pPr>
                        <a:buNone/>
                      </a:pPr>
                      <a:endParaRPr lang="zh-CN" altLang="en-US" b="1">
                        <a:solidFill>
                          <a:schemeClr val="tx1"/>
                        </a:solidFill>
                      </a:endParaRPr>
                    </a:p>
                  </a:txBody>
                  <a:tcPr/>
                </a:tc>
              </a:tr>
              <a:tr h="913037">
                <a:tc>
                  <a:txBody>
                    <a:bodyPr/>
                    <a:lstStyle/>
                    <a:p>
                      <a:pPr>
                        <a:buNone/>
                      </a:pPr>
                      <a:r>
                        <a:rPr lang="zh-CN" altLang="en-US" sz="1800" b="1" dirty="0">
                          <a:solidFill>
                            <a:schemeClr val="tx1"/>
                          </a:solidFill>
                        </a:rPr>
                        <a:t>嵌入式</a:t>
                      </a:r>
                      <a:endParaRPr lang="zh-CN" altLang="en-US" sz="18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0" kern="1200" dirty="0" err="1">
                          <a:solidFill>
                            <a:schemeClr val="tx1"/>
                          </a:solidFill>
                          <a:effectLst/>
                          <a:latin typeface="+mn-lt"/>
                          <a:ea typeface="+mn-ea"/>
                          <a:cs typeface="+mn-cs"/>
                        </a:rPr>
                        <a:t>rogerclarkmelbourne</a:t>
                      </a:r>
                      <a:r>
                        <a:rPr lang="en-US" altLang="zh-CN" sz="2000" b="0" kern="1200" dirty="0">
                          <a:solidFill>
                            <a:schemeClr val="tx1"/>
                          </a:solidFill>
                          <a:effectLst/>
                          <a:latin typeface="+mn-lt"/>
                          <a:ea typeface="+mn-ea"/>
                          <a:cs typeface="+mn-cs"/>
                        </a:rPr>
                        <a:t>/Arduino_STM32</a:t>
                      </a:r>
                      <a:endParaRPr lang="en-US" altLang="zh-CN" sz="2000" b="0" kern="1200" dirty="0">
                        <a:solidFill>
                          <a:schemeClr val="tx1"/>
                        </a:solidFill>
                        <a:effectLst/>
                        <a:latin typeface="+mn-lt"/>
                        <a:ea typeface="+mn-ea"/>
                        <a:cs typeface="+mn-cs"/>
                      </a:endParaRPr>
                    </a:p>
                    <a:p>
                      <a:pPr>
                        <a:buNone/>
                      </a:pPr>
                      <a:endParaRPr lang="zh-CN" altLang="en-US" sz="2000" b="1" dirty="0">
                        <a:solidFill>
                          <a:schemeClr val="tx1"/>
                        </a:solidFill>
                      </a:endParaRPr>
                    </a:p>
                  </a:txBody>
                  <a:tcPr/>
                </a:tc>
                <a:tc>
                  <a:txBody>
                    <a:bodyPr/>
                    <a:lstStyle/>
                    <a:p>
                      <a:pPr>
                        <a:buNone/>
                      </a:pPr>
                      <a:endParaRPr lang="zh-CN" altLang="en-US" b="1" dirty="0">
                        <a:solidFill>
                          <a:schemeClr val="tx1"/>
                        </a:solidFill>
                      </a:endParaRPr>
                    </a:p>
                  </a:txBody>
                  <a:tcPr/>
                </a:tc>
                <a:tc>
                  <a:txBody>
                    <a:bodyPr/>
                    <a:lstStyle/>
                    <a:p>
                      <a:pPr>
                        <a:buNone/>
                      </a:pPr>
                      <a:endParaRPr lang="zh-CN" altLang="en-US" b="1" dirty="0">
                        <a:solidFill>
                          <a:schemeClr val="tx1"/>
                        </a:solidFill>
                      </a:endParaRPr>
                    </a:p>
                  </a:txBody>
                  <a:tcPr/>
                </a:tc>
              </a:tr>
            </a:tbl>
          </a:graphicData>
        </a:graphic>
      </p:graphicFrame>
      <p:sp>
        <p:nvSpPr>
          <p:cNvPr id="7" name="标题 1"/>
          <p:cNvSpPr>
            <a:spLocks noGrp="1"/>
          </p:cNvSpPr>
          <p:nvPr>
            <p:custDataLst>
              <p:tags r:id="rId3"/>
            </p:custDataLst>
          </p:nvPr>
        </p:nvSpPr>
        <p:spPr>
          <a:xfrm>
            <a:off x="6985" y="24130"/>
            <a:ext cx="10850880" cy="5384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marL="457200" indent="-457200">
              <a:buFont typeface="Wingdings" panose="05000000000000000000" charset="0"/>
              <a:buChar char="Ø"/>
            </a:pPr>
            <a:r>
              <a:rPr lang="en-US" altLang="zh-CN" dirty="0"/>
              <a:t>01/</a:t>
            </a:r>
            <a:r>
              <a:rPr lang="en-US" altLang="zh-CN" dirty="0">
                <a:sym typeface="+mn-ea"/>
              </a:rPr>
              <a:t>Tools &amp; Design</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1920298" y="2416629"/>
            <a:ext cx="5419185" cy="895350"/>
          </a:xfrm>
        </p:spPr>
        <p:txBody>
          <a:bodyPr/>
          <a:lstStyle/>
          <a:p>
            <a:r>
              <a:rPr lang="en-US" altLang="zh-CN" dirty="0">
                <a:sym typeface="+mn-ea"/>
              </a:rPr>
              <a:t>Tools &amp; Design</a:t>
            </a:r>
            <a:endParaRPr lang="zh-CN" altLang="en-US" dirty="0"/>
          </a:p>
        </p:txBody>
      </p:sp>
      <p:sp>
        <p:nvSpPr>
          <p:cNvPr id="8" name="文本占位符 5"/>
          <p:cNvSpPr>
            <a:spLocks noGrp="1"/>
          </p:cNvSpPr>
          <p:nvPr>
            <p:ph type="body" idx="1"/>
          </p:nvPr>
        </p:nvSpPr>
        <p:spPr>
          <a:xfrm>
            <a:off x="1921510" y="3312160"/>
            <a:ext cx="6875145" cy="1015365"/>
          </a:xfrm>
        </p:spPr>
        <p:txBody>
          <a:bodyPr>
            <a:noAutofit/>
          </a:bodyPr>
          <a:lstStyle/>
          <a:p>
            <a:pPr lvl="0" indent="457200">
              <a:lnSpc>
                <a:spcPct val="100000"/>
              </a:lnSpc>
            </a:pPr>
            <a:r>
              <a:rPr lang="en-US" altLang="zh-CN" sz="2000" dirty="0"/>
              <a:t>我们所考虑的工具均是`python`库的形式，即以`python`语言为基础，其原因是`python`具有脚本语言特有的便捷性，此外对于数据的分析与处理也具有很好的支持。</a:t>
            </a:r>
            <a:endParaRPr lang="en-US" altLang="zh-CN" sz="2000" dirty="0"/>
          </a:p>
          <a:p>
            <a:pPr lvl="0">
              <a:lnSpc>
                <a:spcPct val="100000"/>
              </a:lnSpc>
            </a:pPr>
            <a:r>
              <a:rPr lang="en-US" altLang="zh-CN" sz="2000" dirty="0"/>
              <a:t>Tools for generating trees:</a:t>
            </a:r>
            <a:endParaRPr lang="en-US" altLang="zh-CN" sz="2000" dirty="0"/>
          </a:p>
          <a:p>
            <a:pPr lvl="0">
              <a:lnSpc>
                <a:spcPct val="100000"/>
              </a:lnSpc>
            </a:pPr>
            <a:r>
              <a:rPr lang="en-US" altLang="zh-CN" sz="2000" dirty="0"/>
              <a:t> `pycparser`</a:t>
            </a:r>
            <a:r>
              <a:rPr lang="zh-CN" altLang="en-US" sz="2000" dirty="0"/>
              <a:t>、`pygccxml`、`lib-clang`、</a:t>
            </a:r>
            <a:r>
              <a:rPr lang="en-US" altLang="zh-CN" sz="2000" dirty="0"/>
              <a:t>`Tree-sitter`……</a:t>
            </a:r>
            <a:endParaRPr lang="zh-CN" altLang="en-US" sz="2000" dirty="0"/>
          </a:p>
        </p:txBody>
      </p:sp>
      <p:sp>
        <p:nvSpPr>
          <p:cNvPr id="9" name="文本框 8"/>
          <p:cNvSpPr txBox="1"/>
          <p:nvPr/>
        </p:nvSpPr>
        <p:spPr>
          <a:xfrm>
            <a:off x="9985064" y="2660460"/>
            <a:ext cx="1333386" cy="1159330"/>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pic>
        <p:nvPicPr>
          <p:cNvPr id="3" name="图片 2" descr="C:\Users\xin\Desktop\中科大.png中科大"/>
          <p:cNvPicPr>
            <a:picLocks noChangeAspect="1"/>
          </p:cNvPicPr>
          <p:nvPr/>
        </p:nvPicPr>
        <p:blipFill>
          <a:blip r:embed="rId1"/>
          <a:srcRect/>
          <a:stretch>
            <a:fillRect/>
          </a:stretch>
        </p:blipFill>
        <p:spPr>
          <a:xfrm>
            <a:off x="8868410" y="2800350"/>
            <a:ext cx="878840" cy="8794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10599" y="6678613"/>
            <a:ext cx="2909888" cy="206381"/>
          </a:xfrm>
        </p:spPr>
        <p:txBody>
          <a:bodyPr/>
          <a:lstStyle/>
          <a:p>
            <a:fld id="{5DD3DB80-B894-403A-B48E-6FDC1A72010E}" type="slidenum">
              <a:rPr lang="zh-CN" altLang="en-US" smtClean="0"/>
            </a:fld>
            <a:endParaRPr lang="zh-CN" altLang="en-US"/>
          </a:p>
        </p:txBody>
      </p:sp>
      <p:pic>
        <p:nvPicPr>
          <p:cNvPr id="24" name="图片 23" descr="C:\Users\xin\Desktop\中科大.png中科大"/>
          <p:cNvPicPr>
            <a:picLocks noChangeAspect="1"/>
          </p:cNvPicPr>
          <p:nvPr/>
        </p:nvPicPr>
        <p:blipFill>
          <a:blip r:embed="rId1"/>
          <a:srcRect/>
          <a:stretch>
            <a:fillRect/>
          </a:stretch>
        </p:blipFill>
        <p:spPr>
          <a:xfrm>
            <a:off x="10857865" y="690880"/>
            <a:ext cx="878840" cy="879475"/>
          </a:xfrm>
          <a:prstGeom prst="rect">
            <a:avLst/>
          </a:prstGeom>
        </p:spPr>
      </p:pic>
      <p:sp>
        <p:nvSpPr>
          <p:cNvPr id="33" name="标题 1"/>
          <p:cNvSpPr>
            <a:spLocks noGrp="1"/>
          </p:cNvSpPr>
          <p:nvPr>
            <p:custDataLst>
              <p:tags r:id="rId2"/>
            </p:custDataLst>
          </p:nvPr>
        </p:nvSpPr>
        <p:spPr>
          <a:xfrm>
            <a:off x="6985" y="24130"/>
            <a:ext cx="10850880" cy="5384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marL="457200" indent="-457200">
              <a:buFont typeface="Wingdings" panose="05000000000000000000" charset="0"/>
              <a:buChar char="Ø"/>
            </a:pPr>
            <a:r>
              <a:rPr lang="en-US" altLang="zh-CN" dirty="0"/>
              <a:t>02/</a:t>
            </a:r>
            <a:r>
              <a:rPr lang="en-US" altLang="zh-CN" dirty="0">
                <a:sym typeface="+mn-ea"/>
              </a:rPr>
              <a:t>Tools &amp; Design</a:t>
            </a:r>
            <a:endParaRPr lang="zh-CN" altLang="en-US" dirty="0"/>
          </a:p>
        </p:txBody>
      </p:sp>
      <p:sp>
        <p:nvSpPr>
          <p:cNvPr id="3" name="Title 2"/>
          <p:cNvSpPr/>
          <p:nvPr>
            <p:ph type="title"/>
          </p:nvPr>
        </p:nvSpPr>
        <p:spPr/>
        <p:txBody>
          <a:bodyPr/>
          <a:p>
            <a:r>
              <a:rPr lang="en-US"/>
              <a:t>Tool selection</a:t>
            </a:r>
            <a:endParaRPr lang="en-US"/>
          </a:p>
        </p:txBody>
      </p:sp>
      <p:pic>
        <p:nvPicPr>
          <p:cNvPr id="8" name="Picture 7"/>
          <p:cNvPicPr>
            <a:picLocks noChangeAspect="1"/>
          </p:cNvPicPr>
          <p:nvPr/>
        </p:nvPicPr>
        <p:blipFill>
          <a:blip r:embed="rId3"/>
          <a:stretch>
            <a:fillRect/>
          </a:stretch>
        </p:blipFill>
        <p:spPr>
          <a:xfrm>
            <a:off x="1630045" y="1562735"/>
            <a:ext cx="8377555" cy="4165600"/>
          </a:xfrm>
          <a:prstGeom prst="rect">
            <a:avLst/>
          </a:prstGeom>
        </p:spPr>
      </p:pic>
    </p:spTree>
  </p:cSld>
  <p:clrMapOvr>
    <a:masterClrMapping/>
  </p:clrMapOvr>
</p:sld>
</file>

<file path=ppt/tags/tag1.xml><?xml version="1.0" encoding="utf-8"?>
<p:tagLst xmlns:p="http://schemas.openxmlformats.org/presentationml/2006/main">
  <p:tag name="ISLIDE.DIAGRAM" val="5284ab2d-47b1-44e4-9095-f0068db5bc9c"/>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TABLE_ENDDRAG_ORIGIN_RECT" val="801*433"/>
  <p:tag name="TABLE_ENDDRAG_RECT" val="91*73*801*433"/>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ISLIDE.DIAGRAM" val="ec536571-3649-404f-99d0-33be6ba8bd47"/>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ad653d70-9db3-4d42-81e2-81c31bd37a6f"/>
  <p:tag name="COMMONDATA" val="eyJoZGlkIjoiZDY5MDcyOTI4NTJjZTNmNzdkZDQxNGZhMGQ3MTM2OGIifQ=="/>
</p:tagLst>
</file>

<file path=ppt/tags/tag6.xml><?xml version="1.0" encoding="utf-8"?>
<p:tagLst xmlns:p="http://schemas.openxmlformats.org/presentationml/2006/main">
  <p:tag name="ISLIDE.DIAGRAM" val="6bdf9583-8ae2-462c-8c75-8bdbdaf1d268"/>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主题5">
  <a:themeElements>
    <a:clrScheme name="20171020-02">
      <a:dk1>
        <a:srgbClr val="000000"/>
      </a:dk1>
      <a:lt1>
        <a:srgbClr val="FFFFFF"/>
      </a:lt1>
      <a:dk2>
        <a:srgbClr val="778495"/>
      </a:dk2>
      <a:lt2>
        <a:srgbClr val="F0F0F0"/>
      </a:lt2>
      <a:accent1>
        <a:srgbClr val="193D5A"/>
      </a:accent1>
      <a:accent2>
        <a:srgbClr val="289195"/>
      </a:accent2>
      <a:accent3>
        <a:srgbClr val="2A3F71"/>
      </a:accent3>
      <a:accent4>
        <a:srgbClr val="1A476C"/>
      </a:accent4>
      <a:accent5>
        <a:srgbClr val="1C7974"/>
      </a:accent5>
      <a:accent6>
        <a:srgbClr val="2F3D50"/>
      </a:accent6>
      <a:hlink>
        <a:srgbClr val="5A889E"/>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0171020-02">
    <a:dk1>
      <a:srgbClr val="000000"/>
    </a:dk1>
    <a:lt1>
      <a:srgbClr val="FFFFFF"/>
    </a:lt1>
    <a:dk2>
      <a:srgbClr val="778495"/>
    </a:dk2>
    <a:lt2>
      <a:srgbClr val="F0F0F0"/>
    </a:lt2>
    <a:accent1>
      <a:srgbClr val="193D5A"/>
    </a:accent1>
    <a:accent2>
      <a:srgbClr val="289195"/>
    </a:accent2>
    <a:accent3>
      <a:srgbClr val="2A3F71"/>
    </a:accent3>
    <a:accent4>
      <a:srgbClr val="1A476C"/>
    </a:accent4>
    <a:accent5>
      <a:srgbClr val="1C7974"/>
    </a:accent5>
    <a:accent6>
      <a:srgbClr val="2F3D50"/>
    </a:accent6>
    <a:hlink>
      <a:srgbClr val="5A889E"/>
    </a:hlink>
    <a:folHlink>
      <a:srgbClr val="BFBFBF"/>
    </a:folHlink>
  </a:clrScheme>
</a:themeOverride>
</file>

<file path=ppt/theme/themeOverride2.xml><?xml version="1.0" encoding="utf-8"?>
<a:themeOverride xmlns:a="http://schemas.openxmlformats.org/drawingml/2006/main">
  <a:clrScheme name="20171020-02">
    <a:dk1>
      <a:srgbClr val="000000"/>
    </a:dk1>
    <a:lt1>
      <a:srgbClr val="FFFFFF"/>
    </a:lt1>
    <a:dk2>
      <a:srgbClr val="778495"/>
    </a:dk2>
    <a:lt2>
      <a:srgbClr val="F0F0F0"/>
    </a:lt2>
    <a:accent1>
      <a:srgbClr val="193D5A"/>
    </a:accent1>
    <a:accent2>
      <a:srgbClr val="289195"/>
    </a:accent2>
    <a:accent3>
      <a:srgbClr val="2A3F71"/>
    </a:accent3>
    <a:accent4>
      <a:srgbClr val="1A476C"/>
    </a:accent4>
    <a:accent5>
      <a:srgbClr val="1C7974"/>
    </a:accent5>
    <a:accent6>
      <a:srgbClr val="2F3D50"/>
    </a:accent6>
    <a:hlink>
      <a:srgbClr val="5A889E"/>
    </a:hlink>
    <a:folHlink>
      <a:srgbClr val="BFBFBF"/>
    </a:folHlink>
  </a:clrScheme>
</a:themeOverride>
</file>

<file path=ppt/theme/themeOverride3.xml><?xml version="1.0" encoding="utf-8"?>
<a:themeOverride xmlns:a="http://schemas.openxmlformats.org/drawingml/2006/main">
  <a:clrScheme name="20171020-02">
    <a:dk1>
      <a:srgbClr val="000000"/>
    </a:dk1>
    <a:lt1>
      <a:srgbClr val="FFFFFF"/>
    </a:lt1>
    <a:dk2>
      <a:srgbClr val="778495"/>
    </a:dk2>
    <a:lt2>
      <a:srgbClr val="F0F0F0"/>
    </a:lt2>
    <a:accent1>
      <a:srgbClr val="193D5A"/>
    </a:accent1>
    <a:accent2>
      <a:srgbClr val="289195"/>
    </a:accent2>
    <a:accent3>
      <a:srgbClr val="2A3F71"/>
    </a:accent3>
    <a:accent4>
      <a:srgbClr val="1A476C"/>
    </a:accent4>
    <a:accent5>
      <a:srgbClr val="1C7974"/>
    </a:accent5>
    <a:accent6>
      <a:srgbClr val="2F3D50"/>
    </a:accent6>
    <a:hlink>
      <a:srgbClr val="5A889E"/>
    </a:hlink>
    <a:folHlink>
      <a:srgbClr val="BFBFBF"/>
    </a:folHlink>
  </a:clrScheme>
</a:themeOverride>
</file>

<file path=ppt/theme/themeOverride4.xml><?xml version="1.0" encoding="utf-8"?>
<a:themeOverride xmlns:a="http://schemas.openxmlformats.org/drawingml/2006/main">
  <a:clrScheme name="20171020-02">
    <a:dk1>
      <a:srgbClr val="000000"/>
    </a:dk1>
    <a:lt1>
      <a:srgbClr val="FFFFFF"/>
    </a:lt1>
    <a:dk2>
      <a:srgbClr val="778495"/>
    </a:dk2>
    <a:lt2>
      <a:srgbClr val="F0F0F0"/>
    </a:lt2>
    <a:accent1>
      <a:srgbClr val="193D5A"/>
    </a:accent1>
    <a:accent2>
      <a:srgbClr val="289195"/>
    </a:accent2>
    <a:accent3>
      <a:srgbClr val="2A3F71"/>
    </a:accent3>
    <a:accent4>
      <a:srgbClr val="1A476C"/>
    </a:accent4>
    <a:accent5>
      <a:srgbClr val="1C7974"/>
    </a:accent5>
    <a:accent6>
      <a:srgbClr val="2F3D50"/>
    </a:accent6>
    <a:hlink>
      <a:srgbClr val="5A889E"/>
    </a:hlink>
    <a:folHlink>
      <a:srgbClr val="BFBFBF"/>
    </a:folHlink>
  </a:clrScheme>
</a:themeOverride>
</file>

<file path=ppt/theme/themeOverride5.xml><?xml version="1.0" encoding="utf-8"?>
<a:themeOverride xmlns:a="http://schemas.openxmlformats.org/drawingml/2006/main">
  <a:clrScheme name="20171020-02">
    <a:dk1>
      <a:srgbClr val="000000"/>
    </a:dk1>
    <a:lt1>
      <a:srgbClr val="FFFFFF"/>
    </a:lt1>
    <a:dk2>
      <a:srgbClr val="778495"/>
    </a:dk2>
    <a:lt2>
      <a:srgbClr val="F0F0F0"/>
    </a:lt2>
    <a:accent1>
      <a:srgbClr val="193D5A"/>
    </a:accent1>
    <a:accent2>
      <a:srgbClr val="289195"/>
    </a:accent2>
    <a:accent3>
      <a:srgbClr val="2A3F71"/>
    </a:accent3>
    <a:accent4>
      <a:srgbClr val="1A476C"/>
    </a:accent4>
    <a:accent5>
      <a:srgbClr val="1C7974"/>
    </a:accent5>
    <a:accent6>
      <a:srgbClr val="2F3D50"/>
    </a:accent6>
    <a:hlink>
      <a:srgbClr val="5A889E"/>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4255</Words>
  <Application>WPS 演示</Application>
  <PresentationFormat>宽屏</PresentationFormat>
  <Paragraphs>428</Paragraphs>
  <Slides>30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Arial</vt:lpstr>
      <vt:lpstr>宋体</vt:lpstr>
      <vt:lpstr>Wingdings</vt:lpstr>
      <vt:lpstr>Impact</vt:lpstr>
      <vt:lpstr>Wingdings</vt:lpstr>
      <vt:lpstr>微软雅黑</vt:lpstr>
      <vt:lpstr>Arial Unicode MS</vt:lpstr>
      <vt:lpstr>Calibri</vt:lpstr>
      <vt:lpstr>Consolas</vt:lpstr>
      <vt:lpstr>主题5</vt:lpstr>
      <vt:lpstr>An Empirical Study of Language features usage in C/C++</vt:lpstr>
      <vt:lpstr>PowerPoint 演示文稿</vt:lpstr>
      <vt:lpstr>Member Introduction</vt:lpstr>
      <vt:lpstr>Topic Introduction</vt:lpstr>
      <vt:lpstr>01/Topic Introduction</vt:lpstr>
      <vt:lpstr>C++ Features</vt:lpstr>
      <vt:lpstr>DataSet</vt:lpstr>
      <vt:lpstr>Tools &amp; Design</vt:lpstr>
      <vt:lpstr>Tool selection</vt:lpstr>
      <vt:lpstr>Tool selection</vt:lpstr>
      <vt:lpstr> Why Tree-sitter：Tree-sitter 是一个解析器生成器工具和增量解析库。 它可以为源文件构建具体的语法树，并在源文件编辑时有效地更新语法树。</vt:lpstr>
      <vt:lpstr>Tool selection</vt:lpstr>
      <vt:lpstr>Tool selection</vt:lpstr>
      <vt:lpstr>Project Structure</vt:lpstr>
      <vt:lpstr>Project Structure</vt:lpstr>
      <vt:lpstr>Project Structure</vt:lpstr>
      <vt:lpstr>Experiment Implementation</vt:lpstr>
      <vt:lpstr>Implementation of CCScaner</vt:lpstr>
      <vt:lpstr>Implementation Route</vt:lpstr>
      <vt:lpstr>Analysis methods</vt:lpstr>
      <vt:lpstr>Analysis methods</vt:lpstr>
      <vt:lpstr>Result &amp; Analysis</vt:lpstr>
      <vt:lpstr>可视化</vt:lpstr>
      <vt:lpstr>统计总分布</vt:lpstr>
      <vt:lpstr>统计按领域分布</vt:lpstr>
      <vt:lpstr>统计按领域分布</vt:lpstr>
      <vt:lpstr>统计按领域分布</vt:lpstr>
      <vt:lpstr>Outlook &amp; Prospect</vt:lpstr>
      <vt:lpstr>PowerPoint 演示文稿</vt:lpstr>
      <vt:lpstr>Thanks for Watching! </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star</cp:lastModifiedBy>
  <cp:revision>51</cp:revision>
  <cp:lastPrinted>2024-01-22T01:09:00Z</cp:lastPrinted>
  <dcterms:created xsi:type="dcterms:W3CDTF">2024-01-22T01:09:00Z</dcterms:created>
  <dcterms:modified xsi:type="dcterms:W3CDTF">2024-01-22T01:11:29Z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ProductBuildVer">
    <vt:lpwstr>2052-12.1.0.16120</vt:lpwstr>
  </property>
  <property fmtid="{D5CDD505-2E9C-101B-9397-08002B2CF9AE}" pid="4" name="ICV">
    <vt:lpwstr>07EC433B2B15462F865183AC67AE5A1A_13</vt:lpwstr>
  </property>
</Properties>
</file>