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91" r:id="rId15"/>
    <p:sldId id="292" r:id="rId16"/>
    <p:sldId id="293" r:id="rId17"/>
    <p:sldId id="294" r:id="rId18"/>
    <p:sldId id="295" r:id="rId19"/>
    <p:sldId id="287" r:id="rId20"/>
    <p:sldId id="288" r:id="rId21"/>
    <p:sldId id="290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4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5.png"/><Relationship Id="rId4" Type="http://schemas.openxmlformats.org/officeDocument/2006/relationships/tags" Target="../tags/tag88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image" Target="../media/image6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image" Target="../media/image7.png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8.png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4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10" Type="http://schemas.openxmlformats.org/officeDocument/2006/relationships/image" Target="../media/image9.png"/><Relationship Id="rId4" Type="http://schemas.openxmlformats.org/officeDocument/2006/relationships/tags" Target="../tags/tag13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100000">
              <a:schemeClr val="accent1">
                <a:lumMod val="50000"/>
              </a:schemeClr>
            </a:gs>
            <a:gs pos="60000">
              <a:schemeClr val="accent1">
                <a:lumMod val="50000"/>
              </a:schemeClr>
            </a:gs>
            <a:gs pos="35000">
              <a:schemeClr val="accent1">
                <a:lumMod val="50000"/>
              </a:schemeClr>
            </a:gs>
            <a:gs pos="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1"/>
            <a:ext cx="3099987" cy="3099987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5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1325880" y="-1"/>
            <a:ext cx="9540240" cy="6858002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 rot="10800000">
            <a:off x="9092013" y="3758013"/>
            <a:ext cx="3099987" cy="3099987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5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4" name="直接连接符 13"/>
          <p:cNvCxnSpPr/>
          <p:nvPr userDrawn="1">
            <p:custDataLst>
              <p:tags r:id="rId4"/>
            </p:custDataLst>
          </p:nvPr>
        </p:nvCxnSpPr>
        <p:spPr>
          <a:xfrm>
            <a:off x="4706112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5"/>
            </p:custDataLst>
          </p:nvPr>
        </p:nvCxnSpPr>
        <p:spPr>
          <a:xfrm>
            <a:off x="6041136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6"/>
            </p:custDataLst>
          </p:nvPr>
        </p:nvCxnSpPr>
        <p:spPr>
          <a:xfrm>
            <a:off x="7437120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09026" y="2819632"/>
            <a:ext cx="7373947" cy="1015663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6000" spc="60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3008741" y="3922261"/>
            <a:ext cx="6174517" cy="95866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accent6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gradFill>
          <a:gsLst>
            <a:gs pos="100000">
              <a:schemeClr val="accent1">
                <a:lumMod val="50000"/>
              </a:schemeClr>
            </a:gs>
            <a:gs pos="60000">
              <a:schemeClr val="accent1">
                <a:lumMod val="50000"/>
              </a:schemeClr>
            </a:gs>
            <a:gs pos="35000">
              <a:schemeClr val="accent1">
                <a:lumMod val="50000"/>
              </a:schemeClr>
            </a:gs>
            <a:gs pos="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" y="-1"/>
            <a:ext cx="3099987" cy="3099987"/>
          </a:xfrm>
          <a:prstGeom prst="rect">
            <a:avLst/>
          </a:prstGeom>
          <a:gradFill flip="none" rotWithShape="1">
            <a:gsLst>
              <a:gs pos="83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5462585" y="1752600"/>
            <a:ext cx="6729415" cy="5105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33794" y="3297196"/>
            <a:ext cx="4570106" cy="785343"/>
          </a:xfrm>
        </p:spPr>
        <p:txBody>
          <a:bodyPr lIns="90000" tIns="46800" rIns="90000" bIns="0" anchor="t" anchorCtr="0">
            <a:normAutofit/>
          </a:bodyPr>
          <a:lstStyle>
            <a:lvl1pPr>
              <a:defRPr sz="4000" u="none" strike="noStrike" kern="1200" cap="none" spc="300" normalizeH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233794" y="4162793"/>
            <a:ext cx="5014606" cy="78534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100000">
              <a:schemeClr val="accent1">
                <a:lumMod val="50000"/>
              </a:schemeClr>
            </a:gs>
            <a:gs pos="60000">
              <a:schemeClr val="accent1">
                <a:lumMod val="50000"/>
              </a:schemeClr>
            </a:gs>
            <a:gs pos="35000">
              <a:schemeClr val="accent1">
                <a:lumMod val="50000"/>
              </a:schemeClr>
            </a:gs>
            <a:gs pos="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1" y="-1"/>
            <a:ext cx="3099987" cy="3099987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7510630" y="3306388"/>
            <a:ext cx="4681370" cy="35516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100000">
              <a:schemeClr val="accent1">
                <a:lumMod val="50000"/>
              </a:schemeClr>
            </a:gs>
            <a:gs pos="60000">
              <a:schemeClr val="accent1">
                <a:lumMod val="50000"/>
              </a:schemeClr>
            </a:gs>
            <a:gs pos="35000">
              <a:schemeClr val="accent1">
                <a:lumMod val="50000"/>
              </a:schemeClr>
            </a:gs>
            <a:gs pos="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1" y="-1"/>
            <a:ext cx="3099987" cy="3099987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1325880" y="-1"/>
            <a:ext cx="9540240" cy="685800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rot="10800000">
            <a:off x="9092013" y="3758013"/>
            <a:ext cx="3099987" cy="3099987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0"/>
                  <a:alpha val="0"/>
                </a:schemeClr>
              </a:gs>
              <a:gs pos="0">
                <a:schemeClr val="accent6">
                  <a:alpha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>
            <p:custDataLst>
              <p:tags r:id="rId4"/>
            </p:custDataLst>
          </p:nvPr>
        </p:nvCxnSpPr>
        <p:spPr>
          <a:xfrm>
            <a:off x="4706112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5"/>
            </p:custDataLst>
          </p:nvPr>
        </p:nvCxnSpPr>
        <p:spPr>
          <a:xfrm>
            <a:off x="6041136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6"/>
            </p:custDataLst>
          </p:nvPr>
        </p:nvCxnSpPr>
        <p:spPr>
          <a:xfrm>
            <a:off x="7437120" y="2164080"/>
            <a:ext cx="0" cy="3169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09027" y="2819632"/>
            <a:ext cx="7373946" cy="1015663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008313" y="3895725"/>
            <a:ext cx="6175375" cy="958850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75000">
                <a:schemeClr val="accent1">
                  <a:lumMod val="75000"/>
                </a:schemeClr>
              </a:gs>
              <a:gs pos="35000">
                <a:schemeClr val="accent1">
                  <a:lumMod val="50000"/>
                </a:schemeClr>
              </a:gs>
              <a:gs pos="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rot="10800000">
            <a:off x="0" y="-4077"/>
            <a:ext cx="2014154" cy="15280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10177846" y="5329923"/>
            <a:ext cx="2014154" cy="1528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59000">
                <a:schemeClr val="accent1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0" y="5648325"/>
            <a:ext cx="1594469" cy="1209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60000">
                <a:schemeClr val="accent1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/>
              </a:gs>
            </a:gsLst>
            <a:path path="circle">
              <a:fillToRect l="100000" t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rot="10800000">
            <a:off x="0" y="-4078"/>
            <a:ext cx="1828800" cy="1387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60000">
                <a:schemeClr val="accent1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10678718" y="5709920"/>
            <a:ext cx="1513281" cy="1148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60000">
                <a:schemeClr val="accent1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74000">
                <a:schemeClr val="accent1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045962" y="4471198"/>
            <a:ext cx="3146037" cy="2386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rot="10800000">
            <a:off x="0" y="0"/>
            <a:ext cx="3146037" cy="2386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7E8F-2E61-474D-B821-DAB899075F35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3A26-FC6D-43C2-AF20-DE35C636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840479" y="1929432"/>
            <a:ext cx="45110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4400" dirty="0">
                <a:solidFill>
                  <a:schemeClr val="lt1"/>
                </a:solidFill>
                <a:effectLst>
                  <a:outerShdw blurRad="177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2024</a:t>
            </a: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409026" y="2819632"/>
            <a:ext cx="7373947" cy="101566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lt1"/>
                </a:solidFill>
              </a:rPr>
              <a:t>MLIR实验汇报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008741" y="3922261"/>
            <a:ext cx="6174517" cy="958660"/>
          </a:xfrm>
        </p:spPr>
        <p:txBody>
          <a:bodyPr>
            <a:norm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lt1"/>
                </a:solidFill>
              </a:rPr>
              <a:t>梅陶然 李润时</a:t>
            </a: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800" dirty="0">
              <a:solidFill>
                <a:schemeClr val="l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95" lvl="0" algn="l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ClrTx/>
              <a:buSzTx/>
            </a:pPr>
            <a:r>
              <a:rPr lang="en-US" altLang="zh-CN" b="1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Linalg Dialect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 既可以将tensor作为操作数，也可以将buffer作为操作数. 本质是完美嵌套循环，Linalg op通过其indexing map来指定循环变量如何访问操作数。Linalg op region内的操作则指定了循环内部所进行的计算</a:t>
            </a:r>
          </a:p>
          <a:p>
            <a:pPr marL="252095" lvl="0" algn="l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ClrTx/>
              <a:buSzTx/>
            </a:pPr>
            <a:r>
              <a:rPr lang="en-US" altLang="zh-CN" b="1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 Dialect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：对SIMD模型的抽象，作为一种向量的中间表示，可以被转换到不同的底层表示，从而实现Tensor在不同模型的支持。</a:t>
            </a:r>
          </a:p>
          <a:p>
            <a:pPr lvl="0" algn="l">
              <a:buClrTx/>
              <a:buSzTx/>
            </a:pPr>
            <a:endParaRPr lang="en-US" altLang="zh-CN" dirty="0" err="1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dirty="0" err="1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Dialect分类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Affine Dialect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：主要包含了多维数据结构的控制流操作，比如：多维数据的循环，存储映射操作等。其目标是实现自动并行化、局部循环等。</a:t>
            </a:r>
            <a:endParaRPr lang="en-US" altLang="zh-CN" sz="28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SCF(Structured Control Flow)Dialect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：可以进行并行的</a:t>
            </a:r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while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循环以及条件判断。通常</a:t>
            </a:r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Affine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800" b="0" dirty="0" err="1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Linalg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会降低到</a:t>
            </a:r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SCF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后再转化为更底层的</a:t>
            </a:r>
            <a:r>
              <a:rPr lang="en-US" altLang="zh-CN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CFG</a:t>
            </a:r>
            <a:r>
              <a:rPr lang="zh-CN" altLang="en-US" sz="28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来进行</a:t>
            </a:r>
          </a:p>
          <a:p>
            <a:pPr marL="0" indent="0">
              <a:buNone/>
            </a:pPr>
            <a:endParaRPr lang="en-US" altLang="zh-CN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Dialect分类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Tensorflow运行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3510" y="1504950"/>
            <a:ext cx="6297295" cy="5134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92240" y="2296160"/>
            <a:ext cx="57511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标量运算被转换为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Standard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中的基本数学运算算子，进而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lowering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LLVM Dialect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；控制流图也被转换到对应的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Standard CFG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中，进而下降到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LLVM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CFG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运算部分被转换到</a:t>
            </a:r>
            <a:r>
              <a:rPr lang="en-US" altLang="zh-CN" sz="2400" b="0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Linalg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，进而转化为其他的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endParaRPr lang="zh-CN" altLang="en-US" sz="2400" b="0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</a:t>
            </a:r>
            <a:r>
              <a:rPr lang="zh-CN" altLang="en-US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Tensorflow graph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此在先前已经介绍过</a:t>
            </a:r>
          </a:p>
          <a:p>
            <a:endParaRPr lang="zh-CN" altLang="en-US" sz="24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Fortran IR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flang是基于PGI/NVIDIA的商业Fortran 编译器，使用MLIR以实现如高级循环优化，数组拷贝消除，调用规范等直接使用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llvm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难以实现的优化。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</a:t>
            </a:r>
            <a:r>
              <a:rPr lang="zh-CN" altLang="en-US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应用</a:t>
            </a:r>
            <a:endParaRPr lang="en-US" altLang="zh-CN" dirty="0">
              <a:solidFill>
                <a:schemeClr val="l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多面体代码生成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在引入</a:t>
            </a:r>
            <a:r>
              <a:rPr lang="en-US" altLang="zh-CN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MLIR</a:t>
            </a:r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后相比起原来的编译器拥有如下优势</a:t>
            </a:r>
          </a:p>
          <a:p>
            <a:endParaRPr lang="zh-CN" altLang="en-US" sz="24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更丰富的类型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抽象混合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更小的表示差异</a:t>
            </a: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更快的编译速度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</a:t>
            </a:r>
            <a:r>
              <a:rPr lang="zh-CN" altLang="en-US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应用</a:t>
            </a:r>
            <a:endParaRPr lang="en-US" altLang="zh-CN" dirty="0">
              <a:solidFill>
                <a:schemeClr val="l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领域特定编译器</a:t>
            </a:r>
          </a:p>
          <a:p>
            <a:endParaRPr lang="zh-CN" altLang="en-US" sz="24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MLIR的可重用，模块化性质使在开发领域特定的小型编译器时具有较大的优势。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</a:t>
            </a:r>
            <a:r>
              <a:rPr lang="zh-CN" altLang="en-US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应用</a:t>
            </a:r>
            <a:endParaRPr lang="en-US" altLang="zh-CN" dirty="0">
              <a:solidFill>
                <a:schemeClr val="l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266F7F-25E2-A466-F0A2-C29169E939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5" y="1775930"/>
            <a:ext cx="4556636" cy="435133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7D5D8E-E080-87CA-C1D2-216226F4B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0" y="1775930"/>
            <a:ext cx="5432720" cy="4261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944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</a:t>
            </a:r>
            <a:r>
              <a:rPr lang="zh-CN" altLang="en-US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应用</a:t>
            </a:r>
            <a:endParaRPr lang="en-US" altLang="zh-CN" dirty="0">
              <a:solidFill>
                <a:schemeClr val="l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25C4B2-DC55-B2C8-7E5C-0B04997AFA12}"/>
              </a:ext>
            </a:extLst>
          </p:cNvPr>
          <p:cNvSpPr txBox="1"/>
          <p:nvPr/>
        </p:nvSpPr>
        <p:spPr>
          <a:xfrm>
            <a:off x="838200" y="1808922"/>
            <a:ext cx="864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的项目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Intel® Extension for MLIR IMEX</a:t>
            </a:r>
          </a:p>
          <a:p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项目提供支持了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MLIR lowering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底层芯片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CPU/GPU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的方言和传递框架，同时提供一个独立于前端框架的验证方案。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编译器依赖每个遍历之后的中间表示验证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(validation)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来保证正确性，引入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mlir</a:t>
            </a:r>
            <a:r>
              <a:rPr lang="zh-CN" altLang="en-US" sz="2400">
                <a:solidFill>
                  <a:schemeClr val="bg1"/>
                </a:solidFill>
                <a:latin typeface="+mn-ea"/>
              </a:rPr>
              <a:t>的支持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06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MLIR缺陷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IR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的不完备导致碎片化</a:t>
            </a:r>
            <a:endParaRPr lang="en-US" altLang="zh-CN" sz="2800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编译链接的的时间空间开销较大。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定义相对复杂，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上手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门槛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较高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MLIR提供多返回值的IR,而多返回值的IR十分少用,此让数据流的分析更加复杂。</a:t>
            </a:r>
          </a:p>
          <a:p>
            <a:pPr marL="0" indent="0">
              <a:buNone/>
            </a:pPr>
            <a:endParaRPr lang="zh-CN" altLang="en-US" sz="28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1" dirty="0">
                <a:solidFill>
                  <a:schemeClr val="lt1"/>
                </a:solidFill>
                <a:effectLst/>
                <a:latin typeface="汉仪旗黑-85S" charset="0"/>
                <a:ea typeface="汉仪旗黑-85S" charset="0"/>
                <a:sym typeface="+mn-ea"/>
              </a:rPr>
              <a:t>实现难度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新模型需要支持整个生态从顶层到底层LLVM之间的一个完整截面</a:t>
            </a: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整个生态近几年在不断膨胀！</a:t>
            </a: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只能复用顶层的HOL和底层代码，无中间层</a:t>
            </a: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27760" y="2889250"/>
            <a:ext cx="6026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620520" y="2889250"/>
            <a:ext cx="2584450" cy="369570"/>
          </a:xfrm>
          <a:prstGeom prst="rect">
            <a:avLst/>
          </a:prstGeom>
          <a:noFill/>
        </p:spPr>
        <p:txBody>
          <a:bodyPr wrap="square" tIns="46800" bIns="0" rtlCol="0">
            <a:noAutofit/>
          </a:bodyPr>
          <a:lstStyle/>
          <a:p>
            <a:r>
              <a:rPr lang="zh-CN" altLang="en-US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557395" y="2872740"/>
            <a:ext cx="6762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文本框 52"/>
          <p:cNvSpPr txBox="1"/>
          <p:nvPr>
            <p:custDataLst>
              <p:tags r:id="rId5"/>
            </p:custDataLst>
          </p:nvPr>
        </p:nvSpPr>
        <p:spPr>
          <a:xfrm>
            <a:off x="5050155" y="2872740"/>
            <a:ext cx="2584450" cy="369570"/>
          </a:xfrm>
          <a:prstGeom prst="rect">
            <a:avLst/>
          </a:prstGeom>
          <a:noFill/>
        </p:spPr>
        <p:txBody>
          <a:bodyPr wrap="square" tIns="46800" bIns="0" rtlCol="0">
            <a:no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Dialect</a:t>
            </a:r>
            <a:endParaRPr lang="en-US" altLang="zh-CN" sz="2500" b="1" spc="15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500" b="1" spc="15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1104900" y="4009390"/>
            <a:ext cx="6261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1597660" y="3991610"/>
            <a:ext cx="2584450" cy="369570"/>
          </a:xfrm>
          <a:prstGeom prst="rect">
            <a:avLst/>
          </a:prstGeom>
          <a:noFill/>
        </p:spPr>
        <p:txBody>
          <a:bodyPr wrap="square" tIns="46800" bIns="0" rtlCol="0">
            <a:noAutofit/>
          </a:bodyPr>
          <a:lstStyle/>
          <a:p>
            <a:r>
              <a:rPr lang="en-US" altLang="zh-CN" sz="2500" b="1" spc="150" dirty="0" err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MLIR</a:t>
            </a:r>
            <a:r>
              <a:rPr lang="zh-CN" altLang="en-US" sz="2500" b="1" spc="150" dirty="0" err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应用</a:t>
            </a:r>
          </a:p>
        </p:txBody>
      </p:sp>
      <p:sp>
        <p:nvSpPr>
          <p:cNvPr id="56" name="文本框 55"/>
          <p:cNvSpPr txBox="1"/>
          <p:nvPr>
            <p:custDataLst>
              <p:tags r:id="rId8"/>
            </p:custDataLst>
          </p:nvPr>
        </p:nvSpPr>
        <p:spPr>
          <a:xfrm>
            <a:off x="4557395" y="3991610"/>
            <a:ext cx="6769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5050155" y="3991610"/>
            <a:ext cx="3484245" cy="369570"/>
          </a:xfrm>
          <a:prstGeom prst="rect">
            <a:avLst/>
          </a:prstGeom>
          <a:noFill/>
        </p:spPr>
        <p:txBody>
          <a:bodyPr wrap="square" tIns="46800" bIns="0" rtlCol="0">
            <a:no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MLIR缺陷及实现难度</a:t>
            </a:r>
            <a:endParaRPr lang="en-US" altLang="zh-CN" sz="2500" b="1" spc="15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500" b="1" spc="15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1104900" y="5189855"/>
            <a:ext cx="6762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1597660" y="5189220"/>
            <a:ext cx="2584450" cy="369570"/>
          </a:xfrm>
          <a:prstGeom prst="rect">
            <a:avLst/>
          </a:prstGeom>
          <a:noFill/>
        </p:spPr>
        <p:txBody>
          <a:bodyPr wrap="square" tIns="46800" bIns="0" rtlCol="0">
            <a:noAutofit/>
          </a:bodyPr>
          <a:lstStyle/>
          <a:p>
            <a:r>
              <a:rPr lang="zh-CN" altLang="en-US" sz="2500" b="1" spc="15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展望</a:t>
            </a: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597898" y="1248676"/>
            <a:ext cx="1844686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50" dirty="0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597898" y="2001328"/>
            <a:ext cx="1844686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b="1" spc="1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lt1"/>
                </a:solidFill>
                <a:latin typeface="汉仪旗黑-85S" charset="0"/>
                <a:ea typeface="汉仪旗黑-85S" charset="0"/>
                <a:sym typeface="+mn-ea"/>
              </a:rPr>
              <a:t>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MLIR作为一个多层次中间表示的框架，在提高互操作性和转换便捷性方面具有显著优势。然而，其生态系统的碎片化和IR的不完备性问题需要进一步解决，以推动MLIR在深度学习领域的广泛应用。</a:t>
            </a:r>
          </a:p>
          <a:p>
            <a:pPr lvl="0" algn="l">
              <a:buClrTx/>
              <a:buSzTx/>
            </a:pPr>
            <a:r>
              <a:rPr lang="en-US" altLang="zh-CN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未来的发展方向可能包括优化IR的设计，提高生态系统的统一性，以及寻找更有效的方式来处理不同层次的抽象</a:t>
            </a:r>
          </a:p>
          <a:p>
            <a:pPr lvl="0" algn="l">
              <a:buClrTx/>
              <a:buSzTx/>
            </a:pPr>
            <a:endParaRPr lang="en-US" altLang="zh-CN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lt1"/>
                </a:solidFill>
                <a:latin typeface="汉仪旗黑-85S" charset="0"/>
                <a:ea typeface="汉仪旗黑-85S" charset="0"/>
                <a:sym typeface="+mn-ea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在深度学习领域，各种框架使用不同的中间表示（IR）来表示模型结构和语义</a:t>
            </a: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E.g. Pytorch引入了TorchScript作为其IR</a:t>
            </a: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Problem</a:t>
            </a: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IR数量过多!差异大！</a:t>
            </a:r>
          </a:p>
          <a:p>
            <a:pPr lvl="0" algn="l">
              <a:buClrTx/>
              <a:buSzTx/>
            </a:pPr>
            <a:r>
              <a:rPr lang="zh-CN" altLang="en-US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从高级语言转换为低级IR跨度太大！</a:t>
            </a: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6"/>
          <a:stretch>
            <a:fillRect/>
          </a:stretch>
        </p:blipFill>
        <p:spPr>
          <a:xfrm>
            <a:off x="5616955" y="1746871"/>
            <a:ext cx="5874593" cy="39856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30250" y="2750820"/>
            <a:ext cx="41433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</a:t>
            </a:r>
            <a:r>
              <a:rPr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</a:t>
            </a:r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之间转换不方便，有隔离性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1" dirty="0">
                <a:solidFill>
                  <a:schemeClr val="lt1"/>
                </a:solidFill>
                <a:latin typeface="汉仪旗黑-85S" charset="0"/>
                <a:ea typeface="汉仪旗黑-85S" charset="0"/>
                <a:sym typeface="+mn-ea"/>
              </a:rPr>
              <a:t>概述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21360" y="2256790"/>
            <a:ext cx="3753678" cy="4351338"/>
          </a:xfrm>
        </p:spPr>
        <p:txBody>
          <a:bodyPr/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MLIR</a:t>
            </a:r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提供了一整套的逐层的中间代码形式</a:t>
            </a:r>
            <a:endParaRPr lang="en-US" altLang="zh-CN" sz="2400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495" y="1005205"/>
            <a:ext cx="6166485" cy="498221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1" dirty="0">
                <a:solidFill>
                  <a:schemeClr val="lt1"/>
                </a:solidFill>
                <a:latin typeface="汉仪旗黑-85S" charset="0"/>
                <a:ea typeface="汉仪旗黑-85S" charset="0"/>
                <a:sym typeface="+mn-ea"/>
              </a:rPr>
              <a:t>概述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lt1"/>
                </a:solidFill>
                <a:latin typeface="汉仪旗黑-85S" charset="0"/>
                <a:ea typeface="汉仪旗黑-85S" charset="0"/>
                <a:sym typeface="+mn-ea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MLIR 最初是由LLVM社区发起, 旨在解决编译器领域中不同层次之间缺乏通用性和互操作性的问题。其设计一套可复用的编译管线，为编译器和工具构建多层次的中间表示。</a:t>
            </a:r>
          </a:p>
          <a:p>
            <a:pPr lvl="0" algn="l">
              <a:buClrTx/>
              <a:buSzTx/>
            </a:pPr>
            <a:r>
              <a:rPr lang="en-US" altLang="zh-CN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编译程序的过程中，经过一系列的抽象以及分析，通过Lowering Pass来实现IR的转换</a:t>
            </a:r>
          </a:p>
          <a:p>
            <a:pPr lvl="0" algn="l">
              <a:buClrTx/>
              <a:buSzTx/>
            </a:pPr>
            <a:endParaRPr lang="en-US" altLang="zh-CN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Dialect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845" y="1561465"/>
            <a:ext cx="5893435" cy="4717415"/>
          </a:xfrm>
        </p:spPr>
      </p:pic>
      <p:sp>
        <p:nvSpPr>
          <p:cNvPr id="7" name="文本框 6"/>
          <p:cNvSpPr txBox="1"/>
          <p:nvPr/>
        </p:nvSpPr>
        <p:spPr>
          <a:xfrm>
            <a:off x="6727080" y="1431373"/>
            <a:ext cx="500932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可以转换为对应的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MLIR Dialect</a:t>
            </a:r>
          </a:p>
          <a:p>
            <a:endParaRPr lang="en-US" altLang="zh-CN" sz="2000" b="0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最上层原始模型部分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b="0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中层用于逐层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lowering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dialect</a:t>
            </a:r>
          </a:p>
          <a:p>
            <a:endParaRPr lang="en-US" altLang="zh-CN" sz="2000" b="0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底层输出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，分别是</a:t>
            </a:r>
            <a:r>
              <a:rPr lang="en-US" altLang="zh-CN" sz="2000" b="0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llvm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b="0" dirty="0" err="1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spv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，导出到外部系统做准备</a:t>
            </a:r>
          </a:p>
          <a:p>
            <a:endParaRPr lang="zh-CN" altLang="en-US" sz="2000" b="0" dirty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Dialect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3534518" y="1198218"/>
            <a:ext cx="6502027" cy="53011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782300" y="5788504"/>
            <a:ext cx="1409700" cy="1069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lt1"/>
                </a:solidFill>
                <a:latin typeface="汉仪旗黑-85S" charset="0"/>
                <a:cs typeface="汉仪旗黑-85S" charset="0"/>
                <a:sym typeface="+mn-ea"/>
              </a:rPr>
              <a:t>Dialect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tensor/buffer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维度是指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主要数据类型是按照机器学习中的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Tensor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表示的，还是底层编译器中的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Memory Buffer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表示的。很多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的操作既可以基于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Tensor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，也可以基于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Buffer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payload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表示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中操作描述执行什么计算（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What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）；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structure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表示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中操作描述如何执行计算（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How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）。比如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Math 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描述执行什么计算，属于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payload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类型，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SCF Dialect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描述了如何执行计算，属于</a:t>
            </a:r>
            <a:r>
              <a:rPr lang="en-US" altLang="zh-CN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structure</a:t>
            </a:r>
            <a:r>
              <a:rPr lang="zh-CN" altLang="en-US" sz="2000" b="0" dirty="0">
                <a:solidFill>
                  <a:srgbClr val="FFFFFF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类型</a:t>
            </a:r>
          </a:p>
          <a:p>
            <a:endParaRPr lang="zh-CN" altLang="en-US" sz="2000" b="0" dirty="0">
              <a:solidFill>
                <a:srgbClr val="FFFFFF"/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742170-cf9c-4083-9653-41b967218b76"/>
  <p:tag name="COMMONDATA" val="eyJoZGlkIjoiYmQ1ZGRlZTA0MDBiYzExZjNkNzkzZjg2OTFhNTRjM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UNIT_BK_DARK_LIGH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UNIT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9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91"/>
  <p:tag name="KSO_WM_SLIDE_LAYOUT" val="a_b"/>
  <p:tag name="KSO_WM_SLIDE_LAYOUT_CNT" val="1_1"/>
  <p:tag name="KSO_WM_TEMPLATE_THUMBS_INDEX" val="1、4、7、8、9、12、15、16、17、18、19、20、21、22、24"/>
  <p:tag name="KSO_WM_TEMPLATE_MASTER_THUMB_INDEX" val="1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5291_1*i*1"/>
  <p:tag name="KSO_WM_TEMPLATE_CATEGORY" val="custom"/>
  <p:tag name="KSO_WM_TEMPLATE_INDEX" val="2020529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蓝色渐变通用PP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91_1*a*1"/>
  <p:tag name="KSO_WM_TEMPLATE_CATEGORY" val="custom"/>
  <p:tag name="KSO_WM_TEMPLATE_INDEX" val="2020529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91_1*b*1"/>
  <p:tag name="KSO_WM_TEMPLATE_CATEGORY" val="custom"/>
  <p:tag name="KSO_WM_TEMPLATE_INDEX" val="2020529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0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91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291"/>
  <p:tag name="KSO_WM_SLIDE_LAYOUT" val="a_b_l"/>
  <p:tag name="KSO_WM_SLIDE_LAYOUT_CNT" val="1_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291_5*l_h_i*1_1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5291_5*l_h_a*1_1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291_5*l_h_i*1_2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5291_5*l_h_a*1_2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291_5*l_h_i*1_3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5291_5*l_h_a*1_3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291_5*l_h_i*1_4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5291_5*l_h_a*1_4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5291_5*l_h_i*1_5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5291_5*l_h_a*1_5_1"/>
  <p:tag name="KSO_WM_TEMPLATE_CATEGORY" val="custom"/>
  <p:tag name="KSO_WM_TEMPLATE_INDEX" val="2020529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291_5*a*1"/>
  <p:tag name="KSO_WM_TEMPLATE_CATEGORY" val="custom"/>
  <p:tag name="KSO_WM_TEMPLATE_INDEX" val="20205291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291_5*b*1"/>
  <p:tag name="KSO_WM_TEMPLATE_CATEGORY" val="custom"/>
  <p:tag name="KSO_WM_TEMPLATE_INDEX" val="20205291"/>
  <p:tag name="KSO_WM_UNIT_LAYERLEVEL" val="1"/>
  <p:tag name="KSO_WM_TAG_VERSION" val="1.0"/>
  <p:tag name="KSO_WM_BEAUTIFY_FLAG" val="#wm#"/>
  <p:tag name="KSO_WM_UNIT_TEXT_FILL_FORE_SCHEMECOLOR_INDEX" val="10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2.500787401575,&quot;width&quot;:8404.614173228347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1"/>
  <p:tag name="KSO_WM_SLIDE_BACKGROUND_TYPE" val="gener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  <p:tag name="KSO_WM_UNIT_TYPE" val="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9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9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AG_VERSION" val="1.0"/>
  <p:tag name="KSO_WM_BEAUTIFY_FLAG" val="#wm#"/>
  <p:tag name="KSO_WM_TEMPLATE_CATEGORY" val="custom"/>
  <p:tag name="KSO_WM_TEMPLATE_INDEX" val="20205291"/>
  <p:tag name="KSO_WM_TEMPLATE_MASTER_TYPE" val="1"/>
  <p:tag name="KSO_WM_TEMPLATE_THUMBS_INDEX" val="1、4、7、8、9、12、15、16、17、18、19、20、21、22、24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ca5c30-4e0b-4d25-aa5f-f4c45193e322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BK_DARK_LIGHT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K_DARK_LIGH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5527B"/>
      </a:dk2>
      <a:lt2>
        <a:srgbClr val="FFFFFF"/>
      </a:lt2>
      <a:accent1>
        <a:srgbClr val="4F68AC"/>
      </a:accent1>
      <a:accent2>
        <a:srgbClr val="4E76A8"/>
      </a:accent2>
      <a:accent3>
        <a:srgbClr val="4D84A4"/>
      </a:accent3>
      <a:accent4>
        <a:srgbClr val="4D939F"/>
      </a:accent4>
      <a:accent5>
        <a:srgbClr val="4CA19B"/>
      </a:accent5>
      <a:accent6>
        <a:srgbClr val="EDB11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676</Words>
  <Application>Microsoft Office PowerPoint</Application>
  <PresentationFormat>宽屏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汉仪旗黑-85S</vt:lpstr>
      <vt:lpstr>微软雅黑</vt:lpstr>
      <vt:lpstr>Arial</vt:lpstr>
      <vt:lpstr>Wingdings</vt:lpstr>
      <vt:lpstr>Office 主题​​</vt:lpstr>
      <vt:lpstr>1_Office 主题​​</vt:lpstr>
      <vt:lpstr>MLIR实验汇报</vt:lpstr>
      <vt:lpstr>PowerPoint 演示文稿</vt:lpstr>
      <vt:lpstr>概述</vt:lpstr>
      <vt:lpstr>PowerPoint 演示文稿</vt:lpstr>
      <vt:lpstr>PowerPoint 演示文稿</vt:lpstr>
      <vt:lpstr>概述</vt:lpstr>
      <vt:lpstr>Dialect</vt:lpstr>
      <vt:lpstr>Dialect</vt:lpstr>
      <vt:lpstr>Dialect</vt:lpstr>
      <vt:lpstr>PowerPoint 演示文稿</vt:lpstr>
      <vt:lpstr>PowerPoint 演示文稿</vt:lpstr>
      <vt:lpstr>Tensorflow运行</vt:lpstr>
      <vt:lpstr>MLIR应用</vt:lpstr>
      <vt:lpstr>MLIR应用</vt:lpstr>
      <vt:lpstr>MLIR应用</vt:lpstr>
      <vt:lpstr>MLIR应用</vt:lpstr>
      <vt:lpstr>MLIR应用</vt:lpstr>
      <vt:lpstr>MLIR缺陷</vt:lpstr>
      <vt:lpstr>实现难度</vt:lpstr>
      <vt:lpstr>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MLIR实验汇报</dc:title>
  <dc:creator>陶然 梅</dc:creator>
  <cp:lastModifiedBy>陶然 梅</cp:lastModifiedBy>
  <cp:revision>14</cp:revision>
  <dcterms:created xsi:type="dcterms:W3CDTF">2024-01-21T16:48:00Z</dcterms:created>
  <dcterms:modified xsi:type="dcterms:W3CDTF">2024-01-22T05:42:58Z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91D0C787EA3F49CC97C3875DE4F3D1E6</vt:lpwstr>
  </property>
  <property fmtid="{D5CDD505-2E9C-101B-9397-08002B2CF9AE}" pid="3" name="KSOProductBuildVer">
    <vt:lpwstr>2052-11.1.0.12165</vt:lpwstr>
  </property>
</Properties>
</file>