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4" r:id="rId4"/>
    <p:sldId id="257" r:id="rId5"/>
    <p:sldId id="258" r:id="rId6"/>
    <p:sldId id="261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2" r:id="rId17"/>
    <p:sldId id="273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DC682-913F-4F6F-B66F-F2CD394CC037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FB8B5-2D02-46C8-9FD9-FAD35457E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2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B8B5-2D02-46C8-9FD9-FAD35457E3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1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63D29-370F-EDAA-A180-35454FB3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73219A-12E5-8E52-D29C-AECE867B8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CCFBE-CE20-463A-AD64-846B72E6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93123-F173-C7F1-2443-21F51E66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1F243-9A92-62C3-88A2-80F3D991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1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8E41A-1AF8-215D-E07A-650DADBB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7BBA0-9C14-F88F-EB9D-A688A9488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9B251-2B4A-C6F1-99C9-D27CA507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90322-923C-6742-48CF-CF0AA434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42271-26E3-4F0E-AA8F-99AC38FC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4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437153-1B62-BCF3-1843-B7552FE16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A2404-4FD4-C2FF-A855-8702CCB5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27D6B-3E3B-CCE1-27F2-9655C08E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CBFEE-1950-71F5-AE3D-B20ABE43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FE9B5-553C-0E2A-D565-D60DBE42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7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1AA67-39FE-16AF-033E-56E7F155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80789-6EBB-7635-0559-56394468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22DCB-A5E6-49F6-F631-C35EA5C9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3746A-8FF7-DED1-5A01-363C3BCA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A758B-60E8-356B-33BD-3AA13EE0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0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D69F4-A8A3-ADC9-B14A-C6DDF07D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62248-0DE0-4A0E-8B38-5469AACF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0C6B0-8EB8-7702-F280-FC2592F7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291C2-B91E-7BA4-7357-8F93F97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59A19-571E-973F-4270-B173270E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1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42FAE-2162-9784-EA06-5CF06141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A63AC-DF77-C36D-5C53-6DBEACF33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EC350-CC7B-68C9-219C-A7DD726C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FAD9E-6AFD-CEF9-0255-3F40F0E0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D5D46-8D98-871E-17C6-0DD6A05E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DF90F-2293-712D-F5C0-6BC4E5D8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3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BD25B-106B-54E6-C04A-E39C9FEE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04948-99FE-69B1-D86A-4348C527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9568E-93FF-91B2-2F44-9CC895AD4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922E3-C4FB-0AAB-FAA6-707E9E939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6A459B-43C2-C835-D22B-7E87B436A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723C3-C82F-291E-35DD-C581191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5C1883-B439-84AB-9EC9-FB795EA7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CB1FC3-3F5F-B6C4-B823-564EDCA8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3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731C8-430D-33AD-36B5-8A89D18A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AD7CA-6971-1CB6-A63E-5A5F344E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63725E-1B5B-369B-73D0-17AC9B98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6BB2D9-9E33-00C0-C1DA-E64ED174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4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EFA4B-3D85-B03D-2F17-BF9B681E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A44407-EC43-7F58-E793-420C2A5B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74687-6910-746A-EE13-7E55A4A6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3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AF91-0903-6658-1244-D0F803A2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52F60-E39B-208E-41C3-07106A25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10D1E-FB3F-A4EE-7257-09CE68B05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D25A0-B0B4-0212-184F-FB3A0DDD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F33B8-46F3-A47E-DB94-18B147BD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4BF45-3FF6-A7D2-6080-B87A0299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CEC3-F365-9FCB-4D88-333F9AA7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D5A168-40BB-E350-21E9-2D05024A2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F7329-A0F1-57ED-642D-B869A0AF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9A63B-9310-98AC-6D57-5994C2FE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1D2A1-C285-79D1-5EE5-344FC9DA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A5970-997F-3437-10F9-A1982A8C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3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2C2447-808B-DD4C-CBDD-43F2CA3D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D2AB1-3513-B19C-2289-3B56607D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C93DF-029E-F3EE-172B-F98C1AED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C565-7E7B-4749-95B0-93AE1DFE6452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DFFBD-B27D-3348-26A2-FE433656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18E5F-BBA8-1E79-42B1-FC9F44A09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A968-863B-4261-BF7D-C439402D1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2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5DF0D-46B7-FAD1-2644-E146C86FB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02-quantum-program-compile-quality-prediction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5E6A3-08CC-3852-70B9-2C7C4FA19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PB21000117 </a:t>
            </a:r>
            <a:r>
              <a:rPr lang="zh-CN" altLang="en-US" dirty="0"/>
              <a:t>陈应豪 </a:t>
            </a:r>
            <a:endParaRPr lang="en-US" altLang="zh-CN" dirty="0"/>
          </a:p>
          <a:p>
            <a:r>
              <a:rPr lang="en-US" altLang="zh-CN" dirty="0"/>
              <a:t>PB21000193 </a:t>
            </a:r>
            <a:r>
              <a:rPr lang="zh-CN" altLang="en-US" dirty="0"/>
              <a:t>徐翊然</a:t>
            </a:r>
          </a:p>
        </p:txBody>
      </p:sp>
    </p:spTree>
    <p:extLst>
      <p:ext uri="{BB962C8B-B14F-4D97-AF65-F5344CB8AC3E}">
        <p14:creationId xmlns:p14="http://schemas.microsoft.com/office/powerpoint/2010/main" val="371808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E8D3E-00F6-D22F-1D43-F8D11337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图神经网络介绍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D7ADA-F416-30A2-D803-10637F3C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本次实验使用的是图卷积网络</a:t>
            </a:r>
            <a:r>
              <a:rPr lang="en-US" altLang="zh-CN" dirty="0"/>
              <a:t>(GCN)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1B9CC3-FE97-DDA2-161D-CBB1EA0DB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8" y="2733675"/>
            <a:ext cx="9144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5D792-EE8A-96B2-BBF3-67CA6BF6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37" y="244424"/>
            <a:ext cx="10515600" cy="1325563"/>
          </a:xfrm>
        </p:spPr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消息传递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A6438-100A-2A8E-5E7C-7BF4B170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37" y="3801754"/>
            <a:ext cx="10515600" cy="2972517"/>
          </a:xfrm>
        </p:spPr>
        <p:txBody>
          <a:bodyPr/>
          <a:lstStyle/>
          <a:p>
            <a:r>
              <a:rPr lang="en-US" altLang="zh-CN" dirty="0"/>
              <a:t>Gamma, Phi</a:t>
            </a:r>
            <a:r>
              <a:rPr lang="zh-CN" altLang="en-US" dirty="0"/>
              <a:t>可微</a:t>
            </a:r>
            <a:endParaRPr lang="en-US" altLang="zh-CN" dirty="0"/>
          </a:p>
          <a:p>
            <a:r>
              <a:rPr lang="en-US" altLang="zh-CN" dirty="0" err="1"/>
              <a:t>Oplus</a:t>
            </a:r>
            <a:r>
              <a:rPr lang="en-US" altLang="zh-CN" dirty="0"/>
              <a:t> </a:t>
            </a:r>
            <a:r>
              <a:rPr lang="zh-CN" altLang="en-US" dirty="0"/>
              <a:t>可微，参数可交换，例如求和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EBC258-8A32-D787-81FD-D935E063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9" y="1688514"/>
            <a:ext cx="11147747" cy="17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62B6-C2A8-4916-2BCB-B7A76496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</a:t>
            </a:r>
            <a:r>
              <a:rPr lang="en-US" altLang="zh-CN" dirty="0"/>
              <a:t>GCN</a:t>
            </a:r>
            <a:r>
              <a:rPr lang="zh-CN" altLang="en-US" dirty="0"/>
              <a:t>卷积层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D9ADC1-F0FD-DE80-07D1-E037F1CB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23" y="1505059"/>
            <a:ext cx="8780206" cy="49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E4BCA-E27D-68B2-C725-81623CB5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776C3-B16F-04F8-1BD4-CB2E577A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门类型：</a:t>
            </a:r>
            <a:r>
              <a:rPr lang="en-US" altLang="zh-CN" dirty="0"/>
              <a:t>"x","y","z",'h',"rx",'ry','rz','r','cx','cy','cz','crx','cry','crz',"ccx“</a:t>
            </a:r>
          </a:p>
          <a:p>
            <a:r>
              <a:rPr lang="zh-CN" altLang="en-US" dirty="0"/>
              <a:t>线路比特数：</a:t>
            </a:r>
            <a:r>
              <a:rPr lang="en-US" altLang="zh-CN" dirty="0"/>
              <a:t>10-27</a:t>
            </a:r>
          </a:p>
          <a:p>
            <a:r>
              <a:rPr lang="zh-CN" altLang="en-US" dirty="0"/>
              <a:t>线路门操作数：</a:t>
            </a:r>
            <a:r>
              <a:rPr lang="en-US" altLang="zh-CN" dirty="0"/>
              <a:t>100-150</a:t>
            </a:r>
          </a:p>
          <a:p>
            <a:r>
              <a:rPr lang="zh-CN" altLang="en-US" dirty="0"/>
              <a:t>也对无参数门电路进行实验</a:t>
            </a:r>
          </a:p>
        </p:txBody>
      </p:sp>
    </p:spTree>
    <p:extLst>
      <p:ext uri="{BB962C8B-B14F-4D97-AF65-F5344CB8AC3E}">
        <p14:creationId xmlns:p14="http://schemas.microsoft.com/office/powerpoint/2010/main" val="166126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1A771-D2B0-5FC6-BFEA-C0FDF68C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5876D-6F1A-C6CA-279B-B9071F4B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对输入进行嵌入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个卷积层</a:t>
            </a:r>
            <a:endParaRPr lang="en-US" altLang="zh-CN" dirty="0"/>
          </a:p>
          <a:p>
            <a:r>
              <a:rPr lang="zh-CN" altLang="en-US" dirty="0"/>
              <a:t>全局池化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个线性层</a:t>
            </a:r>
            <a:endParaRPr lang="en-US" altLang="zh-CN" dirty="0"/>
          </a:p>
          <a:p>
            <a:r>
              <a:rPr lang="zh-CN" altLang="en-US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324872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667E7-DA4F-6F3D-2F64-267E1F92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  <a:r>
              <a:rPr lang="en-US" altLang="zh-CN" dirty="0"/>
              <a:t>(</a:t>
            </a:r>
            <a:r>
              <a:rPr lang="zh-CN" altLang="en-US" dirty="0"/>
              <a:t>全部门</a:t>
            </a:r>
            <a:r>
              <a:rPr lang="en-US" altLang="zh-CN" dirty="0"/>
              <a:t>/</a:t>
            </a:r>
            <a:r>
              <a:rPr lang="zh-CN" altLang="en-US" dirty="0"/>
              <a:t>无参数门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3F7B0-5D29-7E47-D12D-88E5218F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Qiskit</a:t>
            </a:r>
            <a:r>
              <a:rPr lang="zh-CN" altLang="en-US" dirty="0"/>
              <a:t>编译平均时间：</a:t>
            </a:r>
            <a:r>
              <a:rPr lang="en-US" altLang="zh-CN" dirty="0"/>
              <a:t>3003.69/2150.96ms</a:t>
            </a:r>
          </a:p>
          <a:p>
            <a:r>
              <a:rPr lang="zh-CN" altLang="en-US" dirty="0"/>
              <a:t>神经网络预测平均时间：</a:t>
            </a:r>
            <a:r>
              <a:rPr lang="en-US" altLang="zh-CN" dirty="0"/>
              <a:t>8.04/4.91ms</a:t>
            </a:r>
          </a:p>
          <a:p>
            <a:r>
              <a:rPr lang="zh-CN" altLang="en-US" dirty="0"/>
              <a:t>神经网络预测平均误差：</a:t>
            </a:r>
            <a:r>
              <a:rPr lang="en-US" altLang="zh-CN" dirty="0"/>
              <a:t>0.0950/0.1325</a:t>
            </a:r>
          </a:p>
          <a:p>
            <a:r>
              <a:rPr lang="zh-CN" altLang="en-US" dirty="0"/>
              <a:t>神经网络误差标准差：</a:t>
            </a:r>
            <a:r>
              <a:rPr lang="en-US" altLang="zh-CN"/>
              <a:t>0.0654/0.0914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5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12D25-3991-7714-32BF-87099198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  <a:r>
              <a:rPr lang="en-US" altLang="zh-CN" dirty="0"/>
              <a:t>(</a:t>
            </a:r>
            <a:r>
              <a:rPr lang="zh-CN" altLang="en-US" dirty="0"/>
              <a:t>全部门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858C20-A139-3963-FE47-2377A932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4" y="1690688"/>
            <a:ext cx="5852172" cy="4389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F46835-2632-919F-081D-B0C35EF28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68D64-A178-DE50-AC3A-85B1AC05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  <a:r>
              <a:rPr lang="en-US" altLang="zh-CN" dirty="0"/>
              <a:t>(</a:t>
            </a:r>
            <a:r>
              <a:rPr lang="zh-CN" altLang="en-US" dirty="0"/>
              <a:t>无参数门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07B25-D76A-1C13-AD9B-416D3D17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006" y="1641671"/>
            <a:ext cx="5852172" cy="4389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46E75D-B5A3-59B0-E4F6-23AD9C369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8" y="16416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6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3636-4818-93C7-3779-778980ED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0B944-23B8-BB53-DB1F-A36B15D8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由于设备的限制，目前我们是在自己电脑上运行的模拟实验。我们希望后续能获得真实硬件上的信息，可以开展后续的工作。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希望后续的工作能添加更多关于程序的信息，使神经网络的输出更丰富</a:t>
            </a:r>
          </a:p>
        </p:txBody>
      </p:sp>
    </p:spTree>
    <p:extLst>
      <p:ext uri="{BB962C8B-B14F-4D97-AF65-F5344CB8AC3E}">
        <p14:creationId xmlns:p14="http://schemas.microsoft.com/office/powerpoint/2010/main" val="15141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E9CE-4868-E7C5-99AB-8B6A5F4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Idea:</a:t>
            </a:r>
            <a:r>
              <a:rPr lang="zh-CN" altLang="en-US" dirty="0"/>
              <a:t> 用神经网络预测程序性质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430F5-0003-3394-C938-78919FF3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在实际使用中，量子程序</a:t>
            </a:r>
            <a:r>
              <a:rPr lang="en-US" altLang="zh-CN" dirty="0" err="1"/>
              <a:t>transpile</a:t>
            </a:r>
            <a:r>
              <a:rPr lang="zh-CN" altLang="en-US" dirty="0"/>
              <a:t>的过程需要花费很久的时间</a:t>
            </a:r>
          </a:p>
          <a:p>
            <a:pPr lvl="1"/>
            <a:r>
              <a:rPr lang="zh-CN" altLang="en-US" dirty="0"/>
              <a:t>现实中很难有使用真实量子计算机的机会；物理机器按使用时间收费</a:t>
            </a:r>
            <a:endParaRPr lang="en-US" altLang="zh-CN" dirty="0"/>
          </a:p>
          <a:p>
            <a:r>
              <a:rPr lang="zh-CN" altLang="en-US" dirty="0"/>
              <a:t>一些好的性质</a:t>
            </a:r>
            <a:endParaRPr lang="en-US" altLang="zh-CN" dirty="0"/>
          </a:p>
          <a:p>
            <a:pPr lvl="1"/>
            <a:r>
              <a:rPr lang="zh-CN" altLang="en-US" dirty="0"/>
              <a:t>神经网络拟合能力很高</a:t>
            </a:r>
            <a:endParaRPr lang="en-US" altLang="zh-CN" dirty="0"/>
          </a:p>
          <a:p>
            <a:pPr lvl="1"/>
            <a:r>
              <a:rPr lang="zh-CN" altLang="en-US" dirty="0"/>
              <a:t>量子程序在转译过程中具有唯一性</a:t>
            </a:r>
            <a:endParaRPr lang="en-US" altLang="zh-CN" dirty="0"/>
          </a:p>
          <a:p>
            <a:r>
              <a:rPr lang="zh-CN" altLang="en-US" dirty="0"/>
              <a:t>想法</a:t>
            </a:r>
            <a:endParaRPr lang="en-US" altLang="zh-CN" dirty="0"/>
          </a:p>
          <a:p>
            <a:pPr lvl="1"/>
            <a:r>
              <a:rPr lang="zh-CN" altLang="en-US" dirty="0"/>
              <a:t>用神经网络预测量子程序的一些性质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1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6449B-77C8-7ACA-F552-0B448D6C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总体架构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09CC9FF-25DF-9F38-9E7A-E3334BD13E93}"/>
              </a:ext>
            </a:extLst>
          </p:cNvPr>
          <p:cNvGrpSpPr/>
          <p:nvPr/>
        </p:nvGrpSpPr>
        <p:grpSpPr>
          <a:xfrm>
            <a:off x="680884" y="2069720"/>
            <a:ext cx="10270364" cy="3760810"/>
            <a:chOff x="564784" y="2551500"/>
            <a:chExt cx="9995062" cy="36671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A1ACC85-1DD7-066D-C118-A97240B885B9}"/>
                </a:ext>
              </a:extLst>
            </p:cNvPr>
            <p:cNvSpPr/>
            <p:nvPr/>
          </p:nvSpPr>
          <p:spPr>
            <a:xfrm>
              <a:off x="2261420" y="2750574"/>
              <a:ext cx="2281084" cy="13568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13FEE6E-5606-68F8-4B2B-2C079FE92D13}"/>
                </a:ext>
              </a:extLst>
            </p:cNvPr>
            <p:cNvCxnSpPr>
              <a:endCxn id="4" idx="1"/>
            </p:cNvCxnSpPr>
            <p:nvPr/>
          </p:nvCxnSpPr>
          <p:spPr>
            <a:xfrm>
              <a:off x="599768" y="3429000"/>
              <a:ext cx="166165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0B6F667-A971-199D-A3DC-E7FBA82DA916}"/>
                </a:ext>
              </a:extLst>
            </p:cNvPr>
            <p:cNvSpPr txBox="1"/>
            <p:nvPr/>
          </p:nvSpPr>
          <p:spPr>
            <a:xfrm>
              <a:off x="2478472" y="2967334"/>
              <a:ext cx="18469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err="1"/>
                <a:t>Qiskit</a:t>
              </a:r>
              <a:endParaRPr lang="zh-CN" altLang="en-US" sz="54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5DF145C-A587-692A-79EF-73F32D380F3F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4542504" y="3429000"/>
              <a:ext cx="175014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BE27B77-773F-6625-3208-9870BB38CCF9}"/>
                </a:ext>
              </a:extLst>
            </p:cNvPr>
            <p:cNvSpPr/>
            <p:nvPr/>
          </p:nvSpPr>
          <p:spPr>
            <a:xfrm>
              <a:off x="6292645" y="2750574"/>
              <a:ext cx="2281084" cy="13568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6773B7-B563-ADA4-9BE2-20F8E2D49B04}"/>
                </a:ext>
              </a:extLst>
            </p:cNvPr>
            <p:cNvSpPr txBox="1"/>
            <p:nvPr/>
          </p:nvSpPr>
          <p:spPr>
            <a:xfrm>
              <a:off x="6509697" y="2967334"/>
              <a:ext cx="16626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/>
                <a:t>GNN</a:t>
              </a:r>
              <a:endParaRPr lang="zh-CN" altLang="en-US" sz="54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10E8195-94C9-FEC6-CCB6-B09548E6E456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573729" y="3429000"/>
              <a:ext cx="175014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EFF20762-6525-BB47-B233-E094C2750ED6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rot="16200000" flipH="1">
              <a:off x="1403705" y="3482988"/>
              <a:ext cx="2079222" cy="203528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60935F3-11C7-4BAB-6816-62F2D73D0F7F}"/>
                </a:ext>
              </a:extLst>
            </p:cNvPr>
            <p:cNvSpPr/>
            <p:nvPr/>
          </p:nvSpPr>
          <p:spPr>
            <a:xfrm>
              <a:off x="3460956" y="4861813"/>
              <a:ext cx="3681501" cy="13568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933E279-08AA-3205-03B8-CA187CA8B4D3}"/>
                </a:ext>
              </a:extLst>
            </p:cNvPr>
            <p:cNvSpPr txBox="1"/>
            <p:nvPr/>
          </p:nvSpPr>
          <p:spPr>
            <a:xfrm>
              <a:off x="3478130" y="5078572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/>
                <a:t>要拟合过程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9D6B5C0-5296-D952-531A-E59A5A7C89B2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7142457" y="5540237"/>
              <a:ext cx="3417389" cy="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E322857-1B82-F433-3E35-12332E130FE1}"/>
                </a:ext>
              </a:extLst>
            </p:cNvPr>
            <p:cNvSpPr txBox="1"/>
            <p:nvPr/>
          </p:nvSpPr>
          <p:spPr>
            <a:xfrm>
              <a:off x="564784" y="2674612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/>
                <a:t>程序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FE85444-3EB6-6812-C14E-03B5786806CF}"/>
                </a:ext>
              </a:extLst>
            </p:cNvPr>
            <p:cNvSpPr txBox="1"/>
            <p:nvPr/>
          </p:nvSpPr>
          <p:spPr>
            <a:xfrm>
              <a:off x="4569096" y="2551500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/>
                <a:t>DAG</a:t>
              </a:r>
              <a:endParaRPr lang="zh-CN" alt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22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0AD71-062B-3964-8381-5C28E5C2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F3F51-C701-8159-4AB7-65B57FE3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量子程序</a:t>
            </a:r>
            <a:r>
              <a:rPr lang="en-US" altLang="zh-CN" dirty="0"/>
              <a:t>——</a:t>
            </a:r>
            <a:r>
              <a:rPr lang="zh-CN" altLang="en-US" dirty="0"/>
              <a:t>为什么选用</a:t>
            </a:r>
            <a:r>
              <a:rPr lang="en-US" altLang="zh-CN" dirty="0" err="1"/>
              <a:t>qiskit</a:t>
            </a:r>
            <a:endParaRPr lang="en-US" altLang="zh-CN" dirty="0"/>
          </a:p>
          <a:p>
            <a:r>
              <a:rPr lang="zh-CN" altLang="en-US" dirty="0"/>
              <a:t>量子电路</a:t>
            </a:r>
            <a:r>
              <a:rPr lang="en-US" altLang="zh-CN" dirty="0"/>
              <a:t>——</a:t>
            </a:r>
            <a:r>
              <a:rPr lang="zh-CN" altLang="en-US" dirty="0"/>
              <a:t>常见的电路表示方式</a:t>
            </a:r>
            <a:endParaRPr lang="en-US" altLang="zh-CN" dirty="0"/>
          </a:p>
          <a:p>
            <a:r>
              <a:rPr lang="zh-CN" altLang="en-US" dirty="0"/>
              <a:t>转译流程</a:t>
            </a:r>
            <a:r>
              <a:rPr lang="en-US" altLang="zh-CN" dirty="0"/>
              <a:t>——</a:t>
            </a:r>
            <a:r>
              <a:rPr lang="zh-CN" altLang="en-US" dirty="0"/>
              <a:t>程序是如何变换的</a:t>
            </a:r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表示</a:t>
            </a:r>
            <a:r>
              <a:rPr lang="en-US" altLang="zh-CN" dirty="0"/>
              <a:t>——</a:t>
            </a:r>
            <a:r>
              <a:rPr lang="zh-CN" altLang="en-US" dirty="0"/>
              <a:t>如何使用</a:t>
            </a:r>
            <a:r>
              <a:rPr lang="en-US" altLang="zh-CN" dirty="0"/>
              <a:t>DAG</a:t>
            </a:r>
            <a:r>
              <a:rPr lang="zh-CN" altLang="en-US" dirty="0"/>
              <a:t>表示量子程序</a:t>
            </a:r>
            <a:endParaRPr lang="en-US" altLang="zh-CN" dirty="0"/>
          </a:p>
          <a:p>
            <a:r>
              <a:rPr lang="zh-CN" altLang="en-US" dirty="0"/>
              <a:t>图神经网络</a:t>
            </a:r>
            <a:r>
              <a:rPr lang="en-US" altLang="zh-CN" dirty="0"/>
              <a:t>——</a:t>
            </a:r>
            <a:r>
              <a:rPr lang="zh-CN" altLang="en-US" dirty="0"/>
              <a:t>背景、架构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0C26-DC3C-3A8A-34BC-99BC08AE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量子程序</a:t>
            </a:r>
            <a:r>
              <a:rPr lang="en-US" altLang="zh-CN" sz="4000" dirty="0"/>
              <a:t>——</a:t>
            </a:r>
            <a:r>
              <a:rPr lang="zh-CN" altLang="en-US" sz="4000" dirty="0"/>
              <a:t>为什么选用</a:t>
            </a:r>
            <a:r>
              <a:rPr lang="en-US" altLang="zh-CN" sz="4000" dirty="0" err="1"/>
              <a:t>qiskit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E0FF-C0DC-8515-062E-98E90A8F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我们使用神经网络，编程语言首选</a:t>
            </a:r>
            <a:r>
              <a:rPr lang="en-US" altLang="zh-CN" dirty="0"/>
              <a:t>python</a:t>
            </a:r>
            <a:r>
              <a:rPr lang="zh-CN" altLang="en-US" dirty="0"/>
              <a:t>。当前支持</a:t>
            </a:r>
            <a:r>
              <a:rPr lang="en-US" altLang="zh-CN" dirty="0"/>
              <a:t>python</a:t>
            </a:r>
            <a:r>
              <a:rPr lang="zh-CN" altLang="en-US" dirty="0"/>
              <a:t>环境的量子编译器中比较有名的是</a:t>
            </a:r>
            <a:r>
              <a:rPr lang="en-US" altLang="zh-CN" dirty="0" err="1"/>
              <a:t>cirq</a:t>
            </a:r>
            <a:r>
              <a:rPr lang="zh-CN" altLang="en-US" dirty="0"/>
              <a:t>和</a:t>
            </a:r>
            <a:r>
              <a:rPr lang="en-US" altLang="zh-CN" dirty="0" err="1"/>
              <a:t>qiskit</a:t>
            </a:r>
            <a:endParaRPr lang="en-US" altLang="zh-CN" dirty="0"/>
          </a:p>
          <a:p>
            <a:r>
              <a:rPr lang="zh-CN" altLang="en-US" dirty="0"/>
              <a:t>对比了两种编译器的输出之后我选用了</a:t>
            </a:r>
            <a:r>
              <a:rPr lang="en-US" altLang="zh-CN" dirty="0" err="1"/>
              <a:t>qiskit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244FCB-C39D-DB9C-B43E-EA9780E7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75" y="3328988"/>
            <a:ext cx="4448214" cy="28518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290348-BD3A-D32C-E508-34FA3F93B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25" y="3328988"/>
            <a:ext cx="4305434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1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6CDAF-2610-97CD-5C3F-2B58E3D3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转译流程</a:t>
            </a:r>
            <a:r>
              <a:rPr lang="en-US" altLang="zh-CN" dirty="0"/>
              <a:t>——</a:t>
            </a:r>
            <a:r>
              <a:rPr lang="zh-CN" altLang="en-US" dirty="0"/>
              <a:t>程序是如何变换的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728C46-DE64-72DC-E2EA-4E2C62B13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3" y="2917034"/>
            <a:ext cx="3930852" cy="200035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F094B4-3544-21FF-1D3D-F80E0FC7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03" y="2142381"/>
            <a:ext cx="5416828" cy="337202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4D23CAD-39FB-C018-0309-633CD9391B38}"/>
              </a:ext>
            </a:extLst>
          </p:cNvPr>
          <p:cNvSpPr/>
          <p:nvPr/>
        </p:nvSpPr>
        <p:spPr>
          <a:xfrm>
            <a:off x="4957763" y="3429000"/>
            <a:ext cx="578643" cy="7715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9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86120-78A9-19A6-2407-E648CBB0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量子电路的表示方式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DBDF0-754E-BB75-19C3-5D001FAA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- from circuit to </a:t>
            </a:r>
            <a:r>
              <a:rPr lang="en-US" altLang="zh-CN" dirty="0" err="1"/>
              <a:t>dag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E77EB4-F099-EFD8-E642-D56C1F44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59" y="2227714"/>
            <a:ext cx="4708697" cy="354715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31ACF54-2D33-3C35-4942-AE3CE1B72520}"/>
              </a:ext>
            </a:extLst>
          </p:cNvPr>
          <p:cNvSpPr/>
          <p:nvPr/>
        </p:nvSpPr>
        <p:spPr>
          <a:xfrm>
            <a:off x="5160169" y="3571875"/>
            <a:ext cx="935831" cy="571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E3D6B8-43BB-1C39-58F4-4A3162A4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84" y="2457449"/>
            <a:ext cx="5605446" cy="3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5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2FAAB-0AEA-9039-D7AD-26F7D84D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量子程序对应的</a:t>
            </a:r>
            <a:r>
              <a:rPr lang="en-US" altLang="zh-CN" dirty="0"/>
              <a:t>DAG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C7215-8525-E42A-FE2D-F06690328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与经典程序不同，量子程序一定可以表示为一个</a:t>
            </a:r>
            <a:r>
              <a:rPr lang="en-US" altLang="zh-CN" dirty="0"/>
              <a:t>DAG</a:t>
            </a:r>
          </a:p>
          <a:p>
            <a:r>
              <a:rPr lang="en-US" altLang="zh-CN" dirty="0"/>
              <a:t>DAG</a:t>
            </a:r>
            <a:r>
              <a:rPr lang="zh-CN" altLang="en-US" dirty="0"/>
              <a:t>保留了操作之间的依赖关系，与其他表示相比提供更多信息</a:t>
            </a:r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的边为量子比特，顶点为操作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 err="1"/>
              <a:t>Qiskit</a:t>
            </a:r>
            <a:r>
              <a:rPr lang="zh-CN" altLang="en-US" dirty="0"/>
              <a:t>生成的</a:t>
            </a:r>
            <a:r>
              <a:rPr lang="en-US" altLang="zh-CN" dirty="0"/>
              <a:t>DAG</a:t>
            </a:r>
            <a:r>
              <a:rPr lang="zh-CN" altLang="en-US" dirty="0"/>
              <a:t>与</a:t>
            </a:r>
            <a:r>
              <a:rPr lang="en-US" altLang="zh-CN" dirty="0" err="1"/>
              <a:t>PyG</a:t>
            </a:r>
            <a:r>
              <a:rPr lang="zh-CN" altLang="en-US" dirty="0"/>
              <a:t>要求输入有差异，需要进行转换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976A0C-BCB7-8A66-91D8-2F319C71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94" y="3926522"/>
            <a:ext cx="6905231" cy="248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6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ACBEC-85BB-0FD7-8343-8DB2CC35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图神经网络介绍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EC037-DD43-7126-C826-F7EC048E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60"/>
            <a:ext cx="10515600" cy="4351338"/>
          </a:xfrm>
        </p:spPr>
        <p:txBody>
          <a:bodyPr/>
          <a:lstStyle/>
          <a:p>
            <a:r>
              <a:rPr lang="zh-CN" altLang="en-US" dirty="0"/>
              <a:t>神经网络有强大的拟合能力，被证明可拟合闭区间上任意连续函数</a:t>
            </a:r>
            <a:endParaRPr lang="en-US" altLang="zh-CN" dirty="0"/>
          </a:p>
          <a:p>
            <a:r>
              <a:rPr lang="zh-CN" altLang="en-US" dirty="0"/>
              <a:t>图神经网络是以图为输入的神经网络，解决了由图不规则带来的挑战</a:t>
            </a:r>
            <a:endParaRPr lang="en-US" altLang="zh-CN" dirty="0"/>
          </a:p>
          <a:p>
            <a:r>
              <a:rPr lang="zh-CN" altLang="en-US" dirty="0"/>
              <a:t>可用于三大类任务：</a:t>
            </a:r>
            <a:endParaRPr lang="en-US" altLang="zh-CN" dirty="0"/>
          </a:p>
          <a:p>
            <a:pPr lvl="1"/>
            <a:r>
              <a:rPr lang="zh-CN" altLang="en-US" dirty="0"/>
              <a:t>图层面的分类</a:t>
            </a:r>
            <a:r>
              <a:rPr lang="en-US" altLang="zh-CN" dirty="0"/>
              <a:t>/</a:t>
            </a:r>
            <a:r>
              <a:rPr lang="zh-CN" altLang="en-US" dirty="0"/>
              <a:t>回归</a:t>
            </a:r>
            <a:endParaRPr lang="en-US" altLang="zh-CN" dirty="0"/>
          </a:p>
          <a:p>
            <a:pPr lvl="1"/>
            <a:r>
              <a:rPr lang="zh-CN" altLang="en-US" dirty="0"/>
              <a:t>边层面的分类</a:t>
            </a:r>
            <a:r>
              <a:rPr lang="en-US" altLang="zh-CN" dirty="0"/>
              <a:t>/</a:t>
            </a:r>
            <a:r>
              <a:rPr lang="zh-CN" altLang="en-US" dirty="0"/>
              <a:t>回归</a:t>
            </a:r>
            <a:endParaRPr lang="en-US" altLang="zh-CN" dirty="0"/>
          </a:p>
          <a:p>
            <a:pPr lvl="1"/>
            <a:r>
              <a:rPr lang="zh-CN" altLang="en-US" dirty="0"/>
              <a:t>节点层面的分类</a:t>
            </a:r>
            <a:r>
              <a:rPr lang="en-US" altLang="zh-CN" dirty="0"/>
              <a:t>/</a:t>
            </a:r>
            <a:r>
              <a:rPr lang="zh-CN" altLang="en-US" dirty="0"/>
              <a:t>回归</a:t>
            </a:r>
          </a:p>
        </p:txBody>
      </p:sp>
    </p:spTree>
    <p:extLst>
      <p:ext uri="{BB962C8B-B14F-4D97-AF65-F5344CB8AC3E}">
        <p14:creationId xmlns:p14="http://schemas.microsoft.com/office/powerpoint/2010/main" val="7011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504</Words>
  <Application>Microsoft Office PowerPoint</Application>
  <PresentationFormat>宽屏</PresentationFormat>
  <Paragraphs>70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-apple-system</vt:lpstr>
      <vt:lpstr>等线</vt:lpstr>
      <vt:lpstr>等线 Light</vt:lpstr>
      <vt:lpstr>Arial</vt:lpstr>
      <vt:lpstr>Office 主题​​</vt:lpstr>
      <vt:lpstr>02-quantum-program-compile-quality-prediction</vt:lpstr>
      <vt:lpstr>Idea: 用神经网络预测程序性质</vt:lpstr>
      <vt:lpstr>总体架构</vt:lpstr>
      <vt:lpstr>背景</vt:lpstr>
      <vt:lpstr>量子程序——为什么选用qiskit</vt:lpstr>
      <vt:lpstr>转译流程——程序是如何变换的</vt:lpstr>
      <vt:lpstr>量子电路的表示方式</vt:lpstr>
      <vt:lpstr>量子程序对应的DAG</vt:lpstr>
      <vt:lpstr>图神经网络介绍</vt:lpstr>
      <vt:lpstr>图神经网络介绍</vt:lpstr>
      <vt:lpstr>GCN消息传递</vt:lpstr>
      <vt:lpstr>本文GCN卷积层</vt:lpstr>
      <vt:lpstr>数据集生成</vt:lpstr>
      <vt:lpstr>网络设计</vt:lpstr>
      <vt:lpstr>实验结果(全部门/无参数门)</vt:lpstr>
      <vt:lpstr>实验结果(全部门)</vt:lpstr>
      <vt:lpstr>实验结果(无参数门)</vt:lpstr>
      <vt:lpstr>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02-quantum-program-compile-quality-prediction</dc:title>
  <dc:creator>应豪 陈</dc:creator>
  <cp:lastModifiedBy>user</cp:lastModifiedBy>
  <cp:revision>24</cp:revision>
  <dcterms:created xsi:type="dcterms:W3CDTF">2024-01-21T07:40:07Z</dcterms:created>
  <dcterms:modified xsi:type="dcterms:W3CDTF">2024-01-21T15:21:32Z</dcterms:modified>
</cp:coreProperties>
</file>