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5.xml" ContentType="application/vnd.openxmlformats-officedocument.presentationml.notesSlide+xml"/>
  <Override PartName="/ppt/tags/tag16.xml" ContentType="application/vnd.openxmlformats-officedocument.presentationml.tags+xml"/>
  <Override PartName="/ppt/notesSlides/notesSlide6.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3.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sldIdLst>
    <p:sldId id="406" r:id="rId2"/>
    <p:sldId id="407" r:id="rId3"/>
    <p:sldId id="408" r:id="rId4"/>
    <p:sldId id="409" r:id="rId5"/>
    <p:sldId id="410" r:id="rId6"/>
    <p:sldId id="411" r:id="rId7"/>
    <p:sldId id="412" r:id="rId8"/>
    <p:sldId id="413" r:id="rId9"/>
    <p:sldId id="414" r:id="rId10"/>
    <p:sldId id="415" r:id="rId11"/>
    <p:sldId id="416" r:id="rId12"/>
    <p:sldId id="417" r:id="rId13"/>
    <p:sldId id="418" r:id="rId14"/>
    <p:sldId id="419" r:id="rId15"/>
    <p:sldId id="420" r:id="rId16"/>
    <p:sldId id="376" r:id="rId17"/>
    <p:sldId id="421" r:id="rId18"/>
    <p:sldId id="422" r:id="rId19"/>
    <p:sldId id="423" r:id="rId20"/>
    <p:sldId id="424" r:id="rId21"/>
    <p:sldId id="377" r:id="rId22"/>
    <p:sldId id="345" r:id="rId23"/>
    <p:sldId id="378" r:id="rId24"/>
    <p:sldId id="379" r:id="rId25"/>
    <p:sldId id="380" r:id="rId26"/>
    <p:sldId id="382" r:id="rId27"/>
    <p:sldId id="383" r:id="rId28"/>
    <p:sldId id="384" r:id="rId29"/>
    <p:sldId id="385" r:id="rId30"/>
    <p:sldId id="387" r:id="rId31"/>
    <p:sldId id="392" r:id="rId32"/>
    <p:sldId id="393" r:id="rId33"/>
    <p:sldId id="398" r:id="rId34"/>
    <p:sldId id="395" r:id="rId35"/>
    <p:sldId id="396" r:id="rId36"/>
    <p:sldId id="397" r:id="rId37"/>
    <p:sldId id="399" r:id="rId38"/>
    <p:sldId id="400" r:id="rId39"/>
    <p:sldId id="401" r:id="rId40"/>
    <p:sldId id="402" r:id="rId41"/>
    <p:sldId id="403" r:id="rId42"/>
    <p:sldId id="447" r:id="rId43"/>
    <p:sldId id="449" r:id="rId44"/>
    <p:sldId id="448" r:id="rId45"/>
    <p:sldId id="452" r:id="rId46"/>
    <p:sldId id="450" r:id="rId47"/>
    <p:sldId id="294" r:id="rId48"/>
  </p:sldIdLst>
  <p:sldSz cx="12192000" cy="6858000"/>
  <p:notesSz cx="6858000" cy="9144000"/>
  <p:custDataLst>
    <p:tags r:id="rId5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F1D9"/>
    <a:srgbClr val="E8FDF7"/>
    <a:srgbClr val="60A3E4"/>
    <a:srgbClr val="ED7D31"/>
    <a:srgbClr val="FFEEE0"/>
    <a:srgbClr val="225B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91" autoAdjust="0"/>
    <p:restoredTop sz="95214" autoAdjust="0"/>
  </p:normalViewPr>
  <p:slideViewPr>
    <p:cSldViewPr snapToGrid="0">
      <p:cViewPr varScale="1">
        <p:scale>
          <a:sx n="85" d="100"/>
          <a:sy n="85" d="100"/>
        </p:scale>
        <p:origin x="874" y="7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543D98-A4FE-A644-ACEF-9A87386163A4}" type="datetimeFigureOut">
              <a:rPr lang="zh-CN" altLang="en-US"/>
              <a:t>2024/1/22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59D499-A38B-1445-BF09-44B7F5DB3009}" type="slidenum">
              <a:rPr/>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没被定义或赋值的自由变量个数不为</a:t>
            </a:r>
            <a:r>
              <a:rPr lang="en-US" altLang="zh-CN" dirty="0"/>
              <a:t>0</a:t>
            </a:r>
            <a:r>
              <a:rPr lang="zh-CN" altLang="en-US" dirty="0"/>
              <a:t>导致的，因为函数的自由变量和参数必须一一对应</a:t>
            </a:r>
          </a:p>
        </p:txBody>
      </p:sp>
      <p:sp>
        <p:nvSpPr>
          <p:cNvPr id="4" name="灯片编号占位符 3"/>
          <p:cNvSpPr>
            <a:spLocks noGrp="1"/>
          </p:cNvSpPr>
          <p:nvPr>
            <p:ph type="sldNum" sz="quarter" idx="5"/>
          </p:nvPr>
        </p:nvSpPr>
        <p:spPr/>
        <p:txBody>
          <a:bodyPr/>
          <a:lstStyle/>
          <a:p>
            <a:fld id="{3E59D499-A38B-1445-BF09-44B7F5DB3009}" type="slidenum">
              <a:rPr lang="en-US" altLang="zh-CN" smtClean="0"/>
              <a:t>20</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t">
            <a:normAutofit/>
          </a:bodyPr>
          <a:lstStyle>
            <a:lvl1pPr algn="ctr">
              <a:defRPr sz="6000"/>
            </a:lvl1pPr>
          </a:lstStyle>
          <a:p>
            <a:r>
              <a:rPr lang="en-US" altLang="en-US"/>
              <a:t>Click here to edit master header styles</a:t>
            </a:r>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en-US"/>
              <a:t>Click here to edit master subtitle styles</a:t>
            </a:r>
          </a:p>
        </p:txBody>
      </p:sp>
      <p:sp>
        <p:nvSpPr>
          <p:cNvPr id="4" name="日期占位符 3"/>
          <p:cNvSpPr>
            <a:spLocks noGrp="1"/>
          </p:cNvSpPr>
          <p:nvPr>
            <p:ph type="dt" sz="half" idx="10"/>
          </p:nvPr>
        </p:nvSpPr>
        <p:spPr/>
        <p:txBody>
          <a:bodyPr>
            <a:normAutofit/>
          </a:bodyPr>
          <a:lstStyle/>
          <a:p>
            <a:fld id="{D997B5FA-0921-464F-AAE1-844C04324D75}" type="datetimeFigureOut">
              <a:rPr lang="en-US" altLang="en-US" smtClean="0"/>
              <a:t>1/22/2024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normAutofit/>
          </a:bodyPr>
          <a:lstStyle/>
          <a:p>
            <a:fld id="{565CE74E-AB26-4998-AD42-012C4C1AD076}" type="slidenum">
              <a:rPr lang="en-US" altLang="en-US" smtClean="0"/>
              <a:t>‹#›</a:t>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p>
            <a:r>
              <a:rPr lang="en-US" altLang="en-US"/>
              <a:t>Click here to edit master header styles</a:t>
            </a:r>
          </a:p>
        </p:txBody>
      </p:sp>
      <p:sp>
        <p:nvSpPr>
          <p:cNvPr id="3" name="竖排文字占位符 2"/>
          <p:cNvSpPr>
            <a:spLocks noGrp="1"/>
          </p:cNvSpPr>
          <p:nvPr>
            <p:ph type="body" orient="vert" idx="1" hasCustomPrompt="1"/>
          </p:nvPr>
        </p:nvSpPr>
        <p:spPr/>
        <p:txBody>
          <a:bodyPr vert="vert">
            <a:normAutofit/>
          </a:bodyPr>
          <a:lstStyle/>
          <a:p>
            <a:pPr lvl="0"/>
            <a:r>
              <a:rPr lang="en-US" altLang="en-US"/>
              <a:t>Click here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日期占位符 3"/>
          <p:cNvSpPr>
            <a:spLocks noGrp="1"/>
          </p:cNvSpPr>
          <p:nvPr>
            <p:ph type="dt" sz="half" idx="10"/>
          </p:nvPr>
        </p:nvSpPr>
        <p:spPr/>
        <p:txBody>
          <a:bodyPr>
            <a:normAutofit/>
          </a:bodyPr>
          <a:lstStyle/>
          <a:p>
            <a:fld id="{D997B5FA-0921-464F-AAE1-844C04324D75}" type="datetimeFigureOut">
              <a:rPr lang="en-US" altLang="en-US" smtClean="0"/>
              <a:t>1/22/2024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normAutofit/>
          </a:bodyPr>
          <a:lstStyle/>
          <a:p>
            <a:fld id="{565CE74E-AB26-4998-AD42-012C4C1AD076}" type="slidenum">
              <a:rPr lang="en-US" altLang="en-US" smtClean="0"/>
              <a:t>‹#›</a:t>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8724900" y="365125"/>
            <a:ext cx="2628900" cy="5811838"/>
          </a:xfrm>
        </p:spPr>
        <p:txBody>
          <a:bodyPr vert="vert">
            <a:normAutofit/>
          </a:bodyPr>
          <a:lstStyle/>
          <a:p>
            <a:r>
              <a:rPr lang="en-US" altLang="en-US"/>
              <a:t>Click here to edit master header styles</a:t>
            </a:r>
          </a:p>
        </p:txBody>
      </p:sp>
      <p:sp>
        <p:nvSpPr>
          <p:cNvPr id="3" name="竖排文字占位符 2"/>
          <p:cNvSpPr>
            <a:spLocks noGrp="1"/>
          </p:cNvSpPr>
          <p:nvPr>
            <p:ph type="body" orient="vert" idx="1" hasCustomPrompt="1"/>
          </p:nvPr>
        </p:nvSpPr>
        <p:spPr>
          <a:xfrm>
            <a:off x="838200" y="365125"/>
            <a:ext cx="7734300" cy="5811838"/>
          </a:xfrm>
        </p:spPr>
        <p:txBody>
          <a:bodyPr vert="vert">
            <a:normAutofit/>
          </a:bodyPr>
          <a:lstStyle/>
          <a:p>
            <a:pPr lvl="0"/>
            <a:r>
              <a:rPr lang="en-US" altLang="en-US"/>
              <a:t>Click here to edit master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日期占位符 3"/>
          <p:cNvSpPr>
            <a:spLocks noGrp="1"/>
          </p:cNvSpPr>
          <p:nvPr>
            <p:ph type="dt" sz="half" idx="10"/>
          </p:nvPr>
        </p:nvSpPr>
        <p:spPr/>
        <p:txBody>
          <a:bodyPr>
            <a:normAutofit/>
          </a:bodyPr>
          <a:lstStyle/>
          <a:p>
            <a:fld id="{D997B5FA-0921-464F-AAE1-844C04324D75}" type="datetimeFigureOut">
              <a:rPr lang="en-US" altLang="en-US" smtClean="0"/>
              <a:t>1/22/2024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normAutofit/>
          </a:bodyPr>
          <a:lstStyle/>
          <a:p>
            <a:fld id="{565CE74E-AB26-4998-AD42-012C4C1AD076}" type="slidenum">
              <a:rPr lang="en-US" altLang="en-US" smtClean="0"/>
              <a:t>‹#›</a:t>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p>
            <a:r>
              <a:rPr lang="en-US" altLang="en-US"/>
              <a:t>Click here to edit master header styles</a:t>
            </a:r>
          </a:p>
        </p:txBody>
      </p:sp>
      <p:sp>
        <p:nvSpPr>
          <p:cNvPr id="3" name="内容占位符 2"/>
          <p:cNvSpPr>
            <a:spLocks noGrp="1"/>
          </p:cNvSpPr>
          <p:nvPr>
            <p:ph idx="1" hasCustomPrompt="1"/>
          </p:nvPr>
        </p:nvSpPr>
        <p:spPr/>
        <p:txBody>
          <a:bodyPr>
            <a:normAutofit/>
          </a:bodyPr>
          <a:lstStyle/>
          <a:p>
            <a:pPr lvl="0"/>
            <a:r>
              <a:rPr lang="en-US" altLang="en-US"/>
              <a:t>Click here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日期占位符 3"/>
          <p:cNvSpPr>
            <a:spLocks noGrp="1"/>
          </p:cNvSpPr>
          <p:nvPr>
            <p:ph type="dt" sz="half" idx="10"/>
          </p:nvPr>
        </p:nvSpPr>
        <p:spPr/>
        <p:txBody>
          <a:bodyPr>
            <a:normAutofit/>
          </a:bodyPr>
          <a:lstStyle/>
          <a:p>
            <a:fld id="{D997B5FA-0921-464F-AAE1-844C04324D75}" type="datetimeFigureOut">
              <a:rPr lang="en-US" altLang="en-US" smtClean="0"/>
              <a:t>1/22/2024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normAutofit/>
          </a:bodyPr>
          <a:lstStyle/>
          <a:p>
            <a:fld id="{565CE74E-AB26-4998-AD42-012C4C1AD076}" type="slidenum">
              <a:rPr lang="en-US" altLang="en-US" smtClean="0"/>
              <a:t>‹#›</a:t>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1850" y="1709738"/>
            <a:ext cx="10515600" cy="2852737"/>
          </a:xfrm>
        </p:spPr>
        <p:txBody>
          <a:bodyPr anchor="t">
            <a:normAutofit/>
          </a:bodyPr>
          <a:lstStyle>
            <a:lvl1pPr>
              <a:defRPr sz="6000"/>
            </a:lvl1pPr>
          </a:lstStyle>
          <a:p>
            <a:r>
              <a:rPr lang="en-US" altLang="en-US"/>
              <a:t>Click here to edit master</a:t>
            </a:r>
          </a:p>
        </p:txBody>
      </p:sp>
      <p:sp>
        <p:nvSpPr>
          <p:cNvPr id="3" name="文本占位符 2"/>
          <p:cNvSpPr>
            <a:spLocks noGrp="1"/>
          </p:cNvSpPr>
          <p:nvPr>
            <p:ph type="body" idx="1" hasCustomPrompt="1"/>
          </p:nvPr>
        </p:nvSpPr>
        <p:spPr>
          <a:xfrm>
            <a:off x="831850" y="4589463"/>
            <a:ext cx="10515600" cy="1500187"/>
          </a:xfrm>
        </p:spPr>
        <p:txBody>
          <a:bodyPr>
            <a:normAutofit/>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en-US"/>
              <a:t>Click here to edit master text styles</a:t>
            </a:r>
          </a:p>
        </p:txBody>
      </p:sp>
      <p:sp>
        <p:nvSpPr>
          <p:cNvPr id="4" name="日期占位符 3"/>
          <p:cNvSpPr>
            <a:spLocks noGrp="1"/>
          </p:cNvSpPr>
          <p:nvPr>
            <p:ph type="dt" sz="half" idx="10"/>
          </p:nvPr>
        </p:nvSpPr>
        <p:spPr/>
        <p:txBody>
          <a:bodyPr>
            <a:normAutofit/>
          </a:bodyPr>
          <a:lstStyle/>
          <a:p>
            <a:fld id="{D997B5FA-0921-464F-AAE1-844C04324D75}" type="datetimeFigureOut">
              <a:rPr lang="en-US" altLang="en-US" smtClean="0"/>
              <a:t>1/22/2024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normAutofit/>
          </a:bodyPr>
          <a:lstStyle/>
          <a:p>
            <a:fld id="{565CE74E-AB26-4998-AD42-012C4C1AD076}" type="slidenum">
              <a:rPr lang="en-US" altLang="en-US" smtClean="0"/>
              <a:t>‹#›</a:t>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p>
            <a:r>
              <a:rPr lang="en-US" altLang="en-US"/>
              <a:t>Click here to edit master header styles</a:t>
            </a:r>
          </a:p>
        </p:txBody>
      </p:sp>
      <p:sp>
        <p:nvSpPr>
          <p:cNvPr id="3" name="内容占位符 2"/>
          <p:cNvSpPr>
            <a:spLocks noGrp="1"/>
          </p:cNvSpPr>
          <p:nvPr>
            <p:ph sz="half" idx="1" hasCustomPrompt="1"/>
          </p:nvPr>
        </p:nvSpPr>
        <p:spPr>
          <a:xfrm>
            <a:off x="838200" y="1825625"/>
            <a:ext cx="5181600" cy="4351338"/>
          </a:xfrm>
        </p:spPr>
        <p:txBody>
          <a:bodyPr>
            <a:normAutofit/>
          </a:bodyPr>
          <a:lstStyle/>
          <a:p>
            <a:pPr lvl="0"/>
            <a:r>
              <a:rPr lang="en-US" altLang="en-US"/>
              <a:t>Click here to edit master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内容占位符 3"/>
          <p:cNvSpPr>
            <a:spLocks noGrp="1"/>
          </p:cNvSpPr>
          <p:nvPr>
            <p:ph sz="half" idx="2" hasCustomPrompt="1"/>
          </p:nvPr>
        </p:nvSpPr>
        <p:spPr>
          <a:xfrm>
            <a:off x="6172200" y="1825625"/>
            <a:ext cx="5181600" cy="4351338"/>
          </a:xfrm>
        </p:spPr>
        <p:txBody>
          <a:bodyPr>
            <a:normAutofit/>
          </a:bodyPr>
          <a:lstStyle/>
          <a:p>
            <a:pPr lvl="0"/>
            <a:r>
              <a:rPr lang="en-US" altLang="en-US"/>
              <a:t>Click here to edit master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日期占位符 4"/>
          <p:cNvSpPr>
            <a:spLocks noGrp="1"/>
          </p:cNvSpPr>
          <p:nvPr>
            <p:ph type="dt" sz="half" idx="10"/>
          </p:nvPr>
        </p:nvSpPr>
        <p:spPr/>
        <p:txBody>
          <a:bodyPr>
            <a:normAutofit/>
          </a:bodyPr>
          <a:lstStyle/>
          <a:p>
            <a:fld id="{D997B5FA-0921-464F-AAE1-844C04324D75}" type="datetimeFigureOut">
              <a:rPr lang="en-US" altLang="en-US" smtClean="0"/>
              <a:t>1/22/2024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normAutofit/>
          </a:bodyPr>
          <a:lstStyle/>
          <a:p>
            <a:fld id="{565CE74E-AB26-4998-AD42-012C4C1AD076}" type="slidenum">
              <a:rPr lang="en-US" altLang="en-US" smtClean="0"/>
              <a:t>‹#›</a:t>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9788" y="365125"/>
            <a:ext cx="10515600" cy="1325563"/>
          </a:xfrm>
        </p:spPr>
        <p:txBody>
          <a:bodyPr>
            <a:normAutofit/>
          </a:bodyPr>
          <a:lstStyle/>
          <a:p>
            <a:r>
              <a:rPr lang="en-US" altLang="en-US"/>
              <a:t>Click here to edit master header styles</a:t>
            </a:r>
          </a:p>
        </p:txBody>
      </p:sp>
      <p:sp>
        <p:nvSpPr>
          <p:cNvPr id="3" name="文本占位符 2"/>
          <p:cNvSpPr>
            <a:spLocks noGrp="1"/>
          </p:cNvSpPr>
          <p:nvPr>
            <p:ph type="body" idx="1" hasCustomPrompt="1"/>
          </p:nvPr>
        </p:nvSpPr>
        <p:spPr>
          <a:xfrm>
            <a:off x="839788" y="1681163"/>
            <a:ext cx="5157787" cy="823912"/>
          </a:xfrm>
        </p:spPr>
        <p:txBody>
          <a:bodyPr anchor="t">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en-US"/>
              <a:t>Click here to edit master text</a:t>
            </a:r>
          </a:p>
        </p:txBody>
      </p:sp>
      <p:sp>
        <p:nvSpPr>
          <p:cNvPr id="4" name="内容占位符 3"/>
          <p:cNvSpPr>
            <a:spLocks noGrp="1"/>
          </p:cNvSpPr>
          <p:nvPr>
            <p:ph sz="half" idx="2" hasCustomPrompt="1"/>
          </p:nvPr>
        </p:nvSpPr>
        <p:spPr>
          <a:xfrm>
            <a:off x="839788" y="2505075"/>
            <a:ext cx="5157787" cy="3684588"/>
          </a:xfrm>
        </p:spPr>
        <p:txBody>
          <a:bodyPr>
            <a:normAutofit/>
          </a:bodyPr>
          <a:lstStyle/>
          <a:p>
            <a:pPr lvl="0"/>
            <a:r>
              <a:rPr lang="en-US" altLang="en-US"/>
              <a:t>Click here to edit master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文本占位符 4"/>
          <p:cNvSpPr>
            <a:spLocks noGrp="1"/>
          </p:cNvSpPr>
          <p:nvPr>
            <p:ph type="body" sz="quarter" idx="3" hasCustomPrompt="1"/>
          </p:nvPr>
        </p:nvSpPr>
        <p:spPr>
          <a:xfrm>
            <a:off x="6172200" y="1681163"/>
            <a:ext cx="5183188" cy="823912"/>
          </a:xfrm>
        </p:spPr>
        <p:txBody>
          <a:bodyPr anchor="t">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en-US"/>
              <a:t>Click here to edit master text</a:t>
            </a:r>
          </a:p>
        </p:txBody>
      </p:sp>
      <p:sp>
        <p:nvSpPr>
          <p:cNvPr id="6" name="内容占位符 5"/>
          <p:cNvSpPr>
            <a:spLocks noGrp="1"/>
          </p:cNvSpPr>
          <p:nvPr>
            <p:ph sz="quarter" idx="4" hasCustomPrompt="1"/>
          </p:nvPr>
        </p:nvSpPr>
        <p:spPr>
          <a:xfrm>
            <a:off x="6172200" y="2505075"/>
            <a:ext cx="5183188" cy="3684588"/>
          </a:xfrm>
        </p:spPr>
        <p:txBody>
          <a:bodyPr>
            <a:normAutofit/>
          </a:bodyPr>
          <a:lstStyle/>
          <a:p>
            <a:pPr lvl="0"/>
            <a:r>
              <a:rPr lang="en-US" altLang="en-US"/>
              <a:t>Click here to edit master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日期占位符 6"/>
          <p:cNvSpPr>
            <a:spLocks noGrp="1"/>
          </p:cNvSpPr>
          <p:nvPr>
            <p:ph type="dt" sz="half" idx="10"/>
          </p:nvPr>
        </p:nvSpPr>
        <p:spPr/>
        <p:txBody>
          <a:bodyPr>
            <a:normAutofit/>
          </a:bodyPr>
          <a:lstStyle/>
          <a:p>
            <a:fld id="{D997B5FA-0921-464F-AAE1-844C04324D75}" type="datetimeFigureOut">
              <a:rPr lang="en-US" altLang="en-US" smtClean="0"/>
              <a:t>1/22/2024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normAutofit/>
          </a:bodyPr>
          <a:lstStyle/>
          <a:p>
            <a:fld id="{565CE74E-AB26-4998-AD42-012C4C1AD076}" type="slidenum">
              <a:rPr lang="en-US" altLang="en-US" smtClean="0"/>
              <a:t>‹#›</a:t>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p>
            <a:r>
              <a:rPr lang="en-US" altLang="en-US"/>
              <a:t>Click here to edit master header styles</a:t>
            </a:r>
          </a:p>
        </p:txBody>
      </p:sp>
      <p:sp>
        <p:nvSpPr>
          <p:cNvPr id="3" name="日期占位符 2"/>
          <p:cNvSpPr>
            <a:spLocks noGrp="1"/>
          </p:cNvSpPr>
          <p:nvPr>
            <p:ph type="dt" sz="half" idx="10"/>
          </p:nvPr>
        </p:nvSpPr>
        <p:spPr/>
        <p:txBody>
          <a:bodyPr>
            <a:normAutofit/>
          </a:bodyPr>
          <a:lstStyle/>
          <a:p>
            <a:fld id="{D997B5FA-0921-464F-AAE1-844C04324D75}" type="datetimeFigureOut">
              <a:rPr lang="en-US" altLang="en-US" smtClean="0"/>
              <a:t>1/22/2024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normAutofit/>
          </a:bodyPr>
          <a:lstStyle/>
          <a:p>
            <a:fld id="{565CE74E-AB26-4998-AD42-012C4C1AD076}" type="slidenum">
              <a:rPr lang="en-US" altLang="en-US" smtClean="0"/>
              <a:t>‹#›</a:t>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p>
            <a:fld id="{D997B5FA-0921-464F-AAE1-844C04324D75}" type="datetimeFigureOut">
              <a:rPr lang="en-US" altLang="en-US" smtClean="0"/>
              <a:t>1/22/2024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normAutofit/>
          </a:bodyPr>
          <a:lstStyle/>
          <a:p>
            <a:fld id="{565CE74E-AB26-4998-AD42-012C4C1AD076}" type="slidenum">
              <a:rPr lang="en-US" altLang="en-US" smtClean="0"/>
              <a:t>‹#›</a:t>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9788" y="457200"/>
            <a:ext cx="3932237" cy="1600200"/>
          </a:xfrm>
        </p:spPr>
        <p:txBody>
          <a:bodyPr anchor="t">
            <a:normAutofit/>
          </a:bodyPr>
          <a:lstStyle>
            <a:lvl1pPr>
              <a:defRPr sz="3200"/>
            </a:lvl1pPr>
          </a:lstStyle>
          <a:p>
            <a:r>
              <a:rPr lang="en-US" altLang="en-US"/>
              <a:t>Click here to edit master header styles</a:t>
            </a:r>
          </a:p>
        </p:txBody>
      </p:sp>
      <p:sp>
        <p:nvSpPr>
          <p:cNvPr id="3" name="内容占位符 2"/>
          <p:cNvSpPr>
            <a:spLocks noGrp="1"/>
          </p:cNvSpPr>
          <p:nvPr>
            <p:ph idx="1" hasCustomPrompt="1"/>
          </p:nvPr>
        </p:nvSpPr>
        <p:spPr>
          <a:xfrm>
            <a:off x="5183188" y="987425"/>
            <a:ext cx="6172200" cy="4873625"/>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en-US"/>
              <a:t>Click here to edit master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文本占位符 3"/>
          <p:cNvSpPr>
            <a:spLocks noGrp="1"/>
          </p:cNvSpPr>
          <p:nvPr>
            <p:ph type="body" sz="half" idx="2" hasCustomPrompt="1"/>
          </p:nvPr>
        </p:nvSpPr>
        <p:spPr>
          <a:xfrm>
            <a:off x="839788" y="2057400"/>
            <a:ext cx="3932237" cy="381158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en-US"/>
              <a:t>Click here to edit master text</a:t>
            </a:r>
          </a:p>
        </p:txBody>
      </p:sp>
      <p:sp>
        <p:nvSpPr>
          <p:cNvPr id="5" name="日期占位符 4"/>
          <p:cNvSpPr>
            <a:spLocks noGrp="1"/>
          </p:cNvSpPr>
          <p:nvPr>
            <p:ph type="dt" sz="half" idx="10"/>
          </p:nvPr>
        </p:nvSpPr>
        <p:spPr/>
        <p:txBody>
          <a:bodyPr>
            <a:normAutofit/>
          </a:bodyPr>
          <a:lstStyle/>
          <a:p>
            <a:fld id="{D997B5FA-0921-464F-AAE1-844C04324D75}" type="datetimeFigureOut">
              <a:rPr lang="en-US" altLang="en-US" smtClean="0"/>
              <a:t>1/22/2024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normAutofit/>
          </a:bodyPr>
          <a:lstStyle/>
          <a:p>
            <a:fld id="{565CE74E-AB26-4998-AD42-012C4C1AD076}" type="slidenum">
              <a:rPr lang="en-US" altLang="en-US" smtClean="0"/>
              <a:t>‹#›</a:t>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9788" y="457200"/>
            <a:ext cx="3932237" cy="1600200"/>
          </a:xfrm>
        </p:spPr>
        <p:txBody>
          <a:bodyPr anchor="t">
            <a:normAutofit/>
          </a:bodyPr>
          <a:lstStyle>
            <a:lvl1pPr>
              <a:defRPr sz="3200"/>
            </a:lvl1pPr>
          </a:lstStyle>
          <a:p>
            <a:r>
              <a:rPr lang="en-US" altLang="en-US"/>
              <a:t>Click here to edit master header styles</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en-US"/>
              <a:t>Click here to edit master text</a:t>
            </a:r>
          </a:p>
        </p:txBody>
      </p:sp>
      <p:sp>
        <p:nvSpPr>
          <p:cNvPr id="5" name="日期占位符 4"/>
          <p:cNvSpPr>
            <a:spLocks noGrp="1"/>
          </p:cNvSpPr>
          <p:nvPr>
            <p:ph type="dt" sz="half" idx="10"/>
          </p:nvPr>
        </p:nvSpPr>
        <p:spPr/>
        <p:txBody>
          <a:bodyPr>
            <a:normAutofit/>
          </a:bodyPr>
          <a:lstStyle/>
          <a:p>
            <a:fld id="{D997B5FA-0921-464F-AAE1-844C04324D75}" type="datetimeFigureOut">
              <a:rPr lang="en-US" altLang="en-US" smtClean="0"/>
              <a:t>1/22/2024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normAutofit/>
          </a:bodyPr>
          <a:lstStyle/>
          <a:p>
            <a:fld id="{565CE74E-AB26-4998-AD42-012C4C1AD076}" type="slidenum">
              <a:rPr lang="en-US" altLang="en-US" smtClean="0"/>
              <a:t>‹#›</a:t>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0000"/>
            <a:lum/>
          </a:blip>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t">
            <a:normAutofit/>
          </a:bodyPr>
          <a:lstStyle/>
          <a:p>
            <a:r>
              <a:rPr lang="en-US" altLang="en-US"/>
              <a:t>Click here to edit master header styles</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en-US"/>
              <a:t>Click here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D997B5FA-0921-464F-AAE1-844C04324D75}" type="datetimeFigureOut">
              <a:rPr lang="en-US" altLang="en-US" smtClean="0"/>
              <a:t>1/22/2024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565CE74E-AB26-4998-AD42-012C4C1AD076}" type="slidenum">
              <a:rPr lang="en-US"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slideLayout" Target="../slideLayouts/slideLayout1.xml"/><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1.svg"/><Relationship Id="rId11" Type="http://schemas.openxmlformats.org/officeDocument/2006/relationships/image" Target="../media/image16.sv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hyperlink" Target="https://dl.acm.org/doi/abs/10.1145/3468264.3468591" TargetMode="External"/><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tags" Target="../tags/tag22.xml"/><Relationship Id="rId5" Type="http://schemas.openxmlformats.org/officeDocument/2006/relationships/image" Target="../media/image13.sv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2.png"/><Relationship Id="rId7" Type="http://schemas.openxmlformats.org/officeDocument/2006/relationships/image" Target="../media/image26.png"/><Relationship Id="rId2" Type="http://schemas.openxmlformats.org/officeDocument/2006/relationships/slideLayout" Target="../slideLayouts/slideLayout1.xml"/><Relationship Id="rId1" Type="http://schemas.openxmlformats.org/officeDocument/2006/relationships/tags" Target="../tags/tag23.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9.png"/><Relationship Id="rId4" Type="http://schemas.openxmlformats.org/officeDocument/2006/relationships/image" Target="../media/image13.svg"/><Relationship Id="rId9"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24.xml"/><Relationship Id="rId6" Type="http://schemas.openxmlformats.org/officeDocument/2006/relationships/image" Target="../media/image30.png"/><Relationship Id="rId5" Type="http://schemas.openxmlformats.org/officeDocument/2006/relationships/image" Target="../media/image13.sv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1.xml"/><Relationship Id="rId1" Type="http://schemas.openxmlformats.org/officeDocument/2006/relationships/tags" Target="../tags/tag28.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1.xml"/><Relationship Id="rId1" Type="http://schemas.openxmlformats.org/officeDocument/2006/relationships/tags" Target="../tags/tag29.xml"/><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1.xml"/><Relationship Id="rId1" Type="http://schemas.openxmlformats.org/officeDocument/2006/relationships/tags" Target="../tags/tag30.xml"/><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41.png"/><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1.xml"/><Relationship Id="rId1" Type="http://schemas.openxmlformats.org/officeDocument/2006/relationships/tags" Target="../tags/tag35.xml"/></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1.xml"/><Relationship Id="rId1" Type="http://schemas.openxmlformats.org/officeDocument/2006/relationships/tags" Target="../tags/tag37.xml"/></Relationships>
</file>

<file path=ppt/slides/_rels/slide45.xml.rels><?xml version="1.0" encoding="UTF-8" standalone="yes"?>
<Relationships xmlns="http://schemas.openxmlformats.org/package/2006/relationships"><Relationship Id="rId3" Type="http://schemas.openxmlformats.org/officeDocument/2006/relationships/hyperlink" Target="https://tvm.apache.org/docs/" TargetMode="External"/><Relationship Id="rId2" Type="http://schemas.openxmlformats.org/officeDocument/2006/relationships/hyperlink" Target="https://dl.acm.org/doi/10.1145/3468264.3468591" TargetMode="External"/><Relationship Id="rId1" Type="http://schemas.openxmlformats.org/officeDocument/2006/relationships/slideLayout" Target="../slideLayouts/slideLayout1.xml"/><Relationship Id="rId4" Type="http://schemas.openxmlformats.org/officeDocument/2006/relationships/hyperlink" Target="https://arxiv.org/abs/2002.03794"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8.xml"/><Relationship Id="rId7" Type="http://schemas.openxmlformats.org/officeDocument/2006/relationships/notesSlide" Target="../notesSlides/notesSlide4.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1.xml"/><Relationship Id="rId5" Type="http://schemas.openxmlformats.org/officeDocument/2006/relationships/tags" Target="../tags/tag10.xml"/><Relationship Id="rId10" Type="http://schemas.openxmlformats.org/officeDocument/2006/relationships/image" Target="../media/image4.png"/><Relationship Id="rId4" Type="http://schemas.openxmlformats.org/officeDocument/2006/relationships/tags" Target="../tags/tag9.xml"/><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3.xml"/><Relationship Id="rId7" Type="http://schemas.openxmlformats.org/officeDocument/2006/relationships/notesSlide" Target="../notesSlides/notesSlide5.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Layout" Target="../slideLayouts/slideLayout1.xml"/><Relationship Id="rId11" Type="http://schemas.openxmlformats.org/officeDocument/2006/relationships/image" Target="../media/image7.png"/><Relationship Id="rId5" Type="http://schemas.openxmlformats.org/officeDocument/2006/relationships/tags" Target="../tags/tag15.xml"/><Relationship Id="rId10" Type="http://schemas.openxmlformats.org/officeDocument/2006/relationships/image" Target="../media/image6.png"/><Relationship Id="rId4" Type="http://schemas.openxmlformats.org/officeDocument/2006/relationships/tags" Target="../tags/tag14.xm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9.png"/><Relationship Id="rId5" Type="http://schemas.openxmlformats.org/officeDocument/2006/relationships/notesSlide" Target="../notesSlides/notesSlide7.xml"/><Relationship Id="rId4"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15"/>
          <p:cNvSpPr/>
          <p:nvPr/>
        </p:nvSpPr>
        <p:spPr>
          <a:xfrm>
            <a:off x="10255310" y="6355863"/>
            <a:ext cx="1723222" cy="338554"/>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j-ea"/>
              <a:ea typeface="+mj-ea"/>
              <a:cs typeface="字魂105号-简雅黑" panose="00000500000000000000" pitchFamily="2" charset="-122"/>
              <a:sym typeface="字魂105号-简雅黑" panose="00000500000000000000" pitchFamily="2" charset="-122"/>
            </a:endParaRPr>
          </a:p>
        </p:txBody>
      </p:sp>
      <p:sp>
        <p:nvSpPr>
          <p:cNvPr id="12" name="平行四边形 11"/>
          <p:cNvSpPr/>
          <p:nvPr/>
        </p:nvSpPr>
        <p:spPr>
          <a:xfrm>
            <a:off x="5664200" y="0"/>
            <a:ext cx="6362700" cy="6858000"/>
          </a:xfrm>
          <a:prstGeom prst="parallelogram">
            <a:avLst>
              <a:gd name="adj" fmla="val 36447"/>
            </a:avLst>
          </a:prstGeom>
          <a:gradFill>
            <a:gsLst>
              <a:gs pos="0">
                <a:srgbClr val="6A9BD7">
                  <a:alpha val="34000"/>
                </a:srgbClr>
              </a:gs>
              <a:gs pos="100000">
                <a:srgbClr val="235B95">
                  <a:alpha val="5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j-ea"/>
              <a:ea typeface="+mj-ea"/>
              <a:cs typeface="字魂105号-简雅黑" panose="00000500000000000000" pitchFamily="2" charset="-122"/>
              <a:sym typeface="字魂105号-简雅黑" panose="00000500000000000000" pitchFamily="2" charset="-122"/>
            </a:endParaRPr>
          </a:p>
        </p:txBody>
      </p:sp>
      <p:sp>
        <p:nvSpPr>
          <p:cNvPr id="2" name="文本框 1"/>
          <p:cNvSpPr txBox="1"/>
          <p:nvPr/>
        </p:nvSpPr>
        <p:spPr>
          <a:xfrm>
            <a:off x="308614" y="6045461"/>
            <a:ext cx="2001624" cy="259080"/>
          </a:xfrm>
          <a:prstGeom prst="rect">
            <a:avLst/>
          </a:prstGeom>
          <a:noFill/>
        </p:spPr>
        <p:txBody>
          <a:bodyPr wrap="square" rtlCol="0">
            <a:normAutofit/>
          </a:bodyPr>
          <a:lstStyle/>
          <a:p>
            <a:endParaRPr lang="en-US" altLang="en-US" sz="1100" dirty="0">
              <a:solidFill>
                <a:schemeClr val="bg1"/>
              </a:solidFill>
              <a:latin typeface="+mj-ea"/>
              <a:ea typeface="+mj-ea"/>
              <a:cs typeface="字魂105号-简雅黑" panose="00000500000000000000" pitchFamily="2" charset="-122"/>
              <a:sym typeface="字魂105号-简雅黑" panose="00000500000000000000" pitchFamily="2" charset="-122"/>
            </a:endParaRPr>
          </a:p>
        </p:txBody>
      </p:sp>
      <p:sp>
        <p:nvSpPr>
          <p:cNvPr id="13" name="矩形: 圆角 12"/>
          <p:cNvSpPr/>
          <p:nvPr/>
        </p:nvSpPr>
        <p:spPr>
          <a:xfrm>
            <a:off x="184818" y="189217"/>
            <a:ext cx="462882" cy="2933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j-ea"/>
              <a:ea typeface="+mj-ea"/>
              <a:cs typeface="字魂105号-简雅黑" panose="00000500000000000000" pitchFamily="2" charset="-122"/>
              <a:sym typeface="字魂105号-简雅黑" panose="00000500000000000000" pitchFamily="2" charset="-122"/>
            </a:endParaRPr>
          </a:p>
        </p:txBody>
      </p:sp>
      <p:grpSp>
        <p:nvGrpSpPr>
          <p:cNvPr id="15" name="组合 14"/>
          <p:cNvGrpSpPr/>
          <p:nvPr/>
        </p:nvGrpSpPr>
        <p:grpSpPr>
          <a:xfrm>
            <a:off x="165100" y="1155361"/>
            <a:ext cx="11861800" cy="4045141"/>
            <a:chOff x="165100" y="1160207"/>
            <a:chExt cx="11861800" cy="4045141"/>
          </a:xfrm>
        </p:grpSpPr>
        <p:sp>
          <p:nvSpPr>
            <p:cNvPr id="11" name="矩形: 圆角 10"/>
            <p:cNvSpPr/>
            <p:nvPr/>
          </p:nvSpPr>
          <p:spPr>
            <a:xfrm>
              <a:off x="165100" y="1160207"/>
              <a:ext cx="11861800" cy="4045141"/>
            </a:xfrm>
            <a:prstGeom prst="roundRect">
              <a:avLst>
                <a:gd name="adj" fmla="val 4459"/>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mj-ea"/>
                <a:ea typeface="+mj-ea"/>
                <a:cs typeface="字魂105号-简雅黑" panose="00000500000000000000" pitchFamily="2" charset="-122"/>
                <a:sym typeface="字魂105号-简雅黑" panose="00000500000000000000" pitchFamily="2" charset="-122"/>
              </a:endParaRPr>
            </a:p>
          </p:txBody>
        </p:sp>
        <p:sp>
          <p:nvSpPr>
            <p:cNvPr id="8" name="文本框 7"/>
            <p:cNvSpPr txBox="1"/>
            <p:nvPr/>
          </p:nvSpPr>
          <p:spPr>
            <a:xfrm>
              <a:off x="1334135" y="2403537"/>
              <a:ext cx="10245090" cy="868680"/>
            </a:xfrm>
            <a:prstGeom prst="rect">
              <a:avLst/>
            </a:prstGeom>
            <a:noFill/>
          </p:spPr>
          <p:txBody>
            <a:bodyPr wrap="square" rtlCol="0"/>
            <a:lstStyle/>
            <a:p>
              <a:r>
                <a:rPr lang="zh-CN" altLang="en-US" sz="6600" b="1" spc="300" dirty="0">
                  <a:solidFill>
                    <a:schemeClr val="bg1"/>
                  </a:solidFill>
                  <a:latin typeface="+mj-ea"/>
                  <a:ea typeface="+mj-ea"/>
                  <a:cs typeface="字魂105号-简雅黑" panose="00000500000000000000" pitchFamily="2" charset="-122"/>
                  <a:sym typeface="字魂105号-简雅黑" panose="00000500000000000000" pitchFamily="2" charset="-122"/>
                </a:rPr>
                <a:t>深度学习编译器缺陷测试</a:t>
              </a:r>
            </a:p>
          </p:txBody>
        </p:sp>
        <p:sp>
          <p:nvSpPr>
            <p:cNvPr id="9" name="文本框 8"/>
            <p:cNvSpPr txBox="1"/>
            <p:nvPr/>
          </p:nvSpPr>
          <p:spPr>
            <a:xfrm>
              <a:off x="4574540" y="3771962"/>
              <a:ext cx="3362960" cy="338455"/>
            </a:xfrm>
            <a:prstGeom prst="rect">
              <a:avLst/>
            </a:prstGeom>
            <a:noFill/>
          </p:spPr>
          <p:txBody>
            <a:bodyPr wrap="square">
              <a:noAutofit/>
            </a:bodyPr>
            <a:lstStyle/>
            <a:p>
              <a:r>
                <a:rPr lang="zh-CN" altLang="en-US" sz="2000" spc="300" dirty="0">
                  <a:solidFill>
                    <a:schemeClr val="bg1"/>
                  </a:solidFill>
                  <a:latin typeface="+mj-ea"/>
                  <a:ea typeface="+mj-ea"/>
                  <a:cs typeface="字魂105号-简雅黑" panose="00000500000000000000" pitchFamily="2" charset="-122"/>
                  <a:sym typeface="字魂105号-简雅黑" panose="00000500000000000000" pitchFamily="2" charset="-122"/>
                </a:rPr>
                <a:t>郭俊荣</a:t>
              </a:r>
              <a:r>
                <a:rPr lang="en-US" altLang="zh-CN" sz="2000" spc="300" dirty="0">
                  <a:solidFill>
                    <a:schemeClr val="bg1"/>
                  </a:solidFill>
                  <a:latin typeface="+mj-ea"/>
                  <a:ea typeface="+mj-ea"/>
                  <a:cs typeface="字魂105号-简雅黑" panose="00000500000000000000" pitchFamily="2" charset="-122"/>
                  <a:sym typeface="字魂105号-简雅黑" panose="00000500000000000000" pitchFamily="2" charset="-122"/>
                </a:rPr>
                <a:t> </a:t>
              </a:r>
              <a:r>
                <a:rPr lang="zh-CN" altLang="en-US" sz="2000" spc="300" dirty="0">
                  <a:solidFill>
                    <a:schemeClr val="bg1"/>
                  </a:solidFill>
                  <a:latin typeface="+mj-ea"/>
                  <a:ea typeface="+mj-ea"/>
                  <a:cs typeface="字魂105号-简雅黑" panose="00000500000000000000" pitchFamily="2" charset="-122"/>
                  <a:sym typeface="字魂105号-简雅黑" panose="00000500000000000000" pitchFamily="2" charset="-122"/>
                </a:rPr>
                <a:t>杨城昊</a:t>
              </a:r>
              <a:r>
                <a:rPr lang="en-US" altLang="zh-CN" sz="2000" spc="300" dirty="0">
                  <a:solidFill>
                    <a:schemeClr val="bg1"/>
                  </a:solidFill>
                  <a:latin typeface="+mj-ea"/>
                  <a:ea typeface="+mj-ea"/>
                  <a:cs typeface="字魂105号-简雅黑" panose="00000500000000000000" pitchFamily="2" charset="-122"/>
                  <a:sym typeface="字魂105号-简雅黑" panose="00000500000000000000" pitchFamily="2" charset="-122"/>
                </a:rPr>
                <a:t> </a:t>
              </a:r>
              <a:r>
                <a:rPr lang="zh-CN" altLang="en-US" sz="2000" spc="300" dirty="0">
                  <a:solidFill>
                    <a:schemeClr val="bg1"/>
                  </a:solidFill>
                  <a:latin typeface="+mj-ea"/>
                  <a:ea typeface="+mj-ea"/>
                  <a:cs typeface="字魂105号-简雅黑" panose="00000500000000000000" pitchFamily="2" charset="-122"/>
                  <a:sym typeface="字魂105号-简雅黑" panose="00000500000000000000" pitchFamily="2" charset="-122"/>
                </a:rPr>
                <a:t>任庆楠</a:t>
              </a:r>
            </a:p>
          </p:txBody>
        </p:sp>
        <p:sp>
          <p:nvSpPr>
            <p:cNvPr id="14" name="矩形: 圆角 13"/>
            <p:cNvSpPr/>
            <p:nvPr/>
          </p:nvSpPr>
          <p:spPr>
            <a:xfrm>
              <a:off x="11747345" y="1524634"/>
              <a:ext cx="136041" cy="3316285"/>
            </a:xfrm>
            <a:prstGeom prst="roundRect">
              <a:avLst>
                <a:gd name="adj" fmla="val 1961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mj-ea"/>
                <a:ea typeface="+mj-ea"/>
                <a:cs typeface="字魂105号-简雅黑" panose="00000500000000000000" pitchFamily="2" charset="-122"/>
                <a:sym typeface="字魂105号-简雅黑" panose="00000500000000000000" pitchFamily="2" charset="-122"/>
              </a:endParaRPr>
            </a:p>
          </p:txBody>
        </p:sp>
      </p:grpSp>
      <p:sp>
        <p:nvSpPr>
          <p:cNvPr id="4" name="文本框 3"/>
          <p:cNvSpPr txBox="1"/>
          <p:nvPr/>
        </p:nvSpPr>
        <p:spPr>
          <a:xfrm>
            <a:off x="5173980" y="4297680"/>
            <a:ext cx="1844675" cy="368300"/>
          </a:xfrm>
          <a:prstGeom prst="rect">
            <a:avLst/>
          </a:prstGeom>
          <a:noFill/>
        </p:spPr>
        <p:txBody>
          <a:bodyPr wrap="square" rtlCol="0">
            <a:spAutoFit/>
          </a:bodyPr>
          <a:lstStyle/>
          <a:p>
            <a:r>
              <a:rPr lang="zh-CN" altLang="en-US" b="1">
                <a:solidFill>
                  <a:schemeClr val="bg1"/>
                </a:solidFill>
              </a:rPr>
              <a:t>小组编号：</a:t>
            </a:r>
            <a:r>
              <a:rPr lang="en-US" altLang="zh-CN" b="1">
                <a:solidFill>
                  <a:schemeClr val="bg1"/>
                </a:solidFill>
              </a:rPr>
              <a:t>G1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1+#ppt_w/2"/>
                                          </p:val>
                                        </p:tav>
                                        <p:tav tm="100000">
                                          <p:val>
                                            <p:strVal val="#ppt_x"/>
                                          </p:val>
                                        </p:tav>
                                      </p:tavLst>
                                    </p:anim>
                                    <p:anim calcmode="lin" valueType="num">
                                      <p:cBhvr additive="base">
                                        <p:cTn id="8" dur="75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0" y="485631"/>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nvGrpSpPr>
          <p:cNvPr id="10" name="组合 9"/>
          <p:cNvGrpSpPr/>
          <p:nvPr/>
        </p:nvGrpSpPr>
        <p:grpSpPr>
          <a:xfrm>
            <a:off x="353692" y="6457305"/>
            <a:ext cx="962025" cy="176212"/>
            <a:chOff x="10455276" y="6433094"/>
            <a:chExt cx="962025" cy="176212"/>
          </a:xfrm>
        </p:grpSpPr>
        <p:sp>
          <p:nvSpPr>
            <p:cNvPr id="11" name="椭圆 10"/>
            <p:cNvSpPr/>
            <p:nvPr/>
          </p:nvSpPr>
          <p:spPr>
            <a:xfrm>
              <a:off x="10717214"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2" name="椭圆 11"/>
            <p:cNvSpPr/>
            <p:nvPr/>
          </p:nvSpPr>
          <p:spPr>
            <a:xfrm>
              <a:off x="10979152"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3" name="椭圆 12"/>
            <p:cNvSpPr/>
            <p:nvPr/>
          </p:nvSpPr>
          <p:spPr>
            <a:xfrm>
              <a:off x="11241089"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4" name="椭圆 13"/>
            <p:cNvSpPr/>
            <p:nvPr/>
          </p:nvSpPr>
          <p:spPr>
            <a:xfrm>
              <a:off x="10455276"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sp>
        <p:nvSpPr>
          <p:cNvPr id="2" name="文本框 1"/>
          <p:cNvSpPr txBox="1"/>
          <p:nvPr/>
        </p:nvSpPr>
        <p:spPr>
          <a:xfrm>
            <a:off x="877568" y="266423"/>
            <a:ext cx="1709420" cy="553085"/>
          </a:xfrm>
          <a:prstGeom prst="rect">
            <a:avLst/>
          </a:prstGeom>
          <a:noFill/>
        </p:spPr>
        <p:txBody>
          <a:bodyPr wrap="none" rtlCol="0">
            <a:spAutoFit/>
          </a:bodyPr>
          <a:lstStyle/>
          <a:p>
            <a:pPr algn="l"/>
            <a:r>
              <a:rPr kumimoji="1" lang="zh-CN" sz="3000" b="1" dirty="0"/>
              <a:t>前端优化</a:t>
            </a:r>
          </a:p>
        </p:txBody>
      </p:sp>
      <p:sp>
        <p:nvSpPr>
          <p:cNvPr id="4" name="文本框 3"/>
          <p:cNvSpPr txBox="1"/>
          <p:nvPr/>
        </p:nvSpPr>
        <p:spPr>
          <a:xfrm>
            <a:off x="757555" y="1030605"/>
            <a:ext cx="10410190" cy="922020"/>
          </a:xfrm>
          <a:prstGeom prst="rect">
            <a:avLst/>
          </a:prstGeom>
          <a:noFill/>
        </p:spPr>
        <p:txBody>
          <a:bodyPr wrap="square" rtlCol="0">
            <a:spAutoFit/>
          </a:bodyPr>
          <a:lstStyle/>
          <a:p>
            <a:r>
              <a:rPr lang="zh-CN" altLang="en-US"/>
              <a:t>在构建计算图之后，前端应用图级优化。许多优化更容易在图级识别和执行，因为图提供了计算的全局视图。这些优化只应用于计算图，而不是后端实现。因此，它们是独立于硬件的，可以应用于各种后端目标。</a:t>
            </a:r>
          </a:p>
        </p:txBody>
      </p:sp>
      <p:sp>
        <p:nvSpPr>
          <p:cNvPr id="6" name="文本框 5"/>
          <p:cNvSpPr txBox="1"/>
          <p:nvPr/>
        </p:nvSpPr>
        <p:spPr>
          <a:xfrm>
            <a:off x="757555" y="2136140"/>
            <a:ext cx="10169525" cy="1476375"/>
          </a:xfrm>
          <a:prstGeom prst="rect">
            <a:avLst/>
          </a:prstGeom>
          <a:noFill/>
        </p:spPr>
        <p:txBody>
          <a:bodyPr wrap="square" rtlCol="0">
            <a:spAutoFit/>
          </a:bodyPr>
          <a:lstStyle/>
          <a:p>
            <a:r>
              <a:rPr lang="zh-CN" altLang="en-US"/>
              <a:t>前端优化通常由 passes 定义，可以通过遍历计算图的节点并执行图转换来应用。前端提供了如下方法:</a:t>
            </a:r>
          </a:p>
          <a:p>
            <a:endParaRPr lang="zh-CN" altLang="en-US"/>
          </a:p>
          <a:p>
            <a:r>
              <a:rPr lang="zh-CN" altLang="en-US"/>
              <a:t>• </a:t>
            </a:r>
            <a:r>
              <a:rPr lang="zh-CN" altLang="en-US" b="1"/>
              <a:t>从计算图中捕获特定的特征;</a:t>
            </a:r>
            <a:endParaRPr lang="zh-CN" altLang="en-US"/>
          </a:p>
          <a:p>
            <a:r>
              <a:rPr lang="zh-CN" altLang="en-US"/>
              <a:t>• </a:t>
            </a:r>
            <a:r>
              <a:rPr lang="zh-CN" altLang="en-US" b="1"/>
              <a:t>重写图以进行优化。</a:t>
            </a:r>
          </a:p>
        </p:txBody>
      </p:sp>
      <p:sp>
        <p:nvSpPr>
          <p:cNvPr id="17" name="文本框 16"/>
          <p:cNvSpPr txBox="1"/>
          <p:nvPr/>
        </p:nvSpPr>
        <p:spPr>
          <a:xfrm>
            <a:off x="775970" y="3809365"/>
            <a:ext cx="10151745" cy="1476375"/>
          </a:xfrm>
          <a:prstGeom prst="rect">
            <a:avLst/>
          </a:prstGeom>
          <a:noFill/>
        </p:spPr>
        <p:txBody>
          <a:bodyPr wrap="square" rtlCol="0">
            <a:spAutoFit/>
          </a:bodyPr>
          <a:lstStyle/>
          <a:p>
            <a:r>
              <a:rPr lang="zh-CN" altLang="en-US"/>
              <a:t>除了预定义的 passes，开发人员还可以在前端定义定制的 passes。一旦一个深度学习模型被导入并转换为一个计算图，大多数深度学习编译器可以确定每个操作的输入张量和输出张量的形状。该特性允许深度学习编译器根据形状信息执行优化。我们将前端优化分为三类:</a:t>
            </a:r>
          </a:p>
          <a:p>
            <a:endParaRPr lang="zh-CN" altLang="en-US"/>
          </a:p>
          <a:p>
            <a:pPr marL="2286000" lvl="5" indent="457200"/>
            <a:r>
              <a:rPr lang="zh-CN" altLang="en-US"/>
              <a:t>1) 节点级优化，2) 块级优化，3) 数据流底层优化。</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0" y="485631"/>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nvGrpSpPr>
          <p:cNvPr id="10" name="组合 9"/>
          <p:cNvGrpSpPr/>
          <p:nvPr/>
        </p:nvGrpSpPr>
        <p:grpSpPr>
          <a:xfrm>
            <a:off x="353692" y="6457305"/>
            <a:ext cx="962025" cy="176212"/>
            <a:chOff x="10455276" y="6433094"/>
            <a:chExt cx="962025" cy="176212"/>
          </a:xfrm>
        </p:grpSpPr>
        <p:sp>
          <p:nvSpPr>
            <p:cNvPr id="11" name="椭圆 10"/>
            <p:cNvSpPr/>
            <p:nvPr/>
          </p:nvSpPr>
          <p:spPr>
            <a:xfrm>
              <a:off x="10717214"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2" name="椭圆 11"/>
            <p:cNvSpPr/>
            <p:nvPr/>
          </p:nvSpPr>
          <p:spPr>
            <a:xfrm>
              <a:off x="10979152"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3" name="椭圆 12"/>
            <p:cNvSpPr/>
            <p:nvPr/>
          </p:nvSpPr>
          <p:spPr>
            <a:xfrm>
              <a:off x="11241089"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4" name="椭圆 13"/>
            <p:cNvSpPr/>
            <p:nvPr/>
          </p:nvSpPr>
          <p:spPr>
            <a:xfrm>
              <a:off x="10455276"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sp>
        <p:nvSpPr>
          <p:cNvPr id="2" name="文本框 1"/>
          <p:cNvSpPr txBox="1"/>
          <p:nvPr/>
        </p:nvSpPr>
        <p:spPr>
          <a:xfrm>
            <a:off x="877568" y="266423"/>
            <a:ext cx="3291205" cy="553085"/>
          </a:xfrm>
          <a:prstGeom prst="rect">
            <a:avLst/>
          </a:prstGeom>
          <a:noFill/>
        </p:spPr>
        <p:txBody>
          <a:bodyPr wrap="none" rtlCol="0">
            <a:spAutoFit/>
          </a:bodyPr>
          <a:lstStyle/>
          <a:p>
            <a:pPr algn="l"/>
            <a:r>
              <a:rPr kumimoji="1" lang="en-US" altLang="zh-CN" sz="3000" b="1" dirty="0"/>
              <a:t>TVM</a:t>
            </a:r>
            <a:r>
              <a:rPr kumimoji="1" lang="zh-CN" altLang="en-US" sz="3000" b="1" dirty="0"/>
              <a:t>中的</a:t>
            </a:r>
            <a:r>
              <a:rPr kumimoji="1" lang="zh-CN" sz="3000" b="1" dirty="0"/>
              <a:t>前端优化</a:t>
            </a:r>
          </a:p>
        </p:txBody>
      </p:sp>
      <p:sp>
        <p:nvSpPr>
          <p:cNvPr id="3" name="文本框 2"/>
          <p:cNvSpPr txBox="1"/>
          <p:nvPr/>
        </p:nvSpPr>
        <p:spPr>
          <a:xfrm>
            <a:off x="3664585" y="1104900"/>
            <a:ext cx="1378585" cy="368300"/>
          </a:xfrm>
          <a:prstGeom prst="rect">
            <a:avLst/>
          </a:prstGeom>
          <a:noFill/>
        </p:spPr>
        <p:txBody>
          <a:bodyPr wrap="square" rtlCol="0">
            <a:spAutoFit/>
          </a:bodyPr>
          <a:lstStyle/>
          <a:p>
            <a:r>
              <a:rPr lang="zh-CN" altLang="en-US" b="1"/>
              <a:t>节点级优化</a:t>
            </a:r>
          </a:p>
        </p:txBody>
      </p:sp>
      <p:sp>
        <p:nvSpPr>
          <p:cNvPr id="7" name="文本框 6"/>
          <p:cNvSpPr txBox="1"/>
          <p:nvPr/>
        </p:nvSpPr>
        <p:spPr>
          <a:xfrm>
            <a:off x="683260" y="3720465"/>
            <a:ext cx="2076450" cy="368300"/>
          </a:xfrm>
          <a:prstGeom prst="rect">
            <a:avLst/>
          </a:prstGeom>
          <a:noFill/>
        </p:spPr>
        <p:txBody>
          <a:bodyPr wrap="square" rtlCol="0">
            <a:spAutoFit/>
          </a:bodyPr>
          <a:lstStyle/>
          <a:p>
            <a:r>
              <a:rPr lang="en-US" altLang="zh-CN" b="1"/>
              <a:t>TVM</a:t>
            </a:r>
            <a:r>
              <a:rPr lang="zh-CN" altLang="en-US" b="1"/>
              <a:t>中的前端优化</a:t>
            </a:r>
          </a:p>
        </p:txBody>
      </p:sp>
      <p:sp>
        <p:nvSpPr>
          <p:cNvPr id="18" name="左大括号 17"/>
          <p:cNvSpPr/>
          <p:nvPr/>
        </p:nvSpPr>
        <p:spPr>
          <a:xfrm>
            <a:off x="2792730" y="1261745"/>
            <a:ext cx="762000" cy="5306695"/>
          </a:xfrm>
          <a:prstGeom prst="lef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9" name="左大括号 18"/>
          <p:cNvSpPr/>
          <p:nvPr/>
        </p:nvSpPr>
        <p:spPr>
          <a:xfrm>
            <a:off x="5153025" y="601345"/>
            <a:ext cx="473710" cy="1292225"/>
          </a:xfrm>
          <a:prstGeom prst="lef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0" name="文本框 19"/>
          <p:cNvSpPr txBox="1"/>
          <p:nvPr/>
        </p:nvSpPr>
        <p:spPr>
          <a:xfrm>
            <a:off x="5812790" y="641350"/>
            <a:ext cx="4913630" cy="368300"/>
          </a:xfrm>
          <a:prstGeom prst="rect">
            <a:avLst/>
          </a:prstGeom>
          <a:noFill/>
        </p:spPr>
        <p:txBody>
          <a:bodyPr wrap="square" rtlCol="0">
            <a:spAutoFit/>
          </a:bodyPr>
          <a:lstStyle/>
          <a:p>
            <a:r>
              <a:rPr lang="zh-CN" altLang="en-US" b="1" dirty="0"/>
              <a:t>节点消除：</a:t>
            </a:r>
            <a:r>
              <a:rPr lang="zh-CN" altLang="en-US" dirty="0"/>
              <a:t>主要用于删除不必要的节点</a:t>
            </a:r>
          </a:p>
        </p:txBody>
      </p:sp>
      <p:sp>
        <p:nvSpPr>
          <p:cNvPr id="21" name="文本框 20"/>
          <p:cNvSpPr txBox="1"/>
          <p:nvPr/>
        </p:nvSpPr>
        <p:spPr>
          <a:xfrm>
            <a:off x="5798185" y="1261745"/>
            <a:ext cx="4441190" cy="645160"/>
          </a:xfrm>
          <a:prstGeom prst="rect">
            <a:avLst/>
          </a:prstGeom>
          <a:noFill/>
        </p:spPr>
        <p:txBody>
          <a:bodyPr wrap="square" rtlCol="0">
            <a:spAutoFit/>
          </a:bodyPr>
          <a:lstStyle/>
          <a:p>
            <a:r>
              <a:rPr lang="zh-CN" altLang="en-US" b="1" dirty="0"/>
              <a:t>节点替换：</a:t>
            </a:r>
            <a:r>
              <a:rPr lang="zh-CN" altLang="en-US" dirty="0"/>
              <a:t>将一些操作替换为其他低成本的操作，以提高计算效率</a:t>
            </a:r>
          </a:p>
        </p:txBody>
      </p:sp>
      <p:grpSp>
        <p:nvGrpSpPr>
          <p:cNvPr id="27" name="组合 26"/>
          <p:cNvGrpSpPr/>
          <p:nvPr/>
        </p:nvGrpSpPr>
        <p:grpSpPr>
          <a:xfrm>
            <a:off x="3654425" y="2207895"/>
            <a:ext cx="7658100" cy="1981835"/>
            <a:chOff x="5771" y="4139"/>
            <a:chExt cx="12060" cy="3121"/>
          </a:xfrm>
        </p:grpSpPr>
        <p:sp>
          <p:nvSpPr>
            <p:cNvPr id="22" name="文本框 21"/>
            <p:cNvSpPr txBox="1"/>
            <p:nvPr/>
          </p:nvSpPr>
          <p:spPr>
            <a:xfrm>
              <a:off x="5771" y="5279"/>
              <a:ext cx="1785" cy="580"/>
            </a:xfrm>
            <a:prstGeom prst="rect">
              <a:avLst/>
            </a:prstGeom>
            <a:noFill/>
          </p:spPr>
          <p:txBody>
            <a:bodyPr wrap="square" rtlCol="0">
              <a:spAutoFit/>
            </a:bodyPr>
            <a:lstStyle/>
            <a:p>
              <a:r>
                <a:rPr lang="zh-CN" altLang="en-US" b="1"/>
                <a:t>块级优化</a:t>
              </a:r>
            </a:p>
          </p:txBody>
        </p:sp>
        <p:sp>
          <p:nvSpPr>
            <p:cNvPr id="23" name="左大括号 22"/>
            <p:cNvSpPr/>
            <p:nvPr/>
          </p:nvSpPr>
          <p:spPr>
            <a:xfrm>
              <a:off x="7669" y="4139"/>
              <a:ext cx="599" cy="2914"/>
            </a:xfrm>
            <a:prstGeom prst="lef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4" name="文本框 23"/>
            <p:cNvSpPr txBox="1"/>
            <p:nvPr/>
          </p:nvSpPr>
          <p:spPr>
            <a:xfrm>
              <a:off x="8535" y="4155"/>
              <a:ext cx="8782" cy="1016"/>
            </a:xfrm>
            <a:prstGeom prst="rect">
              <a:avLst/>
            </a:prstGeom>
            <a:noFill/>
          </p:spPr>
          <p:txBody>
            <a:bodyPr wrap="square" rtlCol="0">
              <a:spAutoFit/>
            </a:bodyPr>
            <a:lstStyle/>
            <a:p>
              <a:r>
                <a:rPr lang="zh-CN" altLang="en-US" b="1"/>
                <a:t>代数简化</a:t>
              </a:r>
              <a:r>
                <a:rPr lang="zh-CN" altLang="en-US"/>
                <a:t>：包括代数识别、强度约简和常数折叠。这有助于简化计算图中的代数表达式，提高计算效率。</a:t>
              </a:r>
            </a:p>
          </p:txBody>
        </p:sp>
        <p:sp>
          <p:nvSpPr>
            <p:cNvPr id="25" name="文本框 24"/>
            <p:cNvSpPr txBox="1"/>
            <p:nvPr/>
          </p:nvSpPr>
          <p:spPr>
            <a:xfrm>
              <a:off x="8535" y="5171"/>
              <a:ext cx="9297" cy="1016"/>
            </a:xfrm>
            <a:prstGeom prst="rect">
              <a:avLst/>
            </a:prstGeom>
            <a:noFill/>
          </p:spPr>
          <p:txBody>
            <a:bodyPr wrap="square" rtlCol="0">
              <a:spAutoFit/>
            </a:bodyPr>
            <a:lstStyle/>
            <a:p>
              <a:r>
                <a:rPr lang="zh-CN" altLang="en-US" b="1"/>
                <a:t>算子融合</a:t>
              </a:r>
              <a:r>
                <a:rPr lang="zh-CN" altLang="en-US"/>
                <a:t>：使得在计算图中的多个操作能够更好地共享计算，减少中间分配，进一步优化计算。</a:t>
              </a:r>
            </a:p>
          </p:txBody>
        </p:sp>
        <p:sp>
          <p:nvSpPr>
            <p:cNvPr id="26" name="文本框 25"/>
            <p:cNvSpPr txBox="1"/>
            <p:nvPr/>
          </p:nvSpPr>
          <p:spPr>
            <a:xfrm>
              <a:off x="8536" y="6244"/>
              <a:ext cx="9093" cy="1016"/>
            </a:xfrm>
            <a:prstGeom prst="rect">
              <a:avLst/>
            </a:prstGeom>
            <a:noFill/>
          </p:spPr>
          <p:txBody>
            <a:bodyPr wrap="square" rtlCol="0">
              <a:spAutoFit/>
            </a:bodyPr>
            <a:lstStyle/>
            <a:p>
              <a:r>
                <a:rPr lang="zh-CN" altLang="en-US" b="1"/>
                <a:t>算子 Sinking</a:t>
              </a:r>
              <a:r>
                <a:rPr lang="zh-CN" altLang="en-US"/>
                <a:t>：TVM 进行了算子 Sinking 优化，将一些操作置于特定的位置</a:t>
              </a:r>
            </a:p>
          </p:txBody>
        </p:sp>
      </p:grpSp>
      <p:sp>
        <p:nvSpPr>
          <p:cNvPr id="28" name="文本框 27"/>
          <p:cNvSpPr txBox="1"/>
          <p:nvPr/>
        </p:nvSpPr>
        <p:spPr>
          <a:xfrm>
            <a:off x="3559810" y="5229225"/>
            <a:ext cx="1669415" cy="368300"/>
          </a:xfrm>
          <a:prstGeom prst="rect">
            <a:avLst/>
          </a:prstGeom>
          <a:noFill/>
        </p:spPr>
        <p:txBody>
          <a:bodyPr wrap="square" rtlCol="0">
            <a:spAutoFit/>
          </a:bodyPr>
          <a:lstStyle/>
          <a:p>
            <a:r>
              <a:rPr lang="zh-CN" altLang="en-US" b="1"/>
              <a:t>数据流级优化</a:t>
            </a:r>
          </a:p>
        </p:txBody>
      </p:sp>
      <p:sp>
        <p:nvSpPr>
          <p:cNvPr id="29" name="左大括号 28"/>
          <p:cNvSpPr/>
          <p:nvPr/>
        </p:nvSpPr>
        <p:spPr>
          <a:xfrm>
            <a:off x="5189855" y="4309110"/>
            <a:ext cx="160020" cy="2230120"/>
          </a:xfrm>
          <a:prstGeom prst="lef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30" name="文本框 29"/>
          <p:cNvSpPr txBox="1"/>
          <p:nvPr/>
        </p:nvSpPr>
        <p:spPr>
          <a:xfrm>
            <a:off x="5410200" y="4328795"/>
            <a:ext cx="6313805" cy="645160"/>
          </a:xfrm>
          <a:prstGeom prst="rect">
            <a:avLst/>
          </a:prstGeom>
          <a:noFill/>
        </p:spPr>
        <p:txBody>
          <a:bodyPr wrap="square" rtlCol="0">
            <a:spAutoFit/>
          </a:bodyPr>
          <a:lstStyle/>
          <a:p>
            <a:r>
              <a:rPr lang="zh-CN" altLang="en-US" b="1" dirty="0"/>
              <a:t>公共子表达式消除（CSE）</a:t>
            </a:r>
            <a:r>
              <a:rPr lang="zh-CN" altLang="en-US" dirty="0"/>
              <a:t>：TVM 实现了 CSE 优化，用于在整个计算图中搜索和删除公共子表达式，以减少计算冗余。</a:t>
            </a:r>
          </a:p>
        </p:txBody>
      </p:sp>
      <p:sp>
        <p:nvSpPr>
          <p:cNvPr id="31" name="文本框 30"/>
          <p:cNvSpPr txBox="1"/>
          <p:nvPr/>
        </p:nvSpPr>
        <p:spPr>
          <a:xfrm>
            <a:off x="5410200" y="5061585"/>
            <a:ext cx="6169025" cy="645160"/>
          </a:xfrm>
          <a:prstGeom prst="rect">
            <a:avLst/>
          </a:prstGeom>
          <a:noFill/>
        </p:spPr>
        <p:txBody>
          <a:bodyPr wrap="square" rtlCol="0">
            <a:spAutoFit/>
          </a:bodyPr>
          <a:lstStyle/>
          <a:p>
            <a:r>
              <a:rPr lang="zh-CN" altLang="en-US" b="1"/>
              <a:t>死代码消除（DCE）</a:t>
            </a:r>
            <a:r>
              <a:rPr lang="zh-CN" altLang="en-US"/>
              <a:t>：TVM 在数据流级应用了死代码消除优化，删除计算结果或副作用未被使用的代码。</a:t>
            </a:r>
          </a:p>
        </p:txBody>
      </p:sp>
      <p:sp>
        <p:nvSpPr>
          <p:cNvPr id="32" name="文本框 31"/>
          <p:cNvSpPr txBox="1"/>
          <p:nvPr/>
        </p:nvSpPr>
        <p:spPr>
          <a:xfrm>
            <a:off x="5349875" y="5794375"/>
            <a:ext cx="5973445" cy="645160"/>
          </a:xfrm>
          <a:prstGeom prst="rect">
            <a:avLst/>
          </a:prstGeom>
          <a:noFill/>
        </p:spPr>
        <p:txBody>
          <a:bodyPr wrap="square" rtlCol="0">
            <a:spAutoFit/>
          </a:bodyPr>
          <a:lstStyle/>
          <a:p>
            <a:r>
              <a:rPr lang="zh-CN" altLang="en-US" b="1"/>
              <a:t> 静态内存规划</a:t>
            </a:r>
            <a:r>
              <a:rPr lang="zh-CN" altLang="en-US"/>
              <a:t>：TVM 执行了静态内存规划优化，以尽可能重用内存缓冲区，减少内存分配和释放的开销。</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0" y="485631"/>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nvGrpSpPr>
          <p:cNvPr id="10" name="组合 9"/>
          <p:cNvGrpSpPr/>
          <p:nvPr/>
        </p:nvGrpSpPr>
        <p:grpSpPr>
          <a:xfrm>
            <a:off x="353692" y="6457305"/>
            <a:ext cx="962025" cy="176212"/>
            <a:chOff x="10455276" y="6433094"/>
            <a:chExt cx="962025" cy="176212"/>
          </a:xfrm>
        </p:grpSpPr>
        <p:sp>
          <p:nvSpPr>
            <p:cNvPr id="11" name="椭圆 10"/>
            <p:cNvSpPr/>
            <p:nvPr/>
          </p:nvSpPr>
          <p:spPr>
            <a:xfrm>
              <a:off x="10717214"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2" name="椭圆 11"/>
            <p:cNvSpPr/>
            <p:nvPr/>
          </p:nvSpPr>
          <p:spPr>
            <a:xfrm>
              <a:off x="10979152"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3" name="椭圆 12"/>
            <p:cNvSpPr/>
            <p:nvPr/>
          </p:nvSpPr>
          <p:spPr>
            <a:xfrm>
              <a:off x="11241089"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4" name="椭圆 13"/>
            <p:cNvSpPr/>
            <p:nvPr/>
          </p:nvSpPr>
          <p:spPr>
            <a:xfrm>
              <a:off x="10455276"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sp>
        <p:nvSpPr>
          <p:cNvPr id="2" name="文本框 1"/>
          <p:cNvSpPr txBox="1"/>
          <p:nvPr/>
        </p:nvSpPr>
        <p:spPr>
          <a:xfrm>
            <a:off x="877568" y="266423"/>
            <a:ext cx="1709420" cy="553085"/>
          </a:xfrm>
          <a:prstGeom prst="rect">
            <a:avLst/>
          </a:prstGeom>
          <a:noFill/>
        </p:spPr>
        <p:txBody>
          <a:bodyPr wrap="none" rtlCol="0">
            <a:spAutoFit/>
          </a:bodyPr>
          <a:lstStyle/>
          <a:p>
            <a:pPr algn="l"/>
            <a:r>
              <a:rPr kumimoji="1" lang="zh-CN" sz="3000" b="1" dirty="0"/>
              <a:t>后端优化</a:t>
            </a:r>
          </a:p>
        </p:txBody>
      </p:sp>
      <p:sp>
        <p:nvSpPr>
          <p:cNvPr id="3" name="文本框 2"/>
          <p:cNvSpPr txBox="1"/>
          <p:nvPr/>
        </p:nvSpPr>
        <p:spPr>
          <a:xfrm>
            <a:off x="529590" y="938530"/>
            <a:ext cx="10904855" cy="922020"/>
          </a:xfrm>
          <a:prstGeom prst="rect">
            <a:avLst/>
          </a:prstGeom>
          <a:noFill/>
        </p:spPr>
        <p:txBody>
          <a:bodyPr wrap="square" rtlCol="0">
            <a:spAutoFit/>
          </a:bodyPr>
          <a:lstStyle/>
          <a:p>
            <a:r>
              <a:rPr lang="zh-CN" altLang="en-US" dirty="0"/>
              <a:t>深度学习编译器的后端通常包括各种特定于硬件的优化、自动调优技术和优化的内核库。特定于硬件的优化支持针对不同硬件目标的高效代码生成。然而，自动调优在编译器后端是必不可少的，以减少获取最佳参数配置的手工工作。此外，高度优化的内核库也广泛应用于通用处理器和其他定制的深度学习加速器上。</a:t>
            </a:r>
          </a:p>
        </p:txBody>
      </p:sp>
      <p:grpSp>
        <p:nvGrpSpPr>
          <p:cNvPr id="27" name="组合 26"/>
          <p:cNvGrpSpPr/>
          <p:nvPr/>
        </p:nvGrpSpPr>
        <p:grpSpPr>
          <a:xfrm>
            <a:off x="539750" y="1890395"/>
            <a:ext cx="10572750" cy="4473575"/>
            <a:chOff x="834" y="3620"/>
            <a:chExt cx="16650" cy="7045"/>
          </a:xfrm>
        </p:grpSpPr>
        <p:sp>
          <p:nvSpPr>
            <p:cNvPr id="5" name="文本框 4"/>
            <p:cNvSpPr txBox="1"/>
            <p:nvPr/>
          </p:nvSpPr>
          <p:spPr>
            <a:xfrm>
              <a:off x="834" y="6706"/>
              <a:ext cx="3240" cy="580"/>
            </a:xfrm>
            <a:prstGeom prst="rect">
              <a:avLst/>
            </a:prstGeom>
            <a:noFill/>
          </p:spPr>
          <p:txBody>
            <a:bodyPr wrap="square" rtlCol="0">
              <a:spAutoFit/>
            </a:bodyPr>
            <a:lstStyle/>
            <a:p>
              <a:r>
                <a:rPr lang="en-US" altLang="zh-CN" b="1"/>
                <a:t>TVM</a:t>
              </a:r>
              <a:r>
                <a:rPr lang="zh-CN" altLang="en-US" b="1"/>
                <a:t>中的后端优化</a:t>
              </a:r>
            </a:p>
          </p:txBody>
        </p:sp>
        <p:sp>
          <p:nvSpPr>
            <p:cNvPr id="7" name="左大括号 6"/>
            <p:cNvSpPr/>
            <p:nvPr/>
          </p:nvSpPr>
          <p:spPr>
            <a:xfrm>
              <a:off x="4074" y="4783"/>
              <a:ext cx="725" cy="4426"/>
            </a:xfrm>
            <a:prstGeom prst="lef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8" name="文本框 17"/>
            <p:cNvSpPr txBox="1"/>
            <p:nvPr/>
          </p:nvSpPr>
          <p:spPr>
            <a:xfrm>
              <a:off x="5039" y="5129"/>
              <a:ext cx="3240" cy="580"/>
            </a:xfrm>
            <a:prstGeom prst="rect">
              <a:avLst/>
            </a:prstGeom>
            <a:noFill/>
          </p:spPr>
          <p:txBody>
            <a:bodyPr wrap="square" rtlCol="0">
              <a:spAutoFit/>
            </a:bodyPr>
            <a:lstStyle/>
            <a:p>
              <a:r>
                <a:rPr lang="zh-CN" altLang="en-US" b="1"/>
                <a:t>特定于硬件的优化</a:t>
              </a:r>
            </a:p>
          </p:txBody>
        </p:sp>
        <p:sp>
          <p:nvSpPr>
            <p:cNvPr id="19" name="文本框 18"/>
            <p:cNvSpPr txBox="1"/>
            <p:nvPr/>
          </p:nvSpPr>
          <p:spPr>
            <a:xfrm>
              <a:off x="5196" y="8629"/>
              <a:ext cx="1960" cy="580"/>
            </a:xfrm>
            <a:prstGeom prst="rect">
              <a:avLst/>
            </a:prstGeom>
            <a:noFill/>
          </p:spPr>
          <p:txBody>
            <a:bodyPr wrap="square" rtlCol="0">
              <a:spAutoFit/>
            </a:bodyPr>
            <a:lstStyle/>
            <a:p>
              <a:r>
                <a:rPr lang="zh-CN" altLang="en-US" b="1"/>
                <a:t>自动调优</a:t>
              </a:r>
            </a:p>
          </p:txBody>
        </p:sp>
        <p:sp>
          <p:nvSpPr>
            <p:cNvPr id="20" name="左大括号 19"/>
            <p:cNvSpPr/>
            <p:nvPr/>
          </p:nvSpPr>
          <p:spPr>
            <a:xfrm>
              <a:off x="8283" y="3620"/>
              <a:ext cx="552" cy="3496"/>
            </a:xfrm>
            <a:prstGeom prst="lef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1" name="文本框 20"/>
            <p:cNvSpPr txBox="1"/>
            <p:nvPr/>
          </p:nvSpPr>
          <p:spPr>
            <a:xfrm>
              <a:off x="8913" y="3635"/>
              <a:ext cx="8571" cy="1016"/>
            </a:xfrm>
            <a:prstGeom prst="rect">
              <a:avLst/>
            </a:prstGeom>
            <a:noFill/>
          </p:spPr>
          <p:txBody>
            <a:bodyPr wrap="square" rtlCol="0">
              <a:spAutoFit/>
            </a:bodyPr>
            <a:lstStyle/>
            <a:p>
              <a:r>
                <a:rPr lang="zh-CN" altLang="en-US" b="1"/>
                <a:t>硬件本征映射</a:t>
              </a:r>
              <a:r>
                <a:rPr lang="zh-CN" altLang="en-US"/>
                <a:t>：允许将一组低层 IR 指令转换为硬件上高度优化的内核。</a:t>
              </a:r>
            </a:p>
          </p:txBody>
        </p:sp>
        <p:sp>
          <p:nvSpPr>
            <p:cNvPr id="22" name="文本框 21"/>
            <p:cNvSpPr txBox="1"/>
            <p:nvPr/>
          </p:nvSpPr>
          <p:spPr>
            <a:xfrm>
              <a:off x="8898" y="4770"/>
              <a:ext cx="8400" cy="1016"/>
            </a:xfrm>
            <a:prstGeom prst="rect">
              <a:avLst/>
            </a:prstGeom>
            <a:noFill/>
          </p:spPr>
          <p:txBody>
            <a:bodyPr wrap="square" rtlCol="0">
              <a:spAutoFit/>
            </a:bodyPr>
            <a:lstStyle/>
            <a:p>
              <a:r>
                <a:rPr lang="zh-CN" altLang="en-US" b="1"/>
                <a:t>内存分配和获取</a:t>
              </a:r>
              <a:r>
                <a:rPr lang="zh-CN" altLang="en-US"/>
                <a:t>：TVM 引入了内存作用域的调度概念，以有效地处理硬件的内存层次结构。</a:t>
              </a:r>
            </a:p>
          </p:txBody>
        </p:sp>
        <p:sp>
          <p:nvSpPr>
            <p:cNvPr id="23" name="文本框 22"/>
            <p:cNvSpPr txBox="1"/>
            <p:nvPr/>
          </p:nvSpPr>
          <p:spPr>
            <a:xfrm>
              <a:off x="8914" y="5999"/>
              <a:ext cx="8461" cy="1016"/>
            </a:xfrm>
            <a:prstGeom prst="rect">
              <a:avLst/>
            </a:prstGeom>
            <a:noFill/>
          </p:spPr>
          <p:txBody>
            <a:bodyPr wrap="square" rtlCol="0">
              <a:spAutoFit/>
            </a:bodyPr>
            <a:lstStyle/>
            <a:p>
              <a:r>
                <a:rPr lang="zh-CN" altLang="en-US" b="1"/>
                <a:t>内存延迟隐藏</a:t>
              </a:r>
              <a:r>
                <a:rPr lang="zh-CN" altLang="en-US"/>
                <a:t>：TVM 引入了虚拟线程调度原语，允许用户在虚拟多线程架构上指定数据并行度。</a:t>
              </a:r>
            </a:p>
          </p:txBody>
        </p:sp>
        <p:sp>
          <p:nvSpPr>
            <p:cNvPr id="24" name="左大括号 23"/>
            <p:cNvSpPr/>
            <p:nvPr/>
          </p:nvSpPr>
          <p:spPr>
            <a:xfrm>
              <a:off x="7307" y="7420"/>
              <a:ext cx="803" cy="3245"/>
            </a:xfrm>
            <a:prstGeom prst="lef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5" name="文本框 24"/>
            <p:cNvSpPr txBox="1"/>
            <p:nvPr/>
          </p:nvSpPr>
          <p:spPr>
            <a:xfrm>
              <a:off x="8346" y="7353"/>
              <a:ext cx="8953" cy="1016"/>
            </a:xfrm>
            <a:prstGeom prst="rect">
              <a:avLst/>
            </a:prstGeom>
            <a:noFill/>
          </p:spPr>
          <p:txBody>
            <a:bodyPr wrap="square" rtlCol="0">
              <a:spAutoFit/>
            </a:bodyPr>
            <a:lstStyle/>
            <a:p>
              <a:r>
                <a:rPr lang="zh-CN" altLang="en-US" b="1"/>
                <a:t>Parameterization</a:t>
              </a:r>
              <a:r>
                <a:rPr lang="zh-CN" altLang="en-US"/>
                <a:t>：TVM 支持参数化，包括数据和目标参数，以及优化选项。</a:t>
              </a:r>
            </a:p>
          </p:txBody>
        </p:sp>
        <p:sp>
          <p:nvSpPr>
            <p:cNvPr id="26" name="文本框 25"/>
            <p:cNvSpPr txBox="1"/>
            <p:nvPr/>
          </p:nvSpPr>
          <p:spPr>
            <a:xfrm>
              <a:off x="8374" y="8518"/>
              <a:ext cx="8925" cy="1016"/>
            </a:xfrm>
            <a:prstGeom prst="rect">
              <a:avLst/>
            </a:prstGeom>
            <a:noFill/>
          </p:spPr>
          <p:txBody>
            <a:bodyPr wrap="square" rtlCol="0">
              <a:spAutoFit/>
            </a:bodyPr>
            <a:lstStyle/>
            <a:p>
              <a:r>
                <a:rPr lang="zh-CN" altLang="en-US" b="1"/>
                <a:t>后端负责 bare-metal 和代码生成</a:t>
              </a:r>
              <a:r>
                <a:rPr lang="zh-CN" altLang="en-US"/>
                <a:t>：TVM 后端负责将高级 IR 转换为不同硬件上的高效代码实现。</a:t>
              </a:r>
            </a:p>
          </p:txBody>
        </p:sp>
      </p:grpSp>
      <p:sp>
        <p:nvSpPr>
          <p:cNvPr id="28" name="文本框 27"/>
          <p:cNvSpPr txBox="1"/>
          <p:nvPr/>
        </p:nvSpPr>
        <p:spPr>
          <a:xfrm>
            <a:off x="5327650" y="5740400"/>
            <a:ext cx="5394325" cy="645160"/>
          </a:xfrm>
          <a:prstGeom prst="rect">
            <a:avLst/>
          </a:prstGeom>
          <a:noFill/>
        </p:spPr>
        <p:txBody>
          <a:bodyPr wrap="square" rtlCol="0">
            <a:spAutoFit/>
          </a:bodyPr>
          <a:lstStyle/>
          <a:p>
            <a:r>
              <a:rPr lang="zh-CN" altLang="en-US" b="1"/>
              <a:t>成本模型</a:t>
            </a:r>
            <a:r>
              <a:rPr lang="zh-CN" altLang="en-US"/>
              <a:t>：TVM 采用基于梯度树提升模型（GBDT）的基于 ML 的成本模型。</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圆角 56"/>
          <p:cNvSpPr/>
          <p:nvPr/>
        </p:nvSpPr>
        <p:spPr>
          <a:xfrm>
            <a:off x="1931981" y="493325"/>
            <a:ext cx="9690100" cy="5800661"/>
          </a:xfrm>
          <a:prstGeom prst="roundRect">
            <a:avLst>
              <a:gd name="adj" fmla="val 1998"/>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n-ea"/>
              <a:cs typeface="字魂105号-简雅黑" panose="00000500000000000000" pitchFamily="2" charset="-122"/>
              <a:sym typeface="字魂105号-简雅黑" panose="00000500000000000000" pitchFamily="2" charset="-122"/>
            </a:endParaRPr>
          </a:p>
        </p:txBody>
      </p:sp>
      <p:grpSp>
        <p:nvGrpSpPr>
          <p:cNvPr id="30" name="组合 29"/>
          <p:cNvGrpSpPr/>
          <p:nvPr/>
        </p:nvGrpSpPr>
        <p:grpSpPr>
          <a:xfrm>
            <a:off x="4544357" y="1615246"/>
            <a:ext cx="6391033" cy="644699"/>
            <a:chOff x="5243506" y="1213942"/>
            <a:chExt cx="6391033" cy="644699"/>
          </a:xfrm>
        </p:grpSpPr>
        <p:grpSp>
          <p:nvGrpSpPr>
            <p:cNvPr id="11" name="组合 10"/>
            <p:cNvGrpSpPr/>
            <p:nvPr/>
          </p:nvGrpSpPr>
          <p:grpSpPr>
            <a:xfrm>
              <a:off x="5243506" y="1213942"/>
              <a:ext cx="6391033" cy="644699"/>
              <a:chOff x="5243506" y="1356815"/>
              <a:chExt cx="6391033" cy="644699"/>
            </a:xfrm>
          </p:grpSpPr>
          <p:grpSp>
            <p:nvGrpSpPr>
              <p:cNvPr id="9" name="组合 8"/>
              <p:cNvGrpSpPr/>
              <p:nvPr/>
            </p:nvGrpSpPr>
            <p:grpSpPr>
              <a:xfrm>
                <a:off x="7091013" y="1356815"/>
                <a:ext cx="4543526" cy="644699"/>
                <a:chOff x="5676100" y="1356815"/>
                <a:chExt cx="4543526" cy="644699"/>
              </a:xfrm>
            </p:grpSpPr>
            <p:sp>
              <p:nvSpPr>
                <p:cNvPr id="5" name="文本框 4"/>
                <p:cNvSpPr txBox="1"/>
                <p:nvPr/>
              </p:nvSpPr>
              <p:spPr>
                <a:xfrm>
                  <a:off x="5707781" y="1356815"/>
                  <a:ext cx="3955983" cy="274320"/>
                </a:xfrm>
                <a:prstGeom prst="rect">
                  <a:avLst/>
                </a:prstGeom>
                <a:noFill/>
              </p:spPr>
              <p:txBody>
                <a:bodyPr wrap="square" rtlCol="0">
                  <a:normAutofit/>
                </a:bodyPr>
                <a:lstStyle/>
                <a:p>
                  <a:endParaRPr lang="en-US" altLang="en-US" sz="1200" b="1" spc="600" dirty="0">
                    <a:solidFill>
                      <a:srgbClr val="262626"/>
                    </a:solidFill>
                    <a:latin typeface="+mn-ea"/>
                    <a:cs typeface="字魂105号-简雅黑" panose="00000500000000000000" pitchFamily="2" charset="-122"/>
                    <a:sym typeface="字魂105号-简雅黑" panose="00000500000000000000" pitchFamily="2" charset="-122"/>
                  </a:endParaRPr>
                </a:p>
              </p:txBody>
            </p:sp>
            <p:sp>
              <p:nvSpPr>
                <p:cNvPr id="8" name="文本框 7"/>
                <p:cNvSpPr txBox="1"/>
                <p:nvPr/>
              </p:nvSpPr>
              <p:spPr>
                <a:xfrm>
                  <a:off x="5676100" y="1480004"/>
                  <a:ext cx="4543526" cy="521510"/>
                </a:xfrm>
                <a:prstGeom prst="rect">
                  <a:avLst/>
                </a:prstGeom>
                <a:noFill/>
              </p:spPr>
              <p:txBody>
                <a:bodyPr wrap="square">
                  <a:normAutofit/>
                </a:bodyPr>
                <a:lstStyle/>
                <a:p>
                  <a:r>
                    <a:rPr lang="zh-CN" altLang="en-US" sz="2400" b="1" spc="600" dirty="0">
                      <a:solidFill>
                        <a:srgbClr val="262626"/>
                      </a:solidFill>
                      <a:latin typeface="+mn-ea"/>
                      <a:cs typeface="字魂105号-简雅黑" panose="00000500000000000000" pitchFamily="2" charset="-122"/>
                      <a:sym typeface="字魂105号-简雅黑" panose="00000500000000000000" pitchFamily="2" charset="-122"/>
                    </a:rPr>
                    <a:t>深度学习编译器概述</a:t>
                  </a:r>
                </a:p>
              </p:txBody>
            </p:sp>
          </p:grpSp>
          <p:sp>
            <p:nvSpPr>
              <p:cNvPr id="10" name="矩形 9"/>
              <p:cNvSpPr/>
              <p:nvPr/>
            </p:nvSpPr>
            <p:spPr>
              <a:xfrm>
                <a:off x="5243506" y="1471934"/>
                <a:ext cx="521510" cy="52151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b="1" dirty="0">
                    <a:latin typeface="+mn-ea"/>
                    <a:cs typeface="字魂105号-简雅黑" panose="00000500000000000000" pitchFamily="2" charset="-122"/>
                    <a:sym typeface="字魂105号-简雅黑" panose="00000500000000000000" pitchFamily="2" charset="-122"/>
                  </a:rPr>
                  <a:t>1</a:t>
                </a:r>
                <a:endParaRPr lang="zh-CN" altLang="en-US" b="1" dirty="0">
                  <a:latin typeface="+mn-ea"/>
                  <a:cs typeface="字魂105号-简雅黑" panose="00000500000000000000" pitchFamily="2" charset="-122"/>
                  <a:sym typeface="字魂105号-简雅黑" panose="00000500000000000000" pitchFamily="2" charset="-122"/>
                </a:endParaRPr>
              </a:p>
            </p:txBody>
          </p:sp>
        </p:grpSp>
        <p:cxnSp>
          <p:nvCxnSpPr>
            <p:cNvPr id="27" name="直接连接符 26"/>
            <p:cNvCxnSpPr/>
            <p:nvPr/>
          </p:nvCxnSpPr>
          <p:spPr>
            <a:xfrm>
              <a:off x="5987143" y="1589816"/>
              <a:ext cx="881743" cy="0"/>
            </a:xfrm>
            <a:prstGeom prst="line">
              <a:avLst/>
            </a:prstGeom>
            <a:ln w="28575">
              <a:gradFill>
                <a:gsLst>
                  <a:gs pos="0">
                    <a:srgbClr val="6A9BD7">
                      <a:alpha val="50000"/>
                    </a:srgbClr>
                  </a:gs>
                  <a:gs pos="100000">
                    <a:srgbClr val="235B95"/>
                  </a:gs>
                </a:gsLst>
                <a:lin ang="1200000" scaled="0"/>
              </a:gra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4958169" y="2651958"/>
            <a:ext cx="5835172" cy="636628"/>
            <a:chOff x="5243506" y="1213943"/>
            <a:chExt cx="5835172" cy="636628"/>
          </a:xfrm>
        </p:grpSpPr>
        <p:grpSp>
          <p:nvGrpSpPr>
            <p:cNvPr id="32" name="组合 31"/>
            <p:cNvGrpSpPr/>
            <p:nvPr/>
          </p:nvGrpSpPr>
          <p:grpSpPr>
            <a:xfrm>
              <a:off x="5243506" y="1213943"/>
              <a:ext cx="5835172" cy="636628"/>
              <a:chOff x="5243506" y="1356816"/>
              <a:chExt cx="5835172" cy="636628"/>
            </a:xfrm>
          </p:grpSpPr>
          <p:grpSp>
            <p:nvGrpSpPr>
              <p:cNvPr id="34" name="组合 33"/>
              <p:cNvGrpSpPr/>
              <p:nvPr/>
            </p:nvGrpSpPr>
            <p:grpSpPr>
              <a:xfrm>
                <a:off x="7102576" y="1356816"/>
                <a:ext cx="3976102" cy="599305"/>
                <a:chOff x="5687663" y="1356816"/>
                <a:chExt cx="3976102" cy="599305"/>
              </a:xfrm>
            </p:grpSpPr>
            <p:sp>
              <p:nvSpPr>
                <p:cNvPr id="36" name="文本框 35"/>
                <p:cNvSpPr txBox="1"/>
                <p:nvPr/>
              </p:nvSpPr>
              <p:spPr>
                <a:xfrm>
                  <a:off x="5707782" y="1356816"/>
                  <a:ext cx="3955983" cy="457200"/>
                </a:xfrm>
                <a:prstGeom prst="rect">
                  <a:avLst/>
                </a:prstGeom>
                <a:noFill/>
              </p:spPr>
              <p:txBody>
                <a:bodyPr wrap="square" rtlCol="0">
                  <a:normAutofit/>
                </a:bodyPr>
                <a:lstStyle/>
                <a:p>
                  <a:endParaRPr lang="en-US" altLang="en-US" sz="2400" b="1" spc="600" dirty="0">
                    <a:solidFill>
                      <a:srgbClr val="262626"/>
                    </a:solidFill>
                    <a:latin typeface="+mn-ea"/>
                    <a:cs typeface="字魂105号-简雅黑" panose="00000500000000000000" pitchFamily="2" charset="-122"/>
                    <a:sym typeface="字魂105号-简雅黑" panose="00000500000000000000" pitchFamily="2" charset="-122"/>
                  </a:endParaRPr>
                </a:p>
              </p:txBody>
            </p:sp>
            <p:sp>
              <p:nvSpPr>
                <p:cNvPr id="37" name="文本框 36"/>
                <p:cNvSpPr txBox="1"/>
                <p:nvPr/>
              </p:nvSpPr>
              <p:spPr>
                <a:xfrm>
                  <a:off x="5687663" y="1434611"/>
                  <a:ext cx="3753854" cy="521510"/>
                </a:xfrm>
                <a:prstGeom prst="rect">
                  <a:avLst/>
                </a:prstGeom>
                <a:noFill/>
              </p:spPr>
              <p:txBody>
                <a:bodyPr wrap="square">
                  <a:normAutofit/>
                </a:bodyPr>
                <a:lstStyle/>
                <a:p>
                  <a:r>
                    <a:rPr lang="zh-CN" altLang="en-US" sz="2400" b="1" spc="600" dirty="0">
                      <a:solidFill>
                        <a:srgbClr val="FF0000"/>
                      </a:solidFill>
                      <a:latin typeface="+mn-ea"/>
                      <a:cs typeface="字魂105号-简雅黑" panose="00000500000000000000" pitchFamily="2" charset="-122"/>
                      <a:sym typeface="字魂105号-简雅黑" panose="00000500000000000000" pitchFamily="2" charset="-122"/>
                    </a:rPr>
                    <a:t>编译器缺陷测试复现</a:t>
                  </a:r>
                </a:p>
              </p:txBody>
            </p:sp>
          </p:grpSp>
          <p:sp>
            <p:nvSpPr>
              <p:cNvPr id="35" name="矩形 34"/>
              <p:cNvSpPr/>
              <p:nvPr/>
            </p:nvSpPr>
            <p:spPr>
              <a:xfrm>
                <a:off x="5243506" y="1471934"/>
                <a:ext cx="521510" cy="52151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b="1" dirty="0">
                    <a:latin typeface="+mn-ea"/>
                    <a:cs typeface="字魂105号-简雅黑" panose="00000500000000000000" pitchFamily="2" charset="-122"/>
                    <a:sym typeface="字魂105号-简雅黑" panose="00000500000000000000" pitchFamily="2" charset="-122"/>
                  </a:rPr>
                  <a:t>2</a:t>
                </a:r>
                <a:endParaRPr lang="zh-CN" altLang="en-US" b="1" dirty="0">
                  <a:latin typeface="+mn-ea"/>
                  <a:cs typeface="字魂105号-简雅黑" panose="00000500000000000000" pitchFamily="2" charset="-122"/>
                  <a:sym typeface="字魂105号-简雅黑" panose="00000500000000000000" pitchFamily="2" charset="-122"/>
                </a:endParaRPr>
              </a:p>
            </p:txBody>
          </p:sp>
        </p:grpSp>
        <p:cxnSp>
          <p:nvCxnSpPr>
            <p:cNvPr id="33" name="直接连接符 32"/>
            <p:cNvCxnSpPr/>
            <p:nvPr/>
          </p:nvCxnSpPr>
          <p:spPr>
            <a:xfrm>
              <a:off x="5987143" y="1589816"/>
              <a:ext cx="881743" cy="0"/>
            </a:xfrm>
            <a:prstGeom prst="line">
              <a:avLst/>
            </a:prstGeom>
            <a:ln w="28575">
              <a:gradFill>
                <a:gsLst>
                  <a:gs pos="0">
                    <a:srgbClr val="6A9BD7">
                      <a:alpha val="50000"/>
                    </a:srgbClr>
                  </a:gs>
                  <a:gs pos="100000">
                    <a:srgbClr val="235B95"/>
                  </a:gs>
                </a:gsLst>
                <a:lin ang="1200000" scaled="0"/>
              </a:gra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5287994" y="3611735"/>
            <a:ext cx="5835171" cy="643296"/>
            <a:chOff x="5243506" y="1213942"/>
            <a:chExt cx="5835171" cy="643296"/>
          </a:xfrm>
        </p:grpSpPr>
        <p:grpSp>
          <p:nvGrpSpPr>
            <p:cNvPr id="39" name="组合 38"/>
            <p:cNvGrpSpPr/>
            <p:nvPr/>
          </p:nvGrpSpPr>
          <p:grpSpPr>
            <a:xfrm>
              <a:off x="5243506" y="1213942"/>
              <a:ext cx="5835171" cy="643296"/>
              <a:chOff x="5243506" y="1356815"/>
              <a:chExt cx="5835171" cy="643296"/>
            </a:xfrm>
          </p:grpSpPr>
          <p:grpSp>
            <p:nvGrpSpPr>
              <p:cNvPr id="41" name="组合 40"/>
              <p:cNvGrpSpPr/>
              <p:nvPr/>
            </p:nvGrpSpPr>
            <p:grpSpPr>
              <a:xfrm>
                <a:off x="7122694" y="1356815"/>
                <a:ext cx="3955983" cy="643296"/>
                <a:chOff x="5707780" y="1356815"/>
                <a:chExt cx="3955983" cy="643296"/>
              </a:xfrm>
            </p:grpSpPr>
            <p:sp>
              <p:nvSpPr>
                <p:cNvPr id="43" name="文本框 42"/>
                <p:cNvSpPr txBox="1"/>
                <p:nvPr/>
              </p:nvSpPr>
              <p:spPr>
                <a:xfrm>
                  <a:off x="5707780" y="1356815"/>
                  <a:ext cx="3955983" cy="365760"/>
                </a:xfrm>
                <a:prstGeom prst="rect">
                  <a:avLst/>
                </a:prstGeom>
                <a:noFill/>
              </p:spPr>
              <p:txBody>
                <a:bodyPr wrap="square" rtlCol="0">
                  <a:normAutofit/>
                </a:bodyPr>
                <a:lstStyle/>
                <a:p>
                  <a:endParaRPr lang="en-US" altLang="en-US" sz="1800" b="1" spc="600" dirty="0">
                    <a:solidFill>
                      <a:srgbClr val="262626"/>
                    </a:solidFill>
                    <a:latin typeface="+mn-ea"/>
                    <a:cs typeface="字魂105号-简雅黑" panose="00000500000000000000" pitchFamily="2" charset="-122"/>
                    <a:sym typeface="字魂105号-简雅黑" panose="00000500000000000000" pitchFamily="2" charset="-122"/>
                  </a:endParaRPr>
                </a:p>
              </p:txBody>
            </p:sp>
            <p:sp>
              <p:nvSpPr>
                <p:cNvPr id="44" name="文本框 43"/>
                <p:cNvSpPr txBox="1"/>
                <p:nvPr/>
              </p:nvSpPr>
              <p:spPr>
                <a:xfrm>
                  <a:off x="5707780" y="1471934"/>
                  <a:ext cx="3753854" cy="528177"/>
                </a:xfrm>
                <a:prstGeom prst="rect">
                  <a:avLst/>
                </a:prstGeom>
                <a:noFill/>
              </p:spPr>
              <p:txBody>
                <a:bodyPr wrap="square">
                  <a:normAutofit/>
                </a:bodyPr>
                <a:lstStyle/>
                <a:p>
                  <a:r>
                    <a:rPr lang="zh-CN" altLang="en-US" sz="2400" b="1" spc="600" dirty="0">
                      <a:solidFill>
                        <a:srgbClr val="262626"/>
                      </a:solidFill>
                      <a:latin typeface="+mn-ea"/>
                      <a:cs typeface="字魂105号-简雅黑" panose="00000500000000000000" pitchFamily="2" charset="-122"/>
                      <a:sym typeface="字魂105号-简雅黑" panose="00000500000000000000" pitchFamily="2" charset="-122"/>
                    </a:rPr>
                    <a:t>编译器缺陷分析</a:t>
                  </a:r>
                </a:p>
              </p:txBody>
            </p:sp>
          </p:grpSp>
          <p:sp>
            <p:nvSpPr>
              <p:cNvPr id="42" name="矩形 41"/>
              <p:cNvSpPr/>
              <p:nvPr/>
            </p:nvSpPr>
            <p:spPr>
              <a:xfrm>
                <a:off x="5243506" y="1471934"/>
                <a:ext cx="521510" cy="52151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b="1" dirty="0">
                    <a:latin typeface="+mn-ea"/>
                    <a:cs typeface="字魂105号-简雅黑" panose="00000500000000000000" pitchFamily="2" charset="-122"/>
                    <a:sym typeface="字魂105号-简雅黑" panose="00000500000000000000" pitchFamily="2" charset="-122"/>
                  </a:rPr>
                  <a:t>3</a:t>
                </a:r>
                <a:endParaRPr lang="zh-CN" altLang="en-US" b="1" dirty="0">
                  <a:latin typeface="+mn-ea"/>
                  <a:cs typeface="字魂105号-简雅黑" panose="00000500000000000000" pitchFamily="2" charset="-122"/>
                  <a:sym typeface="字魂105号-简雅黑" panose="00000500000000000000" pitchFamily="2" charset="-122"/>
                </a:endParaRPr>
              </a:p>
            </p:txBody>
          </p:sp>
        </p:grpSp>
        <p:cxnSp>
          <p:nvCxnSpPr>
            <p:cNvPr id="40" name="直接连接符 39"/>
            <p:cNvCxnSpPr/>
            <p:nvPr/>
          </p:nvCxnSpPr>
          <p:spPr>
            <a:xfrm>
              <a:off x="5987143" y="1589816"/>
              <a:ext cx="881743" cy="0"/>
            </a:xfrm>
            <a:prstGeom prst="line">
              <a:avLst/>
            </a:prstGeom>
            <a:ln w="28575">
              <a:gradFill>
                <a:gsLst>
                  <a:gs pos="0">
                    <a:srgbClr val="6A9BD7">
                      <a:alpha val="50000"/>
                    </a:srgbClr>
                  </a:gs>
                  <a:gs pos="100000">
                    <a:srgbClr val="235B95"/>
                  </a:gs>
                </a:gsLst>
                <a:lin ang="1200000" scaled="0"/>
              </a:gra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5630191" y="4540121"/>
            <a:ext cx="5835172" cy="636630"/>
            <a:chOff x="5243505" y="1213941"/>
            <a:chExt cx="5835172" cy="636630"/>
          </a:xfrm>
        </p:grpSpPr>
        <p:grpSp>
          <p:nvGrpSpPr>
            <p:cNvPr id="46" name="组合 45"/>
            <p:cNvGrpSpPr/>
            <p:nvPr/>
          </p:nvGrpSpPr>
          <p:grpSpPr>
            <a:xfrm>
              <a:off x="5243505" y="1213941"/>
              <a:ext cx="5835172" cy="636630"/>
              <a:chOff x="5243506" y="1356814"/>
              <a:chExt cx="5835172" cy="636630"/>
            </a:xfrm>
          </p:grpSpPr>
          <p:grpSp>
            <p:nvGrpSpPr>
              <p:cNvPr id="48" name="组合 47"/>
              <p:cNvGrpSpPr/>
              <p:nvPr/>
            </p:nvGrpSpPr>
            <p:grpSpPr>
              <a:xfrm>
                <a:off x="7091015" y="1356814"/>
                <a:ext cx="3987663" cy="431955"/>
                <a:chOff x="5676101" y="1356814"/>
                <a:chExt cx="3987663" cy="431955"/>
              </a:xfrm>
            </p:grpSpPr>
            <p:sp>
              <p:nvSpPr>
                <p:cNvPr id="50" name="文本框 49"/>
                <p:cNvSpPr txBox="1"/>
                <p:nvPr/>
              </p:nvSpPr>
              <p:spPr>
                <a:xfrm>
                  <a:off x="5707781" y="1356814"/>
                  <a:ext cx="3955983" cy="335280"/>
                </a:xfrm>
                <a:prstGeom prst="rect">
                  <a:avLst/>
                </a:prstGeom>
                <a:noFill/>
              </p:spPr>
              <p:txBody>
                <a:bodyPr wrap="square" rtlCol="0">
                  <a:noAutofit/>
                </a:bodyPr>
                <a:lstStyle/>
                <a:p>
                  <a:endParaRPr lang="en-US" altLang="en-US" sz="2400" b="1" spc="600" dirty="0">
                    <a:solidFill>
                      <a:srgbClr val="262626"/>
                    </a:solidFill>
                    <a:latin typeface="+mn-ea"/>
                    <a:cs typeface="字魂105号-简雅黑" panose="00000500000000000000" pitchFamily="2" charset="-122"/>
                    <a:sym typeface="字魂105号-简雅黑" panose="00000500000000000000" pitchFamily="2" charset="-122"/>
                  </a:endParaRPr>
                </a:p>
              </p:txBody>
            </p:sp>
            <p:sp>
              <p:nvSpPr>
                <p:cNvPr id="51" name="文本框 50"/>
                <p:cNvSpPr txBox="1"/>
                <p:nvPr/>
              </p:nvSpPr>
              <p:spPr>
                <a:xfrm>
                  <a:off x="5676101" y="1450215"/>
                  <a:ext cx="3753854" cy="338554"/>
                </a:xfrm>
                <a:prstGeom prst="rect">
                  <a:avLst/>
                </a:prstGeom>
                <a:noFill/>
              </p:spPr>
              <p:txBody>
                <a:bodyPr wrap="square">
                  <a:noAutofit/>
                </a:bodyPr>
                <a:lstStyle/>
                <a:p>
                  <a:r>
                    <a:rPr lang="zh-CN" altLang="en-US" sz="2400" b="1" spc="600" dirty="0">
                      <a:solidFill>
                        <a:srgbClr val="262626"/>
                      </a:solidFill>
                      <a:latin typeface="+mn-ea"/>
                      <a:cs typeface="字魂105号-简雅黑" panose="00000500000000000000" pitchFamily="2" charset="-122"/>
                      <a:sym typeface="字魂105号-简雅黑" panose="00000500000000000000" pitchFamily="2" charset="-122"/>
                    </a:rPr>
                    <a:t>总结和分工</a:t>
                  </a:r>
                </a:p>
              </p:txBody>
            </p:sp>
          </p:grpSp>
          <p:sp>
            <p:nvSpPr>
              <p:cNvPr id="49" name="矩形 48"/>
              <p:cNvSpPr/>
              <p:nvPr/>
            </p:nvSpPr>
            <p:spPr>
              <a:xfrm>
                <a:off x="5243506" y="1471934"/>
                <a:ext cx="521510" cy="52151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b="1" dirty="0">
                    <a:latin typeface="+mn-ea"/>
                    <a:cs typeface="字魂105号-简雅黑" panose="00000500000000000000" pitchFamily="2" charset="-122"/>
                    <a:sym typeface="字魂105号-简雅黑" panose="00000500000000000000" pitchFamily="2" charset="-122"/>
                  </a:rPr>
                  <a:t>4</a:t>
                </a:r>
                <a:endParaRPr lang="zh-CN" altLang="en-US" b="1" dirty="0">
                  <a:latin typeface="+mn-ea"/>
                  <a:cs typeface="字魂105号-简雅黑" panose="00000500000000000000" pitchFamily="2" charset="-122"/>
                  <a:sym typeface="字魂105号-简雅黑" panose="00000500000000000000" pitchFamily="2" charset="-122"/>
                </a:endParaRPr>
              </a:p>
            </p:txBody>
          </p:sp>
        </p:grpSp>
        <p:cxnSp>
          <p:nvCxnSpPr>
            <p:cNvPr id="47" name="直接连接符 46"/>
            <p:cNvCxnSpPr/>
            <p:nvPr/>
          </p:nvCxnSpPr>
          <p:spPr>
            <a:xfrm>
              <a:off x="5987143" y="1589816"/>
              <a:ext cx="881743" cy="0"/>
            </a:xfrm>
            <a:prstGeom prst="line">
              <a:avLst/>
            </a:prstGeom>
            <a:ln w="28575">
              <a:gradFill>
                <a:gsLst>
                  <a:gs pos="0">
                    <a:srgbClr val="6A9BD7">
                      <a:alpha val="50000"/>
                    </a:srgbClr>
                  </a:gs>
                  <a:gs pos="100000">
                    <a:srgbClr val="235B95"/>
                  </a:gs>
                </a:gsLst>
                <a:lin ang="1200000" scaled="0"/>
              </a:gra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134566" y="0"/>
            <a:ext cx="4986350" cy="6858000"/>
            <a:chOff x="-92892" y="-1"/>
            <a:chExt cx="4986350" cy="6858000"/>
          </a:xfrm>
        </p:grpSpPr>
        <p:sp>
          <p:nvSpPr>
            <p:cNvPr id="28" name="平行四边形 27"/>
            <p:cNvSpPr/>
            <p:nvPr/>
          </p:nvSpPr>
          <p:spPr>
            <a:xfrm flipH="1">
              <a:off x="-92892" y="-1"/>
              <a:ext cx="4986350" cy="6858000"/>
            </a:xfrm>
            <a:prstGeom prst="parallelogram">
              <a:avLst>
                <a:gd name="adj" fmla="val 36447"/>
              </a:avLst>
            </a:prstGeom>
            <a:gradFill>
              <a:gsLst>
                <a:gs pos="0">
                  <a:srgbClr val="6A9BD7">
                    <a:alpha val="60000"/>
                  </a:srgbClr>
                </a:gs>
                <a:gs pos="100000">
                  <a:srgbClr val="235B95">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n-ea"/>
                <a:cs typeface="字魂105号-简雅黑" panose="00000500000000000000" pitchFamily="2" charset="-122"/>
                <a:sym typeface="字魂105号-简雅黑" panose="00000500000000000000" pitchFamily="2" charset="-122"/>
              </a:endParaRPr>
            </a:p>
          </p:txBody>
        </p:sp>
        <p:grpSp>
          <p:nvGrpSpPr>
            <p:cNvPr id="2" name="组合 1"/>
            <p:cNvGrpSpPr/>
            <p:nvPr/>
          </p:nvGrpSpPr>
          <p:grpSpPr>
            <a:xfrm>
              <a:off x="1195248" y="2403444"/>
              <a:ext cx="2744743" cy="858810"/>
              <a:chOff x="2255329" y="2403443"/>
              <a:chExt cx="1960534" cy="858810"/>
            </a:xfrm>
          </p:grpSpPr>
          <p:sp>
            <p:nvSpPr>
              <p:cNvPr id="3" name="文本框 2"/>
              <p:cNvSpPr txBox="1"/>
              <p:nvPr/>
            </p:nvSpPr>
            <p:spPr>
              <a:xfrm>
                <a:off x="2531442" y="2685449"/>
                <a:ext cx="1684421" cy="518160"/>
              </a:xfrm>
              <a:prstGeom prst="rect">
                <a:avLst/>
              </a:prstGeom>
              <a:noFill/>
            </p:spPr>
            <p:txBody>
              <a:bodyPr wrap="square" rtlCol="0">
                <a:normAutofit/>
              </a:bodyPr>
              <a:lstStyle/>
              <a:p>
                <a:pPr algn="ctr"/>
                <a:endParaRPr lang="en-US" altLang="en-US" sz="1400" b="1" spc="600" dirty="0">
                  <a:solidFill>
                    <a:schemeClr val="bg1"/>
                  </a:solidFill>
                  <a:latin typeface="+mn-ea"/>
                  <a:cs typeface="字魂105号-简雅黑" panose="00000500000000000000" pitchFamily="2" charset="-122"/>
                  <a:sym typeface="字魂105号-简雅黑" panose="00000500000000000000" pitchFamily="2" charset="-122"/>
                </a:endParaRPr>
              </a:p>
            </p:txBody>
          </p:sp>
          <p:sp>
            <p:nvSpPr>
              <p:cNvPr id="4" name="文本框 3"/>
              <p:cNvSpPr txBox="1"/>
              <p:nvPr/>
            </p:nvSpPr>
            <p:spPr>
              <a:xfrm>
                <a:off x="2255329" y="2403443"/>
                <a:ext cx="1597794" cy="858810"/>
              </a:xfrm>
              <a:prstGeom prst="rect">
                <a:avLst/>
              </a:prstGeom>
              <a:noFill/>
            </p:spPr>
            <p:txBody>
              <a:bodyPr wrap="square" rtlCol="0">
                <a:noAutofit/>
              </a:bodyPr>
              <a:lstStyle/>
              <a:p>
                <a:pPr algn="ctr"/>
                <a:r>
                  <a:rPr lang="zh-CN" altLang="en-US" sz="5400" b="1" spc="300" dirty="0">
                    <a:solidFill>
                      <a:schemeClr val="bg1"/>
                    </a:solidFill>
                    <a:latin typeface="+mn-ea"/>
                    <a:cs typeface="字魂105号-简雅黑" panose="00000500000000000000" pitchFamily="2" charset="-122"/>
                    <a:sym typeface="字魂105号-简雅黑" panose="00000500000000000000" pitchFamily="2" charset="-122"/>
                  </a:rPr>
                  <a:t>目录</a:t>
                </a:r>
              </a:p>
            </p:txBody>
          </p:sp>
        </p:grpSp>
        <p:sp>
          <p:nvSpPr>
            <p:cNvPr id="52" name="矩形: 圆角 51"/>
            <p:cNvSpPr/>
            <p:nvPr/>
          </p:nvSpPr>
          <p:spPr>
            <a:xfrm rot="5400000" flipH="1">
              <a:off x="2239412" y="2446544"/>
              <a:ext cx="148580" cy="2042802"/>
            </a:xfrm>
            <a:prstGeom prst="roundRect">
              <a:avLst>
                <a:gd name="adj" fmla="val 1961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n-ea"/>
                <a:cs typeface="字魂105号-简雅黑" panose="00000500000000000000" pitchFamily="2" charset="-122"/>
                <a:sym typeface="字魂105号-简雅黑" panose="00000500000000000000" pitchFamily="2" charset="-122"/>
              </a:endParaRPr>
            </a:p>
          </p:txBody>
        </p:sp>
      </p:grpSp>
      <p:sp>
        <p:nvSpPr>
          <p:cNvPr id="56" name="矩形: 圆角 55"/>
          <p:cNvSpPr/>
          <p:nvPr/>
        </p:nvSpPr>
        <p:spPr>
          <a:xfrm>
            <a:off x="10788277" y="836253"/>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n-ea"/>
              <a:cs typeface="字魂105号-简雅黑" panose="00000500000000000000" pitchFamily="2" charset="-122"/>
              <a:sym typeface="字魂105号-简雅黑" panose="00000500000000000000" pitchFamily="2" charset="-122"/>
            </a:endParaRPr>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0" y="485631"/>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nvGrpSpPr>
          <p:cNvPr id="10" name="组合 9"/>
          <p:cNvGrpSpPr/>
          <p:nvPr/>
        </p:nvGrpSpPr>
        <p:grpSpPr>
          <a:xfrm>
            <a:off x="353692" y="6457305"/>
            <a:ext cx="962025" cy="176212"/>
            <a:chOff x="10455276" y="6433094"/>
            <a:chExt cx="962025" cy="176212"/>
          </a:xfrm>
        </p:grpSpPr>
        <p:sp>
          <p:nvSpPr>
            <p:cNvPr id="11" name="椭圆 10"/>
            <p:cNvSpPr/>
            <p:nvPr/>
          </p:nvSpPr>
          <p:spPr>
            <a:xfrm>
              <a:off x="10717214"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2" name="椭圆 11"/>
            <p:cNvSpPr/>
            <p:nvPr/>
          </p:nvSpPr>
          <p:spPr>
            <a:xfrm>
              <a:off x="10979152"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3" name="椭圆 12"/>
            <p:cNvSpPr/>
            <p:nvPr/>
          </p:nvSpPr>
          <p:spPr>
            <a:xfrm>
              <a:off x="11241089"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4" name="椭圆 13"/>
            <p:cNvSpPr/>
            <p:nvPr/>
          </p:nvSpPr>
          <p:spPr>
            <a:xfrm>
              <a:off x="10455276"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sp>
        <p:nvSpPr>
          <p:cNvPr id="2" name="文本框 1"/>
          <p:cNvSpPr txBox="1"/>
          <p:nvPr/>
        </p:nvSpPr>
        <p:spPr>
          <a:xfrm>
            <a:off x="877568" y="266423"/>
            <a:ext cx="1572866" cy="553998"/>
          </a:xfrm>
          <a:prstGeom prst="rect">
            <a:avLst/>
          </a:prstGeom>
          <a:noFill/>
        </p:spPr>
        <p:txBody>
          <a:bodyPr wrap="none" rtlCol="0">
            <a:spAutoFit/>
          </a:bodyPr>
          <a:lstStyle/>
          <a:p>
            <a:r>
              <a:rPr kumimoji="1" lang="en-US" altLang="zh-CN" sz="3000" b="1" dirty="0" err="1"/>
              <a:t>TVMfuzz</a:t>
            </a:r>
            <a:endParaRPr kumimoji="1" lang="zh-CN" altLang="en-US" sz="3000" b="1" dirty="0"/>
          </a:p>
        </p:txBody>
      </p:sp>
      <p:sp>
        <p:nvSpPr>
          <p:cNvPr id="4" name="文本框 3"/>
          <p:cNvSpPr txBox="1"/>
          <p:nvPr/>
        </p:nvSpPr>
        <p:spPr>
          <a:xfrm>
            <a:off x="529904" y="900952"/>
            <a:ext cx="8040669" cy="2225153"/>
          </a:xfrm>
          <a:prstGeom prst="rect">
            <a:avLst/>
          </a:prstGeom>
          <a:noFill/>
        </p:spPr>
        <p:txBody>
          <a:bodyPr wrap="square" rtlCol="0">
            <a:noAutofit/>
          </a:bodyPr>
          <a:lstStyle/>
          <a:p>
            <a:pPr lvl="1" indent="0">
              <a:buFont typeface="Arial" panose="020B0604020202020204" pitchFamily="34" charset="0"/>
              <a:buNone/>
            </a:pPr>
            <a:r>
              <a:rPr lang="en-US" altLang="zh-CN" sz="2400" b="1" dirty="0" err="1"/>
              <a:t>TVMfuzz</a:t>
            </a:r>
            <a:r>
              <a:rPr lang="en-US" altLang="zh-CN" sz="2400" b="1" dirty="0"/>
              <a:t> </a:t>
            </a:r>
            <a:r>
              <a:rPr lang="zh-CN" altLang="en-US" sz="2400" b="1" dirty="0"/>
              <a:t>介绍</a:t>
            </a:r>
          </a:p>
          <a:p>
            <a:pPr marL="742950" lvl="1" indent="-285750">
              <a:buFont typeface="Arial" panose="020B0604020202020204" pitchFamily="34" charset="0"/>
              <a:buChar char="•"/>
            </a:pPr>
            <a:endParaRPr lang="zh-CN" altLang="en-US" dirty="0"/>
          </a:p>
          <a:p>
            <a:pPr marL="742950" lvl="1" indent="-285750">
              <a:lnSpc>
                <a:spcPct val="140000"/>
              </a:lnSpc>
              <a:buFont typeface="Arial" panose="020B0604020202020204" pitchFamily="34" charset="0"/>
              <a:buChar char="•"/>
            </a:pPr>
            <a:r>
              <a:rPr lang="en-US" altLang="zh-CN" sz="1800" b="0" i="0" dirty="0" err="1">
                <a:solidFill>
                  <a:srgbClr val="000000"/>
                </a:solidFill>
                <a:effectLst/>
                <a:latin typeface="LMRoman12-Regular-Identity-H"/>
              </a:rPr>
              <a:t>TVMfuzz</a:t>
            </a:r>
            <a:r>
              <a:rPr lang="en-US" altLang="zh-CN" sz="1800" b="0" i="0" dirty="0">
                <a:solidFill>
                  <a:srgbClr val="000000"/>
                </a:solidFill>
                <a:effectLst/>
                <a:latin typeface="LMRoman12-Regular-Identity-H"/>
              </a:rPr>
              <a:t> </a:t>
            </a:r>
            <a:r>
              <a:rPr lang="zh-CN" altLang="en-US" sz="1800" b="0" i="0" dirty="0">
                <a:solidFill>
                  <a:srgbClr val="000000"/>
                </a:solidFill>
                <a:effectLst/>
                <a:latin typeface="FandolSong-Regular-Identity-H"/>
              </a:rPr>
              <a:t>是一个用于对 </a:t>
            </a:r>
            <a:r>
              <a:rPr lang="en-US" altLang="zh-CN" sz="1800" b="0" i="0" dirty="0">
                <a:solidFill>
                  <a:srgbClr val="000000"/>
                </a:solidFill>
                <a:effectLst/>
                <a:latin typeface="LMRoman12-Regular-Identity-H"/>
              </a:rPr>
              <a:t>TVM</a:t>
            </a:r>
            <a:r>
              <a:rPr lang="zh-CN" altLang="en-US" sz="1800" b="0" i="0" dirty="0">
                <a:solidFill>
                  <a:srgbClr val="000000"/>
                </a:solidFill>
                <a:effectLst/>
                <a:latin typeface="FandolSong-Regular-Identity-H"/>
              </a:rPr>
              <a:t>（一种广泛使用的深度学习编译器）进行模糊</a:t>
            </a:r>
            <a:r>
              <a:rPr lang="zh-CN" altLang="en-US" dirty="0">
                <a:solidFill>
                  <a:srgbClr val="000000"/>
                </a:solidFill>
                <a:latin typeface="FandolSong-Regular-Identity-H"/>
              </a:rPr>
              <a:t>测试</a:t>
            </a:r>
            <a:r>
              <a:rPr lang="zh-CN" altLang="en-US" sz="1800" b="0" i="0" dirty="0">
                <a:solidFill>
                  <a:srgbClr val="000000"/>
                </a:solidFill>
                <a:effectLst/>
                <a:latin typeface="FandolSong-Regular-Identity-H"/>
              </a:rPr>
              <a:t>的项目，它基于</a:t>
            </a:r>
            <a:r>
              <a:rPr lang="zh-CN" altLang="en-US" dirty="0">
                <a:solidFill>
                  <a:srgbClr val="000000"/>
                </a:solidFill>
                <a:latin typeface="FandolSong-Regular-Identity-H"/>
                <a:hlinkClick r:id="rId4"/>
              </a:rPr>
              <a:t>论文</a:t>
            </a:r>
            <a:r>
              <a:rPr lang="en-US" altLang="zh-CN" dirty="0">
                <a:solidFill>
                  <a:srgbClr val="000000"/>
                </a:solidFill>
                <a:latin typeface="FandolSong-Regular-Identity-H"/>
                <a:hlinkClick r:id="rId4"/>
              </a:rPr>
              <a:t>[1]</a:t>
            </a:r>
            <a:r>
              <a:rPr lang="zh-CN" altLang="en-US" sz="1800" b="0" i="0" dirty="0">
                <a:solidFill>
                  <a:srgbClr val="000000"/>
                </a:solidFill>
                <a:effectLst/>
                <a:latin typeface="FandolSong-Regular-Identity-H"/>
              </a:rPr>
              <a:t>中的发现。</a:t>
            </a:r>
            <a:endParaRPr lang="en-US" altLang="zh-CN" sz="1800" b="0" i="0" dirty="0">
              <a:solidFill>
                <a:srgbClr val="000000"/>
              </a:solidFill>
              <a:effectLst/>
              <a:latin typeface="FandolSong-Regular-Identity-H"/>
            </a:endParaRPr>
          </a:p>
          <a:p>
            <a:pPr marL="742950" lvl="1" indent="-285750">
              <a:lnSpc>
                <a:spcPct val="140000"/>
              </a:lnSpc>
              <a:buFont typeface="Arial" panose="020B0604020202020204" pitchFamily="34" charset="0"/>
              <a:buChar char="•"/>
            </a:pPr>
            <a:r>
              <a:rPr lang="en-US" altLang="zh-CN" sz="1800" b="0" i="0" dirty="0" err="1">
                <a:solidFill>
                  <a:srgbClr val="000000"/>
                </a:solidFill>
                <a:effectLst/>
                <a:latin typeface="LMRoman12-Regular-Identity-H"/>
              </a:rPr>
              <a:t>TVMfuzz</a:t>
            </a:r>
            <a:r>
              <a:rPr lang="en-US" altLang="zh-CN" sz="1800" b="0" i="0" dirty="0">
                <a:solidFill>
                  <a:srgbClr val="000000"/>
                </a:solidFill>
                <a:effectLst/>
                <a:latin typeface="LMRoman12-Regular-Identity-H"/>
              </a:rPr>
              <a:t> </a:t>
            </a:r>
            <a:r>
              <a:rPr lang="zh-CN" altLang="en-US" sz="1800" b="0" i="0" dirty="0">
                <a:solidFill>
                  <a:srgbClr val="000000"/>
                </a:solidFill>
                <a:effectLst/>
                <a:latin typeface="FandolSong-Regular-Identity-H"/>
              </a:rPr>
              <a:t>能够分析语句之间的相互关系，并根据</a:t>
            </a:r>
            <a:r>
              <a:rPr lang="en-US" altLang="zh-CN" sz="1800" b="0" i="0" dirty="0">
                <a:solidFill>
                  <a:srgbClr val="000000"/>
                </a:solidFill>
                <a:effectLst/>
                <a:latin typeface="FandolSong-Regular-Identity-H"/>
              </a:rPr>
              <a:t>TVM</a:t>
            </a:r>
            <a:r>
              <a:rPr lang="zh-CN" altLang="en-US" sz="1800" b="0" i="0" dirty="0">
                <a:solidFill>
                  <a:srgbClr val="000000"/>
                </a:solidFill>
                <a:effectLst/>
                <a:latin typeface="FandolSong-Regular-Identity-H"/>
              </a:rPr>
              <a:t>中现有的测试文件来构建新的测试程序。</a:t>
            </a:r>
            <a:endParaRPr lang="zh-CN" altLang="en-US" dirty="0"/>
          </a:p>
        </p:txBody>
      </p:sp>
      <p:pic>
        <p:nvPicPr>
          <p:cNvPr id="5" name="图形 8" descr="意见 纯色填充"/>
          <p:cNvPicPr>
            <a:picLocks noChangeAspect="1"/>
          </p:cNvPicPr>
          <p:nvPr>
            <p:custDataLst>
              <p:tags r:id="rId1"/>
            </p:custDataLst>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18350" y="1486478"/>
            <a:ext cx="986155" cy="1054100"/>
          </a:xfrm>
          <a:prstGeom prst="rect">
            <a:avLst/>
          </a:prstGeom>
        </p:spPr>
      </p:pic>
      <p:pic>
        <p:nvPicPr>
          <p:cNvPr id="17" name="图形 4" descr="王冠 纯色填充"/>
          <p:cNvPicPr>
            <a:picLocks noChangeAspect="1"/>
          </p:cNvPicPr>
          <p:nvPr>
            <p:custDataLst>
              <p:tags r:id="rId2"/>
            </p:custDataLst>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803136">
            <a:off x="9045150" y="3259692"/>
            <a:ext cx="729272" cy="729272"/>
          </a:xfrm>
          <a:prstGeom prst="rect">
            <a:avLst/>
          </a:prstGeom>
        </p:spPr>
      </p:pic>
      <p:pic>
        <p:nvPicPr>
          <p:cNvPr id="15" name="图片 14"/>
          <p:cNvPicPr>
            <a:picLocks noChangeAspect="1"/>
          </p:cNvPicPr>
          <p:nvPr/>
        </p:nvPicPr>
        <p:blipFill>
          <a:blip r:embed="rId9"/>
          <a:stretch>
            <a:fillRect/>
          </a:stretch>
        </p:blipFill>
        <p:spPr>
          <a:xfrm>
            <a:off x="1227611" y="3326298"/>
            <a:ext cx="3867690" cy="2676899"/>
          </a:xfrm>
          <a:prstGeom prst="rect">
            <a:avLst/>
          </a:prstGeom>
        </p:spPr>
      </p:pic>
      <p:pic>
        <p:nvPicPr>
          <p:cNvPr id="18" name="图片 17" descr="3b32313535353132343bbcfdcdb7"/>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340014" y="4071657"/>
            <a:ext cx="1194435" cy="1186180"/>
          </a:xfrm>
          <a:prstGeom prst="rect">
            <a:avLst/>
          </a:prstGeom>
        </p:spPr>
      </p:pic>
      <p:pic>
        <p:nvPicPr>
          <p:cNvPr id="19" name="图片 18"/>
          <p:cNvPicPr>
            <a:picLocks noChangeAspect="1"/>
          </p:cNvPicPr>
          <p:nvPr/>
        </p:nvPicPr>
        <p:blipFill>
          <a:blip r:embed="rId12"/>
          <a:stretch>
            <a:fillRect/>
          </a:stretch>
        </p:blipFill>
        <p:spPr>
          <a:xfrm>
            <a:off x="7010251" y="3933677"/>
            <a:ext cx="2133898" cy="1324160"/>
          </a:xfrm>
          <a:prstGeom prst="rect">
            <a:avLst/>
          </a:prstGeom>
        </p:spPr>
      </p:pic>
      <p:sp>
        <p:nvSpPr>
          <p:cNvPr id="16" name="文本框 15">
            <a:extLst>
              <a:ext uri="{FF2B5EF4-FFF2-40B4-BE49-F238E27FC236}">
                <a16:creationId xmlns:a16="http://schemas.microsoft.com/office/drawing/2014/main" id="{8BF6B9FB-E0BD-4B7B-8477-283FA8327060}"/>
              </a:ext>
            </a:extLst>
          </p:cNvPr>
          <p:cNvSpPr txBox="1"/>
          <p:nvPr/>
        </p:nvSpPr>
        <p:spPr>
          <a:xfrm>
            <a:off x="1363487" y="6003197"/>
            <a:ext cx="10341923" cy="738664"/>
          </a:xfrm>
          <a:prstGeom prst="rect">
            <a:avLst/>
          </a:prstGeom>
          <a:noFill/>
        </p:spPr>
        <p:txBody>
          <a:bodyPr wrap="square">
            <a:spAutoFit/>
          </a:bodyPr>
          <a:lstStyle/>
          <a:p>
            <a:r>
              <a:rPr lang="en-US" altLang="zh-CN" sz="1400" b="0" i="0" dirty="0">
                <a:solidFill>
                  <a:srgbClr val="000000"/>
                </a:solidFill>
                <a:effectLst/>
                <a:latin typeface="LMRoman12-Regular-Identity-H"/>
              </a:rPr>
              <a:t>[1] </a:t>
            </a:r>
            <a:r>
              <a:rPr lang="en-US" altLang="zh-CN" sz="1400" b="0" i="0" dirty="0" err="1">
                <a:solidFill>
                  <a:srgbClr val="000000"/>
                </a:solidFill>
                <a:effectLst/>
                <a:latin typeface="LMRoman12-Regular-Identity-H"/>
              </a:rPr>
              <a:t>Qingchao</a:t>
            </a:r>
            <a:r>
              <a:rPr lang="en-US" altLang="zh-CN" sz="1400" b="0" i="0" dirty="0">
                <a:solidFill>
                  <a:srgbClr val="000000"/>
                </a:solidFill>
                <a:effectLst/>
                <a:latin typeface="LMRoman12-Regular-Identity-H"/>
              </a:rPr>
              <a:t> Shen, </a:t>
            </a:r>
            <a:r>
              <a:rPr lang="en-US" altLang="zh-CN" sz="1400" b="0" i="0" dirty="0" err="1">
                <a:solidFill>
                  <a:srgbClr val="000000"/>
                </a:solidFill>
                <a:effectLst/>
                <a:latin typeface="LMRoman12-Regular-Identity-H"/>
              </a:rPr>
              <a:t>Haoyang</a:t>
            </a:r>
            <a:r>
              <a:rPr lang="en-US" altLang="zh-CN" sz="1400" b="0" i="0" dirty="0">
                <a:solidFill>
                  <a:srgbClr val="000000"/>
                </a:solidFill>
                <a:effectLst/>
                <a:latin typeface="LMRoman12-Regular-Identity-H"/>
              </a:rPr>
              <a:t> Ma, </a:t>
            </a:r>
            <a:r>
              <a:rPr lang="en-US" altLang="zh-CN" sz="1400" b="0" i="0" dirty="0" err="1">
                <a:solidFill>
                  <a:srgbClr val="000000"/>
                </a:solidFill>
                <a:effectLst/>
                <a:latin typeface="LMRoman12-Regular-Identity-H"/>
              </a:rPr>
              <a:t>Junjie</a:t>
            </a:r>
            <a:r>
              <a:rPr lang="en-US" altLang="zh-CN" sz="1400" b="0" i="0" dirty="0">
                <a:solidFill>
                  <a:srgbClr val="000000"/>
                </a:solidFill>
                <a:effectLst/>
                <a:latin typeface="LMRoman12-Regular-Identity-H"/>
              </a:rPr>
              <a:t> Chen, </a:t>
            </a:r>
            <a:r>
              <a:rPr lang="en-US" altLang="zh-CN" sz="1400" b="0" i="0" dirty="0" err="1">
                <a:solidFill>
                  <a:srgbClr val="000000"/>
                </a:solidFill>
                <a:effectLst/>
                <a:latin typeface="LMRoman12-Regular-Identity-H"/>
              </a:rPr>
              <a:t>Yongqiang</a:t>
            </a:r>
            <a:r>
              <a:rPr lang="en-US" altLang="zh-CN" sz="1400" b="0" i="0" dirty="0">
                <a:solidFill>
                  <a:srgbClr val="000000"/>
                </a:solidFill>
                <a:effectLst/>
                <a:latin typeface="LMRoman12-Regular-Identity-H"/>
              </a:rPr>
              <a:t> Tian, Shing-Chi Cheung, and Xiang Chen. A comprehensive study of deep learning compiler bugs. In </a:t>
            </a:r>
            <a:r>
              <a:rPr lang="en-US" altLang="zh-CN" sz="1400" b="0" i="1" dirty="0">
                <a:solidFill>
                  <a:srgbClr val="000000"/>
                </a:solidFill>
                <a:effectLst/>
                <a:latin typeface="LMRoman12-Italic-Identity-H"/>
              </a:rPr>
              <a:t>Proceedings of the 29th ACM Joint meeting on </a:t>
            </a:r>
            <a:r>
              <a:rPr lang="en-US" altLang="zh-CN" sz="1400" b="0" i="1" dirty="0" err="1">
                <a:solidFill>
                  <a:srgbClr val="000000"/>
                </a:solidFill>
                <a:effectLst/>
                <a:latin typeface="LMRoman12-Italic-Identity-H"/>
              </a:rPr>
              <a:t>european</a:t>
            </a:r>
            <a:r>
              <a:rPr lang="en-US" altLang="zh-CN" sz="1400" b="0" i="1" dirty="0">
                <a:solidFill>
                  <a:srgbClr val="000000"/>
                </a:solidFill>
                <a:effectLst/>
                <a:latin typeface="LMRoman12-Italic-Identity-H"/>
              </a:rPr>
              <a:t> software engineering conference and symposium on the foundations of software engineering</a:t>
            </a:r>
            <a:r>
              <a:rPr lang="en-US" altLang="zh-CN" sz="1400" b="0" i="0" dirty="0">
                <a:solidFill>
                  <a:srgbClr val="000000"/>
                </a:solidFill>
                <a:effectLst/>
                <a:latin typeface="LMRoman12-Regular-Identity-H"/>
              </a:rPr>
              <a:t>, pages 968–980, 2021.</a:t>
            </a:r>
            <a:r>
              <a:rPr lang="en-US" altLang="zh-CN" sz="1400" dirty="0"/>
              <a:t> </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a:stretch>
            <a:fillRect/>
          </a:stretch>
        </p:blipFill>
        <p:spPr>
          <a:xfrm>
            <a:off x="1315717" y="912172"/>
            <a:ext cx="8411749" cy="5229955"/>
          </a:xfrm>
          <a:prstGeom prst="rect">
            <a:avLst/>
          </a:prstGeom>
        </p:spPr>
      </p:pic>
      <p:sp>
        <p:nvSpPr>
          <p:cNvPr id="9" name="矩形: 圆角 8"/>
          <p:cNvSpPr/>
          <p:nvPr/>
        </p:nvSpPr>
        <p:spPr>
          <a:xfrm>
            <a:off x="0" y="485631"/>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nvGrpSpPr>
          <p:cNvPr id="10" name="组合 9"/>
          <p:cNvGrpSpPr/>
          <p:nvPr/>
        </p:nvGrpSpPr>
        <p:grpSpPr>
          <a:xfrm>
            <a:off x="353692" y="6457305"/>
            <a:ext cx="962025" cy="176212"/>
            <a:chOff x="10455276" y="6433094"/>
            <a:chExt cx="962025" cy="176212"/>
          </a:xfrm>
        </p:grpSpPr>
        <p:sp>
          <p:nvSpPr>
            <p:cNvPr id="11" name="椭圆 10"/>
            <p:cNvSpPr/>
            <p:nvPr/>
          </p:nvSpPr>
          <p:spPr>
            <a:xfrm>
              <a:off x="10717214"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2" name="椭圆 11"/>
            <p:cNvSpPr/>
            <p:nvPr/>
          </p:nvSpPr>
          <p:spPr>
            <a:xfrm>
              <a:off x="10979152"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3" name="椭圆 12"/>
            <p:cNvSpPr/>
            <p:nvPr/>
          </p:nvSpPr>
          <p:spPr>
            <a:xfrm>
              <a:off x="11241089"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4" name="椭圆 13"/>
            <p:cNvSpPr/>
            <p:nvPr/>
          </p:nvSpPr>
          <p:spPr>
            <a:xfrm>
              <a:off x="10455276"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sp>
        <p:nvSpPr>
          <p:cNvPr id="2" name="文本框 1"/>
          <p:cNvSpPr txBox="1"/>
          <p:nvPr/>
        </p:nvSpPr>
        <p:spPr>
          <a:xfrm>
            <a:off x="877567" y="266423"/>
            <a:ext cx="4187491" cy="584775"/>
          </a:xfrm>
          <a:prstGeom prst="rect">
            <a:avLst/>
          </a:prstGeom>
          <a:noFill/>
        </p:spPr>
        <p:txBody>
          <a:bodyPr wrap="square" rtlCol="0">
            <a:spAutoFit/>
          </a:bodyPr>
          <a:lstStyle/>
          <a:p>
            <a:r>
              <a:rPr lang="en-US" altLang="zh-CN" sz="3200" b="1" dirty="0"/>
              <a:t>TVM </a:t>
            </a:r>
            <a:r>
              <a:rPr lang="zh-CN" altLang="en-US" sz="3200" b="1" dirty="0"/>
              <a:t>项目结构分析</a:t>
            </a:r>
          </a:p>
        </p:txBody>
      </p:sp>
      <p:sp>
        <p:nvSpPr>
          <p:cNvPr id="4" name="文本框 3"/>
          <p:cNvSpPr txBox="1"/>
          <p:nvPr/>
        </p:nvSpPr>
        <p:spPr>
          <a:xfrm>
            <a:off x="353692" y="912172"/>
            <a:ext cx="11012805" cy="2026920"/>
          </a:xfrm>
          <a:prstGeom prst="rect">
            <a:avLst/>
          </a:prstGeom>
          <a:noFill/>
        </p:spPr>
        <p:txBody>
          <a:bodyPr wrap="square" rtlCol="0">
            <a:noAutofit/>
          </a:bodyPr>
          <a:lstStyle/>
          <a:p>
            <a:pPr marL="742950" lvl="1" indent="-285750">
              <a:buFont typeface="Arial" panose="020B0604020202020204" pitchFamily="34" charset="0"/>
              <a:buChar char="•"/>
            </a:pPr>
            <a:endParaRPr lang="en-US" altLang="zh-CN" dirty="0"/>
          </a:p>
          <a:p>
            <a:pPr marL="742950" lvl="1" indent="-285750">
              <a:buFont typeface="Arial" panose="020B0604020202020204" pitchFamily="34" charset="0"/>
              <a:buChar char="•"/>
            </a:pPr>
            <a:endParaRPr lang="zh-CN" altLang="en-US" dirty="0"/>
          </a:p>
        </p:txBody>
      </p:sp>
      <p:pic>
        <p:nvPicPr>
          <p:cNvPr id="17" name="图形 4" descr="王冠 纯色填充"/>
          <p:cNvPicPr>
            <a:picLocks noChangeAspect="1"/>
          </p:cNvPicPr>
          <p:nvPr>
            <p:custDataLst>
              <p:tags r:id="rId1"/>
            </p:custData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803136">
            <a:off x="10013423" y="600841"/>
            <a:ext cx="729272" cy="72927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0" y="485631"/>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nvGrpSpPr>
          <p:cNvPr id="10" name="组合 9"/>
          <p:cNvGrpSpPr/>
          <p:nvPr/>
        </p:nvGrpSpPr>
        <p:grpSpPr>
          <a:xfrm>
            <a:off x="353692" y="6457305"/>
            <a:ext cx="962025" cy="176212"/>
            <a:chOff x="10455276" y="6433094"/>
            <a:chExt cx="962025" cy="176212"/>
          </a:xfrm>
        </p:grpSpPr>
        <p:sp>
          <p:nvSpPr>
            <p:cNvPr id="11" name="椭圆 10"/>
            <p:cNvSpPr/>
            <p:nvPr/>
          </p:nvSpPr>
          <p:spPr>
            <a:xfrm>
              <a:off x="10717214"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2" name="椭圆 11"/>
            <p:cNvSpPr/>
            <p:nvPr/>
          </p:nvSpPr>
          <p:spPr>
            <a:xfrm>
              <a:off x="10979152"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3" name="椭圆 12"/>
            <p:cNvSpPr/>
            <p:nvPr/>
          </p:nvSpPr>
          <p:spPr>
            <a:xfrm>
              <a:off x="11241089"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4" name="椭圆 13"/>
            <p:cNvSpPr/>
            <p:nvPr/>
          </p:nvSpPr>
          <p:spPr>
            <a:xfrm>
              <a:off x="10455276"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sp>
        <p:nvSpPr>
          <p:cNvPr id="2" name="文本框 1"/>
          <p:cNvSpPr txBox="1"/>
          <p:nvPr/>
        </p:nvSpPr>
        <p:spPr>
          <a:xfrm>
            <a:off x="877568" y="266423"/>
            <a:ext cx="2492990" cy="553998"/>
          </a:xfrm>
          <a:prstGeom prst="rect">
            <a:avLst/>
          </a:prstGeom>
          <a:noFill/>
        </p:spPr>
        <p:txBody>
          <a:bodyPr wrap="none" rtlCol="0">
            <a:spAutoFit/>
          </a:bodyPr>
          <a:lstStyle/>
          <a:p>
            <a:r>
              <a:rPr kumimoji="1" lang="zh-CN" altLang="en-US" sz="3000" b="1" dirty="0"/>
              <a:t>重点代码解读</a:t>
            </a:r>
          </a:p>
        </p:txBody>
      </p:sp>
      <p:sp>
        <p:nvSpPr>
          <p:cNvPr id="21" name="文本框 20">
            <a:extLst>
              <a:ext uri="{FF2B5EF4-FFF2-40B4-BE49-F238E27FC236}">
                <a16:creationId xmlns:a16="http://schemas.microsoft.com/office/drawing/2014/main" id="{19E52C51-1BBC-4566-9E81-EF3ED9EDF1F0}"/>
              </a:ext>
            </a:extLst>
          </p:cNvPr>
          <p:cNvSpPr txBox="1"/>
          <p:nvPr/>
        </p:nvSpPr>
        <p:spPr>
          <a:xfrm>
            <a:off x="441798" y="1779631"/>
            <a:ext cx="877163" cy="369332"/>
          </a:xfrm>
          <a:prstGeom prst="rect">
            <a:avLst/>
          </a:prstGeom>
          <a:noFill/>
        </p:spPr>
        <p:txBody>
          <a:bodyPr wrap="none" rtlCol="0">
            <a:spAutoFit/>
          </a:bodyPr>
          <a:lstStyle/>
          <a:p>
            <a:r>
              <a:rPr lang="zh-CN" altLang="en-US" dirty="0"/>
              <a:t>例如：</a:t>
            </a:r>
          </a:p>
        </p:txBody>
      </p:sp>
      <p:pic>
        <p:nvPicPr>
          <p:cNvPr id="4" name="图片 3">
            <a:extLst>
              <a:ext uri="{FF2B5EF4-FFF2-40B4-BE49-F238E27FC236}">
                <a16:creationId xmlns:a16="http://schemas.microsoft.com/office/drawing/2014/main" id="{2B2B78AC-422C-4929-B607-E98AF44275A2}"/>
              </a:ext>
            </a:extLst>
          </p:cNvPr>
          <p:cNvPicPr>
            <a:picLocks noChangeAspect="1"/>
          </p:cNvPicPr>
          <p:nvPr/>
        </p:nvPicPr>
        <p:blipFill>
          <a:blip r:embed="rId2"/>
          <a:stretch>
            <a:fillRect/>
          </a:stretch>
        </p:blipFill>
        <p:spPr>
          <a:xfrm>
            <a:off x="624021" y="827670"/>
            <a:ext cx="2879717" cy="445317"/>
          </a:xfrm>
          <a:prstGeom prst="rect">
            <a:avLst/>
          </a:prstGeom>
        </p:spPr>
      </p:pic>
      <p:sp>
        <p:nvSpPr>
          <p:cNvPr id="5" name="文本框 4">
            <a:extLst>
              <a:ext uri="{FF2B5EF4-FFF2-40B4-BE49-F238E27FC236}">
                <a16:creationId xmlns:a16="http://schemas.microsoft.com/office/drawing/2014/main" id="{BF098479-23F5-4E70-B2E0-6777BB57A820}"/>
              </a:ext>
            </a:extLst>
          </p:cNvPr>
          <p:cNvSpPr txBox="1"/>
          <p:nvPr/>
        </p:nvSpPr>
        <p:spPr>
          <a:xfrm>
            <a:off x="716882" y="1450238"/>
            <a:ext cx="3777223" cy="369332"/>
          </a:xfrm>
          <a:prstGeom prst="rect">
            <a:avLst/>
          </a:prstGeom>
          <a:noFill/>
        </p:spPr>
        <p:txBody>
          <a:bodyPr wrap="square" rtlCol="0">
            <a:spAutoFit/>
          </a:bodyPr>
          <a:lstStyle/>
          <a:p>
            <a:r>
              <a:rPr lang="zh-CN" altLang="en-US" dirty="0"/>
              <a:t>包含处理各类语法的函数</a:t>
            </a:r>
          </a:p>
        </p:txBody>
      </p:sp>
      <p:pic>
        <p:nvPicPr>
          <p:cNvPr id="8" name="图片 7">
            <a:extLst>
              <a:ext uri="{FF2B5EF4-FFF2-40B4-BE49-F238E27FC236}">
                <a16:creationId xmlns:a16="http://schemas.microsoft.com/office/drawing/2014/main" id="{822A23AC-3A65-4270-893B-7E3774AA1AE8}"/>
              </a:ext>
            </a:extLst>
          </p:cNvPr>
          <p:cNvPicPr>
            <a:picLocks noChangeAspect="1"/>
          </p:cNvPicPr>
          <p:nvPr/>
        </p:nvPicPr>
        <p:blipFill>
          <a:blip r:embed="rId3"/>
          <a:stretch>
            <a:fillRect/>
          </a:stretch>
        </p:blipFill>
        <p:spPr>
          <a:xfrm>
            <a:off x="449301" y="2241789"/>
            <a:ext cx="6992326" cy="3639058"/>
          </a:xfrm>
          <a:prstGeom prst="rect">
            <a:avLst/>
          </a:prstGeom>
        </p:spPr>
      </p:pic>
      <p:sp>
        <p:nvSpPr>
          <p:cNvPr id="15" name="文本框 14">
            <a:extLst>
              <a:ext uri="{FF2B5EF4-FFF2-40B4-BE49-F238E27FC236}">
                <a16:creationId xmlns:a16="http://schemas.microsoft.com/office/drawing/2014/main" id="{CD918F61-885B-45DE-8E0F-C379BB316DF6}"/>
              </a:ext>
            </a:extLst>
          </p:cNvPr>
          <p:cNvSpPr txBox="1"/>
          <p:nvPr/>
        </p:nvSpPr>
        <p:spPr>
          <a:xfrm>
            <a:off x="7629208" y="2719280"/>
            <a:ext cx="3504958" cy="2031325"/>
          </a:xfrm>
          <a:prstGeom prst="rect">
            <a:avLst/>
          </a:prstGeom>
          <a:noFill/>
        </p:spPr>
        <p:txBody>
          <a:bodyPr wrap="square" rtlCol="0">
            <a:spAutoFit/>
          </a:bodyPr>
          <a:lstStyle/>
          <a:p>
            <a:r>
              <a:rPr lang="zh-CN" altLang="en-US" dirty="0"/>
              <a:t>将识别到的</a:t>
            </a:r>
            <a:endParaRPr lang="en-US" altLang="zh-CN" dirty="0"/>
          </a:p>
          <a:p>
            <a:endParaRPr lang="en-US" altLang="zh-CN" dirty="0"/>
          </a:p>
          <a:p>
            <a:r>
              <a:rPr lang="en-US" altLang="zh-CN" dirty="0">
                <a:solidFill>
                  <a:srgbClr val="60A3E4"/>
                </a:solidFill>
              </a:rPr>
              <a:t>import … </a:t>
            </a:r>
            <a:r>
              <a:rPr lang="en-US" altLang="zh-CN" dirty="0"/>
              <a:t>    </a:t>
            </a:r>
            <a:r>
              <a:rPr lang="zh-CN" altLang="en-US" dirty="0"/>
              <a:t>或</a:t>
            </a:r>
            <a:endParaRPr lang="en-US" altLang="zh-CN" dirty="0"/>
          </a:p>
          <a:p>
            <a:r>
              <a:rPr lang="en-US" altLang="zh-CN" dirty="0">
                <a:solidFill>
                  <a:srgbClr val="60A3E4"/>
                </a:solidFill>
              </a:rPr>
              <a:t>from … import …</a:t>
            </a:r>
          </a:p>
          <a:p>
            <a:endParaRPr lang="en-US" altLang="zh-CN" dirty="0"/>
          </a:p>
          <a:p>
            <a:r>
              <a:rPr lang="zh-CN" altLang="en-US" dirty="0"/>
              <a:t>信息提取出来，</a:t>
            </a:r>
            <a:endParaRPr lang="en-US" altLang="zh-CN" dirty="0"/>
          </a:p>
          <a:p>
            <a:r>
              <a:rPr lang="zh-CN" altLang="en-US" dirty="0"/>
              <a:t>加入到</a:t>
            </a:r>
            <a:r>
              <a:rPr lang="en-US" altLang="zh-CN" dirty="0"/>
              <a:t> </a:t>
            </a:r>
            <a:r>
              <a:rPr lang="en-US" altLang="zh-CN" b="1" dirty="0" err="1">
                <a:solidFill>
                  <a:srgbClr val="60A3E4"/>
                </a:solidFill>
              </a:rPr>
              <a:t>importSet</a:t>
            </a:r>
            <a:r>
              <a:rPr lang="en-US" altLang="zh-CN" dirty="0"/>
              <a:t> </a:t>
            </a:r>
            <a:r>
              <a:rPr lang="zh-CN" altLang="en-US" dirty="0"/>
              <a:t>全局变量中</a:t>
            </a:r>
          </a:p>
        </p:txBody>
      </p:sp>
    </p:spTree>
    <p:extLst>
      <p:ext uri="{BB962C8B-B14F-4D97-AF65-F5344CB8AC3E}">
        <p14:creationId xmlns:p14="http://schemas.microsoft.com/office/powerpoint/2010/main" val="2916546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0" y="485631"/>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nvGrpSpPr>
          <p:cNvPr id="10" name="组合 9"/>
          <p:cNvGrpSpPr/>
          <p:nvPr/>
        </p:nvGrpSpPr>
        <p:grpSpPr>
          <a:xfrm>
            <a:off x="353692" y="6457305"/>
            <a:ext cx="962025" cy="176212"/>
            <a:chOff x="10455276" y="6433094"/>
            <a:chExt cx="962025" cy="176212"/>
          </a:xfrm>
        </p:grpSpPr>
        <p:sp>
          <p:nvSpPr>
            <p:cNvPr id="11" name="椭圆 10"/>
            <p:cNvSpPr/>
            <p:nvPr/>
          </p:nvSpPr>
          <p:spPr>
            <a:xfrm>
              <a:off x="10717214"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2" name="椭圆 11"/>
            <p:cNvSpPr/>
            <p:nvPr/>
          </p:nvSpPr>
          <p:spPr>
            <a:xfrm>
              <a:off x="10979152"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3" name="椭圆 12"/>
            <p:cNvSpPr/>
            <p:nvPr/>
          </p:nvSpPr>
          <p:spPr>
            <a:xfrm>
              <a:off x="11241089"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4" name="椭圆 13"/>
            <p:cNvSpPr/>
            <p:nvPr/>
          </p:nvSpPr>
          <p:spPr>
            <a:xfrm>
              <a:off x="10455276"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sp>
        <p:nvSpPr>
          <p:cNvPr id="2" name="文本框 1"/>
          <p:cNvSpPr txBox="1"/>
          <p:nvPr/>
        </p:nvSpPr>
        <p:spPr>
          <a:xfrm>
            <a:off x="877568" y="266423"/>
            <a:ext cx="2492990" cy="553998"/>
          </a:xfrm>
          <a:prstGeom prst="rect">
            <a:avLst/>
          </a:prstGeom>
          <a:noFill/>
        </p:spPr>
        <p:txBody>
          <a:bodyPr wrap="none" rtlCol="0">
            <a:spAutoFit/>
          </a:bodyPr>
          <a:lstStyle/>
          <a:p>
            <a:r>
              <a:rPr kumimoji="1" lang="zh-CN" altLang="en-US" sz="3000" b="1" dirty="0"/>
              <a:t>重点代码解读</a:t>
            </a:r>
          </a:p>
        </p:txBody>
      </p:sp>
      <p:pic>
        <p:nvPicPr>
          <p:cNvPr id="6" name="图片 5"/>
          <p:cNvPicPr>
            <a:picLocks noChangeAspect="1"/>
          </p:cNvPicPr>
          <p:nvPr/>
        </p:nvPicPr>
        <p:blipFill>
          <a:blip r:embed="rId2"/>
          <a:stretch>
            <a:fillRect/>
          </a:stretch>
        </p:blipFill>
        <p:spPr>
          <a:xfrm>
            <a:off x="1053780" y="1176685"/>
            <a:ext cx="5642855" cy="4972662"/>
          </a:xfrm>
          <a:prstGeom prst="rect">
            <a:avLst/>
          </a:prstGeom>
        </p:spPr>
      </p:pic>
      <p:pic>
        <p:nvPicPr>
          <p:cNvPr id="17" name="图片 16"/>
          <p:cNvPicPr>
            <a:picLocks noChangeAspect="1"/>
          </p:cNvPicPr>
          <p:nvPr/>
        </p:nvPicPr>
        <p:blipFill>
          <a:blip r:embed="rId3"/>
          <a:stretch>
            <a:fillRect/>
          </a:stretch>
        </p:blipFill>
        <p:spPr>
          <a:xfrm>
            <a:off x="441798" y="742109"/>
            <a:ext cx="2662633" cy="419726"/>
          </a:xfrm>
          <a:prstGeom prst="rect">
            <a:avLst/>
          </a:prstGeom>
        </p:spPr>
      </p:pic>
      <p:sp>
        <p:nvSpPr>
          <p:cNvPr id="18" name="文本框 17"/>
          <p:cNvSpPr txBox="1"/>
          <p:nvPr/>
        </p:nvSpPr>
        <p:spPr>
          <a:xfrm>
            <a:off x="7068244" y="3146611"/>
            <a:ext cx="4334862"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访问到</a:t>
            </a:r>
            <a:r>
              <a:rPr lang="en-US" altLang="zh-CN" dirty="0">
                <a:solidFill>
                  <a:srgbClr val="60A3E4"/>
                </a:solidFill>
              </a:rPr>
              <a:t>import </a:t>
            </a:r>
            <a:r>
              <a:rPr lang="zh-CN" altLang="en-US" dirty="0"/>
              <a:t>语句的节点时，转向上一节中的 </a:t>
            </a:r>
            <a:r>
              <a:rPr lang="en-US" altLang="zh-CN" dirty="0" err="1">
                <a:solidFill>
                  <a:srgbClr val="60A3E4"/>
                </a:solidFill>
              </a:rPr>
              <a:t>dealWithImport</a:t>
            </a:r>
            <a:r>
              <a:rPr lang="en-US" altLang="zh-CN" dirty="0"/>
              <a:t> </a:t>
            </a:r>
            <a:r>
              <a:rPr lang="zh-CN" altLang="en-US" dirty="0"/>
              <a:t>函数中</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类似于 </a:t>
            </a:r>
            <a:r>
              <a:rPr lang="en-US" altLang="zh-CN" dirty="0">
                <a:solidFill>
                  <a:srgbClr val="60A3E4"/>
                </a:solidFill>
              </a:rPr>
              <a:t>import </a:t>
            </a:r>
            <a:r>
              <a:rPr lang="zh-CN" altLang="en-US" dirty="0"/>
              <a:t>语句，在</a:t>
            </a:r>
            <a:r>
              <a:rPr lang="en-US" altLang="zh-CN" dirty="0"/>
              <a:t>AST</a:t>
            </a:r>
            <a:r>
              <a:rPr lang="zh-CN" altLang="en-US" dirty="0"/>
              <a:t>访问过程中还会生成 </a:t>
            </a:r>
            <a:r>
              <a:rPr lang="en-US" altLang="zh-CN" dirty="0">
                <a:solidFill>
                  <a:srgbClr val="60A3E4"/>
                </a:solidFill>
              </a:rPr>
              <a:t>ingredient</a:t>
            </a:r>
            <a:r>
              <a:rPr lang="en-US" altLang="zh-CN" dirty="0"/>
              <a:t> </a:t>
            </a:r>
            <a:r>
              <a:rPr lang="zh-CN" altLang="en-US" dirty="0"/>
              <a:t>列表，其中的元素包含完整的每个语句中的先后</a:t>
            </a:r>
            <a:r>
              <a:rPr lang="en-US" altLang="zh-CN" dirty="0"/>
              <a:t>API</a:t>
            </a:r>
            <a:r>
              <a:rPr lang="zh-CN" altLang="en-US" dirty="0"/>
              <a:t>调用关系，元素依赖等。</a:t>
            </a:r>
          </a:p>
        </p:txBody>
      </p:sp>
      <p:pic>
        <p:nvPicPr>
          <p:cNvPr id="20" name="图片 19"/>
          <p:cNvPicPr>
            <a:picLocks noChangeAspect="1"/>
          </p:cNvPicPr>
          <p:nvPr/>
        </p:nvPicPr>
        <p:blipFill>
          <a:blip r:embed="rId4"/>
          <a:stretch>
            <a:fillRect/>
          </a:stretch>
        </p:blipFill>
        <p:spPr>
          <a:xfrm>
            <a:off x="6153461" y="403412"/>
            <a:ext cx="5868219" cy="2172003"/>
          </a:xfrm>
          <a:prstGeom prst="rect">
            <a:avLst/>
          </a:prstGeom>
        </p:spPr>
      </p:pic>
      <p:sp>
        <p:nvSpPr>
          <p:cNvPr id="21" name="文本框 20"/>
          <p:cNvSpPr txBox="1"/>
          <p:nvPr/>
        </p:nvSpPr>
        <p:spPr>
          <a:xfrm>
            <a:off x="4939553" y="601214"/>
            <a:ext cx="877163" cy="369332"/>
          </a:xfrm>
          <a:prstGeom prst="rect">
            <a:avLst/>
          </a:prstGeom>
          <a:noFill/>
        </p:spPr>
        <p:txBody>
          <a:bodyPr wrap="none" rtlCol="0">
            <a:spAutoFit/>
          </a:bodyPr>
          <a:lstStyle/>
          <a:p>
            <a:r>
              <a:rPr lang="zh-CN" altLang="en-US" dirty="0"/>
              <a:t>例如：</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0" y="485631"/>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nvGrpSpPr>
          <p:cNvPr id="10" name="组合 9"/>
          <p:cNvGrpSpPr/>
          <p:nvPr/>
        </p:nvGrpSpPr>
        <p:grpSpPr>
          <a:xfrm>
            <a:off x="353692" y="6457305"/>
            <a:ext cx="962025" cy="176212"/>
            <a:chOff x="10455276" y="6433094"/>
            <a:chExt cx="962025" cy="176212"/>
          </a:xfrm>
        </p:grpSpPr>
        <p:sp>
          <p:nvSpPr>
            <p:cNvPr id="11" name="椭圆 10"/>
            <p:cNvSpPr/>
            <p:nvPr/>
          </p:nvSpPr>
          <p:spPr>
            <a:xfrm>
              <a:off x="10717214"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2" name="椭圆 11"/>
            <p:cNvSpPr/>
            <p:nvPr/>
          </p:nvSpPr>
          <p:spPr>
            <a:xfrm>
              <a:off x="10979152"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3" name="椭圆 12"/>
            <p:cNvSpPr/>
            <p:nvPr/>
          </p:nvSpPr>
          <p:spPr>
            <a:xfrm>
              <a:off x="11241089"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4" name="椭圆 13"/>
            <p:cNvSpPr/>
            <p:nvPr/>
          </p:nvSpPr>
          <p:spPr>
            <a:xfrm>
              <a:off x="10455276"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sp>
        <p:nvSpPr>
          <p:cNvPr id="2" name="文本框 1"/>
          <p:cNvSpPr txBox="1"/>
          <p:nvPr/>
        </p:nvSpPr>
        <p:spPr>
          <a:xfrm>
            <a:off x="877568" y="266423"/>
            <a:ext cx="2492990" cy="553998"/>
          </a:xfrm>
          <a:prstGeom prst="rect">
            <a:avLst/>
          </a:prstGeom>
          <a:noFill/>
        </p:spPr>
        <p:txBody>
          <a:bodyPr wrap="none" rtlCol="0">
            <a:spAutoFit/>
          </a:bodyPr>
          <a:lstStyle/>
          <a:p>
            <a:r>
              <a:rPr kumimoji="1" lang="zh-CN" altLang="en-US" sz="3000" b="1" dirty="0"/>
              <a:t>重点代码解读</a:t>
            </a:r>
          </a:p>
        </p:txBody>
      </p:sp>
      <p:sp>
        <p:nvSpPr>
          <p:cNvPr id="18" name="文本框 17"/>
          <p:cNvSpPr txBox="1"/>
          <p:nvPr/>
        </p:nvSpPr>
        <p:spPr>
          <a:xfrm>
            <a:off x="7512478" y="1502547"/>
            <a:ext cx="3707333" cy="286232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在上一节介绍的</a:t>
            </a:r>
            <a:r>
              <a:rPr lang="en-US" altLang="zh-CN" dirty="0"/>
              <a:t>AST</a:t>
            </a:r>
            <a:r>
              <a:rPr lang="zh-CN" altLang="en-US" dirty="0"/>
              <a:t>访问结束后，会生成 </a:t>
            </a:r>
            <a:r>
              <a:rPr lang="en-US" altLang="zh-CN" dirty="0" err="1">
                <a:solidFill>
                  <a:srgbClr val="60A3E4"/>
                </a:solidFill>
              </a:rPr>
              <a:t>importSet</a:t>
            </a:r>
            <a:r>
              <a:rPr lang="en-US" altLang="zh-CN" dirty="0"/>
              <a:t> </a:t>
            </a:r>
            <a:r>
              <a:rPr lang="zh-CN" altLang="en-US" dirty="0"/>
              <a:t>和 </a:t>
            </a:r>
            <a:r>
              <a:rPr lang="en-US" altLang="zh-CN" dirty="0">
                <a:solidFill>
                  <a:srgbClr val="60A3E4"/>
                </a:solidFill>
              </a:rPr>
              <a:t>ingredient</a:t>
            </a:r>
            <a:r>
              <a:rPr lang="en-US" altLang="zh-CN" dirty="0"/>
              <a:t> </a:t>
            </a:r>
            <a:r>
              <a:rPr lang="zh-CN" altLang="en-US" dirty="0"/>
              <a:t>集合与列表；</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生成 </a:t>
            </a:r>
            <a:r>
              <a:rPr lang="en-US" altLang="zh-CN" dirty="0">
                <a:solidFill>
                  <a:srgbClr val="FF0000"/>
                </a:solidFill>
              </a:rPr>
              <a:t>program.py </a:t>
            </a:r>
            <a:r>
              <a:rPr lang="zh-CN" altLang="en-US" dirty="0"/>
              <a:t>时，采用的是将</a:t>
            </a:r>
            <a:r>
              <a:rPr lang="en-US" altLang="zh-CN" dirty="0" err="1">
                <a:solidFill>
                  <a:srgbClr val="60A3E4"/>
                </a:solidFill>
              </a:rPr>
              <a:t>importSet</a:t>
            </a:r>
            <a:r>
              <a:rPr lang="en-US" altLang="zh-CN" dirty="0"/>
              <a:t> </a:t>
            </a:r>
            <a:r>
              <a:rPr lang="zh-CN" altLang="en-US" dirty="0"/>
              <a:t>中全部内容写入；</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然后随机选择一个 </a:t>
            </a:r>
            <a:r>
              <a:rPr lang="en-US" altLang="zh-CN" dirty="0">
                <a:solidFill>
                  <a:srgbClr val="60A3E4"/>
                </a:solidFill>
              </a:rPr>
              <a:t>ingredient</a:t>
            </a:r>
            <a:r>
              <a:rPr lang="en-US" altLang="zh-CN" dirty="0"/>
              <a:t> </a:t>
            </a:r>
            <a:r>
              <a:rPr lang="zh-CN" altLang="en-US" dirty="0"/>
              <a:t>列表元素，通过取中包含的信息来生成函数语句或者</a:t>
            </a:r>
            <a:r>
              <a:rPr lang="en-US" altLang="zh-CN" dirty="0"/>
              <a:t>With</a:t>
            </a:r>
            <a:r>
              <a:rPr lang="zh-CN" altLang="en-US" dirty="0"/>
              <a:t>语句</a:t>
            </a:r>
          </a:p>
        </p:txBody>
      </p:sp>
      <p:pic>
        <p:nvPicPr>
          <p:cNvPr id="4" name="图片 3"/>
          <p:cNvPicPr>
            <a:picLocks noChangeAspect="1"/>
          </p:cNvPicPr>
          <p:nvPr/>
        </p:nvPicPr>
        <p:blipFill>
          <a:blip r:embed="rId2"/>
          <a:stretch>
            <a:fillRect/>
          </a:stretch>
        </p:blipFill>
        <p:spPr>
          <a:xfrm>
            <a:off x="556226" y="785880"/>
            <a:ext cx="2198326" cy="436935"/>
          </a:xfrm>
          <a:prstGeom prst="rect">
            <a:avLst/>
          </a:prstGeom>
        </p:spPr>
      </p:pic>
      <p:pic>
        <p:nvPicPr>
          <p:cNvPr id="7" name="图片 6"/>
          <p:cNvPicPr>
            <a:picLocks noChangeAspect="1"/>
          </p:cNvPicPr>
          <p:nvPr/>
        </p:nvPicPr>
        <p:blipFill>
          <a:blip r:embed="rId3"/>
          <a:stretch>
            <a:fillRect/>
          </a:stretch>
        </p:blipFill>
        <p:spPr>
          <a:xfrm>
            <a:off x="441798" y="1200657"/>
            <a:ext cx="6744641" cy="522042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0" y="485631"/>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nvGrpSpPr>
          <p:cNvPr id="10" name="组合 9"/>
          <p:cNvGrpSpPr/>
          <p:nvPr/>
        </p:nvGrpSpPr>
        <p:grpSpPr>
          <a:xfrm>
            <a:off x="353692" y="6457305"/>
            <a:ext cx="962025" cy="176212"/>
            <a:chOff x="10455276" y="6433094"/>
            <a:chExt cx="962025" cy="176212"/>
          </a:xfrm>
        </p:grpSpPr>
        <p:sp>
          <p:nvSpPr>
            <p:cNvPr id="11" name="椭圆 10"/>
            <p:cNvSpPr/>
            <p:nvPr/>
          </p:nvSpPr>
          <p:spPr>
            <a:xfrm>
              <a:off x="10717214"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2" name="椭圆 11"/>
            <p:cNvSpPr/>
            <p:nvPr/>
          </p:nvSpPr>
          <p:spPr>
            <a:xfrm>
              <a:off x="10979152"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3" name="椭圆 12"/>
            <p:cNvSpPr/>
            <p:nvPr/>
          </p:nvSpPr>
          <p:spPr>
            <a:xfrm>
              <a:off x="11241089"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4" name="椭圆 13"/>
            <p:cNvSpPr/>
            <p:nvPr/>
          </p:nvSpPr>
          <p:spPr>
            <a:xfrm>
              <a:off x="10455276"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sp>
        <p:nvSpPr>
          <p:cNvPr id="2" name="文本框 1"/>
          <p:cNvSpPr txBox="1"/>
          <p:nvPr/>
        </p:nvSpPr>
        <p:spPr>
          <a:xfrm>
            <a:off x="877568" y="266423"/>
            <a:ext cx="184731" cy="553998"/>
          </a:xfrm>
          <a:prstGeom prst="rect">
            <a:avLst/>
          </a:prstGeom>
          <a:noFill/>
        </p:spPr>
        <p:txBody>
          <a:bodyPr wrap="none" rtlCol="0">
            <a:spAutoFit/>
          </a:bodyPr>
          <a:lstStyle/>
          <a:p>
            <a:endParaRPr kumimoji="1" lang="zh-CN" altLang="en-US" sz="3000" b="1" dirty="0"/>
          </a:p>
        </p:txBody>
      </p:sp>
      <p:sp>
        <p:nvSpPr>
          <p:cNvPr id="4" name="文本框 3"/>
          <p:cNvSpPr txBox="1"/>
          <p:nvPr/>
        </p:nvSpPr>
        <p:spPr>
          <a:xfrm>
            <a:off x="529591" y="952499"/>
            <a:ext cx="7700010" cy="5419869"/>
          </a:xfrm>
          <a:prstGeom prst="rect">
            <a:avLst/>
          </a:prstGeom>
          <a:noFill/>
        </p:spPr>
        <p:txBody>
          <a:bodyPr wrap="square" rtlCol="0">
            <a:noAutofit/>
          </a:bodyPr>
          <a:lstStyle/>
          <a:p>
            <a:pPr marL="742950" lvl="1" indent="-285750">
              <a:buFont typeface="Arial" panose="020B0604020202020204" pitchFamily="34" charset="0"/>
              <a:buChar char="•"/>
            </a:pPr>
            <a:r>
              <a:rPr lang="zh-CN" altLang="en-US" dirty="0"/>
              <a:t>当执行 </a:t>
            </a:r>
            <a:r>
              <a:rPr lang="en-US" altLang="zh-CN" dirty="0"/>
              <a:t>run.py </a:t>
            </a:r>
            <a:r>
              <a:rPr lang="zh-CN" altLang="en-US" dirty="0"/>
              <a:t>时，会首先乱序读入所有已有 </a:t>
            </a:r>
            <a:r>
              <a:rPr lang="en-US" altLang="zh-CN" dirty="0"/>
              <a:t>test </a:t>
            </a:r>
            <a:r>
              <a:rPr lang="zh-CN" altLang="en-US" dirty="0"/>
              <a:t>文件，对每个文件进行语法分析，识别各种类型的语句，生成抽象语法树：</a:t>
            </a:r>
            <a:endParaRPr lang="en-US" altLang="zh-CN" dirty="0"/>
          </a:p>
          <a:p>
            <a:pPr marL="742950" lvl="1" indent="-285750">
              <a:buFont typeface="Arial" panose="020B0604020202020204" pitchFamily="34" charset="0"/>
              <a:buChar char="•"/>
            </a:pPr>
            <a:endParaRPr lang="en-US" altLang="zh-CN" dirty="0"/>
          </a:p>
          <a:p>
            <a:pPr marL="742950" lvl="1" indent="-285750">
              <a:buFont typeface="Arial" panose="020B0604020202020204" pitchFamily="34" charset="0"/>
              <a:buChar char="•"/>
            </a:pPr>
            <a:endParaRPr lang="en-US" altLang="zh-CN" dirty="0"/>
          </a:p>
          <a:p>
            <a:pPr marL="742950" lvl="1" indent="-285750">
              <a:buFont typeface="Arial" panose="020B0604020202020204" pitchFamily="34" charset="0"/>
              <a:buChar char="•"/>
            </a:pPr>
            <a:endParaRPr lang="en-US" altLang="zh-CN" dirty="0"/>
          </a:p>
          <a:p>
            <a:pPr marL="742950" lvl="1" indent="-285750">
              <a:buFont typeface="Arial" panose="020B0604020202020204" pitchFamily="34" charset="0"/>
              <a:buChar char="•"/>
            </a:pPr>
            <a:r>
              <a:rPr lang="zh-CN" altLang="en-US" dirty="0"/>
              <a:t>然后基于访问者模式对</a:t>
            </a:r>
            <a:r>
              <a:rPr lang="en-US" altLang="zh-CN" dirty="0"/>
              <a:t>AST</a:t>
            </a:r>
            <a:r>
              <a:rPr lang="zh-CN" altLang="en-US" dirty="0"/>
              <a:t>树节点进行访问：</a:t>
            </a:r>
            <a:br>
              <a:rPr lang="en-US" altLang="zh-CN" dirty="0"/>
            </a:br>
            <a:br>
              <a:rPr lang="en-US" altLang="zh-CN" dirty="0"/>
            </a:br>
            <a:br>
              <a:rPr lang="en-US" altLang="zh-CN" dirty="0"/>
            </a:br>
            <a:r>
              <a:rPr lang="zh-CN" altLang="en-US" dirty="0"/>
              <a:t>访问完成后就会生成 </a:t>
            </a:r>
            <a:r>
              <a:rPr lang="en-US" altLang="zh-CN" dirty="0" err="1">
                <a:solidFill>
                  <a:srgbClr val="60A3E4"/>
                </a:solidFill>
              </a:rPr>
              <a:t>importSet</a:t>
            </a:r>
            <a:r>
              <a:rPr lang="en-US" altLang="zh-CN" dirty="0"/>
              <a:t> </a:t>
            </a:r>
            <a:r>
              <a:rPr lang="zh-CN" altLang="en-US" dirty="0"/>
              <a:t>和 </a:t>
            </a:r>
            <a:r>
              <a:rPr lang="en-US" altLang="zh-CN" dirty="0">
                <a:solidFill>
                  <a:srgbClr val="60A3E4"/>
                </a:solidFill>
              </a:rPr>
              <a:t>ingredient</a:t>
            </a:r>
            <a:r>
              <a:rPr lang="en-US" altLang="zh-CN" dirty="0"/>
              <a:t> </a:t>
            </a:r>
            <a:r>
              <a:rPr lang="zh-CN" altLang="en-US" dirty="0"/>
              <a:t>全局变量</a:t>
            </a:r>
            <a:endParaRPr lang="en-US" altLang="zh-CN" dirty="0"/>
          </a:p>
          <a:p>
            <a:pPr marL="742950" lvl="1" indent="-285750">
              <a:buFont typeface="Arial" panose="020B0604020202020204" pitchFamily="34" charset="0"/>
              <a:buChar char="•"/>
            </a:pPr>
            <a:endParaRPr lang="en-US" altLang="zh-CN" dirty="0"/>
          </a:p>
          <a:p>
            <a:pPr marL="742950" lvl="1" indent="-285750">
              <a:buFont typeface="Arial" panose="020B0604020202020204" pitchFamily="34" charset="0"/>
              <a:buChar char="•"/>
            </a:pPr>
            <a:r>
              <a:rPr lang="zh-CN" altLang="en-US" dirty="0"/>
              <a:t>根据两个变量信息生成新的测试套件</a:t>
            </a:r>
            <a:endParaRPr lang="en-US" altLang="zh-CN" dirty="0"/>
          </a:p>
          <a:p>
            <a:pPr marL="742950" lvl="1" indent="-285750">
              <a:buFont typeface="Arial" panose="020B0604020202020204" pitchFamily="34" charset="0"/>
              <a:buChar char="•"/>
            </a:pPr>
            <a:endParaRPr lang="en-US" altLang="zh-CN" dirty="0"/>
          </a:p>
          <a:p>
            <a:pPr marL="742950" lvl="1" indent="-285750">
              <a:buFont typeface="Arial" panose="020B0604020202020204" pitchFamily="34" charset="0"/>
              <a:buChar char="•"/>
            </a:pPr>
            <a:endParaRPr lang="en-US" altLang="zh-CN" dirty="0"/>
          </a:p>
          <a:p>
            <a:pPr marL="742950" lvl="1" indent="-285750">
              <a:buFont typeface="Arial" panose="020B0604020202020204" pitchFamily="34" charset="0"/>
              <a:buChar char="•"/>
            </a:pPr>
            <a:endParaRPr lang="en-US" altLang="zh-CN" dirty="0"/>
          </a:p>
          <a:p>
            <a:pPr marL="742950" lvl="1" indent="-285750">
              <a:buFont typeface="Arial" panose="020B0604020202020204" pitchFamily="34" charset="0"/>
              <a:buChar char="•"/>
            </a:pPr>
            <a:endParaRPr lang="en-US" altLang="zh-CN" dirty="0"/>
          </a:p>
          <a:p>
            <a:pPr marL="742950" lvl="1" indent="-285750">
              <a:buFont typeface="Arial" panose="020B0604020202020204" pitchFamily="34" charset="0"/>
              <a:buChar char="•"/>
            </a:pPr>
            <a:r>
              <a:rPr lang="zh-CN" altLang="en-US" dirty="0"/>
              <a:t>生成的新的测试样例 </a:t>
            </a:r>
            <a:r>
              <a:rPr lang="en-US" altLang="zh-CN" dirty="0">
                <a:solidFill>
                  <a:srgbClr val="60A3E4"/>
                </a:solidFill>
              </a:rPr>
              <a:t>program.py</a:t>
            </a:r>
          </a:p>
          <a:p>
            <a:pPr marL="742950" lvl="1" indent="-285750">
              <a:buFont typeface="Arial" panose="020B0604020202020204" pitchFamily="34" charset="0"/>
              <a:buChar char="•"/>
            </a:pPr>
            <a:endParaRPr lang="en-US" altLang="zh-CN" dirty="0"/>
          </a:p>
          <a:p>
            <a:pPr marL="742950" lvl="1" indent="-285750">
              <a:buFont typeface="Arial" panose="020B0604020202020204" pitchFamily="34" charset="0"/>
              <a:buChar char="•"/>
            </a:pPr>
            <a:endParaRPr lang="en-US" altLang="zh-CN" dirty="0"/>
          </a:p>
          <a:p>
            <a:pPr marL="742950" lvl="1" indent="-285750">
              <a:buFont typeface="Arial" panose="020B0604020202020204" pitchFamily="34" charset="0"/>
              <a:buChar char="•"/>
            </a:pPr>
            <a:endParaRPr lang="zh-CN" altLang="en-US" dirty="0"/>
          </a:p>
        </p:txBody>
      </p:sp>
      <p:pic>
        <p:nvPicPr>
          <p:cNvPr id="17" name="图形 4" descr="王冠 纯色填充"/>
          <p:cNvPicPr>
            <a:picLocks noChangeAspect="1"/>
          </p:cNvPicPr>
          <p:nvPr>
            <p:custDataLst>
              <p:tags r:id="rId1"/>
            </p:custDataLst>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803136">
            <a:off x="10628110" y="236577"/>
            <a:ext cx="729272" cy="729272"/>
          </a:xfrm>
          <a:prstGeom prst="rect">
            <a:avLst/>
          </a:prstGeom>
        </p:spPr>
      </p:pic>
      <p:pic>
        <p:nvPicPr>
          <p:cNvPr id="18" name="图片 17" descr="3b32313535353132343bbcfdcdb7"/>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33386" y="4753694"/>
            <a:ext cx="1194435" cy="1186180"/>
          </a:xfrm>
          <a:prstGeom prst="rect">
            <a:avLst/>
          </a:prstGeom>
        </p:spPr>
      </p:pic>
      <p:sp>
        <p:nvSpPr>
          <p:cNvPr id="15" name="文本框 14"/>
          <p:cNvSpPr txBox="1"/>
          <p:nvPr/>
        </p:nvSpPr>
        <p:spPr>
          <a:xfrm>
            <a:off x="877570" y="266700"/>
            <a:ext cx="5218430" cy="583565"/>
          </a:xfrm>
          <a:prstGeom prst="rect">
            <a:avLst/>
          </a:prstGeom>
          <a:noFill/>
        </p:spPr>
        <p:txBody>
          <a:bodyPr wrap="square" rtlCol="0">
            <a:spAutoFit/>
          </a:bodyPr>
          <a:lstStyle/>
          <a:p>
            <a:r>
              <a:rPr lang="en-US" altLang="zh-CN" sz="3200" b="1" dirty="0" err="1"/>
              <a:t>TVMfuzz</a:t>
            </a:r>
            <a:r>
              <a:rPr lang="en-US" altLang="zh-CN" sz="3200" b="1" dirty="0"/>
              <a:t> </a:t>
            </a:r>
            <a:r>
              <a:rPr lang="zh-CN" altLang="en-US" sz="3200" b="1" dirty="0"/>
              <a:t>详细运行流程</a:t>
            </a:r>
          </a:p>
        </p:txBody>
      </p:sp>
      <p:pic>
        <p:nvPicPr>
          <p:cNvPr id="8" name="图片 7"/>
          <p:cNvPicPr>
            <a:picLocks noChangeAspect="1"/>
          </p:cNvPicPr>
          <p:nvPr/>
        </p:nvPicPr>
        <p:blipFill>
          <a:blip r:embed="rId7"/>
          <a:stretch>
            <a:fillRect/>
          </a:stretch>
        </p:blipFill>
        <p:spPr>
          <a:xfrm>
            <a:off x="1461732" y="1604165"/>
            <a:ext cx="4734586" cy="657317"/>
          </a:xfrm>
          <a:prstGeom prst="rect">
            <a:avLst/>
          </a:prstGeom>
        </p:spPr>
      </p:pic>
      <p:pic>
        <p:nvPicPr>
          <p:cNvPr id="19" name="图片 18"/>
          <p:cNvPicPr>
            <a:picLocks noChangeAspect="1"/>
          </p:cNvPicPr>
          <p:nvPr/>
        </p:nvPicPr>
        <p:blipFill>
          <a:blip r:embed="rId8"/>
          <a:stretch>
            <a:fillRect/>
          </a:stretch>
        </p:blipFill>
        <p:spPr>
          <a:xfrm>
            <a:off x="1461732" y="2741674"/>
            <a:ext cx="3982006" cy="342948"/>
          </a:xfrm>
          <a:prstGeom prst="rect">
            <a:avLst/>
          </a:prstGeom>
        </p:spPr>
      </p:pic>
      <p:pic>
        <p:nvPicPr>
          <p:cNvPr id="21" name="图片 20"/>
          <p:cNvPicPr>
            <a:picLocks noChangeAspect="1"/>
          </p:cNvPicPr>
          <p:nvPr/>
        </p:nvPicPr>
        <p:blipFill>
          <a:blip r:embed="rId9"/>
          <a:stretch>
            <a:fillRect/>
          </a:stretch>
        </p:blipFill>
        <p:spPr>
          <a:xfrm>
            <a:off x="1461732" y="4090231"/>
            <a:ext cx="4477375" cy="638264"/>
          </a:xfrm>
          <a:prstGeom prst="rect">
            <a:avLst/>
          </a:prstGeom>
        </p:spPr>
      </p:pic>
      <p:pic>
        <p:nvPicPr>
          <p:cNvPr id="23" name="图片 22"/>
          <p:cNvPicPr>
            <a:picLocks noChangeAspect="1"/>
          </p:cNvPicPr>
          <p:nvPr/>
        </p:nvPicPr>
        <p:blipFill>
          <a:blip r:embed="rId10"/>
          <a:stretch>
            <a:fillRect/>
          </a:stretch>
        </p:blipFill>
        <p:spPr>
          <a:xfrm>
            <a:off x="6716536" y="2507005"/>
            <a:ext cx="5121772" cy="418655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圆角 56"/>
          <p:cNvSpPr/>
          <p:nvPr/>
        </p:nvSpPr>
        <p:spPr>
          <a:xfrm>
            <a:off x="1931981" y="493325"/>
            <a:ext cx="9690100" cy="5800661"/>
          </a:xfrm>
          <a:prstGeom prst="roundRect">
            <a:avLst>
              <a:gd name="adj" fmla="val 1998"/>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n-ea"/>
              <a:cs typeface="字魂105号-简雅黑" panose="00000500000000000000" pitchFamily="2" charset="-122"/>
              <a:sym typeface="字魂105号-简雅黑" panose="00000500000000000000" pitchFamily="2" charset="-122"/>
            </a:endParaRPr>
          </a:p>
        </p:txBody>
      </p:sp>
      <p:grpSp>
        <p:nvGrpSpPr>
          <p:cNvPr id="30" name="组合 29"/>
          <p:cNvGrpSpPr/>
          <p:nvPr/>
        </p:nvGrpSpPr>
        <p:grpSpPr>
          <a:xfrm>
            <a:off x="4544357" y="1615246"/>
            <a:ext cx="6391033" cy="644699"/>
            <a:chOff x="5243506" y="1213942"/>
            <a:chExt cx="6391033" cy="644699"/>
          </a:xfrm>
        </p:grpSpPr>
        <p:grpSp>
          <p:nvGrpSpPr>
            <p:cNvPr id="11" name="组合 10"/>
            <p:cNvGrpSpPr/>
            <p:nvPr/>
          </p:nvGrpSpPr>
          <p:grpSpPr>
            <a:xfrm>
              <a:off x="5243506" y="1213942"/>
              <a:ext cx="6391033" cy="644699"/>
              <a:chOff x="5243506" y="1356815"/>
              <a:chExt cx="6391033" cy="644699"/>
            </a:xfrm>
          </p:grpSpPr>
          <p:grpSp>
            <p:nvGrpSpPr>
              <p:cNvPr id="9" name="组合 8"/>
              <p:cNvGrpSpPr/>
              <p:nvPr/>
            </p:nvGrpSpPr>
            <p:grpSpPr>
              <a:xfrm>
                <a:off x="7091013" y="1356815"/>
                <a:ext cx="4543526" cy="644699"/>
                <a:chOff x="5676100" y="1356815"/>
                <a:chExt cx="4543526" cy="644699"/>
              </a:xfrm>
            </p:grpSpPr>
            <p:sp>
              <p:nvSpPr>
                <p:cNvPr id="5" name="文本框 4"/>
                <p:cNvSpPr txBox="1"/>
                <p:nvPr/>
              </p:nvSpPr>
              <p:spPr>
                <a:xfrm>
                  <a:off x="5707781" y="1356815"/>
                  <a:ext cx="3955983" cy="274320"/>
                </a:xfrm>
                <a:prstGeom prst="rect">
                  <a:avLst/>
                </a:prstGeom>
                <a:noFill/>
              </p:spPr>
              <p:txBody>
                <a:bodyPr wrap="square" rtlCol="0">
                  <a:normAutofit/>
                </a:bodyPr>
                <a:lstStyle/>
                <a:p>
                  <a:endParaRPr lang="en-US" altLang="en-US" sz="1200" b="1" spc="600" dirty="0">
                    <a:solidFill>
                      <a:srgbClr val="262626"/>
                    </a:solidFill>
                    <a:latin typeface="+mn-ea"/>
                    <a:cs typeface="字魂105号-简雅黑" panose="00000500000000000000" pitchFamily="2" charset="-122"/>
                    <a:sym typeface="字魂105号-简雅黑" panose="00000500000000000000" pitchFamily="2" charset="-122"/>
                  </a:endParaRPr>
                </a:p>
              </p:txBody>
            </p:sp>
            <p:sp>
              <p:nvSpPr>
                <p:cNvPr id="8" name="文本框 7"/>
                <p:cNvSpPr txBox="1"/>
                <p:nvPr/>
              </p:nvSpPr>
              <p:spPr>
                <a:xfrm>
                  <a:off x="5676100" y="1480004"/>
                  <a:ext cx="4543526" cy="521510"/>
                </a:xfrm>
                <a:prstGeom prst="rect">
                  <a:avLst/>
                </a:prstGeom>
                <a:noFill/>
              </p:spPr>
              <p:txBody>
                <a:bodyPr wrap="square">
                  <a:normAutofit/>
                </a:bodyPr>
                <a:lstStyle/>
                <a:p>
                  <a:r>
                    <a:rPr lang="zh-CN" altLang="en-US" sz="2400" b="1" spc="600" dirty="0">
                      <a:solidFill>
                        <a:srgbClr val="262626"/>
                      </a:solidFill>
                      <a:latin typeface="+mn-ea"/>
                      <a:cs typeface="字魂105号-简雅黑" panose="00000500000000000000" pitchFamily="2" charset="-122"/>
                      <a:sym typeface="字魂105号-简雅黑" panose="00000500000000000000" pitchFamily="2" charset="-122"/>
                    </a:rPr>
                    <a:t>深度学习编译器概述</a:t>
                  </a:r>
                </a:p>
              </p:txBody>
            </p:sp>
          </p:grpSp>
          <p:sp>
            <p:nvSpPr>
              <p:cNvPr id="10" name="矩形 9"/>
              <p:cNvSpPr/>
              <p:nvPr/>
            </p:nvSpPr>
            <p:spPr>
              <a:xfrm>
                <a:off x="5243506" y="1471934"/>
                <a:ext cx="521510" cy="52151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b="1" dirty="0">
                    <a:latin typeface="+mn-ea"/>
                    <a:cs typeface="字魂105号-简雅黑" panose="00000500000000000000" pitchFamily="2" charset="-122"/>
                    <a:sym typeface="字魂105号-简雅黑" panose="00000500000000000000" pitchFamily="2" charset="-122"/>
                  </a:rPr>
                  <a:t>1</a:t>
                </a:r>
                <a:endParaRPr lang="zh-CN" altLang="en-US" b="1" dirty="0">
                  <a:latin typeface="+mn-ea"/>
                  <a:cs typeface="字魂105号-简雅黑" panose="00000500000000000000" pitchFamily="2" charset="-122"/>
                  <a:sym typeface="字魂105号-简雅黑" panose="00000500000000000000" pitchFamily="2" charset="-122"/>
                </a:endParaRPr>
              </a:p>
            </p:txBody>
          </p:sp>
        </p:grpSp>
        <p:cxnSp>
          <p:nvCxnSpPr>
            <p:cNvPr id="27" name="直接连接符 26"/>
            <p:cNvCxnSpPr/>
            <p:nvPr/>
          </p:nvCxnSpPr>
          <p:spPr>
            <a:xfrm>
              <a:off x="5987143" y="1589816"/>
              <a:ext cx="881743" cy="0"/>
            </a:xfrm>
            <a:prstGeom prst="line">
              <a:avLst/>
            </a:prstGeom>
            <a:ln w="28575">
              <a:gradFill>
                <a:gsLst>
                  <a:gs pos="0">
                    <a:srgbClr val="6A9BD7">
                      <a:alpha val="50000"/>
                    </a:srgbClr>
                  </a:gs>
                  <a:gs pos="100000">
                    <a:srgbClr val="235B95"/>
                  </a:gs>
                </a:gsLst>
                <a:lin ang="1200000" scaled="0"/>
              </a:gra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4958169" y="2651958"/>
            <a:ext cx="5835172" cy="636628"/>
            <a:chOff x="5243506" y="1213943"/>
            <a:chExt cx="5835172" cy="636628"/>
          </a:xfrm>
        </p:grpSpPr>
        <p:grpSp>
          <p:nvGrpSpPr>
            <p:cNvPr id="32" name="组合 31"/>
            <p:cNvGrpSpPr/>
            <p:nvPr/>
          </p:nvGrpSpPr>
          <p:grpSpPr>
            <a:xfrm>
              <a:off x="5243506" y="1213943"/>
              <a:ext cx="5835172" cy="636628"/>
              <a:chOff x="5243506" y="1356816"/>
              <a:chExt cx="5835172" cy="636628"/>
            </a:xfrm>
          </p:grpSpPr>
          <p:grpSp>
            <p:nvGrpSpPr>
              <p:cNvPr id="34" name="组合 33"/>
              <p:cNvGrpSpPr/>
              <p:nvPr/>
            </p:nvGrpSpPr>
            <p:grpSpPr>
              <a:xfrm>
                <a:off x="7102576" y="1356816"/>
                <a:ext cx="3976102" cy="599305"/>
                <a:chOff x="5687663" y="1356816"/>
                <a:chExt cx="3976102" cy="599305"/>
              </a:xfrm>
            </p:grpSpPr>
            <p:sp>
              <p:nvSpPr>
                <p:cNvPr id="36" name="文本框 35"/>
                <p:cNvSpPr txBox="1"/>
                <p:nvPr/>
              </p:nvSpPr>
              <p:spPr>
                <a:xfrm>
                  <a:off x="5707782" y="1356816"/>
                  <a:ext cx="3955983" cy="457200"/>
                </a:xfrm>
                <a:prstGeom prst="rect">
                  <a:avLst/>
                </a:prstGeom>
                <a:noFill/>
              </p:spPr>
              <p:txBody>
                <a:bodyPr wrap="square" rtlCol="0">
                  <a:normAutofit/>
                </a:bodyPr>
                <a:lstStyle/>
                <a:p>
                  <a:endParaRPr lang="en-US" altLang="en-US" sz="2400" b="1" spc="600" dirty="0">
                    <a:solidFill>
                      <a:srgbClr val="262626"/>
                    </a:solidFill>
                    <a:latin typeface="+mn-ea"/>
                    <a:cs typeface="字魂105号-简雅黑" panose="00000500000000000000" pitchFamily="2" charset="-122"/>
                    <a:sym typeface="字魂105号-简雅黑" panose="00000500000000000000" pitchFamily="2" charset="-122"/>
                  </a:endParaRPr>
                </a:p>
              </p:txBody>
            </p:sp>
            <p:sp>
              <p:nvSpPr>
                <p:cNvPr id="37" name="文本框 36"/>
                <p:cNvSpPr txBox="1"/>
                <p:nvPr/>
              </p:nvSpPr>
              <p:spPr>
                <a:xfrm>
                  <a:off x="5687663" y="1434611"/>
                  <a:ext cx="3753854" cy="521510"/>
                </a:xfrm>
                <a:prstGeom prst="rect">
                  <a:avLst/>
                </a:prstGeom>
                <a:noFill/>
              </p:spPr>
              <p:txBody>
                <a:bodyPr wrap="square">
                  <a:normAutofit/>
                </a:bodyPr>
                <a:lstStyle/>
                <a:p>
                  <a:r>
                    <a:rPr lang="zh-CN" altLang="en-US" sz="2400" b="1" spc="600" dirty="0">
                      <a:solidFill>
                        <a:srgbClr val="262626"/>
                      </a:solidFill>
                      <a:latin typeface="+mn-ea"/>
                      <a:cs typeface="字魂105号-简雅黑" panose="00000500000000000000" pitchFamily="2" charset="-122"/>
                      <a:sym typeface="字魂105号-简雅黑" panose="00000500000000000000" pitchFamily="2" charset="-122"/>
                    </a:rPr>
                    <a:t>编译器缺陷测试复现</a:t>
                  </a:r>
                </a:p>
              </p:txBody>
            </p:sp>
          </p:grpSp>
          <p:sp>
            <p:nvSpPr>
              <p:cNvPr id="35" name="矩形 34"/>
              <p:cNvSpPr/>
              <p:nvPr/>
            </p:nvSpPr>
            <p:spPr>
              <a:xfrm>
                <a:off x="5243506" y="1471934"/>
                <a:ext cx="521510" cy="52151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b="1" dirty="0">
                    <a:latin typeface="+mn-ea"/>
                    <a:cs typeface="字魂105号-简雅黑" panose="00000500000000000000" pitchFamily="2" charset="-122"/>
                    <a:sym typeface="字魂105号-简雅黑" panose="00000500000000000000" pitchFamily="2" charset="-122"/>
                  </a:rPr>
                  <a:t>2</a:t>
                </a:r>
                <a:endParaRPr lang="zh-CN" altLang="en-US" b="1" dirty="0">
                  <a:latin typeface="+mn-ea"/>
                  <a:cs typeface="字魂105号-简雅黑" panose="00000500000000000000" pitchFamily="2" charset="-122"/>
                  <a:sym typeface="字魂105号-简雅黑" panose="00000500000000000000" pitchFamily="2" charset="-122"/>
                </a:endParaRPr>
              </a:p>
            </p:txBody>
          </p:sp>
        </p:grpSp>
        <p:cxnSp>
          <p:nvCxnSpPr>
            <p:cNvPr id="33" name="直接连接符 32"/>
            <p:cNvCxnSpPr/>
            <p:nvPr/>
          </p:nvCxnSpPr>
          <p:spPr>
            <a:xfrm>
              <a:off x="5987143" y="1589816"/>
              <a:ext cx="881743" cy="0"/>
            </a:xfrm>
            <a:prstGeom prst="line">
              <a:avLst/>
            </a:prstGeom>
            <a:ln w="28575">
              <a:gradFill>
                <a:gsLst>
                  <a:gs pos="0">
                    <a:srgbClr val="6A9BD7">
                      <a:alpha val="50000"/>
                    </a:srgbClr>
                  </a:gs>
                  <a:gs pos="100000">
                    <a:srgbClr val="235B95"/>
                  </a:gs>
                </a:gsLst>
                <a:lin ang="1200000" scaled="0"/>
              </a:gra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5287994" y="3611735"/>
            <a:ext cx="5835171" cy="643296"/>
            <a:chOff x="5243506" y="1213942"/>
            <a:chExt cx="5835171" cy="643296"/>
          </a:xfrm>
        </p:grpSpPr>
        <p:grpSp>
          <p:nvGrpSpPr>
            <p:cNvPr id="39" name="组合 38"/>
            <p:cNvGrpSpPr/>
            <p:nvPr/>
          </p:nvGrpSpPr>
          <p:grpSpPr>
            <a:xfrm>
              <a:off x="5243506" y="1213942"/>
              <a:ext cx="5835171" cy="643296"/>
              <a:chOff x="5243506" y="1356815"/>
              <a:chExt cx="5835171" cy="643296"/>
            </a:xfrm>
          </p:grpSpPr>
          <p:grpSp>
            <p:nvGrpSpPr>
              <p:cNvPr id="41" name="组合 40"/>
              <p:cNvGrpSpPr/>
              <p:nvPr/>
            </p:nvGrpSpPr>
            <p:grpSpPr>
              <a:xfrm>
                <a:off x="7122694" y="1356815"/>
                <a:ext cx="3955983" cy="643296"/>
                <a:chOff x="5707780" y="1356815"/>
                <a:chExt cx="3955983" cy="643296"/>
              </a:xfrm>
            </p:grpSpPr>
            <p:sp>
              <p:nvSpPr>
                <p:cNvPr id="43" name="文本框 42"/>
                <p:cNvSpPr txBox="1"/>
                <p:nvPr/>
              </p:nvSpPr>
              <p:spPr>
                <a:xfrm>
                  <a:off x="5707780" y="1356815"/>
                  <a:ext cx="3955983" cy="365760"/>
                </a:xfrm>
                <a:prstGeom prst="rect">
                  <a:avLst/>
                </a:prstGeom>
                <a:noFill/>
              </p:spPr>
              <p:txBody>
                <a:bodyPr wrap="square" rtlCol="0">
                  <a:normAutofit/>
                </a:bodyPr>
                <a:lstStyle/>
                <a:p>
                  <a:endParaRPr lang="en-US" altLang="en-US" sz="1800" b="1" spc="600" dirty="0">
                    <a:solidFill>
                      <a:srgbClr val="262626"/>
                    </a:solidFill>
                    <a:latin typeface="+mn-ea"/>
                    <a:cs typeface="字魂105号-简雅黑" panose="00000500000000000000" pitchFamily="2" charset="-122"/>
                    <a:sym typeface="字魂105号-简雅黑" panose="00000500000000000000" pitchFamily="2" charset="-122"/>
                  </a:endParaRPr>
                </a:p>
              </p:txBody>
            </p:sp>
            <p:sp>
              <p:nvSpPr>
                <p:cNvPr id="44" name="文本框 43"/>
                <p:cNvSpPr txBox="1"/>
                <p:nvPr/>
              </p:nvSpPr>
              <p:spPr>
                <a:xfrm>
                  <a:off x="5707780" y="1471934"/>
                  <a:ext cx="3753854" cy="528177"/>
                </a:xfrm>
                <a:prstGeom prst="rect">
                  <a:avLst/>
                </a:prstGeom>
                <a:noFill/>
              </p:spPr>
              <p:txBody>
                <a:bodyPr wrap="square">
                  <a:normAutofit/>
                </a:bodyPr>
                <a:lstStyle/>
                <a:p>
                  <a:r>
                    <a:rPr lang="zh-CN" altLang="en-US" sz="2400" b="1" spc="600" dirty="0">
                      <a:solidFill>
                        <a:srgbClr val="262626"/>
                      </a:solidFill>
                      <a:latin typeface="+mn-ea"/>
                      <a:cs typeface="字魂105号-简雅黑" panose="00000500000000000000" pitchFamily="2" charset="-122"/>
                      <a:sym typeface="字魂105号-简雅黑" panose="00000500000000000000" pitchFamily="2" charset="-122"/>
                    </a:rPr>
                    <a:t>编译器缺陷分析</a:t>
                  </a:r>
                </a:p>
              </p:txBody>
            </p:sp>
          </p:grpSp>
          <p:sp>
            <p:nvSpPr>
              <p:cNvPr id="42" name="矩形 41"/>
              <p:cNvSpPr/>
              <p:nvPr/>
            </p:nvSpPr>
            <p:spPr>
              <a:xfrm>
                <a:off x="5243506" y="1471934"/>
                <a:ext cx="521510" cy="52151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b="1" dirty="0">
                    <a:latin typeface="+mn-ea"/>
                    <a:cs typeface="字魂105号-简雅黑" panose="00000500000000000000" pitchFamily="2" charset="-122"/>
                    <a:sym typeface="字魂105号-简雅黑" panose="00000500000000000000" pitchFamily="2" charset="-122"/>
                  </a:rPr>
                  <a:t>3</a:t>
                </a:r>
                <a:endParaRPr lang="zh-CN" altLang="en-US" b="1" dirty="0">
                  <a:latin typeface="+mn-ea"/>
                  <a:cs typeface="字魂105号-简雅黑" panose="00000500000000000000" pitchFamily="2" charset="-122"/>
                  <a:sym typeface="字魂105号-简雅黑" panose="00000500000000000000" pitchFamily="2" charset="-122"/>
                </a:endParaRPr>
              </a:p>
            </p:txBody>
          </p:sp>
        </p:grpSp>
        <p:cxnSp>
          <p:nvCxnSpPr>
            <p:cNvPr id="40" name="直接连接符 39"/>
            <p:cNvCxnSpPr/>
            <p:nvPr/>
          </p:nvCxnSpPr>
          <p:spPr>
            <a:xfrm>
              <a:off x="5987143" y="1589816"/>
              <a:ext cx="881743" cy="0"/>
            </a:xfrm>
            <a:prstGeom prst="line">
              <a:avLst/>
            </a:prstGeom>
            <a:ln w="28575">
              <a:gradFill>
                <a:gsLst>
                  <a:gs pos="0">
                    <a:srgbClr val="6A9BD7">
                      <a:alpha val="50000"/>
                    </a:srgbClr>
                  </a:gs>
                  <a:gs pos="100000">
                    <a:srgbClr val="235B95"/>
                  </a:gs>
                </a:gsLst>
                <a:lin ang="1200000" scaled="0"/>
              </a:gra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5630191" y="4540121"/>
            <a:ext cx="5835172" cy="636630"/>
            <a:chOff x="5243505" y="1213941"/>
            <a:chExt cx="5835172" cy="636630"/>
          </a:xfrm>
        </p:grpSpPr>
        <p:grpSp>
          <p:nvGrpSpPr>
            <p:cNvPr id="46" name="组合 45"/>
            <p:cNvGrpSpPr/>
            <p:nvPr/>
          </p:nvGrpSpPr>
          <p:grpSpPr>
            <a:xfrm>
              <a:off x="5243505" y="1213941"/>
              <a:ext cx="5835172" cy="636630"/>
              <a:chOff x="5243506" y="1356814"/>
              <a:chExt cx="5835172" cy="636630"/>
            </a:xfrm>
          </p:grpSpPr>
          <p:grpSp>
            <p:nvGrpSpPr>
              <p:cNvPr id="48" name="组合 47"/>
              <p:cNvGrpSpPr/>
              <p:nvPr/>
            </p:nvGrpSpPr>
            <p:grpSpPr>
              <a:xfrm>
                <a:off x="7091015" y="1356814"/>
                <a:ext cx="3987663" cy="431955"/>
                <a:chOff x="5676101" y="1356814"/>
                <a:chExt cx="3987663" cy="431955"/>
              </a:xfrm>
            </p:grpSpPr>
            <p:sp>
              <p:nvSpPr>
                <p:cNvPr id="50" name="文本框 49"/>
                <p:cNvSpPr txBox="1"/>
                <p:nvPr/>
              </p:nvSpPr>
              <p:spPr>
                <a:xfrm>
                  <a:off x="5707781" y="1356814"/>
                  <a:ext cx="3955983" cy="335280"/>
                </a:xfrm>
                <a:prstGeom prst="rect">
                  <a:avLst/>
                </a:prstGeom>
                <a:noFill/>
              </p:spPr>
              <p:txBody>
                <a:bodyPr wrap="square" rtlCol="0">
                  <a:noAutofit/>
                </a:bodyPr>
                <a:lstStyle/>
                <a:p>
                  <a:endParaRPr lang="en-US" altLang="en-US" sz="2400" b="1" spc="600" dirty="0">
                    <a:solidFill>
                      <a:srgbClr val="262626"/>
                    </a:solidFill>
                    <a:latin typeface="+mn-ea"/>
                    <a:cs typeface="字魂105号-简雅黑" panose="00000500000000000000" pitchFamily="2" charset="-122"/>
                    <a:sym typeface="字魂105号-简雅黑" panose="00000500000000000000" pitchFamily="2" charset="-122"/>
                  </a:endParaRPr>
                </a:p>
              </p:txBody>
            </p:sp>
            <p:sp>
              <p:nvSpPr>
                <p:cNvPr id="51" name="文本框 50"/>
                <p:cNvSpPr txBox="1"/>
                <p:nvPr/>
              </p:nvSpPr>
              <p:spPr>
                <a:xfrm>
                  <a:off x="5676101" y="1450215"/>
                  <a:ext cx="3753854" cy="338554"/>
                </a:xfrm>
                <a:prstGeom prst="rect">
                  <a:avLst/>
                </a:prstGeom>
                <a:noFill/>
              </p:spPr>
              <p:txBody>
                <a:bodyPr wrap="square">
                  <a:noAutofit/>
                </a:bodyPr>
                <a:lstStyle/>
                <a:p>
                  <a:r>
                    <a:rPr lang="zh-CN" altLang="en-US" sz="2400" b="1" spc="600" dirty="0">
                      <a:solidFill>
                        <a:srgbClr val="262626"/>
                      </a:solidFill>
                      <a:latin typeface="+mn-ea"/>
                      <a:cs typeface="字魂105号-简雅黑" panose="00000500000000000000" pitchFamily="2" charset="-122"/>
                      <a:sym typeface="字魂105号-简雅黑" panose="00000500000000000000" pitchFamily="2" charset="-122"/>
                    </a:rPr>
                    <a:t>总结和分工</a:t>
                  </a:r>
                </a:p>
              </p:txBody>
            </p:sp>
          </p:grpSp>
          <p:sp>
            <p:nvSpPr>
              <p:cNvPr id="49" name="矩形 48"/>
              <p:cNvSpPr/>
              <p:nvPr/>
            </p:nvSpPr>
            <p:spPr>
              <a:xfrm>
                <a:off x="5243506" y="1471934"/>
                <a:ext cx="521510" cy="52151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b="1" dirty="0">
                    <a:latin typeface="+mn-ea"/>
                    <a:cs typeface="字魂105号-简雅黑" panose="00000500000000000000" pitchFamily="2" charset="-122"/>
                    <a:sym typeface="字魂105号-简雅黑" panose="00000500000000000000" pitchFamily="2" charset="-122"/>
                  </a:rPr>
                  <a:t>4</a:t>
                </a:r>
                <a:endParaRPr lang="zh-CN" altLang="en-US" b="1" dirty="0">
                  <a:latin typeface="+mn-ea"/>
                  <a:cs typeface="字魂105号-简雅黑" panose="00000500000000000000" pitchFamily="2" charset="-122"/>
                  <a:sym typeface="字魂105号-简雅黑" panose="00000500000000000000" pitchFamily="2" charset="-122"/>
                </a:endParaRPr>
              </a:p>
            </p:txBody>
          </p:sp>
        </p:grpSp>
        <p:cxnSp>
          <p:nvCxnSpPr>
            <p:cNvPr id="47" name="直接连接符 46"/>
            <p:cNvCxnSpPr/>
            <p:nvPr/>
          </p:nvCxnSpPr>
          <p:spPr>
            <a:xfrm>
              <a:off x="5987143" y="1589816"/>
              <a:ext cx="881743" cy="0"/>
            </a:xfrm>
            <a:prstGeom prst="line">
              <a:avLst/>
            </a:prstGeom>
            <a:ln w="28575">
              <a:gradFill>
                <a:gsLst>
                  <a:gs pos="0">
                    <a:srgbClr val="6A9BD7">
                      <a:alpha val="50000"/>
                    </a:srgbClr>
                  </a:gs>
                  <a:gs pos="100000">
                    <a:srgbClr val="235B95"/>
                  </a:gs>
                </a:gsLst>
                <a:lin ang="1200000" scaled="0"/>
              </a:gra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134566" y="0"/>
            <a:ext cx="4986350" cy="6858000"/>
            <a:chOff x="-92892" y="-1"/>
            <a:chExt cx="4986350" cy="6858000"/>
          </a:xfrm>
        </p:grpSpPr>
        <p:sp>
          <p:nvSpPr>
            <p:cNvPr id="28" name="平行四边形 27"/>
            <p:cNvSpPr/>
            <p:nvPr/>
          </p:nvSpPr>
          <p:spPr>
            <a:xfrm flipH="1">
              <a:off x="-92892" y="-1"/>
              <a:ext cx="4986350" cy="6858000"/>
            </a:xfrm>
            <a:prstGeom prst="parallelogram">
              <a:avLst>
                <a:gd name="adj" fmla="val 36447"/>
              </a:avLst>
            </a:prstGeom>
            <a:gradFill>
              <a:gsLst>
                <a:gs pos="0">
                  <a:srgbClr val="6A9BD7">
                    <a:alpha val="60000"/>
                  </a:srgbClr>
                </a:gs>
                <a:gs pos="100000">
                  <a:srgbClr val="235B95">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n-ea"/>
                <a:cs typeface="字魂105号-简雅黑" panose="00000500000000000000" pitchFamily="2" charset="-122"/>
                <a:sym typeface="字魂105号-简雅黑" panose="00000500000000000000" pitchFamily="2" charset="-122"/>
              </a:endParaRPr>
            </a:p>
          </p:txBody>
        </p:sp>
        <p:grpSp>
          <p:nvGrpSpPr>
            <p:cNvPr id="2" name="组合 1"/>
            <p:cNvGrpSpPr/>
            <p:nvPr/>
          </p:nvGrpSpPr>
          <p:grpSpPr>
            <a:xfrm>
              <a:off x="1195248" y="2403444"/>
              <a:ext cx="2744743" cy="858810"/>
              <a:chOff x="2255329" y="2403443"/>
              <a:chExt cx="1960534" cy="858810"/>
            </a:xfrm>
          </p:grpSpPr>
          <p:sp>
            <p:nvSpPr>
              <p:cNvPr id="3" name="文本框 2"/>
              <p:cNvSpPr txBox="1"/>
              <p:nvPr/>
            </p:nvSpPr>
            <p:spPr>
              <a:xfrm>
                <a:off x="2531442" y="2685449"/>
                <a:ext cx="1684421" cy="518160"/>
              </a:xfrm>
              <a:prstGeom prst="rect">
                <a:avLst/>
              </a:prstGeom>
              <a:noFill/>
            </p:spPr>
            <p:txBody>
              <a:bodyPr wrap="square" rtlCol="0">
                <a:normAutofit/>
              </a:bodyPr>
              <a:lstStyle/>
              <a:p>
                <a:pPr algn="ctr"/>
                <a:endParaRPr lang="en-US" altLang="en-US" sz="1400" b="1" spc="600" dirty="0">
                  <a:solidFill>
                    <a:schemeClr val="bg1"/>
                  </a:solidFill>
                  <a:latin typeface="+mn-ea"/>
                  <a:cs typeface="字魂105号-简雅黑" panose="00000500000000000000" pitchFamily="2" charset="-122"/>
                  <a:sym typeface="字魂105号-简雅黑" panose="00000500000000000000" pitchFamily="2" charset="-122"/>
                </a:endParaRPr>
              </a:p>
            </p:txBody>
          </p:sp>
          <p:sp>
            <p:nvSpPr>
              <p:cNvPr id="4" name="文本框 3"/>
              <p:cNvSpPr txBox="1"/>
              <p:nvPr/>
            </p:nvSpPr>
            <p:spPr>
              <a:xfrm>
                <a:off x="2255329" y="2403443"/>
                <a:ext cx="1597794" cy="858810"/>
              </a:xfrm>
              <a:prstGeom prst="rect">
                <a:avLst/>
              </a:prstGeom>
              <a:noFill/>
            </p:spPr>
            <p:txBody>
              <a:bodyPr wrap="square" rtlCol="0">
                <a:noAutofit/>
              </a:bodyPr>
              <a:lstStyle/>
              <a:p>
                <a:pPr algn="ctr"/>
                <a:r>
                  <a:rPr lang="zh-CN" altLang="en-US" sz="5400" b="1" spc="300" dirty="0">
                    <a:solidFill>
                      <a:schemeClr val="bg1"/>
                    </a:solidFill>
                    <a:latin typeface="+mn-ea"/>
                    <a:cs typeface="字魂105号-简雅黑" panose="00000500000000000000" pitchFamily="2" charset="-122"/>
                    <a:sym typeface="字魂105号-简雅黑" panose="00000500000000000000" pitchFamily="2" charset="-122"/>
                  </a:rPr>
                  <a:t>目录</a:t>
                </a:r>
              </a:p>
            </p:txBody>
          </p:sp>
        </p:grpSp>
        <p:sp>
          <p:nvSpPr>
            <p:cNvPr id="52" name="矩形: 圆角 51"/>
            <p:cNvSpPr/>
            <p:nvPr/>
          </p:nvSpPr>
          <p:spPr>
            <a:xfrm rot="5400000" flipH="1">
              <a:off x="2239412" y="2446544"/>
              <a:ext cx="148580" cy="2042802"/>
            </a:xfrm>
            <a:prstGeom prst="roundRect">
              <a:avLst>
                <a:gd name="adj" fmla="val 1961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n-ea"/>
                <a:cs typeface="字魂105号-简雅黑" panose="00000500000000000000" pitchFamily="2" charset="-122"/>
                <a:sym typeface="字魂105号-简雅黑" panose="00000500000000000000" pitchFamily="2" charset="-122"/>
              </a:endParaRPr>
            </a:p>
          </p:txBody>
        </p:sp>
      </p:grpSp>
      <p:sp>
        <p:nvSpPr>
          <p:cNvPr id="56" name="矩形: 圆角 55"/>
          <p:cNvSpPr/>
          <p:nvPr/>
        </p:nvSpPr>
        <p:spPr>
          <a:xfrm>
            <a:off x="10788277" y="836253"/>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n-ea"/>
              <a:cs typeface="字魂105号-简雅黑" panose="00000500000000000000" pitchFamily="2" charset="-122"/>
              <a:sym typeface="字魂105号-简雅黑" panose="00000500000000000000" pitchFamily="2" charset="-122"/>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0" y="485631"/>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nvGrpSpPr>
          <p:cNvPr id="10" name="组合 9"/>
          <p:cNvGrpSpPr/>
          <p:nvPr/>
        </p:nvGrpSpPr>
        <p:grpSpPr>
          <a:xfrm>
            <a:off x="353692" y="6457305"/>
            <a:ext cx="962025" cy="176212"/>
            <a:chOff x="10455276" y="6433094"/>
            <a:chExt cx="962025" cy="176212"/>
          </a:xfrm>
        </p:grpSpPr>
        <p:sp>
          <p:nvSpPr>
            <p:cNvPr id="11" name="椭圆 10"/>
            <p:cNvSpPr/>
            <p:nvPr/>
          </p:nvSpPr>
          <p:spPr>
            <a:xfrm>
              <a:off x="10717214"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2" name="椭圆 11"/>
            <p:cNvSpPr/>
            <p:nvPr/>
          </p:nvSpPr>
          <p:spPr>
            <a:xfrm>
              <a:off x="10979152"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3" name="椭圆 12"/>
            <p:cNvSpPr/>
            <p:nvPr/>
          </p:nvSpPr>
          <p:spPr>
            <a:xfrm>
              <a:off x="11241089"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4" name="椭圆 13"/>
            <p:cNvSpPr/>
            <p:nvPr/>
          </p:nvSpPr>
          <p:spPr>
            <a:xfrm>
              <a:off x="10455276"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sp>
        <p:nvSpPr>
          <p:cNvPr id="2" name="文本框 1"/>
          <p:cNvSpPr txBox="1"/>
          <p:nvPr/>
        </p:nvSpPr>
        <p:spPr>
          <a:xfrm>
            <a:off x="877568" y="266423"/>
            <a:ext cx="184731" cy="553998"/>
          </a:xfrm>
          <a:prstGeom prst="rect">
            <a:avLst/>
          </a:prstGeom>
          <a:noFill/>
        </p:spPr>
        <p:txBody>
          <a:bodyPr wrap="none" rtlCol="0">
            <a:spAutoFit/>
          </a:bodyPr>
          <a:lstStyle/>
          <a:p>
            <a:endParaRPr kumimoji="1" lang="zh-CN" altLang="en-US" sz="3000" b="1" dirty="0"/>
          </a:p>
        </p:txBody>
      </p:sp>
      <p:pic>
        <p:nvPicPr>
          <p:cNvPr id="17" name="图形 4" descr="王冠 纯色填充"/>
          <p:cNvPicPr>
            <a:picLocks noChangeAspect="1"/>
          </p:cNvPicPr>
          <p:nvPr>
            <p:custDataLst>
              <p:tags r:id="rId1"/>
            </p:custData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803136">
            <a:off x="10675244" y="346182"/>
            <a:ext cx="729272" cy="729272"/>
          </a:xfrm>
          <a:prstGeom prst="rect">
            <a:avLst/>
          </a:prstGeom>
        </p:spPr>
      </p:pic>
      <p:sp>
        <p:nvSpPr>
          <p:cNvPr id="15" name="文本框 14"/>
          <p:cNvSpPr txBox="1"/>
          <p:nvPr/>
        </p:nvSpPr>
        <p:spPr>
          <a:xfrm>
            <a:off x="877567" y="266423"/>
            <a:ext cx="4187491" cy="584775"/>
          </a:xfrm>
          <a:prstGeom prst="rect">
            <a:avLst/>
          </a:prstGeom>
          <a:noFill/>
        </p:spPr>
        <p:txBody>
          <a:bodyPr wrap="square" rtlCol="0">
            <a:spAutoFit/>
          </a:bodyPr>
          <a:lstStyle/>
          <a:p>
            <a:r>
              <a:rPr lang="zh-CN" altLang="en-US" sz="3200" b="1" dirty="0"/>
              <a:t>生成实例测试</a:t>
            </a:r>
          </a:p>
        </p:txBody>
      </p:sp>
      <p:pic>
        <p:nvPicPr>
          <p:cNvPr id="5" name="图片 4"/>
          <p:cNvPicPr>
            <a:picLocks noChangeAspect="1"/>
          </p:cNvPicPr>
          <p:nvPr/>
        </p:nvPicPr>
        <p:blipFill>
          <a:blip r:embed="rId6"/>
          <a:stretch>
            <a:fillRect/>
          </a:stretch>
        </p:blipFill>
        <p:spPr>
          <a:xfrm>
            <a:off x="280176" y="820421"/>
            <a:ext cx="11631648" cy="3753374"/>
          </a:xfrm>
          <a:prstGeom prst="rect">
            <a:avLst/>
          </a:prstGeom>
        </p:spPr>
      </p:pic>
      <p:sp>
        <p:nvSpPr>
          <p:cNvPr id="6" name="文本框 5"/>
          <p:cNvSpPr txBox="1"/>
          <p:nvPr/>
        </p:nvSpPr>
        <p:spPr>
          <a:xfrm>
            <a:off x="6306532" y="5127793"/>
            <a:ext cx="2492990" cy="646331"/>
          </a:xfrm>
          <a:prstGeom prst="rect">
            <a:avLst/>
          </a:prstGeom>
          <a:noFill/>
        </p:spPr>
        <p:txBody>
          <a:bodyPr wrap="none" rtlCol="0">
            <a:spAutoFit/>
          </a:bodyPr>
          <a:lstStyle/>
          <a:p>
            <a:r>
              <a:rPr lang="zh-CN" altLang="en-US" sz="3600" dirty="0">
                <a:solidFill>
                  <a:srgbClr val="FF0000"/>
                </a:solidFill>
              </a:rPr>
              <a:t>类型错误！</a:t>
            </a:r>
            <a:endParaRPr lang="zh-CN" altLang="en-US"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圆角 56"/>
          <p:cNvSpPr/>
          <p:nvPr/>
        </p:nvSpPr>
        <p:spPr>
          <a:xfrm>
            <a:off x="1931981" y="493325"/>
            <a:ext cx="9690100" cy="5800661"/>
          </a:xfrm>
          <a:prstGeom prst="roundRect">
            <a:avLst>
              <a:gd name="adj" fmla="val 1998"/>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n-ea"/>
              <a:cs typeface="字魂105号-简雅黑" panose="00000500000000000000" pitchFamily="2" charset="-122"/>
              <a:sym typeface="字魂105号-简雅黑" panose="00000500000000000000" pitchFamily="2" charset="-122"/>
            </a:endParaRPr>
          </a:p>
        </p:txBody>
      </p:sp>
      <p:grpSp>
        <p:nvGrpSpPr>
          <p:cNvPr id="30" name="组合 29"/>
          <p:cNvGrpSpPr/>
          <p:nvPr/>
        </p:nvGrpSpPr>
        <p:grpSpPr>
          <a:xfrm>
            <a:off x="4544357" y="1615246"/>
            <a:ext cx="6391033" cy="644699"/>
            <a:chOff x="5243506" y="1213942"/>
            <a:chExt cx="6391033" cy="644699"/>
          </a:xfrm>
        </p:grpSpPr>
        <p:grpSp>
          <p:nvGrpSpPr>
            <p:cNvPr id="11" name="组合 10"/>
            <p:cNvGrpSpPr/>
            <p:nvPr/>
          </p:nvGrpSpPr>
          <p:grpSpPr>
            <a:xfrm>
              <a:off x="5243506" y="1213942"/>
              <a:ext cx="6391033" cy="644699"/>
              <a:chOff x="5243506" y="1356815"/>
              <a:chExt cx="6391033" cy="644699"/>
            </a:xfrm>
          </p:grpSpPr>
          <p:grpSp>
            <p:nvGrpSpPr>
              <p:cNvPr id="9" name="组合 8"/>
              <p:cNvGrpSpPr/>
              <p:nvPr/>
            </p:nvGrpSpPr>
            <p:grpSpPr>
              <a:xfrm>
                <a:off x="7091013" y="1356815"/>
                <a:ext cx="4543526" cy="644699"/>
                <a:chOff x="5676100" y="1356815"/>
                <a:chExt cx="4543526" cy="644699"/>
              </a:xfrm>
            </p:grpSpPr>
            <p:sp>
              <p:nvSpPr>
                <p:cNvPr id="5" name="文本框 4"/>
                <p:cNvSpPr txBox="1"/>
                <p:nvPr/>
              </p:nvSpPr>
              <p:spPr>
                <a:xfrm>
                  <a:off x="5707781" y="1356815"/>
                  <a:ext cx="3955983" cy="274320"/>
                </a:xfrm>
                <a:prstGeom prst="rect">
                  <a:avLst/>
                </a:prstGeom>
                <a:noFill/>
              </p:spPr>
              <p:txBody>
                <a:bodyPr wrap="square" rtlCol="0">
                  <a:normAutofit/>
                </a:bodyPr>
                <a:lstStyle/>
                <a:p>
                  <a:endParaRPr lang="en-US" altLang="en-US" sz="1200" b="1" spc="600" dirty="0">
                    <a:solidFill>
                      <a:srgbClr val="262626"/>
                    </a:solidFill>
                    <a:latin typeface="+mn-ea"/>
                    <a:cs typeface="字魂105号-简雅黑" panose="00000500000000000000" pitchFamily="2" charset="-122"/>
                    <a:sym typeface="字魂105号-简雅黑" panose="00000500000000000000" pitchFamily="2" charset="-122"/>
                  </a:endParaRPr>
                </a:p>
              </p:txBody>
            </p:sp>
            <p:sp>
              <p:nvSpPr>
                <p:cNvPr id="8" name="文本框 7"/>
                <p:cNvSpPr txBox="1"/>
                <p:nvPr/>
              </p:nvSpPr>
              <p:spPr>
                <a:xfrm>
                  <a:off x="5676100" y="1480004"/>
                  <a:ext cx="4543526" cy="521510"/>
                </a:xfrm>
                <a:prstGeom prst="rect">
                  <a:avLst/>
                </a:prstGeom>
                <a:noFill/>
              </p:spPr>
              <p:txBody>
                <a:bodyPr wrap="square">
                  <a:normAutofit/>
                </a:bodyPr>
                <a:lstStyle/>
                <a:p>
                  <a:r>
                    <a:rPr lang="zh-CN" altLang="en-US" sz="2400" b="1" spc="600" dirty="0">
                      <a:solidFill>
                        <a:srgbClr val="262626"/>
                      </a:solidFill>
                      <a:latin typeface="+mn-ea"/>
                      <a:cs typeface="字魂105号-简雅黑" panose="00000500000000000000" pitchFamily="2" charset="-122"/>
                      <a:sym typeface="字魂105号-简雅黑" panose="00000500000000000000" pitchFamily="2" charset="-122"/>
                    </a:rPr>
                    <a:t>深度学习编译器概述</a:t>
                  </a:r>
                </a:p>
              </p:txBody>
            </p:sp>
          </p:grpSp>
          <p:sp>
            <p:nvSpPr>
              <p:cNvPr id="10" name="矩形 9"/>
              <p:cNvSpPr/>
              <p:nvPr/>
            </p:nvSpPr>
            <p:spPr>
              <a:xfrm>
                <a:off x="5243506" y="1471934"/>
                <a:ext cx="521510" cy="52151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b="1" dirty="0">
                    <a:latin typeface="+mn-ea"/>
                    <a:cs typeface="字魂105号-简雅黑" panose="00000500000000000000" pitchFamily="2" charset="-122"/>
                    <a:sym typeface="字魂105号-简雅黑" panose="00000500000000000000" pitchFamily="2" charset="-122"/>
                  </a:rPr>
                  <a:t>1</a:t>
                </a:r>
                <a:endParaRPr lang="zh-CN" altLang="en-US" b="1" dirty="0">
                  <a:latin typeface="+mn-ea"/>
                  <a:cs typeface="字魂105号-简雅黑" panose="00000500000000000000" pitchFamily="2" charset="-122"/>
                  <a:sym typeface="字魂105号-简雅黑" panose="00000500000000000000" pitchFamily="2" charset="-122"/>
                </a:endParaRPr>
              </a:p>
            </p:txBody>
          </p:sp>
        </p:grpSp>
        <p:cxnSp>
          <p:nvCxnSpPr>
            <p:cNvPr id="27" name="直接连接符 26"/>
            <p:cNvCxnSpPr/>
            <p:nvPr/>
          </p:nvCxnSpPr>
          <p:spPr>
            <a:xfrm>
              <a:off x="5987143" y="1589816"/>
              <a:ext cx="881743" cy="0"/>
            </a:xfrm>
            <a:prstGeom prst="line">
              <a:avLst/>
            </a:prstGeom>
            <a:ln w="28575">
              <a:gradFill>
                <a:gsLst>
                  <a:gs pos="0">
                    <a:srgbClr val="6A9BD7">
                      <a:alpha val="50000"/>
                    </a:srgbClr>
                  </a:gs>
                  <a:gs pos="100000">
                    <a:srgbClr val="235B95"/>
                  </a:gs>
                </a:gsLst>
                <a:lin ang="1200000" scaled="0"/>
              </a:gra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4958169" y="2651958"/>
            <a:ext cx="5835172" cy="636628"/>
            <a:chOff x="5243506" y="1213943"/>
            <a:chExt cx="5835172" cy="636628"/>
          </a:xfrm>
        </p:grpSpPr>
        <p:grpSp>
          <p:nvGrpSpPr>
            <p:cNvPr id="32" name="组合 31"/>
            <p:cNvGrpSpPr/>
            <p:nvPr/>
          </p:nvGrpSpPr>
          <p:grpSpPr>
            <a:xfrm>
              <a:off x="5243506" y="1213943"/>
              <a:ext cx="5835172" cy="636628"/>
              <a:chOff x="5243506" y="1356816"/>
              <a:chExt cx="5835172" cy="636628"/>
            </a:xfrm>
          </p:grpSpPr>
          <p:grpSp>
            <p:nvGrpSpPr>
              <p:cNvPr id="34" name="组合 33"/>
              <p:cNvGrpSpPr/>
              <p:nvPr/>
            </p:nvGrpSpPr>
            <p:grpSpPr>
              <a:xfrm>
                <a:off x="7102576" y="1356816"/>
                <a:ext cx="3976102" cy="599305"/>
                <a:chOff x="5687663" y="1356816"/>
                <a:chExt cx="3976102" cy="599305"/>
              </a:xfrm>
            </p:grpSpPr>
            <p:sp>
              <p:nvSpPr>
                <p:cNvPr id="36" name="文本框 35"/>
                <p:cNvSpPr txBox="1"/>
                <p:nvPr/>
              </p:nvSpPr>
              <p:spPr>
                <a:xfrm>
                  <a:off x="5707782" y="1356816"/>
                  <a:ext cx="3955983" cy="457200"/>
                </a:xfrm>
                <a:prstGeom prst="rect">
                  <a:avLst/>
                </a:prstGeom>
                <a:noFill/>
              </p:spPr>
              <p:txBody>
                <a:bodyPr wrap="square" rtlCol="0">
                  <a:normAutofit/>
                </a:bodyPr>
                <a:lstStyle/>
                <a:p>
                  <a:endParaRPr lang="en-US" altLang="en-US" sz="2400" b="1" spc="600" dirty="0">
                    <a:solidFill>
                      <a:srgbClr val="262626"/>
                    </a:solidFill>
                    <a:latin typeface="+mn-ea"/>
                    <a:cs typeface="字魂105号-简雅黑" panose="00000500000000000000" pitchFamily="2" charset="-122"/>
                    <a:sym typeface="字魂105号-简雅黑" panose="00000500000000000000" pitchFamily="2" charset="-122"/>
                  </a:endParaRPr>
                </a:p>
              </p:txBody>
            </p:sp>
            <p:sp>
              <p:nvSpPr>
                <p:cNvPr id="37" name="文本框 36"/>
                <p:cNvSpPr txBox="1"/>
                <p:nvPr/>
              </p:nvSpPr>
              <p:spPr>
                <a:xfrm>
                  <a:off x="5687663" y="1434611"/>
                  <a:ext cx="3753854" cy="521510"/>
                </a:xfrm>
                <a:prstGeom prst="rect">
                  <a:avLst/>
                </a:prstGeom>
                <a:noFill/>
              </p:spPr>
              <p:txBody>
                <a:bodyPr wrap="square">
                  <a:normAutofit/>
                </a:bodyPr>
                <a:lstStyle/>
                <a:p>
                  <a:r>
                    <a:rPr lang="zh-CN" altLang="en-US" sz="2400" b="1" spc="600" dirty="0">
                      <a:solidFill>
                        <a:srgbClr val="262626"/>
                      </a:solidFill>
                      <a:latin typeface="+mn-ea"/>
                      <a:cs typeface="字魂105号-简雅黑" panose="00000500000000000000" pitchFamily="2" charset="-122"/>
                      <a:sym typeface="字魂105号-简雅黑" panose="00000500000000000000" pitchFamily="2" charset="-122"/>
                    </a:rPr>
                    <a:t>编译器缺陷测试复现</a:t>
                  </a:r>
                </a:p>
              </p:txBody>
            </p:sp>
          </p:grpSp>
          <p:sp>
            <p:nvSpPr>
              <p:cNvPr id="35" name="矩形 34"/>
              <p:cNvSpPr/>
              <p:nvPr/>
            </p:nvSpPr>
            <p:spPr>
              <a:xfrm>
                <a:off x="5243506" y="1471934"/>
                <a:ext cx="521510" cy="52151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b="1" dirty="0">
                    <a:latin typeface="+mn-ea"/>
                    <a:cs typeface="字魂105号-简雅黑" panose="00000500000000000000" pitchFamily="2" charset="-122"/>
                    <a:sym typeface="字魂105号-简雅黑" panose="00000500000000000000" pitchFamily="2" charset="-122"/>
                  </a:rPr>
                  <a:t>2</a:t>
                </a:r>
                <a:endParaRPr lang="zh-CN" altLang="en-US" b="1" dirty="0">
                  <a:latin typeface="+mn-ea"/>
                  <a:cs typeface="字魂105号-简雅黑" panose="00000500000000000000" pitchFamily="2" charset="-122"/>
                  <a:sym typeface="字魂105号-简雅黑" panose="00000500000000000000" pitchFamily="2" charset="-122"/>
                </a:endParaRPr>
              </a:p>
            </p:txBody>
          </p:sp>
        </p:grpSp>
        <p:cxnSp>
          <p:nvCxnSpPr>
            <p:cNvPr id="33" name="直接连接符 32"/>
            <p:cNvCxnSpPr/>
            <p:nvPr/>
          </p:nvCxnSpPr>
          <p:spPr>
            <a:xfrm>
              <a:off x="5987143" y="1589816"/>
              <a:ext cx="881743" cy="0"/>
            </a:xfrm>
            <a:prstGeom prst="line">
              <a:avLst/>
            </a:prstGeom>
            <a:ln w="28575">
              <a:gradFill>
                <a:gsLst>
                  <a:gs pos="0">
                    <a:srgbClr val="6A9BD7">
                      <a:alpha val="50000"/>
                    </a:srgbClr>
                  </a:gs>
                  <a:gs pos="100000">
                    <a:srgbClr val="235B95"/>
                  </a:gs>
                </a:gsLst>
                <a:lin ang="1200000" scaled="0"/>
              </a:gra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5287994" y="3611735"/>
            <a:ext cx="5835171" cy="643296"/>
            <a:chOff x="5243506" y="1213942"/>
            <a:chExt cx="5835171" cy="643296"/>
          </a:xfrm>
        </p:grpSpPr>
        <p:grpSp>
          <p:nvGrpSpPr>
            <p:cNvPr id="39" name="组合 38"/>
            <p:cNvGrpSpPr/>
            <p:nvPr/>
          </p:nvGrpSpPr>
          <p:grpSpPr>
            <a:xfrm>
              <a:off x="5243506" y="1213942"/>
              <a:ext cx="5835171" cy="643296"/>
              <a:chOff x="5243506" y="1356815"/>
              <a:chExt cx="5835171" cy="643296"/>
            </a:xfrm>
          </p:grpSpPr>
          <p:grpSp>
            <p:nvGrpSpPr>
              <p:cNvPr id="41" name="组合 40"/>
              <p:cNvGrpSpPr/>
              <p:nvPr/>
            </p:nvGrpSpPr>
            <p:grpSpPr>
              <a:xfrm>
                <a:off x="7122694" y="1356815"/>
                <a:ext cx="3955983" cy="643296"/>
                <a:chOff x="5707780" y="1356815"/>
                <a:chExt cx="3955983" cy="643296"/>
              </a:xfrm>
            </p:grpSpPr>
            <p:sp>
              <p:nvSpPr>
                <p:cNvPr id="43" name="文本框 42"/>
                <p:cNvSpPr txBox="1"/>
                <p:nvPr/>
              </p:nvSpPr>
              <p:spPr>
                <a:xfrm>
                  <a:off x="5707780" y="1356815"/>
                  <a:ext cx="3955983" cy="365760"/>
                </a:xfrm>
                <a:prstGeom prst="rect">
                  <a:avLst/>
                </a:prstGeom>
                <a:noFill/>
              </p:spPr>
              <p:txBody>
                <a:bodyPr wrap="square" rtlCol="0">
                  <a:normAutofit/>
                </a:bodyPr>
                <a:lstStyle/>
                <a:p>
                  <a:endParaRPr lang="en-US" altLang="en-US" sz="1800" b="1" spc="600" dirty="0">
                    <a:solidFill>
                      <a:srgbClr val="262626"/>
                    </a:solidFill>
                    <a:latin typeface="+mn-ea"/>
                    <a:cs typeface="字魂105号-简雅黑" panose="00000500000000000000" pitchFamily="2" charset="-122"/>
                    <a:sym typeface="字魂105号-简雅黑" panose="00000500000000000000" pitchFamily="2" charset="-122"/>
                  </a:endParaRPr>
                </a:p>
              </p:txBody>
            </p:sp>
            <p:sp>
              <p:nvSpPr>
                <p:cNvPr id="44" name="文本框 43"/>
                <p:cNvSpPr txBox="1"/>
                <p:nvPr/>
              </p:nvSpPr>
              <p:spPr>
                <a:xfrm>
                  <a:off x="5707780" y="1471934"/>
                  <a:ext cx="3753854" cy="528177"/>
                </a:xfrm>
                <a:prstGeom prst="rect">
                  <a:avLst/>
                </a:prstGeom>
                <a:noFill/>
              </p:spPr>
              <p:txBody>
                <a:bodyPr wrap="square">
                  <a:normAutofit/>
                </a:bodyPr>
                <a:lstStyle/>
                <a:p>
                  <a:r>
                    <a:rPr lang="zh-CN" altLang="en-US" sz="2400" b="1" spc="600" dirty="0">
                      <a:solidFill>
                        <a:srgbClr val="FF0000"/>
                      </a:solidFill>
                      <a:latin typeface="+mn-ea"/>
                      <a:cs typeface="字魂105号-简雅黑" panose="00000500000000000000" pitchFamily="2" charset="-122"/>
                      <a:sym typeface="字魂105号-简雅黑" panose="00000500000000000000" pitchFamily="2" charset="-122"/>
                    </a:rPr>
                    <a:t>编译器缺陷分析</a:t>
                  </a:r>
                </a:p>
              </p:txBody>
            </p:sp>
          </p:grpSp>
          <p:sp>
            <p:nvSpPr>
              <p:cNvPr id="42" name="矩形 41"/>
              <p:cNvSpPr/>
              <p:nvPr/>
            </p:nvSpPr>
            <p:spPr>
              <a:xfrm>
                <a:off x="5243506" y="1471934"/>
                <a:ext cx="521510" cy="52151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b="1" dirty="0">
                    <a:latin typeface="+mn-ea"/>
                    <a:cs typeface="字魂105号-简雅黑" panose="00000500000000000000" pitchFamily="2" charset="-122"/>
                    <a:sym typeface="字魂105号-简雅黑" panose="00000500000000000000" pitchFamily="2" charset="-122"/>
                  </a:rPr>
                  <a:t>3</a:t>
                </a:r>
                <a:endParaRPr lang="zh-CN" altLang="en-US" b="1" dirty="0">
                  <a:latin typeface="+mn-ea"/>
                  <a:cs typeface="字魂105号-简雅黑" panose="00000500000000000000" pitchFamily="2" charset="-122"/>
                  <a:sym typeface="字魂105号-简雅黑" panose="00000500000000000000" pitchFamily="2" charset="-122"/>
                </a:endParaRPr>
              </a:p>
            </p:txBody>
          </p:sp>
        </p:grpSp>
        <p:cxnSp>
          <p:nvCxnSpPr>
            <p:cNvPr id="40" name="直接连接符 39"/>
            <p:cNvCxnSpPr/>
            <p:nvPr/>
          </p:nvCxnSpPr>
          <p:spPr>
            <a:xfrm>
              <a:off x="5987143" y="1589816"/>
              <a:ext cx="881743" cy="0"/>
            </a:xfrm>
            <a:prstGeom prst="line">
              <a:avLst/>
            </a:prstGeom>
            <a:ln w="28575">
              <a:gradFill>
                <a:gsLst>
                  <a:gs pos="0">
                    <a:srgbClr val="6A9BD7">
                      <a:alpha val="50000"/>
                    </a:srgbClr>
                  </a:gs>
                  <a:gs pos="100000">
                    <a:srgbClr val="235B95"/>
                  </a:gs>
                </a:gsLst>
                <a:lin ang="1200000" scaled="0"/>
              </a:gra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5630191" y="4540121"/>
            <a:ext cx="5835172" cy="636630"/>
            <a:chOff x="5243505" y="1213941"/>
            <a:chExt cx="5835172" cy="636630"/>
          </a:xfrm>
        </p:grpSpPr>
        <p:grpSp>
          <p:nvGrpSpPr>
            <p:cNvPr id="46" name="组合 45"/>
            <p:cNvGrpSpPr/>
            <p:nvPr/>
          </p:nvGrpSpPr>
          <p:grpSpPr>
            <a:xfrm>
              <a:off x="5243505" y="1213941"/>
              <a:ext cx="5835172" cy="636630"/>
              <a:chOff x="5243506" y="1356814"/>
              <a:chExt cx="5835172" cy="636630"/>
            </a:xfrm>
          </p:grpSpPr>
          <p:grpSp>
            <p:nvGrpSpPr>
              <p:cNvPr id="48" name="组合 47"/>
              <p:cNvGrpSpPr/>
              <p:nvPr/>
            </p:nvGrpSpPr>
            <p:grpSpPr>
              <a:xfrm>
                <a:off x="7091015" y="1356814"/>
                <a:ext cx="3987663" cy="431955"/>
                <a:chOff x="5676101" y="1356814"/>
                <a:chExt cx="3987663" cy="431955"/>
              </a:xfrm>
            </p:grpSpPr>
            <p:sp>
              <p:nvSpPr>
                <p:cNvPr id="50" name="文本框 49"/>
                <p:cNvSpPr txBox="1"/>
                <p:nvPr/>
              </p:nvSpPr>
              <p:spPr>
                <a:xfrm>
                  <a:off x="5707781" y="1356814"/>
                  <a:ext cx="3955983" cy="335280"/>
                </a:xfrm>
                <a:prstGeom prst="rect">
                  <a:avLst/>
                </a:prstGeom>
                <a:noFill/>
              </p:spPr>
              <p:txBody>
                <a:bodyPr wrap="square" rtlCol="0">
                  <a:noAutofit/>
                </a:bodyPr>
                <a:lstStyle/>
                <a:p>
                  <a:endParaRPr lang="en-US" altLang="en-US" sz="2400" b="1" spc="600" dirty="0">
                    <a:solidFill>
                      <a:srgbClr val="262626"/>
                    </a:solidFill>
                    <a:latin typeface="+mn-ea"/>
                    <a:cs typeface="字魂105号-简雅黑" panose="00000500000000000000" pitchFamily="2" charset="-122"/>
                    <a:sym typeface="字魂105号-简雅黑" panose="00000500000000000000" pitchFamily="2" charset="-122"/>
                  </a:endParaRPr>
                </a:p>
              </p:txBody>
            </p:sp>
            <p:sp>
              <p:nvSpPr>
                <p:cNvPr id="51" name="文本框 50"/>
                <p:cNvSpPr txBox="1"/>
                <p:nvPr/>
              </p:nvSpPr>
              <p:spPr>
                <a:xfrm>
                  <a:off x="5676101" y="1450215"/>
                  <a:ext cx="3753854" cy="338554"/>
                </a:xfrm>
                <a:prstGeom prst="rect">
                  <a:avLst/>
                </a:prstGeom>
                <a:noFill/>
              </p:spPr>
              <p:txBody>
                <a:bodyPr wrap="square">
                  <a:noAutofit/>
                </a:bodyPr>
                <a:lstStyle/>
                <a:p>
                  <a:r>
                    <a:rPr lang="zh-CN" altLang="en-US" sz="2400" b="1" spc="600" dirty="0">
                      <a:solidFill>
                        <a:srgbClr val="262626"/>
                      </a:solidFill>
                      <a:latin typeface="+mn-ea"/>
                      <a:cs typeface="字魂105号-简雅黑" panose="00000500000000000000" pitchFamily="2" charset="-122"/>
                      <a:sym typeface="字魂105号-简雅黑" panose="00000500000000000000" pitchFamily="2" charset="-122"/>
                    </a:rPr>
                    <a:t>总结和分工</a:t>
                  </a:r>
                </a:p>
              </p:txBody>
            </p:sp>
          </p:grpSp>
          <p:sp>
            <p:nvSpPr>
              <p:cNvPr id="49" name="矩形 48"/>
              <p:cNvSpPr/>
              <p:nvPr/>
            </p:nvSpPr>
            <p:spPr>
              <a:xfrm>
                <a:off x="5243506" y="1471934"/>
                <a:ext cx="521510" cy="52151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b="1" dirty="0">
                    <a:latin typeface="+mn-ea"/>
                    <a:cs typeface="字魂105号-简雅黑" panose="00000500000000000000" pitchFamily="2" charset="-122"/>
                    <a:sym typeface="字魂105号-简雅黑" panose="00000500000000000000" pitchFamily="2" charset="-122"/>
                  </a:rPr>
                  <a:t>4</a:t>
                </a:r>
                <a:endParaRPr lang="zh-CN" altLang="en-US" b="1" dirty="0">
                  <a:latin typeface="+mn-ea"/>
                  <a:cs typeface="字魂105号-简雅黑" panose="00000500000000000000" pitchFamily="2" charset="-122"/>
                  <a:sym typeface="字魂105号-简雅黑" panose="00000500000000000000" pitchFamily="2" charset="-122"/>
                </a:endParaRPr>
              </a:p>
            </p:txBody>
          </p:sp>
        </p:grpSp>
        <p:cxnSp>
          <p:nvCxnSpPr>
            <p:cNvPr id="47" name="直接连接符 46"/>
            <p:cNvCxnSpPr/>
            <p:nvPr/>
          </p:nvCxnSpPr>
          <p:spPr>
            <a:xfrm>
              <a:off x="5987143" y="1589816"/>
              <a:ext cx="881743" cy="0"/>
            </a:xfrm>
            <a:prstGeom prst="line">
              <a:avLst/>
            </a:prstGeom>
            <a:ln w="28575">
              <a:gradFill>
                <a:gsLst>
                  <a:gs pos="0">
                    <a:srgbClr val="6A9BD7">
                      <a:alpha val="50000"/>
                    </a:srgbClr>
                  </a:gs>
                  <a:gs pos="100000">
                    <a:srgbClr val="235B95"/>
                  </a:gs>
                </a:gsLst>
                <a:lin ang="1200000" scaled="0"/>
              </a:gra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134566" y="0"/>
            <a:ext cx="4986350" cy="6858000"/>
            <a:chOff x="-92892" y="-1"/>
            <a:chExt cx="4986350" cy="6858000"/>
          </a:xfrm>
        </p:grpSpPr>
        <p:sp>
          <p:nvSpPr>
            <p:cNvPr id="28" name="平行四边形 27"/>
            <p:cNvSpPr/>
            <p:nvPr/>
          </p:nvSpPr>
          <p:spPr>
            <a:xfrm flipH="1">
              <a:off x="-92892" y="-1"/>
              <a:ext cx="4986350" cy="6858000"/>
            </a:xfrm>
            <a:prstGeom prst="parallelogram">
              <a:avLst>
                <a:gd name="adj" fmla="val 36447"/>
              </a:avLst>
            </a:prstGeom>
            <a:gradFill>
              <a:gsLst>
                <a:gs pos="0">
                  <a:srgbClr val="6A9BD7">
                    <a:alpha val="60000"/>
                  </a:srgbClr>
                </a:gs>
                <a:gs pos="100000">
                  <a:srgbClr val="235B95">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n-ea"/>
                <a:cs typeface="字魂105号-简雅黑" panose="00000500000000000000" pitchFamily="2" charset="-122"/>
                <a:sym typeface="字魂105号-简雅黑" panose="00000500000000000000" pitchFamily="2" charset="-122"/>
              </a:endParaRPr>
            </a:p>
          </p:txBody>
        </p:sp>
        <p:grpSp>
          <p:nvGrpSpPr>
            <p:cNvPr id="2" name="组合 1"/>
            <p:cNvGrpSpPr/>
            <p:nvPr/>
          </p:nvGrpSpPr>
          <p:grpSpPr>
            <a:xfrm>
              <a:off x="1195248" y="2403444"/>
              <a:ext cx="2744743" cy="858810"/>
              <a:chOff x="2255329" y="2403443"/>
              <a:chExt cx="1960534" cy="858810"/>
            </a:xfrm>
          </p:grpSpPr>
          <p:sp>
            <p:nvSpPr>
              <p:cNvPr id="3" name="文本框 2"/>
              <p:cNvSpPr txBox="1"/>
              <p:nvPr/>
            </p:nvSpPr>
            <p:spPr>
              <a:xfrm>
                <a:off x="2531442" y="2685449"/>
                <a:ext cx="1684421" cy="518160"/>
              </a:xfrm>
              <a:prstGeom prst="rect">
                <a:avLst/>
              </a:prstGeom>
              <a:noFill/>
            </p:spPr>
            <p:txBody>
              <a:bodyPr wrap="square" rtlCol="0">
                <a:normAutofit/>
              </a:bodyPr>
              <a:lstStyle/>
              <a:p>
                <a:pPr algn="ctr"/>
                <a:endParaRPr lang="en-US" altLang="en-US" sz="1400" b="1" spc="600" dirty="0">
                  <a:solidFill>
                    <a:schemeClr val="bg1"/>
                  </a:solidFill>
                  <a:latin typeface="+mn-ea"/>
                  <a:cs typeface="字魂105号-简雅黑" panose="00000500000000000000" pitchFamily="2" charset="-122"/>
                  <a:sym typeface="字魂105号-简雅黑" panose="00000500000000000000" pitchFamily="2" charset="-122"/>
                </a:endParaRPr>
              </a:p>
            </p:txBody>
          </p:sp>
          <p:sp>
            <p:nvSpPr>
              <p:cNvPr id="4" name="文本框 3"/>
              <p:cNvSpPr txBox="1"/>
              <p:nvPr/>
            </p:nvSpPr>
            <p:spPr>
              <a:xfrm>
                <a:off x="2255329" y="2403443"/>
                <a:ext cx="1597794" cy="858810"/>
              </a:xfrm>
              <a:prstGeom prst="rect">
                <a:avLst/>
              </a:prstGeom>
              <a:noFill/>
            </p:spPr>
            <p:txBody>
              <a:bodyPr wrap="square" rtlCol="0">
                <a:noAutofit/>
              </a:bodyPr>
              <a:lstStyle/>
              <a:p>
                <a:pPr algn="ctr"/>
                <a:r>
                  <a:rPr lang="zh-CN" altLang="en-US" sz="5400" b="1" spc="300" dirty="0">
                    <a:solidFill>
                      <a:schemeClr val="bg1"/>
                    </a:solidFill>
                    <a:latin typeface="+mn-ea"/>
                    <a:cs typeface="字魂105号-简雅黑" panose="00000500000000000000" pitchFamily="2" charset="-122"/>
                    <a:sym typeface="字魂105号-简雅黑" panose="00000500000000000000" pitchFamily="2" charset="-122"/>
                  </a:rPr>
                  <a:t>目录</a:t>
                </a:r>
              </a:p>
            </p:txBody>
          </p:sp>
        </p:grpSp>
        <p:sp>
          <p:nvSpPr>
            <p:cNvPr id="52" name="矩形: 圆角 51"/>
            <p:cNvSpPr/>
            <p:nvPr/>
          </p:nvSpPr>
          <p:spPr>
            <a:xfrm rot="5400000" flipH="1">
              <a:off x="2239412" y="2446544"/>
              <a:ext cx="148580" cy="2042802"/>
            </a:xfrm>
            <a:prstGeom prst="roundRect">
              <a:avLst>
                <a:gd name="adj" fmla="val 1961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n-ea"/>
                <a:cs typeface="字魂105号-简雅黑" panose="00000500000000000000" pitchFamily="2" charset="-122"/>
                <a:sym typeface="字魂105号-简雅黑" panose="00000500000000000000" pitchFamily="2" charset="-122"/>
              </a:endParaRPr>
            </a:p>
          </p:txBody>
        </p:sp>
      </p:grpSp>
      <p:sp>
        <p:nvSpPr>
          <p:cNvPr id="56" name="矩形: 圆角 55"/>
          <p:cNvSpPr/>
          <p:nvPr/>
        </p:nvSpPr>
        <p:spPr>
          <a:xfrm>
            <a:off x="10788277" y="836253"/>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n-ea"/>
              <a:cs typeface="字魂105号-简雅黑" panose="00000500000000000000" pitchFamily="2" charset="-122"/>
              <a:sym typeface="字魂105号-简雅黑" panose="00000500000000000000" pitchFamily="2" charset="-122"/>
            </a:endParaRPr>
          </a:p>
        </p:txBody>
      </p:sp>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0" y="485631"/>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nvGrpSpPr>
          <p:cNvPr id="10" name="组合 9"/>
          <p:cNvGrpSpPr/>
          <p:nvPr/>
        </p:nvGrpSpPr>
        <p:grpSpPr>
          <a:xfrm>
            <a:off x="353692" y="6457305"/>
            <a:ext cx="962025" cy="176212"/>
            <a:chOff x="10455276" y="6433094"/>
            <a:chExt cx="962025" cy="176212"/>
          </a:xfrm>
        </p:grpSpPr>
        <p:sp>
          <p:nvSpPr>
            <p:cNvPr id="11" name="椭圆 10"/>
            <p:cNvSpPr/>
            <p:nvPr/>
          </p:nvSpPr>
          <p:spPr>
            <a:xfrm>
              <a:off x="10717214"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2" name="椭圆 11"/>
            <p:cNvSpPr/>
            <p:nvPr/>
          </p:nvSpPr>
          <p:spPr>
            <a:xfrm>
              <a:off x="10979152"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3" name="椭圆 12"/>
            <p:cNvSpPr/>
            <p:nvPr/>
          </p:nvSpPr>
          <p:spPr>
            <a:xfrm>
              <a:off x="11241089"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4" name="椭圆 13"/>
            <p:cNvSpPr/>
            <p:nvPr/>
          </p:nvSpPr>
          <p:spPr>
            <a:xfrm>
              <a:off x="10455276"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sp>
        <p:nvSpPr>
          <p:cNvPr id="2" name="文本框 1"/>
          <p:cNvSpPr txBox="1"/>
          <p:nvPr/>
        </p:nvSpPr>
        <p:spPr>
          <a:xfrm>
            <a:off x="877568" y="266423"/>
            <a:ext cx="2108200" cy="553085"/>
          </a:xfrm>
          <a:prstGeom prst="rect">
            <a:avLst/>
          </a:prstGeom>
          <a:noFill/>
        </p:spPr>
        <p:txBody>
          <a:bodyPr wrap="none" rtlCol="0">
            <a:spAutoFit/>
          </a:bodyPr>
          <a:lstStyle/>
          <a:p>
            <a:r>
              <a:rPr kumimoji="1" lang="en-US" altLang="zh-CN" sz="3000" b="1"/>
              <a:t>3.1 bug</a:t>
            </a:r>
            <a:r>
              <a:rPr kumimoji="1" lang="zh-CN" altLang="en-US" sz="3000" b="1"/>
              <a:t>分类</a:t>
            </a:r>
          </a:p>
        </p:txBody>
      </p:sp>
      <p:sp>
        <p:nvSpPr>
          <p:cNvPr id="5" name="文本框 4"/>
          <p:cNvSpPr txBox="1"/>
          <p:nvPr/>
        </p:nvSpPr>
        <p:spPr>
          <a:xfrm>
            <a:off x="877570" y="1263015"/>
            <a:ext cx="10168890" cy="4117975"/>
          </a:xfrm>
          <a:prstGeom prst="rect">
            <a:avLst/>
          </a:prstGeom>
          <a:noFill/>
        </p:spPr>
        <p:txBody>
          <a:bodyPr wrap="square" rtlCol="0">
            <a:noAutofit/>
          </a:bodyPr>
          <a:lstStyle/>
          <a:p>
            <a:pPr marL="285750" indent="-285750">
              <a:lnSpc>
                <a:spcPct val="150000"/>
              </a:lnSpc>
              <a:buFont typeface="Arial" panose="020B0604020202020204" pitchFamily="34" charset="0"/>
              <a:buChar char="•"/>
            </a:pPr>
            <a:r>
              <a:rPr lang="zh-CN" altLang="en-US" sz="2000"/>
              <a:t>根据论文所给数据集，即三种常见 DL 编译器 Apache 的 TVM，Facebook 的Glow和 Intel 的 nGraph中出现的 </a:t>
            </a:r>
            <a:r>
              <a:rPr lang="zh-CN" altLang="en-US" sz="2000" b="1"/>
              <a:t>603 个缺陷</a:t>
            </a:r>
            <a:r>
              <a:rPr lang="zh-CN" altLang="en-US" sz="2000"/>
              <a:t>，进行分类和标注，得到深度学习编译器产生缺陷的 </a:t>
            </a:r>
            <a:r>
              <a:rPr lang="en-US" altLang="zh-CN" sz="2000"/>
              <a:t>12</a:t>
            </a:r>
            <a:r>
              <a:rPr lang="zh-CN" altLang="en-US" sz="2000"/>
              <a:t> 种分类原因如下：</a:t>
            </a:r>
          </a:p>
          <a:p>
            <a:pPr marL="285750" indent="-285750">
              <a:lnSpc>
                <a:spcPct val="150000"/>
              </a:lnSpc>
              <a:buFont typeface="Arial" panose="020B0604020202020204" pitchFamily="34" charset="0"/>
              <a:buChar char="•"/>
            </a:pPr>
            <a:r>
              <a:rPr lang="zh-CN" altLang="en-US" sz="2000"/>
              <a:t>1. API 误用</a:t>
            </a:r>
            <a:r>
              <a:rPr lang="en-US" altLang="zh-CN" sz="2000"/>
              <a:t>                              </a:t>
            </a:r>
            <a:r>
              <a:rPr lang="zh-CN" altLang="en-US" sz="2000"/>
              <a:t>2. 不兼容性</a:t>
            </a:r>
            <a:r>
              <a:rPr lang="en-US" altLang="zh-CN" sz="2000"/>
              <a:t>                       </a:t>
            </a:r>
            <a:r>
              <a:rPr lang="zh-CN" altLang="en-US" sz="2000"/>
              <a:t>3. 类型问题</a:t>
            </a:r>
            <a:r>
              <a:rPr lang="en-US" altLang="zh-CN" sz="2000"/>
              <a:t>                    </a:t>
            </a:r>
            <a:r>
              <a:rPr lang="zh-CN" altLang="en-US" sz="2000"/>
              <a:t>4. 张量形状问题</a:t>
            </a:r>
            <a:r>
              <a:rPr lang="en-US" altLang="zh-CN" sz="2000"/>
              <a:t>     </a:t>
            </a:r>
            <a:r>
              <a:rPr lang="zh-CN" altLang="en-US" sz="2000"/>
              <a:t>5. 数值计算错误</a:t>
            </a:r>
            <a:r>
              <a:rPr lang="en-US" altLang="zh-CN" sz="2000"/>
              <a:t>                   </a:t>
            </a:r>
            <a:r>
              <a:rPr lang="zh-CN" altLang="en-US" sz="2000"/>
              <a:t>6. 错误的赋值</a:t>
            </a:r>
            <a:r>
              <a:rPr lang="en-US" altLang="zh-CN" sz="2000"/>
              <a:t>                   </a:t>
            </a:r>
            <a:r>
              <a:rPr lang="zh-CN" altLang="en-US" sz="2000"/>
              <a:t>7. 错误的异常处理</a:t>
            </a:r>
            <a:r>
              <a:rPr lang="en-US" altLang="zh-CN" sz="2000"/>
              <a:t>      </a:t>
            </a:r>
            <a:r>
              <a:rPr lang="zh-CN" altLang="en-US" sz="2000"/>
              <a:t>8. 配置错误</a:t>
            </a:r>
            <a:r>
              <a:rPr lang="en-US" altLang="zh-CN" sz="2000"/>
              <a:t>   </a:t>
            </a:r>
          </a:p>
          <a:p>
            <a:pPr indent="0">
              <a:lnSpc>
                <a:spcPct val="150000"/>
              </a:lnSpc>
              <a:buFont typeface="Arial" panose="020B0604020202020204" pitchFamily="34" charset="0"/>
              <a:buNone/>
            </a:pPr>
            <a:r>
              <a:rPr lang="en-US" altLang="zh-CN" sz="2000"/>
              <a:t>    </a:t>
            </a:r>
            <a:r>
              <a:rPr lang="zh-CN" altLang="en-US" sz="2000"/>
              <a:t>9.</a:t>
            </a:r>
            <a:r>
              <a:rPr lang="en-US" altLang="zh-CN" sz="2000"/>
              <a:t> </a:t>
            </a:r>
            <a:r>
              <a:rPr lang="zh-CN" altLang="en-US" sz="2000"/>
              <a:t>并发性</a:t>
            </a:r>
            <a:r>
              <a:rPr lang="en-US" altLang="zh-CN" sz="2000"/>
              <a:t>                                 </a:t>
            </a:r>
            <a:r>
              <a:rPr lang="zh-CN" altLang="en-US" sz="2000"/>
              <a:t>10. 错误的代码逻辑</a:t>
            </a:r>
            <a:r>
              <a:rPr lang="en-US" altLang="zh-CN" sz="2000"/>
              <a:t>        </a:t>
            </a:r>
            <a:r>
              <a:rPr lang="zh-CN" altLang="en-US" sz="2000"/>
              <a:t>11. 拼写错误</a:t>
            </a:r>
            <a:r>
              <a:rPr lang="en-US" altLang="zh-CN" sz="2000"/>
              <a:t>                 </a:t>
            </a:r>
            <a:r>
              <a:rPr lang="zh-CN" altLang="en-US" sz="2000"/>
              <a:t>12. 其他</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0" y="485631"/>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nvGrpSpPr>
          <p:cNvPr id="10" name="组合 9"/>
          <p:cNvGrpSpPr/>
          <p:nvPr/>
        </p:nvGrpSpPr>
        <p:grpSpPr>
          <a:xfrm>
            <a:off x="353692" y="6457305"/>
            <a:ext cx="962025" cy="176212"/>
            <a:chOff x="10455276" y="6433094"/>
            <a:chExt cx="962025" cy="176212"/>
          </a:xfrm>
        </p:grpSpPr>
        <p:sp>
          <p:nvSpPr>
            <p:cNvPr id="11" name="椭圆 10"/>
            <p:cNvSpPr/>
            <p:nvPr/>
          </p:nvSpPr>
          <p:spPr>
            <a:xfrm>
              <a:off x="10717214"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2" name="椭圆 11"/>
            <p:cNvSpPr/>
            <p:nvPr/>
          </p:nvSpPr>
          <p:spPr>
            <a:xfrm>
              <a:off x="10979152"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3" name="椭圆 12"/>
            <p:cNvSpPr/>
            <p:nvPr/>
          </p:nvSpPr>
          <p:spPr>
            <a:xfrm>
              <a:off x="11241089"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4" name="椭圆 13"/>
            <p:cNvSpPr/>
            <p:nvPr/>
          </p:nvSpPr>
          <p:spPr>
            <a:xfrm>
              <a:off x="10455276"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sp>
        <p:nvSpPr>
          <p:cNvPr id="2" name="文本框 1"/>
          <p:cNvSpPr txBox="1"/>
          <p:nvPr/>
        </p:nvSpPr>
        <p:spPr>
          <a:xfrm>
            <a:off x="877568" y="266423"/>
            <a:ext cx="2108200" cy="553085"/>
          </a:xfrm>
          <a:prstGeom prst="rect">
            <a:avLst/>
          </a:prstGeom>
          <a:noFill/>
        </p:spPr>
        <p:txBody>
          <a:bodyPr wrap="none" rtlCol="0">
            <a:spAutoFit/>
          </a:bodyPr>
          <a:lstStyle/>
          <a:p>
            <a:r>
              <a:rPr kumimoji="1" lang="en-US" altLang="zh-CN" sz="3000" b="1"/>
              <a:t>3.1 bug</a:t>
            </a:r>
            <a:r>
              <a:rPr kumimoji="1" lang="zh-CN" altLang="en-US" sz="3000" b="1"/>
              <a:t>分类</a:t>
            </a:r>
          </a:p>
        </p:txBody>
      </p:sp>
      <p:sp>
        <p:nvSpPr>
          <p:cNvPr id="5" name="文本框 4"/>
          <p:cNvSpPr txBox="1"/>
          <p:nvPr/>
        </p:nvSpPr>
        <p:spPr>
          <a:xfrm>
            <a:off x="3611880" y="601345"/>
            <a:ext cx="4526280" cy="701675"/>
          </a:xfrm>
          <a:prstGeom prst="rect">
            <a:avLst/>
          </a:prstGeom>
          <a:noFill/>
        </p:spPr>
        <p:txBody>
          <a:bodyPr wrap="square" rtlCol="0">
            <a:noAutofit/>
          </a:bodyPr>
          <a:lstStyle/>
          <a:p>
            <a:pPr marL="285750" indent="-285750">
              <a:lnSpc>
                <a:spcPct val="150000"/>
              </a:lnSpc>
              <a:buFont typeface="Arial" panose="020B0604020202020204" pitchFamily="34" charset="0"/>
              <a:buChar char="•"/>
            </a:pPr>
            <a:r>
              <a:rPr lang="zh-CN" altLang="en-US" sz="2400"/>
              <a:t>将缺陷划分分布如下图所示</a:t>
            </a:r>
          </a:p>
        </p:txBody>
      </p:sp>
      <p:pic>
        <p:nvPicPr>
          <p:cNvPr id="3" name="图片 2"/>
          <p:cNvPicPr>
            <a:picLocks noChangeAspect="1"/>
          </p:cNvPicPr>
          <p:nvPr>
            <p:custDataLst>
              <p:tags r:id="rId1"/>
            </p:custDataLst>
          </p:nvPr>
        </p:nvPicPr>
        <p:blipFill>
          <a:blip r:embed="rId3"/>
          <a:stretch>
            <a:fillRect/>
          </a:stretch>
        </p:blipFill>
        <p:spPr>
          <a:xfrm>
            <a:off x="2315845" y="1767840"/>
            <a:ext cx="7118350" cy="438531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0" y="485631"/>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nvGrpSpPr>
          <p:cNvPr id="10" name="组合 9"/>
          <p:cNvGrpSpPr/>
          <p:nvPr/>
        </p:nvGrpSpPr>
        <p:grpSpPr>
          <a:xfrm>
            <a:off x="353692" y="6457305"/>
            <a:ext cx="962025" cy="176212"/>
            <a:chOff x="10455276" y="6433094"/>
            <a:chExt cx="962025" cy="176212"/>
          </a:xfrm>
        </p:grpSpPr>
        <p:sp>
          <p:nvSpPr>
            <p:cNvPr id="11" name="椭圆 10"/>
            <p:cNvSpPr/>
            <p:nvPr/>
          </p:nvSpPr>
          <p:spPr>
            <a:xfrm>
              <a:off x="10717214"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2" name="椭圆 11"/>
            <p:cNvSpPr/>
            <p:nvPr/>
          </p:nvSpPr>
          <p:spPr>
            <a:xfrm>
              <a:off x="10979152"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3" name="椭圆 12"/>
            <p:cNvSpPr/>
            <p:nvPr/>
          </p:nvSpPr>
          <p:spPr>
            <a:xfrm>
              <a:off x="11241089"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4" name="椭圆 13"/>
            <p:cNvSpPr/>
            <p:nvPr/>
          </p:nvSpPr>
          <p:spPr>
            <a:xfrm>
              <a:off x="10455276"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sp>
        <p:nvSpPr>
          <p:cNvPr id="2" name="文本框 1"/>
          <p:cNvSpPr txBox="1"/>
          <p:nvPr/>
        </p:nvSpPr>
        <p:spPr>
          <a:xfrm>
            <a:off x="877568" y="266423"/>
            <a:ext cx="4759960" cy="553085"/>
          </a:xfrm>
          <a:prstGeom prst="rect">
            <a:avLst/>
          </a:prstGeom>
          <a:noFill/>
        </p:spPr>
        <p:txBody>
          <a:bodyPr wrap="none" rtlCol="0">
            <a:spAutoFit/>
          </a:bodyPr>
          <a:lstStyle/>
          <a:p>
            <a:pPr algn="l"/>
            <a:r>
              <a:rPr kumimoji="1" lang="zh-CN" altLang="en-US" sz="3000" b="1"/>
              <a:t> </a:t>
            </a:r>
            <a:r>
              <a:rPr kumimoji="1" lang="en-US" altLang="zh-CN" sz="3000" b="1"/>
              <a:t>3.2 </a:t>
            </a:r>
            <a:r>
              <a:rPr kumimoji="1" lang="zh-CN" altLang="en-US" sz="3000" b="1"/>
              <a:t>DL 编译器所受影响分类</a:t>
            </a:r>
          </a:p>
        </p:txBody>
      </p:sp>
      <p:sp>
        <p:nvSpPr>
          <p:cNvPr id="5" name="文本框 4"/>
          <p:cNvSpPr txBox="1"/>
          <p:nvPr/>
        </p:nvSpPr>
        <p:spPr>
          <a:xfrm>
            <a:off x="877570" y="1370330"/>
            <a:ext cx="9806940" cy="4779645"/>
          </a:xfrm>
          <a:prstGeom prst="rect">
            <a:avLst/>
          </a:prstGeom>
          <a:noFill/>
        </p:spPr>
        <p:txBody>
          <a:bodyPr wrap="square" rtlCol="0">
            <a:noAutofit/>
          </a:bodyPr>
          <a:lstStyle/>
          <a:p>
            <a:pPr marL="285750" indent="-285750">
              <a:lnSpc>
                <a:spcPct val="150000"/>
              </a:lnSpc>
              <a:buFont typeface="Arial" panose="020B0604020202020204" pitchFamily="34" charset="0"/>
              <a:buChar char="•"/>
            </a:pPr>
            <a:r>
              <a:rPr lang="zh-CN" altLang="en-US" sz="2000" b="1"/>
              <a:t>1. 崩溃：</a:t>
            </a:r>
            <a:r>
              <a:rPr lang="zh-CN" altLang="en-US" sz="2000"/>
              <a:t> DL 编译器在编译过程中意外终止，通常会产生一个错误消息。</a:t>
            </a:r>
          </a:p>
          <a:p>
            <a:pPr marL="285750" indent="-285750">
              <a:lnSpc>
                <a:spcPct val="150000"/>
              </a:lnSpc>
              <a:buFont typeface="Arial" panose="020B0604020202020204" pitchFamily="34" charset="0"/>
              <a:buChar char="•"/>
            </a:pPr>
            <a:r>
              <a:rPr lang="zh-CN" altLang="en-US" sz="2000" b="1"/>
              <a:t>2. 错误的代码：</a:t>
            </a:r>
            <a:r>
              <a:rPr lang="zh-CN" altLang="en-US" sz="2000"/>
              <a:t> 编译器在没有崩溃的情况下以意想不到的方式运行，产生错误的结果或中间结果（例如，优化后的 IR 不等价）。</a:t>
            </a:r>
          </a:p>
          <a:p>
            <a:pPr marL="285750" indent="-285750">
              <a:lnSpc>
                <a:spcPct val="150000"/>
              </a:lnSpc>
              <a:buFont typeface="Arial" panose="020B0604020202020204" pitchFamily="34" charset="0"/>
              <a:buChar char="•"/>
            </a:pPr>
            <a:r>
              <a:rPr lang="zh-CN" altLang="en-US" sz="2000" b="1"/>
              <a:t>3. 性能差：</a:t>
            </a:r>
            <a:r>
              <a:rPr lang="zh-CN" altLang="en-US" sz="2000"/>
              <a:t>花费的时间成本或内存消耗远大于开发者/用户的预期（例如，回归测试中达到的上一个版本的性能或特定硬件要求的性能）。</a:t>
            </a:r>
          </a:p>
          <a:p>
            <a:pPr marL="285750" indent="-285750">
              <a:lnSpc>
                <a:spcPct val="150000"/>
              </a:lnSpc>
              <a:buFont typeface="Arial" panose="020B0604020202020204" pitchFamily="34" charset="0"/>
              <a:buChar char="•"/>
            </a:pPr>
            <a:r>
              <a:rPr lang="zh-CN" altLang="en-US" sz="2000" b="1"/>
              <a:t>4. 挂起：</a:t>
            </a:r>
            <a:r>
              <a:rPr lang="zh-CN" altLang="en-US" sz="2000"/>
              <a:t> DL 编译器长时间运行而没有产生预期的结果。</a:t>
            </a:r>
          </a:p>
          <a:p>
            <a:pPr marL="285750" indent="-285750">
              <a:lnSpc>
                <a:spcPct val="150000"/>
              </a:lnSpc>
              <a:buFont typeface="Arial" panose="020B0604020202020204" pitchFamily="34" charset="0"/>
              <a:buChar char="•"/>
            </a:pPr>
            <a:r>
              <a:rPr lang="zh-CN" altLang="en-US" sz="2000" b="1"/>
              <a:t>5. 构建失败：</a:t>
            </a:r>
            <a:r>
              <a:rPr lang="zh-CN" altLang="en-US" sz="2000"/>
              <a:t> 编译器的安装过程意外终止。</a:t>
            </a:r>
          </a:p>
          <a:p>
            <a:pPr marL="285750" indent="-285750">
              <a:lnSpc>
                <a:spcPct val="150000"/>
              </a:lnSpc>
              <a:buFont typeface="Arial" panose="020B0604020202020204" pitchFamily="34" charset="0"/>
              <a:buChar char="•"/>
            </a:pPr>
            <a:r>
              <a:rPr lang="zh-CN" altLang="en-US" sz="2000" b="1"/>
              <a:t>6. 未报告：</a:t>
            </a:r>
            <a:r>
              <a:rPr lang="zh-CN" altLang="en-US" sz="2000"/>
              <a:t>还有一些 DL 编译器的 bug，其症状无法通过分析相应的拉取请求（包括代码更改、讨论和相关问题）来确定。</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0" y="485631"/>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nvGrpSpPr>
          <p:cNvPr id="10" name="组合 9"/>
          <p:cNvGrpSpPr/>
          <p:nvPr/>
        </p:nvGrpSpPr>
        <p:grpSpPr>
          <a:xfrm>
            <a:off x="353692" y="6457305"/>
            <a:ext cx="962025" cy="176212"/>
            <a:chOff x="10455276" y="6433094"/>
            <a:chExt cx="962025" cy="176212"/>
          </a:xfrm>
        </p:grpSpPr>
        <p:sp>
          <p:nvSpPr>
            <p:cNvPr id="11" name="椭圆 10"/>
            <p:cNvSpPr/>
            <p:nvPr/>
          </p:nvSpPr>
          <p:spPr>
            <a:xfrm>
              <a:off x="10717214"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2" name="椭圆 11"/>
            <p:cNvSpPr/>
            <p:nvPr/>
          </p:nvSpPr>
          <p:spPr>
            <a:xfrm>
              <a:off x="10979152"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3" name="椭圆 12"/>
            <p:cNvSpPr/>
            <p:nvPr/>
          </p:nvSpPr>
          <p:spPr>
            <a:xfrm>
              <a:off x="11241089"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4" name="椭圆 13"/>
            <p:cNvSpPr/>
            <p:nvPr/>
          </p:nvSpPr>
          <p:spPr>
            <a:xfrm>
              <a:off x="10455276"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sp>
        <p:nvSpPr>
          <p:cNvPr id="2" name="文本框 1"/>
          <p:cNvSpPr txBox="1"/>
          <p:nvPr/>
        </p:nvSpPr>
        <p:spPr>
          <a:xfrm>
            <a:off x="877568" y="266423"/>
            <a:ext cx="2575560" cy="553085"/>
          </a:xfrm>
          <a:prstGeom prst="rect">
            <a:avLst/>
          </a:prstGeom>
          <a:noFill/>
        </p:spPr>
        <p:txBody>
          <a:bodyPr wrap="none" rtlCol="0">
            <a:spAutoFit/>
          </a:bodyPr>
          <a:lstStyle/>
          <a:p>
            <a:pPr algn="l"/>
            <a:r>
              <a:rPr kumimoji="1" lang="zh-CN" altLang="en-US" sz="3000" b="1"/>
              <a:t>3.3</a:t>
            </a:r>
            <a:r>
              <a:rPr kumimoji="1" lang="en-US" altLang="zh-CN" sz="3000" b="1"/>
              <a:t>.1 </a:t>
            </a:r>
            <a:r>
              <a:rPr kumimoji="1" lang="zh-CN" altLang="en-US" sz="3000" b="1"/>
              <a:t>类型问题</a:t>
            </a:r>
          </a:p>
        </p:txBody>
      </p:sp>
      <p:sp>
        <p:nvSpPr>
          <p:cNvPr id="5" name="文本框 4"/>
          <p:cNvSpPr txBox="1"/>
          <p:nvPr/>
        </p:nvSpPr>
        <p:spPr>
          <a:xfrm>
            <a:off x="791845" y="1151255"/>
            <a:ext cx="9819005" cy="1244600"/>
          </a:xfrm>
          <a:prstGeom prst="rect">
            <a:avLst/>
          </a:prstGeom>
          <a:noFill/>
        </p:spPr>
        <p:txBody>
          <a:bodyPr wrap="square" rtlCol="0">
            <a:noAutofit/>
          </a:bodyPr>
          <a:lstStyle/>
          <a:p>
            <a:pPr marL="285750" indent="-285750">
              <a:lnSpc>
                <a:spcPct val="150000"/>
              </a:lnSpc>
              <a:buFont typeface="Arial" panose="020B0604020202020204" pitchFamily="34" charset="0"/>
              <a:buChar char="•"/>
            </a:pPr>
            <a:r>
              <a:rPr lang="zh-CN" altLang="en-US" sz="1600">
                <a:sym typeface="+mn-ea"/>
              </a:rPr>
              <a:t>所有的 </a:t>
            </a:r>
            <a:r>
              <a:rPr lang="zh-CN" altLang="en-US" sz="1600" b="1">
                <a:sym typeface="+mn-ea"/>
              </a:rPr>
              <a:t>DL 计算</a:t>
            </a:r>
            <a:r>
              <a:rPr lang="zh-CN" altLang="en-US" sz="1600">
                <a:sym typeface="+mn-ea"/>
              </a:rPr>
              <a:t>都依赖于一个或多个张量，而 IR 和 DL 编译器中的大量优化都涉及张量</a:t>
            </a:r>
            <a:endParaRPr lang="zh-CN" altLang="en-US" sz="1600"/>
          </a:p>
          <a:p>
            <a:pPr marL="285750" indent="-285750">
              <a:lnSpc>
                <a:spcPct val="150000"/>
              </a:lnSpc>
              <a:buFont typeface="Arial" panose="020B0604020202020204" pitchFamily="34" charset="0"/>
              <a:buChar char="•"/>
            </a:pPr>
            <a:r>
              <a:rPr lang="zh-CN" altLang="en-US" sz="1600">
                <a:solidFill>
                  <a:srgbClr val="FF0000"/>
                </a:solidFill>
              </a:rPr>
              <a:t>张量类型问题</a:t>
            </a:r>
            <a:r>
              <a:rPr lang="zh-CN" altLang="en-US" sz="1600"/>
              <a:t>是指在使用张量进行运算或者转换时，出现了类型不匹配或者类型错误的问题，导致程序运行失败或者结果不正确</a:t>
            </a:r>
          </a:p>
          <a:p>
            <a:pPr marL="285750" indent="-285750">
              <a:lnSpc>
                <a:spcPct val="150000"/>
              </a:lnSpc>
              <a:buFont typeface="Arial" panose="020B0604020202020204" pitchFamily="34" charset="0"/>
              <a:buChar char="•"/>
            </a:pPr>
            <a:endParaRPr lang="zh-CN" altLang="en-US" sz="1600"/>
          </a:p>
        </p:txBody>
      </p:sp>
      <p:pic>
        <p:nvPicPr>
          <p:cNvPr id="6" name="图片 5"/>
          <p:cNvPicPr>
            <a:picLocks noChangeAspect="1"/>
          </p:cNvPicPr>
          <p:nvPr>
            <p:custDataLst>
              <p:tags r:id="rId1"/>
            </p:custDataLst>
          </p:nvPr>
        </p:nvPicPr>
        <p:blipFill>
          <a:blip r:embed="rId3"/>
          <a:stretch>
            <a:fillRect/>
          </a:stretch>
        </p:blipFill>
        <p:spPr>
          <a:xfrm>
            <a:off x="353695" y="2627630"/>
            <a:ext cx="5927090" cy="2752725"/>
          </a:xfrm>
          <a:prstGeom prst="rect">
            <a:avLst/>
          </a:prstGeom>
        </p:spPr>
      </p:pic>
      <p:sp>
        <p:nvSpPr>
          <p:cNvPr id="7" name="文本框 6"/>
          <p:cNvSpPr txBox="1"/>
          <p:nvPr/>
        </p:nvSpPr>
        <p:spPr>
          <a:xfrm>
            <a:off x="6681470" y="2627630"/>
            <a:ext cx="5041900" cy="1243330"/>
          </a:xfrm>
          <a:prstGeom prst="rect">
            <a:avLst/>
          </a:prstGeom>
          <a:noFill/>
        </p:spPr>
        <p:txBody>
          <a:bodyPr wrap="square" rtlCol="0">
            <a:noAutofit/>
          </a:bodyPr>
          <a:lstStyle/>
          <a:p>
            <a:r>
              <a:rPr lang="en-US" altLang="zh-CN" sz="1600"/>
              <a:t>    </a:t>
            </a:r>
            <a:r>
              <a:rPr lang="zh-CN" altLang="en-US" sz="1600"/>
              <a:t>当使用 Glow 的EmbeddingBag4BitRowwiseOffsetsNode节点，将一个 4 位的张量转换为一个 32 位的张量时，发现输出张量的类型仍然是 4 位的，而不是期望的 32 位的。这是Glow 的createConvertTo函数的一个缺陷</a:t>
            </a:r>
          </a:p>
        </p:txBody>
      </p:sp>
      <p:sp>
        <p:nvSpPr>
          <p:cNvPr id="8" name="文本框 7"/>
          <p:cNvSpPr txBox="1"/>
          <p:nvPr/>
        </p:nvSpPr>
        <p:spPr>
          <a:xfrm>
            <a:off x="6681470" y="4048760"/>
            <a:ext cx="4914265" cy="2030095"/>
          </a:xfrm>
          <a:prstGeom prst="rect">
            <a:avLst/>
          </a:prstGeom>
          <a:noFill/>
        </p:spPr>
        <p:txBody>
          <a:bodyPr wrap="square" rtlCol="0">
            <a:spAutoFit/>
          </a:bodyPr>
          <a:lstStyle/>
          <a:p>
            <a:r>
              <a:rPr lang="en-US" altLang="zh-CN"/>
              <a:t>1. </a:t>
            </a:r>
            <a:r>
              <a:rPr lang="zh-CN" altLang="en-US"/>
              <a:t>明确指定或者检查张量的类型，比如使用torch.tensor()函数时，可以使用 dtype 参数</a:t>
            </a:r>
          </a:p>
          <a:p>
            <a:r>
              <a:rPr lang="en-US" altLang="zh-CN"/>
              <a:t>2. </a:t>
            </a:r>
            <a:r>
              <a:rPr lang="zh-CN" altLang="en-US"/>
              <a:t>保持张量类型的一致性，比如使用torch.add()函数</a:t>
            </a:r>
          </a:p>
          <a:p>
            <a:r>
              <a:rPr lang="en-US" altLang="zh-CN"/>
              <a:t>3. </a:t>
            </a:r>
            <a:r>
              <a:rPr lang="zh-CN" altLang="en-US"/>
              <a:t>注意张量类型的兼容性，比如在 PyTorch 和 Numpy 之间转换张量时，要注意数据类型的对应关系</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0" y="485631"/>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nvGrpSpPr>
          <p:cNvPr id="10" name="组合 9"/>
          <p:cNvGrpSpPr/>
          <p:nvPr/>
        </p:nvGrpSpPr>
        <p:grpSpPr>
          <a:xfrm>
            <a:off x="353692" y="6457305"/>
            <a:ext cx="962025" cy="176212"/>
            <a:chOff x="10455276" y="6433094"/>
            <a:chExt cx="962025" cy="176212"/>
          </a:xfrm>
        </p:grpSpPr>
        <p:sp>
          <p:nvSpPr>
            <p:cNvPr id="11" name="椭圆 10"/>
            <p:cNvSpPr/>
            <p:nvPr/>
          </p:nvSpPr>
          <p:spPr>
            <a:xfrm>
              <a:off x="10717214"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2" name="椭圆 11"/>
            <p:cNvSpPr/>
            <p:nvPr/>
          </p:nvSpPr>
          <p:spPr>
            <a:xfrm>
              <a:off x="10979152"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3" name="椭圆 12"/>
            <p:cNvSpPr/>
            <p:nvPr/>
          </p:nvSpPr>
          <p:spPr>
            <a:xfrm>
              <a:off x="11241089"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4" name="椭圆 13"/>
            <p:cNvSpPr/>
            <p:nvPr/>
          </p:nvSpPr>
          <p:spPr>
            <a:xfrm>
              <a:off x="10455276"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sp>
        <p:nvSpPr>
          <p:cNvPr id="2" name="文本框 1"/>
          <p:cNvSpPr txBox="1"/>
          <p:nvPr/>
        </p:nvSpPr>
        <p:spPr>
          <a:xfrm>
            <a:off x="877568" y="266423"/>
            <a:ext cx="4099560" cy="553085"/>
          </a:xfrm>
          <a:prstGeom prst="rect">
            <a:avLst/>
          </a:prstGeom>
          <a:noFill/>
        </p:spPr>
        <p:txBody>
          <a:bodyPr wrap="none" rtlCol="0">
            <a:spAutoFit/>
          </a:bodyPr>
          <a:lstStyle/>
          <a:p>
            <a:r>
              <a:rPr kumimoji="1" lang="en-US" altLang="zh-CN" sz="3000" b="1"/>
              <a:t>3.3.2 </a:t>
            </a:r>
            <a:r>
              <a:rPr kumimoji="1" lang="zh-CN" altLang="en-US" sz="3000" b="1"/>
              <a:t>不正确的代码逻辑</a:t>
            </a:r>
          </a:p>
        </p:txBody>
      </p:sp>
      <p:sp>
        <p:nvSpPr>
          <p:cNvPr id="5" name="文本框 4"/>
          <p:cNvSpPr txBox="1"/>
          <p:nvPr/>
        </p:nvSpPr>
        <p:spPr>
          <a:xfrm>
            <a:off x="877570" y="1370965"/>
            <a:ext cx="10702290" cy="4553585"/>
          </a:xfrm>
          <a:prstGeom prst="rect">
            <a:avLst/>
          </a:prstGeom>
          <a:noFill/>
        </p:spPr>
        <p:txBody>
          <a:bodyPr wrap="square" rtlCol="0">
            <a:noAutofit/>
          </a:bodyPr>
          <a:lstStyle/>
          <a:p>
            <a:pPr marL="285750" indent="-285750">
              <a:lnSpc>
                <a:spcPct val="150000"/>
              </a:lnSpc>
              <a:buFont typeface="Arial" panose="020B0604020202020204" pitchFamily="34" charset="0"/>
              <a:buChar char="•"/>
            </a:pPr>
            <a:r>
              <a:rPr lang="zh-CN" altLang="en-US" sz="2000"/>
              <a:t>占 DL 编译器缺陷的</a:t>
            </a:r>
            <a:r>
              <a:rPr lang="zh-CN" altLang="en-US" sz="2000" b="1"/>
              <a:t> 16.92%</a:t>
            </a:r>
            <a:r>
              <a:rPr lang="zh-CN" altLang="en-US" sz="2000"/>
              <a:t>，分为不正确的优化代码逻辑和不正确的非优化代码逻辑两种</a:t>
            </a:r>
          </a:p>
          <a:p>
            <a:pPr marL="285750" indent="-285750">
              <a:lnSpc>
                <a:spcPct val="150000"/>
              </a:lnSpc>
              <a:buFont typeface="Arial" panose="020B0604020202020204" pitchFamily="34" charset="0"/>
              <a:buChar char="•"/>
            </a:pPr>
            <a:r>
              <a:rPr lang="zh-CN" altLang="en-US" sz="2000"/>
              <a:t>人为造成的</a:t>
            </a:r>
            <a:r>
              <a:rPr lang="zh-CN" altLang="en-US" sz="2000">
                <a:solidFill>
                  <a:srgbClr val="FF0000"/>
                </a:solidFill>
              </a:rPr>
              <a:t>代码结构混乱，不遵循编程规范和风格，和修改代码时不能保持一致性</a:t>
            </a:r>
            <a:r>
              <a:rPr lang="zh-CN" altLang="en-US" sz="2000"/>
              <a:t>，导致了程序的逻辑和预期的结果不一致，程序运行错误或者异常</a:t>
            </a:r>
          </a:p>
          <a:p>
            <a:pPr marL="285750" indent="-285750">
              <a:lnSpc>
                <a:spcPct val="150000"/>
              </a:lnSpc>
              <a:buFont typeface="Arial" panose="020B0604020202020204" pitchFamily="34" charset="0"/>
              <a:buChar char="•"/>
            </a:pPr>
            <a:r>
              <a:rPr lang="zh-CN" altLang="en-US" sz="2000"/>
              <a:t>如何在快速变化的深度学习领域中保持代码逻辑的正确性和简洁性，避免产生技术债务和缺陷，需要开发者和用户不断学习，维护代码逻辑</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0" y="485631"/>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nvGrpSpPr>
          <p:cNvPr id="10" name="组合 9"/>
          <p:cNvGrpSpPr/>
          <p:nvPr/>
        </p:nvGrpSpPr>
        <p:grpSpPr>
          <a:xfrm>
            <a:off x="353692" y="6457305"/>
            <a:ext cx="962025" cy="176212"/>
            <a:chOff x="10455276" y="6433094"/>
            <a:chExt cx="962025" cy="176212"/>
          </a:xfrm>
        </p:grpSpPr>
        <p:sp>
          <p:nvSpPr>
            <p:cNvPr id="11" name="椭圆 10"/>
            <p:cNvSpPr/>
            <p:nvPr/>
          </p:nvSpPr>
          <p:spPr>
            <a:xfrm>
              <a:off x="10717214"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2" name="椭圆 11"/>
            <p:cNvSpPr/>
            <p:nvPr/>
          </p:nvSpPr>
          <p:spPr>
            <a:xfrm>
              <a:off x="10979152"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3" name="椭圆 12"/>
            <p:cNvSpPr/>
            <p:nvPr/>
          </p:nvSpPr>
          <p:spPr>
            <a:xfrm>
              <a:off x="11241089"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4" name="椭圆 13"/>
            <p:cNvSpPr/>
            <p:nvPr/>
          </p:nvSpPr>
          <p:spPr>
            <a:xfrm>
              <a:off x="10455276"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sp>
        <p:nvSpPr>
          <p:cNvPr id="2" name="文本框 1"/>
          <p:cNvSpPr txBox="1"/>
          <p:nvPr/>
        </p:nvSpPr>
        <p:spPr>
          <a:xfrm>
            <a:off x="615313" y="485498"/>
            <a:ext cx="3337560" cy="553085"/>
          </a:xfrm>
          <a:prstGeom prst="rect">
            <a:avLst/>
          </a:prstGeom>
          <a:noFill/>
        </p:spPr>
        <p:txBody>
          <a:bodyPr wrap="none" rtlCol="0">
            <a:spAutoFit/>
          </a:bodyPr>
          <a:lstStyle/>
          <a:p>
            <a:r>
              <a:rPr kumimoji="1" lang="en-US" altLang="zh-CN" sz="3000" b="1"/>
              <a:t>3.3.3 </a:t>
            </a:r>
            <a:r>
              <a:rPr kumimoji="1" lang="zh-CN" altLang="en-US" sz="3000" b="1"/>
              <a:t>张量形状问题</a:t>
            </a:r>
          </a:p>
        </p:txBody>
      </p:sp>
      <p:sp>
        <p:nvSpPr>
          <p:cNvPr id="5" name="文本框 4"/>
          <p:cNvSpPr txBox="1"/>
          <p:nvPr/>
        </p:nvSpPr>
        <p:spPr>
          <a:xfrm>
            <a:off x="716915" y="1163320"/>
            <a:ext cx="10772775" cy="1510030"/>
          </a:xfrm>
          <a:prstGeom prst="rect">
            <a:avLst/>
          </a:prstGeom>
          <a:noFill/>
        </p:spPr>
        <p:txBody>
          <a:bodyPr wrap="square" rtlCol="0">
            <a:noAutofit/>
          </a:bodyPr>
          <a:lstStyle/>
          <a:p>
            <a:pPr marL="285750" indent="-285750">
              <a:lnSpc>
                <a:spcPct val="150000"/>
              </a:lnSpc>
              <a:buFont typeface="Arial" panose="020B0604020202020204" pitchFamily="34" charset="0"/>
              <a:buChar char="•"/>
            </a:pPr>
            <a:r>
              <a:rPr lang="zh-CN" altLang="en-US" sz="1600"/>
              <a:t>张量的形状是影响张量运算的重要因素，占比 </a:t>
            </a:r>
            <a:r>
              <a:rPr lang="zh-CN" altLang="en-US" sz="1600" b="1"/>
              <a:t>13.27%</a:t>
            </a:r>
          </a:p>
          <a:p>
            <a:pPr marL="285750" indent="-285750">
              <a:lnSpc>
                <a:spcPct val="150000"/>
              </a:lnSpc>
              <a:buFont typeface="Arial" panose="020B0604020202020204" pitchFamily="34" charset="0"/>
              <a:buChar char="•"/>
            </a:pPr>
            <a:endParaRPr lang="zh-CN" altLang="en-US" sz="1600"/>
          </a:p>
          <a:p>
            <a:pPr marL="285750" indent="-285750">
              <a:lnSpc>
                <a:spcPct val="150000"/>
              </a:lnSpc>
              <a:buFont typeface="Arial" panose="020B0604020202020204" pitchFamily="34" charset="0"/>
              <a:buChar char="•"/>
            </a:pPr>
            <a:r>
              <a:rPr lang="zh-CN" altLang="en-US" sz="1600" b="1">
                <a:solidFill>
                  <a:srgbClr val="FF0000"/>
                </a:solidFill>
              </a:rPr>
              <a:t>张量形状缺陷</a:t>
            </a:r>
            <a:r>
              <a:rPr lang="zh-CN" altLang="en-US" sz="1600"/>
              <a:t>是指编译器在处理张量运算的过程中，出现了对张量形状的错误处理或者错误推断，导致生成的目标代码与源代码的语义不一致，或者无法正常运行。</a:t>
            </a:r>
          </a:p>
        </p:txBody>
      </p:sp>
      <p:pic>
        <p:nvPicPr>
          <p:cNvPr id="3" name="图片 2"/>
          <p:cNvPicPr>
            <a:picLocks noChangeAspect="1"/>
          </p:cNvPicPr>
          <p:nvPr>
            <p:custDataLst>
              <p:tags r:id="rId1"/>
            </p:custDataLst>
          </p:nvPr>
        </p:nvPicPr>
        <p:blipFill>
          <a:blip r:embed="rId3"/>
          <a:stretch>
            <a:fillRect/>
          </a:stretch>
        </p:blipFill>
        <p:spPr>
          <a:xfrm>
            <a:off x="529590" y="3299460"/>
            <a:ext cx="5721985" cy="1840230"/>
          </a:xfrm>
          <a:prstGeom prst="rect">
            <a:avLst/>
          </a:prstGeom>
        </p:spPr>
      </p:pic>
      <p:sp>
        <p:nvSpPr>
          <p:cNvPr id="6" name="文本框 5"/>
          <p:cNvSpPr txBox="1"/>
          <p:nvPr/>
        </p:nvSpPr>
        <p:spPr>
          <a:xfrm>
            <a:off x="6704330" y="3063875"/>
            <a:ext cx="4878070" cy="1336040"/>
          </a:xfrm>
          <a:prstGeom prst="rect">
            <a:avLst/>
          </a:prstGeom>
          <a:noFill/>
        </p:spPr>
        <p:txBody>
          <a:bodyPr wrap="square" rtlCol="0">
            <a:noAutofit/>
          </a:bodyPr>
          <a:lstStyle/>
          <a:p>
            <a:r>
              <a:rPr lang="zh-CN" altLang="en-US" sz="1600"/>
              <a:t>全连接转换器使用了来自 TFLite 模型的形状来重塑数据张量，但是TFLite 模型的形状并不反映data_shape参数提供的形状。因此，修复的方法是将重塑的形状总是设置为(-1, n_units)，而不需要为特定的操作符计算批次大小。</a:t>
            </a:r>
          </a:p>
        </p:txBody>
      </p:sp>
      <p:sp>
        <p:nvSpPr>
          <p:cNvPr id="7" name="文本框 6"/>
          <p:cNvSpPr txBox="1"/>
          <p:nvPr/>
        </p:nvSpPr>
        <p:spPr>
          <a:xfrm>
            <a:off x="6704330" y="4704080"/>
            <a:ext cx="4878070" cy="1390650"/>
          </a:xfrm>
          <a:prstGeom prst="rect">
            <a:avLst/>
          </a:prstGeom>
          <a:noFill/>
        </p:spPr>
        <p:txBody>
          <a:bodyPr wrap="square" rtlCol="0">
            <a:noAutofit/>
          </a:bodyPr>
          <a:lstStyle/>
          <a:p>
            <a:r>
              <a:rPr lang="en-US" altLang="zh-CN"/>
              <a:t>1. </a:t>
            </a:r>
            <a:r>
              <a:rPr lang="zh-CN" altLang="en-US"/>
              <a:t>在创建或者使用张量时，明确指定或者检查张量的形状，如使用size参数或者shape属性；</a:t>
            </a:r>
          </a:p>
          <a:p>
            <a:r>
              <a:rPr lang="en-US" altLang="zh-CN"/>
              <a:t>2. </a:t>
            </a:r>
            <a:r>
              <a:rPr lang="zh-CN" altLang="en-US"/>
              <a:t>进行张量运算或者转换时，保持张量形状的一致性；</a:t>
            </a:r>
          </a:p>
          <a:p>
            <a:r>
              <a:rPr lang="en-US" altLang="zh-CN"/>
              <a:t>3. </a:t>
            </a:r>
            <a:r>
              <a:rPr lang="zh-CN" altLang="en-US"/>
              <a:t>使用不同的框架或者平台时，注意张量形状的兼容性</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0" y="485631"/>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nvGrpSpPr>
          <p:cNvPr id="10" name="组合 9"/>
          <p:cNvGrpSpPr/>
          <p:nvPr/>
        </p:nvGrpSpPr>
        <p:grpSpPr>
          <a:xfrm>
            <a:off x="353692" y="6457305"/>
            <a:ext cx="962025" cy="176212"/>
            <a:chOff x="10455276" y="6433094"/>
            <a:chExt cx="962025" cy="176212"/>
          </a:xfrm>
        </p:grpSpPr>
        <p:sp>
          <p:nvSpPr>
            <p:cNvPr id="11" name="椭圆 10"/>
            <p:cNvSpPr/>
            <p:nvPr/>
          </p:nvSpPr>
          <p:spPr>
            <a:xfrm>
              <a:off x="10717214"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2" name="椭圆 11"/>
            <p:cNvSpPr/>
            <p:nvPr/>
          </p:nvSpPr>
          <p:spPr>
            <a:xfrm>
              <a:off x="10979152"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3" name="椭圆 12"/>
            <p:cNvSpPr/>
            <p:nvPr/>
          </p:nvSpPr>
          <p:spPr>
            <a:xfrm>
              <a:off x="11241089"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4" name="椭圆 13"/>
            <p:cNvSpPr/>
            <p:nvPr/>
          </p:nvSpPr>
          <p:spPr>
            <a:xfrm>
              <a:off x="10455276"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sp>
        <p:nvSpPr>
          <p:cNvPr id="2" name="文本框 1"/>
          <p:cNvSpPr txBox="1"/>
          <p:nvPr/>
        </p:nvSpPr>
        <p:spPr>
          <a:xfrm>
            <a:off x="877568" y="266423"/>
            <a:ext cx="3959225" cy="553085"/>
          </a:xfrm>
          <a:prstGeom prst="rect">
            <a:avLst/>
          </a:prstGeom>
          <a:noFill/>
        </p:spPr>
        <p:txBody>
          <a:bodyPr wrap="none" rtlCol="0">
            <a:spAutoFit/>
          </a:bodyPr>
          <a:lstStyle/>
          <a:p>
            <a:pPr algn="l"/>
            <a:r>
              <a:rPr kumimoji="1" lang="en-US" altLang="zh-CN" sz="3000" b="1"/>
              <a:t>3.3.4 API 滥用和不兼容</a:t>
            </a:r>
          </a:p>
        </p:txBody>
      </p:sp>
      <p:sp>
        <p:nvSpPr>
          <p:cNvPr id="5" name="文本框 4"/>
          <p:cNvSpPr txBox="1"/>
          <p:nvPr/>
        </p:nvSpPr>
        <p:spPr>
          <a:xfrm>
            <a:off x="615950" y="1370965"/>
            <a:ext cx="11003280" cy="3911600"/>
          </a:xfrm>
          <a:prstGeom prst="rect">
            <a:avLst/>
          </a:prstGeom>
          <a:noFill/>
        </p:spPr>
        <p:txBody>
          <a:bodyPr wrap="square" rtlCol="0">
            <a:noAutofit/>
          </a:bodyPr>
          <a:lstStyle/>
          <a:p>
            <a:pPr marL="285750" indent="-285750">
              <a:lnSpc>
                <a:spcPct val="150000"/>
              </a:lnSpc>
              <a:buFont typeface="Arial" panose="020B0604020202020204" pitchFamily="34" charset="0"/>
              <a:buChar char="•"/>
            </a:pPr>
            <a:r>
              <a:rPr lang="zh-CN" altLang="en-US"/>
              <a:t>深度学习编译器的 bug 也有一些是</a:t>
            </a:r>
            <a:r>
              <a:rPr lang="zh-CN" altLang="en-US" b="1"/>
              <a:t>与传统的软件系统共有的</a:t>
            </a:r>
            <a:r>
              <a:rPr lang="zh-CN" altLang="en-US"/>
              <a:t>，比如 API 误用和不兼容性，这些问题都涉及到软件开发中的常见的</a:t>
            </a:r>
            <a:r>
              <a:rPr lang="zh-CN" altLang="en-US" b="1"/>
              <a:t>编程错误和依赖管理。</a:t>
            </a:r>
          </a:p>
          <a:p>
            <a:pPr marL="285750" indent="-285750">
              <a:lnSpc>
                <a:spcPct val="150000"/>
              </a:lnSpc>
              <a:buFont typeface="Arial" panose="020B0604020202020204" pitchFamily="34" charset="0"/>
              <a:buChar char="•"/>
            </a:pPr>
            <a:endParaRPr lang="zh-CN" altLang="en-US" b="1"/>
          </a:p>
          <a:p>
            <a:pPr marL="285750" indent="-285750">
              <a:lnSpc>
                <a:spcPct val="150000"/>
              </a:lnSpc>
              <a:buFont typeface="Arial" panose="020B0604020202020204" pitchFamily="34" charset="0"/>
              <a:buChar char="•"/>
            </a:pPr>
            <a:r>
              <a:rPr lang="zh-CN" altLang="en-US" b="1"/>
              <a:t>API </a:t>
            </a:r>
            <a:r>
              <a:rPr lang="zh-CN" altLang="en-US"/>
              <a:t>指应用程序编程接口，是一种定义了软件组件之间如何交互的规范，比如函数，类，变量等。</a:t>
            </a:r>
          </a:p>
          <a:p>
            <a:pPr marL="285750" indent="-285750">
              <a:lnSpc>
                <a:spcPct val="150000"/>
              </a:lnSpc>
              <a:buFont typeface="Arial" panose="020B0604020202020204" pitchFamily="34" charset="0"/>
              <a:buChar char="•"/>
            </a:pPr>
            <a:r>
              <a:rPr lang="zh-CN" altLang="en-US" b="1"/>
              <a:t>API滥用</a:t>
            </a:r>
            <a:r>
              <a:rPr lang="zh-CN" altLang="en-US"/>
              <a:t>指开发者在使用 API 时，没有遵循 API 的设计者的预期，导致程序运行失败或者结果不正确。</a:t>
            </a:r>
          </a:p>
          <a:p>
            <a:pPr marL="285750" indent="-285750">
              <a:lnSpc>
                <a:spcPct val="150000"/>
              </a:lnSpc>
              <a:buFont typeface="Arial" panose="020B0604020202020204" pitchFamily="34" charset="0"/>
              <a:buChar char="•"/>
            </a:pPr>
            <a:r>
              <a:rPr lang="zh-CN" altLang="en-US" b="1"/>
              <a:t>不兼容性</a:t>
            </a:r>
            <a:r>
              <a:rPr lang="zh-CN" altLang="en-US"/>
              <a:t>指软件组件之间的版本，格式，协议等不匹配，导致程序无法正常运行或者交互。</a:t>
            </a:r>
          </a:p>
          <a:p>
            <a:pPr marL="285750" indent="-285750">
              <a:lnSpc>
                <a:spcPct val="150000"/>
              </a:lnSpc>
              <a:buFont typeface="Arial" panose="020B0604020202020204" pitchFamily="34" charset="0"/>
              <a:buChar char="•"/>
            </a:pPr>
            <a:endParaRPr lang="zh-CN" altLang="en-US"/>
          </a:p>
          <a:p>
            <a:pPr marL="285750" indent="-285750">
              <a:lnSpc>
                <a:spcPct val="150000"/>
              </a:lnSpc>
              <a:buFont typeface="Arial" panose="020B0604020202020204" pitchFamily="34" charset="0"/>
              <a:buChar char="•"/>
            </a:pPr>
            <a:r>
              <a:rPr lang="zh-CN" altLang="en-US"/>
              <a:t>有效避免 API 滥用和不兼容的举措有：开发者和用户正确认识 API 的使用场景，版本，更新状态，兼容性，对深度学习编译器使用的第三方库频繁地更新和演化充分关注学习。</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0" y="485631"/>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nvGrpSpPr>
          <p:cNvPr id="10" name="组合 9"/>
          <p:cNvGrpSpPr/>
          <p:nvPr/>
        </p:nvGrpSpPr>
        <p:grpSpPr>
          <a:xfrm>
            <a:off x="353692" y="6457305"/>
            <a:ext cx="962025" cy="176212"/>
            <a:chOff x="10455276" y="6433094"/>
            <a:chExt cx="962025" cy="176212"/>
          </a:xfrm>
        </p:grpSpPr>
        <p:sp>
          <p:nvSpPr>
            <p:cNvPr id="11" name="椭圆 10"/>
            <p:cNvSpPr/>
            <p:nvPr/>
          </p:nvSpPr>
          <p:spPr>
            <a:xfrm>
              <a:off x="10717214"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2" name="椭圆 11"/>
            <p:cNvSpPr/>
            <p:nvPr/>
          </p:nvSpPr>
          <p:spPr>
            <a:xfrm>
              <a:off x="10979152"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3" name="椭圆 12"/>
            <p:cNvSpPr/>
            <p:nvPr/>
          </p:nvSpPr>
          <p:spPr>
            <a:xfrm>
              <a:off x="11241089"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4" name="椭圆 13"/>
            <p:cNvSpPr/>
            <p:nvPr/>
          </p:nvSpPr>
          <p:spPr>
            <a:xfrm>
              <a:off x="10455276"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sp>
        <p:nvSpPr>
          <p:cNvPr id="2" name="文本框 1"/>
          <p:cNvSpPr txBox="1"/>
          <p:nvPr/>
        </p:nvSpPr>
        <p:spPr>
          <a:xfrm>
            <a:off x="877568" y="266423"/>
            <a:ext cx="3337560" cy="553085"/>
          </a:xfrm>
          <a:prstGeom prst="rect">
            <a:avLst/>
          </a:prstGeom>
          <a:noFill/>
        </p:spPr>
        <p:txBody>
          <a:bodyPr wrap="none" rtlCol="0">
            <a:spAutoFit/>
          </a:bodyPr>
          <a:lstStyle/>
          <a:p>
            <a:r>
              <a:rPr kumimoji="1" lang="en-US" altLang="zh-CN" sz="3000" b="1"/>
              <a:t>3.3.5 </a:t>
            </a:r>
            <a:r>
              <a:rPr kumimoji="1" lang="zh-CN" altLang="en-US" sz="3000" b="1"/>
              <a:t>内存管理问题</a:t>
            </a:r>
          </a:p>
        </p:txBody>
      </p:sp>
      <p:sp>
        <p:nvSpPr>
          <p:cNvPr id="5" name="文本框 4"/>
          <p:cNvSpPr txBox="1"/>
          <p:nvPr/>
        </p:nvSpPr>
        <p:spPr>
          <a:xfrm>
            <a:off x="791845" y="905510"/>
            <a:ext cx="10741660" cy="4195445"/>
          </a:xfrm>
          <a:prstGeom prst="rect">
            <a:avLst/>
          </a:prstGeom>
          <a:noFill/>
        </p:spPr>
        <p:txBody>
          <a:bodyPr wrap="square" rtlCol="0">
            <a:noAutofit/>
          </a:bodyPr>
          <a:lstStyle/>
          <a:p>
            <a:pPr marL="285750" indent="-285750">
              <a:lnSpc>
                <a:spcPct val="150000"/>
              </a:lnSpc>
              <a:buFont typeface="Arial" panose="020B0604020202020204" pitchFamily="34" charset="0"/>
              <a:buChar char="•"/>
            </a:pPr>
            <a:r>
              <a:rPr lang="zh-CN" altLang="en-US" sz="2000"/>
              <a:t>深度学习模型通常</a:t>
            </a:r>
            <a:r>
              <a:rPr lang="zh-CN" altLang="en-US" sz="2000" b="1"/>
              <a:t>需要处理海量的数据</a:t>
            </a:r>
            <a:r>
              <a:rPr lang="zh-CN" altLang="en-US" sz="2000"/>
              <a:t>，需要大量的内存进行存储和计算，而内存管理不当会导致内存泄漏，内存溢出，或者内存错误，从而影响程序的性能和正确性。内存管理问题包括但不限于：</a:t>
            </a:r>
            <a:r>
              <a:rPr lang="zh-CN" altLang="en-US" sz="2000">
                <a:solidFill>
                  <a:srgbClr val="FF0000"/>
                </a:solidFill>
              </a:rPr>
              <a:t>指针空悬，非法内存访问，内存泄漏，内存溢出</a:t>
            </a:r>
            <a:r>
              <a:rPr lang="zh-CN" altLang="en-US" sz="2000">
                <a:solidFill>
                  <a:schemeClr val="tx1"/>
                </a:solidFill>
              </a:rPr>
              <a:t>等。</a:t>
            </a:r>
            <a:endParaRPr lang="zh-CN" altLang="en-US" sz="2000"/>
          </a:p>
          <a:p>
            <a:pPr marL="285750" indent="-285750">
              <a:lnSpc>
                <a:spcPct val="150000"/>
              </a:lnSpc>
              <a:buFont typeface="Arial" panose="020B0604020202020204" pitchFamily="34" charset="0"/>
              <a:buChar char="•"/>
            </a:pPr>
            <a:endParaRPr lang="zh-CN" altLang="en-US" sz="2000"/>
          </a:p>
          <a:p>
            <a:pPr marL="285750" indent="-285750">
              <a:lnSpc>
                <a:spcPct val="150000"/>
              </a:lnSpc>
              <a:buFont typeface="Arial" panose="020B0604020202020204" pitchFamily="34" charset="0"/>
              <a:buChar char="•"/>
            </a:pPr>
            <a:r>
              <a:rPr lang="zh-CN" altLang="en-US" sz="2000" b="1"/>
              <a:t>如何有效避免或者减少内存管理问题：</a:t>
            </a:r>
          </a:p>
          <a:p>
            <a:pPr marL="285750" indent="-285750">
              <a:lnSpc>
                <a:spcPct val="150000"/>
              </a:lnSpc>
              <a:buFont typeface="Arial" panose="020B0604020202020204" pitchFamily="34" charset="0"/>
              <a:buChar char="•"/>
            </a:pPr>
            <a:r>
              <a:rPr lang="en-US" altLang="zh-CN" sz="2000"/>
              <a:t>1. </a:t>
            </a:r>
            <a:r>
              <a:rPr lang="zh-CN" altLang="en-US" sz="2000"/>
              <a:t>在编写代码时，遵循内存管理规范和约束，严格遵守开辟内存和释放内存的原则，比如使用智能指针和 RAII 技术来自动化内存管理；</a:t>
            </a:r>
          </a:p>
          <a:p>
            <a:pPr marL="285750" indent="-285750">
              <a:lnSpc>
                <a:spcPct val="150000"/>
              </a:lnSpc>
              <a:buFont typeface="Arial" panose="020B0604020202020204" pitchFamily="34" charset="0"/>
              <a:buChar char="•"/>
            </a:pPr>
            <a:r>
              <a:rPr lang="en-US" altLang="zh-CN" sz="2000"/>
              <a:t>2. </a:t>
            </a:r>
            <a:r>
              <a:rPr lang="zh-CN" altLang="en-US" sz="2000"/>
              <a:t>在使用框架或者平台时，了解其对内存管理的支持和限制，比如 PyTorch 的 Tensor类和 Numpy 的 ndarray 类都支持自动内存管理和共享内存技术；</a:t>
            </a:r>
          </a:p>
          <a:p>
            <a:pPr marL="285750" indent="-285750">
              <a:lnSpc>
                <a:spcPct val="150000"/>
              </a:lnSpc>
              <a:buFont typeface="Arial" panose="020B0604020202020204" pitchFamily="34" charset="0"/>
              <a:buChar char="•"/>
            </a:pPr>
            <a:r>
              <a:rPr lang="en-US" altLang="zh-CN" sz="2000"/>
              <a:t>3.</a:t>
            </a:r>
            <a:r>
              <a:rPr lang="zh-CN" altLang="en-US" sz="2000"/>
              <a:t>在进行深度学习模型训练和推理时，合理地规划内存使用，避免出现内存泄漏和溢出，比如使用分布式训练和模型压缩技术来减少内存占用。</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圆角 56"/>
          <p:cNvSpPr/>
          <p:nvPr/>
        </p:nvSpPr>
        <p:spPr>
          <a:xfrm>
            <a:off x="1931981" y="493325"/>
            <a:ext cx="9690100" cy="5800661"/>
          </a:xfrm>
          <a:prstGeom prst="roundRect">
            <a:avLst>
              <a:gd name="adj" fmla="val 1998"/>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n-ea"/>
              <a:cs typeface="字魂105号-简雅黑" panose="00000500000000000000" pitchFamily="2" charset="-122"/>
              <a:sym typeface="字魂105号-简雅黑" panose="00000500000000000000" pitchFamily="2" charset="-122"/>
            </a:endParaRPr>
          </a:p>
        </p:txBody>
      </p:sp>
      <p:grpSp>
        <p:nvGrpSpPr>
          <p:cNvPr id="30" name="组合 29"/>
          <p:cNvGrpSpPr/>
          <p:nvPr/>
        </p:nvGrpSpPr>
        <p:grpSpPr>
          <a:xfrm>
            <a:off x="4544357" y="1615246"/>
            <a:ext cx="6391033" cy="644699"/>
            <a:chOff x="5243506" y="1213942"/>
            <a:chExt cx="6391033" cy="644699"/>
          </a:xfrm>
        </p:grpSpPr>
        <p:grpSp>
          <p:nvGrpSpPr>
            <p:cNvPr id="11" name="组合 10"/>
            <p:cNvGrpSpPr/>
            <p:nvPr/>
          </p:nvGrpSpPr>
          <p:grpSpPr>
            <a:xfrm>
              <a:off x="5243506" y="1213942"/>
              <a:ext cx="6391033" cy="644699"/>
              <a:chOff x="5243506" y="1356815"/>
              <a:chExt cx="6391033" cy="644699"/>
            </a:xfrm>
          </p:grpSpPr>
          <p:grpSp>
            <p:nvGrpSpPr>
              <p:cNvPr id="9" name="组合 8"/>
              <p:cNvGrpSpPr/>
              <p:nvPr/>
            </p:nvGrpSpPr>
            <p:grpSpPr>
              <a:xfrm>
                <a:off x="7091013" y="1356815"/>
                <a:ext cx="4543526" cy="644699"/>
                <a:chOff x="5676100" y="1356815"/>
                <a:chExt cx="4543526" cy="644699"/>
              </a:xfrm>
            </p:grpSpPr>
            <p:sp>
              <p:nvSpPr>
                <p:cNvPr id="5" name="文本框 4"/>
                <p:cNvSpPr txBox="1"/>
                <p:nvPr/>
              </p:nvSpPr>
              <p:spPr>
                <a:xfrm>
                  <a:off x="5707781" y="1356815"/>
                  <a:ext cx="3955983" cy="274320"/>
                </a:xfrm>
                <a:prstGeom prst="rect">
                  <a:avLst/>
                </a:prstGeom>
                <a:noFill/>
              </p:spPr>
              <p:txBody>
                <a:bodyPr wrap="square" rtlCol="0">
                  <a:normAutofit/>
                </a:bodyPr>
                <a:lstStyle/>
                <a:p>
                  <a:endParaRPr lang="en-US" altLang="en-US" sz="1200" b="1" spc="600" dirty="0">
                    <a:solidFill>
                      <a:srgbClr val="262626"/>
                    </a:solidFill>
                    <a:latin typeface="+mn-ea"/>
                    <a:cs typeface="字魂105号-简雅黑" panose="00000500000000000000" pitchFamily="2" charset="-122"/>
                    <a:sym typeface="字魂105号-简雅黑" panose="00000500000000000000" pitchFamily="2" charset="-122"/>
                  </a:endParaRPr>
                </a:p>
              </p:txBody>
            </p:sp>
            <p:sp>
              <p:nvSpPr>
                <p:cNvPr id="8" name="文本框 7"/>
                <p:cNvSpPr txBox="1"/>
                <p:nvPr/>
              </p:nvSpPr>
              <p:spPr>
                <a:xfrm>
                  <a:off x="5676100" y="1480004"/>
                  <a:ext cx="4543526" cy="521510"/>
                </a:xfrm>
                <a:prstGeom prst="rect">
                  <a:avLst/>
                </a:prstGeom>
                <a:noFill/>
              </p:spPr>
              <p:txBody>
                <a:bodyPr wrap="square">
                  <a:normAutofit/>
                </a:bodyPr>
                <a:lstStyle/>
                <a:p>
                  <a:r>
                    <a:rPr lang="zh-CN" altLang="en-US" sz="2400" b="1" spc="600" dirty="0">
                      <a:solidFill>
                        <a:srgbClr val="C00000"/>
                      </a:solidFill>
                      <a:latin typeface="+mn-ea"/>
                      <a:cs typeface="字魂105号-简雅黑" panose="00000500000000000000" pitchFamily="2" charset="-122"/>
                      <a:sym typeface="字魂105号-简雅黑" panose="00000500000000000000" pitchFamily="2" charset="-122"/>
                    </a:rPr>
                    <a:t>深度学习编译器概述</a:t>
                  </a:r>
                </a:p>
              </p:txBody>
            </p:sp>
          </p:grpSp>
          <p:sp>
            <p:nvSpPr>
              <p:cNvPr id="10" name="矩形 9"/>
              <p:cNvSpPr/>
              <p:nvPr/>
            </p:nvSpPr>
            <p:spPr>
              <a:xfrm>
                <a:off x="5243506" y="1471934"/>
                <a:ext cx="521510" cy="52151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b="1" dirty="0">
                    <a:latin typeface="+mn-ea"/>
                    <a:cs typeface="字魂105号-简雅黑" panose="00000500000000000000" pitchFamily="2" charset="-122"/>
                    <a:sym typeface="字魂105号-简雅黑" panose="00000500000000000000" pitchFamily="2" charset="-122"/>
                  </a:rPr>
                  <a:t>1</a:t>
                </a:r>
                <a:endParaRPr lang="zh-CN" altLang="en-US" b="1" dirty="0">
                  <a:latin typeface="+mn-ea"/>
                  <a:cs typeface="字魂105号-简雅黑" panose="00000500000000000000" pitchFamily="2" charset="-122"/>
                  <a:sym typeface="字魂105号-简雅黑" panose="00000500000000000000" pitchFamily="2" charset="-122"/>
                </a:endParaRPr>
              </a:p>
            </p:txBody>
          </p:sp>
        </p:grpSp>
        <p:cxnSp>
          <p:nvCxnSpPr>
            <p:cNvPr id="27" name="直接连接符 26"/>
            <p:cNvCxnSpPr/>
            <p:nvPr/>
          </p:nvCxnSpPr>
          <p:spPr>
            <a:xfrm>
              <a:off x="5987143" y="1589816"/>
              <a:ext cx="881743" cy="0"/>
            </a:xfrm>
            <a:prstGeom prst="line">
              <a:avLst/>
            </a:prstGeom>
            <a:ln w="28575">
              <a:gradFill>
                <a:gsLst>
                  <a:gs pos="0">
                    <a:srgbClr val="6A9BD7">
                      <a:alpha val="50000"/>
                    </a:srgbClr>
                  </a:gs>
                  <a:gs pos="100000">
                    <a:srgbClr val="235B95"/>
                  </a:gs>
                </a:gsLst>
                <a:lin ang="1200000" scaled="0"/>
              </a:gra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4958169" y="2651958"/>
            <a:ext cx="5835172" cy="636628"/>
            <a:chOff x="5243506" y="1213943"/>
            <a:chExt cx="5835172" cy="636628"/>
          </a:xfrm>
        </p:grpSpPr>
        <p:grpSp>
          <p:nvGrpSpPr>
            <p:cNvPr id="32" name="组合 31"/>
            <p:cNvGrpSpPr/>
            <p:nvPr/>
          </p:nvGrpSpPr>
          <p:grpSpPr>
            <a:xfrm>
              <a:off x="5243506" y="1213943"/>
              <a:ext cx="5835172" cy="636628"/>
              <a:chOff x="5243506" y="1356816"/>
              <a:chExt cx="5835172" cy="636628"/>
            </a:xfrm>
          </p:grpSpPr>
          <p:grpSp>
            <p:nvGrpSpPr>
              <p:cNvPr id="34" name="组合 33"/>
              <p:cNvGrpSpPr/>
              <p:nvPr/>
            </p:nvGrpSpPr>
            <p:grpSpPr>
              <a:xfrm>
                <a:off x="7102576" y="1356816"/>
                <a:ext cx="3976102" cy="599305"/>
                <a:chOff x="5687663" y="1356816"/>
                <a:chExt cx="3976102" cy="599305"/>
              </a:xfrm>
            </p:grpSpPr>
            <p:sp>
              <p:nvSpPr>
                <p:cNvPr id="36" name="文本框 35"/>
                <p:cNvSpPr txBox="1"/>
                <p:nvPr/>
              </p:nvSpPr>
              <p:spPr>
                <a:xfrm>
                  <a:off x="5707782" y="1356816"/>
                  <a:ext cx="3955983" cy="457200"/>
                </a:xfrm>
                <a:prstGeom prst="rect">
                  <a:avLst/>
                </a:prstGeom>
                <a:noFill/>
              </p:spPr>
              <p:txBody>
                <a:bodyPr wrap="square" rtlCol="0">
                  <a:normAutofit/>
                </a:bodyPr>
                <a:lstStyle/>
                <a:p>
                  <a:endParaRPr lang="en-US" altLang="en-US" sz="2400" b="1" spc="600" dirty="0">
                    <a:solidFill>
                      <a:srgbClr val="262626"/>
                    </a:solidFill>
                    <a:latin typeface="+mn-ea"/>
                    <a:cs typeface="字魂105号-简雅黑" panose="00000500000000000000" pitchFamily="2" charset="-122"/>
                    <a:sym typeface="字魂105号-简雅黑" panose="00000500000000000000" pitchFamily="2" charset="-122"/>
                  </a:endParaRPr>
                </a:p>
              </p:txBody>
            </p:sp>
            <p:sp>
              <p:nvSpPr>
                <p:cNvPr id="37" name="文本框 36"/>
                <p:cNvSpPr txBox="1"/>
                <p:nvPr/>
              </p:nvSpPr>
              <p:spPr>
                <a:xfrm>
                  <a:off x="5687663" y="1434611"/>
                  <a:ext cx="3753854" cy="521510"/>
                </a:xfrm>
                <a:prstGeom prst="rect">
                  <a:avLst/>
                </a:prstGeom>
                <a:noFill/>
              </p:spPr>
              <p:txBody>
                <a:bodyPr wrap="square">
                  <a:normAutofit/>
                </a:bodyPr>
                <a:lstStyle/>
                <a:p>
                  <a:r>
                    <a:rPr lang="zh-CN" altLang="en-US" sz="2400" b="1" spc="600" dirty="0">
                      <a:solidFill>
                        <a:srgbClr val="262626"/>
                      </a:solidFill>
                      <a:latin typeface="+mn-ea"/>
                      <a:cs typeface="字魂105号-简雅黑" panose="00000500000000000000" pitchFamily="2" charset="-122"/>
                      <a:sym typeface="字魂105号-简雅黑" panose="00000500000000000000" pitchFamily="2" charset="-122"/>
                    </a:rPr>
                    <a:t>编译器缺陷测试复现</a:t>
                  </a:r>
                </a:p>
              </p:txBody>
            </p:sp>
          </p:grpSp>
          <p:sp>
            <p:nvSpPr>
              <p:cNvPr id="35" name="矩形 34"/>
              <p:cNvSpPr/>
              <p:nvPr/>
            </p:nvSpPr>
            <p:spPr>
              <a:xfrm>
                <a:off x="5243506" y="1471934"/>
                <a:ext cx="521510" cy="52151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b="1" dirty="0">
                    <a:latin typeface="+mn-ea"/>
                    <a:cs typeface="字魂105号-简雅黑" panose="00000500000000000000" pitchFamily="2" charset="-122"/>
                    <a:sym typeface="字魂105号-简雅黑" panose="00000500000000000000" pitchFamily="2" charset="-122"/>
                  </a:rPr>
                  <a:t>2</a:t>
                </a:r>
                <a:endParaRPr lang="zh-CN" altLang="en-US" b="1" dirty="0">
                  <a:latin typeface="+mn-ea"/>
                  <a:cs typeface="字魂105号-简雅黑" panose="00000500000000000000" pitchFamily="2" charset="-122"/>
                  <a:sym typeface="字魂105号-简雅黑" panose="00000500000000000000" pitchFamily="2" charset="-122"/>
                </a:endParaRPr>
              </a:p>
            </p:txBody>
          </p:sp>
        </p:grpSp>
        <p:cxnSp>
          <p:nvCxnSpPr>
            <p:cNvPr id="33" name="直接连接符 32"/>
            <p:cNvCxnSpPr/>
            <p:nvPr/>
          </p:nvCxnSpPr>
          <p:spPr>
            <a:xfrm>
              <a:off x="5987143" y="1589816"/>
              <a:ext cx="881743" cy="0"/>
            </a:xfrm>
            <a:prstGeom prst="line">
              <a:avLst/>
            </a:prstGeom>
            <a:ln w="28575">
              <a:gradFill>
                <a:gsLst>
                  <a:gs pos="0">
                    <a:srgbClr val="6A9BD7">
                      <a:alpha val="50000"/>
                    </a:srgbClr>
                  </a:gs>
                  <a:gs pos="100000">
                    <a:srgbClr val="235B95"/>
                  </a:gs>
                </a:gsLst>
                <a:lin ang="1200000" scaled="0"/>
              </a:gra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5287994" y="3611735"/>
            <a:ext cx="5835171" cy="643296"/>
            <a:chOff x="5243506" y="1213942"/>
            <a:chExt cx="5835171" cy="643296"/>
          </a:xfrm>
        </p:grpSpPr>
        <p:grpSp>
          <p:nvGrpSpPr>
            <p:cNvPr id="39" name="组合 38"/>
            <p:cNvGrpSpPr/>
            <p:nvPr/>
          </p:nvGrpSpPr>
          <p:grpSpPr>
            <a:xfrm>
              <a:off x="5243506" y="1213942"/>
              <a:ext cx="5835171" cy="643296"/>
              <a:chOff x="5243506" y="1356815"/>
              <a:chExt cx="5835171" cy="643296"/>
            </a:xfrm>
          </p:grpSpPr>
          <p:grpSp>
            <p:nvGrpSpPr>
              <p:cNvPr id="41" name="组合 40"/>
              <p:cNvGrpSpPr/>
              <p:nvPr/>
            </p:nvGrpSpPr>
            <p:grpSpPr>
              <a:xfrm>
                <a:off x="7122694" y="1356815"/>
                <a:ext cx="3955983" cy="643296"/>
                <a:chOff x="5707780" y="1356815"/>
                <a:chExt cx="3955983" cy="643296"/>
              </a:xfrm>
            </p:grpSpPr>
            <p:sp>
              <p:nvSpPr>
                <p:cNvPr id="43" name="文本框 42"/>
                <p:cNvSpPr txBox="1"/>
                <p:nvPr/>
              </p:nvSpPr>
              <p:spPr>
                <a:xfrm>
                  <a:off x="5707780" y="1356815"/>
                  <a:ext cx="3955983" cy="365760"/>
                </a:xfrm>
                <a:prstGeom prst="rect">
                  <a:avLst/>
                </a:prstGeom>
                <a:noFill/>
              </p:spPr>
              <p:txBody>
                <a:bodyPr wrap="square" rtlCol="0">
                  <a:normAutofit/>
                </a:bodyPr>
                <a:lstStyle/>
                <a:p>
                  <a:endParaRPr lang="en-US" altLang="en-US" sz="1800" b="1" spc="600" dirty="0">
                    <a:solidFill>
                      <a:srgbClr val="262626"/>
                    </a:solidFill>
                    <a:latin typeface="+mn-ea"/>
                    <a:cs typeface="字魂105号-简雅黑" panose="00000500000000000000" pitchFamily="2" charset="-122"/>
                    <a:sym typeface="字魂105号-简雅黑" panose="00000500000000000000" pitchFamily="2" charset="-122"/>
                  </a:endParaRPr>
                </a:p>
              </p:txBody>
            </p:sp>
            <p:sp>
              <p:nvSpPr>
                <p:cNvPr id="44" name="文本框 43"/>
                <p:cNvSpPr txBox="1"/>
                <p:nvPr/>
              </p:nvSpPr>
              <p:spPr>
                <a:xfrm>
                  <a:off x="5707780" y="1471934"/>
                  <a:ext cx="3753854" cy="528177"/>
                </a:xfrm>
                <a:prstGeom prst="rect">
                  <a:avLst/>
                </a:prstGeom>
                <a:noFill/>
              </p:spPr>
              <p:txBody>
                <a:bodyPr wrap="square">
                  <a:normAutofit/>
                </a:bodyPr>
                <a:lstStyle/>
                <a:p>
                  <a:r>
                    <a:rPr lang="zh-CN" altLang="en-US" sz="2400" b="1" spc="600" dirty="0">
                      <a:solidFill>
                        <a:srgbClr val="262626"/>
                      </a:solidFill>
                      <a:latin typeface="+mn-ea"/>
                      <a:cs typeface="字魂105号-简雅黑" panose="00000500000000000000" pitchFamily="2" charset="-122"/>
                      <a:sym typeface="字魂105号-简雅黑" panose="00000500000000000000" pitchFamily="2" charset="-122"/>
                    </a:rPr>
                    <a:t>编译器缺陷分析</a:t>
                  </a:r>
                </a:p>
              </p:txBody>
            </p:sp>
          </p:grpSp>
          <p:sp>
            <p:nvSpPr>
              <p:cNvPr id="42" name="矩形 41"/>
              <p:cNvSpPr/>
              <p:nvPr/>
            </p:nvSpPr>
            <p:spPr>
              <a:xfrm>
                <a:off x="5243506" y="1471934"/>
                <a:ext cx="521510" cy="52151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b="1" dirty="0">
                    <a:latin typeface="+mn-ea"/>
                    <a:cs typeface="字魂105号-简雅黑" panose="00000500000000000000" pitchFamily="2" charset="-122"/>
                    <a:sym typeface="字魂105号-简雅黑" panose="00000500000000000000" pitchFamily="2" charset="-122"/>
                  </a:rPr>
                  <a:t>3</a:t>
                </a:r>
                <a:endParaRPr lang="zh-CN" altLang="en-US" b="1" dirty="0">
                  <a:latin typeface="+mn-ea"/>
                  <a:cs typeface="字魂105号-简雅黑" panose="00000500000000000000" pitchFamily="2" charset="-122"/>
                  <a:sym typeface="字魂105号-简雅黑" panose="00000500000000000000" pitchFamily="2" charset="-122"/>
                </a:endParaRPr>
              </a:p>
            </p:txBody>
          </p:sp>
        </p:grpSp>
        <p:cxnSp>
          <p:nvCxnSpPr>
            <p:cNvPr id="40" name="直接连接符 39"/>
            <p:cNvCxnSpPr/>
            <p:nvPr/>
          </p:nvCxnSpPr>
          <p:spPr>
            <a:xfrm>
              <a:off x="5987143" y="1589816"/>
              <a:ext cx="881743" cy="0"/>
            </a:xfrm>
            <a:prstGeom prst="line">
              <a:avLst/>
            </a:prstGeom>
            <a:ln w="28575">
              <a:gradFill>
                <a:gsLst>
                  <a:gs pos="0">
                    <a:srgbClr val="6A9BD7">
                      <a:alpha val="50000"/>
                    </a:srgbClr>
                  </a:gs>
                  <a:gs pos="100000">
                    <a:srgbClr val="235B95"/>
                  </a:gs>
                </a:gsLst>
                <a:lin ang="1200000" scaled="0"/>
              </a:gra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5630191" y="4540121"/>
            <a:ext cx="5835172" cy="636630"/>
            <a:chOff x="5243505" y="1213941"/>
            <a:chExt cx="5835172" cy="636630"/>
          </a:xfrm>
        </p:grpSpPr>
        <p:grpSp>
          <p:nvGrpSpPr>
            <p:cNvPr id="46" name="组合 45"/>
            <p:cNvGrpSpPr/>
            <p:nvPr/>
          </p:nvGrpSpPr>
          <p:grpSpPr>
            <a:xfrm>
              <a:off x="5243505" y="1213941"/>
              <a:ext cx="5835172" cy="636630"/>
              <a:chOff x="5243506" y="1356814"/>
              <a:chExt cx="5835172" cy="636630"/>
            </a:xfrm>
          </p:grpSpPr>
          <p:grpSp>
            <p:nvGrpSpPr>
              <p:cNvPr id="48" name="组合 47"/>
              <p:cNvGrpSpPr/>
              <p:nvPr/>
            </p:nvGrpSpPr>
            <p:grpSpPr>
              <a:xfrm>
                <a:off x="7091015" y="1356814"/>
                <a:ext cx="3987663" cy="431955"/>
                <a:chOff x="5676101" y="1356814"/>
                <a:chExt cx="3987663" cy="431955"/>
              </a:xfrm>
            </p:grpSpPr>
            <p:sp>
              <p:nvSpPr>
                <p:cNvPr id="50" name="文本框 49"/>
                <p:cNvSpPr txBox="1"/>
                <p:nvPr/>
              </p:nvSpPr>
              <p:spPr>
                <a:xfrm>
                  <a:off x="5707781" y="1356814"/>
                  <a:ext cx="3955983" cy="335280"/>
                </a:xfrm>
                <a:prstGeom prst="rect">
                  <a:avLst/>
                </a:prstGeom>
                <a:noFill/>
              </p:spPr>
              <p:txBody>
                <a:bodyPr wrap="square" rtlCol="0">
                  <a:noAutofit/>
                </a:bodyPr>
                <a:lstStyle/>
                <a:p>
                  <a:endParaRPr lang="en-US" altLang="en-US" sz="2400" b="1" spc="600" dirty="0">
                    <a:solidFill>
                      <a:srgbClr val="262626"/>
                    </a:solidFill>
                    <a:latin typeface="+mn-ea"/>
                    <a:cs typeface="字魂105号-简雅黑" panose="00000500000000000000" pitchFamily="2" charset="-122"/>
                    <a:sym typeface="字魂105号-简雅黑" panose="00000500000000000000" pitchFamily="2" charset="-122"/>
                  </a:endParaRPr>
                </a:p>
              </p:txBody>
            </p:sp>
            <p:sp>
              <p:nvSpPr>
                <p:cNvPr id="51" name="文本框 50"/>
                <p:cNvSpPr txBox="1"/>
                <p:nvPr/>
              </p:nvSpPr>
              <p:spPr>
                <a:xfrm>
                  <a:off x="5676101" y="1450215"/>
                  <a:ext cx="3753854" cy="338554"/>
                </a:xfrm>
                <a:prstGeom prst="rect">
                  <a:avLst/>
                </a:prstGeom>
                <a:noFill/>
              </p:spPr>
              <p:txBody>
                <a:bodyPr wrap="square">
                  <a:noAutofit/>
                </a:bodyPr>
                <a:lstStyle/>
                <a:p>
                  <a:r>
                    <a:rPr lang="zh-CN" altLang="en-US" sz="2400" b="1" spc="600" dirty="0">
                      <a:solidFill>
                        <a:srgbClr val="262626"/>
                      </a:solidFill>
                      <a:latin typeface="+mn-ea"/>
                      <a:cs typeface="字魂105号-简雅黑" panose="00000500000000000000" pitchFamily="2" charset="-122"/>
                      <a:sym typeface="字魂105号-简雅黑" panose="00000500000000000000" pitchFamily="2" charset="-122"/>
                    </a:rPr>
                    <a:t>总结和分工</a:t>
                  </a:r>
                </a:p>
              </p:txBody>
            </p:sp>
          </p:grpSp>
          <p:sp>
            <p:nvSpPr>
              <p:cNvPr id="49" name="矩形 48"/>
              <p:cNvSpPr/>
              <p:nvPr/>
            </p:nvSpPr>
            <p:spPr>
              <a:xfrm>
                <a:off x="5243506" y="1471934"/>
                <a:ext cx="521510" cy="52151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b="1" dirty="0">
                    <a:latin typeface="+mn-ea"/>
                    <a:cs typeface="字魂105号-简雅黑" panose="00000500000000000000" pitchFamily="2" charset="-122"/>
                    <a:sym typeface="字魂105号-简雅黑" panose="00000500000000000000" pitchFamily="2" charset="-122"/>
                  </a:rPr>
                  <a:t>4</a:t>
                </a:r>
                <a:endParaRPr lang="zh-CN" altLang="en-US" b="1" dirty="0">
                  <a:latin typeface="+mn-ea"/>
                  <a:cs typeface="字魂105号-简雅黑" panose="00000500000000000000" pitchFamily="2" charset="-122"/>
                  <a:sym typeface="字魂105号-简雅黑" panose="00000500000000000000" pitchFamily="2" charset="-122"/>
                </a:endParaRPr>
              </a:p>
            </p:txBody>
          </p:sp>
        </p:grpSp>
        <p:cxnSp>
          <p:nvCxnSpPr>
            <p:cNvPr id="47" name="直接连接符 46"/>
            <p:cNvCxnSpPr/>
            <p:nvPr/>
          </p:nvCxnSpPr>
          <p:spPr>
            <a:xfrm>
              <a:off x="5987143" y="1589816"/>
              <a:ext cx="881743" cy="0"/>
            </a:xfrm>
            <a:prstGeom prst="line">
              <a:avLst/>
            </a:prstGeom>
            <a:ln w="28575">
              <a:gradFill>
                <a:gsLst>
                  <a:gs pos="0">
                    <a:srgbClr val="6A9BD7">
                      <a:alpha val="50000"/>
                    </a:srgbClr>
                  </a:gs>
                  <a:gs pos="100000">
                    <a:srgbClr val="235B95"/>
                  </a:gs>
                </a:gsLst>
                <a:lin ang="1200000" scaled="0"/>
              </a:gra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134566" y="0"/>
            <a:ext cx="4986350" cy="6858000"/>
            <a:chOff x="-92892" y="-1"/>
            <a:chExt cx="4986350" cy="6858000"/>
          </a:xfrm>
        </p:grpSpPr>
        <p:sp>
          <p:nvSpPr>
            <p:cNvPr id="28" name="平行四边形 27"/>
            <p:cNvSpPr/>
            <p:nvPr/>
          </p:nvSpPr>
          <p:spPr>
            <a:xfrm flipH="1">
              <a:off x="-92892" y="-1"/>
              <a:ext cx="4986350" cy="6858000"/>
            </a:xfrm>
            <a:prstGeom prst="parallelogram">
              <a:avLst>
                <a:gd name="adj" fmla="val 36447"/>
              </a:avLst>
            </a:prstGeom>
            <a:gradFill>
              <a:gsLst>
                <a:gs pos="0">
                  <a:srgbClr val="6A9BD7">
                    <a:alpha val="60000"/>
                  </a:srgbClr>
                </a:gs>
                <a:gs pos="100000">
                  <a:srgbClr val="235B95">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n-ea"/>
                <a:cs typeface="字魂105号-简雅黑" panose="00000500000000000000" pitchFamily="2" charset="-122"/>
                <a:sym typeface="字魂105号-简雅黑" panose="00000500000000000000" pitchFamily="2" charset="-122"/>
              </a:endParaRPr>
            </a:p>
          </p:txBody>
        </p:sp>
        <p:grpSp>
          <p:nvGrpSpPr>
            <p:cNvPr id="2" name="组合 1"/>
            <p:cNvGrpSpPr/>
            <p:nvPr/>
          </p:nvGrpSpPr>
          <p:grpSpPr>
            <a:xfrm>
              <a:off x="1195248" y="2403444"/>
              <a:ext cx="2744743" cy="858810"/>
              <a:chOff x="2255329" y="2403443"/>
              <a:chExt cx="1960534" cy="858810"/>
            </a:xfrm>
          </p:grpSpPr>
          <p:sp>
            <p:nvSpPr>
              <p:cNvPr id="3" name="文本框 2"/>
              <p:cNvSpPr txBox="1"/>
              <p:nvPr/>
            </p:nvSpPr>
            <p:spPr>
              <a:xfrm>
                <a:off x="2531442" y="2685449"/>
                <a:ext cx="1684421" cy="518160"/>
              </a:xfrm>
              <a:prstGeom prst="rect">
                <a:avLst/>
              </a:prstGeom>
              <a:noFill/>
            </p:spPr>
            <p:txBody>
              <a:bodyPr wrap="square" rtlCol="0">
                <a:normAutofit/>
              </a:bodyPr>
              <a:lstStyle/>
              <a:p>
                <a:pPr algn="ctr"/>
                <a:endParaRPr lang="en-US" altLang="en-US" sz="1400" b="1" spc="600" dirty="0">
                  <a:solidFill>
                    <a:schemeClr val="bg1"/>
                  </a:solidFill>
                  <a:latin typeface="+mn-ea"/>
                  <a:cs typeface="字魂105号-简雅黑" panose="00000500000000000000" pitchFamily="2" charset="-122"/>
                  <a:sym typeface="字魂105号-简雅黑" panose="00000500000000000000" pitchFamily="2" charset="-122"/>
                </a:endParaRPr>
              </a:p>
            </p:txBody>
          </p:sp>
          <p:sp>
            <p:nvSpPr>
              <p:cNvPr id="4" name="文本框 3"/>
              <p:cNvSpPr txBox="1"/>
              <p:nvPr/>
            </p:nvSpPr>
            <p:spPr>
              <a:xfrm>
                <a:off x="2255329" y="2403443"/>
                <a:ext cx="1597794" cy="858810"/>
              </a:xfrm>
              <a:prstGeom prst="rect">
                <a:avLst/>
              </a:prstGeom>
              <a:noFill/>
            </p:spPr>
            <p:txBody>
              <a:bodyPr wrap="square" rtlCol="0">
                <a:noAutofit/>
              </a:bodyPr>
              <a:lstStyle/>
              <a:p>
                <a:pPr algn="ctr"/>
                <a:r>
                  <a:rPr lang="zh-CN" altLang="en-US" sz="5400" b="1" spc="300" dirty="0">
                    <a:solidFill>
                      <a:schemeClr val="bg1"/>
                    </a:solidFill>
                    <a:latin typeface="+mn-ea"/>
                    <a:cs typeface="字魂105号-简雅黑" panose="00000500000000000000" pitchFamily="2" charset="-122"/>
                    <a:sym typeface="字魂105号-简雅黑" panose="00000500000000000000" pitchFamily="2" charset="-122"/>
                  </a:rPr>
                  <a:t>目录</a:t>
                </a:r>
              </a:p>
            </p:txBody>
          </p:sp>
        </p:grpSp>
        <p:sp>
          <p:nvSpPr>
            <p:cNvPr id="52" name="矩形: 圆角 51"/>
            <p:cNvSpPr/>
            <p:nvPr/>
          </p:nvSpPr>
          <p:spPr>
            <a:xfrm rot="5400000" flipH="1">
              <a:off x="2239412" y="2446544"/>
              <a:ext cx="148580" cy="2042802"/>
            </a:xfrm>
            <a:prstGeom prst="roundRect">
              <a:avLst>
                <a:gd name="adj" fmla="val 1961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n-ea"/>
                <a:cs typeface="字魂105号-简雅黑" panose="00000500000000000000" pitchFamily="2" charset="-122"/>
                <a:sym typeface="字魂105号-简雅黑" panose="00000500000000000000" pitchFamily="2" charset="-122"/>
              </a:endParaRPr>
            </a:p>
          </p:txBody>
        </p:sp>
      </p:grpSp>
      <p:sp>
        <p:nvSpPr>
          <p:cNvPr id="56" name="矩形: 圆角 55"/>
          <p:cNvSpPr/>
          <p:nvPr/>
        </p:nvSpPr>
        <p:spPr>
          <a:xfrm>
            <a:off x="10788277" y="836253"/>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n-ea"/>
              <a:cs typeface="字魂105号-简雅黑" panose="00000500000000000000" pitchFamily="2" charset="-122"/>
              <a:sym typeface="字魂105号-简雅黑" panose="00000500000000000000" pitchFamily="2" charset="-122"/>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0" y="485631"/>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nvGrpSpPr>
          <p:cNvPr id="10" name="组合 9"/>
          <p:cNvGrpSpPr/>
          <p:nvPr/>
        </p:nvGrpSpPr>
        <p:grpSpPr>
          <a:xfrm>
            <a:off x="353692" y="6457305"/>
            <a:ext cx="962025" cy="176212"/>
            <a:chOff x="10455276" y="6433094"/>
            <a:chExt cx="962025" cy="176212"/>
          </a:xfrm>
        </p:grpSpPr>
        <p:sp>
          <p:nvSpPr>
            <p:cNvPr id="11" name="椭圆 10"/>
            <p:cNvSpPr/>
            <p:nvPr/>
          </p:nvSpPr>
          <p:spPr>
            <a:xfrm>
              <a:off x="10717214"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2" name="椭圆 11"/>
            <p:cNvSpPr/>
            <p:nvPr/>
          </p:nvSpPr>
          <p:spPr>
            <a:xfrm>
              <a:off x="10979152"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3" name="椭圆 12"/>
            <p:cNvSpPr/>
            <p:nvPr/>
          </p:nvSpPr>
          <p:spPr>
            <a:xfrm>
              <a:off x="11241089"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4" name="椭圆 13"/>
            <p:cNvSpPr/>
            <p:nvPr/>
          </p:nvSpPr>
          <p:spPr>
            <a:xfrm>
              <a:off x="10455276"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sp>
        <p:nvSpPr>
          <p:cNvPr id="2" name="文本框 1"/>
          <p:cNvSpPr txBox="1"/>
          <p:nvPr/>
        </p:nvSpPr>
        <p:spPr>
          <a:xfrm>
            <a:off x="877568" y="266423"/>
            <a:ext cx="4450080" cy="553085"/>
          </a:xfrm>
          <a:prstGeom prst="rect">
            <a:avLst/>
          </a:prstGeom>
          <a:noFill/>
        </p:spPr>
        <p:txBody>
          <a:bodyPr wrap="none" rtlCol="0">
            <a:spAutoFit/>
          </a:bodyPr>
          <a:lstStyle/>
          <a:p>
            <a:r>
              <a:rPr kumimoji="1" lang="en-US" altLang="zh-CN" sz="3000" b="1"/>
              <a:t>3.4 TVM</a:t>
            </a:r>
            <a:r>
              <a:rPr kumimoji="1" lang="zh-CN" altLang="en-US" sz="3000" b="1"/>
              <a:t>存在的缺陷分析</a:t>
            </a:r>
            <a:r>
              <a:rPr kumimoji="1" lang="en-US" altLang="zh-CN" sz="3000" b="1"/>
              <a:t> 1</a:t>
            </a:r>
          </a:p>
        </p:txBody>
      </p:sp>
      <p:sp>
        <p:nvSpPr>
          <p:cNvPr id="5" name="文本框 4"/>
          <p:cNvSpPr txBox="1"/>
          <p:nvPr/>
        </p:nvSpPr>
        <p:spPr>
          <a:xfrm>
            <a:off x="487680" y="3012440"/>
            <a:ext cx="11216640" cy="3294380"/>
          </a:xfrm>
          <a:prstGeom prst="rect">
            <a:avLst/>
          </a:prstGeom>
          <a:noFill/>
        </p:spPr>
        <p:txBody>
          <a:bodyPr wrap="square" rtlCol="0">
            <a:noAutofit/>
          </a:bodyPr>
          <a:lstStyle/>
          <a:p>
            <a:pPr marL="285750" indent="-285750">
              <a:lnSpc>
                <a:spcPct val="150000"/>
              </a:lnSpc>
              <a:buFont typeface="Arial" panose="020B0604020202020204" pitchFamily="34" charset="0"/>
              <a:buChar char="•"/>
            </a:pPr>
            <a:r>
              <a:rPr lang="zh-CN" altLang="en-US" sz="2000" dirty="0"/>
              <a:t>由TVM的Relay语言编写，一种用于描述深度学习计算图的中间表示(IR)语言</a:t>
            </a:r>
          </a:p>
          <a:p>
            <a:pPr marL="285750" indent="-285750">
              <a:lnSpc>
                <a:spcPct val="150000"/>
              </a:lnSpc>
              <a:buFont typeface="Arial" panose="020B0604020202020204" pitchFamily="34" charset="0"/>
              <a:buChar char="•"/>
            </a:pPr>
            <a:r>
              <a:rPr lang="zh-CN" altLang="en-US" sz="2000" dirty="0"/>
              <a:t>使用Xzba1=relay.add(cObhB,B28Qg)语句表示两个变量的加法，但</a:t>
            </a:r>
            <a:r>
              <a:rPr lang="zh-CN" altLang="en-US" sz="2000" dirty="0">
                <a:solidFill>
                  <a:srgbClr val="FF0000"/>
                </a:solidFill>
              </a:rPr>
              <a:t>没有指定cObhB和B28Qg的数据类</a:t>
            </a:r>
            <a:r>
              <a:rPr lang="zh-CN" altLang="en-US" sz="2000" dirty="0"/>
              <a:t>型并且</a:t>
            </a:r>
            <a:r>
              <a:rPr lang="zh-CN" altLang="en-US" sz="2000" dirty="0">
                <a:solidFill>
                  <a:srgbClr val="FF0000"/>
                </a:solidFill>
              </a:rPr>
              <a:t>没有对Xzba1进行类型检查</a:t>
            </a:r>
            <a:endParaRPr lang="zh-CN" altLang="en-US" sz="2000" dirty="0"/>
          </a:p>
          <a:p>
            <a:pPr marL="285750" indent="-285750">
              <a:lnSpc>
                <a:spcPct val="150000"/>
              </a:lnSpc>
              <a:buFont typeface="Arial" panose="020B0604020202020204" pitchFamily="34" charset="0"/>
              <a:buChar char="•"/>
            </a:pPr>
            <a:r>
              <a:rPr lang="zh-CN" altLang="en-US" sz="2000" dirty="0"/>
              <a:t>导致报错信息：Check failed: checked_type.as&lt;IncompleteTypeNode&gt;() == nullptr cannot resolve type of Var(x) at (nullptr)</a:t>
            </a:r>
          </a:p>
          <a:p>
            <a:pPr marL="285750" indent="-285750">
              <a:lnSpc>
                <a:spcPct val="150000"/>
              </a:lnSpc>
              <a:buFont typeface="Arial" panose="020B0604020202020204" pitchFamily="34" charset="0"/>
              <a:buChar char="•"/>
            </a:pPr>
            <a:r>
              <a:rPr lang="zh-CN" altLang="en-US" sz="2000" dirty="0"/>
              <a:t>relay.var('x', dtype='float32')来明确指定变量的数据类型</a:t>
            </a:r>
          </a:p>
          <a:p>
            <a:pPr marL="285750" indent="-285750">
              <a:lnSpc>
                <a:spcPct val="150000"/>
              </a:lnSpc>
              <a:buFont typeface="Arial" panose="020B0604020202020204" pitchFamily="34" charset="0"/>
              <a:buChar char="•"/>
            </a:pPr>
            <a:r>
              <a:rPr lang="zh-CN" altLang="en-US" sz="2000" dirty="0"/>
              <a:t>relay.infer_type(Xzba1)来验证Xzba1的类型是否正确</a:t>
            </a:r>
          </a:p>
        </p:txBody>
      </p:sp>
      <p:pic>
        <p:nvPicPr>
          <p:cNvPr id="3" name="图片 2"/>
          <p:cNvPicPr>
            <a:picLocks noChangeAspect="1"/>
          </p:cNvPicPr>
          <p:nvPr>
            <p:custDataLst>
              <p:tags r:id="rId1"/>
            </p:custDataLst>
          </p:nvPr>
        </p:nvPicPr>
        <p:blipFill>
          <a:blip r:embed="rId3"/>
          <a:stretch>
            <a:fillRect/>
          </a:stretch>
        </p:blipFill>
        <p:spPr>
          <a:xfrm>
            <a:off x="529590" y="854710"/>
            <a:ext cx="4864100" cy="2006600"/>
          </a:xfrm>
          <a:prstGeom prst="rect">
            <a:avLst/>
          </a:prstGeom>
        </p:spPr>
      </p:pic>
      <p:pic>
        <p:nvPicPr>
          <p:cNvPr id="6" name="图片 5" descr="1-tvm0.7"/>
          <p:cNvPicPr>
            <a:picLocks noChangeAspect="1"/>
          </p:cNvPicPr>
          <p:nvPr/>
        </p:nvPicPr>
        <p:blipFill>
          <a:blip r:embed="rId4"/>
          <a:stretch>
            <a:fillRect/>
          </a:stretch>
        </p:blipFill>
        <p:spPr>
          <a:xfrm>
            <a:off x="6178550" y="266700"/>
            <a:ext cx="5182235" cy="259461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0" y="485631"/>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nvGrpSpPr>
          <p:cNvPr id="10" name="组合 9"/>
          <p:cNvGrpSpPr/>
          <p:nvPr/>
        </p:nvGrpSpPr>
        <p:grpSpPr>
          <a:xfrm>
            <a:off x="353692" y="6457305"/>
            <a:ext cx="962025" cy="176212"/>
            <a:chOff x="10455276" y="6433094"/>
            <a:chExt cx="962025" cy="176212"/>
          </a:xfrm>
        </p:grpSpPr>
        <p:sp>
          <p:nvSpPr>
            <p:cNvPr id="11" name="椭圆 10"/>
            <p:cNvSpPr/>
            <p:nvPr/>
          </p:nvSpPr>
          <p:spPr>
            <a:xfrm>
              <a:off x="10717214"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2" name="椭圆 11"/>
            <p:cNvSpPr/>
            <p:nvPr/>
          </p:nvSpPr>
          <p:spPr>
            <a:xfrm>
              <a:off x="10979152"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3" name="椭圆 12"/>
            <p:cNvSpPr/>
            <p:nvPr/>
          </p:nvSpPr>
          <p:spPr>
            <a:xfrm>
              <a:off x="11241089"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4" name="椭圆 13"/>
            <p:cNvSpPr/>
            <p:nvPr/>
          </p:nvSpPr>
          <p:spPr>
            <a:xfrm>
              <a:off x="10455276"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sp>
        <p:nvSpPr>
          <p:cNvPr id="2" name="文本框 1"/>
          <p:cNvSpPr txBox="1"/>
          <p:nvPr/>
        </p:nvSpPr>
        <p:spPr>
          <a:xfrm>
            <a:off x="877568" y="266423"/>
            <a:ext cx="4450080" cy="553085"/>
          </a:xfrm>
          <a:prstGeom prst="rect">
            <a:avLst/>
          </a:prstGeom>
          <a:noFill/>
        </p:spPr>
        <p:txBody>
          <a:bodyPr wrap="none" rtlCol="0">
            <a:spAutoFit/>
          </a:bodyPr>
          <a:lstStyle/>
          <a:p>
            <a:pPr algn="l"/>
            <a:r>
              <a:rPr kumimoji="1" lang="en-US" altLang="zh-CN" sz="3000" b="1">
                <a:sym typeface="+mn-ea"/>
              </a:rPr>
              <a:t>3.4 TVM</a:t>
            </a:r>
            <a:r>
              <a:rPr kumimoji="1" lang="zh-CN" altLang="en-US" sz="3000" b="1">
                <a:sym typeface="+mn-ea"/>
              </a:rPr>
              <a:t>存在的缺陷分析</a:t>
            </a:r>
            <a:r>
              <a:rPr kumimoji="1" lang="en-US" altLang="zh-CN" sz="3000" b="1">
                <a:sym typeface="+mn-ea"/>
              </a:rPr>
              <a:t> 2</a:t>
            </a:r>
          </a:p>
        </p:txBody>
      </p:sp>
      <p:sp>
        <p:nvSpPr>
          <p:cNvPr id="5" name="文本框 4"/>
          <p:cNvSpPr txBox="1"/>
          <p:nvPr/>
        </p:nvSpPr>
        <p:spPr>
          <a:xfrm>
            <a:off x="521970" y="3225800"/>
            <a:ext cx="11320780" cy="3109595"/>
          </a:xfrm>
          <a:prstGeom prst="rect">
            <a:avLst/>
          </a:prstGeom>
          <a:noFill/>
        </p:spPr>
        <p:txBody>
          <a:bodyPr wrap="square" rtlCol="0">
            <a:noAutofit/>
          </a:bodyPr>
          <a:lstStyle/>
          <a:p>
            <a:pPr marL="285750" indent="-285750">
              <a:lnSpc>
                <a:spcPct val="150000"/>
              </a:lnSpc>
              <a:buFont typeface="Arial" panose="020B0604020202020204" pitchFamily="34" charset="0"/>
              <a:buChar char="•"/>
            </a:pPr>
            <a:r>
              <a:rPr lang="zh-CN" altLang="en-US" sz="1600">
                <a:sym typeface="+mn-ea"/>
              </a:rPr>
              <a:t>Relay使用全局类型变量（GlobalTypeVar）来定义代数数据类型（ADT），这是一种可以用来构造复杂数据结构的类型。</a:t>
            </a:r>
          </a:p>
          <a:p>
            <a:pPr marL="285750" indent="-285750">
              <a:lnSpc>
                <a:spcPct val="150000"/>
              </a:lnSpc>
              <a:buFont typeface="Arial" panose="020B0604020202020204" pitchFamily="34" charset="0"/>
              <a:buChar char="•"/>
            </a:pPr>
            <a:endParaRPr lang="zh-CN" altLang="en-US" sz="1600">
              <a:sym typeface="+mn-ea"/>
            </a:endParaRPr>
          </a:p>
          <a:p>
            <a:pPr marL="285750" indent="-285750">
              <a:lnSpc>
                <a:spcPct val="150000"/>
              </a:lnSpc>
              <a:buFont typeface="Arial" panose="020B0604020202020204" pitchFamily="34" charset="0"/>
              <a:buChar char="•"/>
            </a:pPr>
            <a:r>
              <a:rPr lang="zh-CN" altLang="en-US" sz="1600">
                <a:sym typeface="+mn-ea"/>
              </a:rPr>
              <a:t>定义了一个全局类型变量YDc6p，并用它作为ADT的头部。然后创建了一个空的ADT类型数据ErplN，并将其赋值给M7BIu[YDc6p]。然而，在代码中重复了这个赋值操作M7BIu[YDc6p]=ErplN，而IR模块中已经存在了同名的类型数据。</a:t>
            </a:r>
          </a:p>
          <a:p>
            <a:pPr marL="285750" indent="-285750">
              <a:lnSpc>
                <a:spcPct val="150000"/>
              </a:lnSpc>
              <a:buFont typeface="Arial" panose="020B0604020202020204" pitchFamily="34" charset="0"/>
              <a:buChar char="•"/>
            </a:pPr>
            <a:endParaRPr lang="zh-CN" altLang="en-US" sz="1600">
              <a:sym typeface="+mn-ea"/>
            </a:endParaRPr>
          </a:p>
          <a:p>
            <a:pPr marL="285750" indent="-285750">
              <a:lnSpc>
                <a:spcPct val="150000"/>
              </a:lnSpc>
              <a:buFont typeface="Arial" panose="020B0604020202020204" pitchFamily="34" charset="0"/>
              <a:buChar char="•"/>
            </a:pPr>
            <a:r>
              <a:rPr lang="zh-CN" altLang="en-US" sz="1600"/>
              <a:t>导致错误信息“TVMError: Check failed: global_type_var_map_.count(var-&gt;name_hint) == 0: Duplicate global type definition name ‘box’”表示不能使用相同的全局类型变量名来定义不同的类型。</a:t>
            </a:r>
          </a:p>
        </p:txBody>
      </p:sp>
      <p:pic>
        <p:nvPicPr>
          <p:cNvPr id="3" name="图片 2"/>
          <p:cNvPicPr>
            <a:picLocks noChangeAspect="1"/>
          </p:cNvPicPr>
          <p:nvPr>
            <p:custDataLst>
              <p:tags r:id="rId1"/>
            </p:custDataLst>
          </p:nvPr>
        </p:nvPicPr>
        <p:blipFill>
          <a:blip r:embed="rId3"/>
          <a:stretch>
            <a:fillRect/>
          </a:stretch>
        </p:blipFill>
        <p:spPr>
          <a:xfrm>
            <a:off x="615315" y="819785"/>
            <a:ext cx="4654550" cy="2286000"/>
          </a:xfrm>
          <a:prstGeom prst="rect">
            <a:avLst/>
          </a:prstGeom>
        </p:spPr>
      </p:pic>
      <p:pic>
        <p:nvPicPr>
          <p:cNvPr id="7" name="图片 6" descr="2-tvm0.7"/>
          <p:cNvPicPr>
            <a:picLocks noChangeAspect="1"/>
          </p:cNvPicPr>
          <p:nvPr/>
        </p:nvPicPr>
        <p:blipFill>
          <a:blip r:embed="rId4"/>
          <a:stretch>
            <a:fillRect/>
          </a:stretch>
        </p:blipFill>
        <p:spPr>
          <a:xfrm>
            <a:off x="5459095" y="601345"/>
            <a:ext cx="6470015" cy="250253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0" y="485631"/>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nvGrpSpPr>
          <p:cNvPr id="10" name="组合 9"/>
          <p:cNvGrpSpPr/>
          <p:nvPr/>
        </p:nvGrpSpPr>
        <p:grpSpPr>
          <a:xfrm>
            <a:off x="353692" y="6457305"/>
            <a:ext cx="962025" cy="176212"/>
            <a:chOff x="10455276" y="6433094"/>
            <a:chExt cx="962025" cy="176212"/>
          </a:xfrm>
        </p:grpSpPr>
        <p:sp>
          <p:nvSpPr>
            <p:cNvPr id="11" name="椭圆 10"/>
            <p:cNvSpPr/>
            <p:nvPr/>
          </p:nvSpPr>
          <p:spPr>
            <a:xfrm>
              <a:off x="10717214"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2" name="椭圆 11"/>
            <p:cNvSpPr/>
            <p:nvPr/>
          </p:nvSpPr>
          <p:spPr>
            <a:xfrm>
              <a:off x="10979152"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3" name="椭圆 12"/>
            <p:cNvSpPr/>
            <p:nvPr/>
          </p:nvSpPr>
          <p:spPr>
            <a:xfrm>
              <a:off x="11241089"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4" name="椭圆 13"/>
            <p:cNvSpPr/>
            <p:nvPr/>
          </p:nvSpPr>
          <p:spPr>
            <a:xfrm>
              <a:off x="10455276"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sp>
        <p:nvSpPr>
          <p:cNvPr id="2" name="文本框 1"/>
          <p:cNvSpPr txBox="1"/>
          <p:nvPr/>
        </p:nvSpPr>
        <p:spPr>
          <a:xfrm>
            <a:off x="877568" y="266423"/>
            <a:ext cx="4450080" cy="553085"/>
          </a:xfrm>
          <a:prstGeom prst="rect">
            <a:avLst/>
          </a:prstGeom>
          <a:noFill/>
        </p:spPr>
        <p:txBody>
          <a:bodyPr wrap="none" rtlCol="0">
            <a:spAutoFit/>
          </a:bodyPr>
          <a:lstStyle/>
          <a:p>
            <a:pPr algn="l"/>
            <a:r>
              <a:rPr kumimoji="1" lang="en-US" altLang="zh-CN" sz="3000" b="1">
                <a:sym typeface="+mn-ea"/>
              </a:rPr>
              <a:t>3.4 TVM</a:t>
            </a:r>
            <a:r>
              <a:rPr kumimoji="1" lang="zh-CN" altLang="en-US" sz="3000" b="1">
                <a:sym typeface="+mn-ea"/>
              </a:rPr>
              <a:t>存在的缺陷分析</a:t>
            </a:r>
            <a:r>
              <a:rPr kumimoji="1" lang="en-US" altLang="zh-CN" sz="3000" b="1">
                <a:sym typeface="+mn-ea"/>
              </a:rPr>
              <a:t> 3</a:t>
            </a:r>
          </a:p>
        </p:txBody>
      </p:sp>
      <p:sp>
        <p:nvSpPr>
          <p:cNvPr id="5" name="文本框 4"/>
          <p:cNvSpPr txBox="1"/>
          <p:nvPr/>
        </p:nvSpPr>
        <p:spPr>
          <a:xfrm>
            <a:off x="615950" y="3437890"/>
            <a:ext cx="11003280" cy="2880360"/>
          </a:xfrm>
          <a:prstGeom prst="rect">
            <a:avLst/>
          </a:prstGeom>
          <a:noFill/>
        </p:spPr>
        <p:txBody>
          <a:bodyPr wrap="square" rtlCol="0">
            <a:noAutofit/>
          </a:bodyPr>
          <a:lstStyle/>
          <a:p>
            <a:pPr marL="285750" indent="-285750">
              <a:lnSpc>
                <a:spcPct val="150000"/>
              </a:lnSpc>
              <a:buFont typeface="Arial" panose="020B0604020202020204" pitchFamily="34" charset="0"/>
              <a:buChar char="•"/>
            </a:pPr>
            <a:r>
              <a:rPr lang="zh-CN" altLang="en-US" sz="1600"/>
              <a:t>Relay使用tvm.relay.split函数来沿着指定的轴将张量分割为多个子张量。</a:t>
            </a:r>
          </a:p>
          <a:p>
            <a:pPr marL="285750" indent="-285750">
              <a:lnSpc>
                <a:spcPct val="150000"/>
              </a:lnSpc>
              <a:buFont typeface="Arial" panose="020B0604020202020204" pitchFamily="34" charset="0"/>
              <a:buChar char="•"/>
            </a:pPr>
            <a:r>
              <a:rPr lang="zh-CN" altLang="en-US" sz="1600"/>
              <a:t>定义了一个类型为uint64的变量zqKSk，并用tvm.relay.split函数将它沿着第0轴分割为3个子张量。然后，用tvm.relay.astuple函数将这3个子张量组合成一个元组。最后用tvm.relay.Function函数将这个元组作为返回值创建一个函数，并用tvm.IRModule函数将这个函数作为主函数创建一个IR模块。</a:t>
            </a:r>
          </a:p>
          <a:p>
            <a:pPr marL="285750" indent="-285750">
              <a:lnSpc>
                <a:spcPct val="150000"/>
              </a:lnSpc>
              <a:buFont typeface="Arial" panose="020B0604020202020204" pitchFamily="34" charset="0"/>
              <a:buChar char="•"/>
            </a:pPr>
            <a:r>
              <a:rPr lang="zh-CN" altLang="en-US" sz="1600"/>
              <a:t>代码中没有给变量zqKSk指定任何形状，也没有给函数QLiMS指定任何类型注解。导致了类型检查的错误：“An error occurred during the execution of TVM. An internal invariant was violated while typechecking your program. Please read TVM’s error reporting guidelines.”，并指出了“data-&gt;shape.size()”的问题。</a:t>
            </a:r>
          </a:p>
          <a:p>
            <a:pPr marL="285750" indent="-285750">
              <a:lnSpc>
                <a:spcPct val="150000"/>
              </a:lnSpc>
              <a:buFont typeface="Arial" panose="020B0604020202020204" pitchFamily="34" charset="0"/>
              <a:buChar char="•"/>
            </a:pPr>
            <a:r>
              <a:rPr lang="zh-CN" altLang="en-US" sz="1600"/>
              <a:t>变量zqKSk指定合适的形状，比如relay.TensorType，函数QLiMS添加类型注解</a:t>
            </a:r>
          </a:p>
        </p:txBody>
      </p:sp>
      <p:pic>
        <p:nvPicPr>
          <p:cNvPr id="3" name="图片 2"/>
          <p:cNvPicPr>
            <a:picLocks noChangeAspect="1"/>
          </p:cNvPicPr>
          <p:nvPr>
            <p:custDataLst>
              <p:tags r:id="rId1"/>
            </p:custDataLst>
          </p:nvPr>
        </p:nvPicPr>
        <p:blipFill>
          <a:blip r:embed="rId3"/>
          <a:stretch>
            <a:fillRect/>
          </a:stretch>
        </p:blipFill>
        <p:spPr>
          <a:xfrm>
            <a:off x="353695" y="1060450"/>
            <a:ext cx="5098415" cy="2136775"/>
          </a:xfrm>
          <a:prstGeom prst="rect">
            <a:avLst/>
          </a:prstGeom>
        </p:spPr>
      </p:pic>
      <p:pic>
        <p:nvPicPr>
          <p:cNvPr id="6" name="图片 5" descr="3-tvm0.7-2"/>
          <p:cNvPicPr>
            <a:picLocks noChangeAspect="1"/>
          </p:cNvPicPr>
          <p:nvPr/>
        </p:nvPicPr>
        <p:blipFill>
          <a:blip r:embed="rId4"/>
          <a:stretch>
            <a:fillRect/>
          </a:stretch>
        </p:blipFill>
        <p:spPr>
          <a:xfrm>
            <a:off x="5923280" y="442595"/>
            <a:ext cx="5695950" cy="275463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0" y="485631"/>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nvGrpSpPr>
          <p:cNvPr id="10" name="组合 9"/>
          <p:cNvGrpSpPr/>
          <p:nvPr/>
        </p:nvGrpSpPr>
        <p:grpSpPr>
          <a:xfrm>
            <a:off x="353692" y="6457305"/>
            <a:ext cx="962025" cy="176212"/>
            <a:chOff x="10455276" y="6433094"/>
            <a:chExt cx="962025" cy="176212"/>
          </a:xfrm>
        </p:grpSpPr>
        <p:sp>
          <p:nvSpPr>
            <p:cNvPr id="11" name="椭圆 10"/>
            <p:cNvSpPr/>
            <p:nvPr/>
          </p:nvSpPr>
          <p:spPr>
            <a:xfrm>
              <a:off x="10717214"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2" name="椭圆 11"/>
            <p:cNvSpPr/>
            <p:nvPr/>
          </p:nvSpPr>
          <p:spPr>
            <a:xfrm>
              <a:off x="10979152"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3" name="椭圆 12"/>
            <p:cNvSpPr/>
            <p:nvPr/>
          </p:nvSpPr>
          <p:spPr>
            <a:xfrm>
              <a:off x="11241089"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4" name="椭圆 13"/>
            <p:cNvSpPr/>
            <p:nvPr/>
          </p:nvSpPr>
          <p:spPr>
            <a:xfrm>
              <a:off x="10455276"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sp>
        <p:nvSpPr>
          <p:cNvPr id="2" name="文本框 1"/>
          <p:cNvSpPr txBox="1"/>
          <p:nvPr/>
        </p:nvSpPr>
        <p:spPr>
          <a:xfrm>
            <a:off x="877568" y="266423"/>
            <a:ext cx="4450080" cy="553085"/>
          </a:xfrm>
          <a:prstGeom prst="rect">
            <a:avLst/>
          </a:prstGeom>
          <a:noFill/>
        </p:spPr>
        <p:txBody>
          <a:bodyPr wrap="none" rtlCol="0">
            <a:spAutoFit/>
          </a:bodyPr>
          <a:lstStyle/>
          <a:p>
            <a:pPr algn="l"/>
            <a:r>
              <a:rPr kumimoji="1" lang="en-US" altLang="zh-CN" sz="3000" b="1">
                <a:sym typeface="+mn-ea"/>
              </a:rPr>
              <a:t>3.4 TVM</a:t>
            </a:r>
            <a:r>
              <a:rPr kumimoji="1" lang="zh-CN" altLang="en-US" sz="3000" b="1">
                <a:sym typeface="+mn-ea"/>
              </a:rPr>
              <a:t>存在的缺陷分析</a:t>
            </a:r>
            <a:r>
              <a:rPr kumimoji="1" lang="en-US" altLang="zh-CN" sz="3000" b="1">
                <a:sym typeface="+mn-ea"/>
              </a:rPr>
              <a:t> 4</a:t>
            </a:r>
          </a:p>
        </p:txBody>
      </p:sp>
      <p:sp>
        <p:nvSpPr>
          <p:cNvPr id="5" name="文本框 4"/>
          <p:cNvSpPr txBox="1"/>
          <p:nvPr/>
        </p:nvSpPr>
        <p:spPr>
          <a:xfrm>
            <a:off x="5243195" y="2503805"/>
            <a:ext cx="6561455" cy="1035685"/>
          </a:xfrm>
          <a:prstGeom prst="rect">
            <a:avLst/>
          </a:prstGeom>
          <a:noFill/>
        </p:spPr>
        <p:txBody>
          <a:bodyPr wrap="square" rtlCol="0">
            <a:noAutofit/>
          </a:bodyPr>
          <a:lstStyle/>
          <a:p>
            <a:pPr marL="285750" indent="-285750">
              <a:lnSpc>
                <a:spcPct val="150000"/>
              </a:lnSpc>
              <a:buFont typeface="Arial" panose="020B0604020202020204" pitchFamily="34" charset="0"/>
              <a:buChar char="•"/>
            </a:pPr>
            <a:r>
              <a:rPr lang="zh-CN" altLang="en-US" sz="1600"/>
              <a:t>Relay使用relay.reverse_sequence函数来实现一个反转序列的操作，它可以沿着给定的轴反转输入张量的元素，同时保持张量的形状。</a:t>
            </a:r>
          </a:p>
        </p:txBody>
      </p:sp>
      <p:pic>
        <p:nvPicPr>
          <p:cNvPr id="3" name="图片 2"/>
          <p:cNvPicPr>
            <a:picLocks noChangeAspect="1"/>
          </p:cNvPicPr>
          <p:nvPr>
            <p:custDataLst>
              <p:tags r:id="rId1"/>
            </p:custDataLst>
          </p:nvPr>
        </p:nvPicPr>
        <p:blipFill>
          <a:blip r:embed="rId4"/>
          <a:stretch>
            <a:fillRect/>
          </a:stretch>
        </p:blipFill>
        <p:spPr>
          <a:xfrm>
            <a:off x="353695" y="904240"/>
            <a:ext cx="4693920" cy="2872105"/>
          </a:xfrm>
          <a:prstGeom prst="rect">
            <a:avLst/>
          </a:prstGeom>
        </p:spPr>
      </p:pic>
      <p:pic>
        <p:nvPicPr>
          <p:cNvPr id="6" name="图片 5" descr="4-tvm0.7"/>
          <p:cNvPicPr>
            <a:picLocks noChangeAspect="1"/>
          </p:cNvPicPr>
          <p:nvPr/>
        </p:nvPicPr>
        <p:blipFill>
          <a:blip r:embed="rId5"/>
          <a:stretch>
            <a:fillRect/>
          </a:stretch>
        </p:blipFill>
        <p:spPr>
          <a:xfrm>
            <a:off x="5464810" y="266700"/>
            <a:ext cx="6458585" cy="1932305"/>
          </a:xfrm>
          <a:prstGeom prst="rect">
            <a:avLst/>
          </a:prstGeom>
        </p:spPr>
      </p:pic>
      <p:sp>
        <p:nvSpPr>
          <p:cNvPr id="7" name="文本框 6"/>
          <p:cNvSpPr txBox="1"/>
          <p:nvPr>
            <p:custDataLst>
              <p:tags r:id="rId2"/>
            </p:custDataLst>
          </p:nvPr>
        </p:nvSpPr>
        <p:spPr>
          <a:xfrm>
            <a:off x="353695" y="4079240"/>
            <a:ext cx="11003280" cy="1409700"/>
          </a:xfrm>
          <a:prstGeom prst="rect">
            <a:avLst/>
          </a:prstGeom>
          <a:noFill/>
        </p:spPr>
        <p:txBody>
          <a:bodyPr wrap="square" rtlCol="0">
            <a:noAutofit/>
          </a:bodyPr>
          <a:lstStyle/>
          <a:p>
            <a:pPr marL="285750" indent="-285750">
              <a:lnSpc>
                <a:spcPct val="150000"/>
              </a:lnSpc>
              <a:buFont typeface="Arial" panose="020B0604020202020204" pitchFamily="34" charset="0"/>
              <a:buChar char="•"/>
            </a:pPr>
            <a:r>
              <a:rPr lang="zh-CN" altLang="en-US" sz="1600"/>
              <a:t>verify_reverse_sequence来测试relay.reverse_sequence函数的功能和正确性。用不同的输入数据和参数来调用这个函数，以验证不同的情况</a:t>
            </a:r>
          </a:p>
          <a:p>
            <a:pPr marL="285750" indent="-285750">
              <a:lnSpc>
                <a:spcPct val="150000"/>
              </a:lnSpc>
              <a:buFont typeface="Arial" panose="020B0604020202020204" pitchFamily="34" charset="0"/>
              <a:buChar char="•"/>
            </a:pPr>
            <a:endParaRPr lang="zh-CN" altLang="en-US" sz="1600"/>
          </a:p>
          <a:p>
            <a:pPr marL="285750" indent="-285750">
              <a:lnSpc>
                <a:spcPct val="150000"/>
              </a:lnSpc>
              <a:buFont typeface="Arial" panose="020B0604020202020204" pitchFamily="34" charset="0"/>
              <a:buChar char="•"/>
            </a:pPr>
            <a:r>
              <a:rPr lang="zh-CN" altLang="en-US" sz="1600"/>
              <a:t>[0,0,2,1,5]表示序列长度的列表，它的大小应该和批次轴的维度相同，也就是qCDCu张量的第二个维度，即4。但列表的大小是5，这就导致了类型不匹配</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0" y="485631"/>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nvGrpSpPr>
          <p:cNvPr id="10" name="组合 9"/>
          <p:cNvGrpSpPr/>
          <p:nvPr/>
        </p:nvGrpSpPr>
        <p:grpSpPr>
          <a:xfrm>
            <a:off x="353692" y="6457305"/>
            <a:ext cx="962025" cy="176212"/>
            <a:chOff x="10455276" y="6433094"/>
            <a:chExt cx="962025" cy="176212"/>
          </a:xfrm>
        </p:grpSpPr>
        <p:sp>
          <p:nvSpPr>
            <p:cNvPr id="11" name="椭圆 10"/>
            <p:cNvSpPr/>
            <p:nvPr/>
          </p:nvSpPr>
          <p:spPr>
            <a:xfrm>
              <a:off x="10717214"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2" name="椭圆 11"/>
            <p:cNvSpPr/>
            <p:nvPr/>
          </p:nvSpPr>
          <p:spPr>
            <a:xfrm>
              <a:off x="10979152"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3" name="椭圆 12"/>
            <p:cNvSpPr/>
            <p:nvPr/>
          </p:nvSpPr>
          <p:spPr>
            <a:xfrm>
              <a:off x="11241089"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4" name="椭圆 13"/>
            <p:cNvSpPr/>
            <p:nvPr/>
          </p:nvSpPr>
          <p:spPr>
            <a:xfrm>
              <a:off x="10455276"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sp>
        <p:nvSpPr>
          <p:cNvPr id="2" name="文本框 1"/>
          <p:cNvSpPr txBox="1"/>
          <p:nvPr/>
        </p:nvSpPr>
        <p:spPr>
          <a:xfrm>
            <a:off x="877568" y="266423"/>
            <a:ext cx="4450080" cy="553085"/>
          </a:xfrm>
          <a:prstGeom prst="rect">
            <a:avLst/>
          </a:prstGeom>
          <a:noFill/>
        </p:spPr>
        <p:txBody>
          <a:bodyPr wrap="none" rtlCol="0">
            <a:spAutoFit/>
          </a:bodyPr>
          <a:lstStyle/>
          <a:p>
            <a:pPr algn="l"/>
            <a:r>
              <a:rPr kumimoji="1" lang="en-US" altLang="zh-CN" sz="3000" b="1">
                <a:sym typeface="+mn-ea"/>
              </a:rPr>
              <a:t>3.4 TVM</a:t>
            </a:r>
            <a:r>
              <a:rPr kumimoji="1" lang="zh-CN" altLang="en-US" sz="3000" b="1">
                <a:sym typeface="+mn-ea"/>
              </a:rPr>
              <a:t>存在的缺陷分析</a:t>
            </a:r>
            <a:r>
              <a:rPr kumimoji="1" lang="en-US" altLang="zh-CN" sz="3000" b="1">
                <a:sym typeface="+mn-ea"/>
              </a:rPr>
              <a:t> 5</a:t>
            </a:r>
          </a:p>
        </p:txBody>
      </p:sp>
      <p:sp>
        <p:nvSpPr>
          <p:cNvPr id="5" name="文本框 4"/>
          <p:cNvSpPr txBox="1"/>
          <p:nvPr/>
        </p:nvSpPr>
        <p:spPr>
          <a:xfrm>
            <a:off x="5502275" y="819785"/>
            <a:ext cx="6062345" cy="2219960"/>
          </a:xfrm>
          <a:prstGeom prst="rect">
            <a:avLst/>
          </a:prstGeom>
          <a:noFill/>
        </p:spPr>
        <p:txBody>
          <a:bodyPr wrap="square" rtlCol="0">
            <a:noAutofit/>
          </a:bodyPr>
          <a:lstStyle/>
          <a:p>
            <a:pPr marL="285750" indent="-285750">
              <a:lnSpc>
                <a:spcPct val="150000"/>
              </a:lnSpc>
              <a:buFont typeface="Arial" panose="020B0604020202020204" pitchFamily="34" charset="0"/>
              <a:buChar char="•"/>
            </a:pPr>
            <a:r>
              <a:rPr lang="zh-CN" altLang="en-US" sz="1600"/>
              <a:t>定义了一个类型为int16，形状为(1, 4)的变量ZmncS，并用expected_if_expr函数将它作为输入，得到输出表达式SdJ2V。用transform.ToBasicBlockNormalForm函数将这个输出表达式转换为基本块范式WJw4J。最后用check_basic_block_normal_form函数来检查这个新的表达式是否满足基本块范式的要求</a:t>
            </a:r>
          </a:p>
          <a:p>
            <a:pPr marL="285750" indent="-285750">
              <a:lnSpc>
                <a:spcPct val="150000"/>
              </a:lnSpc>
              <a:buFont typeface="Arial" panose="020B0604020202020204" pitchFamily="34" charset="0"/>
              <a:buChar char="•"/>
            </a:pPr>
            <a:endParaRPr lang="zh-CN" altLang="en-US" sz="1600"/>
          </a:p>
          <a:p>
            <a:pPr indent="0">
              <a:lnSpc>
                <a:spcPct val="150000"/>
              </a:lnSpc>
              <a:buFont typeface="Arial" panose="020B0604020202020204" pitchFamily="34" charset="0"/>
              <a:buNone/>
            </a:pPr>
            <a:endParaRPr lang="zh-CN" altLang="en-US" sz="1600"/>
          </a:p>
        </p:txBody>
      </p:sp>
      <p:pic>
        <p:nvPicPr>
          <p:cNvPr id="3" name="图片 2"/>
          <p:cNvPicPr>
            <a:picLocks noChangeAspect="1"/>
          </p:cNvPicPr>
          <p:nvPr>
            <p:custDataLst>
              <p:tags r:id="rId1"/>
            </p:custDataLst>
          </p:nvPr>
        </p:nvPicPr>
        <p:blipFill>
          <a:blip r:embed="rId3"/>
          <a:stretch>
            <a:fillRect/>
          </a:stretch>
        </p:blipFill>
        <p:spPr>
          <a:xfrm>
            <a:off x="139700" y="938530"/>
            <a:ext cx="4908550" cy="2969260"/>
          </a:xfrm>
          <a:prstGeom prst="rect">
            <a:avLst/>
          </a:prstGeom>
        </p:spPr>
      </p:pic>
      <p:sp>
        <p:nvSpPr>
          <p:cNvPr id="6" name="文本框 5"/>
          <p:cNvSpPr txBox="1"/>
          <p:nvPr/>
        </p:nvSpPr>
        <p:spPr>
          <a:xfrm>
            <a:off x="529590" y="4216400"/>
            <a:ext cx="10373360" cy="1518920"/>
          </a:xfrm>
          <a:prstGeom prst="rect">
            <a:avLst/>
          </a:prstGeom>
          <a:noFill/>
        </p:spPr>
        <p:txBody>
          <a:bodyPr wrap="square" rtlCol="0">
            <a:noAutofit/>
          </a:bodyPr>
          <a:lstStyle/>
          <a:p>
            <a:pPr marL="285750" indent="-285750">
              <a:lnSpc>
                <a:spcPct val="150000"/>
              </a:lnSpc>
              <a:buFont typeface="Arial" panose="020B0604020202020204" pitchFamily="34" charset="0"/>
              <a:buChar char="•"/>
            </a:pPr>
            <a:r>
              <a:rPr lang="zh-CN" altLang="en-US">
                <a:sym typeface="+mn-ea"/>
              </a:rPr>
              <a:t>存在类型不匹配的错误，错误信息“Check failed: t0-&gt;dtype == t1-&gt;dtype (int16 vs. float32)”</a:t>
            </a:r>
            <a:endParaRPr lang="zh-CN" altLang="en-US"/>
          </a:p>
          <a:p>
            <a:pPr marL="285750" indent="-285750">
              <a:lnSpc>
                <a:spcPct val="150000"/>
              </a:lnSpc>
              <a:buFont typeface="Arial" panose="020B0604020202020204" pitchFamily="34" charset="0"/>
              <a:buChar char="•"/>
            </a:pPr>
            <a:r>
              <a:rPr lang="zh-CN" altLang="en-US">
                <a:sym typeface="+mn-ea"/>
              </a:rPr>
              <a:t>表示代码中有一个操作或比较，它涉及到两种不同的数据类型：int16和float32。经过分析，发现这个错误是由于expected_if_expr函数中的常量没有指定正确的数据类型：函数中有relay.const(1, dtype='float32')，表示一个float32类型的常量，但是输入变量ZmncS是int16类型的，造成了类型不一致。</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0" y="485631"/>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nvGrpSpPr>
          <p:cNvPr id="10" name="组合 9"/>
          <p:cNvGrpSpPr/>
          <p:nvPr/>
        </p:nvGrpSpPr>
        <p:grpSpPr>
          <a:xfrm>
            <a:off x="353692" y="6457305"/>
            <a:ext cx="962025" cy="176212"/>
            <a:chOff x="10455276" y="6433094"/>
            <a:chExt cx="962025" cy="176212"/>
          </a:xfrm>
        </p:grpSpPr>
        <p:sp>
          <p:nvSpPr>
            <p:cNvPr id="11" name="椭圆 10"/>
            <p:cNvSpPr/>
            <p:nvPr/>
          </p:nvSpPr>
          <p:spPr>
            <a:xfrm>
              <a:off x="10717214"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2" name="椭圆 11"/>
            <p:cNvSpPr/>
            <p:nvPr/>
          </p:nvSpPr>
          <p:spPr>
            <a:xfrm>
              <a:off x="10979152"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3" name="椭圆 12"/>
            <p:cNvSpPr/>
            <p:nvPr/>
          </p:nvSpPr>
          <p:spPr>
            <a:xfrm>
              <a:off x="11241089"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4" name="椭圆 13"/>
            <p:cNvSpPr/>
            <p:nvPr/>
          </p:nvSpPr>
          <p:spPr>
            <a:xfrm>
              <a:off x="10455276"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sp>
        <p:nvSpPr>
          <p:cNvPr id="2" name="文本框 1"/>
          <p:cNvSpPr txBox="1"/>
          <p:nvPr/>
        </p:nvSpPr>
        <p:spPr>
          <a:xfrm>
            <a:off x="877568" y="266423"/>
            <a:ext cx="4450080" cy="553085"/>
          </a:xfrm>
          <a:prstGeom prst="rect">
            <a:avLst/>
          </a:prstGeom>
          <a:noFill/>
        </p:spPr>
        <p:txBody>
          <a:bodyPr wrap="none" rtlCol="0">
            <a:spAutoFit/>
          </a:bodyPr>
          <a:lstStyle/>
          <a:p>
            <a:pPr algn="l"/>
            <a:r>
              <a:rPr kumimoji="1" lang="en-US" altLang="zh-CN" sz="3000" b="1">
                <a:sym typeface="+mn-ea"/>
              </a:rPr>
              <a:t>3.4 TVM</a:t>
            </a:r>
            <a:r>
              <a:rPr kumimoji="1" lang="zh-CN" altLang="en-US" sz="3000" b="1">
                <a:sym typeface="+mn-ea"/>
              </a:rPr>
              <a:t>存在的缺陷分析</a:t>
            </a:r>
            <a:r>
              <a:rPr kumimoji="1" lang="en-US" altLang="zh-CN" sz="3000" b="1">
                <a:sym typeface="+mn-ea"/>
              </a:rPr>
              <a:t> 5</a:t>
            </a:r>
          </a:p>
        </p:txBody>
      </p:sp>
      <p:pic>
        <p:nvPicPr>
          <p:cNvPr id="3" name="图片 2" descr="5-tvm0.7-1"/>
          <p:cNvPicPr>
            <a:picLocks noChangeAspect="1"/>
          </p:cNvPicPr>
          <p:nvPr/>
        </p:nvPicPr>
        <p:blipFill>
          <a:blip r:embed="rId2"/>
          <a:stretch>
            <a:fillRect/>
          </a:stretch>
        </p:blipFill>
        <p:spPr>
          <a:xfrm>
            <a:off x="205105" y="1835150"/>
            <a:ext cx="5516245" cy="3187700"/>
          </a:xfrm>
          <a:prstGeom prst="rect">
            <a:avLst/>
          </a:prstGeom>
        </p:spPr>
      </p:pic>
      <p:pic>
        <p:nvPicPr>
          <p:cNvPr id="6" name="图片 5" descr="5-tvm0.7-2"/>
          <p:cNvPicPr>
            <a:picLocks noChangeAspect="1"/>
          </p:cNvPicPr>
          <p:nvPr/>
        </p:nvPicPr>
        <p:blipFill>
          <a:blip r:embed="rId3"/>
          <a:stretch>
            <a:fillRect/>
          </a:stretch>
        </p:blipFill>
        <p:spPr>
          <a:xfrm>
            <a:off x="6216650" y="266700"/>
            <a:ext cx="5472430" cy="3180715"/>
          </a:xfrm>
          <a:prstGeom prst="rect">
            <a:avLst/>
          </a:prstGeom>
        </p:spPr>
      </p:pic>
      <p:pic>
        <p:nvPicPr>
          <p:cNvPr id="7" name="图片 6" descr="5-tvm0.7-3"/>
          <p:cNvPicPr>
            <a:picLocks noChangeAspect="1"/>
          </p:cNvPicPr>
          <p:nvPr/>
        </p:nvPicPr>
        <p:blipFill>
          <a:blip r:embed="rId4"/>
          <a:stretch>
            <a:fillRect/>
          </a:stretch>
        </p:blipFill>
        <p:spPr>
          <a:xfrm>
            <a:off x="6216650" y="3913505"/>
            <a:ext cx="5615305" cy="254381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0" y="485631"/>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nvGrpSpPr>
          <p:cNvPr id="10" name="组合 9"/>
          <p:cNvGrpSpPr/>
          <p:nvPr/>
        </p:nvGrpSpPr>
        <p:grpSpPr>
          <a:xfrm>
            <a:off x="353692" y="6457305"/>
            <a:ext cx="962025" cy="176212"/>
            <a:chOff x="10455276" y="6433094"/>
            <a:chExt cx="962025" cy="176212"/>
          </a:xfrm>
        </p:grpSpPr>
        <p:sp>
          <p:nvSpPr>
            <p:cNvPr id="11" name="椭圆 10"/>
            <p:cNvSpPr/>
            <p:nvPr/>
          </p:nvSpPr>
          <p:spPr>
            <a:xfrm>
              <a:off x="10717214"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2" name="椭圆 11"/>
            <p:cNvSpPr/>
            <p:nvPr/>
          </p:nvSpPr>
          <p:spPr>
            <a:xfrm>
              <a:off x="10979152"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3" name="椭圆 12"/>
            <p:cNvSpPr/>
            <p:nvPr/>
          </p:nvSpPr>
          <p:spPr>
            <a:xfrm>
              <a:off x="11241089"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4" name="椭圆 13"/>
            <p:cNvSpPr/>
            <p:nvPr/>
          </p:nvSpPr>
          <p:spPr>
            <a:xfrm>
              <a:off x="10455276"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sp>
        <p:nvSpPr>
          <p:cNvPr id="2" name="文本框 1"/>
          <p:cNvSpPr txBox="1"/>
          <p:nvPr/>
        </p:nvSpPr>
        <p:spPr>
          <a:xfrm>
            <a:off x="877568" y="266423"/>
            <a:ext cx="4450080" cy="553085"/>
          </a:xfrm>
          <a:prstGeom prst="rect">
            <a:avLst/>
          </a:prstGeom>
          <a:noFill/>
        </p:spPr>
        <p:txBody>
          <a:bodyPr wrap="none" rtlCol="0">
            <a:spAutoFit/>
          </a:bodyPr>
          <a:lstStyle/>
          <a:p>
            <a:pPr algn="l"/>
            <a:r>
              <a:rPr kumimoji="1" lang="en-US" altLang="zh-CN" sz="3000" b="1">
                <a:sym typeface="+mn-ea"/>
              </a:rPr>
              <a:t>3.4 TVM</a:t>
            </a:r>
            <a:r>
              <a:rPr kumimoji="1" lang="zh-CN" altLang="en-US" sz="3000" b="1">
                <a:sym typeface="+mn-ea"/>
              </a:rPr>
              <a:t>存在的缺陷分析</a:t>
            </a:r>
            <a:r>
              <a:rPr kumimoji="1" lang="en-US" altLang="zh-CN" sz="3000" b="1">
                <a:sym typeface="+mn-ea"/>
              </a:rPr>
              <a:t> 6</a:t>
            </a:r>
          </a:p>
        </p:txBody>
      </p:sp>
      <p:sp>
        <p:nvSpPr>
          <p:cNvPr id="5" name="文本框 4"/>
          <p:cNvSpPr txBox="1"/>
          <p:nvPr/>
        </p:nvSpPr>
        <p:spPr>
          <a:xfrm>
            <a:off x="5736590" y="375285"/>
            <a:ext cx="5882640" cy="6257925"/>
          </a:xfrm>
          <a:prstGeom prst="rect">
            <a:avLst/>
          </a:prstGeom>
          <a:noFill/>
        </p:spPr>
        <p:txBody>
          <a:bodyPr wrap="square" rtlCol="0">
            <a:noAutofit/>
          </a:bodyPr>
          <a:lstStyle/>
          <a:p>
            <a:pPr marL="285750" indent="-285750">
              <a:lnSpc>
                <a:spcPct val="150000"/>
              </a:lnSpc>
              <a:buFont typeface="Arial" panose="020B0604020202020204" pitchFamily="34" charset="0"/>
              <a:buChar char="•"/>
            </a:pPr>
            <a:r>
              <a:rPr lang="zh-CN" altLang="en-US" sz="1600" dirty="0"/>
              <a:t>Relay使用create_executor函数来创建一个执行器，它可以执行Relay模块或表达式。</a:t>
            </a:r>
          </a:p>
          <a:p>
            <a:pPr marL="285750" indent="-285750">
              <a:lnSpc>
                <a:spcPct val="150000"/>
              </a:lnSpc>
              <a:buFont typeface="Arial" panose="020B0604020202020204" pitchFamily="34" charset="0"/>
              <a:buChar char="•"/>
            </a:pPr>
            <a:r>
              <a:rPr lang="zh-CN" altLang="en-US" sz="1600" b="1" dirty="0"/>
              <a:t>程序逻辑：</a:t>
            </a:r>
            <a:r>
              <a:rPr lang="zh-CN" altLang="en-US" sz="1600" dirty="0"/>
              <a:t>approximate_sigmoid函数将一个类型为float32，形状为(1000,)的变量a作为输入，得到输出表达式y。用run_infer_type函数对这个输出表达式进行类型推断，得到一个类型注解的表达式yy。然后用np.linspace函数创建一个类型为float32的数据数组data，并用relay.const函数将它转换为一个常量。最后create_executor函数创建一个执行器intrp，并用intrp.evaluate函数来执行y表达式，并将a绑定为data</a:t>
            </a:r>
          </a:p>
          <a:p>
            <a:pPr marL="285750" indent="-285750">
              <a:lnSpc>
                <a:spcPct val="150000"/>
              </a:lnSpc>
              <a:buFont typeface="Arial" panose="020B0604020202020204" pitchFamily="34" charset="0"/>
              <a:buChar char="•"/>
            </a:pPr>
            <a:endParaRPr lang="zh-CN" altLang="en-US" sz="1600" dirty="0"/>
          </a:p>
          <a:p>
            <a:pPr marL="285750" indent="-285750">
              <a:lnSpc>
                <a:spcPct val="150000"/>
              </a:lnSpc>
              <a:buFont typeface="Arial" panose="020B0604020202020204" pitchFamily="34" charset="0"/>
              <a:buChar char="•"/>
            </a:pPr>
            <a:r>
              <a:rPr lang="zh-CN" altLang="en-US" sz="1600" dirty="0"/>
              <a:t>存在类型不匹配错误：</a:t>
            </a:r>
            <a:r>
              <a:rPr lang="en-US" altLang="zh-CN" sz="1600" dirty="0"/>
              <a:t>“</a:t>
            </a:r>
            <a:r>
              <a:rPr lang="zh-CN" altLang="en-US" sz="1600" dirty="0"/>
              <a:t>An error occurred during the execution of TVM. The Relay type checker is unable to show the following types match. In particular ‘</a:t>
            </a:r>
            <a:r>
              <a:rPr lang="zh-CN" altLang="en-US" sz="1600" dirty="0">
                <a:solidFill>
                  <a:srgbClr val="FF0000"/>
                </a:solidFill>
              </a:rPr>
              <a:t>Tensor[(100), float32]</a:t>
            </a:r>
            <a:r>
              <a:rPr lang="zh-CN" altLang="en-US" sz="1600" dirty="0"/>
              <a:t>’ does not match ‘</a:t>
            </a:r>
            <a:r>
              <a:rPr lang="zh-CN" altLang="en-US" sz="1600" dirty="0">
                <a:solidFill>
                  <a:srgbClr val="FF0000"/>
                </a:solidFill>
              </a:rPr>
              <a:t>Tensor[(1000), float32]</a:t>
            </a:r>
            <a:r>
              <a:rPr lang="zh-CN" altLang="en-US" sz="1600" dirty="0"/>
              <a:t>’”表示np.linspace函数的参数设置不正确：np.linspace函数创建了一个长度为100的数组，但是a变量的形状是(1000,)。导致了类型不匹配错误</a:t>
            </a:r>
          </a:p>
          <a:p>
            <a:pPr marL="285750" indent="-285750">
              <a:lnSpc>
                <a:spcPct val="150000"/>
              </a:lnSpc>
              <a:buFont typeface="Arial" panose="020B0604020202020204" pitchFamily="34" charset="0"/>
              <a:buChar char="•"/>
            </a:pPr>
            <a:endParaRPr lang="zh-CN" altLang="en-US" sz="1600" dirty="0"/>
          </a:p>
          <a:p>
            <a:pPr marL="285750" indent="-285750">
              <a:lnSpc>
                <a:spcPct val="150000"/>
              </a:lnSpc>
              <a:buFont typeface="Arial" panose="020B0604020202020204" pitchFamily="34" charset="0"/>
              <a:buChar char="•"/>
            </a:pPr>
            <a:endParaRPr lang="zh-CN" altLang="en-US" sz="1600" dirty="0"/>
          </a:p>
        </p:txBody>
      </p:sp>
      <p:pic>
        <p:nvPicPr>
          <p:cNvPr id="3" name="图片 2"/>
          <p:cNvPicPr>
            <a:picLocks noChangeAspect="1"/>
          </p:cNvPicPr>
          <p:nvPr>
            <p:custDataLst>
              <p:tags r:id="rId1"/>
            </p:custDataLst>
          </p:nvPr>
        </p:nvPicPr>
        <p:blipFill>
          <a:blip r:embed="rId3"/>
          <a:stretch>
            <a:fillRect/>
          </a:stretch>
        </p:blipFill>
        <p:spPr>
          <a:xfrm>
            <a:off x="353695" y="819785"/>
            <a:ext cx="4806950" cy="484695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0" y="485631"/>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nvGrpSpPr>
          <p:cNvPr id="10" name="组合 9"/>
          <p:cNvGrpSpPr/>
          <p:nvPr/>
        </p:nvGrpSpPr>
        <p:grpSpPr>
          <a:xfrm>
            <a:off x="353692" y="6457305"/>
            <a:ext cx="962025" cy="176212"/>
            <a:chOff x="10455276" y="6433094"/>
            <a:chExt cx="962025" cy="176212"/>
          </a:xfrm>
        </p:grpSpPr>
        <p:sp>
          <p:nvSpPr>
            <p:cNvPr id="11" name="椭圆 10"/>
            <p:cNvSpPr/>
            <p:nvPr/>
          </p:nvSpPr>
          <p:spPr>
            <a:xfrm>
              <a:off x="10717214"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2" name="椭圆 11"/>
            <p:cNvSpPr/>
            <p:nvPr/>
          </p:nvSpPr>
          <p:spPr>
            <a:xfrm>
              <a:off x="10979152"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3" name="椭圆 12"/>
            <p:cNvSpPr/>
            <p:nvPr/>
          </p:nvSpPr>
          <p:spPr>
            <a:xfrm>
              <a:off x="11241089"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4" name="椭圆 13"/>
            <p:cNvSpPr/>
            <p:nvPr/>
          </p:nvSpPr>
          <p:spPr>
            <a:xfrm>
              <a:off x="10455276"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sp>
        <p:nvSpPr>
          <p:cNvPr id="2" name="文本框 1"/>
          <p:cNvSpPr txBox="1"/>
          <p:nvPr/>
        </p:nvSpPr>
        <p:spPr>
          <a:xfrm>
            <a:off x="877568" y="266423"/>
            <a:ext cx="4450080" cy="553085"/>
          </a:xfrm>
          <a:prstGeom prst="rect">
            <a:avLst/>
          </a:prstGeom>
          <a:noFill/>
        </p:spPr>
        <p:txBody>
          <a:bodyPr wrap="none" rtlCol="0">
            <a:spAutoFit/>
          </a:bodyPr>
          <a:lstStyle/>
          <a:p>
            <a:pPr algn="l"/>
            <a:r>
              <a:rPr kumimoji="1" lang="en-US" altLang="zh-CN" sz="3000" b="1">
                <a:sym typeface="+mn-ea"/>
              </a:rPr>
              <a:t>3.4 TVM</a:t>
            </a:r>
            <a:r>
              <a:rPr kumimoji="1" lang="zh-CN" altLang="en-US" sz="3000" b="1">
                <a:sym typeface="+mn-ea"/>
              </a:rPr>
              <a:t>存在的缺陷分析</a:t>
            </a:r>
            <a:r>
              <a:rPr kumimoji="1" lang="en-US" altLang="zh-CN" sz="3000" b="1">
                <a:sym typeface="+mn-ea"/>
              </a:rPr>
              <a:t> 6</a:t>
            </a:r>
          </a:p>
        </p:txBody>
      </p:sp>
      <p:sp>
        <p:nvSpPr>
          <p:cNvPr id="5" name="文本框 4"/>
          <p:cNvSpPr txBox="1"/>
          <p:nvPr/>
        </p:nvSpPr>
        <p:spPr>
          <a:xfrm>
            <a:off x="7092950" y="1357630"/>
            <a:ext cx="4526280" cy="4131310"/>
          </a:xfrm>
          <a:prstGeom prst="rect">
            <a:avLst/>
          </a:prstGeom>
          <a:noFill/>
        </p:spPr>
        <p:txBody>
          <a:bodyPr wrap="square" rtlCol="0">
            <a:noAutofit/>
          </a:bodyPr>
          <a:lstStyle/>
          <a:p>
            <a:endParaRPr lang="zh-CN" altLang="en-US" sz="2400"/>
          </a:p>
        </p:txBody>
      </p:sp>
      <p:pic>
        <p:nvPicPr>
          <p:cNvPr id="3" name="图片 2" descr="6-tvm0.7-1"/>
          <p:cNvPicPr>
            <a:picLocks noChangeAspect="1"/>
          </p:cNvPicPr>
          <p:nvPr/>
        </p:nvPicPr>
        <p:blipFill>
          <a:blip r:embed="rId2"/>
          <a:stretch>
            <a:fillRect/>
          </a:stretch>
        </p:blipFill>
        <p:spPr>
          <a:xfrm>
            <a:off x="621665" y="884555"/>
            <a:ext cx="4426585" cy="2512695"/>
          </a:xfrm>
          <a:prstGeom prst="rect">
            <a:avLst/>
          </a:prstGeom>
        </p:spPr>
      </p:pic>
      <p:pic>
        <p:nvPicPr>
          <p:cNvPr id="6" name="图片 5" descr="6-tvm0.7-2"/>
          <p:cNvPicPr>
            <a:picLocks noChangeAspect="1"/>
          </p:cNvPicPr>
          <p:nvPr/>
        </p:nvPicPr>
        <p:blipFill>
          <a:blip r:embed="rId3"/>
          <a:stretch>
            <a:fillRect/>
          </a:stretch>
        </p:blipFill>
        <p:spPr>
          <a:xfrm>
            <a:off x="615315" y="3462020"/>
            <a:ext cx="6870065" cy="2019300"/>
          </a:xfrm>
          <a:prstGeom prst="rect">
            <a:avLst/>
          </a:prstGeom>
        </p:spPr>
      </p:pic>
      <p:pic>
        <p:nvPicPr>
          <p:cNvPr id="7" name="图片 6" descr="6-tvm0.8"/>
          <p:cNvPicPr>
            <a:picLocks noChangeAspect="1"/>
          </p:cNvPicPr>
          <p:nvPr/>
        </p:nvPicPr>
        <p:blipFill>
          <a:blip r:embed="rId4"/>
          <a:stretch>
            <a:fillRect/>
          </a:stretch>
        </p:blipFill>
        <p:spPr>
          <a:xfrm>
            <a:off x="615315" y="5558790"/>
            <a:ext cx="7248525" cy="82867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0" y="485631"/>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nvGrpSpPr>
          <p:cNvPr id="10" name="组合 9"/>
          <p:cNvGrpSpPr/>
          <p:nvPr/>
        </p:nvGrpSpPr>
        <p:grpSpPr>
          <a:xfrm>
            <a:off x="353692" y="6457305"/>
            <a:ext cx="962025" cy="176212"/>
            <a:chOff x="10455276" y="6433094"/>
            <a:chExt cx="962025" cy="176212"/>
          </a:xfrm>
        </p:grpSpPr>
        <p:sp>
          <p:nvSpPr>
            <p:cNvPr id="11" name="椭圆 10"/>
            <p:cNvSpPr/>
            <p:nvPr/>
          </p:nvSpPr>
          <p:spPr>
            <a:xfrm>
              <a:off x="10717214"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2" name="椭圆 11"/>
            <p:cNvSpPr/>
            <p:nvPr/>
          </p:nvSpPr>
          <p:spPr>
            <a:xfrm>
              <a:off x="10979152"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3" name="椭圆 12"/>
            <p:cNvSpPr/>
            <p:nvPr/>
          </p:nvSpPr>
          <p:spPr>
            <a:xfrm>
              <a:off x="11241089"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4" name="椭圆 13"/>
            <p:cNvSpPr/>
            <p:nvPr/>
          </p:nvSpPr>
          <p:spPr>
            <a:xfrm>
              <a:off x="10455276"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sp>
        <p:nvSpPr>
          <p:cNvPr id="2" name="文本框 1"/>
          <p:cNvSpPr txBox="1"/>
          <p:nvPr/>
        </p:nvSpPr>
        <p:spPr>
          <a:xfrm>
            <a:off x="877568" y="266423"/>
            <a:ext cx="4450080" cy="553085"/>
          </a:xfrm>
          <a:prstGeom prst="rect">
            <a:avLst/>
          </a:prstGeom>
          <a:noFill/>
        </p:spPr>
        <p:txBody>
          <a:bodyPr wrap="none" rtlCol="0">
            <a:spAutoFit/>
          </a:bodyPr>
          <a:lstStyle/>
          <a:p>
            <a:pPr algn="l"/>
            <a:r>
              <a:rPr kumimoji="1" lang="en-US" altLang="zh-CN" sz="3000" b="1">
                <a:sym typeface="+mn-ea"/>
              </a:rPr>
              <a:t>3.4 TVM</a:t>
            </a:r>
            <a:r>
              <a:rPr kumimoji="1" lang="zh-CN" altLang="en-US" sz="3000" b="1">
                <a:sym typeface="+mn-ea"/>
              </a:rPr>
              <a:t>存在的缺陷分析</a:t>
            </a:r>
            <a:r>
              <a:rPr kumimoji="1" lang="en-US" altLang="zh-CN" sz="3000" b="1">
                <a:sym typeface="+mn-ea"/>
              </a:rPr>
              <a:t> 7</a:t>
            </a:r>
          </a:p>
        </p:txBody>
      </p:sp>
      <p:sp>
        <p:nvSpPr>
          <p:cNvPr id="5" name="文本框 4"/>
          <p:cNvSpPr txBox="1"/>
          <p:nvPr/>
        </p:nvSpPr>
        <p:spPr>
          <a:xfrm>
            <a:off x="6400800" y="600710"/>
            <a:ext cx="5218430" cy="4888230"/>
          </a:xfrm>
          <a:prstGeom prst="rect">
            <a:avLst/>
          </a:prstGeom>
          <a:noFill/>
        </p:spPr>
        <p:txBody>
          <a:bodyPr wrap="square" rtlCol="0">
            <a:noAutofit/>
          </a:bodyPr>
          <a:lstStyle/>
          <a:p>
            <a:pPr marL="285750" indent="-285750">
              <a:lnSpc>
                <a:spcPct val="150000"/>
              </a:lnSpc>
              <a:buFont typeface="Arial" panose="020B0604020202020204" pitchFamily="34" charset="0"/>
              <a:buChar char="•"/>
            </a:pPr>
            <a:r>
              <a:rPr lang="zh-CN" altLang="en-US" sz="1600"/>
              <a:t>parse_module函数将一段包含一个代数数据类型（ADT）定义的文本代码解析为一个Relay模块。然后pytest.raises函数来检查这个解析过程是否会抛出一个tvm.error.DiagnosticError异常</a:t>
            </a:r>
          </a:p>
          <a:p>
            <a:pPr marL="285750" indent="-285750">
              <a:lnSpc>
                <a:spcPct val="150000"/>
              </a:lnSpc>
              <a:buFont typeface="Arial" panose="020B0604020202020204" pitchFamily="34" charset="0"/>
              <a:buChar char="•"/>
            </a:pPr>
            <a:endParaRPr lang="zh-CN" altLang="en-US" sz="1600"/>
          </a:p>
          <a:p>
            <a:pPr marL="285750" indent="-285750">
              <a:lnSpc>
                <a:spcPct val="150000"/>
              </a:lnSpc>
              <a:buFont typeface="Arial" panose="020B0604020202020204" pitchFamily="34" charset="0"/>
              <a:buChar char="•"/>
            </a:pPr>
            <a:r>
              <a:rPr lang="zh-CN" altLang="en-US" sz="1600"/>
              <a:t>存在异常处理错误：“parse error: a type definition with the name ‘List’ was previously defined”和“parse error: a constructor with the name ‘Cons’ was previously defined”表示文本代码中类型定义和构造器与之前已经定义过的同名的类型定义和构造器冲突了，因为类型定义和构造器的名字必须是唯一的。</a:t>
            </a:r>
          </a:p>
        </p:txBody>
      </p:sp>
      <p:pic>
        <p:nvPicPr>
          <p:cNvPr id="3" name="图片 2"/>
          <p:cNvPicPr>
            <a:picLocks noChangeAspect="1"/>
          </p:cNvPicPr>
          <p:nvPr>
            <p:custDataLst>
              <p:tags r:id="rId1"/>
            </p:custDataLst>
          </p:nvPr>
        </p:nvPicPr>
        <p:blipFill>
          <a:blip r:embed="rId3"/>
          <a:stretch>
            <a:fillRect/>
          </a:stretch>
        </p:blipFill>
        <p:spPr>
          <a:xfrm>
            <a:off x="353695" y="949960"/>
            <a:ext cx="5500370" cy="343090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0" y="485631"/>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nvGrpSpPr>
          <p:cNvPr id="10" name="组合 9"/>
          <p:cNvGrpSpPr/>
          <p:nvPr/>
        </p:nvGrpSpPr>
        <p:grpSpPr>
          <a:xfrm>
            <a:off x="353692" y="6457305"/>
            <a:ext cx="962025" cy="176212"/>
            <a:chOff x="10455276" y="6433094"/>
            <a:chExt cx="962025" cy="176212"/>
          </a:xfrm>
        </p:grpSpPr>
        <p:sp>
          <p:nvSpPr>
            <p:cNvPr id="11" name="椭圆 10"/>
            <p:cNvSpPr/>
            <p:nvPr/>
          </p:nvSpPr>
          <p:spPr>
            <a:xfrm>
              <a:off x="10717214"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2" name="椭圆 11"/>
            <p:cNvSpPr/>
            <p:nvPr/>
          </p:nvSpPr>
          <p:spPr>
            <a:xfrm>
              <a:off x="10979152"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3" name="椭圆 12"/>
            <p:cNvSpPr/>
            <p:nvPr/>
          </p:nvSpPr>
          <p:spPr>
            <a:xfrm>
              <a:off x="11241089"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4" name="椭圆 13"/>
            <p:cNvSpPr/>
            <p:nvPr/>
          </p:nvSpPr>
          <p:spPr>
            <a:xfrm>
              <a:off x="10455276"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sp>
        <p:nvSpPr>
          <p:cNvPr id="2" name="文本框 1"/>
          <p:cNvSpPr txBox="1"/>
          <p:nvPr/>
        </p:nvSpPr>
        <p:spPr>
          <a:xfrm>
            <a:off x="877568" y="266423"/>
            <a:ext cx="4450080" cy="553085"/>
          </a:xfrm>
          <a:prstGeom prst="rect">
            <a:avLst/>
          </a:prstGeom>
          <a:noFill/>
        </p:spPr>
        <p:txBody>
          <a:bodyPr wrap="none" rtlCol="0">
            <a:spAutoFit/>
          </a:bodyPr>
          <a:lstStyle/>
          <a:p>
            <a:pPr algn="l"/>
            <a:r>
              <a:rPr kumimoji="1" lang="en-US" altLang="zh-CN" sz="3000" b="1">
                <a:sym typeface="+mn-ea"/>
              </a:rPr>
              <a:t>3.4 TVM</a:t>
            </a:r>
            <a:r>
              <a:rPr kumimoji="1" lang="zh-CN" altLang="en-US" sz="3000" b="1">
                <a:sym typeface="+mn-ea"/>
              </a:rPr>
              <a:t>存在的缺陷分析</a:t>
            </a:r>
            <a:r>
              <a:rPr kumimoji="1" lang="en-US" altLang="zh-CN" sz="3000" b="1">
                <a:sym typeface="+mn-ea"/>
              </a:rPr>
              <a:t> 7</a:t>
            </a:r>
          </a:p>
        </p:txBody>
      </p:sp>
      <p:pic>
        <p:nvPicPr>
          <p:cNvPr id="3" name="图片 2" descr="7-tvm0.7"/>
          <p:cNvPicPr>
            <a:picLocks noChangeAspect="1"/>
          </p:cNvPicPr>
          <p:nvPr/>
        </p:nvPicPr>
        <p:blipFill>
          <a:blip r:embed="rId2"/>
          <a:stretch>
            <a:fillRect/>
          </a:stretch>
        </p:blipFill>
        <p:spPr>
          <a:xfrm>
            <a:off x="791845" y="1271905"/>
            <a:ext cx="7839075" cy="1352550"/>
          </a:xfrm>
          <a:prstGeom prst="rect">
            <a:avLst/>
          </a:prstGeom>
        </p:spPr>
      </p:pic>
      <p:pic>
        <p:nvPicPr>
          <p:cNvPr id="6" name="图片 5" descr="7-tvm0.8"/>
          <p:cNvPicPr>
            <a:picLocks noChangeAspect="1"/>
          </p:cNvPicPr>
          <p:nvPr/>
        </p:nvPicPr>
        <p:blipFill>
          <a:blip r:embed="rId3"/>
          <a:stretch>
            <a:fillRect/>
          </a:stretch>
        </p:blipFill>
        <p:spPr>
          <a:xfrm>
            <a:off x="786130" y="3429000"/>
            <a:ext cx="6162675" cy="11906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平行四边形 4"/>
          <p:cNvSpPr/>
          <p:nvPr/>
        </p:nvSpPr>
        <p:spPr>
          <a:xfrm flipH="1">
            <a:off x="7461211" y="0"/>
            <a:ext cx="4986350" cy="6858000"/>
          </a:xfrm>
          <a:prstGeom prst="parallelogram">
            <a:avLst>
              <a:gd name="adj" fmla="val 36447"/>
            </a:avLst>
          </a:prstGeom>
          <a:gradFill>
            <a:gsLst>
              <a:gs pos="0">
                <a:srgbClr val="6A9BD7">
                  <a:alpha val="60000"/>
                </a:srgbClr>
              </a:gs>
              <a:gs pos="100000">
                <a:srgbClr val="235B95">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9" name="矩形: 圆角 8"/>
          <p:cNvSpPr/>
          <p:nvPr/>
        </p:nvSpPr>
        <p:spPr>
          <a:xfrm>
            <a:off x="0" y="485631"/>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nvGrpSpPr>
          <p:cNvPr id="10" name="组合 9"/>
          <p:cNvGrpSpPr/>
          <p:nvPr/>
        </p:nvGrpSpPr>
        <p:grpSpPr>
          <a:xfrm>
            <a:off x="353692" y="6457305"/>
            <a:ext cx="962025" cy="176212"/>
            <a:chOff x="10455276" y="6433094"/>
            <a:chExt cx="962025" cy="176212"/>
          </a:xfrm>
        </p:grpSpPr>
        <p:sp>
          <p:nvSpPr>
            <p:cNvPr id="11" name="椭圆 10"/>
            <p:cNvSpPr/>
            <p:nvPr/>
          </p:nvSpPr>
          <p:spPr>
            <a:xfrm>
              <a:off x="10717214"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2" name="椭圆 11"/>
            <p:cNvSpPr/>
            <p:nvPr/>
          </p:nvSpPr>
          <p:spPr>
            <a:xfrm>
              <a:off x="10979152"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3" name="椭圆 12"/>
            <p:cNvSpPr/>
            <p:nvPr/>
          </p:nvSpPr>
          <p:spPr>
            <a:xfrm>
              <a:off x="11241089"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4" name="椭圆 13"/>
            <p:cNvSpPr/>
            <p:nvPr/>
          </p:nvSpPr>
          <p:spPr>
            <a:xfrm>
              <a:off x="10455276"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sp>
        <p:nvSpPr>
          <p:cNvPr id="2" name="文本框 1"/>
          <p:cNvSpPr txBox="1"/>
          <p:nvPr/>
        </p:nvSpPr>
        <p:spPr>
          <a:xfrm>
            <a:off x="877568" y="266423"/>
            <a:ext cx="3999230" cy="553085"/>
          </a:xfrm>
          <a:prstGeom prst="rect">
            <a:avLst/>
          </a:prstGeom>
          <a:noFill/>
        </p:spPr>
        <p:txBody>
          <a:bodyPr wrap="none" rtlCol="0">
            <a:spAutoFit/>
          </a:bodyPr>
          <a:lstStyle/>
          <a:p>
            <a:r>
              <a:rPr kumimoji="1" lang="zh-CN" altLang="en-US" sz="3000" b="1"/>
              <a:t>深度学习编译器重要性</a:t>
            </a:r>
          </a:p>
        </p:txBody>
      </p:sp>
      <p:grpSp>
        <p:nvGrpSpPr>
          <p:cNvPr id="7" name="组合 6"/>
          <p:cNvGrpSpPr/>
          <p:nvPr/>
        </p:nvGrpSpPr>
        <p:grpSpPr>
          <a:xfrm>
            <a:off x="4330700" y="983615"/>
            <a:ext cx="3501390" cy="4662805"/>
            <a:chOff x="373287" y="1165307"/>
            <a:chExt cx="3501552" cy="4662837"/>
          </a:xfrm>
        </p:grpSpPr>
        <p:grpSp>
          <p:nvGrpSpPr>
            <p:cNvPr id="39" name="组合 38"/>
            <p:cNvGrpSpPr>
              <a:grpSpLocks noChangeAspect="1"/>
            </p:cNvGrpSpPr>
            <p:nvPr/>
          </p:nvGrpSpPr>
          <p:grpSpPr>
            <a:xfrm>
              <a:off x="373287" y="1165307"/>
              <a:ext cx="3501552" cy="4662837"/>
              <a:chOff x="353692" y="1705708"/>
              <a:chExt cx="2717787" cy="3619138"/>
            </a:xfrm>
          </p:grpSpPr>
          <p:sp>
            <p:nvSpPr>
              <p:cNvPr id="41" name="矩形: 圆角 15"/>
              <p:cNvSpPr>
                <a:spLocks noChangeAspect="1"/>
              </p:cNvSpPr>
              <p:nvPr/>
            </p:nvSpPr>
            <p:spPr>
              <a:xfrm>
                <a:off x="353692" y="1753319"/>
                <a:ext cx="2717787" cy="3571527"/>
              </a:xfrm>
              <a:prstGeom prst="roundRect">
                <a:avLst>
                  <a:gd name="adj" fmla="val 5595"/>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42" name="矩形: 圆角 16"/>
              <p:cNvSpPr/>
              <p:nvPr/>
            </p:nvSpPr>
            <p:spPr>
              <a:xfrm>
                <a:off x="472093" y="1705708"/>
                <a:ext cx="366908" cy="579711"/>
              </a:xfrm>
              <a:prstGeom prst="roundRect">
                <a:avLst>
                  <a:gd name="adj" fmla="val 11724"/>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sp>
          <p:nvSpPr>
            <p:cNvPr id="40" name="文本框 39"/>
            <p:cNvSpPr txBox="1"/>
            <p:nvPr/>
          </p:nvSpPr>
          <p:spPr>
            <a:xfrm>
              <a:off x="1126304" y="1411212"/>
              <a:ext cx="2626360" cy="460375"/>
            </a:xfrm>
            <a:prstGeom prst="rect">
              <a:avLst/>
            </a:prstGeom>
            <a:noFill/>
          </p:spPr>
          <p:txBody>
            <a:bodyPr wrap="none" rtlCol="0">
              <a:spAutoFit/>
            </a:bodyPr>
            <a:lstStyle/>
            <a:p>
              <a:r>
                <a:rPr kumimoji="1" lang="zh-CN" altLang="en-US" sz="2400" b="1">
                  <a:solidFill>
                    <a:schemeClr val="accent1">
                      <a:lumMod val="75000"/>
                    </a:schemeClr>
                  </a:solidFill>
                </a:rPr>
                <a:t>深度学习框架迭代</a:t>
              </a:r>
            </a:p>
          </p:txBody>
        </p:sp>
      </p:grpSp>
      <p:grpSp>
        <p:nvGrpSpPr>
          <p:cNvPr id="6" name="组合 5"/>
          <p:cNvGrpSpPr/>
          <p:nvPr/>
        </p:nvGrpSpPr>
        <p:grpSpPr>
          <a:xfrm>
            <a:off x="314325" y="993775"/>
            <a:ext cx="3501390" cy="4664075"/>
            <a:chOff x="373287" y="1165146"/>
            <a:chExt cx="3501552" cy="4589880"/>
          </a:xfrm>
        </p:grpSpPr>
        <p:grpSp>
          <p:nvGrpSpPr>
            <p:cNvPr id="15" name="组合 14"/>
            <p:cNvGrpSpPr>
              <a:grpSpLocks noChangeAspect="1"/>
            </p:cNvGrpSpPr>
            <p:nvPr/>
          </p:nvGrpSpPr>
          <p:grpSpPr>
            <a:xfrm>
              <a:off x="373287" y="1165146"/>
              <a:ext cx="3501552" cy="4589880"/>
              <a:chOff x="353692" y="1705583"/>
              <a:chExt cx="2717787" cy="3562511"/>
            </a:xfrm>
          </p:grpSpPr>
          <p:sp>
            <p:nvSpPr>
              <p:cNvPr id="16" name="矩形: 圆角 15"/>
              <p:cNvSpPr>
                <a:spLocks noChangeAspect="1"/>
              </p:cNvSpPr>
              <p:nvPr/>
            </p:nvSpPr>
            <p:spPr>
              <a:xfrm>
                <a:off x="353692" y="1753318"/>
                <a:ext cx="2717787" cy="3514776"/>
              </a:xfrm>
              <a:prstGeom prst="roundRect">
                <a:avLst>
                  <a:gd name="adj" fmla="val 5595"/>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7" name="矩形: 圆角 16"/>
              <p:cNvSpPr/>
              <p:nvPr/>
            </p:nvSpPr>
            <p:spPr>
              <a:xfrm>
                <a:off x="520887" y="1705583"/>
                <a:ext cx="366908" cy="579711"/>
              </a:xfrm>
              <a:prstGeom prst="roundRect">
                <a:avLst>
                  <a:gd name="adj" fmla="val 11724"/>
                </a:avLst>
              </a:prstGeom>
              <a:solidFill>
                <a:srgbClr val="6A9BD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sp>
          <p:nvSpPr>
            <p:cNvPr id="4" name="文本框 3"/>
            <p:cNvSpPr txBox="1"/>
            <p:nvPr/>
          </p:nvSpPr>
          <p:spPr>
            <a:xfrm>
              <a:off x="1118566" y="1406735"/>
              <a:ext cx="2626360" cy="453060"/>
            </a:xfrm>
            <a:prstGeom prst="rect">
              <a:avLst/>
            </a:prstGeom>
            <a:noFill/>
          </p:spPr>
          <p:txBody>
            <a:bodyPr wrap="none" rtlCol="0">
              <a:spAutoFit/>
            </a:bodyPr>
            <a:lstStyle/>
            <a:p>
              <a:r>
                <a:rPr kumimoji="1" lang="zh-CN" altLang="en-US" sz="2400" b="1">
                  <a:solidFill>
                    <a:schemeClr val="accent1">
                      <a:lumMod val="75000"/>
                    </a:schemeClr>
                  </a:solidFill>
                </a:rPr>
                <a:t>深度学习飞速发展</a:t>
              </a:r>
            </a:p>
          </p:txBody>
        </p:sp>
      </p:grpSp>
      <p:grpSp>
        <p:nvGrpSpPr>
          <p:cNvPr id="43" name="组合 42"/>
          <p:cNvGrpSpPr/>
          <p:nvPr/>
        </p:nvGrpSpPr>
        <p:grpSpPr>
          <a:xfrm>
            <a:off x="8326120" y="983615"/>
            <a:ext cx="3501390" cy="4672965"/>
            <a:chOff x="373287" y="1155147"/>
            <a:chExt cx="3501552" cy="4672997"/>
          </a:xfrm>
        </p:grpSpPr>
        <p:grpSp>
          <p:nvGrpSpPr>
            <p:cNvPr id="44" name="组合 43"/>
            <p:cNvGrpSpPr>
              <a:grpSpLocks noChangeAspect="1"/>
            </p:cNvGrpSpPr>
            <p:nvPr/>
          </p:nvGrpSpPr>
          <p:grpSpPr>
            <a:xfrm>
              <a:off x="373287" y="1155147"/>
              <a:ext cx="3501552" cy="4672997"/>
              <a:chOff x="353692" y="1697822"/>
              <a:chExt cx="2717787" cy="3627024"/>
            </a:xfrm>
          </p:grpSpPr>
          <p:sp>
            <p:nvSpPr>
              <p:cNvPr id="46" name="矩形: 圆角 15"/>
              <p:cNvSpPr>
                <a:spLocks noChangeAspect="1"/>
              </p:cNvSpPr>
              <p:nvPr/>
            </p:nvSpPr>
            <p:spPr>
              <a:xfrm>
                <a:off x="353692" y="1753319"/>
                <a:ext cx="2717787" cy="3571527"/>
              </a:xfrm>
              <a:prstGeom prst="roundRect">
                <a:avLst>
                  <a:gd name="adj" fmla="val 5595"/>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47" name="矩形: 圆角 16"/>
              <p:cNvSpPr/>
              <p:nvPr/>
            </p:nvSpPr>
            <p:spPr>
              <a:xfrm>
                <a:off x="491808" y="1697822"/>
                <a:ext cx="366908" cy="579711"/>
              </a:xfrm>
              <a:prstGeom prst="roundRect">
                <a:avLst>
                  <a:gd name="adj" fmla="val 11724"/>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sp>
          <p:nvSpPr>
            <p:cNvPr id="45" name="文本框 44"/>
            <p:cNvSpPr txBox="1"/>
            <p:nvPr/>
          </p:nvSpPr>
          <p:spPr>
            <a:xfrm>
              <a:off x="1164638" y="1410770"/>
              <a:ext cx="2422525" cy="460375"/>
            </a:xfrm>
            <a:prstGeom prst="rect">
              <a:avLst/>
            </a:prstGeom>
            <a:noFill/>
          </p:spPr>
          <p:txBody>
            <a:bodyPr wrap="none" rtlCol="0">
              <a:spAutoFit/>
            </a:bodyPr>
            <a:lstStyle/>
            <a:p>
              <a:r>
                <a:rPr kumimoji="1" lang="en-US" altLang="zh-CN" sz="2400" b="1">
                  <a:solidFill>
                    <a:schemeClr val="accent1">
                      <a:lumMod val="75000"/>
                    </a:schemeClr>
                  </a:solidFill>
                </a:rPr>
                <a:t>DL</a:t>
              </a:r>
              <a:r>
                <a:rPr kumimoji="1" lang="zh-CN" altLang="en-US" sz="2400" b="1">
                  <a:solidFill>
                    <a:schemeClr val="accent1">
                      <a:lumMod val="75000"/>
                    </a:schemeClr>
                  </a:solidFill>
                </a:rPr>
                <a:t>专用硬件发展</a:t>
              </a:r>
            </a:p>
          </p:txBody>
        </p:sp>
      </p:grpSp>
      <p:sp>
        <p:nvSpPr>
          <p:cNvPr id="3" name="文本框 2"/>
          <p:cNvSpPr txBox="1"/>
          <p:nvPr/>
        </p:nvSpPr>
        <p:spPr>
          <a:xfrm>
            <a:off x="530860" y="2044700"/>
            <a:ext cx="3086100" cy="3460115"/>
          </a:xfrm>
          <a:prstGeom prst="rect">
            <a:avLst/>
          </a:prstGeom>
          <a:noFill/>
        </p:spPr>
        <p:txBody>
          <a:bodyPr wrap="square" rtlCol="0">
            <a:noAutofit/>
          </a:bodyPr>
          <a:lstStyle/>
          <a:p>
            <a:r>
              <a:rPr lang="zh-CN" altLang="en-US" b="1">
                <a:solidFill>
                  <a:schemeClr val="accent1">
                    <a:lumMod val="50000"/>
                  </a:schemeClr>
                </a:solidFill>
              </a:rPr>
              <a:t>深度学习（Deep Learning）在各个科学领域产生了深远的影响，其中最为普遍的应用则是在人工智能领域中，如自然语言处理和计算机视觉。</a:t>
            </a:r>
          </a:p>
          <a:p>
            <a:endParaRPr lang="zh-CN" altLang="en-US" b="1">
              <a:solidFill>
                <a:schemeClr val="accent1">
                  <a:lumMod val="50000"/>
                </a:schemeClr>
              </a:solidFill>
            </a:endParaRPr>
          </a:p>
          <a:p>
            <a:r>
              <a:rPr lang="zh-CN" altLang="en-US" b="1">
                <a:solidFill>
                  <a:schemeClr val="accent1">
                    <a:lumMod val="50000"/>
                  </a:schemeClr>
                </a:solidFill>
              </a:rPr>
              <a:t>各种深度学习模型层出不穷：卷积神经网络</a:t>
            </a:r>
            <a:r>
              <a:rPr lang="en-US" altLang="zh-CN" b="1">
                <a:solidFill>
                  <a:schemeClr val="accent1">
                    <a:lumMod val="50000"/>
                  </a:schemeClr>
                </a:solidFill>
              </a:rPr>
              <a:t>CNN</a:t>
            </a:r>
            <a:r>
              <a:rPr lang="zh-CN" altLang="en-US" b="1">
                <a:solidFill>
                  <a:schemeClr val="accent1">
                    <a:lumMod val="50000"/>
                  </a:schemeClr>
                </a:solidFill>
              </a:rPr>
              <a:t>、循环神经网络RNN、长短期记忆网络LSTM和生成对抗网络GAN</a:t>
            </a:r>
          </a:p>
        </p:txBody>
      </p:sp>
      <p:sp>
        <p:nvSpPr>
          <p:cNvPr id="18" name="文本框 17"/>
          <p:cNvSpPr txBox="1"/>
          <p:nvPr>
            <p:custDataLst>
              <p:tags r:id="rId1"/>
            </p:custDataLst>
          </p:nvPr>
        </p:nvSpPr>
        <p:spPr>
          <a:xfrm>
            <a:off x="4582160" y="2019300"/>
            <a:ext cx="3086100" cy="3460115"/>
          </a:xfrm>
          <a:prstGeom prst="rect">
            <a:avLst/>
          </a:prstGeom>
          <a:noFill/>
        </p:spPr>
        <p:txBody>
          <a:bodyPr wrap="square" rtlCol="0">
            <a:noAutofit/>
          </a:bodyPr>
          <a:lstStyle/>
          <a:p>
            <a:r>
              <a:rPr lang="zh-CN" altLang="en-US" b="1" dirty="0">
                <a:solidFill>
                  <a:schemeClr val="accent1">
                    <a:lumMod val="50000"/>
                  </a:schemeClr>
                </a:solidFill>
              </a:rPr>
              <a:t>工业界和学术界提出并不断完善了例如 TensorFlow、PyTorch和 MxNet等深度学习框架。这些深度学习框架使得研究人员根据需要选择已有的模型，通过训练得到模型参数。</a:t>
            </a:r>
          </a:p>
          <a:p>
            <a:endParaRPr lang="zh-CN" altLang="en-US" b="1" dirty="0">
              <a:solidFill>
                <a:schemeClr val="accent1">
                  <a:lumMod val="50000"/>
                </a:schemeClr>
              </a:solidFill>
            </a:endParaRPr>
          </a:p>
          <a:p>
            <a:r>
              <a:rPr lang="zh-CN" altLang="en-US" b="1" dirty="0">
                <a:solidFill>
                  <a:schemeClr val="accent1">
                    <a:lumMod val="50000"/>
                  </a:schemeClr>
                </a:solidFill>
              </a:rPr>
              <a:t>研究人员也可以根据自己的需要对模型进行进一步的修改。</a:t>
            </a:r>
          </a:p>
        </p:txBody>
      </p:sp>
      <p:sp>
        <p:nvSpPr>
          <p:cNvPr id="19" name="文本框 18"/>
          <p:cNvSpPr txBox="1"/>
          <p:nvPr>
            <p:custDataLst>
              <p:tags r:id="rId2"/>
            </p:custDataLst>
          </p:nvPr>
        </p:nvSpPr>
        <p:spPr>
          <a:xfrm>
            <a:off x="8582660" y="1990725"/>
            <a:ext cx="3086100" cy="3460115"/>
          </a:xfrm>
          <a:prstGeom prst="rect">
            <a:avLst/>
          </a:prstGeom>
          <a:noFill/>
        </p:spPr>
        <p:txBody>
          <a:bodyPr wrap="square" rtlCol="0">
            <a:noAutofit/>
          </a:bodyPr>
          <a:lstStyle/>
          <a:p>
            <a:r>
              <a:rPr lang="zh-CN" altLang="en-US" b="1">
                <a:solidFill>
                  <a:schemeClr val="accent1">
                    <a:lumMod val="50000"/>
                  </a:schemeClr>
                </a:solidFill>
              </a:rPr>
              <a:t>不少公司着眼于深度学习中特殊的计算特性（例如矩阵乘法），为提高深度学习的计算效率设计了相应的硬件。</a:t>
            </a:r>
          </a:p>
          <a:p>
            <a:endParaRPr lang="zh-CN" altLang="en-US" b="1">
              <a:solidFill>
                <a:schemeClr val="accent1">
                  <a:lumMod val="50000"/>
                </a:schemeClr>
              </a:solidFill>
            </a:endParaRPr>
          </a:p>
          <a:p>
            <a:r>
              <a:rPr lang="zh-CN" altLang="en-US" b="1">
                <a:solidFill>
                  <a:schemeClr val="accent1">
                    <a:lumMod val="50000"/>
                  </a:schemeClr>
                </a:solidFill>
              </a:rPr>
              <a:t>Google 公司在 2016 年发布了区别于 CPU 和 GPU 的专用于深度学习的 TPU</a:t>
            </a:r>
            <a:r>
              <a:rPr lang="en-US" altLang="zh-CN" b="1">
                <a:solidFill>
                  <a:schemeClr val="accent1">
                    <a:lumMod val="50000"/>
                  </a:schemeClr>
                </a:solidFill>
              </a:rPr>
              <a:t> </a:t>
            </a:r>
            <a:r>
              <a:rPr lang="zh-CN" altLang="en-US" b="1">
                <a:solidFill>
                  <a:schemeClr val="accent1">
                    <a:lumMod val="50000"/>
                  </a:schemeClr>
                </a:solidFill>
              </a:rPr>
              <a:t>芯片，其设计了专门用于提高性能和能量效率的应用特定集成电路（如矩阵乘法引擎和高带宽内存）。</a:t>
            </a:r>
          </a:p>
        </p:txBody>
      </p:sp>
      <p:grpSp>
        <p:nvGrpSpPr>
          <p:cNvPr id="20" name="组合 19"/>
          <p:cNvGrpSpPr/>
          <p:nvPr/>
        </p:nvGrpSpPr>
        <p:grpSpPr>
          <a:xfrm>
            <a:off x="587538" y="2487788"/>
            <a:ext cx="11310938" cy="2300288"/>
            <a:chOff x="358441" y="3142148"/>
            <a:chExt cx="11310938" cy="2300288"/>
          </a:xfrm>
        </p:grpSpPr>
        <p:sp>
          <p:nvSpPr>
            <p:cNvPr id="21" name="圆角矩形 20"/>
            <p:cNvSpPr/>
            <p:nvPr>
              <p:custDataLst>
                <p:tags r:id="rId3"/>
              </p:custDataLst>
            </p:nvPr>
          </p:nvSpPr>
          <p:spPr>
            <a:xfrm>
              <a:off x="358441" y="3142148"/>
              <a:ext cx="11310938" cy="2300288"/>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文本框 21"/>
            <p:cNvSpPr txBox="1"/>
            <p:nvPr>
              <p:custDataLst>
                <p:tags r:id="rId4"/>
              </p:custDataLst>
            </p:nvPr>
          </p:nvSpPr>
          <p:spPr>
            <a:xfrm>
              <a:off x="806483" y="3797348"/>
              <a:ext cx="10561650" cy="953135"/>
            </a:xfrm>
            <a:prstGeom prst="rect">
              <a:avLst/>
            </a:prstGeom>
            <a:noFill/>
          </p:spPr>
          <p:txBody>
            <a:bodyPr wrap="square" rtlCol="0">
              <a:spAutoFit/>
            </a:bodyPr>
            <a:lstStyle/>
            <a:p>
              <a:r>
                <a:rPr kumimoji="1" lang="zh-CN" altLang="en-US" sz="2800" b="1">
                  <a:solidFill>
                    <a:schemeClr val="bg1"/>
                  </a:solidFill>
                </a:rPr>
                <a:t>当前流行的深度学习框架想要充分利用多样化的</a:t>
              </a:r>
              <a:r>
                <a:rPr kumimoji="1" lang="en-US" altLang="zh-CN" sz="2800" b="1">
                  <a:solidFill>
                    <a:schemeClr val="bg1"/>
                  </a:solidFill>
                </a:rPr>
                <a:t>DL</a:t>
              </a:r>
              <a:r>
                <a:rPr kumimoji="1" lang="zh-CN" altLang="en-US" sz="2800" b="1">
                  <a:solidFill>
                    <a:schemeClr val="bg1"/>
                  </a:solidFill>
                </a:rPr>
                <a:t>硬件必然存在大量的人工成本，那么该怎么有效的减少这样的成本呢？</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0" y="485631"/>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nvGrpSpPr>
          <p:cNvPr id="10" name="组合 9"/>
          <p:cNvGrpSpPr/>
          <p:nvPr/>
        </p:nvGrpSpPr>
        <p:grpSpPr>
          <a:xfrm>
            <a:off x="353692" y="6457305"/>
            <a:ext cx="962025" cy="176212"/>
            <a:chOff x="10455276" y="6433094"/>
            <a:chExt cx="962025" cy="176212"/>
          </a:xfrm>
        </p:grpSpPr>
        <p:sp>
          <p:nvSpPr>
            <p:cNvPr id="11" name="椭圆 10"/>
            <p:cNvSpPr/>
            <p:nvPr/>
          </p:nvSpPr>
          <p:spPr>
            <a:xfrm>
              <a:off x="10717214"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2" name="椭圆 11"/>
            <p:cNvSpPr/>
            <p:nvPr/>
          </p:nvSpPr>
          <p:spPr>
            <a:xfrm>
              <a:off x="10979152"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3" name="椭圆 12"/>
            <p:cNvSpPr/>
            <p:nvPr/>
          </p:nvSpPr>
          <p:spPr>
            <a:xfrm>
              <a:off x="11241089"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4" name="椭圆 13"/>
            <p:cNvSpPr/>
            <p:nvPr/>
          </p:nvSpPr>
          <p:spPr>
            <a:xfrm>
              <a:off x="10455276"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sp>
        <p:nvSpPr>
          <p:cNvPr id="2" name="文本框 1"/>
          <p:cNvSpPr txBox="1"/>
          <p:nvPr/>
        </p:nvSpPr>
        <p:spPr>
          <a:xfrm>
            <a:off x="877568" y="266423"/>
            <a:ext cx="4450080" cy="553085"/>
          </a:xfrm>
          <a:prstGeom prst="rect">
            <a:avLst/>
          </a:prstGeom>
          <a:noFill/>
        </p:spPr>
        <p:txBody>
          <a:bodyPr wrap="none" rtlCol="0">
            <a:spAutoFit/>
          </a:bodyPr>
          <a:lstStyle/>
          <a:p>
            <a:pPr algn="l"/>
            <a:r>
              <a:rPr kumimoji="1" lang="en-US" altLang="zh-CN" sz="3000" b="1">
                <a:sym typeface="+mn-ea"/>
              </a:rPr>
              <a:t>3.4 TVM</a:t>
            </a:r>
            <a:r>
              <a:rPr kumimoji="1" lang="zh-CN" altLang="en-US" sz="3000" b="1">
                <a:sym typeface="+mn-ea"/>
              </a:rPr>
              <a:t>存在的缺陷分析</a:t>
            </a:r>
            <a:r>
              <a:rPr kumimoji="1" lang="en-US" altLang="zh-CN" sz="3000" b="1">
                <a:sym typeface="+mn-ea"/>
              </a:rPr>
              <a:t> 8</a:t>
            </a:r>
          </a:p>
        </p:txBody>
      </p:sp>
      <p:sp>
        <p:nvSpPr>
          <p:cNvPr id="5" name="文本框 4"/>
          <p:cNvSpPr txBox="1"/>
          <p:nvPr/>
        </p:nvSpPr>
        <p:spPr>
          <a:xfrm>
            <a:off x="4906010" y="942340"/>
            <a:ext cx="6837680" cy="4546600"/>
          </a:xfrm>
          <a:prstGeom prst="rect">
            <a:avLst/>
          </a:prstGeom>
          <a:noFill/>
        </p:spPr>
        <p:txBody>
          <a:bodyPr wrap="square" rtlCol="0">
            <a:noAutofit/>
          </a:bodyPr>
          <a:lstStyle/>
          <a:p>
            <a:pPr marL="285750" indent="-285750">
              <a:lnSpc>
                <a:spcPct val="150000"/>
              </a:lnSpc>
              <a:buFont typeface="Arial" panose="020B0604020202020204" pitchFamily="34" charset="0"/>
              <a:buChar char="•"/>
            </a:pPr>
            <a:r>
              <a:rPr lang="zh-CN" altLang="en-US" sz="1600"/>
              <a:t>tvm.parser.parse_expr函数来将一段文本代码解析为一个Relay表达式。</a:t>
            </a:r>
          </a:p>
          <a:p>
            <a:pPr marL="285750" indent="-285750">
              <a:lnSpc>
                <a:spcPct val="150000"/>
              </a:lnSpc>
              <a:buFont typeface="Arial" panose="020B0604020202020204" pitchFamily="34" charset="0"/>
              <a:buChar char="•"/>
            </a:pPr>
            <a:endParaRPr lang="zh-CN" altLang="en-US" sz="1600"/>
          </a:p>
          <a:p>
            <a:pPr marL="285750" indent="-285750">
              <a:lnSpc>
                <a:spcPct val="150000"/>
              </a:lnSpc>
              <a:buFont typeface="Arial" panose="020B0604020202020204" pitchFamily="34" charset="0"/>
              <a:buChar char="•"/>
            </a:pPr>
            <a:r>
              <a:rPr lang="zh-CN" altLang="en-US" sz="1600"/>
              <a:t>parse_text函数将一段包含一个元数据（meta）表达式的文本代码解析为一个Relay表达式。然后pytest.raises函数来检查这个解析过程是否会抛出一个tvm.error.DiagnosticError异常</a:t>
            </a:r>
          </a:p>
          <a:p>
            <a:pPr marL="285750" indent="-285750">
              <a:lnSpc>
                <a:spcPct val="150000"/>
              </a:lnSpc>
              <a:buFont typeface="Arial" panose="020B0604020202020204" pitchFamily="34" charset="0"/>
              <a:buChar char="•"/>
            </a:pPr>
            <a:endParaRPr lang="zh-CN" altLang="en-US" sz="1600"/>
          </a:p>
          <a:p>
            <a:pPr marL="285750" indent="-285750">
              <a:lnSpc>
                <a:spcPct val="150000"/>
              </a:lnSpc>
              <a:buFont typeface="Arial" panose="020B0604020202020204" pitchFamily="34" charset="0"/>
              <a:buChar char="•"/>
            </a:pPr>
            <a:r>
              <a:rPr lang="zh-CN" altLang="en-US" sz="1600"/>
              <a:t>存在异常处理错误：“parse error: no entry in the meta table for random_entry”表示文本代码中元数据表达式试图访问一个不存在或未定义的元数据条目random_entry。而元数据表达式必须访问一个有效的元数据条目。</a:t>
            </a:r>
          </a:p>
          <a:p>
            <a:pPr marL="285750" indent="-285750">
              <a:lnSpc>
                <a:spcPct val="150000"/>
              </a:lnSpc>
              <a:buFont typeface="Arial" panose="020B0604020202020204" pitchFamily="34" charset="0"/>
              <a:buChar char="•"/>
            </a:pPr>
            <a:r>
              <a:rPr lang="zh-CN" altLang="en-US" sz="1600"/>
              <a:t>代码meta[random_entry][15123]的random_entry是一个随机的字符串，而非元数据表中的一个有效的键。这就导致了解析错误。</a:t>
            </a:r>
          </a:p>
        </p:txBody>
      </p:sp>
      <p:pic>
        <p:nvPicPr>
          <p:cNvPr id="3" name="图片 2"/>
          <p:cNvPicPr>
            <a:picLocks noChangeAspect="1"/>
          </p:cNvPicPr>
          <p:nvPr>
            <p:custDataLst>
              <p:tags r:id="rId1"/>
            </p:custDataLst>
          </p:nvPr>
        </p:nvPicPr>
        <p:blipFill>
          <a:blip r:embed="rId3"/>
          <a:stretch>
            <a:fillRect/>
          </a:stretch>
        </p:blipFill>
        <p:spPr>
          <a:xfrm>
            <a:off x="615315" y="1033145"/>
            <a:ext cx="3463290" cy="479171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0" y="485631"/>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nvGrpSpPr>
          <p:cNvPr id="10" name="组合 9"/>
          <p:cNvGrpSpPr/>
          <p:nvPr/>
        </p:nvGrpSpPr>
        <p:grpSpPr>
          <a:xfrm>
            <a:off x="353692" y="6457305"/>
            <a:ext cx="962025" cy="176212"/>
            <a:chOff x="10455276" y="6433094"/>
            <a:chExt cx="962025" cy="176212"/>
          </a:xfrm>
        </p:grpSpPr>
        <p:sp>
          <p:nvSpPr>
            <p:cNvPr id="11" name="椭圆 10"/>
            <p:cNvSpPr/>
            <p:nvPr/>
          </p:nvSpPr>
          <p:spPr>
            <a:xfrm>
              <a:off x="10717214"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2" name="椭圆 11"/>
            <p:cNvSpPr/>
            <p:nvPr/>
          </p:nvSpPr>
          <p:spPr>
            <a:xfrm>
              <a:off x="10979152"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3" name="椭圆 12"/>
            <p:cNvSpPr/>
            <p:nvPr/>
          </p:nvSpPr>
          <p:spPr>
            <a:xfrm>
              <a:off x="11241089"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4" name="椭圆 13"/>
            <p:cNvSpPr/>
            <p:nvPr/>
          </p:nvSpPr>
          <p:spPr>
            <a:xfrm>
              <a:off x="10455276"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sp>
        <p:nvSpPr>
          <p:cNvPr id="2" name="文本框 1"/>
          <p:cNvSpPr txBox="1"/>
          <p:nvPr/>
        </p:nvSpPr>
        <p:spPr>
          <a:xfrm>
            <a:off x="877568" y="266423"/>
            <a:ext cx="4450080" cy="553085"/>
          </a:xfrm>
          <a:prstGeom prst="rect">
            <a:avLst/>
          </a:prstGeom>
          <a:noFill/>
        </p:spPr>
        <p:txBody>
          <a:bodyPr wrap="none" rtlCol="0">
            <a:spAutoFit/>
          </a:bodyPr>
          <a:lstStyle/>
          <a:p>
            <a:pPr algn="l"/>
            <a:r>
              <a:rPr kumimoji="1" lang="en-US" altLang="zh-CN" sz="3000" b="1">
                <a:sym typeface="+mn-ea"/>
              </a:rPr>
              <a:t>3.4 TVM</a:t>
            </a:r>
            <a:r>
              <a:rPr kumimoji="1" lang="zh-CN" altLang="en-US" sz="3000" b="1">
                <a:sym typeface="+mn-ea"/>
              </a:rPr>
              <a:t>存在的缺陷分析</a:t>
            </a:r>
            <a:r>
              <a:rPr kumimoji="1" lang="en-US" altLang="zh-CN" sz="3000" b="1">
                <a:sym typeface="+mn-ea"/>
              </a:rPr>
              <a:t> 8</a:t>
            </a:r>
          </a:p>
        </p:txBody>
      </p:sp>
      <p:pic>
        <p:nvPicPr>
          <p:cNvPr id="3" name="图片 2" descr="8-tvm0.7"/>
          <p:cNvPicPr>
            <a:picLocks noChangeAspect="1"/>
          </p:cNvPicPr>
          <p:nvPr/>
        </p:nvPicPr>
        <p:blipFill>
          <a:blip r:embed="rId2"/>
          <a:stretch>
            <a:fillRect/>
          </a:stretch>
        </p:blipFill>
        <p:spPr>
          <a:xfrm>
            <a:off x="791845" y="1377950"/>
            <a:ext cx="6267450" cy="752475"/>
          </a:xfrm>
          <a:prstGeom prst="rect">
            <a:avLst/>
          </a:prstGeom>
        </p:spPr>
      </p:pic>
      <p:pic>
        <p:nvPicPr>
          <p:cNvPr id="6" name="图片 5" descr="8-tvm0.8"/>
          <p:cNvPicPr>
            <a:picLocks noChangeAspect="1"/>
          </p:cNvPicPr>
          <p:nvPr/>
        </p:nvPicPr>
        <p:blipFill>
          <a:blip r:embed="rId3"/>
          <a:stretch>
            <a:fillRect/>
          </a:stretch>
        </p:blipFill>
        <p:spPr>
          <a:xfrm>
            <a:off x="791845" y="2599055"/>
            <a:ext cx="5419725" cy="120967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圆角 56"/>
          <p:cNvSpPr/>
          <p:nvPr/>
        </p:nvSpPr>
        <p:spPr>
          <a:xfrm>
            <a:off x="1931981" y="493325"/>
            <a:ext cx="9690100" cy="5800661"/>
          </a:xfrm>
          <a:prstGeom prst="roundRect">
            <a:avLst>
              <a:gd name="adj" fmla="val 1998"/>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n-ea"/>
              <a:cs typeface="字魂105号-简雅黑" panose="00000500000000000000" pitchFamily="2" charset="-122"/>
              <a:sym typeface="字魂105号-简雅黑" panose="00000500000000000000" pitchFamily="2" charset="-122"/>
            </a:endParaRPr>
          </a:p>
        </p:txBody>
      </p:sp>
      <p:grpSp>
        <p:nvGrpSpPr>
          <p:cNvPr id="30" name="组合 29"/>
          <p:cNvGrpSpPr/>
          <p:nvPr/>
        </p:nvGrpSpPr>
        <p:grpSpPr>
          <a:xfrm>
            <a:off x="4544357" y="1615246"/>
            <a:ext cx="6391033" cy="644699"/>
            <a:chOff x="5243506" y="1213942"/>
            <a:chExt cx="6391033" cy="644699"/>
          </a:xfrm>
        </p:grpSpPr>
        <p:grpSp>
          <p:nvGrpSpPr>
            <p:cNvPr id="11" name="组合 10"/>
            <p:cNvGrpSpPr/>
            <p:nvPr/>
          </p:nvGrpSpPr>
          <p:grpSpPr>
            <a:xfrm>
              <a:off x="5243506" y="1213942"/>
              <a:ext cx="6391033" cy="644699"/>
              <a:chOff x="5243506" y="1356815"/>
              <a:chExt cx="6391033" cy="644699"/>
            </a:xfrm>
          </p:grpSpPr>
          <p:grpSp>
            <p:nvGrpSpPr>
              <p:cNvPr id="9" name="组合 8"/>
              <p:cNvGrpSpPr/>
              <p:nvPr/>
            </p:nvGrpSpPr>
            <p:grpSpPr>
              <a:xfrm>
                <a:off x="7091013" y="1356815"/>
                <a:ext cx="4543526" cy="644699"/>
                <a:chOff x="5676100" y="1356815"/>
                <a:chExt cx="4543526" cy="644699"/>
              </a:xfrm>
            </p:grpSpPr>
            <p:sp>
              <p:nvSpPr>
                <p:cNvPr id="5" name="文本框 4"/>
                <p:cNvSpPr txBox="1"/>
                <p:nvPr/>
              </p:nvSpPr>
              <p:spPr>
                <a:xfrm>
                  <a:off x="5707781" y="1356815"/>
                  <a:ext cx="3955983" cy="274320"/>
                </a:xfrm>
                <a:prstGeom prst="rect">
                  <a:avLst/>
                </a:prstGeom>
                <a:noFill/>
              </p:spPr>
              <p:txBody>
                <a:bodyPr wrap="square" rtlCol="0">
                  <a:normAutofit/>
                </a:bodyPr>
                <a:lstStyle/>
                <a:p>
                  <a:endParaRPr lang="en-US" altLang="en-US" sz="1200" b="1" spc="600" dirty="0">
                    <a:solidFill>
                      <a:srgbClr val="262626"/>
                    </a:solidFill>
                    <a:latin typeface="+mn-ea"/>
                    <a:cs typeface="字魂105号-简雅黑" panose="00000500000000000000" pitchFamily="2" charset="-122"/>
                    <a:sym typeface="字魂105号-简雅黑" panose="00000500000000000000" pitchFamily="2" charset="-122"/>
                  </a:endParaRPr>
                </a:p>
              </p:txBody>
            </p:sp>
            <p:sp>
              <p:nvSpPr>
                <p:cNvPr id="8" name="文本框 7"/>
                <p:cNvSpPr txBox="1"/>
                <p:nvPr/>
              </p:nvSpPr>
              <p:spPr>
                <a:xfrm>
                  <a:off x="5676100" y="1480004"/>
                  <a:ext cx="4543526" cy="521510"/>
                </a:xfrm>
                <a:prstGeom prst="rect">
                  <a:avLst/>
                </a:prstGeom>
                <a:noFill/>
              </p:spPr>
              <p:txBody>
                <a:bodyPr wrap="square">
                  <a:normAutofit/>
                </a:bodyPr>
                <a:lstStyle/>
                <a:p>
                  <a:r>
                    <a:rPr lang="zh-CN" altLang="en-US" sz="2400" b="1" spc="600" dirty="0">
                      <a:solidFill>
                        <a:srgbClr val="262626"/>
                      </a:solidFill>
                      <a:latin typeface="+mn-ea"/>
                      <a:cs typeface="字魂105号-简雅黑" panose="00000500000000000000" pitchFamily="2" charset="-122"/>
                      <a:sym typeface="字魂105号-简雅黑" panose="00000500000000000000" pitchFamily="2" charset="-122"/>
                    </a:rPr>
                    <a:t>深度学习编译器概述</a:t>
                  </a:r>
                </a:p>
              </p:txBody>
            </p:sp>
          </p:grpSp>
          <p:sp>
            <p:nvSpPr>
              <p:cNvPr id="10" name="矩形 9"/>
              <p:cNvSpPr/>
              <p:nvPr/>
            </p:nvSpPr>
            <p:spPr>
              <a:xfrm>
                <a:off x="5243506" y="1471934"/>
                <a:ext cx="521510" cy="52151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b="1" dirty="0">
                    <a:latin typeface="+mn-ea"/>
                    <a:cs typeface="字魂105号-简雅黑" panose="00000500000000000000" pitchFamily="2" charset="-122"/>
                    <a:sym typeface="字魂105号-简雅黑" panose="00000500000000000000" pitchFamily="2" charset="-122"/>
                  </a:rPr>
                  <a:t>1</a:t>
                </a:r>
                <a:endParaRPr lang="zh-CN" altLang="en-US" b="1" dirty="0">
                  <a:latin typeface="+mn-ea"/>
                  <a:cs typeface="字魂105号-简雅黑" panose="00000500000000000000" pitchFamily="2" charset="-122"/>
                  <a:sym typeface="字魂105号-简雅黑" panose="00000500000000000000" pitchFamily="2" charset="-122"/>
                </a:endParaRPr>
              </a:p>
            </p:txBody>
          </p:sp>
        </p:grpSp>
        <p:cxnSp>
          <p:nvCxnSpPr>
            <p:cNvPr id="27" name="直接连接符 26"/>
            <p:cNvCxnSpPr/>
            <p:nvPr/>
          </p:nvCxnSpPr>
          <p:spPr>
            <a:xfrm>
              <a:off x="5987143" y="1589816"/>
              <a:ext cx="881743" cy="0"/>
            </a:xfrm>
            <a:prstGeom prst="line">
              <a:avLst/>
            </a:prstGeom>
            <a:ln w="28575">
              <a:gradFill>
                <a:gsLst>
                  <a:gs pos="0">
                    <a:srgbClr val="6A9BD7">
                      <a:alpha val="50000"/>
                    </a:srgbClr>
                  </a:gs>
                  <a:gs pos="100000">
                    <a:srgbClr val="235B95"/>
                  </a:gs>
                </a:gsLst>
                <a:lin ang="1200000" scaled="0"/>
              </a:gra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4958169" y="2651958"/>
            <a:ext cx="5835172" cy="636628"/>
            <a:chOff x="5243506" y="1213943"/>
            <a:chExt cx="5835172" cy="636628"/>
          </a:xfrm>
        </p:grpSpPr>
        <p:grpSp>
          <p:nvGrpSpPr>
            <p:cNvPr id="32" name="组合 31"/>
            <p:cNvGrpSpPr/>
            <p:nvPr/>
          </p:nvGrpSpPr>
          <p:grpSpPr>
            <a:xfrm>
              <a:off x="5243506" y="1213943"/>
              <a:ext cx="5835172" cy="636628"/>
              <a:chOff x="5243506" y="1356816"/>
              <a:chExt cx="5835172" cy="636628"/>
            </a:xfrm>
          </p:grpSpPr>
          <p:grpSp>
            <p:nvGrpSpPr>
              <p:cNvPr id="34" name="组合 33"/>
              <p:cNvGrpSpPr/>
              <p:nvPr/>
            </p:nvGrpSpPr>
            <p:grpSpPr>
              <a:xfrm>
                <a:off x="7102576" y="1356816"/>
                <a:ext cx="3976102" cy="599305"/>
                <a:chOff x="5687663" y="1356816"/>
                <a:chExt cx="3976102" cy="599305"/>
              </a:xfrm>
            </p:grpSpPr>
            <p:sp>
              <p:nvSpPr>
                <p:cNvPr id="36" name="文本框 35"/>
                <p:cNvSpPr txBox="1"/>
                <p:nvPr/>
              </p:nvSpPr>
              <p:spPr>
                <a:xfrm>
                  <a:off x="5707782" y="1356816"/>
                  <a:ext cx="3955983" cy="457200"/>
                </a:xfrm>
                <a:prstGeom prst="rect">
                  <a:avLst/>
                </a:prstGeom>
                <a:noFill/>
              </p:spPr>
              <p:txBody>
                <a:bodyPr wrap="square" rtlCol="0">
                  <a:normAutofit/>
                </a:bodyPr>
                <a:lstStyle/>
                <a:p>
                  <a:endParaRPr lang="en-US" altLang="en-US" sz="2400" b="1" spc="600" dirty="0">
                    <a:solidFill>
                      <a:srgbClr val="262626"/>
                    </a:solidFill>
                    <a:latin typeface="+mn-ea"/>
                    <a:cs typeface="字魂105号-简雅黑" panose="00000500000000000000" pitchFamily="2" charset="-122"/>
                    <a:sym typeface="字魂105号-简雅黑" panose="00000500000000000000" pitchFamily="2" charset="-122"/>
                  </a:endParaRPr>
                </a:p>
              </p:txBody>
            </p:sp>
            <p:sp>
              <p:nvSpPr>
                <p:cNvPr id="37" name="文本框 36"/>
                <p:cNvSpPr txBox="1"/>
                <p:nvPr/>
              </p:nvSpPr>
              <p:spPr>
                <a:xfrm>
                  <a:off x="5687663" y="1434611"/>
                  <a:ext cx="3753854" cy="521510"/>
                </a:xfrm>
                <a:prstGeom prst="rect">
                  <a:avLst/>
                </a:prstGeom>
                <a:noFill/>
              </p:spPr>
              <p:txBody>
                <a:bodyPr wrap="square">
                  <a:normAutofit/>
                </a:bodyPr>
                <a:lstStyle/>
                <a:p>
                  <a:r>
                    <a:rPr lang="zh-CN" altLang="en-US" sz="2400" b="1" spc="600" dirty="0">
                      <a:solidFill>
                        <a:srgbClr val="262626"/>
                      </a:solidFill>
                      <a:latin typeface="+mn-ea"/>
                      <a:cs typeface="字魂105号-简雅黑" panose="00000500000000000000" pitchFamily="2" charset="-122"/>
                      <a:sym typeface="字魂105号-简雅黑" panose="00000500000000000000" pitchFamily="2" charset="-122"/>
                    </a:rPr>
                    <a:t>编译器缺陷测试复现</a:t>
                  </a:r>
                </a:p>
              </p:txBody>
            </p:sp>
          </p:grpSp>
          <p:sp>
            <p:nvSpPr>
              <p:cNvPr id="35" name="矩形 34"/>
              <p:cNvSpPr/>
              <p:nvPr/>
            </p:nvSpPr>
            <p:spPr>
              <a:xfrm>
                <a:off x="5243506" y="1471934"/>
                <a:ext cx="521510" cy="52151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b="1" dirty="0">
                    <a:latin typeface="+mn-ea"/>
                    <a:cs typeface="字魂105号-简雅黑" panose="00000500000000000000" pitchFamily="2" charset="-122"/>
                    <a:sym typeface="字魂105号-简雅黑" panose="00000500000000000000" pitchFamily="2" charset="-122"/>
                  </a:rPr>
                  <a:t>2</a:t>
                </a:r>
                <a:endParaRPr lang="zh-CN" altLang="en-US" b="1" dirty="0">
                  <a:latin typeface="+mn-ea"/>
                  <a:cs typeface="字魂105号-简雅黑" panose="00000500000000000000" pitchFamily="2" charset="-122"/>
                  <a:sym typeface="字魂105号-简雅黑" panose="00000500000000000000" pitchFamily="2" charset="-122"/>
                </a:endParaRPr>
              </a:p>
            </p:txBody>
          </p:sp>
        </p:grpSp>
        <p:cxnSp>
          <p:nvCxnSpPr>
            <p:cNvPr id="33" name="直接连接符 32"/>
            <p:cNvCxnSpPr/>
            <p:nvPr/>
          </p:nvCxnSpPr>
          <p:spPr>
            <a:xfrm>
              <a:off x="5987143" y="1589816"/>
              <a:ext cx="881743" cy="0"/>
            </a:xfrm>
            <a:prstGeom prst="line">
              <a:avLst/>
            </a:prstGeom>
            <a:ln w="28575">
              <a:gradFill>
                <a:gsLst>
                  <a:gs pos="0">
                    <a:srgbClr val="6A9BD7">
                      <a:alpha val="50000"/>
                    </a:srgbClr>
                  </a:gs>
                  <a:gs pos="100000">
                    <a:srgbClr val="235B95"/>
                  </a:gs>
                </a:gsLst>
                <a:lin ang="1200000" scaled="0"/>
              </a:gra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5287994" y="3611735"/>
            <a:ext cx="5835171" cy="643296"/>
            <a:chOff x="5243506" y="1213942"/>
            <a:chExt cx="5835171" cy="643296"/>
          </a:xfrm>
        </p:grpSpPr>
        <p:grpSp>
          <p:nvGrpSpPr>
            <p:cNvPr id="39" name="组合 38"/>
            <p:cNvGrpSpPr/>
            <p:nvPr/>
          </p:nvGrpSpPr>
          <p:grpSpPr>
            <a:xfrm>
              <a:off x="5243506" y="1213942"/>
              <a:ext cx="5835171" cy="643296"/>
              <a:chOff x="5243506" y="1356815"/>
              <a:chExt cx="5835171" cy="643296"/>
            </a:xfrm>
          </p:grpSpPr>
          <p:grpSp>
            <p:nvGrpSpPr>
              <p:cNvPr id="41" name="组合 40"/>
              <p:cNvGrpSpPr/>
              <p:nvPr/>
            </p:nvGrpSpPr>
            <p:grpSpPr>
              <a:xfrm>
                <a:off x="7122694" y="1356815"/>
                <a:ext cx="3955983" cy="643296"/>
                <a:chOff x="5707780" y="1356815"/>
                <a:chExt cx="3955983" cy="643296"/>
              </a:xfrm>
            </p:grpSpPr>
            <p:sp>
              <p:nvSpPr>
                <p:cNvPr id="43" name="文本框 42"/>
                <p:cNvSpPr txBox="1"/>
                <p:nvPr/>
              </p:nvSpPr>
              <p:spPr>
                <a:xfrm>
                  <a:off x="5707780" y="1356815"/>
                  <a:ext cx="3955983" cy="365760"/>
                </a:xfrm>
                <a:prstGeom prst="rect">
                  <a:avLst/>
                </a:prstGeom>
                <a:noFill/>
              </p:spPr>
              <p:txBody>
                <a:bodyPr wrap="square" rtlCol="0">
                  <a:normAutofit/>
                </a:bodyPr>
                <a:lstStyle/>
                <a:p>
                  <a:endParaRPr lang="en-US" altLang="en-US" sz="1800" b="1" spc="600" dirty="0">
                    <a:solidFill>
                      <a:srgbClr val="262626"/>
                    </a:solidFill>
                    <a:latin typeface="+mn-ea"/>
                    <a:cs typeface="字魂105号-简雅黑" panose="00000500000000000000" pitchFamily="2" charset="-122"/>
                    <a:sym typeface="字魂105号-简雅黑" panose="00000500000000000000" pitchFamily="2" charset="-122"/>
                  </a:endParaRPr>
                </a:p>
              </p:txBody>
            </p:sp>
            <p:sp>
              <p:nvSpPr>
                <p:cNvPr id="44" name="文本框 43"/>
                <p:cNvSpPr txBox="1"/>
                <p:nvPr/>
              </p:nvSpPr>
              <p:spPr>
                <a:xfrm>
                  <a:off x="5707780" y="1471934"/>
                  <a:ext cx="3753854" cy="528177"/>
                </a:xfrm>
                <a:prstGeom prst="rect">
                  <a:avLst/>
                </a:prstGeom>
                <a:noFill/>
              </p:spPr>
              <p:txBody>
                <a:bodyPr wrap="square">
                  <a:normAutofit/>
                </a:bodyPr>
                <a:lstStyle/>
                <a:p>
                  <a:r>
                    <a:rPr lang="zh-CN" altLang="en-US" sz="2400" b="1" spc="600" dirty="0">
                      <a:solidFill>
                        <a:schemeClr val="tx1"/>
                      </a:solidFill>
                      <a:latin typeface="+mn-ea"/>
                      <a:cs typeface="字魂105号-简雅黑" panose="00000500000000000000" pitchFamily="2" charset="-122"/>
                      <a:sym typeface="字魂105号-简雅黑" panose="00000500000000000000" pitchFamily="2" charset="-122"/>
                    </a:rPr>
                    <a:t>编译器缺陷分析</a:t>
                  </a:r>
                </a:p>
              </p:txBody>
            </p:sp>
          </p:grpSp>
          <p:sp>
            <p:nvSpPr>
              <p:cNvPr id="42" name="矩形 41"/>
              <p:cNvSpPr/>
              <p:nvPr/>
            </p:nvSpPr>
            <p:spPr>
              <a:xfrm>
                <a:off x="5243506" y="1471934"/>
                <a:ext cx="521510" cy="52151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b="1" dirty="0">
                    <a:latin typeface="+mn-ea"/>
                    <a:cs typeface="字魂105号-简雅黑" panose="00000500000000000000" pitchFamily="2" charset="-122"/>
                    <a:sym typeface="字魂105号-简雅黑" panose="00000500000000000000" pitchFamily="2" charset="-122"/>
                  </a:rPr>
                  <a:t>3</a:t>
                </a:r>
                <a:endParaRPr lang="zh-CN" altLang="en-US" b="1" dirty="0">
                  <a:latin typeface="+mn-ea"/>
                  <a:cs typeface="字魂105号-简雅黑" panose="00000500000000000000" pitchFamily="2" charset="-122"/>
                  <a:sym typeface="字魂105号-简雅黑" panose="00000500000000000000" pitchFamily="2" charset="-122"/>
                </a:endParaRPr>
              </a:p>
            </p:txBody>
          </p:sp>
        </p:grpSp>
        <p:cxnSp>
          <p:nvCxnSpPr>
            <p:cNvPr id="40" name="直接连接符 39"/>
            <p:cNvCxnSpPr/>
            <p:nvPr/>
          </p:nvCxnSpPr>
          <p:spPr>
            <a:xfrm>
              <a:off x="5987143" y="1589816"/>
              <a:ext cx="881743" cy="0"/>
            </a:xfrm>
            <a:prstGeom prst="line">
              <a:avLst/>
            </a:prstGeom>
            <a:ln w="28575">
              <a:gradFill>
                <a:gsLst>
                  <a:gs pos="0">
                    <a:srgbClr val="6A9BD7">
                      <a:alpha val="50000"/>
                    </a:srgbClr>
                  </a:gs>
                  <a:gs pos="100000">
                    <a:srgbClr val="235B95"/>
                  </a:gs>
                </a:gsLst>
                <a:lin ang="1200000" scaled="0"/>
              </a:gra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5630191" y="4540121"/>
            <a:ext cx="5835172" cy="636630"/>
            <a:chOff x="5243505" y="1213941"/>
            <a:chExt cx="5835172" cy="636630"/>
          </a:xfrm>
        </p:grpSpPr>
        <p:grpSp>
          <p:nvGrpSpPr>
            <p:cNvPr id="46" name="组合 45"/>
            <p:cNvGrpSpPr/>
            <p:nvPr/>
          </p:nvGrpSpPr>
          <p:grpSpPr>
            <a:xfrm>
              <a:off x="5243505" y="1213941"/>
              <a:ext cx="5835172" cy="636630"/>
              <a:chOff x="5243506" y="1356814"/>
              <a:chExt cx="5835172" cy="636630"/>
            </a:xfrm>
          </p:grpSpPr>
          <p:grpSp>
            <p:nvGrpSpPr>
              <p:cNvPr id="48" name="组合 47"/>
              <p:cNvGrpSpPr/>
              <p:nvPr/>
            </p:nvGrpSpPr>
            <p:grpSpPr>
              <a:xfrm>
                <a:off x="7091015" y="1356814"/>
                <a:ext cx="3987663" cy="431955"/>
                <a:chOff x="5676101" y="1356814"/>
                <a:chExt cx="3987663" cy="431955"/>
              </a:xfrm>
            </p:grpSpPr>
            <p:sp>
              <p:nvSpPr>
                <p:cNvPr id="50" name="文本框 49"/>
                <p:cNvSpPr txBox="1"/>
                <p:nvPr/>
              </p:nvSpPr>
              <p:spPr>
                <a:xfrm>
                  <a:off x="5707781" y="1356814"/>
                  <a:ext cx="3955983" cy="335280"/>
                </a:xfrm>
                <a:prstGeom prst="rect">
                  <a:avLst/>
                </a:prstGeom>
                <a:noFill/>
              </p:spPr>
              <p:txBody>
                <a:bodyPr wrap="square" rtlCol="0">
                  <a:noAutofit/>
                </a:bodyPr>
                <a:lstStyle/>
                <a:p>
                  <a:endParaRPr lang="en-US" altLang="en-US" sz="2400" b="1" spc="600" dirty="0">
                    <a:solidFill>
                      <a:srgbClr val="262626"/>
                    </a:solidFill>
                    <a:latin typeface="+mn-ea"/>
                    <a:cs typeface="字魂105号-简雅黑" panose="00000500000000000000" pitchFamily="2" charset="-122"/>
                    <a:sym typeface="字魂105号-简雅黑" panose="00000500000000000000" pitchFamily="2" charset="-122"/>
                  </a:endParaRPr>
                </a:p>
              </p:txBody>
            </p:sp>
            <p:sp>
              <p:nvSpPr>
                <p:cNvPr id="51" name="文本框 50"/>
                <p:cNvSpPr txBox="1"/>
                <p:nvPr/>
              </p:nvSpPr>
              <p:spPr>
                <a:xfrm>
                  <a:off x="5676101" y="1450215"/>
                  <a:ext cx="3753854" cy="338554"/>
                </a:xfrm>
                <a:prstGeom prst="rect">
                  <a:avLst/>
                </a:prstGeom>
                <a:noFill/>
              </p:spPr>
              <p:txBody>
                <a:bodyPr wrap="square">
                  <a:noAutofit/>
                </a:bodyPr>
                <a:lstStyle/>
                <a:p>
                  <a:r>
                    <a:rPr lang="zh-CN" altLang="en-US" sz="2400" b="1" spc="600" dirty="0">
                      <a:solidFill>
                        <a:srgbClr val="FF0000"/>
                      </a:solidFill>
                      <a:latin typeface="+mn-ea"/>
                      <a:cs typeface="字魂105号-简雅黑" panose="00000500000000000000" pitchFamily="2" charset="-122"/>
                      <a:sym typeface="字魂105号-简雅黑" panose="00000500000000000000" pitchFamily="2" charset="-122"/>
                    </a:rPr>
                    <a:t>总结和分工</a:t>
                  </a:r>
                </a:p>
              </p:txBody>
            </p:sp>
          </p:grpSp>
          <p:sp>
            <p:nvSpPr>
              <p:cNvPr id="49" name="矩形 48"/>
              <p:cNvSpPr/>
              <p:nvPr/>
            </p:nvSpPr>
            <p:spPr>
              <a:xfrm>
                <a:off x="5243506" y="1471934"/>
                <a:ext cx="521510" cy="52151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b="1" dirty="0">
                    <a:latin typeface="+mn-ea"/>
                    <a:cs typeface="字魂105号-简雅黑" panose="00000500000000000000" pitchFamily="2" charset="-122"/>
                    <a:sym typeface="字魂105号-简雅黑" panose="00000500000000000000" pitchFamily="2" charset="-122"/>
                  </a:rPr>
                  <a:t>4</a:t>
                </a:r>
                <a:endParaRPr lang="zh-CN" altLang="en-US" b="1" dirty="0">
                  <a:latin typeface="+mn-ea"/>
                  <a:cs typeface="字魂105号-简雅黑" panose="00000500000000000000" pitchFamily="2" charset="-122"/>
                  <a:sym typeface="字魂105号-简雅黑" panose="00000500000000000000" pitchFamily="2" charset="-122"/>
                </a:endParaRPr>
              </a:p>
            </p:txBody>
          </p:sp>
        </p:grpSp>
        <p:cxnSp>
          <p:nvCxnSpPr>
            <p:cNvPr id="47" name="直接连接符 46"/>
            <p:cNvCxnSpPr/>
            <p:nvPr/>
          </p:nvCxnSpPr>
          <p:spPr>
            <a:xfrm>
              <a:off x="5987143" y="1589816"/>
              <a:ext cx="881743" cy="0"/>
            </a:xfrm>
            <a:prstGeom prst="line">
              <a:avLst/>
            </a:prstGeom>
            <a:ln w="28575">
              <a:gradFill>
                <a:gsLst>
                  <a:gs pos="0">
                    <a:srgbClr val="6A9BD7">
                      <a:alpha val="50000"/>
                    </a:srgbClr>
                  </a:gs>
                  <a:gs pos="100000">
                    <a:srgbClr val="235B95"/>
                  </a:gs>
                </a:gsLst>
                <a:lin ang="1200000" scaled="0"/>
              </a:gra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134566" y="0"/>
            <a:ext cx="4986350" cy="6858000"/>
            <a:chOff x="-92892" y="-1"/>
            <a:chExt cx="4986350" cy="6858000"/>
          </a:xfrm>
        </p:grpSpPr>
        <p:sp>
          <p:nvSpPr>
            <p:cNvPr id="28" name="平行四边形 27"/>
            <p:cNvSpPr/>
            <p:nvPr/>
          </p:nvSpPr>
          <p:spPr>
            <a:xfrm flipH="1">
              <a:off x="-92892" y="-1"/>
              <a:ext cx="4986350" cy="6858000"/>
            </a:xfrm>
            <a:prstGeom prst="parallelogram">
              <a:avLst>
                <a:gd name="adj" fmla="val 36447"/>
              </a:avLst>
            </a:prstGeom>
            <a:gradFill>
              <a:gsLst>
                <a:gs pos="0">
                  <a:srgbClr val="6A9BD7">
                    <a:alpha val="60000"/>
                  </a:srgbClr>
                </a:gs>
                <a:gs pos="100000">
                  <a:srgbClr val="235B95">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n-ea"/>
                <a:cs typeface="字魂105号-简雅黑" panose="00000500000000000000" pitchFamily="2" charset="-122"/>
                <a:sym typeface="字魂105号-简雅黑" panose="00000500000000000000" pitchFamily="2" charset="-122"/>
              </a:endParaRPr>
            </a:p>
          </p:txBody>
        </p:sp>
        <p:grpSp>
          <p:nvGrpSpPr>
            <p:cNvPr id="2" name="组合 1"/>
            <p:cNvGrpSpPr/>
            <p:nvPr/>
          </p:nvGrpSpPr>
          <p:grpSpPr>
            <a:xfrm>
              <a:off x="1195248" y="2403444"/>
              <a:ext cx="2744743" cy="858810"/>
              <a:chOff x="2255329" y="2403443"/>
              <a:chExt cx="1960534" cy="858810"/>
            </a:xfrm>
          </p:grpSpPr>
          <p:sp>
            <p:nvSpPr>
              <p:cNvPr id="3" name="文本框 2"/>
              <p:cNvSpPr txBox="1"/>
              <p:nvPr/>
            </p:nvSpPr>
            <p:spPr>
              <a:xfrm>
                <a:off x="2531442" y="2685449"/>
                <a:ext cx="1684421" cy="518160"/>
              </a:xfrm>
              <a:prstGeom prst="rect">
                <a:avLst/>
              </a:prstGeom>
              <a:noFill/>
            </p:spPr>
            <p:txBody>
              <a:bodyPr wrap="square" rtlCol="0">
                <a:normAutofit/>
              </a:bodyPr>
              <a:lstStyle/>
              <a:p>
                <a:pPr algn="ctr"/>
                <a:endParaRPr lang="en-US" altLang="en-US" sz="1400" b="1" spc="600" dirty="0">
                  <a:solidFill>
                    <a:schemeClr val="bg1"/>
                  </a:solidFill>
                  <a:latin typeface="+mn-ea"/>
                  <a:cs typeface="字魂105号-简雅黑" panose="00000500000000000000" pitchFamily="2" charset="-122"/>
                  <a:sym typeface="字魂105号-简雅黑" panose="00000500000000000000" pitchFamily="2" charset="-122"/>
                </a:endParaRPr>
              </a:p>
            </p:txBody>
          </p:sp>
          <p:sp>
            <p:nvSpPr>
              <p:cNvPr id="4" name="文本框 3"/>
              <p:cNvSpPr txBox="1"/>
              <p:nvPr/>
            </p:nvSpPr>
            <p:spPr>
              <a:xfrm>
                <a:off x="2255329" y="2403443"/>
                <a:ext cx="1597794" cy="858810"/>
              </a:xfrm>
              <a:prstGeom prst="rect">
                <a:avLst/>
              </a:prstGeom>
              <a:noFill/>
            </p:spPr>
            <p:txBody>
              <a:bodyPr wrap="square" rtlCol="0">
                <a:noAutofit/>
              </a:bodyPr>
              <a:lstStyle/>
              <a:p>
                <a:pPr algn="ctr"/>
                <a:r>
                  <a:rPr lang="zh-CN" altLang="en-US" sz="5400" b="1" spc="300" dirty="0">
                    <a:solidFill>
                      <a:schemeClr val="bg1"/>
                    </a:solidFill>
                    <a:latin typeface="+mn-ea"/>
                    <a:cs typeface="字魂105号-简雅黑" panose="00000500000000000000" pitchFamily="2" charset="-122"/>
                    <a:sym typeface="字魂105号-简雅黑" panose="00000500000000000000" pitchFamily="2" charset="-122"/>
                  </a:rPr>
                  <a:t>目录</a:t>
                </a:r>
              </a:p>
            </p:txBody>
          </p:sp>
        </p:grpSp>
        <p:sp>
          <p:nvSpPr>
            <p:cNvPr id="52" name="矩形: 圆角 51"/>
            <p:cNvSpPr/>
            <p:nvPr/>
          </p:nvSpPr>
          <p:spPr>
            <a:xfrm rot="5400000" flipH="1">
              <a:off x="2239412" y="2446544"/>
              <a:ext cx="148580" cy="2042802"/>
            </a:xfrm>
            <a:prstGeom prst="roundRect">
              <a:avLst>
                <a:gd name="adj" fmla="val 1961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n-ea"/>
                <a:cs typeface="字魂105号-简雅黑" panose="00000500000000000000" pitchFamily="2" charset="-122"/>
                <a:sym typeface="字魂105号-简雅黑" panose="00000500000000000000" pitchFamily="2" charset="-122"/>
              </a:endParaRPr>
            </a:p>
          </p:txBody>
        </p:sp>
      </p:grpSp>
      <p:sp>
        <p:nvSpPr>
          <p:cNvPr id="56" name="矩形: 圆角 55"/>
          <p:cNvSpPr/>
          <p:nvPr/>
        </p:nvSpPr>
        <p:spPr>
          <a:xfrm>
            <a:off x="10788277" y="836253"/>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n-ea"/>
              <a:cs typeface="字魂105号-简雅黑" panose="00000500000000000000" pitchFamily="2" charset="-122"/>
              <a:sym typeface="字魂105号-简雅黑" panose="00000500000000000000" pitchFamily="2" charset="-122"/>
            </a:endParaRPr>
          </a:p>
        </p:txBody>
      </p:sp>
    </p:spTree>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0" y="485631"/>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nvGrpSpPr>
          <p:cNvPr id="10" name="组合 9"/>
          <p:cNvGrpSpPr/>
          <p:nvPr/>
        </p:nvGrpSpPr>
        <p:grpSpPr>
          <a:xfrm>
            <a:off x="353692" y="6457305"/>
            <a:ext cx="962025" cy="176212"/>
            <a:chOff x="10455276" y="6433094"/>
            <a:chExt cx="962025" cy="176212"/>
          </a:xfrm>
        </p:grpSpPr>
        <p:sp>
          <p:nvSpPr>
            <p:cNvPr id="11" name="椭圆 10"/>
            <p:cNvSpPr/>
            <p:nvPr/>
          </p:nvSpPr>
          <p:spPr>
            <a:xfrm>
              <a:off x="10717214"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2" name="椭圆 11"/>
            <p:cNvSpPr/>
            <p:nvPr/>
          </p:nvSpPr>
          <p:spPr>
            <a:xfrm>
              <a:off x="10979152"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3" name="椭圆 12"/>
            <p:cNvSpPr/>
            <p:nvPr/>
          </p:nvSpPr>
          <p:spPr>
            <a:xfrm>
              <a:off x="11241089"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4" name="椭圆 13"/>
            <p:cNvSpPr/>
            <p:nvPr/>
          </p:nvSpPr>
          <p:spPr>
            <a:xfrm>
              <a:off x="10455276"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sp>
        <p:nvSpPr>
          <p:cNvPr id="2" name="文本框 1"/>
          <p:cNvSpPr txBox="1"/>
          <p:nvPr/>
        </p:nvSpPr>
        <p:spPr>
          <a:xfrm>
            <a:off x="877568" y="266423"/>
            <a:ext cx="946150" cy="553085"/>
          </a:xfrm>
          <a:prstGeom prst="rect">
            <a:avLst/>
          </a:prstGeom>
          <a:noFill/>
        </p:spPr>
        <p:txBody>
          <a:bodyPr wrap="none" rtlCol="0">
            <a:spAutoFit/>
          </a:bodyPr>
          <a:lstStyle/>
          <a:p>
            <a:pPr algn="l"/>
            <a:r>
              <a:rPr kumimoji="1" lang="zh-CN" altLang="en-US" sz="3000" b="1">
                <a:sym typeface="+mn-ea"/>
              </a:rPr>
              <a:t>总结</a:t>
            </a:r>
          </a:p>
        </p:txBody>
      </p:sp>
      <p:sp>
        <p:nvSpPr>
          <p:cNvPr id="3" name="文本框 2"/>
          <p:cNvSpPr txBox="1"/>
          <p:nvPr/>
        </p:nvSpPr>
        <p:spPr>
          <a:xfrm>
            <a:off x="877570" y="1954530"/>
            <a:ext cx="10240010" cy="2948940"/>
          </a:xfrm>
          <a:prstGeom prst="rect">
            <a:avLst/>
          </a:prstGeom>
          <a:noFill/>
        </p:spPr>
        <p:txBody>
          <a:bodyPr wrap="square" rtlCol="0" anchor="t">
            <a:noAutofit/>
          </a:bodyPr>
          <a:lstStyle/>
          <a:p>
            <a:r>
              <a:rPr lang="zh-CN" altLang="en-US" sz="2000" dirty="0"/>
              <a:t>         本项目以 TVM为例较全面的介绍了深度学习编译器的概念、架构设计。在此基础上，我们参考论文 A comprehensive study of deep learning compiler bugs的实验设计，完整复现了其实验过程，了解了其构建 TVMfuzz 的目的和方法。通过分析实验结果给出的缺陷分类，我们尝试对缺陷的产生进行进一步的解释。通过这样的步骤我们对深度学习编译器及其缺陷测试有了更加全面的认识。</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0" y="485631"/>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nvGrpSpPr>
          <p:cNvPr id="10" name="组合 9"/>
          <p:cNvGrpSpPr/>
          <p:nvPr/>
        </p:nvGrpSpPr>
        <p:grpSpPr>
          <a:xfrm>
            <a:off x="353692" y="6457305"/>
            <a:ext cx="962025" cy="176212"/>
            <a:chOff x="10455276" y="6433094"/>
            <a:chExt cx="962025" cy="176212"/>
          </a:xfrm>
        </p:grpSpPr>
        <p:sp>
          <p:nvSpPr>
            <p:cNvPr id="11" name="椭圆 10"/>
            <p:cNvSpPr/>
            <p:nvPr/>
          </p:nvSpPr>
          <p:spPr>
            <a:xfrm>
              <a:off x="10717214"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2" name="椭圆 11"/>
            <p:cNvSpPr/>
            <p:nvPr/>
          </p:nvSpPr>
          <p:spPr>
            <a:xfrm>
              <a:off x="10979152"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3" name="椭圆 12"/>
            <p:cNvSpPr/>
            <p:nvPr/>
          </p:nvSpPr>
          <p:spPr>
            <a:xfrm>
              <a:off x="11241089"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4" name="椭圆 13"/>
            <p:cNvSpPr/>
            <p:nvPr/>
          </p:nvSpPr>
          <p:spPr>
            <a:xfrm>
              <a:off x="10455276"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sp>
        <p:nvSpPr>
          <p:cNvPr id="2" name="文本框 1"/>
          <p:cNvSpPr txBox="1"/>
          <p:nvPr/>
        </p:nvSpPr>
        <p:spPr>
          <a:xfrm>
            <a:off x="877568" y="266423"/>
            <a:ext cx="946150" cy="553085"/>
          </a:xfrm>
          <a:prstGeom prst="rect">
            <a:avLst/>
          </a:prstGeom>
          <a:noFill/>
        </p:spPr>
        <p:txBody>
          <a:bodyPr wrap="none" rtlCol="0">
            <a:spAutoFit/>
          </a:bodyPr>
          <a:lstStyle/>
          <a:p>
            <a:pPr algn="l"/>
            <a:r>
              <a:rPr kumimoji="1" lang="zh-CN" altLang="en-US" sz="3000" b="1">
                <a:sym typeface="+mn-ea"/>
              </a:rPr>
              <a:t>分工</a:t>
            </a:r>
          </a:p>
        </p:txBody>
      </p:sp>
      <p:sp>
        <p:nvSpPr>
          <p:cNvPr id="4" name="文本框 3"/>
          <p:cNvSpPr txBox="1"/>
          <p:nvPr/>
        </p:nvSpPr>
        <p:spPr>
          <a:xfrm>
            <a:off x="395605" y="1059180"/>
            <a:ext cx="4064000" cy="460375"/>
          </a:xfrm>
          <a:prstGeom prst="rect">
            <a:avLst/>
          </a:prstGeom>
          <a:noFill/>
        </p:spPr>
        <p:txBody>
          <a:bodyPr wrap="square" rtlCol="0">
            <a:spAutoFit/>
          </a:bodyPr>
          <a:lstStyle/>
          <a:p>
            <a:r>
              <a:rPr lang="zh-CN" altLang="en-US" sz="2400" b="1"/>
              <a:t>本项目分工如下</a:t>
            </a:r>
          </a:p>
        </p:txBody>
      </p:sp>
      <p:pic>
        <p:nvPicPr>
          <p:cNvPr id="5" name="图片 4"/>
          <p:cNvPicPr>
            <a:picLocks noChangeAspect="1"/>
          </p:cNvPicPr>
          <p:nvPr>
            <p:custDataLst>
              <p:tags r:id="rId1"/>
            </p:custDataLst>
          </p:nvPr>
        </p:nvPicPr>
        <p:blipFill>
          <a:blip r:embed="rId3"/>
          <a:stretch>
            <a:fillRect/>
          </a:stretch>
        </p:blipFill>
        <p:spPr>
          <a:xfrm>
            <a:off x="353695" y="2191385"/>
            <a:ext cx="11146155" cy="289433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0" y="485631"/>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nvGrpSpPr>
          <p:cNvPr id="10" name="组合 9"/>
          <p:cNvGrpSpPr/>
          <p:nvPr/>
        </p:nvGrpSpPr>
        <p:grpSpPr>
          <a:xfrm>
            <a:off x="353692" y="6457305"/>
            <a:ext cx="962025" cy="176212"/>
            <a:chOff x="10455276" y="6433094"/>
            <a:chExt cx="962025" cy="176212"/>
          </a:xfrm>
        </p:grpSpPr>
        <p:sp>
          <p:nvSpPr>
            <p:cNvPr id="11" name="椭圆 10"/>
            <p:cNvSpPr/>
            <p:nvPr/>
          </p:nvSpPr>
          <p:spPr>
            <a:xfrm>
              <a:off x="10717214"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2" name="椭圆 11"/>
            <p:cNvSpPr/>
            <p:nvPr/>
          </p:nvSpPr>
          <p:spPr>
            <a:xfrm>
              <a:off x="10979152"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3" name="椭圆 12"/>
            <p:cNvSpPr/>
            <p:nvPr/>
          </p:nvSpPr>
          <p:spPr>
            <a:xfrm>
              <a:off x="11241089"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4" name="椭圆 13"/>
            <p:cNvSpPr/>
            <p:nvPr/>
          </p:nvSpPr>
          <p:spPr>
            <a:xfrm>
              <a:off x="10455276"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sp>
        <p:nvSpPr>
          <p:cNvPr id="2" name="文本框 1"/>
          <p:cNvSpPr txBox="1"/>
          <p:nvPr/>
        </p:nvSpPr>
        <p:spPr>
          <a:xfrm>
            <a:off x="877568" y="266423"/>
            <a:ext cx="1723549" cy="553998"/>
          </a:xfrm>
          <a:prstGeom prst="rect">
            <a:avLst/>
          </a:prstGeom>
          <a:noFill/>
        </p:spPr>
        <p:txBody>
          <a:bodyPr wrap="none" rtlCol="0">
            <a:spAutoFit/>
          </a:bodyPr>
          <a:lstStyle/>
          <a:p>
            <a:pPr algn="l"/>
            <a:r>
              <a:rPr kumimoji="1" lang="zh-CN" altLang="en-US" sz="3000" b="1" dirty="0">
                <a:sym typeface="+mn-ea"/>
              </a:rPr>
              <a:t>相关资料</a:t>
            </a:r>
          </a:p>
        </p:txBody>
      </p:sp>
      <p:sp>
        <p:nvSpPr>
          <p:cNvPr id="15" name="文本框 14">
            <a:extLst>
              <a:ext uri="{FF2B5EF4-FFF2-40B4-BE49-F238E27FC236}">
                <a16:creationId xmlns:a16="http://schemas.microsoft.com/office/drawing/2014/main" id="{B3EFEC0D-C573-4F74-972F-E30E5507D18B}"/>
              </a:ext>
            </a:extLst>
          </p:cNvPr>
          <p:cNvSpPr txBox="1"/>
          <p:nvPr/>
        </p:nvSpPr>
        <p:spPr>
          <a:xfrm>
            <a:off x="1524000" y="1409292"/>
            <a:ext cx="9224682" cy="369332"/>
          </a:xfrm>
          <a:prstGeom prst="rect">
            <a:avLst/>
          </a:prstGeom>
          <a:noFill/>
        </p:spPr>
        <p:txBody>
          <a:bodyPr wrap="square">
            <a:spAutoFit/>
          </a:bodyPr>
          <a:lstStyle/>
          <a:p>
            <a:r>
              <a:rPr lang="en-US" altLang="zh-CN" b="0" i="0" u="sng" dirty="0">
                <a:effectLst/>
                <a:latin typeface="-apple-system"/>
                <a:hlinkClick r:id="rId2"/>
              </a:rPr>
              <a:t>A comprehensive study of deep learning compiler bugs</a:t>
            </a:r>
            <a:endParaRPr lang="zh-CN" altLang="en-US" dirty="0"/>
          </a:p>
        </p:txBody>
      </p:sp>
      <p:sp>
        <p:nvSpPr>
          <p:cNvPr id="6" name="文本框 5">
            <a:extLst>
              <a:ext uri="{FF2B5EF4-FFF2-40B4-BE49-F238E27FC236}">
                <a16:creationId xmlns:a16="http://schemas.microsoft.com/office/drawing/2014/main" id="{0155C82D-0774-4411-8BAA-CDE1544D15C3}"/>
              </a:ext>
            </a:extLst>
          </p:cNvPr>
          <p:cNvSpPr txBox="1"/>
          <p:nvPr/>
        </p:nvSpPr>
        <p:spPr>
          <a:xfrm>
            <a:off x="1184329" y="1409292"/>
            <a:ext cx="442750" cy="369332"/>
          </a:xfrm>
          <a:prstGeom prst="rect">
            <a:avLst/>
          </a:prstGeom>
          <a:noFill/>
        </p:spPr>
        <p:txBody>
          <a:bodyPr wrap="none" rtlCol="0">
            <a:spAutoFit/>
          </a:bodyPr>
          <a:lstStyle/>
          <a:p>
            <a:r>
              <a:rPr lang="en-US" altLang="zh-CN" dirty="0"/>
              <a:t>[1]</a:t>
            </a:r>
            <a:endParaRPr lang="zh-CN" altLang="en-US" dirty="0"/>
          </a:p>
        </p:txBody>
      </p:sp>
      <p:sp>
        <p:nvSpPr>
          <p:cNvPr id="17" name="文本框 16">
            <a:extLst>
              <a:ext uri="{FF2B5EF4-FFF2-40B4-BE49-F238E27FC236}">
                <a16:creationId xmlns:a16="http://schemas.microsoft.com/office/drawing/2014/main" id="{E9A00428-4A38-41BD-A355-55E9B9C49207}"/>
              </a:ext>
            </a:extLst>
          </p:cNvPr>
          <p:cNvSpPr txBox="1"/>
          <p:nvPr/>
        </p:nvSpPr>
        <p:spPr>
          <a:xfrm>
            <a:off x="1524000" y="2585415"/>
            <a:ext cx="6096000" cy="369332"/>
          </a:xfrm>
          <a:prstGeom prst="rect">
            <a:avLst/>
          </a:prstGeom>
          <a:noFill/>
        </p:spPr>
        <p:txBody>
          <a:bodyPr wrap="square">
            <a:spAutoFit/>
          </a:bodyPr>
          <a:lstStyle/>
          <a:p>
            <a:r>
              <a:rPr lang="zh-CN" altLang="en-US" dirty="0">
                <a:hlinkClick r:id="rId3"/>
              </a:rPr>
              <a:t>https://tvm.apache.org/docs/</a:t>
            </a:r>
            <a:endParaRPr lang="zh-CN" altLang="en-US" dirty="0"/>
          </a:p>
        </p:txBody>
      </p:sp>
      <p:sp>
        <p:nvSpPr>
          <p:cNvPr id="18" name="文本框 17">
            <a:extLst>
              <a:ext uri="{FF2B5EF4-FFF2-40B4-BE49-F238E27FC236}">
                <a16:creationId xmlns:a16="http://schemas.microsoft.com/office/drawing/2014/main" id="{D221F470-4018-402A-9001-CEB971AB12C6}"/>
              </a:ext>
            </a:extLst>
          </p:cNvPr>
          <p:cNvSpPr txBox="1"/>
          <p:nvPr/>
        </p:nvSpPr>
        <p:spPr>
          <a:xfrm>
            <a:off x="1184329" y="2573763"/>
            <a:ext cx="442750" cy="369332"/>
          </a:xfrm>
          <a:prstGeom prst="rect">
            <a:avLst/>
          </a:prstGeom>
          <a:noFill/>
        </p:spPr>
        <p:txBody>
          <a:bodyPr wrap="none" rtlCol="0">
            <a:spAutoFit/>
          </a:bodyPr>
          <a:lstStyle/>
          <a:p>
            <a:r>
              <a:rPr lang="en-US" altLang="zh-CN" dirty="0"/>
              <a:t>[3]</a:t>
            </a:r>
            <a:endParaRPr lang="zh-CN" altLang="en-US" dirty="0"/>
          </a:p>
        </p:txBody>
      </p:sp>
      <p:sp>
        <p:nvSpPr>
          <p:cNvPr id="20" name="文本框 19">
            <a:extLst>
              <a:ext uri="{FF2B5EF4-FFF2-40B4-BE49-F238E27FC236}">
                <a16:creationId xmlns:a16="http://schemas.microsoft.com/office/drawing/2014/main" id="{D4CBE756-1CCE-4BC0-9710-B87A2E68DB87}"/>
              </a:ext>
            </a:extLst>
          </p:cNvPr>
          <p:cNvSpPr txBox="1"/>
          <p:nvPr/>
        </p:nvSpPr>
        <p:spPr>
          <a:xfrm>
            <a:off x="1483659" y="2013939"/>
            <a:ext cx="9224682" cy="369332"/>
          </a:xfrm>
          <a:prstGeom prst="rect">
            <a:avLst/>
          </a:prstGeom>
          <a:noFill/>
        </p:spPr>
        <p:txBody>
          <a:bodyPr wrap="square">
            <a:spAutoFit/>
          </a:bodyPr>
          <a:lstStyle/>
          <a:p>
            <a:r>
              <a:rPr lang="en-US" altLang="zh-CN" i="0" dirty="0">
                <a:solidFill>
                  <a:srgbClr val="000000"/>
                </a:solidFill>
                <a:effectLst/>
                <a:latin typeface="Lucida Grande"/>
                <a:hlinkClick r:id="rId4"/>
              </a:rPr>
              <a:t>The Deep Learning Compiler: A Comprehensive Survey  </a:t>
            </a:r>
            <a:endParaRPr lang="zh-CN" altLang="en-US" dirty="0"/>
          </a:p>
        </p:txBody>
      </p:sp>
      <p:sp>
        <p:nvSpPr>
          <p:cNvPr id="21" name="文本框 20">
            <a:extLst>
              <a:ext uri="{FF2B5EF4-FFF2-40B4-BE49-F238E27FC236}">
                <a16:creationId xmlns:a16="http://schemas.microsoft.com/office/drawing/2014/main" id="{3C3C2C0A-1C14-4D87-AF6D-9AD726D93CB4}"/>
              </a:ext>
            </a:extLst>
          </p:cNvPr>
          <p:cNvSpPr txBox="1"/>
          <p:nvPr/>
        </p:nvSpPr>
        <p:spPr>
          <a:xfrm>
            <a:off x="1184329" y="1974471"/>
            <a:ext cx="442750" cy="369332"/>
          </a:xfrm>
          <a:prstGeom prst="rect">
            <a:avLst/>
          </a:prstGeom>
          <a:noFill/>
        </p:spPr>
        <p:txBody>
          <a:bodyPr wrap="none" rtlCol="0">
            <a:spAutoFit/>
          </a:bodyPr>
          <a:lstStyle/>
          <a:p>
            <a:r>
              <a:rPr lang="en-US" altLang="zh-CN" dirty="0"/>
              <a:t>[2]</a:t>
            </a:r>
            <a:endParaRPr lang="zh-CN" altLang="en-US" dirty="0"/>
          </a:p>
        </p:txBody>
      </p:sp>
    </p:spTree>
    <p:extLst>
      <p:ext uri="{BB962C8B-B14F-4D97-AF65-F5344CB8AC3E}">
        <p14:creationId xmlns:p14="http://schemas.microsoft.com/office/powerpoint/2010/main" val="487055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15"/>
          <p:cNvSpPr/>
          <p:nvPr/>
        </p:nvSpPr>
        <p:spPr>
          <a:xfrm>
            <a:off x="10367720" y="6298879"/>
            <a:ext cx="1723222" cy="338554"/>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j-ea"/>
              <a:ea typeface="+mj-ea"/>
              <a:cs typeface="字魂105号-简雅黑" panose="00000500000000000000" pitchFamily="2" charset="-122"/>
              <a:sym typeface="字魂105号-简雅黑" panose="00000500000000000000" pitchFamily="2" charset="-122"/>
            </a:endParaRP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1859" y="0"/>
            <a:ext cx="6594241" cy="6861077"/>
          </a:xfrm>
          <a:prstGeom prst="parallelogram">
            <a:avLst>
              <a:gd name="adj" fmla="val 35875"/>
            </a:avLst>
          </a:prstGeom>
        </p:spPr>
      </p:pic>
      <p:sp>
        <p:nvSpPr>
          <p:cNvPr id="12" name="平行四边形 11"/>
          <p:cNvSpPr/>
          <p:nvPr/>
        </p:nvSpPr>
        <p:spPr>
          <a:xfrm>
            <a:off x="5706820" y="0"/>
            <a:ext cx="6362700" cy="6858000"/>
          </a:xfrm>
          <a:prstGeom prst="parallelogram">
            <a:avLst>
              <a:gd name="adj" fmla="val 36447"/>
            </a:avLst>
          </a:prstGeom>
          <a:gradFill>
            <a:gsLst>
              <a:gs pos="0">
                <a:srgbClr val="6A9BD7">
                  <a:alpha val="34000"/>
                </a:srgbClr>
              </a:gs>
              <a:gs pos="100000">
                <a:srgbClr val="235B95">
                  <a:alpha val="5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j-ea"/>
              <a:ea typeface="+mj-ea"/>
              <a:cs typeface="字魂105号-简雅黑" panose="00000500000000000000" pitchFamily="2" charset="-122"/>
              <a:sym typeface="字魂105号-简雅黑" panose="00000500000000000000" pitchFamily="2" charset="-122"/>
            </a:endParaRPr>
          </a:p>
        </p:txBody>
      </p:sp>
      <p:sp>
        <p:nvSpPr>
          <p:cNvPr id="2" name="文本框 1"/>
          <p:cNvSpPr txBox="1"/>
          <p:nvPr/>
        </p:nvSpPr>
        <p:spPr>
          <a:xfrm>
            <a:off x="308614" y="6045461"/>
            <a:ext cx="2001624" cy="259080"/>
          </a:xfrm>
          <a:prstGeom prst="rect">
            <a:avLst/>
          </a:prstGeom>
          <a:noFill/>
        </p:spPr>
        <p:txBody>
          <a:bodyPr wrap="square" rtlCol="0">
            <a:normAutofit/>
          </a:bodyPr>
          <a:lstStyle/>
          <a:p>
            <a:endParaRPr lang="en-US" altLang="en-US" sz="1100" b="1">
              <a:solidFill>
                <a:srgbClr val="262626"/>
              </a:solidFill>
              <a:latin typeface="+mj-ea"/>
              <a:ea typeface="+mj-ea"/>
              <a:cs typeface="字魂105号-简雅黑" panose="00000500000000000000" pitchFamily="2" charset="-122"/>
              <a:sym typeface="字魂105号-简雅黑" panose="00000500000000000000" pitchFamily="2" charset="-122"/>
            </a:endParaRPr>
          </a:p>
        </p:txBody>
      </p:sp>
      <p:sp>
        <p:nvSpPr>
          <p:cNvPr id="3" name="文本框 2"/>
          <p:cNvSpPr txBox="1"/>
          <p:nvPr/>
        </p:nvSpPr>
        <p:spPr>
          <a:xfrm>
            <a:off x="2825579" y="6045461"/>
            <a:ext cx="3745293" cy="365760"/>
          </a:xfrm>
          <a:prstGeom prst="rect">
            <a:avLst/>
          </a:prstGeom>
          <a:noFill/>
        </p:spPr>
        <p:txBody>
          <a:bodyPr wrap="square" rtlCol="0">
            <a:normAutofit/>
          </a:bodyPr>
          <a:lstStyle/>
          <a:p>
            <a:endParaRPr lang="en-US" altLang="en-US" sz="1800" b="1">
              <a:solidFill>
                <a:srgbClr val="262626"/>
              </a:solidFill>
              <a:latin typeface="+mj-ea"/>
              <a:ea typeface="+mj-ea"/>
              <a:cs typeface="字魂105号-简雅黑" panose="00000500000000000000" pitchFamily="2" charset="-122"/>
              <a:sym typeface="字魂105号-简雅黑" panose="00000500000000000000" pitchFamily="2" charset="-122"/>
            </a:endParaRPr>
          </a:p>
        </p:txBody>
      </p:sp>
      <p:sp>
        <p:nvSpPr>
          <p:cNvPr id="13" name="矩形: 圆角 12"/>
          <p:cNvSpPr/>
          <p:nvPr/>
        </p:nvSpPr>
        <p:spPr>
          <a:xfrm>
            <a:off x="184818" y="189217"/>
            <a:ext cx="462882" cy="2933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j-ea"/>
              <a:ea typeface="+mj-ea"/>
              <a:cs typeface="字魂105号-简雅黑" panose="00000500000000000000" pitchFamily="2" charset="-122"/>
              <a:sym typeface="字魂105号-简雅黑" panose="00000500000000000000" pitchFamily="2" charset="-122"/>
            </a:endParaRPr>
          </a:p>
        </p:txBody>
      </p:sp>
      <p:grpSp>
        <p:nvGrpSpPr>
          <p:cNvPr id="15" name="组合 14"/>
          <p:cNvGrpSpPr/>
          <p:nvPr/>
        </p:nvGrpSpPr>
        <p:grpSpPr>
          <a:xfrm>
            <a:off x="308614" y="1406429"/>
            <a:ext cx="13380719" cy="4045141"/>
            <a:chOff x="165100" y="1317647"/>
            <a:chExt cx="13380719" cy="4045141"/>
          </a:xfrm>
        </p:grpSpPr>
        <p:sp>
          <p:nvSpPr>
            <p:cNvPr id="11" name="矩形: 圆角 10"/>
            <p:cNvSpPr/>
            <p:nvPr/>
          </p:nvSpPr>
          <p:spPr>
            <a:xfrm>
              <a:off x="165100" y="1317647"/>
              <a:ext cx="10615961" cy="4045141"/>
            </a:xfrm>
            <a:prstGeom prst="roundRect">
              <a:avLst>
                <a:gd name="adj" fmla="val 4459"/>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j-ea"/>
                <a:ea typeface="+mj-ea"/>
                <a:cs typeface="字魂105号-简雅黑" panose="00000500000000000000" pitchFamily="2" charset="-122"/>
                <a:sym typeface="字魂105号-简雅黑" panose="00000500000000000000" pitchFamily="2" charset="-122"/>
              </a:endParaRPr>
            </a:p>
          </p:txBody>
        </p:sp>
        <p:sp>
          <p:nvSpPr>
            <p:cNvPr id="8" name="文本框 7"/>
            <p:cNvSpPr txBox="1"/>
            <p:nvPr/>
          </p:nvSpPr>
          <p:spPr>
            <a:xfrm>
              <a:off x="4461662" y="2867777"/>
              <a:ext cx="9084157" cy="944880"/>
            </a:xfrm>
            <a:prstGeom prst="rect">
              <a:avLst/>
            </a:prstGeom>
            <a:noFill/>
          </p:spPr>
          <p:txBody>
            <a:bodyPr wrap="square" rtlCol="0">
              <a:normAutofit fontScale="97500"/>
            </a:bodyPr>
            <a:lstStyle/>
            <a:p>
              <a:r>
                <a:rPr lang="en-US" altLang="zh-CN" sz="5600" b="1" spc="600">
                  <a:solidFill>
                    <a:schemeClr val="bg1"/>
                  </a:solidFill>
                  <a:latin typeface="+mj-ea"/>
                  <a:ea typeface="+mj-ea"/>
                  <a:cs typeface="字魂105号-简雅黑" panose="00000500000000000000" pitchFamily="2" charset="-122"/>
                  <a:sym typeface="字魂105号-简雅黑" panose="00000500000000000000" pitchFamily="2" charset="-122"/>
                </a:rPr>
                <a:t>Q&amp;A</a:t>
              </a:r>
            </a:p>
            <a:p>
              <a:endParaRPr lang="zh-CN" altLang="en-US" sz="5600" b="1" spc="600">
                <a:solidFill>
                  <a:schemeClr val="bg1"/>
                </a:solidFill>
                <a:latin typeface="+mj-ea"/>
                <a:ea typeface="+mj-ea"/>
                <a:cs typeface="字魂105号-简雅黑" panose="00000500000000000000" pitchFamily="2" charset="-122"/>
                <a:sym typeface="字魂105号-简雅黑" panose="00000500000000000000" pitchFamily="2" charset="-122"/>
              </a:endParaRPr>
            </a:p>
          </p:txBody>
        </p:sp>
        <p:sp>
          <p:nvSpPr>
            <p:cNvPr id="9" name="文本框 8"/>
            <p:cNvSpPr txBox="1"/>
            <p:nvPr/>
          </p:nvSpPr>
          <p:spPr>
            <a:xfrm>
              <a:off x="897601" y="4220075"/>
              <a:ext cx="9883460" cy="338554"/>
            </a:xfrm>
            <a:prstGeom prst="rect">
              <a:avLst/>
            </a:prstGeom>
            <a:noFill/>
          </p:spPr>
          <p:txBody>
            <a:bodyPr wrap="square">
              <a:normAutofit/>
            </a:bodyPr>
            <a:lstStyle/>
            <a:p>
              <a:endParaRPr lang="zh-CN" altLang="en-US" sz="1600" b="1" spc="300">
                <a:solidFill>
                  <a:schemeClr val="bg1"/>
                </a:solidFill>
                <a:latin typeface="+mj-ea"/>
                <a:ea typeface="+mj-ea"/>
                <a:cs typeface="字魂105号-简雅黑" panose="00000500000000000000" pitchFamily="2" charset="-122"/>
                <a:sym typeface="字魂105号-简雅黑" panose="00000500000000000000" pitchFamily="2" charset="-122"/>
              </a:endParaRPr>
            </a:p>
          </p:txBody>
        </p:sp>
        <p:sp>
          <p:nvSpPr>
            <p:cNvPr id="14" name="矩形: 圆角 13"/>
            <p:cNvSpPr/>
            <p:nvPr/>
          </p:nvSpPr>
          <p:spPr>
            <a:xfrm>
              <a:off x="10367720" y="1770857"/>
              <a:ext cx="136041" cy="3316285"/>
            </a:xfrm>
            <a:prstGeom prst="roundRect">
              <a:avLst>
                <a:gd name="adj" fmla="val 1961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j-ea"/>
                <a:ea typeface="+mj-ea"/>
                <a:cs typeface="字魂105号-简雅黑" panose="00000500000000000000" pitchFamily="2" charset="-122"/>
                <a:sym typeface="字魂105号-简雅黑" panose="00000500000000000000"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1+#ppt_w/2"/>
                                          </p:val>
                                        </p:tav>
                                        <p:tav tm="100000">
                                          <p:val>
                                            <p:strVal val="#ppt_x"/>
                                          </p:val>
                                        </p:tav>
                                      </p:tavLst>
                                    </p:anim>
                                    <p:anim calcmode="lin" valueType="num">
                                      <p:cBhvr additive="base">
                                        <p:cTn id="8" dur="75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1+#ppt_w/2"/>
                                          </p:val>
                                        </p:tav>
                                        <p:tav tm="100000">
                                          <p:val>
                                            <p:strVal val="#ppt_x"/>
                                          </p:val>
                                        </p:tav>
                                      </p:tavLst>
                                    </p:anim>
                                    <p:anim calcmode="lin" valueType="num">
                                      <p:cBhvr additive="base">
                                        <p:cTn id="12"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15"/>
          <p:cNvSpPr/>
          <p:nvPr/>
        </p:nvSpPr>
        <p:spPr>
          <a:xfrm>
            <a:off x="10367720" y="6298879"/>
            <a:ext cx="1723222" cy="338554"/>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j-ea"/>
              <a:ea typeface="+mj-ea"/>
              <a:cs typeface="字魂105号-简雅黑" panose="00000500000000000000" pitchFamily="2" charset="-122"/>
              <a:sym typeface="字魂105号-简雅黑" panose="00000500000000000000" pitchFamily="2" charset="-122"/>
            </a:endParaRP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1859" y="0"/>
            <a:ext cx="6594241" cy="6861077"/>
          </a:xfrm>
          <a:prstGeom prst="parallelogram">
            <a:avLst>
              <a:gd name="adj" fmla="val 35875"/>
            </a:avLst>
          </a:prstGeom>
        </p:spPr>
      </p:pic>
      <p:sp>
        <p:nvSpPr>
          <p:cNvPr id="12" name="平行四边形 11"/>
          <p:cNvSpPr/>
          <p:nvPr/>
        </p:nvSpPr>
        <p:spPr>
          <a:xfrm>
            <a:off x="5706820" y="0"/>
            <a:ext cx="6362700" cy="6858000"/>
          </a:xfrm>
          <a:prstGeom prst="parallelogram">
            <a:avLst>
              <a:gd name="adj" fmla="val 36447"/>
            </a:avLst>
          </a:prstGeom>
          <a:gradFill>
            <a:gsLst>
              <a:gs pos="0">
                <a:srgbClr val="6A9BD7">
                  <a:alpha val="34000"/>
                </a:srgbClr>
              </a:gs>
              <a:gs pos="100000">
                <a:srgbClr val="235B95">
                  <a:alpha val="5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j-ea"/>
              <a:ea typeface="+mj-ea"/>
              <a:cs typeface="字魂105号-简雅黑" panose="00000500000000000000" pitchFamily="2" charset="-122"/>
              <a:sym typeface="字魂105号-简雅黑" panose="00000500000000000000" pitchFamily="2" charset="-122"/>
            </a:endParaRPr>
          </a:p>
        </p:txBody>
      </p:sp>
      <p:sp>
        <p:nvSpPr>
          <p:cNvPr id="2" name="文本框 1"/>
          <p:cNvSpPr txBox="1"/>
          <p:nvPr/>
        </p:nvSpPr>
        <p:spPr>
          <a:xfrm>
            <a:off x="308614" y="6045461"/>
            <a:ext cx="2001624" cy="259080"/>
          </a:xfrm>
          <a:prstGeom prst="rect">
            <a:avLst/>
          </a:prstGeom>
          <a:noFill/>
        </p:spPr>
        <p:txBody>
          <a:bodyPr wrap="square" rtlCol="0">
            <a:normAutofit/>
          </a:bodyPr>
          <a:lstStyle/>
          <a:p>
            <a:endParaRPr lang="en-US" altLang="en-US" sz="1100" b="1">
              <a:solidFill>
                <a:srgbClr val="262626"/>
              </a:solidFill>
              <a:latin typeface="+mj-ea"/>
              <a:ea typeface="+mj-ea"/>
              <a:cs typeface="字魂105号-简雅黑" panose="00000500000000000000" pitchFamily="2" charset="-122"/>
              <a:sym typeface="字魂105号-简雅黑" panose="00000500000000000000" pitchFamily="2" charset="-122"/>
            </a:endParaRPr>
          </a:p>
        </p:txBody>
      </p:sp>
      <p:sp>
        <p:nvSpPr>
          <p:cNvPr id="3" name="文本框 2"/>
          <p:cNvSpPr txBox="1"/>
          <p:nvPr/>
        </p:nvSpPr>
        <p:spPr>
          <a:xfrm>
            <a:off x="2825579" y="6045461"/>
            <a:ext cx="3745293" cy="365760"/>
          </a:xfrm>
          <a:prstGeom prst="rect">
            <a:avLst/>
          </a:prstGeom>
          <a:noFill/>
        </p:spPr>
        <p:txBody>
          <a:bodyPr wrap="square" rtlCol="0">
            <a:normAutofit/>
          </a:bodyPr>
          <a:lstStyle/>
          <a:p>
            <a:endParaRPr lang="en-US" altLang="en-US" sz="1800" b="1">
              <a:solidFill>
                <a:srgbClr val="262626"/>
              </a:solidFill>
              <a:latin typeface="+mj-ea"/>
              <a:ea typeface="+mj-ea"/>
              <a:cs typeface="字魂105号-简雅黑" panose="00000500000000000000" pitchFamily="2" charset="-122"/>
              <a:sym typeface="字魂105号-简雅黑" panose="00000500000000000000" pitchFamily="2" charset="-122"/>
            </a:endParaRPr>
          </a:p>
        </p:txBody>
      </p:sp>
      <p:sp>
        <p:nvSpPr>
          <p:cNvPr id="13" name="矩形: 圆角 12"/>
          <p:cNvSpPr/>
          <p:nvPr/>
        </p:nvSpPr>
        <p:spPr>
          <a:xfrm>
            <a:off x="184818" y="189217"/>
            <a:ext cx="462882" cy="2933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j-ea"/>
              <a:ea typeface="+mj-ea"/>
              <a:cs typeface="字魂105号-简雅黑" panose="00000500000000000000" pitchFamily="2" charset="-122"/>
              <a:sym typeface="字魂105号-简雅黑" panose="00000500000000000000" pitchFamily="2" charset="-122"/>
            </a:endParaRPr>
          </a:p>
        </p:txBody>
      </p:sp>
      <p:grpSp>
        <p:nvGrpSpPr>
          <p:cNvPr id="15" name="组合 14"/>
          <p:cNvGrpSpPr/>
          <p:nvPr/>
        </p:nvGrpSpPr>
        <p:grpSpPr>
          <a:xfrm>
            <a:off x="308614" y="1406429"/>
            <a:ext cx="13380719" cy="4045141"/>
            <a:chOff x="165100" y="1317647"/>
            <a:chExt cx="13380719" cy="4045141"/>
          </a:xfrm>
        </p:grpSpPr>
        <p:sp>
          <p:nvSpPr>
            <p:cNvPr id="11" name="矩形: 圆角 10"/>
            <p:cNvSpPr/>
            <p:nvPr/>
          </p:nvSpPr>
          <p:spPr>
            <a:xfrm>
              <a:off x="165100" y="1317647"/>
              <a:ext cx="10615961" cy="4045141"/>
            </a:xfrm>
            <a:prstGeom prst="roundRect">
              <a:avLst>
                <a:gd name="adj" fmla="val 4459"/>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j-ea"/>
                <a:ea typeface="+mj-ea"/>
                <a:cs typeface="字魂105号-简雅黑" panose="00000500000000000000" pitchFamily="2" charset="-122"/>
                <a:sym typeface="字魂105号-简雅黑" panose="00000500000000000000" pitchFamily="2" charset="-122"/>
              </a:endParaRPr>
            </a:p>
          </p:txBody>
        </p:sp>
        <p:sp>
          <p:nvSpPr>
            <p:cNvPr id="8" name="文本框 7"/>
            <p:cNvSpPr txBox="1"/>
            <p:nvPr/>
          </p:nvSpPr>
          <p:spPr>
            <a:xfrm>
              <a:off x="4461662" y="2867777"/>
              <a:ext cx="9084157" cy="944880"/>
            </a:xfrm>
            <a:prstGeom prst="rect">
              <a:avLst/>
            </a:prstGeom>
            <a:noFill/>
          </p:spPr>
          <p:txBody>
            <a:bodyPr wrap="square" rtlCol="0">
              <a:normAutofit fontScale="97500"/>
            </a:bodyPr>
            <a:lstStyle/>
            <a:p>
              <a:r>
                <a:rPr lang="zh-CN" altLang="en-US" sz="5600" b="1" spc="600">
                  <a:solidFill>
                    <a:schemeClr val="bg1"/>
                  </a:solidFill>
                  <a:latin typeface="+mj-ea"/>
                  <a:ea typeface="+mj-ea"/>
                  <a:cs typeface="字魂105号-简雅黑" panose="00000500000000000000" pitchFamily="2" charset="-122"/>
                  <a:sym typeface="字魂105号-简雅黑" panose="00000500000000000000" pitchFamily="2" charset="-122"/>
                </a:rPr>
                <a:t>谢谢</a:t>
              </a:r>
            </a:p>
          </p:txBody>
        </p:sp>
        <p:sp>
          <p:nvSpPr>
            <p:cNvPr id="9" name="文本框 8"/>
            <p:cNvSpPr txBox="1"/>
            <p:nvPr/>
          </p:nvSpPr>
          <p:spPr>
            <a:xfrm>
              <a:off x="897601" y="4220075"/>
              <a:ext cx="9883460" cy="338554"/>
            </a:xfrm>
            <a:prstGeom prst="rect">
              <a:avLst/>
            </a:prstGeom>
            <a:noFill/>
          </p:spPr>
          <p:txBody>
            <a:bodyPr wrap="square">
              <a:normAutofit/>
            </a:bodyPr>
            <a:lstStyle/>
            <a:p>
              <a:endParaRPr lang="zh-CN" altLang="en-US" sz="1600" b="1" spc="300">
                <a:solidFill>
                  <a:schemeClr val="bg1"/>
                </a:solidFill>
                <a:latin typeface="+mj-ea"/>
                <a:ea typeface="+mj-ea"/>
                <a:cs typeface="字魂105号-简雅黑" panose="00000500000000000000" pitchFamily="2" charset="-122"/>
                <a:sym typeface="字魂105号-简雅黑" panose="00000500000000000000" pitchFamily="2" charset="-122"/>
              </a:endParaRPr>
            </a:p>
          </p:txBody>
        </p:sp>
        <p:sp>
          <p:nvSpPr>
            <p:cNvPr id="14" name="矩形: 圆角 13"/>
            <p:cNvSpPr/>
            <p:nvPr/>
          </p:nvSpPr>
          <p:spPr>
            <a:xfrm>
              <a:off x="10367720" y="1770857"/>
              <a:ext cx="136041" cy="3316285"/>
            </a:xfrm>
            <a:prstGeom prst="roundRect">
              <a:avLst>
                <a:gd name="adj" fmla="val 1961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j-ea"/>
                <a:ea typeface="+mj-ea"/>
                <a:cs typeface="字魂105号-简雅黑" panose="00000500000000000000" pitchFamily="2" charset="-122"/>
                <a:sym typeface="字魂105号-简雅黑" panose="00000500000000000000"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1+#ppt_w/2"/>
                                          </p:val>
                                        </p:tav>
                                        <p:tav tm="100000">
                                          <p:val>
                                            <p:strVal val="#ppt_x"/>
                                          </p:val>
                                        </p:tav>
                                      </p:tavLst>
                                    </p:anim>
                                    <p:anim calcmode="lin" valueType="num">
                                      <p:cBhvr additive="base">
                                        <p:cTn id="8" dur="75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1+#ppt_w/2"/>
                                          </p:val>
                                        </p:tav>
                                        <p:tav tm="100000">
                                          <p:val>
                                            <p:strVal val="#ppt_x"/>
                                          </p:val>
                                        </p:tav>
                                      </p:tavLst>
                                    </p:anim>
                                    <p:anim calcmode="lin" valueType="num">
                                      <p:cBhvr additive="base">
                                        <p:cTn id="12"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0" y="485631"/>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nvGrpSpPr>
          <p:cNvPr id="10" name="组合 9"/>
          <p:cNvGrpSpPr/>
          <p:nvPr/>
        </p:nvGrpSpPr>
        <p:grpSpPr>
          <a:xfrm>
            <a:off x="353692" y="6457305"/>
            <a:ext cx="962025" cy="176212"/>
            <a:chOff x="10455276" y="6433094"/>
            <a:chExt cx="962025" cy="176212"/>
          </a:xfrm>
        </p:grpSpPr>
        <p:sp>
          <p:nvSpPr>
            <p:cNvPr id="11" name="椭圆 10"/>
            <p:cNvSpPr/>
            <p:nvPr/>
          </p:nvSpPr>
          <p:spPr>
            <a:xfrm>
              <a:off x="10717214"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2" name="椭圆 11"/>
            <p:cNvSpPr/>
            <p:nvPr/>
          </p:nvSpPr>
          <p:spPr>
            <a:xfrm>
              <a:off x="10979152"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3" name="椭圆 12"/>
            <p:cNvSpPr/>
            <p:nvPr/>
          </p:nvSpPr>
          <p:spPr>
            <a:xfrm>
              <a:off x="11241089"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4" name="椭圆 13"/>
            <p:cNvSpPr/>
            <p:nvPr/>
          </p:nvSpPr>
          <p:spPr>
            <a:xfrm>
              <a:off x="10455276"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sp>
        <p:nvSpPr>
          <p:cNvPr id="2" name="文本框 1"/>
          <p:cNvSpPr txBox="1"/>
          <p:nvPr/>
        </p:nvSpPr>
        <p:spPr>
          <a:xfrm>
            <a:off x="877568" y="266423"/>
            <a:ext cx="2854325" cy="553085"/>
          </a:xfrm>
          <a:prstGeom prst="rect">
            <a:avLst/>
          </a:prstGeom>
          <a:noFill/>
        </p:spPr>
        <p:txBody>
          <a:bodyPr wrap="none" rtlCol="0">
            <a:spAutoFit/>
          </a:bodyPr>
          <a:lstStyle/>
          <a:p>
            <a:r>
              <a:rPr kumimoji="1" lang="zh-CN" altLang="en-US" sz="3000" b="1" dirty="0"/>
              <a:t>深度学习编译器</a:t>
            </a:r>
          </a:p>
        </p:txBody>
      </p:sp>
      <p:sp>
        <p:nvSpPr>
          <p:cNvPr id="3" name="文本框 2"/>
          <p:cNvSpPr txBox="1"/>
          <p:nvPr/>
        </p:nvSpPr>
        <p:spPr>
          <a:xfrm>
            <a:off x="439420" y="1008380"/>
            <a:ext cx="4064000" cy="398780"/>
          </a:xfrm>
          <a:prstGeom prst="rect">
            <a:avLst/>
          </a:prstGeom>
          <a:noFill/>
        </p:spPr>
        <p:txBody>
          <a:bodyPr wrap="square" rtlCol="0">
            <a:spAutoFit/>
          </a:bodyPr>
          <a:lstStyle/>
          <a:p>
            <a:r>
              <a:rPr lang="zh-CN" altLang="en-US" sz="2000" b="1"/>
              <a:t>深度学习编译器</a:t>
            </a:r>
          </a:p>
        </p:txBody>
      </p:sp>
      <p:sp>
        <p:nvSpPr>
          <p:cNvPr id="4" name="文本框 3"/>
          <p:cNvSpPr txBox="1"/>
          <p:nvPr/>
        </p:nvSpPr>
        <p:spPr>
          <a:xfrm>
            <a:off x="479425" y="1482090"/>
            <a:ext cx="10904855" cy="645160"/>
          </a:xfrm>
          <a:prstGeom prst="rect">
            <a:avLst/>
          </a:prstGeom>
          <a:noFill/>
        </p:spPr>
        <p:txBody>
          <a:bodyPr wrap="square" rtlCol="0">
            <a:spAutoFit/>
          </a:bodyPr>
          <a:lstStyle/>
          <a:p>
            <a:r>
              <a:rPr lang="zh-CN" altLang="en-US"/>
              <a:t>深度学习编译器将深度学习框架中描述的模型定义作为输入，并将生成各种深度学习硬件上的高效代码实现作为输出。模型定义和特定代码实现之间的转换是针对模型规范和硬件架构进行高度优化的。</a:t>
            </a:r>
          </a:p>
        </p:txBody>
      </p:sp>
      <p:grpSp>
        <p:nvGrpSpPr>
          <p:cNvPr id="65" name="组合 64"/>
          <p:cNvGrpSpPr/>
          <p:nvPr/>
        </p:nvGrpSpPr>
        <p:grpSpPr>
          <a:xfrm>
            <a:off x="877570" y="2368550"/>
            <a:ext cx="9940290" cy="2970530"/>
            <a:chOff x="377" y="3714"/>
            <a:chExt cx="15654" cy="4678"/>
          </a:xfrm>
        </p:grpSpPr>
        <p:sp>
          <p:nvSpPr>
            <p:cNvPr id="61" name="圆角矩形 60"/>
            <p:cNvSpPr/>
            <p:nvPr/>
          </p:nvSpPr>
          <p:spPr>
            <a:xfrm>
              <a:off x="377" y="3714"/>
              <a:ext cx="15654" cy="4678"/>
            </a:xfrm>
            <a:prstGeom prst="roundRect">
              <a:avLst/>
            </a:prstGeom>
            <a:solidFill>
              <a:schemeClr val="accent4">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43" name="组合 42"/>
            <p:cNvGrpSpPr/>
            <p:nvPr/>
          </p:nvGrpSpPr>
          <p:grpSpPr>
            <a:xfrm>
              <a:off x="1547" y="4502"/>
              <a:ext cx="2126" cy="3084"/>
              <a:chOff x="1017" y="4124"/>
              <a:chExt cx="2126" cy="3084"/>
            </a:xfrm>
          </p:grpSpPr>
          <p:grpSp>
            <p:nvGrpSpPr>
              <p:cNvPr id="37" name="组合 36"/>
              <p:cNvGrpSpPr/>
              <p:nvPr/>
            </p:nvGrpSpPr>
            <p:grpSpPr>
              <a:xfrm>
                <a:off x="1017" y="4124"/>
                <a:ext cx="2126" cy="2378"/>
                <a:chOff x="1017" y="4124"/>
                <a:chExt cx="2126" cy="2378"/>
              </a:xfrm>
            </p:grpSpPr>
            <p:sp>
              <p:nvSpPr>
                <p:cNvPr id="24" name="圆角矩形 23"/>
                <p:cNvSpPr/>
                <p:nvPr/>
              </p:nvSpPr>
              <p:spPr>
                <a:xfrm>
                  <a:off x="1017" y="4124"/>
                  <a:ext cx="2126" cy="2378"/>
                </a:xfrm>
                <a:prstGeom prst="roundRect">
                  <a:avLst/>
                </a:prstGeom>
                <a:solidFill>
                  <a:schemeClr val="accent3">
                    <a:lumMod val="40000"/>
                    <a:lumOff val="60000"/>
                  </a:schemeClr>
                </a:solidFill>
              </p:spPr>
              <p:style>
                <a:lnRef idx="0">
                  <a:srgbClr val="FFFFFF"/>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41" name="图片 40"/>
                <p:cNvPicPr>
                  <a:picLocks noChangeAspect="1"/>
                </p:cNvPicPr>
                <p:nvPr>
                  <p:custDataLst>
                    <p:tags r:id="rId5"/>
                  </p:custDataLst>
                </p:nvPr>
              </p:nvPicPr>
              <p:blipFill>
                <a:blip r:embed="rId8" cstate="print">
                  <a:extLst>
                    <a:ext uri="{28A0092B-C50C-407E-A947-70E740481C1C}">
                      <a14:useLocalDpi xmlns:a14="http://schemas.microsoft.com/office/drawing/2010/main" val="0"/>
                    </a:ext>
                  </a:extLst>
                </a:blip>
                <a:stretch>
                  <a:fillRect/>
                </a:stretch>
              </p:blipFill>
              <p:spPr>
                <a:xfrm>
                  <a:off x="1547" y="4520"/>
                  <a:ext cx="1089" cy="1042"/>
                </a:xfrm>
                <a:prstGeom prst="rect">
                  <a:avLst/>
                </a:prstGeom>
              </p:spPr>
            </p:pic>
            <p:sp>
              <p:nvSpPr>
                <p:cNvPr id="18" name="文本框 17"/>
                <p:cNvSpPr txBox="1"/>
                <p:nvPr/>
              </p:nvSpPr>
              <p:spPr>
                <a:xfrm>
                  <a:off x="1204" y="5660"/>
                  <a:ext cx="1896" cy="580"/>
                </a:xfrm>
                <a:prstGeom prst="rect">
                  <a:avLst/>
                </a:prstGeom>
                <a:noFill/>
              </p:spPr>
              <p:txBody>
                <a:bodyPr wrap="square" rtlCol="0">
                  <a:spAutoFit/>
                </a:bodyPr>
                <a:lstStyle/>
                <a:p>
                  <a:r>
                    <a:rPr lang="zh-CN" altLang="en-US" b="1"/>
                    <a:t>模型定义</a:t>
                  </a:r>
                </a:p>
              </p:txBody>
            </p:sp>
          </p:grpSp>
          <p:sp>
            <p:nvSpPr>
              <p:cNvPr id="29" name="文本框 28"/>
              <p:cNvSpPr txBox="1"/>
              <p:nvPr/>
            </p:nvSpPr>
            <p:spPr>
              <a:xfrm>
                <a:off x="1382" y="6628"/>
                <a:ext cx="1537" cy="580"/>
              </a:xfrm>
              <a:prstGeom prst="rect">
                <a:avLst/>
              </a:prstGeom>
              <a:noFill/>
            </p:spPr>
            <p:txBody>
              <a:bodyPr wrap="square" rtlCol="0">
                <a:spAutoFit/>
              </a:bodyPr>
              <a:lstStyle/>
              <a:p>
                <a:r>
                  <a:rPr lang="en-US" altLang="zh-CN" b="1"/>
                  <a:t>INPUT</a:t>
                </a:r>
              </a:p>
            </p:txBody>
          </p:sp>
        </p:grpSp>
        <p:sp>
          <p:nvSpPr>
            <p:cNvPr id="30" name="右箭头 29"/>
            <p:cNvSpPr/>
            <p:nvPr/>
          </p:nvSpPr>
          <p:spPr>
            <a:xfrm>
              <a:off x="4404" y="5400"/>
              <a:ext cx="1348" cy="956"/>
            </a:xfrm>
            <a:prstGeom prst="rightArrow">
              <a:avLst/>
            </a:prstGeom>
            <a:solidFill>
              <a:schemeClr val="accent4">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accent2"/>
                </a:solidFill>
              </a:endParaRPr>
            </a:p>
          </p:txBody>
        </p:sp>
        <p:pic>
          <p:nvPicPr>
            <p:cNvPr id="31" name="图片 30"/>
            <p:cNvPicPr>
              <a:picLocks noChangeAspect="1"/>
            </p:cNvPicPr>
            <p:nvPr>
              <p:custDataLst>
                <p:tags r:id="rId1"/>
              </p:custDataLst>
            </p:nvPr>
          </p:nvPicPr>
          <p:blipFill>
            <a:blip r:embed="rId9">
              <a:extLst>
                <a:ext uri="{28A0092B-C50C-407E-A947-70E740481C1C}">
                  <a14:useLocalDpi xmlns:a14="http://schemas.microsoft.com/office/drawing/2010/main" val="0"/>
                </a:ext>
              </a:extLst>
            </a:blip>
            <a:stretch>
              <a:fillRect/>
            </a:stretch>
          </p:blipFill>
          <p:spPr>
            <a:xfrm>
              <a:off x="6930" y="4501"/>
              <a:ext cx="2117" cy="2117"/>
            </a:xfrm>
            <a:prstGeom prst="rect">
              <a:avLst/>
            </a:prstGeom>
          </p:spPr>
        </p:pic>
        <p:sp>
          <p:nvSpPr>
            <p:cNvPr id="34" name="文本框 33"/>
            <p:cNvSpPr txBox="1"/>
            <p:nvPr/>
          </p:nvSpPr>
          <p:spPr>
            <a:xfrm>
              <a:off x="6362" y="6958"/>
              <a:ext cx="3299" cy="628"/>
            </a:xfrm>
            <a:prstGeom prst="rect">
              <a:avLst/>
            </a:prstGeom>
            <a:noFill/>
          </p:spPr>
          <p:txBody>
            <a:bodyPr wrap="square" rtlCol="0">
              <a:spAutoFit/>
            </a:bodyPr>
            <a:lstStyle/>
            <a:p>
              <a:r>
                <a:rPr lang="zh-CN" altLang="en-US" sz="2000" b="1"/>
                <a:t>深度学习编译器</a:t>
              </a:r>
            </a:p>
          </p:txBody>
        </p:sp>
        <p:grpSp>
          <p:nvGrpSpPr>
            <p:cNvPr id="63" name="组合 62"/>
            <p:cNvGrpSpPr/>
            <p:nvPr/>
          </p:nvGrpSpPr>
          <p:grpSpPr>
            <a:xfrm>
              <a:off x="12592" y="4376"/>
              <a:ext cx="2278" cy="3162"/>
              <a:chOff x="12592" y="4376"/>
              <a:chExt cx="2278" cy="3162"/>
            </a:xfrm>
          </p:grpSpPr>
          <p:sp>
            <p:nvSpPr>
              <p:cNvPr id="60" name="圆角矩形 59"/>
              <p:cNvSpPr/>
              <p:nvPr/>
            </p:nvSpPr>
            <p:spPr>
              <a:xfrm>
                <a:off x="12592" y="4376"/>
                <a:ext cx="2074" cy="2363"/>
              </a:xfrm>
              <a:prstGeom prst="roundRect">
                <a:avLst/>
              </a:prstGeom>
              <a:solidFill>
                <a:schemeClr val="accent3">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52" name="图片 51"/>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2964" y="4617"/>
                <a:ext cx="1347" cy="1258"/>
              </a:xfrm>
              <a:prstGeom prst="rect">
                <a:avLst/>
              </a:prstGeom>
            </p:spPr>
          </p:pic>
          <p:sp>
            <p:nvSpPr>
              <p:cNvPr id="59" name="文本框 58"/>
              <p:cNvSpPr txBox="1"/>
              <p:nvPr/>
            </p:nvSpPr>
            <p:spPr>
              <a:xfrm>
                <a:off x="12753" y="5893"/>
                <a:ext cx="2117" cy="580"/>
              </a:xfrm>
              <a:prstGeom prst="rect">
                <a:avLst/>
              </a:prstGeom>
              <a:noFill/>
            </p:spPr>
            <p:txBody>
              <a:bodyPr wrap="square" rtlCol="0">
                <a:spAutoFit/>
              </a:bodyPr>
              <a:lstStyle/>
              <a:p>
                <a:r>
                  <a:rPr lang="zh-CN" altLang="en-US" b="1"/>
                  <a:t>代码实现</a:t>
                </a:r>
              </a:p>
            </p:txBody>
          </p:sp>
          <p:sp>
            <p:nvSpPr>
              <p:cNvPr id="62" name="文本框 61"/>
              <p:cNvSpPr txBox="1"/>
              <p:nvPr>
                <p:custDataLst>
                  <p:tags r:id="rId4"/>
                </p:custDataLst>
              </p:nvPr>
            </p:nvSpPr>
            <p:spPr>
              <a:xfrm>
                <a:off x="12709" y="6958"/>
                <a:ext cx="1957" cy="580"/>
              </a:xfrm>
              <a:prstGeom prst="rect">
                <a:avLst/>
              </a:prstGeom>
              <a:noFill/>
            </p:spPr>
            <p:txBody>
              <a:bodyPr wrap="square" rtlCol="0">
                <a:spAutoFit/>
              </a:bodyPr>
              <a:lstStyle/>
              <a:p>
                <a:r>
                  <a:rPr lang="en-US" altLang="zh-CN" b="1"/>
                  <a:t>OUTPUT</a:t>
                </a:r>
              </a:p>
            </p:txBody>
          </p:sp>
        </p:grpSp>
        <p:sp>
          <p:nvSpPr>
            <p:cNvPr id="64" name="右箭头 63"/>
            <p:cNvSpPr/>
            <p:nvPr>
              <p:custDataLst>
                <p:tags r:id="rId2"/>
              </p:custDataLst>
            </p:nvPr>
          </p:nvSpPr>
          <p:spPr>
            <a:xfrm>
              <a:off x="10277" y="5400"/>
              <a:ext cx="1348" cy="956"/>
            </a:xfrm>
            <a:prstGeom prst="rightArrow">
              <a:avLst/>
            </a:prstGeom>
            <a:solidFill>
              <a:schemeClr val="accent4">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accent2"/>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0" y="485631"/>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nvGrpSpPr>
          <p:cNvPr id="10" name="组合 9"/>
          <p:cNvGrpSpPr/>
          <p:nvPr/>
        </p:nvGrpSpPr>
        <p:grpSpPr>
          <a:xfrm>
            <a:off x="353692" y="6457305"/>
            <a:ext cx="962025" cy="176212"/>
            <a:chOff x="10455276" y="6433094"/>
            <a:chExt cx="962025" cy="176212"/>
          </a:xfrm>
        </p:grpSpPr>
        <p:sp>
          <p:nvSpPr>
            <p:cNvPr id="11" name="椭圆 10"/>
            <p:cNvSpPr/>
            <p:nvPr/>
          </p:nvSpPr>
          <p:spPr>
            <a:xfrm>
              <a:off x="10717214"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2" name="椭圆 11"/>
            <p:cNvSpPr/>
            <p:nvPr/>
          </p:nvSpPr>
          <p:spPr>
            <a:xfrm>
              <a:off x="10979152"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3" name="椭圆 12"/>
            <p:cNvSpPr/>
            <p:nvPr/>
          </p:nvSpPr>
          <p:spPr>
            <a:xfrm>
              <a:off x="11241089"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4" name="椭圆 13"/>
            <p:cNvSpPr/>
            <p:nvPr/>
          </p:nvSpPr>
          <p:spPr>
            <a:xfrm>
              <a:off x="10455276"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sp>
        <p:nvSpPr>
          <p:cNvPr id="2" name="文本框 1"/>
          <p:cNvSpPr txBox="1"/>
          <p:nvPr/>
        </p:nvSpPr>
        <p:spPr>
          <a:xfrm>
            <a:off x="877568" y="266423"/>
            <a:ext cx="4380865" cy="553085"/>
          </a:xfrm>
          <a:prstGeom prst="rect">
            <a:avLst/>
          </a:prstGeom>
          <a:noFill/>
        </p:spPr>
        <p:txBody>
          <a:bodyPr wrap="none" rtlCol="0">
            <a:spAutoFit/>
          </a:bodyPr>
          <a:lstStyle/>
          <a:p>
            <a:r>
              <a:rPr kumimoji="1" lang="zh-CN" altLang="en-US" sz="3000" b="1" dirty="0"/>
              <a:t>深度学习编译器设计架构</a:t>
            </a:r>
          </a:p>
        </p:txBody>
      </p:sp>
      <p:grpSp>
        <p:nvGrpSpPr>
          <p:cNvPr id="26" name="组合 25"/>
          <p:cNvGrpSpPr/>
          <p:nvPr/>
        </p:nvGrpSpPr>
        <p:grpSpPr>
          <a:xfrm>
            <a:off x="980440" y="2497455"/>
            <a:ext cx="1993900" cy="1862455"/>
            <a:chOff x="1445" y="3488"/>
            <a:chExt cx="3140" cy="2933"/>
          </a:xfrm>
        </p:grpSpPr>
        <p:pic>
          <p:nvPicPr>
            <p:cNvPr id="6" name="图片 5"/>
            <p:cNvPicPr>
              <a:picLocks noChangeAspect="1"/>
            </p:cNvPicPr>
            <p:nvPr>
              <p:custDataLst>
                <p:tags r:id="rId5"/>
              </p:custDataLst>
            </p:nvPr>
          </p:nvPicPr>
          <p:blipFill>
            <a:blip r:embed="rId8">
              <a:extLst>
                <a:ext uri="{28A0092B-C50C-407E-A947-70E740481C1C}">
                  <a14:useLocalDpi xmlns:a14="http://schemas.microsoft.com/office/drawing/2010/main" val="0"/>
                </a:ext>
              </a:extLst>
            </a:blip>
            <a:stretch>
              <a:fillRect/>
            </a:stretch>
          </p:blipFill>
          <p:spPr>
            <a:xfrm>
              <a:off x="1858" y="3488"/>
              <a:ext cx="2117" cy="2117"/>
            </a:xfrm>
            <a:prstGeom prst="rect">
              <a:avLst/>
            </a:prstGeom>
          </p:spPr>
        </p:pic>
        <p:sp>
          <p:nvSpPr>
            <p:cNvPr id="7" name="文本框 6"/>
            <p:cNvSpPr txBox="1"/>
            <p:nvPr/>
          </p:nvSpPr>
          <p:spPr>
            <a:xfrm>
              <a:off x="1445" y="5841"/>
              <a:ext cx="3141" cy="580"/>
            </a:xfrm>
            <a:prstGeom prst="rect">
              <a:avLst/>
            </a:prstGeom>
            <a:noFill/>
          </p:spPr>
          <p:txBody>
            <a:bodyPr wrap="square" rtlCol="0">
              <a:spAutoFit/>
            </a:bodyPr>
            <a:lstStyle/>
            <a:p>
              <a:r>
                <a:rPr lang="zh-CN" altLang="en-US" b="1"/>
                <a:t>深度学习编译器</a:t>
              </a:r>
            </a:p>
          </p:txBody>
        </p:sp>
      </p:grpSp>
      <p:pic>
        <p:nvPicPr>
          <p:cNvPr id="17" name="图片 16"/>
          <p:cNvPicPr>
            <a:picLocks noChangeAspect="1"/>
          </p:cNvPicPr>
          <p:nvPr>
            <p:custDataLst>
              <p:tags r:id="rId1"/>
            </p:custDataLst>
          </p:nvPr>
        </p:nvPicPr>
        <p:blipFill>
          <a:blip r:embed="rId9"/>
          <a:stretch>
            <a:fillRect/>
          </a:stretch>
        </p:blipFill>
        <p:spPr>
          <a:xfrm>
            <a:off x="4712335" y="907415"/>
            <a:ext cx="3724910" cy="778510"/>
          </a:xfrm>
          <a:prstGeom prst="rect">
            <a:avLst/>
          </a:prstGeom>
        </p:spPr>
      </p:pic>
      <p:sp>
        <p:nvSpPr>
          <p:cNvPr id="19" name="下箭头 18"/>
          <p:cNvSpPr/>
          <p:nvPr/>
        </p:nvSpPr>
        <p:spPr>
          <a:xfrm>
            <a:off x="6000115" y="1773555"/>
            <a:ext cx="1149985" cy="28003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1" name="图片 20"/>
          <p:cNvPicPr>
            <a:picLocks noChangeAspect="1"/>
          </p:cNvPicPr>
          <p:nvPr>
            <p:custDataLst>
              <p:tags r:id="rId2"/>
            </p:custDataLst>
          </p:nvPr>
        </p:nvPicPr>
        <p:blipFill>
          <a:blip r:embed="rId10"/>
          <a:stretch>
            <a:fillRect/>
          </a:stretch>
        </p:blipFill>
        <p:spPr>
          <a:xfrm>
            <a:off x="3754120" y="2053590"/>
            <a:ext cx="5641975" cy="2359660"/>
          </a:xfrm>
          <a:prstGeom prst="rect">
            <a:avLst/>
          </a:prstGeom>
        </p:spPr>
      </p:pic>
      <p:sp>
        <p:nvSpPr>
          <p:cNvPr id="22" name="下箭头 21"/>
          <p:cNvSpPr/>
          <p:nvPr>
            <p:custDataLst>
              <p:tags r:id="rId3"/>
            </p:custDataLst>
          </p:nvPr>
        </p:nvSpPr>
        <p:spPr>
          <a:xfrm>
            <a:off x="6000115" y="4440555"/>
            <a:ext cx="1149985" cy="28003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3" name="图片 22"/>
          <p:cNvPicPr>
            <a:picLocks noChangeAspect="1"/>
          </p:cNvPicPr>
          <p:nvPr>
            <p:custDataLst>
              <p:tags r:id="rId4"/>
            </p:custDataLst>
          </p:nvPr>
        </p:nvPicPr>
        <p:blipFill>
          <a:blip r:embed="rId11"/>
          <a:stretch>
            <a:fillRect/>
          </a:stretch>
        </p:blipFill>
        <p:spPr>
          <a:xfrm>
            <a:off x="3611880" y="4747895"/>
            <a:ext cx="5784215" cy="864235"/>
          </a:xfrm>
          <a:prstGeom prst="rect">
            <a:avLst/>
          </a:prstGeom>
        </p:spPr>
      </p:pic>
      <p:sp>
        <p:nvSpPr>
          <p:cNvPr id="3" name="文本框 2">
            <a:extLst>
              <a:ext uri="{FF2B5EF4-FFF2-40B4-BE49-F238E27FC236}">
                <a16:creationId xmlns:a16="http://schemas.microsoft.com/office/drawing/2014/main" id="{E1B226F5-24B7-4A98-82E8-BFC444A95195}"/>
              </a:ext>
            </a:extLst>
          </p:cNvPr>
          <p:cNvSpPr txBox="1"/>
          <p:nvPr/>
        </p:nvSpPr>
        <p:spPr>
          <a:xfrm>
            <a:off x="9383358" y="2599036"/>
            <a:ext cx="1401153" cy="369332"/>
          </a:xfrm>
          <a:prstGeom prst="rect">
            <a:avLst/>
          </a:prstGeom>
          <a:noFill/>
        </p:spPr>
        <p:txBody>
          <a:bodyPr wrap="none" rtlCol="0">
            <a:spAutoFit/>
          </a:bodyPr>
          <a:lstStyle/>
          <a:p>
            <a:r>
              <a:rPr lang="en-US" altLang="zh-CN" dirty="0"/>
              <a:t>High-Level IR</a:t>
            </a:r>
            <a:endParaRPr lang="zh-CN" altLang="en-US" dirty="0"/>
          </a:p>
        </p:txBody>
      </p:sp>
      <p:sp>
        <p:nvSpPr>
          <p:cNvPr id="18" name="文本框 17">
            <a:extLst>
              <a:ext uri="{FF2B5EF4-FFF2-40B4-BE49-F238E27FC236}">
                <a16:creationId xmlns:a16="http://schemas.microsoft.com/office/drawing/2014/main" id="{FB521D5D-842E-4AFD-B49B-FE12005D3D48}"/>
              </a:ext>
            </a:extLst>
          </p:cNvPr>
          <p:cNvSpPr txBox="1"/>
          <p:nvPr/>
        </p:nvSpPr>
        <p:spPr>
          <a:xfrm>
            <a:off x="9383358" y="3704967"/>
            <a:ext cx="1356975" cy="369332"/>
          </a:xfrm>
          <a:prstGeom prst="rect">
            <a:avLst/>
          </a:prstGeom>
          <a:noFill/>
        </p:spPr>
        <p:txBody>
          <a:bodyPr wrap="none" rtlCol="0">
            <a:spAutoFit/>
          </a:bodyPr>
          <a:lstStyle/>
          <a:p>
            <a:r>
              <a:rPr lang="en-US" altLang="zh-CN" dirty="0"/>
              <a:t>Low-Level IR</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0" y="485631"/>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nvGrpSpPr>
          <p:cNvPr id="10" name="组合 9"/>
          <p:cNvGrpSpPr/>
          <p:nvPr/>
        </p:nvGrpSpPr>
        <p:grpSpPr>
          <a:xfrm>
            <a:off x="353692" y="6457305"/>
            <a:ext cx="962025" cy="176212"/>
            <a:chOff x="10455276" y="6433094"/>
            <a:chExt cx="962025" cy="176212"/>
          </a:xfrm>
        </p:grpSpPr>
        <p:sp>
          <p:nvSpPr>
            <p:cNvPr id="11" name="椭圆 10"/>
            <p:cNvSpPr/>
            <p:nvPr/>
          </p:nvSpPr>
          <p:spPr>
            <a:xfrm>
              <a:off x="10717214"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2" name="椭圆 11"/>
            <p:cNvSpPr/>
            <p:nvPr/>
          </p:nvSpPr>
          <p:spPr>
            <a:xfrm>
              <a:off x="10979152"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3" name="椭圆 12"/>
            <p:cNvSpPr/>
            <p:nvPr/>
          </p:nvSpPr>
          <p:spPr>
            <a:xfrm>
              <a:off x="11241089"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4" name="椭圆 13"/>
            <p:cNvSpPr/>
            <p:nvPr/>
          </p:nvSpPr>
          <p:spPr>
            <a:xfrm>
              <a:off x="10455276"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sp>
        <p:nvSpPr>
          <p:cNvPr id="2" name="文本框 1"/>
          <p:cNvSpPr txBox="1"/>
          <p:nvPr/>
        </p:nvSpPr>
        <p:spPr>
          <a:xfrm>
            <a:off x="877568" y="266423"/>
            <a:ext cx="2553970" cy="553085"/>
          </a:xfrm>
          <a:prstGeom prst="rect">
            <a:avLst/>
          </a:prstGeom>
          <a:noFill/>
        </p:spPr>
        <p:txBody>
          <a:bodyPr wrap="none" rtlCol="0">
            <a:spAutoFit/>
          </a:bodyPr>
          <a:lstStyle/>
          <a:p>
            <a:r>
              <a:rPr kumimoji="1" lang="en-US" altLang="zh-CN" sz="3000" b="1" dirty="0"/>
              <a:t>Graph IR</a:t>
            </a:r>
            <a:r>
              <a:rPr kumimoji="1" lang="zh-CN" altLang="en-US" sz="3000" b="1" dirty="0"/>
              <a:t>实现</a:t>
            </a:r>
          </a:p>
        </p:txBody>
      </p:sp>
      <p:sp>
        <p:nvSpPr>
          <p:cNvPr id="3" name="文本框 2"/>
          <p:cNvSpPr txBox="1"/>
          <p:nvPr/>
        </p:nvSpPr>
        <p:spPr>
          <a:xfrm>
            <a:off x="516255" y="975360"/>
            <a:ext cx="11019790" cy="1198880"/>
          </a:xfrm>
          <a:prstGeom prst="rect">
            <a:avLst/>
          </a:prstGeom>
          <a:noFill/>
        </p:spPr>
        <p:txBody>
          <a:bodyPr wrap="square" rtlCol="0">
            <a:spAutoFit/>
          </a:bodyPr>
          <a:lstStyle/>
          <a:p>
            <a:r>
              <a:rPr lang="zh-CN" altLang="en-US"/>
              <a:t>深度学习编译器中的数据 (例如，输入、权重和中间数据) 通常以张量的形式组织，也称为多维数组。深度学习编译器可以通过内存指针直接表示张量数据，或者以一种更灵活的方式 (占位符) 表示。占位符包含张量的每个维度的大小。或者，张量的维度大小可以标记为未知。为了进行优化，深度学习编译器需要数据布局信息。此外，迭代器的边界应该根据占位符进行推断。</a:t>
            </a:r>
          </a:p>
        </p:txBody>
      </p:sp>
      <p:sp>
        <p:nvSpPr>
          <p:cNvPr id="5" name="文本框 4"/>
          <p:cNvSpPr txBox="1"/>
          <p:nvPr/>
        </p:nvSpPr>
        <p:spPr>
          <a:xfrm>
            <a:off x="535305" y="2329815"/>
            <a:ext cx="6861175" cy="368300"/>
          </a:xfrm>
          <a:prstGeom prst="rect">
            <a:avLst/>
          </a:prstGeom>
          <a:noFill/>
        </p:spPr>
        <p:txBody>
          <a:bodyPr wrap="square" rtlCol="0">
            <a:spAutoFit/>
          </a:bodyPr>
          <a:lstStyle/>
          <a:p>
            <a:r>
              <a:rPr lang="en-US" altLang="zh-CN"/>
              <a:t>TVM</a:t>
            </a:r>
            <a:r>
              <a:rPr lang="zh-CN" altLang="en-US"/>
              <a:t>提供了一些机制来处理张量的表示、维度信息和数据布局。</a:t>
            </a:r>
          </a:p>
        </p:txBody>
      </p:sp>
      <p:grpSp>
        <p:nvGrpSpPr>
          <p:cNvPr id="25" name="组合 24"/>
          <p:cNvGrpSpPr/>
          <p:nvPr/>
        </p:nvGrpSpPr>
        <p:grpSpPr>
          <a:xfrm>
            <a:off x="516255" y="3307715"/>
            <a:ext cx="11388725" cy="1974850"/>
            <a:chOff x="843" y="4581"/>
            <a:chExt cx="17935" cy="3110"/>
          </a:xfrm>
        </p:grpSpPr>
        <p:sp>
          <p:nvSpPr>
            <p:cNvPr id="4" name="文本框 3"/>
            <p:cNvSpPr txBox="1"/>
            <p:nvPr/>
          </p:nvSpPr>
          <p:spPr>
            <a:xfrm>
              <a:off x="843" y="4581"/>
              <a:ext cx="3166" cy="628"/>
            </a:xfrm>
            <a:prstGeom prst="rect">
              <a:avLst/>
            </a:prstGeom>
            <a:noFill/>
          </p:spPr>
          <p:txBody>
            <a:bodyPr wrap="square" rtlCol="0">
              <a:spAutoFit/>
            </a:bodyPr>
            <a:lstStyle/>
            <a:p>
              <a:r>
                <a:rPr lang="zh-CN" altLang="en-US" sz="2000" b="1"/>
                <a:t>未知维度的表示</a:t>
              </a:r>
            </a:p>
          </p:txBody>
        </p:sp>
        <p:sp>
          <p:nvSpPr>
            <p:cNvPr id="18" name="文本框 17"/>
            <p:cNvSpPr txBox="1"/>
            <p:nvPr/>
          </p:nvSpPr>
          <p:spPr>
            <a:xfrm>
              <a:off x="843" y="5367"/>
              <a:ext cx="7586" cy="2325"/>
            </a:xfrm>
            <a:prstGeom prst="rect">
              <a:avLst/>
            </a:prstGeom>
            <a:noFill/>
          </p:spPr>
          <p:txBody>
            <a:bodyPr wrap="square" rtlCol="0">
              <a:spAutoFit/>
            </a:bodyPr>
            <a:lstStyle/>
            <a:p>
              <a:r>
                <a:rPr lang="zh-CN" altLang="en-US" dirty="0"/>
                <a:t>在 TVM 中，可以使用Any表示未知维度。这允许在张量的某个维度上具有灵活性，尤其对于动态模型而言，这是必不可少的。未知维度的支持是通过Any类型来实现的，使得张量的形状可以包含未知的维度大小。</a:t>
              </a:r>
            </a:p>
          </p:txBody>
        </p:sp>
        <p:pic>
          <p:nvPicPr>
            <p:cNvPr id="24" name="图片 23"/>
            <p:cNvPicPr>
              <a:picLocks noChangeAspect="1"/>
            </p:cNvPicPr>
            <p:nvPr>
              <p:custDataLst>
                <p:tags r:id="rId1"/>
              </p:custDataLst>
            </p:nvPr>
          </p:nvPicPr>
          <p:blipFill>
            <a:blip r:embed="rId4"/>
            <a:stretch>
              <a:fillRect/>
            </a:stretch>
          </p:blipFill>
          <p:spPr>
            <a:xfrm>
              <a:off x="8578" y="5659"/>
              <a:ext cx="10200" cy="174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0" y="485631"/>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nvGrpSpPr>
          <p:cNvPr id="10" name="组合 9"/>
          <p:cNvGrpSpPr/>
          <p:nvPr/>
        </p:nvGrpSpPr>
        <p:grpSpPr>
          <a:xfrm>
            <a:off x="353692" y="6457305"/>
            <a:ext cx="962025" cy="176212"/>
            <a:chOff x="10455276" y="6433094"/>
            <a:chExt cx="962025" cy="176212"/>
          </a:xfrm>
        </p:grpSpPr>
        <p:sp>
          <p:nvSpPr>
            <p:cNvPr id="11" name="椭圆 10"/>
            <p:cNvSpPr/>
            <p:nvPr/>
          </p:nvSpPr>
          <p:spPr>
            <a:xfrm>
              <a:off x="10717214"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2" name="椭圆 11"/>
            <p:cNvSpPr/>
            <p:nvPr/>
          </p:nvSpPr>
          <p:spPr>
            <a:xfrm>
              <a:off x="10979152"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3" name="椭圆 12"/>
            <p:cNvSpPr/>
            <p:nvPr/>
          </p:nvSpPr>
          <p:spPr>
            <a:xfrm>
              <a:off x="11241089"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4" name="椭圆 13"/>
            <p:cNvSpPr/>
            <p:nvPr/>
          </p:nvSpPr>
          <p:spPr>
            <a:xfrm>
              <a:off x="10455276"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sp>
        <p:nvSpPr>
          <p:cNvPr id="2" name="文本框 1"/>
          <p:cNvSpPr txBox="1"/>
          <p:nvPr/>
        </p:nvSpPr>
        <p:spPr>
          <a:xfrm>
            <a:off x="877568" y="266423"/>
            <a:ext cx="2553970" cy="553085"/>
          </a:xfrm>
          <a:prstGeom prst="rect">
            <a:avLst/>
          </a:prstGeom>
          <a:noFill/>
        </p:spPr>
        <p:txBody>
          <a:bodyPr wrap="none" rtlCol="0">
            <a:spAutoFit/>
          </a:bodyPr>
          <a:lstStyle/>
          <a:p>
            <a:r>
              <a:rPr kumimoji="1" lang="en-US" altLang="zh-CN" sz="3000" b="1" dirty="0"/>
              <a:t>Graph IR</a:t>
            </a:r>
            <a:r>
              <a:rPr kumimoji="1" lang="zh-CN" altLang="en-US" sz="3000" b="1" dirty="0"/>
              <a:t>实现</a:t>
            </a:r>
          </a:p>
        </p:txBody>
      </p:sp>
      <p:grpSp>
        <p:nvGrpSpPr>
          <p:cNvPr id="25" name="组合 24"/>
          <p:cNvGrpSpPr/>
          <p:nvPr/>
        </p:nvGrpSpPr>
        <p:grpSpPr>
          <a:xfrm>
            <a:off x="480695" y="3591560"/>
            <a:ext cx="10718165" cy="1144270"/>
            <a:chOff x="843" y="4581"/>
            <a:chExt cx="16879" cy="1802"/>
          </a:xfrm>
        </p:grpSpPr>
        <p:sp>
          <p:nvSpPr>
            <p:cNvPr id="4" name="文本框 3"/>
            <p:cNvSpPr txBox="1"/>
            <p:nvPr/>
          </p:nvSpPr>
          <p:spPr>
            <a:xfrm>
              <a:off x="843" y="4581"/>
              <a:ext cx="4497" cy="628"/>
            </a:xfrm>
            <a:prstGeom prst="rect">
              <a:avLst/>
            </a:prstGeom>
            <a:noFill/>
          </p:spPr>
          <p:txBody>
            <a:bodyPr wrap="square" rtlCol="0">
              <a:spAutoFit/>
            </a:bodyPr>
            <a:lstStyle/>
            <a:p>
              <a:r>
                <a:rPr lang="zh-CN" altLang="en-US" sz="2000" b="1"/>
                <a:t>边界推断和维数检验</a:t>
              </a:r>
            </a:p>
          </p:txBody>
        </p:sp>
        <p:sp>
          <p:nvSpPr>
            <p:cNvPr id="18" name="文本框 17"/>
            <p:cNvSpPr txBox="1"/>
            <p:nvPr/>
          </p:nvSpPr>
          <p:spPr>
            <a:xfrm>
              <a:off x="843" y="5367"/>
              <a:ext cx="16879" cy="1016"/>
            </a:xfrm>
            <a:prstGeom prst="rect">
              <a:avLst/>
            </a:prstGeom>
            <a:noFill/>
          </p:spPr>
          <p:txBody>
            <a:bodyPr wrap="square" rtlCol="0">
              <a:spAutoFit/>
            </a:bodyPr>
            <a:lstStyle/>
            <a:p>
              <a:r>
                <a:rPr lang="zh-CN" altLang="en-US"/>
                <a:t>TVM 能够根据占位符进行迭代器的边界推断。这是通过深度学习编译器对张量形状和操作的分析来实现的，以确保迭代器在运行时的</a:t>
              </a:r>
              <a:r>
                <a:rPr lang="en-US" altLang="zh-CN"/>
                <a:t>s</a:t>
              </a:r>
              <a:r>
                <a:rPr lang="zh-CN" altLang="en-US"/>
                <a:t>合法性。这样的边界推断和维数检验有助于确保模型的正确性和性能。</a:t>
              </a:r>
            </a:p>
          </p:txBody>
        </p:sp>
      </p:grpSp>
      <p:grpSp>
        <p:nvGrpSpPr>
          <p:cNvPr id="17" name="组合 16"/>
          <p:cNvGrpSpPr/>
          <p:nvPr/>
        </p:nvGrpSpPr>
        <p:grpSpPr>
          <a:xfrm>
            <a:off x="480695" y="1259840"/>
            <a:ext cx="11409045" cy="2251710"/>
            <a:chOff x="557" y="1784"/>
            <a:chExt cx="17967" cy="3546"/>
          </a:xfrm>
        </p:grpSpPr>
        <p:grpSp>
          <p:nvGrpSpPr>
            <p:cNvPr id="19" name="组合 18"/>
            <p:cNvGrpSpPr/>
            <p:nvPr/>
          </p:nvGrpSpPr>
          <p:grpSpPr>
            <a:xfrm>
              <a:off x="557" y="1784"/>
              <a:ext cx="7586" cy="3547"/>
              <a:chOff x="843" y="4581"/>
              <a:chExt cx="7586" cy="3547"/>
            </a:xfrm>
          </p:grpSpPr>
          <p:sp>
            <p:nvSpPr>
              <p:cNvPr id="20" name="文本框 19"/>
              <p:cNvSpPr txBox="1"/>
              <p:nvPr>
                <p:custDataLst>
                  <p:tags r:id="rId2"/>
                </p:custDataLst>
              </p:nvPr>
            </p:nvSpPr>
            <p:spPr>
              <a:xfrm>
                <a:off x="843" y="4581"/>
                <a:ext cx="3166" cy="628"/>
              </a:xfrm>
              <a:prstGeom prst="rect">
                <a:avLst/>
              </a:prstGeom>
              <a:noFill/>
            </p:spPr>
            <p:txBody>
              <a:bodyPr wrap="square" rtlCol="0">
                <a:spAutoFit/>
              </a:bodyPr>
              <a:lstStyle/>
              <a:p>
                <a:r>
                  <a:rPr lang="zh-CN" altLang="en-US" sz="2000" b="1"/>
                  <a:t>数据布局信息</a:t>
                </a:r>
              </a:p>
            </p:txBody>
          </p:sp>
          <p:sp>
            <p:nvSpPr>
              <p:cNvPr id="21" name="文本框 20"/>
              <p:cNvSpPr txBox="1"/>
              <p:nvPr>
                <p:custDataLst>
                  <p:tags r:id="rId3"/>
                </p:custDataLst>
              </p:nvPr>
            </p:nvSpPr>
            <p:spPr>
              <a:xfrm>
                <a:off x="843" y="5367"/>
                <a:ext cx="7586" cy="2761"/>
              </a:xfrm>
              <a:prstGeom prst="rect">
                <a:avLst/>
              </a:prstGeom>
              <a:noFill/>
            </p:spPr>
            <p:txBody>
              <a:bodyPr wrap="square" rtlCol="0">
                <a:spAutoFit/>
              </a:bodyPr>
              <a:lstStyle/>
              <a:p>
                <a:r>
                  <a:rPr lang="zh-CN" altLang="en-US"/>
                  <a:t>数据布局表示了张量数据在内存中的存储方式，如行主序（row-major）、列主序（column-major）等。在 TVM 中，数据布局信息通常与操作符参数一起传递。这使得深度学习编译器能够根据具体的硬件架构和优化策略来处理数据，提高访问效率。</a:t>
                </a:r>
              </a:p>
            </p:txBody>
          </p:sp>
        </p:grpSp>
        <p:pic>
          <p:nvPicPr>
            <p:cNvPr id="22" name="图片 21"/>
            <p:cNvPicPr>
              <a:picLocks noChangeAspect="1"/>
            </p:cNvPicPr>
            <p:nvPr>
              <p:custDataLst>
                <p:tags r:id="rId1"/>
              </p:custDataLst>
            </p:nvPr>
          </p:nvPicPr>
          <p:blipFill>
            <a:blip r:embed="rId6"/>
            <a:stretch>
              <a:fillRect/>
            </a:stretch>
          </p:blipFill>
          <p:spPr>
            <a:xfrm>
              <a:off x="8304" y="2570"/>
              <a:ext cx="10220" cy="230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0" y="485631"/>
            <a:ext cx="716882" cy="115583"/>
          </a:xfrm>
          <a:prstGeom prst="roundRect">
            <a:avLst>
              <a:gd name="adj" fmla="val 19610"/>
            </a:avLst>
          </a:prstGeom>
          <a:solidFill>
            <a:srgbClr val="235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nvGrpSpPr>
          <p:cNvPr id="10" name="组合 9"/>
          <p:cNvGrpSpPr/>
          <p:nvPr/>
        </p:nvGrpSpPr>
        <p:grpSpPr>
          <a:xfrm>
            <a:off x="353692" y="6457305"/>
            <a:ext cx="962025" cy="176212"/>
            <a:chOff x="10455276" y="6433094"/>
            <a:chExt cx="962025" cy="176212"/>
          </a:xfrm>
        </p:grpSpPr>
        <p:sp>
          <p:nvSpPr>
            <p:cNvPr id="11" name="椭圆 10"/>
            <p:cNvSpPr/>
            <p:nvPr/>
          </p:nvSpPr>
          <p:spPr>
            <a:xfrm>
              <a:off x="10717214"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2" name="椭圆 11"/>
            <p:cNvSpPr/>
            <p:nvPr/>
          </p:nvSpPr>
          <p:spPr>
            <a:xfrm>
              <a:off x="10979152"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3" name="椭圆 12"/>
            <p:cNvSpPr/>
            <p:nvPr/>
          </p:nvSpPr>
          <p:spPr>
            <a:xfrm>
              <a:off x="11241089" y="6433094"/>
              <a:ext cx="176212" cy="176212"/>
            </a:xfrm>
            <a:prstGeom prst="ellipse">
              <a:avLst/>
            </a:prstGeom>
            <a:noFill/>
            <a:ln w="38100">
              <a:solidFill>
                <a:srgbClr val="6A9B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sp>
          <p:nvSpPr>
            <p:cNvPr id="14" name="椭圆 13"/>
            <p:cNvSpPr/>
            <p:nvPr/>
          </p:nvSpPr>
          <p:spPr>
            <a:xfrm>
              <a:off x="10455276" y="6433094"/>
              <a:ext cx="176212" cy="176212"/>
            </a:xfrm>
            <a:prstGeom prst="ellipse">
              <a:avLst/>
            </a:prstGeom>
            <a:noFill/>
            <a:ln w="38100">
              <a:solidFill>
                <a:srgbClr val="235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cs typeface="字魂105号-简雅黑" panose="00000500000000000000" pitchFamily="2" charset="-122"/>
                <a:sym typeface="字魂105号-简雅黑" panose="00000500000000000000" pitchFamily="2" charset="-122"/>
              </a:endParaRPr>
            </a:p>
          </p:txBody>
        </p:sp>
      </p:grpSp>
      <p:sp>
        <p:nvSpPr>
          <p:cNvPr id="2" name="文本框 1"/>
          <p:cNvSpPr txBox="1"/>
          <p:nvPr/>
        </p:nvSpPr>
        <p:spPr>
          <a:xfrm>
            <a:off x="877568" y="266423"/>
            <a:ext cx="2665730" cy="553085"/>
          </a:xfrm>
          <a:prstGeom prst="rect">
            <a:avLst/>
          </a:prstGeom>
          <a:noFill/>
        </p:spPr>
        <p:txBody>
          <a:bodyPr wrap="none" rtlCol="0">
            <a:spAutoFit/>
          </a:bodyPr>
          <a:lstStyle/>
          <a:p>
            <a:pPr algn="l"/>
            <a:r>
              <a:rPr kumimoji="1" sz="3000" b="1" dirty="0"/>
              <a:t> Low-Level IR</a:t>
            </a:r>
          </a:p>
        </p:txBody>
      </p:sp>
      <p:sp>
        <p:nvSpPr>
          <p:cNvPr id="3" name="文本框 2"/>
          <p:cNvSpPr txBox="1"/>
          <p:nvPr/>
        </p:nvSpPr>
        <p:spPr>
          <a:xfrm>
            <a:off x="683260" y="1113790"/>
            <a:ext cx="10530840" cy="645160"/>
          </a:xfrm>
          <a:prstGeom prst="rect">
            <a:avLst/>
          </a:prstGeom>
          <a:noFill/>
        </p:spPr>
        <p:txBody>
          <a:bodyPr wrap="square" rtlCol="0">
            <a:spAutoFit/>
          </a:bodyPr>
          <a:lstStyle/>
          <a:p>
            <a:r>
              <a:rPr lang="zh-CN" altLang="en-US"/>
              <a:t>与高级 IR 相比，低级 IR 以更细粒度的表示方式描述 DL 模型的计算，它通过提供调优计算和内存访问的接口来实现与目标相关的优化。</a:t>
            </a:r>
          </a:p>
        </p:txBody>
      </p:sp>
      <p:sp>
        <p:nvSpPr>
          <p:cNvPr id="5" name="文本框 4"/>
          <p:cNvSpPr txBox="1"/>
          <p:nvPr/>
        </p:nvSpPr>
        <p:spPr>
          <a:xfrm>
            <a:off x="683260" y="1830070"/>
            <a:ext cx="10262235" cy="368300"/>
          </a:xfrm>
          <a:prstGeom prst="rect">
            <a:avLst/>
          </a:prstGeom>
          <a:noFill/>
        </p:spPr>
        <p:txBody>
          <a:bodyPr wrap="square" rtlCol="0">
            <a:spAutoFit/>
          </a:bodyPr>
          <a:lstStyle/>
          <a:p>
            <a:r>
              <a:rPr lang="zh-CN" altLang="en-US" dirty="0"/>
              <a:t>在 TVM 框架中，底层 IR 的实现主要涉及到 </a:t>
            </a:r>
            <a:r>
              <a:rPr lang="zh-CN" altLang="en-US" b="1" dirty="0">
                <a:solidFill>
                  <a:schemeClr val="accent2"/>
                </a:solidFill>
              </a:rPr>
              <a:t>HalideIR </a:t>
            </a:r>
            <a:r>
              <a:rPr lang="zh-CN" altLang="en-US" dirty="0"/>
              <a:t>和 </a:t>
            </a:r>
            <a:r>
              <a:rPr lang="zh-CN" altLang="en-US" b="1" dirty="0">
                <a:solidFill>
                  <a:schemeClr val="accent2"/>
                </a:solidFill>
              </a:rPr>
              <a:t>TensorIR</a:t>
            </a:r>
            <a:r>
              <a:rPr lang="zh-CN" altLang="en-US" dirty="0"/>
              <a:t> 这两个关键组件。</a:t>
            </a:r>
          </a:p>
        </p:txBody>
      </p:sp>
      <p:grpSp>
        <p:nvGrpSpPr>
          <p:cNvPr id="26" name="组合 25"/>
          <p:cNvGrpSpPr/>
          <p:nvPr/>
        </p:nvGrpSpPr>
        <p:grpSpPr>
          <a:xfrm>
            <a:off x="716915" y="2623820"/>
            <a:ext cx="10633710" cy="1471295"/>
            <a:chOff x="1128" y="3921"/>
            <a:chExt cx="16746" cy="2317"/>
          </a:xfrm>
        </p:grpSpPr>
        <p:sp>
          <p:nvSpPr>
            <p:cNvPr id="7" name="文本框 6"/>
            <p:cNvSpPr txBox="1"/>
            <p:nvPr/>
          </p:nvSpPr>
          <p:spPr>
            <a:xfrm>
              <a:off x="1128" y="3921"/>
              <a:ext cx="16746" cy="1016"/>
            </a:xfrm>
            <a:prstGeom prst="rect">
              <a:avLst/>
            </a:prstGeom>
            <a:noFill/>
          </p:spPr>
          <p:txBody>
            <a:bodyPr wrap="square" rtlCol="0">
              <a:spAutoFit/>
            </a:bodyPr>
            <a:lstStyle/>
            <a:p>
              <a:r>
                <a:rPr lang="zh-CN" altLang="en-US"/>
                <a:t>TVM 利用 HalideIR 作为底层 IR 的一部分，借鉴了 Halide 编译器的设计理念。HalideIR 将 computation 和 schedule 进行了分离，允许尝试多种调度策略，最终选择性能最优的一个。</a:t>
              </a:r>
            </a:p>
          </p:txBody>
        </p:sp>
        <p:sp>
          <p:nvSpPr>
            <p:cNvPr id="23" name="文本框 22"/>
            <p:cNvSpPr txBox="1"/>
            <p:nvPr/>
          </p:nvSpPr>
          <p:spPr>
            <a:xfrm>
              <a:off x="1128" y="5222"/>
              <a:ext cx="16531" cy="1016"/>
            </a:xfrm>
            <a:prstGeom prst="rect">
              <a:avLst/>
            </a:prstGeom>
            <a:noFill/>
          </p:spPr>
          <p:txBody>
            <a:bodyPr wrap="square" rtlCol="0">
              <a:spAutoFit/>
            </a:bodyPr>
            <a:lstStyle/>
            <a:p>
              <a:r>
                <a:rPr lang="zh-CN" altLang="en-US"/>
                <a:t>TensorIR 是 TVM 中用于表示张量计算的 IR。它提供了一种更高级别的抽象，能够更直观地表示 DL 模型中的张量操作。</a:t>
              </a:r>
            </a:p>
          </p:txBody>
        </p:sp>
      </p:grpSp>
      <p:sp>
        <p:nvSpPr>
          <p:cNvPr id="24" name="文本框 23"/>
          <p:cNvSpPr txBox="1"/>
          <p:nvPr/>
        </p:nvSpPr>
        <p:spPr>
          <a:xfrm>
            <a:off x="683260" y="4600575"/>
            <a:ext cx="10530840" cy="645160"/>
          </a:xfrm>
          <a:prstGeom prst="rect">
            <a:avLst/>
          </a:prstGeom>
          <a:noFill/>
        </p:spPr>
        <p:txBody>
          <a:bodyPr wrap="square" rtlCol="0">
            <a:spAutoFit/>
          </a:bodyPr>
          <a:lstStyle/>
          <a:p>
            <a:r>
              <a:rPr lang="zh-CN" altLang="en-US" dirty="0"/>
              <a:t>TVM 在底层 IR 的实现中巧妙地结合了 HalideIR 和 TensorIR，充分利用了 Halide的灵活性和 TensorIR 的直观性，以支持深度学习模型在不同硬件上的高效执行。</a:t>
            </a: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OS" val="Unix 2.6 unknown"/>
  <p:tag name="AS_RELEASE_DATE" val="2021.11.30"/>
  <p:tag name="AS_TITLE" val="Aspose.Slides for Java"/>
  <p:tag name="AS_VERSION" val="21.11"/>
  <p:tag name="COMMONDATA" val="eyJoZGlkIjoiNTAxZDUzYzA4NzY0MDJiOTVkMTZhNTVlYzUxNjcyMmU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Calibri"/>
        <a:cs typeface="Arial"/>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4533</Words>
  <Application>Microsoft Office PowerPoint</Application>
  <PresentationFormat>宽屏</PresentationFormat>
  <Paragraphs>275</Paragraphs>
  <Slides>47</Slides>
  <Notes>13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47</vt:i4>
      </vt:variant>
    </vt:vector>
  </HeadingPairs>
  <TitlesOfParts>
    <vt:vector size="58" baseType="lpstr">
      <vt:lpstr>-apple-system</vt:lpstr>
      <vt:lpstr>FandolSong-Regular-Identity-H</vt:lpstr>
      <vt:lpstr>LMRoman12-Italic-Identity-H</vt:lpstr>
      <vt:lpstr>LMRoman12-Regular-Identity-H</vt:lpstr>
      <vt:lpstr>Lucida Grande</vt:lpstr>
      <vt:lpstr>等线</vt:lpstr>
      <vt:lpstr>微软雅黑</vt:lpstr>
      <vt:lpstr>字魂105号-简雅黑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The Averagers</dc:creator>
  <cp:lastModifiedBy>Junrong Guo</cp:lastModifiedBy>
  <cp:revision>270</cp:revision>
  <dcterms:created xsi:type="dcterms:W3CDTF">2024-01-22T08:08:00Z</dcterms:created>
  <dcterms:modified xsi:type="dcterms:W3CDTF">2024-01-22T14:50:54Z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41A25A858CEE40ACBB25C268571F9311_13</vt:lpwstr>
  </property>
  <property fmtid="{D5CDD505-2E9C-101B-9397-08002B2CF9AE}" pid="3" name="KSOProductBuildVer">
    <vt:lpwstr>2052-12.1.0.16120</vt:lpwstr>
  </property>
</Properties>
</file>