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286" r:id="rId3"/>
    <p:sldId id="289" r:id="rId5"/>
    <p:sldId id="288" r:id="rId6"/>
    <p:sldId id="265" r:id="rId7"/>
    <p:sldId id="313" r:id="rId8"/>
    <p:sldId id="320" r:id="rId9"/>
    <p:sldId id="314" r:id="rId10"/>
    <p:sldId id="307" r:id="rId11"/>
    <p:sldId id="312" r:id="rId12"/>
    <p:sldId id="323" r:id="rId13"/>
    <p:sldId id="317" r:id="rId14"/>
    <p:sldId id="336" r:id="rId15"/>
    <p:sldId id="322" r:id="rId16"/>
    <p:sldId id="339" r:id="rId17"/>
    <p:sldId id="327" r:id="rId18"/>
    <p:sldId id="329" r:id="rId19"/>
    <p:sldId id="332" r:id="rId20"/>
    <p:sldId id="335" r:id="rId21"/>
    <p:sldId id="308" r:id="rId22"/>
    <p:sldId id="315" r:id="rId23"/>
    <p:sldId id="316" r:id="rId24"/>
    <p:sldId id="319" r:id="rId25"/>
    <p:sldId id="321" r:id="rId26"/>
    <p:sldId id="309" r:id="rId27"/>
    <p:sldId id="324" r:id="rId28"/>
    <p:sldId id="325" r:id="rId29"/>
    <p:sldId id="328" r:id="rId30"/>
    <p:sldId id="330" r:id="rId31"/>
    <p:sldId id="334" r:id="rId32"/>
    <p:sldId id="337" r:id="rId33"/>
    <p:sldId id="310" r:id="rId34"/>
    <p:sldId id="301" r:id="rId35"/>
    <p:sldId id="302" r:id="rId36"/>
    <p:sldId id="303" r:id="rId37"/>
    <p:sldId id="304" r:id="rId38"/>
    <p:sldId id="282" r:id="rId39"/>
    <p:sldId id="343" r:id="rId40"/>
    <p:sldId id="344" r:id="rId41"/>
    <p:sldId id="345" r:id="rId42"/>
    <p:sldId id="346" r:id="rId43"/>
    <p:sldId id="347" r:id="rId44"/>
    <p:sldId id="348" r:id="rId45"/>
    <p:sldId id="350" r:id="rId46"/>
    <p:sldId id="351" r:id="rId47"/>
    <p:sldId id="352" r:id="rId48"/>
    <p:sldId id="353" r:id="rId49"/>
    <p:sldId id="354" r:id="rId50"/>
    <p:sldId id="338" r:id="rId51"/>
    <p:sldId id="340" r:id="rId52"/>
    <p:sldId id="341" r:id="rId53"/>
    <p:sldId id="342" r:id="rId54"/>
    <p:sldId id="349" r:id="rId55"/>
    <p:sldId id="356" r:id="rId56"/>
    <p:sldId id="355" r:id="rId57"/>
    <p:sldId id="357" r:id="rId58"/>
    <p:sldId id="358" r:id="rId59"/>
    <p:sldId id="359" r:id="rId60"/>
    <p:sldId id="290" r:id="rId61"/>
  </p:sldIdLst>
  <p:sldSz cx="12192000" cy="68580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>
        <p:scale>
          <a:sx n="50" d="100"/>
          <a:sy n="50" d="100"/>
        </p:scale>
        <p:origin x="4324" y="1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1.xml"/><Relationship Id="rId66" Type="http://schemas.openxmlformats.org/officeDocument/2006/relationships/commentAuthors" Target="commentAuthors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 smtClean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96933" y="2105123"/>
            <a:ext cx="10998200" cy="907181"/>
          </a:xfrm>
        </p:spPr>
        <p:txBody>
          <a:bodyPr/>
          <a:lstStyle/>
          <a:p>
            <a:r>
              <a:rPr lang="zh-CN" altLang="en-US" dirty="0"/>
              <a:t>Binary Security of WebAssembly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098727" y="4524727"/>
            <a:ext cx="3994484" cy="441722"/>
          </a:xfrm>
        </p:spPr>
        <p:txBody>
          <a:bodyPr/>
          <a:lstStyle/>
          <a:p>
            <a:r>
              <a:rPr altLang="en-US" sz="2000" dirty="0" smtClean="0"/>
              <a:t>小组成员</a:t>
            </a:r>
            <a:r>
              <a:rPr lang="zh-CN" altLang="en-US" sz="2000" dirty="0" smtClean="0"/>
              <a:t> </a:t>
            </a:r>
            <a:r>
              <a:rPr altLang="en-US" sz="2000" dirty="0" smtClean="0"/>
              <a:t>梁郅卓 李要杰 沈新迪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类型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WebAssembly全局变量、本地变量以及函数和指令的参数和结果是类型化的。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有四种原始类型：32位和64位整数（i32，i64）以及单精度和双精度浮点数（f32，f64）。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不存在更复杂的类型，如数组、记录或指定指针。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因此，在编译过程中，</a:t>
            </a:r>
            <a:r>
              <a:rPr altLang="en-US" sz="2400"/>
              <a:t>复杂类型</a:t>
            </a:r>
            <a:r>
              <a:rPr lang="zh-CN" altLang="en-US" sz="2400"/>
              <a:t>会进行类型转换，被降低到这些原始类型。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内存模型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21" y="1537811"/>
            <a:ext cx="10998559" cy="4402912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zh-CN" altLang="en-US" sz="2400" spc="100"/>
              <a:t>WebAssembly</a:t>
            </a:r>
            <a:r>
              <a:rPr altLang="en-US" sz="2400" spc="100"/>
              <a:t>在内存管理上最大的特点，在于它的线性内存。</a:t>
            </a:r>
            <a:endParaRPr lang="zh-CN" altLang="en-US" sz="2400" spc="100"/>
          </a:p>
          <a:p>
            <a:pPr marL="45720" indent="0">
              <a:lnSpc>
                <a:spcPct val="100000"/>
              </a:lnSpc>
              <a:buNone/>
            </a:pPr>
            <a:r>
              <a:rPr lang="zh-CN" altLang="en-US" sz="2400" spc="100"/>
              <a:t>WebAssembly字节码在基于堆栈的虚拟机器</a:t>
            </a:r>
            <a:r>
              <a:rPr lang="en-US" altLang="zh-CN" sz="2400" spc="100"/>
              <a:t>VM</a:t>
            </a:r>
            <a:r>
              <a:rPr lang="zh-CN" altLang="en-US" sz="2400" spc="100"/>
              <a:t>上执行</a:t>
            </a:r>
            <a:r>
              <a:rPr altLang="en-US" sz="2400" spc="100"/>
              <a:t>，评估堆栈、全局和局部变量由虚拟机管理。因此，</a:t>
            </a:r>
            <a:r>
              <a:rPr lang="zh-CN" altLang="en-US" sz="2400" spc="100"/>
              <a:t>WebAssembly 只提供一个沙盒化的线性内存，并不提供托管内存 和 垃圾回收器。</a:t>
            </a:r>
            <a:endParaRPr lang="zh-CN" altLang="en-US" sz="2400" spc="100"/>
          </a:p>
          <a:p>
            <a:pPr marL="45720" indent="0">
              <a:lnSpc>
                <a:spcPct val="100000"/>
              </a:lnSpc>
              <a:buNone/>
            </a:pPr>
            <a:r>
              <a:rPr lang="zh-CN" altLang="en-US" sz="2400" spc="100"/>
              <a:t>线性内存是一个连续的、字节可寻址的内存范围，从偏移量 0 一直延伸到不同的内存大小。此大小始终是 WebAssembly 页面大小的倍数，固定为 64KiB。每个 WebAssembly 实例都有一个专门指定的默认线性内存。</a:t>
            </a:r>
            <a:endParaRPr lang="zh-CN" altLang="en-US" sz="2400" spc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内存模型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21" y="1537811"/>
            <a:ext cx="10998559" cy="440291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线性内存有以下特点：</a:t>
            </a:r>
            <a:endParaRPr lang="zh-CN" altLang="en-US" sz="2400">
              <a:solidFill>
                <a:srgbClr val="F4B183"/>
              </a:solidFill>
            </a:endParaRPr>
          </a:p>
          <a:p>
            <a:r>
              <a:rPr lang="zh-CN" altLang="en-US"/>
              <a:t>线性内存中的所有数据始终是可写的，不存在只读内存。</a:t>
            </a:r>
            <a:endParaRPr lang="zh-CN" altLang="en-US"/>
          </a:p>
          <a:p>
            <a:r>
              <a:rPr lang="zh-CN" altLang="en-US"/>
              <a:t>线性内存始终为零初始化。</a:t>
            </a:r>
            <a:endParaRPr lang="zh-CN" altLang="en-US"/>
          </a:p>
          <a:p>
            <a:r>
              <a:rPr lang="zh-CN" altLang="en-US"/>
              <a:t>线性内存每个指针都是有效的。</a:t>
            </a:r>
            <a:endParaRPr lang="zh-CN" altLang="en-US"/>
          </a:p>
          <a:p>
            <a:r>
              <a:rPr lang="zh-CN" altLang="en-US"/>
              <a:t>线性内存是确定性排列的，即栈位置可以从编译器和程序中预测。</a:t>
            </a:r>
            <a:endParaRPr lang="zh-CN" altLang="en-US"/>
          </a:p>
          <a:p>
            <a:r>
              <a:rPr lang="zh-CN" altLang="en-US"/>
              <a:t>线性内存可以请求 VM 使用 memory.growin 指令增加线性内存。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内存模型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21" y="1642327"/>
            <a:ext cx="10795000" cy="440291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数据管理</a:t>
            </a:r>
            <a:endParaRPr lang="zh-CN" altLang="en-US" sz="2400">
              <a:solidFill>
                <a:srgbClr val="F4B183"/>
              </a:solidFill>
            </a:endParaRPr>
          </a:p>
          <a:p>
            <a:pPr marL="45720" indent="0">
              <a:buNone/>
            </a:pPr>
            <a:r>
              <a:rPr altLang="en-US"/>
              <a:t>分为两种：</a:t>
            </a:r>
            <a:endParaRPr lang="zh-CN" altLang="en-US"/>
          </a:p>
          <a:p>
            <a:pPr lvl="0"/>
            <a:r>
              <a:rPr lang="zh-CN" altLang="en-US"/>
              <a:t>非托管数据：</a:t>
            </a:r>
            <a:endParaRPr lang="zh-CN" altLang="en-US"/>
          </a:p>
          <a:p>
            <a:pPr marL="45720" lvl="0" indent="0">
              <a:buNone/>
            </a:pPr>
            <a:r>
              <a:rPr lang="zh-CN" altLang="en-US"/>
              <a:t>		      指在线性内存中驻留的数据。不受 vm 保护，完全受程序内存写入指令的控制。</a:t>
            </a:r>
            <a:endParaRPr lang="zh-CN" altLang="en-US"/>
          </a:p>
          <a:p>
            <a:pPr lvl="0"/>
            <a:r>
              <a:rPr lang="zh-CN" altLang="en-US"/>
              <a:t>托管数据：</a:t>
            </a:r>
            <a:endParaRPr lang="zh-CN" altLang="en-US"/>
          </a:p>
          <a:p>
            <a:pPr marL="45720" lvl="0" indent="0">
              <a:buNone/>
            </a:pPr>
            <a:r>
              <a:rPr lang="zh-CN" altLang="en-US"/>
              <a:t>      即局部变量、全局变量、栈上的执行的值和返回地址，都驻留在由 VM 直接处理的专用存储中。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内存模型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21" y="1642327"/>
            <a:ext cx="10795000" cy="440291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数据管理</a:t>
            </a:r>
            <a:endParaRPr lang="zh-CN" altLang="en-US" sz="2400">
              <a:solidFill>
                <a:srgbClr val="F4B183"/>
              </a:solidFill>
            </a:endParaRPr>
          </a:p>
          <a:p>
            <a:pPr lvl="0"/>
            <a:r>
              <a:rPr altLang="en-US"/>
              <a:t>隐式修改：</a:t>
            </a:r>
            <a:r>
              <a:rPr lang="zh-CN" altLang="en-US"/>
              <a:t>WebAssembly 代码只能通过指令隐式地与托管数据进行交互，而不能直接修改其底层存储。并且托管数据没有地址。</a:t>
            </a:r>
            <a:endParaRPr lang="zh-CN" altLang="en-US"/>
          </a:p>
          <a:p>
            <a:pPr lvl="0"/>
            <a:r>
              <a:rPr altLang="en-US"/>
              <a:t>类型管理：</a:t>
            </a:r>
            <a:r>
              <a:rPr lang="zh-CN" altLang="en-US"/>
              <a:t>由于WebAssembly只有四种基本类型，所以托管数据只能保留这四种基本类型实例。而其他的诸如字符串、数组、列表等非标量（复合）类型数据都必须存储在线性内存。</a:t>
            </a:r>
            <a:endParaRPr lang="zh-CN" altLang="en-US"/>
          </a:p>
          <a:p>
            <a:r>
              <a:rPr altLang="en-US"/>
              <a:t>地址管理：</a:t>
            </a:r>
            <a:r>
              <a:rPr lang="zh-CN" altLang="en-US"/>
              <a:t>因为托管数据中没有地址，所以在源程序中取过地址的任何变量也必须存储在线性内存中。</a:t>
            </a:r>
            <a:endParaRPr lang="zh-CN" altLang="en-US"/>
          </a:p>
          <a:p>
            <a:endParaRPr lang="zh-CN" altLang="en-US"/>
          </a:p>
          <a:p>
            <a:pPr marL="4572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内存模型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3777295" cy="1349526"/>
          </a:xfrm>
        </p:spPr>
        <p:txBody>
          <a:bodyPr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内存布局</a:t>
            </a:r>
            <a:endParaRPr lang="zh-CN" altLang="en-US" sz="2400">
              <a:solidFill>
                <a:srgbClr val="F4B183"/>
              </a:solidFill>
            </a:endParaRPr>
          </a:p>
          <a:p>
            <a:r>
              <a:rPr lang="zh-CN" altLang="en-US"/>
              <a:t>因为 源代码中有很多作为函数作用域、全局或动态生命周期的数据，</a:t>
            </a:r>
            <a:endParaRPr lang="zh-CN" altLang="en-US"/>
          </a:p>
          <a:p>
            <a:r>
              <a:rPr lang="zh-CN" altLang="en-US"/>
              <a:t>所以编译器会在线性内存中创建分别用于调用栈、堆（动态分配内存）和静态数据的区域。</a:t>
            </a:r>
            <a:endParaRPr lang="zh-CN" altLang="en-US"/>
          </a:p>
          <a:p>
            <a:r>
              <a:rPr lang="zh-CN" altLang="en-US"/>
              <a:t>不同的编译器会产生不同的内存布局。</a:t>
            </a:r>
            <a:endParaRPr lang="zh-CN" altLang="en-US"/>
          </a:p>
        </p:txBody>
      </p:sp>
      <p:pic>
        <p:nvPicPr>
          <p:cNvPr id="5" name="图片 4" descr="upload_post_object_v2_1160643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5332" y="1365568"/>
            <a:ext cx="7393652" cy="319725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680697" y="4728508"/>
            <a:ext cx="7202993" cy="1168148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/>
              <a:t>上图展示了 Emscripten 的 fastcomp backend 和 upstream backend，以及 clang 和 rustc 编译出的 Wasm 二进制文件内存布局。其中 clang和rustc 的内存布局相似：静态数据在栈和堆之间。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控制流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>
                <a:solidFill>
                  <a:srgbClr val="FFFFFF"/>
                </a:solidFill>
              </a:rPr>
              <a:t>与本机代码或Java字节码不同，Web-Assembly只有结构化的控制流。</a:t>
            </a:r>
            <a:endParaRPr lang="zh-CN" altLang="en-US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zh-CN" altLang="en-US">
                <a:solidFill>
                  <a:srgbClr val="F4B183"/>
                </a:solidFill>
              </a:rPr>
              <a:t>结构化的控制流</a:t>
            </a:r>
            <a:r>
              <a:rPr altLang="en-US">
                <a:solidFill>
                  <a:srgbClr val="F4B183"/>
                </a:solidFill>
              </a:rPr>
              <a:t>：</a:t>
            </a:r>
            <a:endParaRPr lang="zh-CN" altLang="en-US">
              <a:solidFill>
                <a:srgbClr val="F4B183"/>
              </a:solidFill>
            </a:endParaRPr>
          </a:p>
          <a:p>
            <a:r>
              <a:rPr lang="zh-CN" altLang="en-US"/>
              <a:t>函数中的指令被组织成嵌套的块。</a:t>
            </a:r>
            <a:endParaRPr lang="zh-CN" altLang="en-US"/>
          </a:p>
          <a:p>
            <a:r>
              <a:rPr lang="zh-CN" altLang="en-US"/>
              <a:t>分支只能跳到周围块的末端，并且只能跳到当前函数的内部。</a:t>
            </a:r>
            <a:endParaRPr lang="zh-CN" altLang="en-US"/>
          </a:p>
          <a:p>
            <a:r>
              <a:rPr lang="zh-CN" altLang="en-US"/>
              <a:t>多路分支只能针对分支表中静态指定的块。不会出现没有限制的goto或跳转到任意地址。特别是，不能将内存中的数据作为字节码指令执行。</a:t>
            </a:r>
            <a:endParaRPr lang="zh-CN" altLang="en-US"/>
          </a:p>
          <a:p>
            <a:pPr marL="45720" indent="0">
              <a:buNone/>
            </a:pPr>
            <a:endParaRPr lang="zh-CN" altLang="en-US"/>
          </a:p>
          <a:p>
            <a:pPr marL="45720" indent="0">
              <a:buNone/>
            </a:pPr>
            <a:r>
              <a:rPr lang="zh-CN" altLang="en-US"/>
              <a:t>因此，许多经典攻击在Web-Assembly中被排除在外</a:t>
            </a:r>
            <a:r>
              <a:rPr altLang="en-US"/>
              <a:t>。</a:t>
            </a:r>
            <a:endParaRPr altLang="en-US"/>
          </a:p>
          <a:p>
            <a:pPr marL="45720" indent="0">
              <a:buNone/>
            </a:pPr>
            <a:r>
              <a:rPr lang="zh-CN" altLang="en-US"/>
              <a:t>例如，注入shellcode或滥用不受限制的间接跳转，</a:t>
            </a:r>
            <a:r>
              <a:rPr altLang="en-US"/>
              <a:t>以及</a:t>
            </a:r>
            <a:r>
              <a:rPr lang="zh-CN" altLang="en-US"/>
              <a:t>x86中的jmp %reg。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间接调用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1339"/>
          </a:xfrm>
        </p:spPr>
        <p:txBody>
          <a:bodyPr/>
          <a:p>
            <a:pPr marL="45720" indent="0">
              <a:buNone/>
            </a:pPr>
            <a:r>
              <a:rPr lang="zh-CN" altLang="en-US">
                <a:solidFill>
                  <a:srgbClr val="FFFFFF"/>
                </a:solidFill>
              </a:rPr>
              <a:t>为了实现函数指针和虚拟函数，WebAssembly有间接调用。</a:t>
            </a:r>
            <a:endParaRPr lang="zh-CN" altLang="en-US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zh-CN" altLang="en-US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zh-CN" altLang="en-US">
              <a:solidFill>
                <a:srgbClr val="ED7D31"/>
              </a:solidFill>
            </a:endParaRPr>
          </a:p>
        </p:txBody>
      </p:sp>
      <p:pic>
        <p:nvPicPr>
          <p:cNvPr id="4" name="图片 3" descr="upload_post_object_v2_1439287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93" y="2329759"/>
            <a:ext cx="7209749" cy="272333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944905" y="2204341"/>
            <a:ext cx="3836945" cy="370685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/>
              <a:t>左侧的call_indirect指令从堆栈中弹出一个值，它用于将该值索引到table部分。</a:t>
            </a:r>
            <a:endParaRPr lang="zh-CN" altLang="en-US"/>
          </a:p>
          <a:p>
            <a:pPr algn="l"/>
            <a:r>
              <a:rPr lang="zh-CN" altLang="en-US"/>
              <a:t>表条目将此索引映射到一个函数，该函数随后被调用。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因此，函数只有在表中存在时才能间接调用它。</a:t>
            </a:r>
            <a:endParaRPr lang="zh-CN" altLang="en-US"/>
          </a:p>
          <a:p>
            <a:pPr algn="l"/>
            <a:r>
              <a:rPr lang="zh-CN" altLang="en-US"/>
              <a:t>函数可以在表中多次引用，并非表中的每个条目都必须填写。</a:t>
            </a:r>
            <a:endParaRPr lang="zh-CN" altLang="en-US"/>
          </a:p>
          <a:p>
            <a:pPr algn="l"/>
            <a:r>
              <a:rPr lang="zh-CN" altLang="en-US"/>
              <a:t>同时，在调用之前会进行类型检查。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主机环境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在浏览器中，可以导入基于JavaScript的客户端Web应用程序的所有API。</a:t>
            </a:r>
            <a:endParaRPr lang="zh-CN" altLang="en-US"/>
          </a:p>
          <a:p>
            <a:r>
              <a:rPr lang="zh-CN" altLang="en-US"/>
              <a:t>其他主机环境也能导入API。例如，用于服务器端应用程序的Node.js和独立虚拟机，它们为WebAssembly模块提供自己的API。</a:t>
            </a:r>
            <a:endParaRPr lang="zh-CN" altLang="en-US"/>
          </a:p>
          <a:p>
            <a:r>
              <a:rPr lang="zh-CN" altLang="en-US"/>
              <a:t>非原始数据，例如字符串或对象，必须通过线性内存在主机和WebAssembly模块之间传递，两者都可以访问。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编译器和工具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等线 Light" charset="0"/>
                <a:ea typeface="等线 Light" charset="0"/>
                <a:cs typeface="等线 Light" charset="0"/>
              </a:rPr>
              <a:t>Webassembly</a:t>
            </a:r>
            <a:r>
              <a:rPr altLang="en-US" dirty="0" smtClean="0">
                <a:latin typeface="等线 Light" charset="0"/>
                <a:ea typeface="等线 Light" charset="0"/>
                <a:cs typeface="等线 Light" charset="0"/>
              </a:rPr>
              <a:t>简介</a:t>
            </a:r>
            <a:endParaRPr lang="en-US" altLang="zh-CN" dirty="0" smtClean="0">
              <a:latin typeface="等线 Light" charset="0"/>
              <a:ea typeface="等线 Light" charset="0"/>
              <a:cs typeface="等线 Light" charset="0"/>
            </a:endParaRPr>
          </a:p>
          <a:p>
            <a:r>
              <a:rPr lang="en-US" altLang="zh-CN" dirty="0" smtClean="0">
                <a:latin typeface="等线 Light" charset="0"/>
                <a:ea typeface="等线 Light" charset="0"/>
                <a:cs typeface="等线 Light" charset="0"/>
              </a:rPr>
              <a:t>结构和机制</a:t>
            </a:r>
            <a:endParaRPr altLang="en-US" dirty="0" smtClean="0">
              <a:latin typeface="等线 Light" charset="0"/>
              <a:ea typeface="等线 Light" charset="0"/>
              <a:cs typeface="等线 Light" charset="0"/>
            </a:endParaRPr>
          </a:p>
          <a:p>
            <a:r>
              <a:rPr altLang="en-US" dirty="0" smtClean="0">
                <a:latin typeface="等线 Light" charset="0"/>
                <a:ea typeface="等线 Light" charset="0"/>
                <a:cs typeface="等线 Light" charset="0"/>
              </a:rPr>
              <a:t>编译器和工具</a:t>
            </a:r>
            <a:endParaRPr altLang="en-US" dirty="0" smtClean="0">
              <a:latin typeface="等线 Light" charset="0"/>
              <a:ea typeface="等线 Light" charset="0"/>
              <a:cs typeface="等线 Light" charset="0"/>
            </a:endParaRPr>
          </a:p>
          <a:p>
            <a:r>
              <a:rPr altLang="en-US" dirty="0" smtClean="0">
                <a:latin typeface="等线 Light" charset="0"/>
                <a:ea typeface="等线 Light" charset="0"/>
                <a:cs typeface="等线 Light" charset="0"/>
              </a:rPr>
              <a:t>安全性</a:t>
            </a:r>
            <a:r>
              <a:rPr altLang="en-US" dirty="0" smtClean="0">
                <a:latin typeface="等线 Light" charset="0"/>
                <a:ea typeface="等线 Light" charset="0"/>
                <a:cs typeface="等线 Light" charset="0"/>
              </a:rPr>
              <a:t>分析</a:t>
            </a:r>
            <a:endParaRPr altLang="en-US" dirty="0" smtClean="0">
              <a:latin typeface="等线 Light" charset="0"/>
              <a:ea typeface="等线 Light" charset="0"/>
              <a:cs typeface="等线 Light" charset="0"/>
            </a:endParaRPr>
          </a:p>
          <a:p>
            <a:r>
              <a:rPr altLang="en-US" dirty="0" smtClean="0">
                <a:latin typeface="等线 Light" charset="0"/>
                <a:ea typeface="等线 Light" charset="0"/>
                <a:cs typeface="等线 Light" charset="0"/>
              </a:rPr>
              <a:t>安全实例</a:t>
            </a:r>
            <a:endParaRPr altLang="en-US" dirty="0" smtClean="0">
              <a:latin typeface="等线 Light" charset="0"/>
              <a:ea typeface="等线 Light" charset="0"/>
              <a:cs typeface="等线 Light" charset="0"/>
            </a:endParaRPr>
          </a:p>
          <a:p>
            <a:endParaRPr lang="en-US" altLang="zh-CN" dirty="0" smtClean="0">
              <a:latin typeface="等线 Light" charset="0"/>
              <a:ea typeface="等线 Light" charset="0"/>
              <a:cs typeface="等线 Light" charset="0"/>
            </a:endParaRPr>
          </a:p>
          <a:p>
            <a:endParaRPr lang="zh-CN" altLang="en-US" dirty="0">
              <a:latin typeface="等线 Light" charset="0"/>
              <a:ea typeface="等线 Light" charset="0"/>
              <a:cs typeface="等线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作为</a:t>
            </a:r>
            <a:r>
              <a:rPr lang="zh-CN" altLang="en-US"/>
              <a:t>高级编程语言的</a:t>
            </a:r>
            <a:r>
              <a:rPr altLang="en-US"/>
              <a:t>编译目标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有适用于不同语言</a:t>
            </a:r>
            <a:r>
              <a:rPr altLang="en-US"/>
              <a:t>比</a:t>
            </a:r>
            <a:r>
              <a:rPr lang="zh-CN" altLang="en-US"/>
              <a:t>如C、C++、Rust、Go和AssemblyScript</a:t>
            </a:r>
            <a:r>
              <a:rPr altLang="en-US"/>
              <a:t>的不同编译器。</a:t>
            </a:r>
            <a:endParaRPr altLang="en-US"/>
          </a:p>
          <a:p>
            <a:r>
              <a:rPr altLang="en-US"/>
              <a:t>除了源程序外，</a:t>
            </a:r>
            <a:r>
              <a:rPr lang="zh-CN" altLang="en-US"/>
              <a:t>编译器还为编译语言的标准库添加自己的、特定于主机环境的实现</a:t>
            </a:r>
            <a:r>
              <a:rPr altLang="en-US"/>
              <a:t>。</a:t>
            </a:r>
            <a:endParaRPr altLang="en-US"/>
          </a:p>
          <a:p>
            <a:r>
              <a:rPr altLang="en-US"/>
              <a:t>比如</a:t>
            </a:r>
            <a:r>
              <a:rPr lang="zh-CN" altLang="en-US"/>
              <a:t>当Emscripten为浏览器编译C代码时，它将添加JavaScript实现。</a:t>
            </a:r>
            <a:endParaRPr lang="zh-CN" altLang="en-US"/>
          </a:p>
          <a:p>
            <a:endParaRPr lang="zh-CN" altLang="en-US">
              <a:solidFill>
                <a:srgbClr val="F4B183"/>
              </a:solidFill>
            </a:endParaRPr>
          </a:p>
          <a:p>
            <a:r>
              <a:rPr altLang="en-US">
                <a:solidFill>
                  <a:srgbClr val="F4B183"/>
                </a:solidFill>
              </a:rPr>
              <a:t>下面将把Emscripten</a:t>
            </a:r>
            <a:r>
              <a:rPr altLang="en-US">
                <a:solidFill>
                  <a:srgbClr val="F4B183"/>
                </a:solidFill>
              </a:rPr>
              <a:t>从C++/C编译为WebAssembl作为例子，介绍该编译器的安装，使用和编译过程</a:t>
            </a:r>
            <a:endParaRPr lang="zh-CN" altLang="en-US">
              <a:solidFill>
                <a:srgbClr val="F4B18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Emscripten</a:t>
            </a:r>
            <a:r>
              <a:rPr altLang="en-US"/>
              <a:t>在</a:t>
            </a:r>
            <a:r>
              <a:rPr lang="en-US" altLang="zh-CN"/>
              <a:t>linux</a:t>
            </a:r>
            <a:r>
              <a:rPr altLang="en-US"/>
              <a:t>环境下</a:t>
            </a:r>
            <a:r>
              <a:rPr lang="zh-CN" altLang="en-US"/>
              <a:t>的</a:t>
            </a:r>
            <a:r>
              <a:rPr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clone https://github.com/juj/emsdk.git</a:t>
            </a:r>
            <a:endParaRPr lang="zh-CN" altLang="en-US"/>
          </a:p>
          <a:p>
            <a:r>
              <a:rPr lang="zh-CN" altLang="en-US"/>
              <a:t>cd emsdk</a:t>
            </a:r>
            <a:endParaRPr lang="zh-CN" altLang="en-US"/>
          </a:p>
          <a:p>
            <a:r>
              <a:rPr lang="zh-CN" altLang="en-US"/>
              <a:t>./emsdk install latest</a:t>
            </a:r>
            <a:endParaRPr lang="zh-CN" altLang="en-US"/>
          </a:p>
          <a:p>
            <a:r>
              <a:rPr lang="zh-CN" altLang="en-US"/>
              <a:t>./emsdk activate latest</a:t>
            </a:r>
            <a:endParaRPr lang="zh-CN" altLang="en-US"/>
          </a:p>
          <a:p>
            <a:r>
              <a:rPr lang="zh-CN" altLang="en-US"/>
              <a:t>source ./emsdk_env.sh</a:t>
            </a:r>
            <a:endParaRPr lang="zh-CN" altLang="en-US"/>
          </a:p>
          <a:p>
            <a:pPr marL="45720" indent="0">
              <a:buNone/>
            </a:pPr>
            <a:r>
              <a:rPr altLang="en-US">
                <a:solidFill>
                  <a:srgbClr val="F4B183"/>
                </a:solidFill>
              </a:rPr>
              <a:t>在命令行中输入上述命令并输入</a:t>
            </a:r>
            <a:r>
              <a:rPr lang="en-US" altLang="zh-CN">
                <a:solidFill>
                  <a:srgbClr val="F4B183"/>
                </a:solidFill>
              </a:rPr>
              <a:t>emcc</a:t>
            </a:r>
            <a:r>
              <a:rPr altLang="en-US">
                <a:solidFill>
                  <a:srgbClr val="F4B183"/>
                </a:solidFill>
              </a:rPr>
              <a:t>-</a:t>
            </a:r>
            <a:r>
              <a:rPr lang="en-US" altLang="zh-CN">
                <a:solidFill>
                  <a:srgbClr val="F4B183"/>
                </a:solidFill>
              </a:rPr>
              <a:t>v</a:t>
            </a:r>
            <a:r>
              <a:rPr altLang="en-US">
                <a:solidFill>
                  <a:srgbClr val="F4B183"/>
                </a:solidFill>
              </a:rPr>
              <a:t>，显示：</a:t>
            </a:r>
            <a:endParaRPr altLang="en-US">
              <a:solidFill>
                <a:srgbClr val="F4B183"/>
              </a:solidFill>
            </a:endParaRPr>
          </a:p>
          <a:p>
            <a:r>
              <a:rPr lang="zh-CN" altLang="en-US"/>
              <a:t>emcc (Emscripten gcc/clang-like replacement + linker emulating GNU ld) 3.1.51</a:t>
            </a:r>
            <a:endParaRPr lang="zh-CN" altLang="en-US"/>
          </a:p>
          <a:p>
            <a:r>
              <a:rPr lang="zh-CN" altLang="en-US"/>
              <a:t>(c0c2ca1314672a25699846b4663701bcb6f69cca)</a:t>
            </a:r>
            <a:endParaRPr lang="zh-CN" altLang="en-US"/>
          </a:p>
          <a:p>
            <a:pPr marL="45720" indent="0">
              <a:buNone/>
            </a:pPr>
            <a:r>
              <a:rPr altLang="en-US">
                <a:solidFill>
                  <a:srgbClr val="F4B183"/>
                </a:solidFill>
              </a:rPr>
              <a:t>说明Emscripten环境配置成功</a:t>
            </a:r>
            <a:endParaRPr lang="zh-CN" altLang="en-US">
              <a:solidFill>
                <a:srgbClr val="F4B183"/>
              </a:solidFill>
            </a:endParaRPr>
          </a:p>
          <a:p>
            <a:pPr marL="45720" indent="0">
              <a:buNone/>
            </a:pPr>
            <a:endParaRPr lang="zh-CN" altLang="en-US">
              <a:solidFill>
                <a:srgbClr val="ED7D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Emscripten在linux环境下</a:t>
            </a:r>
            <a:r>
              <a:rPr altLang="en-US"/>
              <a:t>的</a:t>
            </a:r>
            <a:r>
              <a:rPr lang="zh-CN" altLang="en-US"/>
              <a:t>编译过程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28" y="1616328"/>
            <a:ext cx="10795000" cy="4402912"/>
          </a:xfrm>
        </p:spPr>
        <p:txBody>
          <a:bodyPr/>
          <a:p>
            <a:pPr marL="45720" indent="0">
              <a:buNone/>
            </a:pPr>
            <a:r>
              <a:rPr lang="zh-CN" altLang="en-US"/>
              <a:t>C/C++代码首先通过Clang编译为LLVM字节码，然后根据不同的目标编译为asm.js或wasm。</a:t>
            </a:r>
            <a:endParaRPr lang="zh-CN" altLang="en-US"/>
          </a:p>
          <a:p>
            <a:pPr marL="45720" indent="0">
              <a:buNone/>
            </a:pPr>
            <a:r>
              <a:rPr lang="zh-CN" altLang="en-US" sz="2800">
                <a:solidFill>
                  <a:srgbClr val="F4B183"/>
                </a:solidFill>
              </a:rPr>
              <a:t>有两种主要选择</a:t>
            </a:r>
            <a:r>
              <a:rPr lang="zh-CN" altLang="en-US" sz="3200">
                <a:solidFill>
                  <a:srgbClr val="F4B183"/>
                </a:solidFill>
              </a:rPr>
              <a:t>：</a:t>
            </a:r>
            <a:endParaRPr lang="zh-CN" altLang="en-US" sz="3200">
              <a:solidFill>
                <a:srgbClr val="F4B183"/>
              </a:solidFill>
            </a:endParaRPr>
          </a:p>
          <a:p>
            <a:pPr marL="45720" indent="0">
              <a:buNone/>
            </a:pPr>
            <a:r>
              <a:rPr lang="en-US" altLang="zh-CN"/>
              <a:t>1.</a:t>
            </a:r>
            <a:r>
              <a:rPr lang="zh-CN" altLang="en-US"/>
              <a:t>编译到 wasm 并且生成一个用来运行代码的 HTML，将所有 wasm 在 web 环境下运行所需要的</a:t>
            </a:r>
            <a:r>
              <a:rPr lang="en-US" altLang="zh-CN"/>
              <a:t>"</a:t>
            </a:r>
            <a:r>
              <a:rPr lang="zh-CN" altLang="en-US"/>
              <a:t>胶水</a:t>
            </a:r>
            <a:r>
              <a:rPr lang="en-US" altLang="zh-CN"/>
              <a:t>"</a:t>
            </a:r>
            <a:r>
              <a:rPr lang="zh-CN" altLang="en-US"/>
              <a:t>JavaScript代码都添加进去。</a:t>
            </a:r>
            <a:endParaRPr lang="zh-CN" altLang="en-US"/>
          </a:p>
          <a:p>
            <a:pPr marL="45720" indent="0">
              <a:buNone/>
            </a:pPr>
            <a:r>
              <a:rPr lang="en-US" altLang="zh-CN"/>
              <a:t>2.</a:t>
            </a:r>
            <a:r>
              <a:rPr lang="zh-CN" altLang="en-US"/>
              <a:t>编译到 asm.js。</a:t>
            </a:r>
            <a:endParaRPr lang="zh-CN" altLang="en-US"/>
          </a:p>
          <a:p>
            <a:pPr marL="45720" indent="0">
              <a:buNone/>
            </a:pPr>
            <a:endParaRPr lang="zh-CN" altLang="en-US"/>
          </a:p>
        </p:txBody>
      </p:sp>
      <p:pic>
        <p:nvPicPr>
          <p:cNvPr id="4" name="图片 3" descr="upload_post_object_v2_18786422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6682" y="3660579"/>
            <a:ext cx="6199340" cy="2783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Emscripten在linux环境下的</a:t>
            </a:r>
            <a:r>
              <a:rPr altLang="en-US"/>
              <a:t>使用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>
                <a:solidFill>
                  <a:srgbClr val="F4B183"/>
                </a:solidFill>
              </a:rPr>
              <a:t>自1.38.1起，Emscripten默认的编译目标切换为WebAssembly，也就是说下面代码会自动编译hello.c到wasm并生成HTML和JavaScript代码</a:t>
            </a:r>
            <a:r>
              <a:rPr altLang="en-US">
                <a:solidFill>
                  <a:srgbClr val="F4B183"/>
                </a:solidFill>
              </a:rPr>
              <a:t>：</a:t>
            </a:r>
            <a:endParaRPr altLang="en-US">
              <a:solidFill>
                <a:srgbClr val="F4B183"/>
              </a:solidFill>
            </a:endParaRPr>
          </a:p>
          <a:p>
            <a:r>
              <a:rPr lang="zh-CN" altLang="en-US">
                <a:solidFill>
                  <a:srgbClr val="FFFFFF"/>
                </a:solidFill>
              </a:rPr>
              <a:t>emcc -o hello.c</a:t>
            </a:r>
            <a:endParaRPr lang="zh-CN" altLang="en-US">
              <a:solidFill>
                <a:srgbClr val="FFFFFF"/>
              </a:solidFill>
            </a:endParaRPr>
          </a:p>
          <a:p>
            <a:endParaRPr lang="zh-CN" altLang="en-US">
              <a:solidFill>
                <a:srgbClr val="F4B183"/>
              </a:solidFill>
            </a:endParaRPr>
          </a:p>
          <a:p>
            <a:pPr marL="45720" indent="0">
              <a:buNone/>
            </a:pPr>
            <a:r>
              <a:rPr lang="zh-CN" altLang="en-US">
                <a:solidFill>
                  <a:srgbClr val="F4B183"/>
                </a:solidFill>
              </a:rPr>
              <a:t>而添加-s WASM=0后仅仅生成对应JavaScript代码</a:t>
            </a:r>
            <a:r>
              <a:rPr altLang="en-US">
                <a:solidFill>
                  <a:srgbClr val="F4B183"/>
                </a:solidFill>
              </a:rPr>
              <a:t>：</a:t>
            </a:r>
            <a:endParaRPr altLang="en-US">
              <a:solidFill>
                <a:srgbClr val="F4B183"/>
              </a:solidFill>
            </a:endParaRPr>
          </a:p>
          <a:p>
            <a:r>
              <a:rPr lang="zh-CN" altLang="en-US"/>
              <a:t>emcc hello.c -s WASM=0 -o hello_asm.js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从两个</a:t>
            </a:r>
            <a:r>
              <a:rPr lang="zh-CN" altLang="en-US"/>
              <a:t>角度</a:t>
            </a:r>
            <a:r>
              <a:rPr altLang="en-US"/>
              <a:t>看WebAssembly 生态安全性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rgbClr val="F4B183"/>
                </a:solidFill>
              </a:rPr>
              <a:t>Host 安全性 </a:t>
            </a:r>
            <a:r>
              <a:rPr altLang="en-US" sz="2400">
                <a:solidFill>
                  <a:srgbClr val="F4B183"/>
                </a:solidFill>
              </a:rPr>
              <a:t>：</a:t>
            </a:r>
            <a:endParaRPr altLang="en-US" sz="2400">
              <a:solidFill>
                <a:srgbClr val="F4B183"/>
              </a:solidFill>
            </a:endParaRPr>
          </a:p>
          <a:p>
            <a:pPr marL="45720" indent="0">
              <a:buNone/>
            </a:pPr>
            <a:r>
              <a:rPr lang="zh-CN" altLang="en-US" sz="2400"/>
              <a:t>在运行时环境能有效保护主机系统免受恶意 WebAssembly 代码的侵害。</a:t>
            </a:r>
            <a:endParaRPr lang="zh-CN" altLang="en-US" sz="2400"/>
          </a:p>
          <a:p>
            <a:r>
              <a:rPr lang="zh-CN" altLang="en-US" sz="2400">
                <a:solidFill>
                  <a:srgbClr val="F4B183"/>
                </a:solidFill>
              </a:rPr>
              <a:t>Wasm二进制安全性</a:t>
            </a:r>
            <a:r>
              <a:rPr altLang="en-US" sz="2400">
                <a:solidFill>
                  <a:srgbClr val="F4B183"/>
                </a:solidFill>
              </a:rPr>
              <a:t>：</a:t>
            </a:r>
            <a:endParaRPr altLang="en-US" sz="2400">
              <a:solidFill>
                <a:srgbClr val="F4B183"/>
              </a:solidFill>
            </a:endParaRPr>
          </a:p>
          <a:p>
            <a:pPr marL="45720" indent="0">
              <a:buNone/>
            </a:pPr>
            <a:r>
              <a:rPr lang="zh-CN" altLang="en-US" sz="2400"/>
              <a:t>内置故障隔离机制防止利用其他良性 WebAssembly 代码作恶。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Host安全性分析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640753"/>
          </a:xfrm>
        </p:spPr>
        <p:txBody>
          <a:bodyPr/>
          <a:p>
            <a:pPr marL="45720" indent="0">
              <a:buNone/>
            </a:pPr>
            <a:r>
              <a:rPr altLang="en-US" sz="2800">
                <a:solidFill>
                  <a:srgbClr val="F4B183"/>
                </a:solidFill>
              </a:rPr>
              <a:t>优点：</a:t>
            </a:r>
            <a:endParaRPr lang="zh-CN" altLang="en-US" sz="2800">
              <a:solidFill>
                <a:srgbClr val="F4B183"/>
              </a:solidFill>
            </a:endParaRPr>
          </a:p>
          <a:p>
            <a:r>
              <a:rPr lang="zh-CN" altLang="en-US"/>
              <a:t>WASM虚拟机提供的沙箱和内存隔离机制，可以有效减少安全攻击面。</a:t>
            </a:r>
            <a:endParaRPr lang="zh-CN" altLang="en-US"/>
          </a:p>
          <a:p>
            <a:r>
              <a:rPr lang="zh-CN" altLang="en-US"/>
              <a:t>WASI 提供了基于能力的安全模型。应用只能访问其执行所需的确切资源</a:t>
            </a:r>
            <a:r>
              <a:rPr altLang="en-US"/>
              <a:t>。</a:t>
            </a:r>
            <a:endParaRPr altLang="en-US"/>
          </a:p>
          <a:p>
            <a:pPr marL="45720" indent="0">
              <a:buNone/>
            </a:pPr>
            <a:r>
              <a:rPr altLang="en-US" sz="2800">
                <a:solidFill>
                  <a:srgbClr val="F4B183"/>
                </a:solidFill>
              </a:rPr>
              <a:t>不足：</a:t>
            </a:r>
            <a:endParaRPr altLang="en-US" sz="2800">
              <a:solidFill>
                <a:srgbClr val="F4B183"/>
              </a:solidFill>
            </a:endParaRPr>
          </a:p>
          <a:p>
            <a:r>
              <a:rPr lang="zh-CN" altLang="en-US"/>
              <a:t>对于CPU资源，但是大多无法实现精确的</a:t>
            </a:r>
            <a:r>
              <a:rPr lang="en-US" altLang="zh-CN"/>
              <a:t>CPU</a:t>
            </a:r>
            <a:r>
              <a:rPr lang="zh-CN" altLang="en-US"/>
              <a:t>配额限制、优先级和抢占式调度。</a:t>
            </a:r>
            <a:endParaRPr lang="zh-CN" altLang="en-US"/>
          </a:p>
          <a:p>
            <a:r>
              <a:rPr lang="zh-CN" altLang="en-US"/>
              <a:t>WASM目前完全没有相关的</a:t>
            </a:r>
            <a:r>
              <a:rPr lang="en-US" altLang="zh-CN"/>
              <a:t>I/O</a:t>
            </a:r>
            <a:r>
              <a:rPr lang="zh-CN" altLang="en-US"/>
              <a:t>隔离能力</a:t>
            </a:r>
            <a:r>
              <a:rPr altLang="en-US"/>
              <a:t>。</a:t>
            </a:r>
            <a:endParaRPr altLang="en-US"/>
          </a:p>
          <a:p>
            <a:r>
              <a:rPr lang="zh-CN" altLang="en-US"/>
              <a:t>WASI的Capability模型对于文件系统访问相对比较容易保护。但是这个静态的安全模型无法适用于动态的网络应用场景。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二进制安全性分析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910" y="1637010"/>
            <a:ext cx="7379498" cy="4402912"/>
          </a:xfrm>
        </p:spPr>
        <p:txBody>
          <a:bodyPr/>
          <a:p>
            <a:pPr marL="45720" indent="0">
              <a:buNone/>
            </a:pPr>
            <a:r>
              <a:rPr altLang="en-US">
                <a:solidFill>
                  <a:srgbClr val="FFFFFF"/>
                </a:solidFill>
              </a:rPr>
              <a:t>通常可以</a:t>
            </a:r>
            <a:r>
              <a:rPr lang="zh-CN" altLang="en-US">
                <a:solidFill>
                  <a:srgbClr val="FFFFFF"/>
                </a:solidFill>
              </a:rPr>
              <a:t>构造三步攻击原语来进行攻击</a:t>
            </a:r>
            <a:r>
              <a:rPr altLang="en-US">
                <a:solidFill>
                  <a:srgbClr val="FFFFFF"/>
                </a:solidFill>
              </a:rPr>
              <a:t>：</a:t>
            </a:r>
            <a:endParaRPr lang="zh-CN" altLang="en-US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zh-CN" altLang="en-US"/>
              <a:t>1. 获得写原语。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2. 覆盖栈上或堆上的安全相关数据。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3. 通过 控制流分发 或 操作宿主</a:t>
            </a:r>
            <a:r>
              <a:rPr lang="en-US" altLang="zh-CN"/>
              <a:t>(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Host</a:t>
            </a:r>
            <a:r>
              <a:rPr lang="en-US" altLang="zh-CN"/>
              <a:t>)</a:t>
            </a:r>
            <a:r>
              <a:rPr lang="zh-CN" altLang="en-US"/>
              <a:t>环境 来触发恶意行为。</a:t>
            </a:r>
            <a:endParaRPr lang="zh-CN" altLang="en-US"/>
          </a:p>
          <a:p>
            <a:pPr marL="45720" indent="0">
              <a:buNone/>
            </a:pPr>
            <a:endParaRPr lang="zh-CN" altLang="en-US"/>
          </a:p>
        </p:txBody>
      </p:sp>
      <p:pic>
        <p:nvPicPr>
          <p:cNvPr id="4" name="图片 3" descr="upload_post_object_v2_3817811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5792" y="1213768"/>
            <a:ext cx="4465595" cy="469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二进制安全性分析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获得写原语</a:t>
            </a:r>
            <a:endParaRPr altLang="en-US">
              <a:solidFill>
                <a:srgbClr val="F4B183"/>
              </a:solidFill>
            </a:endParaRPr>
          </a:p>
          <a:p>
            <a:pPr marL="45720" indent="0">
              <a:buNone/>
            </a:pPr>
            <a:r>
              <a:rPr lang="zh-CN" altLang="en-US"/>
              <a:t>因为 WebAssembly 没有本地程序常见的 Fortify_source （用来编译时缓冲区检查）和 </a:t>
            </a:r>
            <a:r>
              <a:rPr lang="zh-CN" altLang="en-US">
                <a:solidFill>
                  <a:srgbClr val="FFFFFF"/>
                </a:solidFill>
              </a:rPr>
              <a:t>stack canary（栈溢出保护）安全机制，所以在 非托管栈上更容易受到利用。</a:t>
            </a:r>
            <a:endParaRPr lang="zh-CN" altLang="en-US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zh-CN" altLang="en-US">
                <a:solidFill>
                  <a:srgbClr val="FFFFFF"/>
                </a:solidFill>
              </a:rPr>
              <a:t>三种手段</a:t>
            </a:r>
            <a:r>
              <a:rPr altLang="en-US">
                <a:solidFill>
                  <a:srgbClr val="FFFFFF"/>
                </a:solidFill>
              </a:rPr>
              <a:t>：</a:t>
            </a:r>
            <a:endParaRPr altLang="en-US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zh-CN" altLang="en-US">
                <a:solidFill>
                  <a:srgbClr val="E7E6E6"/>
                </a:solidFill>
              </a:rPr>
              <a:t>1. 栈缓冲区溢出</a:t>
            </a:r>
            <a:r>
              <a:rPr altLang="en-US">
                <a:solidFill>
                  <a:srgbClr val="E7E6E6"/>
                </a:solidFill>
              </a:rPr>
              <a:t>：</a:t>
            </a:r>
            <a:r>
              <a:rPr lang="zh-CN" altLang="en-US">
                <a:solidFill>
                  <a:srgbClr val="E7E6E6"/>
                </a:solidFill>
              </a:rPr>
              <a:t>因为线性内存是非 VM 托管的，所以缓冲区溢出可能覆盖其他函数调用里的局部变量。</a:t>
            </a:r>
            <a:endParaRPr lang="zh-CN" altLang="en-US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>
                <a:solidFill>
                  <a:srgbClr val="E7E6E6"/>
                </a:solidFill>
              </a:rPr>
              <a:t>2. 栈溢出</a:t>
            </a:r>
            <a:r>
              <a:rPr altLang="en-US">
                <a:solidFill>
                  <a:srgbClr val="E7E6E6"/>
                </a:solidFill>
              </a:rPr>
              <a:t>：</a:t>
            </a:r>
            <a:r>
              <a:rPr lang="zh-CN" altLang="en-US">
                <a:solidFill>
                  <a:srgbClr val="E7E6E6"/>
                </a:solidFill>
              </a:rPr>
              <a:t>假如给函数传一个能引起无限递归的特定数据可以引发栈溢出。栈溢出在 WebAssembly 并不会发生段错误，而是会覆盖栈区之外的敏感数据，比如 堆上的数据。</a:t>
            </a:r>
            <a:endParaRPr lang="zh-CN" altLang="en-US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>
                <a:solidFill>
                  <a:srgbClr val="E7E6E6"/>
                </a:solidFill>
              </a:rPr>
              <a:t>3. 破坏堆元数据</a:t>
            </a:r>
            <a:r>
              <a:rPr altLang="en-US">
                <a:solidFill>
                  <a:srgbClr val="E7E6E6"/>
                </a:solidFill>
              </a:rPr>
              <a:t>：</a:t>
            </a:r>
            <a:r>
              <a:rPr lang="zh-CN" altLang="en-US">
                <a:solidFill>
                  <a:srgbClr val="E7E6E6"/>
                </a:solidFill>
              </a:rPr>
              <a:t>通过内存分配器的缺陷，破坏 WebAssembly 二进制文件附带的内存分配器的堆上元数据</a:t>
            </a:r>
            <a:endParaRPr lang="zh-CN" altLang="en-US">
              <a:solidFill>
                <a:srgbClr val="E7E6E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二进制安全性分析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覆盖安全数据</a:t>
            </a:r>
            <a:endParaRPr lang="zh-CN" altLang="en-US"/>
          </a:p>
          <a:p>
            <a:pPr marL="45720" indent="0">
              <a:buNone/>
            </a:pPr>
            <a:r>
              <a:rPr altLang="en-US">
                <a:solidFill>
                  <a:srgbClr val="FFFFFF"/>
                </a:solidFill>
              </a:rPr>
              <a:t>能被覆盖的数据有：</a:t>
            </a:r>
            <a:endParaRPr lang="zh-CN" altLang="en-US">
              <a:solidFill>
                <a:srgbClr val="FFFFFF"/>
              </a:solidFill>
            </a:endParaRPr>
          </a:p>
          <a:p>
            <a:r>
              <a:rPr lang="zh-CN" altLang="en-US"/>
              <a:t>线性内存中非托管栈包含的函数范围内的数据</a:t>
            </a:r>
            <a:endParaRPr lang="zh-CN" altLang="en-US"/>
          </a:p>
          <a:p>
            <a:pPr marL="365760" lvl="1" indent="0">
              <a:buNone/>
            </a:pPr>
            <a:r>
              <a:rPr altLang="en-US"/>
              <a:t>例如，</a:t>
            </a:r>
            <a:r>
              <a:rPr lang="zh-CN" altLang="en-US"/>
              <a:t>函数表索引的函数指针</a:t>
            </a:r>
            <a:r>
              <a:rPr altLang="en-US"/>
              <a:t>，</a:t>
            </a:r>
            <a:r>
              <a:rPr lang="zh-CN" altLang="en-US"/>
              <a:t>或安全关键函数的参数</a:t>
            </a:r>
            <a:endParaRPr lang="zh-CN" altLang="en-US"/>
          </a:p>
          <a:p>
            <a:r>
              <a:rPr lang="zh-CN" altLang="en-US"/>
              <a:t>堆数据</a:t>
            </a:r>
            <a:endParaRPr lang="zh-CN" altLang="en-US"/>
          </a:p>
          <a:p>
            <a:r>
              <a:rPr lang="zh-CN" altLang="en-US"/>
              <a:t>常量数据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WebAssembly</a:t>
            </a:r>
            <a:r>
              <a:rPr altLang="en-US" dirty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二进制安全性分析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 sz="2400">
                <a:solidFill>
                  <a:srgbClr val="F4B183"/>
                </a:solidFill>
              </a:rPr>
              <a:t>触发恶意行为</a:t>
            </a:r>
            <a:endParaRPr altLang="en-US"/>
          </a:p>
          <a:p>
            <a:r>
              <a:rPr lang="zh-CN" altLang="en-US"/>
              <a:t>重定向间接调用</a:t>
            </a:r>
            <a:endParaRPr lang="zh-CN" altLang="en-US"/>
          </a:p>
          <a:p>
            <a:pPr marL="365760" lvl="1" indent="0">
              <a:buNone/>
            </a:pPr>
            <a:r>
              <a:rPr lang="zh-CN" altLang="en-US"/>
              <a:t>攻击者可以通过覆盖线性内存中的整数来重定向间接调用。</a:t>
            </a:r>
            <a:endParaRPr lang="zh-CN" altLang="en-US"/>
          </a:p>
          <a:p>
            <a:r>
              <a:rPr lang="zh-CN" altLang="en-US"/>
              <a:t>代码注入宿主环境</a:t>
            </a:r>
            <a:endParaRPr lang="zh-CN" altLang="en-US"/>
          </a:p>
          <a:p>
            <a:pPr marL="365760" lvl="1" indent="0">
              <a:buNone/>
            </a:pPr>
            <a:r>
              <a:rPr lang="zh-CN" altLang="en-US"/>
              <a:t>例如，假设 WebAssembly 通常使用存储在线性内存中的“常量”代码字符串调用 eval，然后攻击者可以用恶意代码覆盖该常量</a:t>
            </a:r>
            <a:r>
              <a:rPr altLang="en-US"/>
              <a:t>。</a:t>
            </a:r>
            <a:endParaRPr lang="zh-CN" altLang="en-US"/>
          </a:p>
          <a:p>
            <a:r>
              <a:rPr lang="zh-CN" altLang="en-US"/>
              <a:t>特定于应用程序的数据覆盖取决于应用程序，可能会有其他敏感的数据覆盖目标</a:t>
            </a:r>
            <a:endParaRPr lang="zh-CN" altLang="en-US"/>
          </a:p>
          <a:p>
            <a:pPr marL="365760" lvl="1" indent="0">
              <a:buNone/>
            </a:pPr>
            <a:r>
              <a:rPr lang="zh-CN" altLang="en-US"/>
              <a:t>例如，一个 WebAssembly 模块通过一个导入的函数发出 Web 请求，可以通过覆盖目标字符串来联系不同的Host，以启动 cookie 窃取。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通过函数间接调用来实现跨站点脚本攻击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28" y="1585305"/>
            <a:ext cx="10795000" cy="4402912"/>
          </a:xfrm>
        </p:spPr>
        <p:txBody>
          <a:bodyPr/>
          <a:lstStyle/>
          <a:p>
            <a:r>
              <a:rPr lang="zh-CN" altLang="en-US">
                <a:solidFill>
                  <a:srgbClr val="F4B183"/>
                </a:solidFill>
              </a:rPr>
              <a:t>extern void emscripten_run_script(const char *script);</a:t>
            </a:r>
            <a:endParaRPr lang="zh-CN" altLang="en-US">
              <a:solidFill>
                <a:srgbClr val="F4B183"/>
              </a:solidFill>
            </a:endParaRPr>
          </a:p>
          <a:p>
            <a:r>
              <a:rPr lang="zh-CN" altLang="en-US">
                <a:solidFill>
                  <a:srgbClr val="F4B183"/>
                </a:solidFill>
              </a:rPr>
              <a:t>function _emscripten_run_script(ptr)</a:t>
            </a:r>
            <a:endParaRPr lang="zh-CN" altLang="en-US">
              <a:solidFill>
                <a:srgbClr val="F4B183"/>
              </a:solidFill>
            </a:endParaRPr>
          </a:p>
          <a:p>
            <a:r>
              <a:rPr lang="zh-CN" altLang="en-US">
                <a:solidFill>
                  <a:srgbClr val="F4B183"/>
                </a:solidFill>
              </a:rPr>
              <a:t>{</a:t>
            </a:r>
            <a:endParaRPr lang="zh-CN" altLang="en-US">
              <a:solidFill>
                <a:srgbClr val="F4B183"/>
              </a:solidFill>
            </a:endParaRPr>
          </a:p>
          <a:p>
            <a:r>
              <a:rPr lang="zh-CN" altLang="en-US">
                <a:solidFill>
                  <a:srgbClr val="F4B183"/>
                </a:solidFill>
              </a:rPr>
              <a:t>eval(Pointer_stringify(ptr));</a:t>
            </a:r>
            <a:endParaRPr lang="zh-CN" altLang="en-US">
              <a:solidFill>
                <a:srgbClr val="F4B183"/>
              </a:solidFill>
            </a:endParaRPr>
          </a:p>
          <a:p>
            <a:r>
              <a:rPr lang="zh-CN" altLang="en-US">
                <a:solidFill>
                  <a:srgbClr val="F4B183"/>
                </a:solidFill>
              </a:rPr>
              <a:t>}</a:t>
            </a:r>
            <a:endParaRPr lang="zh-CN" altLang="en-US">
              <a:solidFill>
                <a:srgbClr val="F4B183"/>
              </a:solidFill>
            </a:endParaRPr>
          </a:p>
          <a:p>
            <a:endParaRPr lang="zh-CN" altLang="en-US">
              <a:solidFill>
                <a:srgbClr val="F4B183"/>
              </a:solidFill>
            </a:endParaRPr>
          </a:p>
          <a:p>
            <a:r>
              <a:rPr lang="zh-CN" altLang="en-US">
                <a:solidFill>
                  <a:srgbClr val="E7E6E6"/>
                </a:solidFill>
              </a:rPr>
              <a:t>上述代码说明了函数emscripten_run_script是从JavaScript导入的，而且该函数会执行eval函数，将一个字符串指针作为参数，将该指针指向的字符串作为代码执行</a:t>
            </a:r>
            <a:r>
              <a:rPr altLang="en-US">
                <a:solidFill>
                  <a:srgbClr val="E7E6E6"/>
                </a:solidFill>
              </a:rPr>
              <a:t>。</a:t>
            </a:r>
            <a:endParaRPr lang="zh-CN" altLang="en-US">
              <a:solidFill>
                <a:srgbClr val="ED7D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通过函数间接调用来实现跨站点脚本攻击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sz="1400"/>
              <a:t>#include &lt;stdint.h&gt;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#include &lt;stdio.h&gt;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#include &lt;string.h&gt;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#include &lt;emscripten.h&gt;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void communicate(const char *msg) {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printf("%s", msg);}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int main(void) {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printf("&amp;communicate: %p\n", &amp;communicate);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printf("&amp;emscripten_run_script: %p\n", &amp;emscripten_run_script);</a:t>
            </a:r>
            <a:endParaRPr lang="zh-CN" altLang="en-US" sz="1400"/>
          </a:p>
          <a:p>
            <a:pPr marL="45720" indent="0">
              <a:buNone/>
            </a:pPr>
            <a:r>
              <a:rPr lang="zh-CN" altLang="en-US" sz="1400"/>
              <a:t>return 0;}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通过函数间接调用来实现跨站点脚本攻击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运行</a:t>
            </a:r>
            <a:r>
              <a:rPr altLang="en-US"/>
              <a:t>上一页</a:t>
            </a:r>
            <a:r>
              <a:rPr lang="zh-CN" altLang="en-US"/>
              <a:t>代码，可以得到emscripten_run_script在索引表里的编号</a:t>
            </a:r>
            <a:r>
              <a:rPr altLang="en-US"/>
              <a:t>是</a:t>
            </a:r>
            <a:r>
              <a:rPr lang="en-US" altLang="zh-CN"/>
              <a:t>0x2</a:t>
            </a:r>
            <a:endParaRPr lang="zh-CN" altLang="en-US"/>
          </a:p>
        </p:txBody>
      </p:sp>
      <p:pic>
        <p:nvPicPr>
          <p:cNvPr id="2" name="图片 1" descr="upload_post_object_v2_2780733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1994028"/>
            <a:ext cx="8478802" cy="4307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通过函数间接调用来实现跨站点脚本攻击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00" y="1626669"/>
            <a:ext cx="3773531" cy="440291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typedef struct Comms {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	char msg[64];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	uint16_t msg_len;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	void (*out)(const char *);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	} Comms;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void trigger(Comms *comms) {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	comms-&gt;out(comms-&gt;msg);}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void communicate(const char *msg) {</a:t>
            </a:r>
            <a:endParaRPr lang="zh-CN" altLang="en-US" sz="1400">
              <a:solidFill>
                <a:srgbClr val="E7E6E6"/>
              </a:solidFill>
            </a:endParaRPr>
          </a:p>
          <a:p>
            <a:pPr marL="45720" indent="0">
              <a:buNone/>
            </a:pPr>
            <a:r>
              <a:rPr lang="zh-CN" altLang="en-US" sz="1400">
                <a:solidFill>
                  <a:srgbClr val="E7E6E6"/>
                </a:solidFill>
              </a:rPr>
              <a:t>	printf("%s", msg);</a:t>
            </a:r>
            <a:r>
              <a:rPr lang="en-US" altLang="zh-CN" sz="1400">
                <a:solidFill>
                  <a:srgbClr val="E7E6E6"/>
                </a:solidFill>
              </a:rPr>
              <a:t>}</a:t>
            </a:r>
            <a:endParaRPr lang="zh-CN" altLang="en-US" sz="1400">
              <a:solidFill>
                <a:srgbClr val="E7E6E6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338970" y="1474547"/>
            <a:ext cx="5718169" cy="472181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int main(void) {</a:t>
            </a:r>
            <a:endParaRPr lang="zh-CN" altLang="en-US"/>
          </a:p>
          <a:p>
            <a:r>
              <a:rPr lang="zh-CN" altLang="en-US"/>
              <a:t>	Comms comms;</a:t>
            </a:r>
            <a:endParaRPr lang="zh-CN" altLang="en-US"/>
          </a:p>
          <a:p>
            <a:r>
              <a:rPr lang="zh-CN" altLang="en-US"/>
              <a:t>	comms.out = &amp;communicate;</a:t>
            </a:r>
            <a:endParaRPr lang="zh-CN" altLang="en-US"/>
          </a:p>
          <a:p>
            <a:r>
              <a:rPr lang="zh-CN" altLang="en-US"/>
              <a:t>	printf("&amp;communicate: %p\n", &amp;communicate);</a:t>
            </a:r>
            <a:endParaRPr lang="zh-CN" altLang="en-US"/>
          </a:p>
          <a:p>
            <a:r>
              <a:rPr lang="zh-CN" altLang="en-US"/>
              <a:t>	printf("&amp;emscripten_run_script: %p\n", 	&amp;emscripten_run_script); // 0x2</a:t>
            </a:r>
            <a:endParaRPr lang="zh-CN" altLang="en-US"/>
          </a:p>
          <a:p>
            <a:r>
              <a:rPr lang="zh-CN" altLang="en-US"/>
              <a:t>	char *payload = "alert('XSS');</a:t>
            </a:r>
            <a:endParaRPr lang="zh-CN" altLang="en-US"/>
          </a:p>
          <a:p>
            <a:r>
              <a:rPr lang="zh-CN" altLang="en-US"/>
              <a:t> 	lets eval work</a:t>
            </a:r>
            <a:endParaRPr lang="zh-CN" altLang="en-US"/>
          </a:p>
          <a:p>
            <a:r>
              <a:rPr lang="zh-CN" altLang="en-US"/>
              <a:t>	" " </a:t>
            </a:r>
            <a:endParaRPr lang="zh-CN" altLang="en-US"/>
          </a:p>
          <a:p>
            <a:r>
              <a:rPr lang="zh-CN" altLang="en-US"/>
              <a:t>	" " </a:t>
            </a:r>
            <a:endParaRPr lang="zh-CN" altLang="en-US"/>
          </a:p>
          <a:p>
            <a:r>
              <a:rPr lang="zh-CN" altLang="en-US"/>
              <a:t>	" " </a:t>
            </a:r>
            <a:endParaRPr lang="zh-CN" altLang="en-US"/>
          </a:p>
          <a:p>
            <a:r>
              <a:rPr lang="zh-CN" altLang="en-US"/>
              <a:t>	" " </a:t>
            </a:r>
            <a:endParaRPr lang="zh-CN" altLang="en-US"/>
          </a:p>
          <a:p>
            <a:r>
              <a:rPr lang="zh-CN" altLang="en-US"/>
              <a:t>	"\x40\x00" </a:t>
            </a:r>
            <a:endParaRPr lang="zh-CN" altLang="en-US"/>
          </a:p>
          <a:p>
            <a:r>
              <a:rPr lang="zh-CN" altLang="en-US"/>
              <a:t>	"\x02\x00\x00\x00";</a:t>
            </a:r>
            <a:endParaRPr lang="zh-CN" altLang="en-US"/>
          </a:p>
          <a:p>
            <a:r>
              <a:rPr lang="zh-CN" altLang="en-US"/>
              <a:t>	memcpy(comms.msg, payload, 72);</a:t>
            </a:r>
            <a:endParaRPr lang="zh-CN" altLang="en-US"/>
          </a:p>
          <a:p>
            <a:r>
              <a:rPr lang="zh-CN" altLang="en-US"/>
              <a:t>	trigger(&amp;comms);return 0;}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11106021" cy="439922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 0x00000002的小端表示，</a:t>
            </a:r>
            <a:r>
              <a:rPr altLang="en-US" dirty="0" smtClean="0"/>
              <a:t>是</a:t>
            </a:r>
            <a:r>
              <a:rPr lang="en-US" altLang="zh-CN" dirty="0" smtClean="0"/>
              <a:t>emscripten_-run_script()的索引，它覆盖.out原始函数指针值</a:t>
            </a:r>
            <a:r>
              <a:rPr altLang="en-US" dirty="0" smtClean="0"/>
              <a:t>。</a:t>
            </a:r>
            <a:endParaRPr altLang="en-US" dirty="0" smtClean="0"/>
          </a:p>
          <a:p>
            <a:r>
              <a:rPr lang="en-US" altLang="zh-CN" dirty="0" smtClean="0"/>
              <a:t>由于接收const char 参数的void函数值被重写为emscripten_run_script()的索引时，签名匹配条件仍然为真，Runtime check不检测修改的间接函数调用并允许它继续运行。</a:t>
            </a:r>
            <a:endParaRPr lang="en-US" altLang="zh-CN" dirty="0" smtClean="0"/>
          </a:p>
          <a:p>
            <a:r>
              <a:rPr lang="en-US" altLang="zh-CN" dirty="0" smtClean="0"/>
              <a:t>因此，当调用comms-&gt;out(comms-&gt; msg)时，导致执行emscripten_run_script(comms-&gt; msg)，最终致使JavaScript通过eval()执行我们的payload而没有产生错误信息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通过函数间接调用来实现跨站点脚本攻击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通过函数间接调用来实现跨站点脚本攻击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482" y="1595646"/>
            <a:ext cx="9295570" cy="4296493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upload_post_object_v2_19156470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482" y="1309095"/>
            <a:ext cx="9228114" cy="458300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36482" y="5892140"/>
            <a:ext cx="9228113" cy="58342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显示</a:t>
            </a:r>
            <a:r>
              <a:rPr lang="en-US" altLang="zh-CN"/>
              <a:t>XSS</a:t>
            </a:r>
            <a:r>
              <a:rPr lang="zh-CN" altLang="en-US"/>
              <a:t>说明</a:t>
            </a:r>
            <a:r>
              <a:rPr lang="en-US" altLang="zh-CN"/>
              <a:t>alert</a:t>
            </a:r>
            <a:r>
              <a:rPr lang="zh-CN" altLang="en-US"/>
              <a:t>函数成功执行，攻击有效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通过函数间接调用来实现跨站点脚本攻击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攻击者必须控制函数指针值，指向函数必须具有与目标JavaScript互操作函数匹配的签名，并且它们必须使用它们的参数调用解除引用的函数</a:t>
            </a:r>
            <a:r>
              <a:rPr altLang="en-US"/>
              <a:t>。</a:t>
            </a:r>
            <a:endParaRPr lang="zh-CN" altLang="en-US"/>
          </a:p>
          <a:p>
            <a:r>
              <a:rPr lang="zh-CN" altLang="en-US"/>
              <a:t>目标JavaScript互操作性函数必须由C/C++代码调用，否则它们将在.wasm二进制文件中进行优化，而.wasm二进制文件必须通过LLVM控件流完整性检测。</a:t>
            </a:r>
            <a:endParaRPr lang="zh-CN" altLang="en-US"/>
          </a:p>
          <a:p>
            <a:endParaRPr lang="zh-CN" altLang="en-US"/>
          </a:p>
          <a:p>
            <a:pPr marL="45720" indent="0">
              <a:buNone/>
            </a:pPr>
            <a:endParaRPr lang="zh-CN" altLang="en-US"/>
          </a:p>
          <a:p>
            <a:pPr marL="45720" indent="0">
              <a:buNone/>
            </a:pPr>
            <a:r>
              <a:rPr altLang="en-US">
                <a:solidFill>
                  <a:srgbClr val="F4B183"/>
                </a:solidFill>
              </a:rPr>
              <a:t>因此</a:t>
            </a:r>
            <a:r>
              <a:rPr lang="zh-CN" altLang="en-US">
                <a:solidFill>
                  <a:srgbClr val="F4B183"/>
                </a:solidFill>
              </a:rPr>
              <a:t>我们</a:t>
            </a:r>
            <a:r>
              <a:rPr altLang="en-US">
                <a:solidFill>
                  <a:srgbClr val="F4B183"/>
                </a:solidFill>
              </a:rPr>
              <a:t>需要</a:t>
            </a:r>
            <a:r>
              <a:rPr lang="zh-CN" altLang="en-US">
                <a:solidFill>
                  <a:srgbClr val="F4B183"/>
                </a:solidFill>
              </a:rPr>
              <a:t>研究这些条件的限制和可用</a:t>
            </a:r>
            <a:r>
              <a:rPr altLang="en-US">
                <a:solidFill>
                  <a:srgbClr val="F4B183"/>
                </a:solidFill>
              </a:rPr>
              <a:t>性</a:t>
            </a:r>
            <a:r>
              <a:rPr lang="zh-CN" altLang="en-US">
                <a:solidFill>
                  <a:srgbClr val="F4B183"/>
                </a:solidFill>
              </a:rPr>
              <a:t>，以通过函数指针来提高跨站点脚本攻击的可行性。</a:t>
            </a:r>
            <a:endParaRPr lang="zh-CN" altLang="en-US">
              <a:solidFill>
                <a:srgbClr val="F4B18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wasm内存分布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>
                <a:solidFill>
                  <a:srgbClr val="FFFFFF"/>
                </a:solidFill>
              </a:rPr>
              <a:t>为了探究，wasm具体的线性内存结构，使用了以下代码</a:t>
            </a:r>
            <a:r>
              <a:rPr altLang="en-US">
                <a:solidFill>
                  <a:srgbClr val="FFFFFF"/>
                </a:solidFill>
              </a:rPr>
              <a:t>：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 descr="upload_post_object_v2_2975620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463" y="2382628"/>
            <a:ext cx="4905378" cy="3550471"/>
          </a:xfrm>
          <a:prstGeom prst="rect">
            <a:avLst/>
          </a:prstGeom>
        </p:spPr>
      </p:pic>
      <p:pic>
        <p:nvPicPr>
          <p:cNvPr id="5" name="图片 4" descr="upload_post_object_v2_32541358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32" y="2382628"/>
            <a:ext cx="4914037" cy="3550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WebAssembly</a:t>
            </a:r>
            <a:r>
              <a:rPr altLang="en-US"/>
              <a:t>简介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har char="•"/>
            </a:pPr>
            <a:r>
              <a:rPr lang="zh-CN" altLang="en-US" sz="2400" spc="100"/>
              <a:t> WebAssembly 简称是 wasm ，是一种越来越流行的字节码语言，它提供紧凑便携的表示和低级的内存模型从而可以</a:t>
            </a:r>
            <a:r>
              <a:rPr altLang="en-US" sz="2400" spc="100"/>
              <a:t>快速执行。</a:t>
            </a:r>
            <a:endParaRPr altLang="en-US" sz="2400" spc="100"/>
          </a:p>
          <a:p>
            <a:pPr>
              <a:lnSpc>
                <a:spcPct val="100000"/>
              </a:lnSpc>
              <a:buChar char="•"/>
            </a:pPr>
            <a:r>
              <a:rPr altLang="en-US" sz="2400" spc="100"/>
              <a:t>它</a:t>
            </a:r>
            <a:r>
              <a:rPr lang="zh-CN" altLang="en-US" sz="2400" spc="100"/>
              <a:t>基于LLVM，为诸如C ，C ++，RUST等语言提供一个编译目标，以便它们可以在Web上运行。</a:t>
            </a:r>
            <a:endParaRPr lang="zh-CN" altLang="en-US" sz="2400" spc="100"/>
          </a:p>
          <a:p>
            <a:pPr>
              <a:lnSpc>
                <a:spcPct val="100000"/>
              </a:lnSpc>
              <a:buChar char="•"/>
            </a:pPr>
            <a:r>
              <a:rPr altLang="en-US" sz="2400" spc="100"/>
              <a:t>因此，</a:t>
            </a:r>
            <a:r>
              <a:rPr lang="zh-CN" altLang="en-US" sz="2400" spc="100"/>
              <a:t>它也被设计为可以</a:t>
            </a:r>
            <a:endParaRPr lang="zh-CN" altLang="en-US" sz="2400" spc="100"/>
          </a:p>
          <a:p>
            <a:pPr marL="45720" indent="0">
              <a:lnSpc>
                <a:spcPct val="100000"/>
              </a:lnSpc>
              <a:buNone/>
            </a:pPr>
            <a:r>
              <a:rPr lang="zh-CN" altLang="en-US" sz="2400" spc="100"/>
              <a:t>  与JavaScript共存，</a:t>
            </a:r>
            <a:endParaRPr lang="zh-CN" altLang="en-US" sz="2400" spc="100"/>
          </a:p>
          <a:p>
            <a:pPr marL="45720" indent="0">
              <a:lnSpc>
                <a:spcPct val="100000"/>
              </a:lnSpc>
              <a:buNone/>
            </a:pPr>
            <a:r>
              <a:rPr lang="zh-CN" altLang="en-US" sz="2400" spc="100"/>
              <a:t>  允许两者一起工作。</a:t>
            </a:r>
            <a:endParaRPr lang="zh-CN" altLang="en-US" sz="2400" spc="100"/>
          </a:p>
          <a:p>
            <a:endParaRPr lang="zh-CN" altLang="en-US" sz="2400" spc="100"/>
          </a:p>
        </p:txBody>
      </p:sp>
      <p:pic>
        <p:nvPicPr>
          <p:cNvPr id="2" name="图片 1" descr="upload_post_object_v2_38705972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131" y="3212476"/>
            <a:ext cx="7305316" cy="3196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wasm内存分布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/>
              <a:t>通过emscripten进行编译并运行，得到结果</a:t>
            </a:r>
            <a:r>
              <a:rPr altLang="en-US"/>
              <a:t>为</a:t>
            </a:r>
            <a:r>
              <a:rPr altLang="en-US"/>
              <a:t>右图</a:t>
            </a:r>
            <a:endParaRPr altLang="en-US"/>
          </a:p>
          <a:p>
            <a:pPr marL="45720" indent="0">
              <a:buNone/>
            </a:pPr>
            <a:r>
              <a:rPr altLang="en-US"/>
              <a:t>由此可以看出内存分布为</a:t>
            </a:r>
            <a:r>
              <a:rPr altLang="en-US"/>
              <a:t>下图</a:t>
            </a:r>
            <a:endParaRPr altLang="en-US"/>
          </a:p>
          <a:p>
            <a:pPr marL="45720" indent="0">
              <a:buNone/>
            </a:pPr>
            <a:endParaRPr altLang="en-US"/>
          </a:p>
          <a:p>
            <a:pPr marL="45720" indent="0">
              <a:buNone/>
            </a:pPr>
            <a:endParaRPr altLang="en-US"/>
          </a:p>
          <a:p>
            <a:pPr marL="45720" indent="0">
              <a:buNone/>
            </a:pPr>
            <a:endParaRPr altLang="en-US"/>
          </a:p>
          <a:p>
            <a:pPr marL="45720" indent="0">
              <a:buNone/>
            </a:pPr>
            <a:endParaRPr lang="zh-CN" altLang="en-US"/>
          </a:p>
        </p:txBody>
      </p:sp>
      <p:pic>
        <p:nvPicPr>
          <p:cNvPr id="4" name="图片 3" descr="upload_post_object_v2_2040283858"/>
          <p:cNvPicPr>
            <a:picLocks noChangeAspect="1"/>
          </p:cNvPicPr>
          <p:nvPr/>
        </p:nvPicPr>
        <p:blipFill>
          <a:blip r:embed="rId1"/>
          <a:srcRect l="-350" t="13876" r="66628" b="-1009"/>
          <a:stretch>
            <a:fillRect/>
          </a:stretch>
        </p:blipFill>
        <p:spPr>
          <a:xfrm>
            <a:off x="6506564" y="1626717"/>
            <a:ext cx="5193591" cy="4496048"/>
          </a:xfrm>
          <a:prstGeom prst="rect">
            <a:avLst/>
          </a:prstGeom>
        </p:spPr>
      </p:pic>
      <p:pic>
        <p:nvPicPr>
          <p:cNvPr id="6" name="图片 5" descr="upload_post_object_v2_280315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4" y="2694169"/>
            <a:ext cx="4463880" cy="3511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wasm的二进制程序通常由内存不安全的语言编译而成，如C和C++，而且由于wasm属于线性内存和缺乏保护的功能</a:t>
            </a:r>
            <a:r>
              <a:rPr altLang="en-US" sz="2400"/>
              <a:t>。</a:t>
            </a:r>
            <a:endParaRPr altLang="en-US" sz="2400"/>
          </a:p>
          <a:p>
            <a:r>
              <a:rPr altLang="en-US" sz="2400"/>
              <a:t>因此，</a:t>
            </a:r>
            <a:r>
              <a:rPr lang="en-US" altLang="zh-CN" sz="2400"/>
              <a:t>wasm</a:t>
            </a:r>
            <a:r>
              <a:rPr lang="zh-CN" altLang="en-US" sz="2400"/>
              <a:t>可能出现一些源码级别的内存漏洞。</a:t>
            </a:r>
            <a:endParaRPr lang="zh-CN" altLang="en-US" sz="2400"/>
          </a:p>
          <a:p>
            <a:r>
              <a:rPr lang="zh-CN" altLang="en-US" sz="2400"/>
              <a:t>而模糊测试常常用于检测软件或计算机系统的安全漏洞，同时，Fuzzm是第一个针对wasm的模糊测试工具，因此，</a:t>
            </a:r>
            <a:r>
              <a:rPr altLang="en-US" sz="2400"/>
              <a:t>了解</a:t>
            </a:r>
            <a:r>
              <a:rPr lang="zh-CN" altLang="en-US" sz="2400"/>
              <a:t>fuzzm工具</a:t>
            </a:r>
            <a:r>
              <a:rPr altLang="en-US" sz="2400"/>
              <a:t>是有必要的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模糊测试（fuzz testing, fuzzing）是一种软件测试技术。 </a:t>
            </a:r>
            <a:endParaRPr lang="zh-CN" altLang="en-US" sz="2400"/>
          </a:p>
          <a:p>
            <a:r>
              <a:rPr lang="zh-CN" altLang="en-US" sz="2400"/>
              <a:t>核心思想是将自动或半自动生成的随机数据输入到一个程序中，并监视程序异常，如崩溃，断言失败，以发现可能的程序错误，比如内存泄漏。 理论上只要运行足够长的时间，我们就会看到错误的发生。</a:t>
            </a:r>
            <a:endParaRPr lang="zh-CN" altLang="en-US" sz="2400"/>
          </a:p>
          <a:p>
            <a:r>
              <a:rPr altLang="en-US" sz="2400"/>
              <a:t>其中，AFL（american fuzzy lop）是基于覆盖引导的模糊测试工具，它通过记录输入样本的代码覆盖率，从而调整输入样本以提高覆盖率，增加发现漏洞的概率。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5229336" cy="4402912"/>
          </a:xfrm>
        </p:spPr>
        <p:txBody>
          <a:bodyPr/>
          <a:p>
            <a:pPr marL="45720" indent="0">
              <a:buNone/>
            </a:pPr>
            <a:r>
              <a:rPr lang="zh-CN" altLang="en-US"/>
              <a:t>其工作流程大致如下：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1. 从源码编译程序时进行插桩，以记录代码覆盖率（Code Coverage）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2. 选择一些输入文件，作为初始测试集加入输入队列（queue）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3. 将队列中的文件按一定的策略进行“突变”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4. 如果经过变异文件更新了覆盖范围，则将其保留添加到队列中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5. 上述过程会一直循环进行，期间触发了crash的文件会被记录下来</a:t>
            </a:r>
            <a:endParaRPr lang="zh-CN" altLang="en-US"/>
          </a:p>
        </p:txBody>
      </p:sp>
      <p:pic>
        <p:nvPicPr>
          <p:cNvPr id="5" name="图片 4" descr="upload_post_object_v2_18706446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123" y="1994643"/>
            <a:ext cx="5821494" cy="366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1318503" cy="4402912"/>
          </a:xfrm>
        </p:spPr>
        <p:txBody>
          <a:bodyPr/>
          <a:p>
            <a:pPr marL="45720" indent="0">
              <a:buNone/>
            </a:pPr>
            <a:r>
              <a:rPr lang="zh-CN" altLang="en-US"/>
              <a:t>基于AFL，Fuzzm进行了相应的调整：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1. 由于使用线性内存，所以在wasm程序中添加堆栈检测点，用于检测是否发生内存溢出错误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2. 为了收集反馈，AFL会进行编译插装来跟踪路径覆盖的的近似形式，然后存储在跟踪位数组中。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3. 二进制程序无法访问源码，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所以在所有的程序分支中插入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代码来提取覆盖信息.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4. 对AFL进行了高度优化，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可以在wasm虚拟机上对程序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进行模糊测试。</a:t>
            </a:r>
            <a:endParaRPr lang="zh-CN" altLang="en-US"/>
          </a:p>
        </p:txBody>
      </p:sp>
      <p:pic>
        <p:nvPicPr>
          <p:cNvPr id="4" name="图片 3" descr="upload_post_object_v2_24382966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040" y="3143969"/>
            <a:ext cx="7565972" cy="3049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/>
              <a:t>需要安装并配置环境：</a:t>
            </a:r>
            <a:endParaRPr lang="zh-CN" altLang="en-US"/>
          </a:p>
          <a:p>
            <a:r>
              <a:rPr lang="zh-CN" altLang="en-US"/>
              <a:t> Rust和cargo</a:t>
            </a:r>
            <a:endParaRPr lang="zh-CN" altLang="en-US"/>
          </a:p>
          <a:p>
            <a:r>
              <a:rPr lang="zh-CN" altLang="en-US"/>
              <a:t> wasmtime</a:t>
            </a:r>
            <a:endParaRPr lang="zh-CN" altLang="en-US"/>
          </a:p>
          <a:p>
            <a:r>
              <a:rPr lang="zh-CN" altLang="en-US"/>
              <a:t> nodejs和npm</a:t>
            </a:r>
            <a:endParaRPr lang="zh-CN" altLang="en-US"/>
          </a:p>
          <a:p>
            <a:r>
              <a:rPr lang="zh-CN" altLang="en-US"/>
              <a:t> wasi sdk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以及需要从github库中，获得fuzzm_project相关的代码。</a:t>
            </a:r>
            <a:endParaRPr lang="zh-CN" altLang="en-US"/>
          </a:p>
          <a:p>
            <a:pPr marL="45720" indent="0">
              <a:buNone/>
            </a:pPr>
            <a:r>
              <a:rPr altLang="en-US"/>
              <a:t>但是，正是在这一过程中遇到了github的连接问题，尤其发生在安装和配置wasmtime过程中。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altLang="en-US"/>
              <a:t>问题的产生：</a:t>
            </a:r>
            <a:endParaRPr altLang="en-US"/>
          </a:p>
          <a:p>
            <a:pPr marL="45720" indent="0">
              <a:buNone/>
            </a:pPr>
            <a:r>
              <a:rPr lang="zh-CN" altLang="en-US"/>
              <a:t>安装wasmtime需要使用指令，curl https://wasmtime.dev/install.sh -sSf | bash，其中，会使用git clone从github上获得与操作系统相应的安装包，并修改配置文件。但由于连接问题，该指令一直返回连接超时</a:t>
            </a:r>
            <a:r>
              <a:rPr altLang="en-US"/>
              <a:t>。</a:t>
            </a:r>
            <a:endParaRPr altLang="en-US"/>
          </a:p>
          <a:p>
            <a:pPr marL="45720" indent="0">
              <a:buNone/>
            </a:pPr>
            <a:r>
              <a:rPr lang="zh-CN" altLang="en-US"/>
              <a:t>对此有两种解决思路：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1. 直接从github下载相应的资源，并且需要自行配置相应的文件，主要是PATH文件，但由于对macOS不太熟悉，且文档中没有更近一步的说明，未能成功</a:t>
            </a:r>
            <a:r>
              <a:rPr altLang="en-US"/>
              <a:t>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2. 考虑不使用wasmtime，而使用emscripten，但wasmtime作为wasm的独立运行时，实现了在Web之外运行wasm代码，在模糊测试中，这项功能显得十分重要，未能找到替代的方法。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针对wasm内存错误的模糊测试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40445"/>
            <a:ext cx="10795000" cy="4402912"/>
          </a:xfrm>
        </p:spPr>
        <p:txBody>
          <a:bodyPr/>
          <a:p>
            <a:pPr marL="45720" indent="0">
              <a:buNone/>
            </a:pPr>
            <a:r>
              <a:rPr lang="zh-CN" altLang="en-US"/>
              <a:t>因此，实验无法进行下去，所幸fuzzm给出了相关的例子。</a:t>
            </a:r>
            <a:endParaRPr lang="zh-CN" altLang="en-US"/>
          </a:p>
          <a:p>
            <a:pPr marL="45720" indent="0">
              <a:buNone/>
            </a:pPr>
            <a:r>
              <a:rPr altLang="en-US"/>
              <a:t>示</a:t>
            </a:r>
            <a:r>
              <a:rPr altLang="en-US"/>
              <a:t>例代码的结果为</a:t>
            </a:r>
            <a:endParaRPr lang="zh-CN" altLang="en-US"/>
          </a:p>
        </p:txBody>
      </p:sp>
      <p:pic>
        <p:nvPicPr>
          <p:cNvPr id="5" name="图片 4" descr="upload_post_object_v2_3160106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934" y="2087224"/>
            <a:ext cx="6908019" cy="442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基于栈的缓冲区溢出(Stack Based Buffer Overflow)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 sz="2400"/>
              <a:t>如WebAssembly文档中所述，如果模块尝试写入分配的线性内存边界之外的内存，则将抛出内存越界的错误异常并终止执行。</a:t>
            </a:r>
            <a:endParaRPr lang="zh-CN" altLang="en-US" sz="2400"/>
          </a:p>
          <a:p>
            <a:pPr marL="45720" indent="0">
              <a:buNone/>
            </a:pPr>
            <a:r>
              <a:rPr lang="zh-CN" altLang="en-US" sz="2400"/>
              <a:t>但是，没有机制可以保护覆盖存储在线性寄存器中的变量。</a:t>
            </a:r>
            <a:endParaRPr lang="zh-CN" altLang="en-US" sz="2400"/>
          </a:p>
          <a:p>
            <a:pPr marL="45720" indent="0">
              <a:buNone/>
            </a:pPr>
            <a:r>
              <a:rPr lang="zh-CN" altLang="en-US" sz="2400"/>
              <a:t>因此，在某些情况下，诸如strcpy之类的不安全函数可能允许攻击者覆盖局部变量。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基于栈的缓冲区溢出(Stack Based Buffer Overflow)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21" y="1365568"/>
            <a:ext cx="5815631" cy="378705"/>
          </a:xfrm>
        </p:spPr>
        <p:txBody>
          <a:bodyPr/>
          <a:p>
            <a:pPr marL="45720" indent="0">
              <a:buNone/>
            </a:pPr>
            <a:r>
              <a:rPr altLang="en-US"/>
              <a:t>利用如下代码进行对局部变量</a:t>
            </a:r>
            <a:r>
              <a:rPr altLang="en-US"/>
              <a:t>的覆盖攻击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98521" y="1744345"/>
            <a:ext cx="4094184" cy="507746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#</a:t>
            </a:r>
            <a:r>
              <a:rPr lang="en-US" altLang="zh-CN"/>
              <a:t>include &lt;stdio.h&gt;</a:t>
            </a:r>
            <a:endParaRPr lang="en-US" altLang="zh-CN"/>
          </a:p>
          <a:p>
            <a:r>
              <a:rPr lang="zh-CN" altLang="en-US"/>
              <a:t>#</a:t>
            </a:r>
            <a:r>
              <a:rPr lang="en-US" altLang="zh-CN"/>
              <a:t>include &lt;stdlib.h&gt;</a:t>
            </a:r>
            <a:endParaRPr lang="en-US" altLang="zh-CN"/>
          </a:p>
          <a:p>
            <a:r>
              <a:rPr lang="zh-CN" altLang="en-US"/>
              <a:t>#</a:t>
            </a:r>
            <a:r>
              <a:rPr lang="en-US" altLang="zh-CN"/>
              <a:t>include &lt;string.h&gt;</a:t>
            </a:r>
            <a:endParaRPr lang="en-US" altLang="zh-CN"/>
          </a:p>
          <a:p>
            <a:r>
              <a:rPr lang="zh-CN" altLang="en-US"/>
              <a:t>#</a:t>
            </a:r>
            <a:r>
              <a:rPr lang="en-US" altLang="zh-CN"/>
              <a:t>include &lt;emscripten.h&gt;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EM_JS(void,overflowAlert,(),{    alert("overflow");</a:t>
            </a:r>
            <a:endParaRPr lang="en-US" altLang="zh-CN"/>
          </a:p>
          <a:p>
            <a:r>
              <a:rPr lang="en-US" altLang="zh-CN"/>
              <a:t>});</a:t>
            </a:r>
            <a:endParaRPr lang="en-US" altLang="zh-CN"/>
          </a:p>
          <a:p>
            <a:r>
              <a:rPr lang="en-US" altLang="zh-CN"/>
              <a:t>int main() </a:t>
            </a:r>
            <a:endParaRPr lang="en-US" altLang="zh-CN"/>
          </a:p>
          <a:p>
            <a:r>
              <a:rPr lang="en-US" altLang="zh-CN"/>
              <a:t>{    char bof0[] </a:t>
            </a:r>
            <a:r>
              <a:rPr lang="zh-CN" altLang="en-US"/>
              <a:t>= </a:t>
            </a:r>
            <a:r>
              <a:rPr lang="en-US" altLang="zh-CN"/>
              <a:t>"abc";    char bof1[] </a:t>
            </a:r>
            <a:r>
              <a:rPr lang="zh-CN" altLang="en-US"/>
              <a:t>= </a:t>
            </a:r>
            <a:r>
              <a:rPr lang="en-US" altLang="zh-CN"/>
              <a:t>"123";    strcpy(bof1,"BBBBBBB");    if(strcmp(bof0,"abc"))        overflowAlert();</a:t>
            </a:r>
            <a:endParaRPr lang="en-US" altLang="zh-CN"/>
          </a:p>
          <a:p>
            <a:r>
              <a:rPr lang="en-US" altLang="zh-CN"/>
              <a:t>return 0;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590502" y="4462316"/>
            <a:ext cx="5502637" cy="171619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2000"/>
              <a:t>因为bof0和bof1是连续存储的，所以我们可以用不安全的函数(如strcpy)写入bof1和bof0的边界，将</a:t>
            </a:r>
            <a:r>
              <a:rPr lang="en-US" altLang="zh-CN" sz="2000"/>
              <a:t>bof0</a:t>
            </a:r>
            <a:r>
              <a:rPr lang="zh-CN" altLang="en-US" sz="2000"/>
              <a:t>中的内容覆盖。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历史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sz="2400"/>
              <a:t>最初，应用程序更多借助 JavaScript 在 </a:t>
            </a:r>
            <a:r>
              <a:rPr lang="en-US" altLang="zh-CN" sz="2400"/>
              <a:t>Web </a:t>
            </a:r>
            <a:r>
              <a:rPr altLang="en-US" sz="2400"/>
              <a:t>上运行。</a:t>
            </a:r>
            <a:endParaRPr lang="zh-CN" altLang="en-US" sz="2400"/>
          </a:p>
          <a:p>
            <a:r>
              <a:rPr lang="zh-CN" altLang="en-US" sz="2400"/>
              <a:t>随着互联网的发展，越来越多的应用程序</a:t>
            </a:r>
            <a:r>
              <a:rPr altLang="en-US" sz="2400"/>
              <a:t>使用</a:t>
            </a:r>
            <a:r>
              <a:rPr lang="zh-CN" altLang="en-US" sz="2400"/>
              <a:t> JavaScript </a:t>
            </a:r>
            <a:r>
              <a:rPr altLang="en-US" sz="2400"/>
              <a:t>也暴露了它的一些</a:t>
            </a:r>
            <a:r>
              <a:rPr altLang="en-US" sz="2400"/>
              <a:t>缺点。</a:t>
            </a:r>
            <a:endParaRPr altLang="en-US" sz="2400"/>
          </a:p>
          <a:p>
            <a:r>
              <a:rPr altLang="en-US" sz="2400"/>
              <a:t>例如，</a:t>
            </a:r>
            <a:r>
              <a:rPr lang="zh-CN" altLang="en-US" sz="2400"/>
              <a:t>JavaScript 是一个动态类型的编程语言。变量具体类型的推导过程，会被推迟到代码的实际运行时再进行。</a:t>
            </a:r>
            <a:endParaRPr lang="zh-CN" altLang="en-US" sz="2400"/>
          </a:p>
          <a:p>
            <a:r>
              <a:rPr altLang="en-US" sz="2400"/>
              <a:t>因此，</a:t>
            </a:r>
            <a:r>
              <a:rPr lang="zh-CN" altLang="en-US" sz="2400"/>
              <a:t>下载、解析、编译 JavaScript 会消耗大量时间，导致页面加载时间过长。</a:t>
            </a:r>
            <a:endParaRPr lang="zh-CN" altLang="en-US" sz="2400"/>
          </a:p>
          <a:p>
            <a:r>
              <a:rPr lang="zh-CN" altLang="en-US" sz="2400"/>
              <a:t>为了</a:t>
            </a:r>
            <a:r>
              <a:rPr lang="en-US" altLang="zh-CN" sz="2400"/>
              <a:t>"</a:t>
            </a:r>
            <a:r>
              <a:rPr lang="zh-CN" altLang="en-US" sz="2400"/>
              <a:t>构建更高性能的 Web 应用</a:t>
            </a:r>
            <a:r>
              <a:rPr lang="en-US" altLang="zh-CN" sz="2400"/>
              <a:t>"</a:t>
            </a:r>
            <a:r>
              <a:rPr lang="zh-CN" altLang="en-US" sz="2400"/>
              <a:t>这个目标，</a:t>
            </a:r>
            <a:r>
              <a:rPr altLang="en-US" sz="2400"/>
              <a:t>经过十年的征程，</a:t>
            </a:r>
            <a:r>
              <a:rPr lang="en-US" altLang="zh-CN" sz="2400"/>
              <a:t>WebAssembly</a:t>
            </a:r>
            <a:r>
              <a:rPr altLang="en-US" sz="2400"/>
              <a:t>横空出世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基于栈的缓冲区溢出(Stack Based Buffer Overflow)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21" y="1365568"/>
            <a:ext cx="9933788" cy="4402912"/>
          </a:xfrm>
        </p:spPr>
        <p:txBody>
          <a:bodyPr/>
          <a:p>
            <a:pPr marL="45720" indent="0">
              <a:buNone/>
            </a:pPr>
            <a:r>
              <a:rPr lang="zh-CN" altLang="en-US"/>
              <a:t>利用Emscripten工具链将代码编译为WebAssembly模块并运行</a:t>
            </a:r>
            <a:r>
              <a:rPr altLang="en-US"/>
              <a:t>，结果如下：</a:t>
            </a:r>
            <a:endParaRPr altLang="en-US"/>
          </a:p>
          <a:p>
            <a:pPr marL="45720" indent="0">
              <a:buNone/>
            </a:pPr>
            <a:endParaRPr lang="zh-CN" altLang="en-US"/>
          </a:p>
        </p:txBody>
      </p:sp>
      <p:pic>
        <p:nvPicPr>
          <p:cNvPr id="4" name="图片 3" descr="upload_post_object_v2_585850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21" y="1713656"/>
            <a:ext cx="8935054" cy="3706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98521" y="5621037"/>
            <a:ext cx="617855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2000"/>
              <a:t>主机报错overflow，说明bof0被bof1覆盖，攻击成功。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zh-CN" altLang="en-US" sz="2400"/>
              <a:t>攻击者可能用来在  WebAssembly  程序中写入内存的另一个原语是破坏WebAssembly  二进制文件附带的内存分配器的堆元数据。</a:t>
            </a:r>
            <a:endParaRPr lang="zh-CN" altLang="en-US" sz="2400"/>
          </a:p>
          <a:p>
            <a:pPr marL="45720" indent="0">
              <a:buNone/>
            </a:pPr>
            <a:r>
              <a:rPr lang="zh-CN" altLang="en-US" sz="2400"/>
              <a:t>由于在  WebAssembly  中主机环境不提供默认分配器，因此编译器将内存分配器作为编译程序的一部分包含在内。虽然标准分配器（例如dlmalloc）已经针对各种堆元数据损坏攻击进行了强化，但简化和轻量级分配器通常容易受到经典攻击。通过调用 free 释放内存块时，分配器会尝试合并尽可能多的相邻空闲块以避免碎片，这产生了经典的解链接漏洞。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altLang="en-US"/>
              <a:t>解链接</a:t>
            </a:r>
            <a:r>
              <a:rPr lang="en-US" altLang="zh-CN"/>
              <a:t>(</a:t>
            </a:r>
            <a:r>
              <a:rPr lang="zh-CN" altLang="en-US"/>
              <a:t>unlink</a:t>
            </a:r>
            <a:r>
              <a:rPr lang="en-US" altLang="zh-CN"/>
              <a:t>)</a:t>
            </a:r>
            <a:r>
              <a:rPr lang="zh-CN" altLang="en-US"/>
              <a:t>漏洞是一种堆溢出漏洞。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堆管理器通常使用双向链表来维护已分配和空闲内存块的列表。每个内存块都有一个头部，其中包含了指向前一个和后一个内存块的指针。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漏洞的触发点通常是在释放一个已经分配的内存块时。释放内存块的操作会将其标记为"free"，并将其添加到空闲内存块链表中。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在unlink漏洞中，攻击者会通过篡改内存块的头部，使其看起来像一个已经被释放的内存块。这通常是通过溢出写入内存块之前的数据来实现的。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攻击者释放占用的堆块，从而引发两个堆块的合并，将伪造的空闲堆块从双向链表中摘下来。攻击者通过</a:t>
            </a:r>
            <a:r>
              <a:rPr altLang="en-US"/>
              <a:t>伪造堆</a:t>
            </a:r>
            <a:r>
              <a:rPr lang="zh-CN" altLang="en-US"/>
              <a:t>块的头部，使其指向攻击者控制的内存地址，从而实现非法的读写操作。这样，攻击者可以读取敏感数据，修改指针等，从而对程序进行进一步的攻击。unlink漏洞是一种非常危险的漏洞，攻击者可以利用它来执行任意代码，甚至完全控制受害者的计算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21" y="1579694"/>
            <a:ext cx="10795000" cy="4402912"/>
          </a:xfrm>
        </p:spPr>
        <p:txBody>
          <a:bodyPr/>
          <a:p>
            <a:pPr marL="45720" indent="0">
              <a:buNone/>
            </a:pPr>
            <a:r>
              <a:rPr altLang="en-US"/>
              <a:t>堆块的结构如下</a:t>
            </a:r>
            <a:endParaRPr lang="en-US" altLang="zh-CN"/>
          </a:p>
          <a:p>
            <a:pPr marL="45720" indent="0">
              <a:buNone/>
            </a:pPr>
            <a:r>
              <a:rPr lang="en-US" altLang="zh-CN"/>
              <a:t>typedef struct region {    size_t used : 1;// </a:t>
            </a:r>
            <a:r>
              <a:rPr altLang="en-US"/>
              <a:t>如果为</a:t>
            </a:r>
            <a:r>
              <a:rPr lang="en-US" altLang="zh-CN"/>
              <a:t>1</a:t>
            </a:r>
            <a:r>
              <a:rPr altLang="en-US"/>
              <a:t>，则表示该区域已被使用，如果为</a:t>
            </a:r>
            <a:r>
              <a:rPr lang="en-US" altLang="zh-CN"/>
              <a:t>0</a:t>
            </a:r>
            <a:r>
              <a:rPr altLang="en-US"/>
              <a:t>，则表示该区域为空闲    </a:t>
            </a:r>
            <a:r>
              <a:rPr lang="en-US" altLang="zh-CN"/>
              <a:t>size_t totalSize : 31;// </a:t>
            </a:r>
            <a:r>
              <a:rPr altLang="en-US"/>
              <a:t>区域的总大小，等于分配的空间+</a:t>
            </a:r>
            <a:r>
              <a:rPr lang="en-US" altLang="zh-CN"/>
              <a:t>8</a:t>
            </a:r>
            <a:r>
              <a:rPr altLang="en-US"/>
              <a:t>字节元数据    </a:t>
            </a:r>
            <a:r>
              <a:rPr lang="en-US" altLang="zh-CN"/>
              <a:t>struct region* prev;// 每个内存区域都知道它的前一个邻居，因为我们希望将它们合并。 要计算下一个邻居，我们可以使用总大小，要知道邻居是否存在，我们可以将区域与lastRegion进行比较    // </a:t>
            </a:r>
            <a:r>
              <a:rPr altLang="en-US"/>
              <a:t>到这里是固定的元数据，大小为</a:t>
            </a:r>
            <a:r>
              <a:rPr lang="en-US" altLang="zh-CN"/>
              <a:t>8</a:t>
            </a:r>
            <a:r>
              <a:rPr altLang="en-US"/>
              <a:t>字节。 其余的要么是有效载荷，要么是</a:t>
            </a:r>
            <a:r>
              <a:rPr lang="en-US" altLang="zh-CN"/>
              <a:t>freelist</a:t>
            </a:r>
            <a:r>
              <a:rPr altLang="en-US"/>
              <a:t>信息。    </a:t>
            </a:r>
            <a:r>
              <a:rPr lang="en-US" altLang="zh-CN"/>
              <a:t>union {        struct free_info free_info;        char payload[1];    };</a:t>
            </a:r>
            <a:endParaRPr lang="en-US" altLang="zh-CN"/>
          </a:p>
          <a:p>
            <a:pPr marL="45720" indent="0">
              <a:buNone/>
            </a:pPr>
            <a:r>
              <a:rPr lang="en-US" altLang="zh-CN"/>
              <a:t>} region;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98521" y="5824596"/>
            <a:ext cx="7105622" cy="3683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如果堆块为</a:t>
            </a:r>
            <a:r>
              <a:rPr lang="en-US" altLang="zh-CN" sz="2000"/>
              <a:t>used</a:t>
            </a:r>
            <a:r>
              <a:rPr lang="zh-CN" altLang="en-US" sz="2000"/>
              <a:t>，存放的是</a:t>
            </a:r>
            <a:r>
              <a:rPr lang="en-US" altLang="zh-CN" sz="2000"/>
              <a:t>payload</a:t>
            </a:r>
            <a:r>
              <a:rPr lang="zh-CN" altLang="en-US" sz="2000"/>
              <a:t>；否则存放</a:t>
            </a:r>
            <a:r>
              <a:rPr lang="en-US" altLang="zh-CN" sz="2000"/>
              <a:t>freelist</a:t>
            </a:r>
            <a:r>
              <a:rPr lang="zh-CN" altLang="en-US" sz="2000"/>
              <a:t>信息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1108168" cy="423015"/>
          </a:xfrm>
        </p:spPr>
        <p:txBody>
          <a:bodyPr/>
          <a:p>
            <a:pPr marL="45720" indent="0">
              <a:buNone/>
            </a:pPr>
            <a:r>
              <a:rPr altLang="en-US"/>
              <a:t>由于emmalloc是首次适应分配器，因此它将返回空闲列表中足够大以满足分配请求的第一个块。因此，两个紧随其后的分配请求会产生内存中彼此相邻的两个块，如</a:t>
            </a:r>
            <a:r>
              <a:rPr altLang="en-US"/>
              <a:t>下图中的alloc1和alloc2 。</a:t>
            </a:r>
            <a:endParaRPr altLang="en-US"/>
          </a:p>
          <a:p>
            <a:pPr marL="45720" indent="0">
              <a:buNone/>
            </a:pPr>
            <a:endParaRPr lang="zh-CN" altLang="en-US"/>
          </a:p>
        </p:txBody>
      </p:sp>
      <p:pic>
        <p:nvPicPr>
          <p:cNvPr id="4" name="图片 3" descr="upload_post_object_v2_1763119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571" y="2347252"/>
            <a:ext cx="8162925" cy="203835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24571" y="4385602"/>
            <a:ext cx="8368824" cy="217653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000"/>
              <a:t>input</a:t>
            </a:r>
            <a:r>
              <a:rPr lang="zh-CN" altLang="en-US" sz="2000"/>
              <a:t>如下：     </a:t>
            </a:r>
            <a:endParaRPr lang="zh-CN" altLang="en-US" sz="2000"/>
          </a:p>
          <a:p>
            <a:r>
              <a:rPr lang="zh-CN" altLang="en-US" sz="2000"/>
              <a:t>     65, 65, 65, 65, 65, 65, 65, 0,// alloc1 的常规负载数据</a:t>
            </a:r>
            <a:endParaRPr lang="zh-CN" altLang="en-US" sz="2000"/>
          </a:p>
          <a:p>
            <a:r>
              <a:rPr lang="zh-CN" altLang="en-US" sz="2000"/>
              <a:t>     (16&lt;&lt;1) + 0, 0, 0, 0,// 覆盖alloc2的元数据，它紧邻alloc1</a:t>
            </a:r>
            <a:endParaRPr lang="zh-CN" altLang="en-US" sz="2000"/>
          </a:p>
          <a:p>
            <a:r>
              <a:rPr lang="zh-CN" altLang="en-US" sz="2000"/>
              <a:t>     0, 0, 0, 0,// Region.prev</a:t>
            </a:r>
            <a:endParaRPr lang="zh-CN" altLang="en-US" sz="2000"/>
          </a:p>
          <a:p>
            <a:r>
              <a:rPr lang="zh-CN" altLang="en-US" sz="2000"/>
              <a:t>     0, 0x10, 0, 0,  // Region.FreeInfo.prev   </a:t>
            </a:r>
            <a:endParaRPr lang="zh-CN" altLang="en-US" sz="2000"/>
          </a:p>
          <a:p>
            <a:r>
              <a:rPr lang="zh-CN" altLang="en-US" sz="2000"/>
              <a:t>     0, 0x20, 0, 0, // Region.FreeInfo.next: 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9777205" cy="425680"/>
          </a:xfrm>
        </p:spPr>
        <p:txBody>
          <a:bodyPr/>
          <a:p>
            <a:pPr marL="45720" indent="0">
              <a:buNone/>
            </a:pPr>
            <a:r>
              <a:rPr altLang="en-US"/>
              <a:t>使用 memcpy(alloc1, input, size);//将input拷贝到alloc1中，破坏</a:t>
            </a:r>
            <a:r>
              <a:rPr lang="en-US" altLang="zh-CN"/>
              <a:t>alloc2</a:t>
            </a:r>
            <a:r>
              <a:rPr altLang="en-US"/>
              <a:t>的堆元数据</a:t>
            </a:r>
            <a:endParaRPr lang="zh-CN" altLang="en-US"/>
          </a:p>
        </p:txBody>
      </p:sp>
      <p:pic>
        <p:nvPicPr>
          <p:cNvPr id="7" name="图片 6" descr="upload_post_object_v2_20760766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268" y="2052345"/>
            <a:ext cx="9786495" cy="3930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71" y="1475113"/>
            <a:ext cx="8289657" cy="248607"/>
          </a:xfrm>
        </p:spPr>
        <p:txBody>
          <a:bodyPr/>
          <a:p>
            <a:pPr marL="45720" indent="0">
              <a:buNone/>
            </a:pPr>
            <a:r>
              <a:rPr altLang="en-US"/>
              <a:t>在解链接时，</a:t>
            </a:r>
            <a:r>
              <a:rPr lang="en-US" altLang="zh-CN"/>
              <a:t>emalloc</a:t>
            </a:r>
            <a:r>
              <a:rPr altLang="en-US"/>
              <a:t>分配器进行如下操作</a:t>
            </a:r>
            <a:endParaRPr lang="zh-CN" altLang="en-US"/>
          </a:p>
        </p:txBody>
      </p:sp>
      <p:pic>
        <p:nvPicPr>
          <p:cNvPr id="4" name="图片 3" descr="upload_post_object_v2_39556080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21" y="1828301"/>
            <a:ext cx="6343650" cy="166687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04571" y="3591220"/>
            <a:ext cx="9704705" cy="132207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2000"/>
              <a:t>根据</a:t>
            </a:r>
            <a:r>
              <a:rPr lang="en-US" altLang="zh-CN" sz="2000"/>
              <a:t>input</a:t>
            </a:r>
            <a:r>
              <a:rPr lang="zh-CN" altLang="en-US" sz="2000"/>
              <a:t>可以知道，</a:t>
            </a:r>
            <a:r>
              <a:rPr lang="en-US" altLang="zh-CN" sz="2000"/>
              <a:t>freeinfo</a:t>
            </a:r>
            <a:r>
              <a:rPr lang="zh-CN" altLang="en-US" sz="2000"/>
              <a:t>-</a:t>
            </a:r>
            <a:r>
              <a:rPr lang="en-US" altLang="zh-CN" sz="2000"/>
              <a:t>&gt;prev</a:t>
            </a:r>
            <a:r>
              <a:rPr lang="zh-CN" altLang="en-US" sz="2000"/>
              <a:t>=</a:t>
            </a:r>
            <a:r>
              <a:rPr lang="en-US" altLang="zh-CN" sz="2000"/>
              <a:t>0x1000,freeinfo</a:t>
            </a:r>
            <a:r>
              <a:rPr lang="zh-CN" altLang="en-US" sz="2000"/>
              <a:t>-</a:t>
            </a:r>
            <a:r>
              <a:rPr lang="en-US" altLang="zh-CN" sz="2000"/>
              <a:t>&gt;next</a:t>
            </a:r>
            <a:r>
              <a:rPr lang="zh-CN" altLang="en-US" sz="2000"/>
              <a:t>=</a:t>
            </a:r>
            <a:r>
              <a:rPr lang="en-US" altLang="zh-CN" sz="2000"/>
              <a:t>0x2000</a:t>
            </a:r>
            <a:r>
              <a:rPr lang="zh-CN" altLang="en-US" sz="2000"/>
              <a:t>，经过解链接后，</a:t>
            </a:r>
            <a:endParaRPr lang="zh-CN" altLang="en-US" sz="2000"/>
          </a:p>
          <a:p>
            <a:pPr algn="l"/>
            <a:r>
              <a:rPr lang="zh-CN" altLang="en-US" sz="2000"/>
              <a:t>HEAP32[0x1000+4 &gt;&gt; 2] == 0x2000，HEAP32[0x2000 &gt;&gt; 2] == 0x1000</a:t>
            </a:r>
            <a:endParaRPr lang="zh-CN" altLang="en-US" sz="2000"/>
          </a:p>
          <a:p>
            <a:pPr algn="l"/>
            <a:r>
              <a:rPr lang="zh-CN" altLang="en-US" sz="2000"/>
              <a:t>(&gt;&gt; 2 是因为 HEAP32 对字进行操作，即一次 4 个字节，所以 byte 地址必须除以 4）</a:t>
            </a:r>
            <a:endParaRPr lang="zh-CN" altLang="en-US" sz="2000"/>
          </a:p>
          <a:p>
            <a:pPr algn="l"/>
            <a:r>
              <a:rPr lang="zh-CN" altLang="en-US" sz="2000"/>
              <a:t>这允许攻击者编写任意值到任意地址。</a:t>
            </a:r>
            <a:endParaRPr lang="zh-CN" altLang="en-US" sz="2000"/>
          </a:p>
        </p:txBody>
      </p:sp>
      <p:pic>
        <p:nvPicPr>
          <p:cNvPr id="6" name="图片 5" descr="upload_post_object_v2_3229006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92" y="4913275"/>
            <a:ext cx="4991100" cy="13335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604571" y="5395875"/>
            <a:ext cx="349182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在控制台中检测结果的正确性：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堆元数据损坏（Heap Metadata Corruption）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74" y="1657986"/>
            <a:ext cx="2229859" cy="4402912"/>
          </a:xfrm>
        </p:spPr>
        <p:txBody>
          <a:bodyPr/>
          <a:p>
            <a:pPr marL="45720" indent="0">
              <a:buNone/>
            </a:pPr>
            <a:endParaRPr lang="en-US" altLang="zh-CN" sz="1600"/>
          </a:p>
          <a:p>
            <a:pPr marL="45720" indent="0">
              <a:buNone/>
            </a:pPr>
            <a:r>
              <a:rPr altLang="en-US" sz="1600"/>
              <a:t>部分输出结果如下：</a:t>
            </a:r>
            <a:endParaRPr altLang="en-US" sz="1600"/>
          </a:p>
          <a:p>
            <a:pPr marL="45720" indent="0">
              <a:lnSpc>
                <a:spcPct val="70000"/>
              </a:lnSpc>
              <a:buNone/>
            </a:pPr>
            <a:endParaRPr lang="zh-CN" altLang="en-US" sz="16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541389" y="1699704"/>
            <a:ext cx="2596005" cy="436119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memcpy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alloc1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state:     used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alloc2 (corrupted)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state:     free</a:t>
            </a:r>
            <a:endParaRPr lang="en-US" altLang="zh-CN"/>
          </a:p>
          <a:p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98521" y="2254482"/>
            <a:ext cx="1424914" cy="27014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alloc1</a:t>
            </a:r>
            <a:endParaRPr lang="zh-CN" altLang="en-US"/>
          </a:p>
          <a:p>
            <a:pPr algn="l"/>
            <a:r>
              <a:rPr lang="zh-CN" altLang="en-US"/>
              <a:t>...</a:t>
            </a:r>
            <a:endParaRPr lang="zh-CN" altLang="en-US"/>
          </a:p>
          <a:p>
            <a:pPr algn="l"/>
            <a:r>
              <a:rPr lang="zh-CN" altLang="en-US"/>
              <a:t>state:     used</a:t>
            </a:r>
            <a:endParaRPr lang="zh-CN" altLang="en-US"/>
          </a:p>
          <a:p>
            <a:pPr algn="l"/>
            <a:r>
              <a:rPr lang="zh-CN" altLang="en-US"/>
              <a:t>...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alloc2</a:t>
            </a:r>
            <a:endParaRPr lang="zh-CN" altLang="en-US"/>
          </a:p>
          <a:p>
            <a:pPr algn="l"/>
            <a:r>
              <a:rPr lang="zh-CN" altLang="en-US"/>
              <a:t>....</a:t>
            </a:r>
            <a:endParaRPr lang="zh-CN" altLang="en-US"/>
          </a:p>
          <a:p>
            <a:pPr algn="l"/>
            <a:r>
              <a:rPr lang="zh-CN" altLang="en-US"/>
              <a:t>state:     used</a:t>
            </a:r>
            <a:endParaRPr lang="zh-CN" altLang="en-US"/>
          </a:p>
          <a:p>
            <a:pPr algn="l"/>
            <a:r>
              <a:rPr lang="zh-CN" altLang="en-US"/>
              <a:t>...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89080" y="1365568"/>
            <a:ext cx="4540885" cy="535432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free alloc1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alloc1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state:     free</a:t>
            </a:r>
            <a:endParaRPr lang="en-US" altLang="zh-CN"/>
          </a:p>
          <a:p>
            <a:r>
              <a:rPr lang="en-US" altLang="zh-CN"/>
              <a:t>prev:      NULL</a:t>
            </a:r>
            <a:endParaRPr lang="en-US" altLang="zh-CN"/>
          </a:p>
          <a:p>
            <a:r>
              <a:rPr lang="en-US" altLang="zh-CN"/>
              <a:t>next():    0x5011c0 (5247424), align</a:t>
            </a:r>
            <a:r>
              <a:rPr lang="zh-CN" altLang="en-US"/>
              <a:t>=</a:t>
            </a:r>
            <a:r>
              <a:rPr lang="en-US" altLang="zh-CN"/>
              <a:t>128</a:t>
            </a:r>
            <a:endParaRPr lang="en-US" altLang="zh-CN"/>
          </a:p>
          <a:p>
            <a:r>
              <a:rPr lang="en-US" altLang="zh-CN"/>
              <a:t>free_info at: 0x5011a8 (5247400), align</a:t>
            </a:r>
            <a:r>
              <a:rPr lang="zh-CN" altLang="en-US"/>
              <a:t>=</a:t>
            </a:r>
            <a:r>
              <a:rPr lang="en-US" altLang="zh-CN"/>
              <a:t>16</a:t>
            </a:r>
            <a:endParaRPr lang="en-US" altLang="zh-CN"/>
          </a:p>
          <a:p>
            <a:r>
              <a:rPr lang="en-US" altLang="zh-CN"/>
              <a:t>FI.prev:   NULL</a:t>
            </a:r>
            <a:endParaRPr lang="en-US" altLang="zh-CN"/>
          </a:p>
          <a:p>
            <a:r>
              <a:rPr lang="en-US" altLang="zh-CN"/>
              <a:t>FI.next:   NULL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alloc2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state:     free</a:t>
            </a:r>
            <a:endParaRPr lang="en-US" altLang="zh-CN"/>
          </a:p>
          <a:p>
            <a:r>
              <a:rPr lang="en-US" altLang="zh-CN"/>
              <a:t>prev:      NULL</a:t>
            </a:r>
            <a:endParaRPr lang="en-US" altLang="zh-CN"/>
          </a:p>
          <a:p>
            <a:r>
              <a:rPr lang="en-US" altLang="zh-CN"/>
              <a:t>next():    0x5011c0 (5247424), align</a:t>
            </a:r>
            <a:r>
              <a:rPr lang="zh-CN" altLang="en-US"/>
              <a:t>=</a:t>
            </a:r>
            <a:r>
              <a:rPr lang="en-US" altLang="zh-CN"/>
              <a:t>128</a:t>
            </a:r>
            <a:endParaRPr lang="en-US" altLang="zh-CN"/>
          </a:p>
          <a:p>
            <a:r>
              <a:rPr lang="en-US" altLang="zh-CN"/>
              <a:t>free_info at: 0x5011b8 (5247416), align</a:t>
            </a:r>
            <a:r>
              <a:rPr lang="zh-CN" altLang="en-US"/>
              <a:t>=</a:t>
            </a:r>
            <a:r>
              <a:rPr lang="en-US" altLang="zh-CN"/>
              <a:t>16</a:t>
            </a:r>
            <a:endParaRPr lang="en-US" altLang="zh-CN"/>
          </a:p>
          <a:p>
            <a:r>
              <a:rPr lang="en-US" altLang="zh-CN"/>
              <a:t>FI.prev:   0x1000 (4096), align</a:t>
            </a:r>
            <a:r>
              <a:rPr lang="zh-CN" altLang="en-US"/>
              <a:t>=</a:t>
            </a:r>
            <a:r>
              <a:rPr lang="en-US" altLang="zh-CN"/>
              <a:t>8192</a:t>
            </a:r>
            <a:endParaRPr lang="en-US" altLang="zh-CN"/>
          </a:p>
          <a:p>
            <a:r>
              <a:rPr lang="en-US" altLang="zh-CN"/>
              <a:t>FI.next:   0x2000 (8192), align</a:t>
            </a:r>
            <a:r>
              <a:rPr lang="zh-CN" altLang="en-US"/>
              <a:t>=</a:t>
            </a:r>
            <a:r>
              <a:rPr lang="en-US" altLang="zh-CN"/>
              <a:t>16384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084460" y="3632421"/>
            <a:ext cx="3946041" cy="2638767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输出结果当memcpy后，alloc2从used</a:t>
            </a:r>
            <a:endParaRPr lang="zh-CN" altLang="en-US"/>
          </a:p>
          <a:p>
            <a:pPr algn="l"/>
            <a:r>
              <a:rPr lang="zh-CN" altLang="en-US"/>
              <a:t>变为free可以证明其堆元数据被损坏，</a:t>
            </a:r>
            <a:endParaRPr lang="zh-CN" altLang="en-US"/>
          </a:p>
          <a:p>
            <a:pPr algn="l"/>
            <a:r>
              <a:rPr lang="zh-CN" altLang="en-US"/>
              <a:t>其payload被当成空闲信息。alloc1释放</a:t>
            </a:r>
            <a:endParaRPr lang="zh-CN" altLang="en-US"/>
          </a:p>
          <a:p>
            <a:pPr algn="l"/>
            <a:r>
              <a:rPr lang="zh-CN" altLang="en-US"/>
              <a:t>后，alloc1和alloc2的prev和next一致，</a:t>
            </a:r>
            <a:endParaRPr lang="zh-CN" altLang="en-US"/>
          </a:p>
          <a:p>
            <a:pPr algn="l"/>
            <a:r>
              <a:rPr lang="zh-CN" altLang="en-US"/>
              <a:t>说明两者已经合并。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</a:t>
            </a:r>
            <a:r>
              <a:rPr lang="zh-CN" altLang="en-US" dirty="0" smtClean="0"/>
              <a:t>学府 育天下英才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4623175" cy="4402912"/>
          </a:xfrm>
        </p:spPr>
        <p:txBody>
          <a:bodyPr/>
          <a:p>
            <a:r>
              <a:rPr altLang="en-US"/>
              <a:t>Emscripten实现了利用LLVM将C++编译为字节码，然后再将字节码编译为JavaScript的功能</a:t>
            </a:r>
            <a:endParaRPr altLang="en-US"/>
          </a:p>
          <a:p>
            <a:r>
              <a:rPr altLang="en-US"/>
              <a:t>但是JavaScript的固有缺陷依然存在。</a:t>
            </a:r>
            <a:endParaRPr altLang="en-US"/>
          </a:p>
          <a:p>
            <a:r>
              <a:rPr altLang="en-US"/>
              <a:t>而</a:t>
            </a:r>
            <a:r>
              <a:rPr lang="zh-CN" altLang="en-US"/>
              <a:t>asm.js通过 AOT 静态编译的方式，</a:t>
            </a:r>
            <a:r>
              <a:rPr altLang="en-US"/>
              <a:t>将部分代码</a:t>
            </a:r>
            <a:r>
              <a:rPr lang="zh-CN" altLang="en-US"/>
              <a:t>编译成对应的机器码并加以保存。</a:t>
            </a:r>
            <a:r>
              <a:rPr altLang="en-US"/>
              <a:t>提升了性能。</a:t>
            </a:r>
            <a:endParaRPr altLang="en-US"/>
          </a:p>
          <a:p>
            <a:r>
              <a:rPr lang="zh-CN" altLang="en-US"/>
              <a:t>WebAssembly技术更进一步，绕过了JavaScript ，将C/C++代码直接转成浏览器可以识别的更底层的语言。这就导致了WebAssembly性能更佳。</a:t>
            </a:r>
            <a:endParaRPr lang="zh-CN" altLang="en-US"/>
          </a:p>
        </p:txBody>
      </p:sp>
      <p:pic>
        <p:nvPicPr>
          <p:cNvPr id="6" name="图片 5" descr="upload_post_object_v2_7806799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5690" y="731802"/>
            <a:ext cx="6712083" cy="531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用途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/>
              <a:t>部署在客户端</a:t>
            </a:r>
            <a:r>
              <a:rPr altLang="en-US" sz="2400"/>
              <a:t>，</a:t>
            </a:r>
            <a:r>
              <a:rPr lang="zh-CN" altLang="en-US" sz="2400"/>
              <a:t>提高js的性能</a:t>
            </a:r>
            <a:endParaRPr lang="zh-CN" altLang="en-US" sz="2400"/>
          </a:p>
          <a:p>
            <a:r>
              <a:rPr lang="zh-CN" altLang="en-US" sz="2400"/>
              <a:t>在服务器端与Node.js结合使用，用于</a:t>
            </a:r>
            <a:r>
              <a:rPr lang="en-US" altLang="zh-CN" sz="2400"/>
              <a:t>"</a:t>
            </a:r>
            <a:r>
              <a:rPr lang="zh-CN" altLang="en-US" sz="2400"/>
              <a:t>无服务器</a:t>
            </a:r>
            <a:r>
              <a:rPr lang="en-US" altLang="zh-CN" sz="2400"/>
              <a:t>"</a:t>
            </a:r>
            <a:r>
              <a:rPr lang="zh-CN" altLang="en-US" sz="2400"/>
              <a:t>云计算</a:t>
            </a:r>
            <a:endParaRPr lang="zh-CN" altLang="en-US" sz="2400"/>
          </a:p>
          <a:p>
            <a:r>
              <a:rPr lang="zh-CN" altLang="en-US" sz="2400"/>
              <a:t>物联网和嵌入式设备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智能合约（smart contract）和区块链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结构和机制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格式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521" y="1485743"/>
            <a:ext cx="3887822" cy="440291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/>
              <a:t>WebAssembly是一种二进制格式</a:t>
            </a:r>
            <a:r>
              <a:rPr altLang="en-US"/>
              <a:t>，</a:t>
            </a:r>
            <a:r>
              <a:rPr lang="zh-CN" altLang="en-US"/>
              <a:t>二进制文件设计紧凑且可快速解析。</a:t>
            </a:r>
            <a:endParaRPr lang="zh-CN" altLang="en-US"/>
          </a:p>
          <a:p>
            <a:pPr marL="45720" indent="0">
              <a:buNone/>
            </a:pPr>
            <a:r>
              <a:rPr lang="zh-CN" altLang="en-US"/>
              <a:t>为了能够让人类阅读和编辑 WebAssembly，wasm 二进制格式提供了相应的文本表示，称为wat。</a:t>
            </a:r>
            <a:endParaRPr lang="zh-CN" altLang="en-US"/>
          </a:p>
          <a:p>
            <a:pPr marL="45720" indent="0">
              <a:buNone/>
            </a:pPr>
            <a:r>
              <a:rPr altLang="en-US"/>
              <a:t>右</a:t>
            </a:r>
            <a:r>
              <a:rPr lang="zh-CN" altLang="en-US"/>
              <a:t>图显示了一个简单的WebAssembly程序</a:t>
            </a:r>
            <a:r>
              <a:rPr altLang="en-US"/>
              <a:t>的文本格式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 descr="upload_post_object_v2_38716230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343" y="467403"/>
            <a:ext cx="7153275" cy="555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GMxZDg5Y2U2M2Q0NzcwYjVlMzVmMTg5NmJlMGFmNTkifQ=="/>
</p:tagLst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10622</Words>
  <Application>WPS Office WWO_wpscloud_20240118144253-248eeffa4e</Application>
  <PresentationFormat>宽屏</PresentationFormat>
  <Paragraphs>526</Paragraphs>
  <Slides>58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汉仪旗黑KW 55S</vt:lpstr>
      <vt:lpstr>等线 Light</vt:lpstr>
      <vt:lpstr>微软雅黑</vt:lpstr>
      <vt:lpstr>汉仪书宋二KW</vt:lpstr>
      <vt:lpstr>Kingsoft Confetti</vt:lpstr>
      <vt:lpstr>teach03 16x9</vt:lpstr>
      <vt:lpstr>Binary Security of WebAssembly</vt:lpstr>
      <vt:lpstr>目录</vt:lpstr>
      <vt:lpstr>WebAssembly简介</vt:lpstr>
      <vt:lpstr>WebAssembly简介</vt:lpstr>
      <vt:lpstr>历史</vt:lpstr>
      <vt:lpstr>历史</vt:lpstr>
      <vt:lpstr>用途</vt:lpstr>
      <vt:lpstr>结构和机制</vt:lpstr>
      <vt:lpstr>格式</vt:lpstr>
      <vt:lpstr>类型</vt:lpstr>
      <vt:lpstr>内存模型</vt:lpstr>
      <vt:lpstr>内存模型</vt:lpstr>
      <vt:lpstr>内存模型</vt:lpstr>
      <vt:lpstr>内存模型</vt:lpstr>
      <vt:lpstr>内存模型</vt:lpstr>
      <vt:lpstr>控制流</vt:lpstr>
      <vt:lpstr>间接调用</vt:lpstr>
      <vt:lpstr>主机环境</vt:lpstr>
      <vt:lpstr>编译器和工具</vt:lpstr>
      <vt:lpstr>作为高级编程语言的编译目标</vt:lpstr>
      <vt:lpstr>Emscripten在linux环境下的配置</vt:lpstr>
      <vt:lpstr>Emscripten在linux环境下的编译过程</vt:lpstr>
      <vt:lpstr>Emscripten在linux环境下的使用过程</vt:lpstr>
      <vt:lpstr>安全性分析</vt:lpstr>
      <vt:lpstr>从两个角度看WebAssembly 生态安全性</vt:lpstr>
      <vt:lpstr>Host安全性分析</vt:lpstr>
      <vt:lpstr>二进制安全性分析</vt:lpstr>
      <vt:lpstr>二进制安全性分析</vt:lpstr>
      <vt:lpstr>二进制安全性分析</vt:lpstr>
      <vt:lpstr>二进制安全性分析</vt:lpstr>
      <vt:lpstr>安全实例</vt:lpstr>
      <vt:lpstr>通过函数间接调用来实现跨站点脚本攻击</vt:lpstr>
      <vt:lpstr>通过函数间接调用来实现跨站点脚本攻击</vt:lpstr>
      <vt:lpstr>通过函数间接调用来实现跨站点脚本攻击</vt:lpstr>
      <vt:lpstr>通过函数间接调用来实现跨站点脚本攻击</vt:lpstr>
      <vt:lpstr>通过函数间接调用来实现跨站点脚本攻击</vt:lpstr>
      <vt:lpstr>通过函数间接调用来实现跨站点脚本攻击</vt:lpstr>
      <vt:lpstr>通过函数间接调用来实现跨站点脚本攻击</vt:lpstr>
      <vt:lpstr>wasm内存分布</vt:lpstr>
      <vt:lpstr>wasm内存分布</vt:lpstr>
      <vt:lpstr>针对wasm内存错误的模糊测试</vt:lpstr>
      <vt:lpstr>针对wasm内存错误的模糊测试</vt:lpstr>
      <vt:lpstr>针对wasm内存错误的模糊测试</vt:lpstr>
      <vt:lpstr>针对wasm内存错误的模糊测试</vt:lpstr>
      <vt:lpstr>针对wasm内存错误的模糊测试</vt:lpstr>
      <vt:lpstr>针对wasm内存错误的模糊测试</vt:lpstr>
      <vt:lpstr>针对wasm内存错误的模糊测试</vt:lpstr>
      <vt:lpstr> 基于栈的缓冲区溢出(Stack Based Buffer Overflow)</vt:lpstr>
      <vt:lpstr>基于栈的缓冲区溢出(Stack Based Buffer Overflow)</vt:lpstr>
      <vt:lpstr>基于栈的缓冲区溢出(Stack Based Buffer Overflow)</vt:lpstr>
      <vt:lpstr> 堆元数据损坏（Heap Metadata Corruption）</vt:lpstr>
      <vt:lpstr> 堆元数据损坏（Heap Metadata Corruption）</vt:lpstr>
      <vt:lpstr>堆元数据损坏（Heap Metadata Corruption）</vt:lpstr>
      <vt:lpstr>堆元数据损坏（Heap Metadata Corruption）</vt:lpstr>
      <vt:lpstr>堆元数据损坏（Heap Metadata Corruption）</vt:lpstr>
      <vt:lpstr>堆元数据损坏（Heap Metadata Corruption）</vt:lpstr>
      <vt:lpstr>堆元数据损坏（Heap Metadata Corruption）</vt:lpstr>
      <vt:lpstr>感谢观看</vt:lpstr>
    </vt:vector>
  </TitlesOfParts>
  <Company>cmet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Security of WebAssembly</dc:title>
  <dc:creator>现代教育技术中心</dc:creator>
  <cp:lastModifiedBy>admin</cp:lastModifiedBy>
  <dcterms:created xsi:type="dcterms:W3CDTF">2024-01-22T07:50:39Z</dcterms:created>
  <dcterms:modified xsi:type="dcterms:W3CDTF">2024-01-22T07:50:39Z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80698E125FFE45DA914896848D75384F_12</vt:lpwstr>
  </property>
  <property fmtid="{D5CDD505-2E9C-101B-9397-08002B2CF9AE}" pid="3" name="KSOProductBuildVer">
    <vt:lpwstr>2052-0.0.0.0</vt:lpwstr>
  </property>
</Properties>
</file>