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16" r:id="rId2"/>
    <p:sldId id="310" r:id="rId3"/>
    <p:sldId id="289" r:id="rId4"/>
    <p:sldId id="318" r:id="rId5"/>
    <p:sldId id="288" r:id="rId6"/>
    <p:sldId id="265" r:id="rId7"/>
    <p:sldId id="319" r:id="rId8"/>
    <p:sldId id="297" r:id="rId9"/>
    <p:sldId id="295" r:id="rId10"/>
    <p:sldId id="299" r:id="rId11"/>
    <p:sldId id="300" r:id="rId12"/>
    <p:sldId id="320" r:id="rId13"/>
    <p:sldId id="301" r:id="rId14"/>
    <p:sldId id="296" r:id="rId15"/>
    <p:sldId id="302" r:id="rId16"/>
    <p:sldId id="303" r:id="rId17"/>
    <p:sldId id="305" r:id="rId18"/>
    <p:sldId id="308" r:id="rId19"/>
    <p:sldId id="304" r:id="rId20"/>
    <p:sldId id="323" r:id="rId21"/>
    <p:sldId id="324" r:id="rId22"/>
    <p:sldId id="325" r:id="rId23"/>
    <p:sldId id="309" r:id="rId24"/>
    <p:sldId id="321" r:id="rId25"/>
    <p:sldId id="322"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7934" autoAdjust="0"/>
  </p:normalViewPr>
  <p:slideViewPr>
    <p:cSldViewPr snapToGrid="0">
      <p:cViewPr varScale="1">
        <p:scale>
          <a:sx n="58" d="100"/>
          <a:sy n="58" d="100"/>
        </p:scale>
        <p:origin x="1555" y="43"/>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1/22/2024</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en-US" altLang="zh-CN"/>
              <a:t>‹#›</a:t>
            </a:fld>
            <a:endParaRPr 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rPr lang="zh-CN" altLang="en-US"/>
              <a:t>2024/1/22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12</a:t>
            </a:fld>
            <a:endParaRPr lang="zh-CN" altLang="en-US"/>
          </a:p>
        </p:txBody>
      </p:sp>
    </p:spTree>
    <p:extLst>
      <p:ext uri="{BB962C8B-B14F-4D97-AF65-F5344CB8AC3E}">
        <p14:creationId xmlns:p14="http://schemas.microsoft.com/office/powerpoint/2010/main" val="504113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13</a:t>
            </a:fld>
            <a:endParaRPr lang="zh-CN" altLang="en-US"/>
          </a:p>
        </p:txBody>
      </p:sp>
    </p:spTree>
    <p:extLst>
      <p:ext uri="{BB962C8B-B14F-4D97-AF65-F5344CB8AC3E}">
        <p14:creationId xmlns:p14="http://schemas.microsoft.com/office/powerpoint/2010/main" val="737478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16</a:t>
            </a:fld>
            <a:endParaRPr lang="zh-CN" altLang="en-US"/>
          </a:p>
        </p:txBody>
      </p:sp>
    </p:spTree>
    <p:extLst>
      <p:ext uri="{BB962C8B-B14F-4D97-AF65-F5344CB8AC3E}">
        <p14:creationId xmlns:p14="http://schemas.microsoft.com/office/powerpoint/2010/main" val="1973667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F0F0F"/>
              </a:solidFill>
              <a:effectLst/>
              <a:latin typeface="Söhne"/>
            </a:endParaRPr>
          </a:p>
        </p:txBody>
      </p:sp>
      <p:sp>
        <p:nvSpPr>
          <p:cNvPr id="4" name="灯片编号占位符 3"/>
          <p:cNvSpPr>
            <a:spLocks noGrp="1"/>
          </p:cNvSpPr>
          <p:nvPr>
            <p:ph type="sldNum" sz="quarter" idx="10"/>
          </p:nvPr>
        </p:nvSpPr>
        <p:spPr/>
        <p:txBody>
          <a:bodyPr/>
          <a:lstStyle/>
          <a:p>
            <a:fld id="{7FB667E1-E601-4AAF-B95C-B25720D70A60}" type="slidenum">
              <a:rPr lang="en-US" altLang="zh-CN" smtClean="0"/>
              <a:t>2</a:t>
            </a:fld>
            <a:endParaRPr lang="zh-CN" altLang="en-US"/>
          </a:p>
        </p:txBody>
      </p:sp>
    </p:spTree>
    <p:extLst>
      <p:ext uri="{BB962C8B-B14F-4D97-AF65-F5344CB8AC3E}">
        <p14:creationId xmlns:p14="http://schemas.microsoft.com/office/powerpoint/2010/main" val="110357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20</a:t>
            </a:fld>
            <a:endParaRPr lang="zh-CN" altLang="en-US"/>
          </a:p>
        </p:txBody>
      </p:sp>
    </p:spTree>
    <p:extLst>
      <p:ext uri="{BB962C8B-B14F-4D97-AF65-F5344CB8AC3E}">
        <p14:creationId xmlns:p14="http://schemas.microsoft.com/office/powerpoint/2010/main" val="411208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21</a:t>
            </a:fld>
            <a:endParaRPr lang="zh-CN" altLang="en-US"/>
          </a:p>
        </p:txBody>
      </p:sp>
    </p:spTree>
    <p:extLst>
      <p:ext uri="{BB962C8B-B14F-4D97-AF65-F5344CB8AC3E}">
        <p14:creationId xmlns:p14="http://schemas.microsoft.com/office/powerpoint/2010/main" val="54531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22</a:t>
            </a:fld>
            <a:endParaRPr lang="zh-CN" altLang="en-US"/>
          </a:p>
        </p:txBody>
      </p:sp>
    </p:spTree>
    <p:extLst>
      <p:ext uri="{BB962C8B-B14F-4D97-AF65-F5344CB8AC3E}">
        <p14:creationId xmlns:p14="http://schemas.microsoft.com/office/powerpoint/2010/main" val="52286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24</a:t>
            </a:fld>
            <a:endParaRPr lang="zh-CN" altLang="en-US"/>
          </a:p>
        </p:txBody>
      </p:sp>
    </p:spTree>
    <p:extLst>
      <p:ext uri="{BB962C8B-B14F-4D97-AF65-F5344CB8AC3E}">
        <p14:creationId xmlns:p14="http://schemas.microsoft.com/office/powerpoint/2010/main" val="2684631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F0F0F"/>
              </a:solidFill>
              <a:effectLst/>
              <a:latin typeface="Söhne"/>
            </a:endParaRPr>
          </a:p>
        </p:txBody>
      </p:sp>
      <p:sp>
        <p:nvSpPr>
          <p:cNvPr id="4" name="灯片编号占位符 3"/>
          <p:cNvSpPr>
            <a:spLocks noGrp="1"/>
          </p:cNvSpPr>
          <p:nvPr>
            <p:ph type="sldNum" sz="quarter" idx="10"/>
          </p:nvPr>
        </p:nvSpPr>
        <p:spPr/>
        <p:txBody>
          <a:bodyPr/>
          <a:lstStyle/>
          <a:p>
            <a:fld id="{7FB667E1-E601-4AAF-B95C-B25720D70A60}" type="slidenum">
              <a:rPr lang="en-US" altLang="zh-CN" smtClean="0"/>
              <a:t>25</a:t>
            </a:fld>
            <a:endParaRPr lang="zh-CN" altLang="en-US"/>
          </a:p>
        </p:txBody>
      </p:sp>
    </p:spTree>
    <p:extLst>
      <p:ext uri="{BB962C8B-B14F-4D97-AF65-F5344CB8AC3E}">
        <p14:creationId xmlns:p14="http://schemas.microsoft.com/office/powerpoint/2010/main" val="52809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4</a:t>
            </a:fld>
            <a:endParaRPr lang="zh-CN" altLang="en-US"/>
          </a:p>
        </p:txBody>
      </p:sp>
    </p:spTree>
    <p:extLst>
      <p:ext uri="{BB962C8B-B14F-4D97-AF65-F5344CB8AC3E}">
        <p14:creationId xmlns:p14="http://schemas.microsoft.com/office/powerpoint/2010/main" val="239741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5</a:t>
            </a:fld>
            <a:endParaRPr lang="zh-CN" altLang="en-US"/>
          </a:p>
        </p:txBody>
      </p:sp>
    </p:spTree>
    <p:extLst>
      <p:ext uri="{BB962C8B-B14F-4D97-AF65-F5344CB8AC3E}">
        <p14:creationId xmlns:p14="http://schemas.microsoft.com/office/powerpoint/2010/main" val="153532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7</a:t>
            </a:fld>
            <a:endParaRPr lang="zh-CN" altLang="en-US"/>
          </a:p>
        </p:txBody>
      </p:sp>
    </p:spTree>
    <p:extLst>
      <p:ext uri="{BB962C8B-B14F-4D97-AF65-F5344CB8AC3E}">
        <p14:creationId xmlns:p14="http://schemas.microsoft.com/office/powerpoint/2010/main" val="129519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8</a:t>
            </a:fld>
            <a:endParaRPr lang="zh-CN" altLang="en-US"/>
          </a:p>
        </p:txBody>
      </p:sp>
    </p:spTree>
    <p:extLst>
      <p:ext uri="{BB962C8B-B14F-4D97-AF65-F5344CB8AC3E}">
        <p14:creationId xmlns:p14="http://schemas.microsoft.com/office/powerpoint/2010/main" val="3563786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hasCustomPrompt="1"/>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微软雅黑" panose="020B0503020204020204" pitchFamily="34" charset="-122"/>
              <a:ea typeface="微软雅黑"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marL="0" indent="0" algn="l" defTabSz="914400" rtl="0" eaLnBrk="1" latinLnBrk="0" hangingPunct="1">
        <a:lnSpc>
          <a:spcPct val="90000"/>
        </a:lnSpc>
        <a:spcBef>
          <a:spcPct val="0"/>
        </a:spcBef>
        <a:buFont typeface="Arial" panose="020B0604020202020204" pitchFamily="34" charset="0"/>
        <a:buNone/>
        <a:defRPr lang="zh-CN"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anose="020B0604020202020204"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anose="020B0604020202020204"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anose="020B0604020202020204"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anose="020B0604020202020204"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anose="020B0604020202020204"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596900" y="2478738"/>
            <a:ext cx="10998200" cy="907181"/>
          </a:xfrm>
        </p:spPr>
        <p:txBody>
          <a:bodyPr/>
          <a:lstStyle/>
          <a:p>
            <a:r>
              <a:rPr lang="zh-CN" altLang="en-US" sz="4000" dirty="0"/>
              <a:t>Secode: A Security Testing Framework for</a:t>
            </a:r>
            <a:br>
              <a:rPr lang="zh-CN" altLang="en-US" sz="4000" dirty="0"/>
            </a:br>
            <a:r>
              <a:rPr lang="zh-CN" altLang="en-US" sz="4000" dirty="0"/>
              <a:t>AI-Generated Code</a:t>
            </a:r>
          </a:p>
        </p:txBody>
      </p:sp>
      <p:sp>
        <p:nvSpPr>
          <p:cNvPr id="3" name="文本占位符 2"/>
          <p:cNvSpPr>
            <a:spLocks noGrp="1"/>
          </p:cNvSpPr>
          <p:nvPr>
            <p:ph type="body" sz="quarter" idx="10"/>
          </p:nvPr>
        </p:nvSpPr>
        <p:spPr>
          <a:xfrm>
            <a:off x="4239683" y="4627403"/>
            <a:ext cx="3712633" cy="269875"/>
          </a:xfrm>
        </p:spPr>
        <p:txBody>
          <a:bodyPr/>
          <a:lstStyle/>
          <a:p>
            <a:r>
              <a:rPr lang="zh-CN" altLang="en-US" dirty="0"/>
              <a:t>报告人 陈鹤影 周昶 洪毓谦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0795000" cy="4399280"/>
          </a:xfrm>
        </p:spPr>
        <p:txBody>
          <a:bodyPr/>
          <a:lstStyle/>
          <a:p>
            <a:r>
              <a:rPr lang="en-US" altLang="zh-CN" dirty="0"/>
              <a:t>Correctness evaluation in the context of large model_x0002_generated code comprises two integral components: com_x0002_pilation testing and functional testing. Compilation testing ensures the generated code can be successfully executed, while functional testing verifies if the code operates or interacts as intended by the user.</a:t>
            </a:r>
          </a:p>
        </p:txBody>
      </p:sp>
      <p:sp>
        <p:nvSpPr>
          <p:cNvPr id="2" name="标题 1"/>
          <p:cNvSpPr>
            <a:spLocks noGrp="1"/>
          </p:cNvSpPr>
          <p:nvPr>
            <p:ph type="title"/>
          </p:nvPr>
        </p:nvSpPr>
        <p:spPr/>
        <p:txBody>
          <a:bodyPr/>
          <a:lstStyle/>
          <a:p>
            <a:r>
              <a:rPr lang="en-US" altLang="zh-CN" dirty="0"/>
              <a:t>Secode</a:t>
            </a:r>
            <a:r>
              <a:rPr altLang="en-US" dirty="0"/>
              <a:t>框架</a:t>
            </a:r>
          </a:p>
        </p:txBody>
      </p:sp>
      <p:pic>
        <p:nvPicPr>
          <p:cNvPr id="3" name="图片 2"/>
          <p:cNvPicPr>
            <a:picLocks noChangeAspect="1"/>
          </p:cNvPicPr>
          <p:nvPr/>
        </p:nvPicPr>
        <p:blipFill>
          <a:blip r:embed="rId3"/>
          <a:stretch>
            <a:fillRect/>
          </a:stretch>
        </p:blipFill>
        <p:spPr>
          <a:xfrm>
            <a:off x="3679825" y="2962910"/>
            <a:ext cx="4832985" cy="3291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5024755" cy="4399280"/>
          </a:xfrm>
        </p:spPr>
        <p:txBody>
          <a:bodyPr>
            <a:normAutofit fontScale="97500" lnSpcReduction="10000"/>
          </a:bodyPr>
          <a:lstStyle/>
          <a:p>
            <a:r>
              <a:rPr lang="en-US" altLang="zh-CN" dirty="0"/>
              <a:t>Secode leverages vulnerability datasets of specific programming languages as inputs to reverse-generate code with original functionality using large models. The detection of vulnerability repair rates serves as an evaluation metric for the generative ca_x0002_pacity of large models in the targeted programming language.</a:t>
            </a:r>
          </a:p>
          <a:p>
            <a:r>
              <a:rPr lang="en-US" altLang="zh-CN" dirty="0"/>
              <a:t>The Security Assessment phase consists of four key steps: constructing the vulnerability dataset, extracting vulnerability features, reverse code generation, and code evaluation.</a:t>
            </a:r>
          </a:p>
        </p:txBody>
      </p:sp>
      <p:sp>
        <p:nvSpPr>
          <p:cNvPr id="2" name="标题 1"/>
          <p:cNvSpPr>
            <a:spLocks noGrp="1"/>
          </p:cNvSpPr>
          <p:nvPr>
            <p:ph type="title"/>
          </p:nvPr>
        </p:nvSpPr>
        <p:spPr/>
        <p:txBody>
          <a:bodyPr/>
          <a:lstStyle/>
          <a:p>
            <a:r>
              <a:rPr lang="en-US" altLang="zh-CN" dirty="0"/>
              <a:t>Secode</a:t>
            </a:r>
            <a:r>
              <a:rPr altLang="en-US" dirty="0"/>
              <a:t>框架</a:t>
            </a:r>
          </a:p>
        </p:txBody>
      </p:sp>
      <p:pic>
        <p:nvPicPr>
          <p:cNvPr id="5" name="图片 4"/>
          <p:cNvPicPr>
            <a:picLocks noChangeAspect="1"/>
          </p:cNvPicPr>
          <p:nvPr/>
        </p:nvPicPr>
        <p:blipFill>
          <a:blip r:embed="rId3"/>
          <a:stretch>
            <a:fillRect/>
          </a:stretch>
        </p:blipFill>
        <p:spPr>
          <a:xfrm>
            <a:off x="7353935" y="673100"/>
            <a:ext cx="3695700" cy="5511800"/>
          </a:xfrm>
          <a:prstGeom prst="rect">
            <a:avLst/>
          </a:prstGeom>
        </p:spPr>
      </p:pic>
      <p:pic>
        <p:nvPicPr>
          <p:cNvPr id="6" name="图片 5"/>
          <p:cNvPicPr>
            <a:picLocks noChangeAspect="1"/>
          </p:cNvPicPr>
          <p:nvPr/>
        </p:nvPicPr>
        <p:blipFill>
          <a:blip r:embed="rId4"/>
          <a:stretch>
            <a:fillRect/>
          </a:stretch>
        </p:blipFill>
        <p:spPr>
          <a:xfrm>
            <a:off x="3210877" y="5685536"/>
            <a:ext cx="3686810" cy="601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1138338" y="2274739"/>
            <a:ext cx="9035809" cy="2308522"/>
          </a:xfrm>
        </p:spPr>
        <p:txBody>
          <a:bodyPr>
            <a:normAutofit fontScale="97500"/>
          </a:bodyPr>
          <a:lstStyle/>
          <a:p>
            <a:r>
              <a:rPr lang="en-US" altLang="zh-CN" dirty="0"/>
              <a:t>The efficiency assessment includes two main dimensions:</a:t>
            </a:r>
          </a:p>
          <a:p>
            <a:r>
              <a:rPr lang="en-US" altLang="zh-CN" dirty="0"/>
              <a:t>operational overhead and performance characteristics. </a:t>
            </a:r>
          </a:p>
          <a:p>
            <a:r>
              <a:rPr lang="en-US" altLang="zh-CN" dirty="0"/>
              <a:t>Operational overhead refers to the extra computational resources needed for running the generated code.</a:t>
            </a:r>
          </a:p>
        </p:txBody>
      </p:sp>
      <p:sp>
        <p:nvSpPr>
          <p:cNvPr id="2" name="标题 1"/>
          <p:cNvSpPr>
            <a:spLocks noGrp="1"/>
          </p:cNvSpPr>
          <p:nvPr>
            <p:ph type="title"/>
          </p:nvPr>
        </p:nvSpPr>
        <p:spPr/>
        <p:txBody>
          <a:bodyPr/>
          <a:lstStyle/>
          <a:p>
            <a:r>
              <a:rPr lang="en-US" altLang="zh-CN" dirty="0"/>
              <a:t>Secode</a:t>
            </a:r>
            <a:r>
              <a:rPr altLang="en-US" dirty="0"/>
              <a:t>框架</a:t>
            </a:r>
          </a:p>
        </p:txBody>
      </p:sp>
    </p:spTree>
    <p:extLst>
      <p:ext uri="{BB962C8B-B14F-4D97-AF65-F5344CB8AC3E}">
        <p14:creationId xmlns:p14="http://schemas.microsoft.com/office/powerpoint/2010/main" val="380483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实证测试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实证测试</a:t>
            </a:r>
          </a:p>
        </p:txBody>
      </p:sp>
      <p:pic>
        <p:nvPicPr>
          <p:cNvPr id="5" name="内容占位符 4"/>
          <p:cNvPicPr>
            <a:picLocks noGrp="1" noChangeAspect="1"/>
          </p:cNvPicPr>
          <p:nvPr>
            <p:ph sz="half" idx="1"/>
          </p:nvPr>
        </p:nvPicPr>
        <p:blipFill>
          <a:blip r:embed="rId3"/>
          <a:stretch>
            <a:fillRect/>
          </a:stretch>
        </p:blipFill>
        <p:spPr>
          <a:xfrm>
            <a:off x="8176895" y="1244600"/>
            <a:ext cx="3316605" cy="3316605"/>
          </a:xfrm>
          <a:prstGeom prst="rect">
            <a:avLst/>
          </a:prstGeom>
        </p:spPr>
      </p:pic>
      <p:sp>
        <p:nvSpPr>
          <p:cNvPr id="6" name="文本框 5"/>
          <p:cNvSpPr txBox="1"/>
          <p:nvPr/>
        </p:nvSpPr>
        <p:spPr>
          <a:xfrm>
            <a:off x="698500" y="1625600"/>
            <a:ext cx="6623050" cy="3784600"/>
          </a:xfrm>
          <a:prstGeom prst="rect">
            <a:avLst/>
          </a:prstGeom>
          <a:noFill/>
        </p:spPr>
        <p:txBody>
          <a:bodyPr wrap="square" rtlCol="0">
            <a:spAutoFit/>
          </a:bodyPr>
          <a:lstStyle/>
          <a:p>
            <a:r>
              <a:rPr lang="en-US" altLang="zh-CN" sz="2000"/>
              <a:t>Research subject: </a:t>
            </a:r>
            <a:r>
              <a:rPr lang="en-US" altLang="zh-CN" sz="2000" b="1"/>
              <a:t>ChatGPT3.5</a:t>
            </a:r>
          </a:p>
          <a:p>
            <a:endParaRPr lang="en-US" altLang="zh-CN" sz="2000"/>
          </a:p>
          <a:p>
            <a:r>
              <a:rPr lang="en-US" altLang="zh-CN" sz="2000"/>
              <a:t>Research language: </a:t>
            </a:r>
            <a:r>
              <a:rPr lang="en-US" altLang="zh-CN" sz="2000" b="1"/>
              <a:t>C and Solidity</a:t>
            </a:r>
            <a:endParaRPr lang="en-US" altLang="zh-CN" sz="2000"/>
          </a:p>
          <a:p>
            <a:endParaRPr lang="en-US" altLang="zh-CN" sz="2000"/>
          </a:p>
          <a:p>
            <a:r>
              <a:rPr lang="en-US" altLang="zh-CN" sz="2000"/>
              <a:t>In our research, we choose Solidity as the testing language, which is motivated by the flourishing momentum of blockchain development and the widespread application of large model code generation in contract writing. Solidity’s selection is also guided by its robust community and ecosystem, offering abundant tools and documentation support. This choice streamlines the quality assessment process within the Solidity framework.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实证测试</a:t>
            </a:r>
            <a:r>
              <a:rPr lang="en-US" altLang="zh-CN" dirty="0"/>
              <a:t>: Solidity</a:t>
            </a:r>
          </a:p>
        </p:txBody>
      </p:sp>
      <p:sp>
        <p:nvSpPr>
          <p:cNvPr id="6" name="文本框 5"/>
          <p:cNvSpPr txBox="1"/>
          <p:nvPr/>
        </p:nvSpPr>
        <p:spPr>
          <a:xfrm>
            <a:off x="698500" y="1625600"/>
            <a:ext cx="4064000" cy="3169285"/>
          </a:xfrm>
          <a:prstGeom prst="rect">
            <a:avLst/>
          </a:prstGeom>
          <a:noFill/>
        </p:spPr>
        <p:txBody>
          <a:bodyPr wrap="square" rtlCol="0">
            <a:spAutoFit/>
          </a:bodyPr>
          <a:lstStyle/>
          <a:p>
            <a:r>
              <a:rPr lang="en-US" altLang="zh-CN" sz="2000" dirty="0"/>
              <a:t>Building upon the </a:t>
            </a:r>
            <a:r>
              <a:rPr lang="en-US" altLang="zh-CN" sz="2000" dirty="0" err="1"/>
              <a:t>Confuzz</a:t>
            </a:r>
            <a:r>
              <a:rPr lang="en-US" altLang="zh-CN" sz="2000" dirty="0"/>
              <a:t> dataset, we curated a novel dataset comprising 771 instances of common Solidity vulnerabilities. The vulnerabilities were categorized into 10 distinct classes and meticulously labeled.</a:t>
            </a:r>
          </a:p>
          <a:p>
            <a:endParaRPr lang="en-US" altLang="zh-CN" sz="2000" dirty="0"/>
          </a:p>
          <a:p>
            <a:r>
              <a:rPr lang="en-US" altLang="zh-CN" sz="2000" dirty="0"/>
              <a:t>Code regeneration and code completion.</a:t>
            </a:r>
          </a:p>
        </p:txBody>
      </p:sp>
      <p:pic>
        <p:nvPicPr>
          <p:cNvPr id="4" name="图片 3"/>
          <p:cNvPicPr>
            <a:picLocks noChangeAspect="1"/>
          </p:cNvPicPr>
          <p:nvPr/>
        </p:nvPicPr>
        <p:blipFill>
          <a:blip r:embed="rId3"/>
          <a:stretch>
            <a:fillRect/>
          </a:stretch>
        </p:blipFill>
        <p:spPr>
          <a:xfrm>
            <a:off x="4497295" y="1136014"/>
            <a:ext cx="3823970" cy="4733925"/>
          </a:xfrm>
          <a:prstGeom prst="rect">
            <a:avLst/>
          </a:prstGeom>
        </p:spPr>
      </p:pic>
      <p:pic>
        <p:nvPicPr>
          <p:cNvPr id="7" name="图片 6"/>
          <p:cNvPicPr>
            <a:picLocks noChangeAspect="1"/>
          </p:cNvPicPr>
          <p:nvPr/>
        </p:nvPicPr>
        <p:blipFill>
          <a:blip r:embed="rId4"/>
          <a:stretch>
            <a:fillRect/>
          </a:stretch>
        </p:blipFill>
        <p:spPr>
          <a:xfrm>
            <a:off x="8449310" y="900430"/>
            <a:ext cx="3667760" cy="1637030"/>
          </a:xfrm>
          <a:prstGeom prst="rect">
            <a:avLst/>
          </a:prstGeom>
        </p:spPr>
      </p:pic>
      <p:pic>
        <p:nvPicPr>
          <p:cNvPr id="8" name="图片 7"/>
          <p:cNvPicPr>
            <a:picLocks noChangeAspect="1"/>
          </p:cNvPicPr>
          <p:nvPr/>
        </p:nvPicPr>
        <p:blipFill>
          <a:blip r:embed="rId5"/>
          <a:stretch>
            <a:fillRect/>
          </a:stretch>
        </p:blipFill>
        <p:spPr>
          <a:xfrm>
            <a:off x="8449310" y="2537460"/>
            <a:ext cx="3667760" cy="1931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t>数据分析</a:t>
            </a:r>
          </a:p>
        </p:txBody>
      </p:sp>
      <p:sp>
        <p:nvSpPr>
          <p:cNvPr id="6" name="文本框 5"/>
          <p:cNvSpPr txBox="1"/>
          <p:nvPr/>
        </p:nvSpPr>
        <p:spPr>
          <a:xfrm>
            <a:off x="698500" y="1625600"/>
            <a:ext cx="10795000" cy="2553335"/>
          </a:xfrm>
          <a:prstGeom prst="rect">
            <a:avLst/>
          </a:prstGeom>
          <a:noFill/>
        </p:spPr>
        <p:txBody>
          <a:bodyPr wrap="square" rtlCol="0">
            <a:spAutoFit/>
          </a:bodyPr>
          <a:lstStyle/>
          <a:p>
            <a:r>
              <a:rPr lang="en-US" altLang="zh-CN" sz="2000" dirty="0"/>
              <a:t>It is known that ChatGPT gave usable code in about </a:t>
            </a:r>
            <a:r>
              <a:rPr lang="en-US" altLang="zh-CN" sz="2000" dirty="0">
                <a:solidFill>
                  <a:srgbClr val="FF0000"/>
                </a:solidFill>
              </a:rPr>
              <a:t>83%</a:t>
            </a:r>
            <a:r>
              <a:rPr lang="en-US" altLang="zh-CN" sz="2000" dirty="0"/>
              <a:t> of the scenarios, safe code in about </a:t>
            </a:r>
            <a:r>
              <a:rPr lang="en-US" altLang="zh-CN" sz="2000" dirty="0">
                <a:solidFill>
                  <a:srgbClr val="FF0000"/>
                </a:solidFill>
              </a:rPr>
              <a:t>40%</a:t>
            </a:r>
            <a:r>
              <a:rPr lang="en-US" altLang="zh-CN" sz="2000" dirty="0"/>
              <a:t> of the scenarios, and safe code without vulnerabilities in about</a:t>
            </a:r>
            <a:r>
              <a:rPr lang="en-US" altLang="zh-CN" sz="2000" dirty="0">
                <a:solidFill>
                  <a:srgbClr val="FF0000"/>
                </a:solidFill>
              </a:rPr>
              <a:t> 48%</a:t>
            </a:r>
            <a:r>
              <a:rPr lang="en-US" altLang="zh-CN" sz="2000" dirty="0"/>
              <a:t> of the scenarios with correct code. We analyze that ChatGPT does a excellent job of giving logically correct code suggestions that will pass</a:t>
            </a:r>
          </a:p>
          <a:p>
            <a:r>
              <a:rPr lang="en-US" altLang="zh-CN" sz="2000" dirty="0"/>
              <a:t>compilation, but it is not satisfactory in terms of mainstream language code security.</a:t>
            </a:r>
          </a:p>
          <a:p>
            <a:endParaRPr lang="zh-CN" altLang="en-US" sz="2000" dirty="0"/>
          </a:p>
          <a:p>
            <a:r>
              <a:rPr lang="zh-CN" altLang="en-US" sz="2000" dirty="0"/>
              <a:t>For the solidity language, the overall performance of Chat_x0002_GPT is not that good. The code suggestions given by it are vulnerable in about </a:t>
            </a:r>
            <a:r>
              <a:rPr lang="zh-CN" altLang="en-US" sz="2000" dirty="0">
                <a:solidFill>
                  <a:srgbClr val="FF0000"/>
                </a:solidFill>
              </a:rPr>
              <a:t>60%</a:t>
            </a:r>
            <a:r>
              <a:rPr lang="zh-CN" altLang="en-US" sz="2000" dirty="0"/>
              <a:t> of the cases. We find that ChatGPT</a:t>
            </a:r>
            <a:r>
              <a:rPr lang="en-US" altLang="zh-CN" sz="2000" dirty="0"/>
              <a:t>'</a:t>
            </a:r>
            <a:r>
              <a:rPr lang="zh-CN" altLang="en-US" sz="2000" dirty="0"/>
              <a:t>s performance in the face of complex code environments(e.g. real-world code projects) is still quite flawed overall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数据分析</a:t>
            </a:r>
          </a:p>
        </p:txBody>
      </p:sp>
      <p:sp>
        <p:nvSpPr>
          <p:cNvPr id="4" name="内容占位符 3"/>
          <p:cNvSpPr>
            <a:spLocks noGrp="1"/>
          </p:cNvSpPr>
          <p:nvPr>
            <p:ph idx="1"/>
          </p:nvPr>
        </p:nvSpPr>
        <p:spPr>
          <a:xfrm>
            <a:off x="698500" y="1626870"/>
            <a:ext cx="5680075" cy="4403090"/>
          </a:xfrm>
        </p:spPr>
        <p:txBody>
          <a:bodyPr/>
          <a:lstStyle/>
          <a:p>
            <a:pPr fontAlgn="auto">
              <a:lnSpc>
                <a:spcPct val="100000"/>
              </a:lnSpc>
            </a:pPr>
            <a:r>
              <a:rPr lang="en-US" altLang="zh-CN" sz="1800"/>
              <a:t>In Solidity Scenario Two, the approach we used was to give partial contexts for ChatGPT to patch the code. It turns out that there is a more significant difference compared to the first set of data, where the average vulnerability rate rises to about </a:t>
            </a:r>
            <a:r>
              <a:rPr lang="en-US" altLang="zh-CN" sz="1800">
                <a:solidFill>
                  <a:srgbClr val="FF0000"/>
                </a:solidFill>
              </a:rPr>
              <a:t>85%</a:t>
            </a:r>
            <a:r>
              <a:rPr lang="en-US" altLang="zh-CN" sz="1800"/>
              <a:t>, while the average original vulnerability fixing rate drops to about </a:t>
            </a:r>
            <a:r>
              <a:rPr lang="en-US" altLang="zh-CN" sz="1800">
                <a:solidFill>
                  <a:srgbClr val="FF0000"/>
                </a:solidFill>
              </a:rPr>
              <a:t>60%</a:t>
            </a:r>
            <a:r>
              <a:rPr lang="en-US" altLang="zh-CN" sz="1800"/>
              <a:t>, and at the same time unrelated new vulnerabilities are introduced in about </a:t>
            </a:r>
            <a:r>
              <a:rPr lang="en-US" altLang="zh-CN" sz="1800">
                <a:solidFill>
                  <a:srgbClr val="FF0000"/>
                </a:solidFill>
              </a:rPr>
              <a:t>60%</a:t>
            </a:r>
            <a:r>
              <a:rPr lang="en-US" altLang="zh-CN" sz="1800"/>
              <a:t> of the cases. The insecurity of the same dataset rises almost significantly in this application scenario, and we hypothesize that this usage scenario is not a good one for ChatGPT-3.5, since its generated code is somewhat influenced by the original test code given.</a:t>
            </a:r>
          </a:p>
        </p:txBody>
      </p:sp>
      <p:pic>
        <p:nvPicPr>
          <p:cNvPr id="2" name="图片 1"/>
          <p:cNvPicPr>
            <a:picLocks noChangeAspect="1"/>
          </p:cNvPicPr>
          <p:nvPr/>
        </p:nvPicPr>
        <p:blipFill>
          <a:blip r:embed="rId3"/>
          <a:stretch>
            <a:fillRect/>
          </a:stretch>
        </p:blipFill>
        <p:spPr>
          <a:xfrm>
            <a:off x="6378575" y="860425"/>
            <a:ext cx="5593715" cy="2567305"/>
          </a:xfrm>
          <a:prstGeom prst="rect">
            <a:avLst/>
          </a:prstGeom>
        </p:spPr>
      </p:pic>
      <p:pic>
        <p:nvPicPr>
          <p:cNvPr id="6" name="图片 5"/>
          <p:cNvPicPr>
            <a:picLocks noChangeAspect="1"/>
          </p:cNvPicPr>
          <p:nvPr/>
        </p:nvPicPr>
        <p:blipFill>
          <a:blip r:embed="rId4"/>
          <a:stretch>
            <a:fillRect/>
          </a:stretch>
        </p:blipFill>
        <p:spPr>
          <a:xfrm>
            <a:off x="6358255" y="3763645"/>
            <a:ext cx="5614035" cy="2409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数据分析</a:t>
            </a:r>
          </a:p>
        </p:txBody>
      </p:sp>
      <p:pic>
        <p:nvPicPr>
          <p:cNvPr id="6" name="图片 5"/>
          <p:cNvPicPr>
            <a:picLocks noChangeAspect="1"/>
          </p:cNvPicPr>
          <p:nvPr/>
        </p:nvPicPr>
        <p:blipFill>
          <a:blip r:embed="rId3"/>
          <a:stretch>
            <a:fillRect/>
          </a:stretch>
        </p:blipFill>
        <p:spPr>
          <a:xfrm>
            <a:off x="2127170" y="1419893"/>
            <a:ext cx="3702813" cy="2208607"/>
          </a:xfrm>
          <a:prstGeom prst="rect">
            <a:avLst/>
          </a:prstGeom>
        </p:spPr>
      </p:pic>
      <p:pic>
        <p:nvPicPr>
          <p:cNvPr id="2" name="图片 1"/>
          <p:cNvPicPr>
            <a:picLocks noChangeAspect="1"/>
          </p:cNvPicPr>
          <p:nvPr/>
        </p:nvPicPr>
        <p:blipFill>
          <a:blip r:embed="rId4"/>
          <a:stretch>
            <a:fillRect/>
          </a:stretch>
        </p:blipFill>
        <p:spPr>
          <a:xfrm>
            <a:off x="6026205" y="1419893"/>
            <a:ext cx="4038625" cy="2208607"/>
          </a:xfrm>
          <a:prstGeom prst="rect">
            <a:avLst/>
          </a:prstGeom>
        </p:spPr>
      </p:pic>
      <p:pic>
        <p:nvPicPr>
          <p:cNvPr id="5" name="图片 4"/>
          <p:cNvPicPr>
            <a:picLocks noChangeAspect="1"/>
          </p:cNvPicPr>
          <p:nvPr/>
        </p:nvPicPr>
        <p:blipFill>
          <a:blip r:embed="rId5"/>
          <a:stretch>
            <a:fillRect/>
          </a:stretch>
        </p:blipFill>
        <p:spPr>
          <a:xfrm>
            <a:off x="2127170" y="3769709"/>
            <a:ext cx="3702814" cy="2152573"/>
          </a:xfrm>
          <a:prstGeom prst="rect">
            <a:avLst/>
          </a:prstGeom>
        </p:spPr>
      </p:pic>
      <p:pic>
        <p:nvPicPr>
          <p:cNvPr id="7" name="图片 6"/>
          <p:cNvPicPr>
            <a:picLocks noChangeAspect="1"/>
          </p:cNvPicPr>
          <p:nvPr/>
        </p:nvPicPr>
        <p:blipFill>
          <a:blip r:embed="rId6"/>
          <a:stretch>
            <a:fillRect/>
          </a:stretch>
        </p:blipFill>
        <p:spPr>
          <a:xfrm>
            <a:off x="6026205" y="3769709"/>
            <a:ext cx="4038625" cy="21525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B028EBA2-CF6E-F8F4-5FE6-258B44FDF4A5}"/>
              </a:ext>
            </a:extLst>
          </p:cNvPr>
          <p:cNvSpPr/>
          <p:nvPr/>
        </p:nvSpPr>
        <p:spPr>
          <a:xfrm>
            <a:off x="677733" y="2485016"/>
            <a:ext cx="11005072" cy="2081607"/>
          </a:xfrm>
          <a:prstGeom prst="wedgeRoundRectCallout">
            <a:avLst>
              <a:gd name="adj1" fmla="val 42115"/>
              <a:gd name="adj2" fmla="val 77585"/>
              <a:gd name="adj3" fmla="val 16667"/>
            </a:avLst>
          </a:prstGeom>
          <a:solidFill>
            <a:srgbClr val="2A78A8">
              <a:alpha val="6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277956" y="1486304"/>
            <a:ext cx="3636084" cy="901893"/>
          </a:xfrm>
        </p:spPr>
        <p:txBody>
          <a:bodyPr/>
          <a:lstStyle/>
          <a:p>
            <a:r>
              <a:rPr lang="zh-CN" altLang="en-US" dirty="0"/>
              <a:t>一句话总结</a:t>
            </a:r>
          </a:p>
        </p:txBody>
      </p:sp>
      <p:sp>
        <p:nvSpPr>
          <p:cNvPr id="9" name="矩形: 圆角 8">
            <a:extLst>
              <a:ext uri="{FF2B5EF4-FFF2-40B4-BE49-F238E27FC236}">
                <a16:creationId xmlns:a16="http://schemas.microsoft.com/office/drawing/2014/main" id="{4F58EFCE-E007-D25E-0A63-EC98B5031841}"/>
              </a:ext>
            </a:extLst>
          </p:cNvPr>
          <p:cNvSpPr/>
          <p:nvPr/>
        </p:nvSpPr>
        <p:spPr>
          <a:xfrm>
            <a:off x="816687" y="2597974"/>
            <a:ext cx="11005072" cy="2081606"/>
          </a:xfrm>
          <a:prstGeom prst="roundRect">
            <a:avLst/>
          </a:prstGeom>
          <a:solidFill>
            <a:srgbClr val="CFE5F3">
              <a:alpha val="76863"/>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4B4AEF3-3E9D-7D53-09D3-EA6AB2729421}"/>
              </a:ext>
            </a:extLst>
          </p:cNvPr>
          <p:cNvSpPr txBox="1"/>
          <p:nvPr/>
        </p:nvSpPr>
        <p:spPr>
          <a:xfrm>
            <a:off x="1010324" y="3015529"/>
            <a:ext cx="10617797" cy="1246495"/>
          </a:xfrm>
          <a:prstGeom prst="rect">
            <a:avLst/>
          </a:prstGeom>
          <a:noFill/>
        </p:spPr>
        <p:txBody>
          <a:bodyPr wrap="square">
            <a:spAutoFit/>
          </a:bodyPr>
          <a:lstStyle/>
          <a:p>
            <a:pPr algn="ctr"/>
            <a:r>
              <a:rPr lang="en-US" altLang="zh-CN" sz="2500" b="0" i="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In addressing the issue of quality testing for large-model-generated code, we propose the </a:t>
            </a:r>
            <a:r>
              <a:rPr lang="en-US" altLang="zh-CN" sz="2500" b="0" i="0" dirty="0" err="1">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Secode</a:t>
            </a:r>
            <a:r>
              <a:rPr lang="en-US" altLang="zh-CN" sz="2500" b="0" i="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 framework based on reverse code generation, and conduct empirical testing specifically targeting the Solidity language.</a:t>
            </a:r>
            <a:endParaRPr lang="zh-CN" altLang="en-US" sz="2500" dirty="0">
              <a:solidFill>
                <a:schemeClr val="bg1">
                  <a:lumMod val="50000"/>
                </a:schemeClr>
              </a:solidFill>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8E6A9D0E-3EBD-809C-D243-49A052B2BBE0}"/>
              </a:ext>
            </a:extLst>
          </p:cNvPr>
          <p:cNvSpPr/>
          <p:nvPr/>
        </p:nvSpPr>
        <p:spPr>
          <a:xfrm>
            <a:off x="2413299" y="3878829"/>
            <a:ext cx="2266277" cy="439673"/>
          </a:xfrm>
          <a:prstGeom prst="rect">
            <a:avLst/>
          </a:prstGeom>
          <a:noFill/>
          <a:ln w="285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881C11E-FFD4-0266-5D88-633B5A597E4B}"/>
              </a:ext>
            </a:extLst>
          </p:cNvPr>
          <p:cNvSpPr/>
          <p:nvPr/>
        </p:nvSpPr>
        <p:spPr>
          <a:xfrm>
            <a:off x="2762920" y="3393735"/>
            <a:ext cx="2519085" cy="439673"/>
          </a:xfrm>
          <a:prstGeom prst="rect">
            <a:avLst/>
          </a:prstGeom>
          <a:noFill/>
          <a:ln w="285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052B0BA-B43E-76FB-5F54-9226E5E3FA1B}"/>
              </a:ext>
            </a:extLst>
          </p:cNvPr>
          <p:cNvSpPr/>
          <p:nvPr/>
        </p:nvSpPr>
        <p:spPr>
          <a:xfrm>
            <a:off x="6526304" y="3439157"/>
            <a:ext cx="3252397" cy="394252"/>
          </a:xfrm>
          <a:prstGeom prst="rect">
            <a:avLst/>
          </a:prstGeom>
          <a:noFill/>
          <a:ln w="285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75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数据分析</a:t>
            </a:r>
          </a:p>
        </p:txBody>
      </p:sp>
      <p:pic>
        <p:nvPicPr>
          <p:cNvPr id="6" name="图片 5"/>
          <p:cNvPicPr>
            <a:picLocks noChangeAspect="1"/>
          </p:cNvPicPr>
          <p:nvPr/>
        </p:nvPicPr>
        <p:blipFill>
          <a:blip r:embed="rId3"/>
          <a:stretch>
            <a:fillRect/>
          </a:stretch>
        </p:blipFill>
        <p:spPr>
          <a:xfrm>
            <a:off x="2127170" y="1419893"/>
            <a:ext cx="5575707" cy="3325727"/>
          </a:xfrm>
          <a:prstGeom prst="rect">
            <a:avLst/>
          </a:prstGeom>
        </p:spPr>
      </p:pic>
      <p:pic>
        <p:nvPicPr>
          <p:cNvPr id="2" name="图片 1"/>
          <p:cNvPicPr>
            <a:picLocks noChangeAspect="1"/>
          </p:cNvPicPr>
          <p:nvPr/>
        </p:nvPicPr>
        <p:blipFill>
          <a:blip r:embed="rId4"/>
          <a:stretch>
            <a:fillRect/>
          </a:stretch>
        </p:blipFill>
        <p:spPr>
          <a:xfrm>
            <a:off x="8065009" y="2534856"/>
            <a:ext cx="1999821" cy="1093644"/>
          </a:xfrm>
          <a:prstGeom prst="rect">
            <a:avLst/>
          </a:prstGeom>
        </p:spPr>
      </p:pic>
      <p:pic>
        <p:nvPicPr>
          <p:cNvPr id="5" name="图片 4"/>
          <p:cNvPicPr>
            <a:picLocks noChangeAspect="1"/>
          </p:cNvPicPr>
          <p:nvPr/>
        </p:nvPicPr>
        <p:blipFill>
          <a:blip r:embed="rId5"/>
          <a:stretch>
            <a:fillRect/>
          </a:stretch>
        </p:blipFill>
        <p:spPr>
          <a:xfrm>
            <a:off x="2127170" y="4992218"/>
            <a:ext cx="1599878" cy="930064"/>
          </a:xfrm>
          <a:prstGeom prst="rect">
            <a:avLst/>
          </a:prstGeom>
        </p:spPr>
      </p:pic>
      <p:pic>
        <p:nvPicPr>
          <p:cNvPr id="7" name="图片 6"/>
          <p:cNvPicPr>
            <a:picLocks noChangeAspect="1"/>
          </p:cNvPicPr>
          <p:nvPr/>
        </p:nvPicPr>
        <p:blipFill>
          <a:blip r:embed="rId6"/>
          <a:stretch>
            <a:fillRect/>
          </a:stretch>
        </p:blipFill>
        <p:spPr>
          <a:xfrm>
            <a:off x="7955191" y="4797852"/>
            <a:ext cx="2109639" cy="1124430"/>
          </a:xfrm>
          <a:prstGeom prst="rect">
            <a:avLst/>
          </a:prstGeom>
        </p:spPr>
      </p:pic>
    </p:spTree>
    <p:extLst>
      <p:ext uri="{BB962C8B-B14F-4D97-AF65-F5344CB8AC3E}">
        <p14:creationId xmlns:p14="http://schemas.microsoft.com/office/powerpoint/2010/main" val="23608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数据分析</a:t>
            </a:r>
          </a:p>
        </p:txBody>
      </p:sp>
      <p:pic>
        <p:nvPicPr>
          <p:cNvPr id="6" name="图片 5"/>
          <p:cNvPicPr>
            <a:picLocks noChangeAspect="1"/>
          </p:cNvPicPr>
          <p:nvPr/>
        </p:nvPicPr>
        <p:blipFill>
          <a:blip r:embed="rId3"/>
          <a:stretch>
            <a:fillRect/>
          </a:stretch>
        </p:blipFill>
        <p:spPr>
          <a:xfrm>
            <a:off x="2127171" y="1419894"/>
            <a:ext cx="1694627" cy="1010790"/>
          </a:xfrm>
          <a:prstGeom prst="rect">
            <a:avLst/>
          </a:prstGeom>
        </p:spPr>
      </p:pic>
      <p:pic>
        <p:nvPicPr>
          <p:cNvPr id="2" name="图片 1"/>
          <p:cNvPicPr>
            <a:picLocks noChangeAspect="1"/>
          </p:cNvPicPr>
          <p:nvPr/>
        </p:nvPicPr>
        <p:blipFill>
          <a:blip r:embed="rId4"/>
          <a:stretch>
            <a:fillRect/>
          </a:stretch>
        </p:blipFill>
        <p:spPr>
          <a:xfrm>
            <a:off x="3983457" y="1419893"/>
            <a:ext cx="6081374" cy="3325727"/>
          </a:xfrm>
          <a:prstGeom prst="rect">
            <a:avLst/>
          </a:prstGeom>
        </p:spPr>
      </p:pic>
      <p:pic>
        <p:nvPicPr>
          <p:cNvPr id="5" name="图片 4"/>
          <p:cNvPicPr>
            <a:picLocks noChangeAspect="1"/>
          </p:cNvPicPr>
          <p:nvPr/>
        </p:nvPicPr>
        <p:blipFill>
          <a:blip r:embed="rId5"/>
          <a:stretch>
            <a:fillRect/>
          </a:stretch>
        </p:blipFill>
        <p:spPr>
          <a:xfrm>
            <a:off x="2127170" y="4937137"/>
            <a:ext cx="1694627" cy="985145"/>
          </a:xfrm>
          <a:prstGeom prst="rect">
            <a:avLst/>
          </a:prstGeom>
        </p:spPr>
      </p:pic>
      <p:pic>
        <p:nvPicPr>
          <p:cNvPr id="7" name="图片 6"/>
          <p:cNvPicPr>
            <a:picLocks noChangeAspect="1"/>
          </p:cNvPicPr>
          <p:nvPr/>
        </p:nvPicPr>
        <p:blipFill>
          <a:blip r:embed="rId6"/>
          <a:stretch>
            <a:fillRect/>
          </a:stretch>
        </p:blipFill>
        <p:spPr>
          <a:xfrm>
            <a:off x="8171727" y="4913265"/>
            <a:ext cx="1893103" cy="1009017"/>
          </a:xfrm>
          <a:prstGeom prst="rect">
            <a:avLst/>
          </a:prstGeom>
        </p:spPr>
      </p:pic>
    </p:spTree>
    <p:extLst>
      <p:ext uri="{BB962C8B-B14F-4D97-AF65-F5344CB8AC3E}">
        <p14:creationId xmlns:p14="http://schemas.microsoft.com/office/powerpoint/2010/main" val="333702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数据分析</a:t>
            </a:r>
          </a:p>
        </p:txBody>
      </p:sp>
      <p:pic>
        <p:nvPicPr>
          <p:cNvPr id="6" name="图片 5"/>
          <p:cNvPicPr>
            <a:picLocks noChangeAspect="1"/>
          </p:cNvPicPr>
          <p:nvPr/>
        </p:nvPicPr>
        <p:blipFill>
          <a:blip r:embed="rId3"/>
          <a:stretch>
            <a:fillRect/>
          </a:stretch>
        </p:blipFill>
        <p:spPr>
          <a:xfrm>
            <a:off x="2127171" y="1419893"/>
            <a:ext cx="1830466" cy="1091813"/>
          </a:xfrm>
          <a:prstGeom prst="rect">
            <a:avLst/>
          </a:prstGeom>
        </p:spPr>
      </p:pic>
      <p:pic>
        <p:nvPicPr>
          <p:cNvPr id="2" name="图片 1"/>
          <p:cNvPicPr>
            <a:picLocks noChangeAspect="1"/>
          </p:cNvPicPr>
          <p:nvPr/>
        </p:nvPicPr>
        <p:blipFill>
          <a:blip r:embed="rId4"/>
          <a:stretch>
            <a:fillRect/>
          </a:stretch>
        </p:blipFill>
        <p:spPr>
          <a:xfrm>
            <a:off x="8090704" y="1419894"/>
            <a:ext cx="1974126" cy="1079592"/>
          </a:xfrm>
          <a:prstGeom prst="rect">
            <a:avLst/>
          </a:prstGeom>
        </p:spPr>
      </p:pic>
      <p:pic>
        <p:nvPicPr>
          <p:cNvPr id="5" name="图片 4"/>
          <p:cNvPicPr>
            <a:picLocks noChangeAspect="1"/>
          </p:cNvPicPr>
          <p:nvPr/>
        </p:nvPicPr>
        <p:blipFill>
          <a:blip r:embed="rId5"/>
          <a:stretch>
            <a:fillRect/>
          </a:stretch>
        </p:blipFill>
        <p:spPr>
          <a:xfrm>
            <a:off x="1423827" y="2988247"/>
            <a:ext cx="4672173" cy="2716095"/>
          </a:xfrm>
          <a:prstGeom prst="rect">
            <a:avLst/>
          </a:prstGeom>
        </p:spPr>
      </p:pic>
      <p:pic>
        <p:nvPicPr>
          <p:cNvPr id="7" name="图片 6"/>
          <p:cNvPicPr>
            <a:picLocks noChangeAspect="1"/>
          </p:cNvPicPr>
          <p:nvPr/>
        </p:nvPicPr>
        <p:blipFill>
          <a:blip r:embed="rId6"/>
          <a:stretch>
            <a:fillRect/>
          </a:stretch>
        </p:blipFill>
        <p:spPr>
          <a:xfrm>
            <a:off x="6529819" y="2988246"/>
            <a:ext cx="5095896" cy="2716095"/>
          </a:xfrm>
          <a:prstGeom prst="rect">
            <a:avLst/>
          </a:prstGeom>
        </p:spPr>
      </p:pic>
    </p:spTree>
    <p:extLst>
      <p:ext uri="{BB962C8B-B14F-4D97-AF65-F5344CB8AC3E}">
        <p14:creationId xmlns:p14="http://schemas.microsoft.com/office/powerpoint/2010/main" val="3904157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en-US"/>
              <a:t>总结推断</a:t>
            </a:r>
          </a:p>
        </p:txBody>
      </p:sp>
      <p:sp>
        <p:nvSpPr>
          <p:cNvPr id="4" name="内容占位符 3"/>
          <p:cNvSpPr>
            <a:spLocks noGrp="1"/>
          </p:cNvSpPr>
          <p:nvPr>
            <p:ph idx="1"/>
          </p:nvPr>
        </p:nvSpPr>
        <p:spPr>
          <a:xfrm>
            <a:off x="698500" y="1626870"/>
            <a:ext cx="10795000" cy="4403090"/>
          </a:xfrm>
        </p:spPr>
        <p:txBody>
          <a:bodyPr/>
          <a:lstStyle/>
          <a:p>
            <a:pPr fontAlgn="auto">
              <a:lnSpc>
                <a:spcPct val="100000"/>
              </a:lnSpc>
            </a:pPr>
            <a:r>
              <a:rPr lang="en-US" altLang="zh-CN" sz="1800" dirty="0"/>
              <a:t>We conclude that the first scenario, i.e., giving only the prompt about requirements, is a better representation of the security of the code suggestions given by LLM, which can somewhat shield the generated code from the influence of the original vulnerability data. However, the second scenario also has practical applications in reality, for which the safety of LLM_x0002_given code should be carefully evaluated, and a better way to use it is to use it only in the first scenario.</a:t>
            </a:r>
          </a:p>
          <a:p>
            <a:pPr fontAlgn="auto">
              <a:lnSpc>
                <a:spcPct val="100000"/>
              </a:lnSpc>
            </a:pPr>
            <a:r>
              <a:rPr lang="en-US" altLang="zh-CN" sz="1800" dirty="0"/>
              <a:t>We then came to some conclusions that ChatGPT can do a better job in code security when only code requirements are given rather than a specific code context. ChatGPT performs well in handling the fixing of known vulnerabilities, although it shows a preference for different vulnerabilities, and it is able to handle the given vulnerability in most of the cases. However, its ability to fix vulnerabilities in real-life complex environments deserves to be questioned and further evaluated, as there is a not-so-small chance that it will introduce one or several unrelated new vulnerabilities while fixing the original vulnerability, which may be caused by its lack of a holistic view of a code project.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工作不足</a:t>
            </a:r>
            <a:endParaRPr altLang="en-US" dirty="0"/>
          </a:p>
        </p:txBody>
      </p:sp>
      <p:sp>
        <p:nvSpPr>
          <p:cNvPr id="4" name="内容占位符 3"/>
          <p:cNvSpPr>
            <a:spLocks noGrp="1"/>
          </p:cNvSpPr>
          <p:nvPr>
            <p:ph idx="1"/>
          </p:nvPr>
        </p:nvSpPr>
        <p:spPr>
          <a:xfrm>
            <a:off x="698500" y="1626870"/>
            <a:ext cx="10795000" cy="2019155"/>
          </a:xfrm>
        </p:spPr>
        <p:txBody>
          <a:bodyPr/>
          <a:lstStyle/>
          <a:p>
            <a:pPr fontAlgn="auto">
              <a:lnSpc>
                <a:spcPct val="100000"/>
              </a:lnSpc>
            </a:pPr>
            <a:r>
              <a:rPr lang="zh-CN" altLang="en-US" dirty="0"/>
              <a:t>缺少对其他框架的对比测试及基于不同语言模型的测试</a:t>
            </a:r>
            <a:endParaRPr lang="en-US" altLang="zh-CN" dirty="0"/>
          </a:p>
          <a:p>
            <a:pPr fontAlgn="auto">
              <a:lnSpc>
                <a:spcPct val="100000"/>
              </a:lnSpc>
            </a:pPr>
            <a:r>
              <a:rPr lang="zh-CN" altLang="en-US" dirty="0"/>
              <a:t>测试编程语言种类需要继续扩充才能更好的验证</a:t>
            </a:r>
            <a:endParaRPr lang="en-US" altLang="zh-CN" dirty="0"/>
          </a:p>
          <a:p>
            <a:pPr fontAlgn="auto">
              <a:lnSpc>
                <a:spcPct val="100000"/>
              </a:lnSpc>
            </a:pPr>
            <a:r>
              <a:rPr lang="zh-CN" altLang="en-US" dirty="0"/>
              <a:t>对于漏洞分类的数据处理还可以进行更细致的分析</a:t>
            </a:r>
            <a:endParaRPr lang="en-US" altLang="zh-CN" dirty="0"/>
          </a:p>
        </p:txBody>
      </p:sp>
    </p:spTree>
    <p:extLst>
      <p:ext uri="{BB962C8B-B14F-4D97-AF65-F5344CB8AC3E}">
        <p14:creationId xmlns:p14="http://schemas.microsoft.com/office/powerpoint/2010/main" val="269040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B028EBA2-CF6E-F8F4-5FE6-258B44FDF4A5}"/>
              </a:ext>
            </a:extLst>
          </p:cNvPr>
          <p:cNvSpPr/>
          <p:nvPr/>
        </p:nvSpPr>
        <p:spPr>
          <a:xfrm>
            <a:off x="677733" y="2485016"/>
            <a:ext cx="11005072" cy="2081607"/>
          </a:xfrm>
          <a:prstGeom prst="wedgeRoundRectCallout">
            <a:avLst>
              <a:gd name="adj1" fmla="val 42115"/>
              <a:gd name="adj2" fmla="val 77585"/>
              <a:gd name="adj3" fmla="val 16667"/>
            </a:avLst>
          </a:prstGeom>
          <a:solidFill>
            <a:srgbClr val="2A78A8">
              <a:alpha val="6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277956" y="1486304"/>
            <a:ext cx="3636084" cy="901893"/>
          </a:xfrm>
        </p:spPr>
        <p:txBody>
          <a:bodyPr/>
          <a:lstStyle/>
          <a:p>
            <a:r>
              <a:rPr lang="zh-CN" altLang="en-US" dirty="0"/>
              <a:t>一句话总结</a:t>
            </a:r>
          </a:p>
        </p:txBody>
      </p:sp>
      <p:sp>
        <p:nvSpPr>
          <p:cNvPr id="9" name="矩形: 圆角 8">
            <a:extLst>
              <a:ext uri="{FF2B5EF4-FFF2-40B4-BE49-F238E27FC236}">
                <a16:creationId xmlns:a16="http://schemas.microsoft.com/office/drawing/2014/main" id="{4F58EFCE-E007-D25E-0A63-EC98B5031841}"/>
              </a:ext>
            </a:extLst>
          </p:cNvPr>
          <p:cNvSpPr/>
          <p:nvPr/>
        </p:nvSpPr>
        <p:spPr>
          <a:xfrm>
            <a:off x="816687" y="2597974"/>
            <a:ext cx="11005072" cy="2081606"/>
          </a:xfrm>
          <a:prstGeom prst="roundRect">
            <a:avLst/>
          </a:prstGeom>
          <a:solidFill>
            <a:srgbClr val="CFE5F3">
              <a:alpha val="76863"/>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4B4AEF3-3E9D-7D53-09D3-EA6AB2729421}"/>
              </a:ext>
            </a:extLst>
          </p:cNvPr>
          <p:cNvSpPr txBox="1"/>
          <p:nvPr/>
        </p:nvSpPr>
        <p:spPr>
          <a:xfrm>
            <a:off x="1010324" y="3015529"/>
            <a:ext cx="10617797" cy="1246495"/>
          </a:xfrm>
          <a:prstGeom prst="rect">
            <a:avLst/>
          </a:prstGeom>
          <a:noFill/>
        </p:spPr>
        <p:txBody>
          <a:bodyPr wrap="square">
            <a:spAutoFit/>
          </a:bodyPr>
          <a:lstStyle/>
          <a:p>
            <a:pPr algn="ctr"/>
            <a:r>
              <a:rPr lang="en-US" altLang="zh-CN" sz="2500" b="0" i="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In addressing the issue of quality testing for large-model-generated code, we propose the </a:t>
            </a:r>
            <a:r>
              <a:rPr lang="en-US" altLang="zh-CN" sz="2500" b="0" i="0" dirty="0" err="1">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Secode</a:t>
            </a:r>
            <a:r>
              <a:rPr lang="en-US" altLang="zh-CN" sz="2500" b="0" i="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 framework based on reverse code generation, and conduct empirical testing specifically targeting the Solidity language.</a:t>
            </a:r>
            <a:endParaRPr lang="zh-CN" altLang="en-US" sz="25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261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谢谢大家</a:t>
            </a:r>
          </a:p>
        </p:txBody>
      </p:sp>
      <p:sp>
        <p:nvSpPr>
          <p:cNvPr id="2" name="副标题 1"/>
          <p:cNvSpPr>
            <a:spLocks noGrp="1"/>
          </p:cNvSpPr>
          <p:nvPr>
            <p:ph type="subTitle" idx="1"/>
          </p:nvPr>
        </p:nvSpPr>
        <p:spPr>
          <a:xfrm>
            <a:off x="596900" y="1905712"/>
            <a:ext cx="10998200" cy="748871"/>
          </a:xfrm>
        </p:spPr>
        <p:txBody>
          <a:bodyPr/>
          <a:lstStyle/>
          <a:p>
            <a:r>
              <a:rPr lang="en-US" altLang="zh-CN" dirty="0" err="1"/>
              <a:t>Secode</a:t>
            </a:r>
            <a:endParaRPr lang="zh-CN" altLang="en-US" dirty="0"/>
          </a:p>
        </p:txBody>
      </p:sp>
      <p:sp>
        <p:nvSpPr>
          <p:cNvPr id="3" name="文本占位符 2"/>
          <p:cNvSpPr>
            <a:spLocks noGrp="1"/>
          </p:cNvSpPr>
          <p:nvPr>
            <p:ph type="body" sz="quarter" idx="10"/>
          </p:nvPr>
        </p:nvSpPr>
        <p:spPr/>
        <p:txBody>
          <a:bodyPr/>
          <a:lstStyle/>
          <a:p>
            <a:r>
              <a:rPr lang="zh-CN" altLang="en-US" dirty="0"/>
              <a:t>报告人 陈鹤影</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议程</a:t>
            </a:r>
          </a:p>
        </p:txBody>
      </p:sp>
      <p:sp>
        <p:nvSpPr>
          <p:cNvPr id="3" name="文本占位符 2"/>
          <p:cNvSpPr>
            <a:spLocks noGrp="1"/>
          </p:cNvSpPr>
          <p:nvPr>
            <p:ph type="body" sz="quarter" idx="10"/>
          </p:nvPr>
        </p:nvSpPr>
        <p:spPr>
          <a:xfrm>
            <a:off x="3570290" y="2621236"/>
            <a:ext cx="7828393" cy="4702271"/>
          </a:xfrm>
        </p:spPr>
        <p:txBody>
          <a:bodyPr/>
          <a:lstStyle/>
          <a:p>
            <a:r>
              <a:rPr altLang="en-US" sz="3200" dirty="0"/>
              <a:t>研究背景</a:t>
            </a:r>
            <a:r>
              <a:rPr lang="zh-CN" altLang="en-US" sz="3200" dirty="0"/>
              <a:t>及相关工作</a:t>
            </a:r>
            <a:endParaRPr lang="en-US" altLang="zh-CN" sz="3200" dirty="0"/>
          </a:p>
          <a:p>
            <a:r>
              <a:rPr lang="en-US" altLang="zh-CN" sz="3200" dirty="0" err="1"/>
              <a:t>Secode</a:t>
            </a:r>
            <a:r>
              <a:rPr altLang="en-US" sz="3200" dirty="0"/>
              <a:t>框架</a:t>
            </a:r>
          </a:p>
          <a:p>
            <a:r>
              <a:rPr altLang="en-US" sz="3200" dirty="0"/>
              <a:t>实证测试</a:t>
            </a:r>
            <a:r>
              <a:rPr lang="zh-CN" altLang="en-US" sz="3200" dirty="0"/>
              <a:t>及</a:t>
            </a:r>
            <a:r>
              <a:rPr altLang="en-US" sz="3200" dirty="0"/>
              <a:t>数据分析</a:t>
            </a:r>
          </a:p>
        </p:txBody>
      </p:sp>
      <p:sp>
        <p:nvSpPr>
          <p:cNvPr id="4" name="文本框 3">
            <a:extLst>
              <a:ext uri="{FF2B5EF4-FFF2-40B4-BE49-F238E27FC236}">
                <a16:creationId xmlns:a16="http://schemas.microsoft.com/office/drawing/2014/main" id="{44F79E86-9295-BE68-526F-B15026C48164}"/>
              </a:ext>
            </a:extLst>
          </p:cNvPr>
          <p:cNvSpPr txBox="1"/>
          <p:nvPr/>
        </p:nvSpPr>
        <p:spPr>
          <a:xfrm>
            <a:off x="8252748" y="2754774"/>
            <a:ext cx="1469985" cy="461665"/>
          </a:xfrm>
          <a:prstGeom prst="rect">
            <a:avLst/>
          </a:prstGeom>
          <a:noFill/>
        </p:spPr>
        <p:txBody>
          <a:bodyPr wrap="square" rtlCol="0">
            <a:spAutoFit/>
          </a:bodyPr>
          <a:lstStyle/>
          <a:p>
            <a:r>
              <a:rPr lang="zh-CN" altLang="en-US" sz="2400" dirty="0">
                <a:solidFill>
                  <a:schemeClr val="accent6">
                    <a:lumMod val="60000"/>
                    <a:lumOff val="40000"/>
                  </a:schemeClr>
                </a:solidFill>
              </a:rPr>
              <a:t>是什么？</a:t>
            </a:r>
          </a:p>
        </p:txBody>
      </p:sp>
      <p:sp>
        <p:nvSpPr>
          <p:cNvPr id="5" name="文本框 4">
            <a:extLst>
              <a:ext uri="{FF2B5EF4-FFF2-40B4-BE49-F238E27FC236}">
                <a16:creationId xmlns:a16="http://schemas.microsoft.com/office/drawing/2014/main" id="{AE53E30F-2215-ED62-44AE-F0748D7F5A42}"/>
              </a:ext>
            </a:extLst>
          </p:cNvPr>
          <p:cNvSpPr txBox="1"/>
          <p:nvPr/>
        </p:nvSpPr>
        <p:spPr>
          <a:xfrm>
            <a:off x="8252748" y="3445468"/>
            <a:ext cx="1469985" cy="461665"/>
          </a:xfrm>
          <a:prstGeom prst="rect">
            <a:avLst/>
          </a:prstGeom>
          <a:noFill/>
        </p:spPr>
        <p:txBody>
          <a:bodyPr wrap="square" rtlCol="0">
            <a:spAutoFit/>
          </a:bodyPr>
          <a:lstStyle/>
          <a:p>
            <a:r>
              <a:rPr lang="zh-CN" altLang="en-US" sz="2400" dirty="0">
                <a:solidFill>
                  <a:schemeClr val="accent6">
                    <a:lumMod val="60000"/>
                    <a:lumOff val="40000"/>
                  </a:schemeClr>
                </a:solidFill>
              </a:rPr>
              <a:t>怎么做？</a:t>
            </a:r>
          </a:p>
        </p:txBody>
      </p:sp>
      <p:sp>
        <p:nvSpPr>
          <p:cNvPr id="6" name="文本框 5">
            <a:extLst>
              <a:ext uri="{FF2B5EF4-FFF2-40B4-BE49-F238E27FC236}">
                <a16:creationId xmlns:a16="http://schemas.microsoft.com/office/drawing/2014/main" id="{CC86DEBD-2B23-D4E6-2383-7B00F331B7CA}"/>
              </a:ext>
            </a:extLst>
          </p:cNvPr>
          <p:cNvSpPr txBox="1"/>
          <p:nvPr/>
        </p:nvSpPr>
        <p:spPr>
          <a:xfrm>
            <a:off x="8252748" y="4327073"/>
            <a:ext cx="1469985" cy="461665"/>
          </a:xfrm>
          <a:prstGeom prst="rect">
            <a:avLst/>
          </a:prstGeom>
          <a:noFill/>
        </p:spPr>
        <p:txBody>
          <a:bodyPr wrap="square" rtlCol="0">
            <a:spAutoFit/>
          </a:bodyPr>
          <a:lstStyle/>
          <a:p>
            <a:r>
              <a:rPr lang="zh-CN" altLang="en-US" sz="2400" dirty="0">
                <a:solidFill>
                  <a:schemeClr val="accent6">
                    <a:lumMod val="60000"/>
                    <a:lumOff val="40000"/>
                  </a:schemeClr>
                </a:solidFill>
              </a:rPr>
              <a:t>效果如何？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主要贡献</a:t>
            </a:r>
          </a:p>
        </p:txBody>
      </p:sp>
      <p:sp>
        <p:nvSpPr>
          <p:cNvPr id="4" name="内容占位符 3"/>
          <p:cNvSpPr>
            <a:spLocks noGrp="1"/>
          </p:cNvSpPr>
          <p:nvPr>
            <p:ph idx="1"/>
          </p:nvPr>
        </p:nvSpPr>
        <p:spPr>
          <a:xfrm>
            <a:off x="964718" y="2407747"/>
            <a:ext cx="10795000" cy="2042506"/>
          </a:xfrm>
        </p:spPr>
        <p:txBody>
          <a:bodyPr/>
          <a:lstStyle/>
          <a:p>
            <a:r>
              <a:rPr lang="en-US" altLang="zh-CN" sz="2400" dirty="0"/>
              <a:t>Proposing </a:t>
            </a:r>
            <a:r>
              <a:rPr lang="en-US" altLang="zh-CN" sz="2400" dirty="0" err="1"/>
              <a:t>Secode</a:t>
            </a:r>
            <a:r>
              <a:rPr lang="en-US" altLang="zh-CN" sz="2400" dirty="0"/>
              <a:t> Framework </a:t>
            </a:r>
          </a:p>
          <a:p>
            <a:r>
              <a:rPr lang="en-US" altLang="zh-CN" sz="2400" dirty="0"/>
              <a:t>Expanding Evaluation Scope </a:t>
            </a:r>
          </a:p>
          <a:p>
            <a:r>
              <a:rPr lang="en-US" altLang="zh-CN" sz="2400" dirty="0"/>
              <a:t>Empirical Testing in Multiple Languages </a:t>
            </a:r>
          </a:p>
        </p:txBody>
      </p:sp>
    </p:spTree>
    <p:extLst>
      <p:ext uri="{BB962C8B-B14F-4D97-AF65-F5344CB8AC3E}">
        <p14:creationId xmlns:p14="http://schemas.microsoft.com/office/powerpoint/2010/main" val="31952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研究背景及相关工作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大语言模型</a:t>
            </a:r>
          </a:p>
        </p:txBody>
      </p:sp>
      <p:sp>
        <p:nvSpPr>
          <p:cNvPr id="4" name="内容占位符 3"/>
          <p:cNvSpPr>
            <a:spLocks noGrp="1"/>
          </p:cNvSpPr>
          <p:nvPr>
            <p:ph idx="1"/>
          </p:nvPr>
        </p:nvSpPr>
        <p:spPr/>
        <p:txBody>
          <a:bodyPr/>
          <a:lstStyle/>
          <a:p>
            <a:r>
              <a:rPr lang="zh-CN" altLang="en-US" sz="1800" dirty="0"/>
              <a:t>Typically, Large Language Model (LLM) refers to a Transformer language model that contains billions or more of parameters, which are trained on a large amount of textual data</a:t>
            </a:r>
            <a:r>
              <a:rPr lang="en-US" altLang="zh-CN" sz="1800" dirty="0"/>
              <a:t>.</a:t>
            </a:r>
          </a:p>
          <a:p>
            <a:r>
              <a:rPr lang="en-US" altLang="zh-CN" sz="1800" dirty="0"/>
              <a:t>LLM exhibits some surprising emergent abilities. These abilities are crucial for language models to perform in complex tasks, making artificial intelligence algorithms unprecedentedly powerful and effective.</a:t>
            </a:r>
          </a:p>
        </p:txBody>
      </p:sp>
      <p:pic>
        <p:nvPicPr>
          <p:cNvPr id="2" name="图片 1"/>
          <p:cNvPicPr>
            <a:picLocks noChangeAspect="1"/>
          </p:cNvPicPr>
          <p:nvPr/>
        </p:nvPicPr>
        <p:blipFill>
          <a:blip r:embed="rId3"/>
          <a:stretch>
            <a:fillRect/>
          </a:stretch>
        </p:blipFill>
        <p:spPr>
          <a:xfrm>
            <a:off x="2762250" y="3190240"/>
            <a:ext cx="6667500" cy="314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0795000" cy="4763770"/>
          </a:xfrm>
        </p:spPr>
        <p:txBody>
          <a:bodyPr>
            <a:normAutofit lnSpcReduction="10000"/>
          </a:bodyPr>
          <a:lstStyle/>
          <a:p>
            <a:pPr marL="360000" indent="-457200">
              <a:spcBef>
                <a:spcPts val="3000"/>
              </a:spcBef>
              <a:buNone/>
            </a:pPr>
            <a:r>
              <a:rPr lang="en-US" altLang="zh-CN" b="1" dirty="0"/>
              <a:t>LLM</a:t>
            </a:r>
            <a:r>
              <a:rPr lang="zh-CN" altLang="en-US" b="1" dirty="0"/>
              <a:t>生成的代码安全</a:t>
            </a:r>
            <a:endParaRPr lang="en-US" altLang="zh-CN" dirty="0"/>
          </a:p>
          <a:p>
            <a:pPr marL="360000" indent="-457200">
              <a:lnSpc>
                <a:spcPct val="100000"/>
              </a:lnSpc>
              <a:spcBef>
                <a:spcPts val="1200"/>
              </a:spcBef>
              <a:buNone/>
            </a:pPr>
            <a:r>
              <a:rPr lang="en-US" altLang="zh-CN" sz="1600" dirty="0"/>
              <a:t>Pearce et al., 2022: Copilot offered suggestions of vulnerable code in about </a:t>
            </a:r>
            <a:r>
              <a:rPr lang="en-US" altLang="zh-CN" sz="1600" b="1" dirty="0">
                <a:solidFill>
                  <a:srgbClr val="FF0000"/>
                </a:solidFill>
              </a:rPr>
              <a:t>40%</a:t>
            </a:r>
            <a:r>
              <a:rPr lang="en-US" altLang="zh-CN" sz="1600" dirty="0">
                <a:solidFill>
                  <a:srgbClr val="FF0000"/>
                </a:solidFill>
              </a:rPr>
              <a:t> </a:t>
            </a:r>
            <a:r>
              <a:rPr lang="en-US" altLang="zh-CN" sz="1600" dirty="0"/>
              <a:t>of the cases</a:t>
            </a:r>
          </a:p>
          <a:p>
            <a:pPr marL="360000" indent="-457200">
              <a:lnSpc>
                <a:spcPct val="100000"/>
              </a:lnSpc>
              <a:spcBef>
                <a:spcPts val="1200"/>
              </a:spcBef>
              <a:buNone/>
            </a:pPr>
            <a:r>
              <a:rPr lang="en-US" altLang="zh-CN" sz="1600" dirty="0" err="1"/>
              <a:t>Majdinasab</a:t>
            </a:r>
            <a:r>
              <a:rPr lang="en-US" altLang="zh-CN" sz="1600" dirty="0"/>
              <a:t> et al., 2023: the new version Copilot gave vulnerable code decreased from </a:t>
            </a:r>
            <a:r>
              <a:rPr lang="en-US" altLang="zh-CN" sz="1600" b="1" dirty="0"/>
              <a:t>36.25% </a:t>
            </a:r>
            <a:r>
              <a:rPr lang="en-US" altLang="zh-CN" sz="1600" dirty="0"/>
              <a:t>to </a:t>
            </a:r>
            <a:r>
              <a:rPr lang="en-US" altLang="zh-CN" sz="1600" b="1" dirty="0">
                <a:solidFill>
                  <a:srgbClr val="FF0000"/>
                </a:solidFill>
              </a:rPr>
              <a:t>27.25%</a:t>
            </a:r>
            <a:r>
              <a:rPr lang="en-US" altLang="zh-CN" sz="1600" b="1" dirty="0"/>
              <a:t> </a:t>
            </a:r>
          </a:p>
          <a:p>
            <a:pPr marL="360000" indent="-457200">
              <a:lnSpc>
                <a:spcPct val="100000"/>
              </a:lnSpc>
              <a:spcBef>
                <a:spcPts val="1200"/>
              </a:spcBef>
              <a:buNone/>
            </a:pPr>
            <a:r>
              <a:rPr lang="zh-CN" altLang="en-US" b="1" dirty="0"/>
              <a:t>使用</a:t>
            </a:r>
            <a:r>
              <a:rPr lang="en-US" altLang="zh-CN" b="1" dirty="0"/>
              <a:t>LLM</a:t>
            </a:r>
            <a:r>
              <a:rPr lang="zh-CN" altLang="en-US" b="1" dirty="0"/>
              <a:t>修复不安全代码</a:t>
            </a:r>
            <a:endParaRPr lang="en-US" altLang="zh-CN" b="1" dirty="0"/>
          </a:p>
          <a:p>
            <a:pPr marL="360000" indent="-457200">
              <a:lnSpc>
                <a:spcPct val="100000"/>
              </a:lnSpc>
              <a:spcBef>
                <a:spcPts val="1200"/>
              </a:spcBef>
              <a:buNone/>
            </a:pPr>
            <a:r>
              <a:rPr lang="en-US" altLang="zh-CN" sz="1600" dirty="0" err="1"/>
              <a:t>Prenner</a:t>
            </a:r>
            <a:r>
              <a:rPr lang="en-US" altLang="zh-CN" sz="1600" dirty="0"/>
              <a:t> et al. 2022: Codex was quite effective on fixing code vulnerabilities, and fixed 50% more insecure code for the Python language than Java</a:t>
            </a:r>
          </a:p>
          <a:p>
            <a:pPr marL="360000" indent="-457200">
              <a:lnSpc>
                <a:spcPct val="100000"/>
              </a:lnSpc>
              <a:spcBef>
                <a:spcPts val="1200"/>
              </a:spcBef>
              <a:buNone/>
            </a:pPr>
            <a:r>
              <a:rPr lang="en-US" altLang="zh-CN" b="1" dirty="0"/>
              <a:t>LLM</a:t>
            </a:r>
            <a:r>
              <a:rPr lang="zh-CN" altLang="en-US" b="1" dirty="0"/>
              <a:t>的代码表现与人类程序员对比</a:t>
            </a:r>
            <a:endParaRPr lang="en-US" altLang="zh-CN" b="1" dirty="0"/>
          </a:p>
          <a:p>
            <a:pPr marL="360000" indent="-457200">
              <a:lnSpc>
                <a:spcPct val="100000"/>
              </a:lnSpc>
              <a:spcBef>
                <a:spcPts val="1200"/>
              </a:spcBef>
              <a:buNone/>
            </a:pPr>
            <a:r>
              <a:rPr lang="en-US" altLang="zh-CN" sz="1600" dirty="0" err="1"/>
              <a:t>Asare</a:t>
            </a:r>
            <a:r>
              <a:rPr lang="en-US" altLang="zh-CN" sz="1600" dirty="0"/>
              <a:t> et al. 2024: Copilot gave code that contained the original vulnerability in </a:t>
            </a:r>
            <a:r>
              <a:rPr lang="en-US" altLang="zh-CN" sz="1600" b="1" dirty="0">
                <a:solidFill>
                  <a:srgbClr val="FF0000"/>
                </a:solidFill>
              </a:rPr>
              <a:t>33%</a:t>
            </a:r>
            <a:r>
              <a:rPr lang="en-US" altLang="zh-CN" sz="1600" dirty="0"/>
              <a:t> of the cases, and fixed code in 25% of the cases</a:t>
            </a:r>
          </a:p>
          <a:p>
            <a:pPr marL="360000" indent="-457200">
              <a:lnSpc>
                <a:spcPct val="100000"/>
              </a:lnSpc>
              <a:spcBef>
                <a:spcPts val="1200"/>
              </a:spcBef>
              <a:buNone/>
            </a:pPr>
            <a:r>
              <a:rPr lang="en-US" altLang="zh-CN" sz="1600" dirty="0" err="1"/>
              <a:t>Sysnopsys</a:t>
            </a:r>
            <a:r>
              <a:rPr lang="en-US" altLang="zh-CN" sz="1600" dirty="0"/>
              <a:t>, 2022: </a:t>
            </a:r>
            <a:r>
              <a:rPr lang="en-US" altLang="zh-CN" sz="1600" b="1" dirty="0">
                <a:solidFill>
                  <a:srgbClr val="FF0000"/>
                </a:solidFill>
              </a:rPr>
              <a:t>81%</a:t>
            </a:r>
            <a:r>
              <a:rPr lang="en-US" altLang="zh-CN" sz="1600" dirty="0"/>
              <a:t>(2,049) of the codebases (human programmers) contain at least one vulnerability, while </a:t>
            </a:r>
            <a:r>
              <a:rPr lang="en-US" altLang="zh-CN" sz="1600" b="1" dirty="0">
                <a:solidFill>
                  <a:srgbClr val="FF0000"/>
                </a:solidFill>
              </a:rPr>
              <a:t>49%</a:t>
            </a:r>
            <a:r>
              <a:rPr lang="en-US" altLang="zh-CN" sz="1600" dirty="0">
                <a:solidFill>
                  <a:srgbClr val="FF0000"/>
                </a:solidFill>
              </a:rPr>
              <a:t> </a:t>
            </a:r>
            <a:r>
              <a:rPr lang="en-US" altLang="zh-CN" sz="1600" dirty="0"/>
              <a:t>of the codebases contain at least one high-risk vulnerability</a:t>
            </a:r>
          </a:p>
          <a:p>
            <a:pPr marL="360000" indent="-457200">
              <a:lnSpc>
                <a:spcPct val="100000"/>
              </a:lnSpc>
              <a:spcBef>
                <a:spcPts val="1200"/>
              </a:spcBef>
              <a:buNone/>
            </a:pPr>
            <a:r>
              <a:rPr lang="zh-CN" altLang="en-US" b="1" dirty="0"/>
              <a:t>什么样的</a:t>
            </a:r>
            <a:r>
              <a:rPr lang="en-US" altLang="zh-CN" b="1" dirty="0"/>
              <a:t>LLM</a:t>
            </a:r>
            <a:r>
              <a:rPr lang="zh-CN" altLang="en-US" b="1" dirty="0"/>
              <a:t>表现更好</a:t>
            </a:r>
            <a:endParaRPr lang="en-US" altLang="zh-CN" b="1" dirty="0"/>
          </a:p>
          <a:p>
            <a:pPr marL="360000" indent="-457200">
              <a:lnSpc>
                <a:spcPct val="100000"/>
              </a:lnSpc>
              <a:spcBef>
                <a:spcPts val="1200"/>
              </a:spcBef>
              <a:buNone/>
            </a:pPr>
            <a:r>
              <a:rPr lang="en-US" altLang="zh-CN" sz="1600" dirty="0"/>
              <a:t>Xu et al. 2022: GPT-NEO based LLMs(which was trained on </a:t>
            </a:r>
            <a:r>
              <a:rPr lang="en-US" altLang="zh-CN" sz="1600" b="1" dirty="0"/>
              <a:t>natural language and code text</a:t>
            </a:r>
            <a:r>
              <a:rPr lang="en-US" altLang="zh-CN" sz="1600" dirty="0"/>
              <a:t>) perform better compared to </a:t>
            </a:r>
            <a:r>
              <a:rPr lang="en-US" altLang="zh-CN" sz="1600" dirty="0" err="1"/>
              <a:t>PolyCoder</a:t>
            </a:r>
            <a:r>
              <a:rPr lang="en-US" altLang="zh-CN" sz="1600" dirty="0"/>
              <a:t> based LLMs(which was trained </a:t>
            </a:r>
            <a:r>
              <a:rPr lang="en-US" altLang="zh-CN" sz="1600" b="1" dirty="0"/>
              <a:t>only on programming language text</a:t>
            </a:r>
            <a:r>
              <a:rPr lang="en-US" altLang="zh-CN" sz="1600" dirty="0"/>
              <a:t>). </a:t>
            </a:r>
            <a:endParaRPr lang="en-US" altLang="zh-CN" sz="1600" b="1" dirty="0"/>
          </a:p>
        </p:txBody>
      </p:sp>
      <p:sp>
        <p:nvSpPr>
          <p:cNvPr id="2" name="标题 1"/>
          <p:cNvSpPr>
            <a:spLocks noGrp="1"/>
          </p:cNvSpPr>
          <p:nvPr>
            <p:ph type="title"/>
          </p:nvPr>
        </p:nvSpPr>
        <p:spPr/>
        <p:txBody>
          <a:bodyPr/>
          <a:lstStyle/>
          <a:p>
            <a:r>
              <a:rPr lang="zh-CN" altLang="en-US" dirty="0"/>
              <a:t>研究现状</a:t>
            </a:r>
            <a:endParaRPr lang="zh-CN" dirty="0"/>
          </a:p>
        </p:txBody>
      </p:sp>
    </p:spTree>
    <p:extLst>
      <p:ext uri="{BB962C8B-B14F-4D97-AF65-F5344CB8AC3E}">
        <p14:creationId xmlns:p14="http://schemas.microsoft.com/office/powerpoint/2010/main" val="28495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Secode</a:t>
            </a:r>
            <a:r>
              <a:rPr altLang="en-US" dirty="0"/>
              <a:t>框架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98500" y="1626870"/>
            <a:ext cx="10795000" cy="4399280"/>
          </a:xfrm>
        </p:spPr>
        <p:txBody>
          <a:bodyPr/>
          <a:lstStyle/>
          <a:p>
            <a:r>
              <a:rPr lang="en-US" altLang="zh-CN" dirty="0"/>
              <a:t>Secode is designed to facilitate a precise evaluation of a certain language through the analysis of a substantial amount of generated code. The Secode framework encompasses three dimensions: correctness evaluation, security assessment, and efficiency evaluation.</a:t>
            </a:r>
          </a:p>
        </p:txBody>
      </p:sp>
      <p:sp>
        <p:nvSpPr>
          <p:cNvPr id="2" name="标题 1"/>
          <p:cNvSpPr>
            <a:spLocks noGrp="1"/>
          </p:cNvSpPr>
          <p:nvPr>
            <p:ph type="title"/>
          </p:nvPr>
        </p:nvSpPr>
        <p:spPr/>
        <p:txBody>
          <a:bodyPr/>
          <a:lstStyle/>
          <a:p>
            <a:r>
              <a:rPr lang="en-US" altLang="zh-CN" dirty="0"/>
              <a:t>Secode</a:t>
            </a:r>
            <a:r>
              <a:rPr altLang="en-US" dirty="0"/>
              <a:t>框架</a:t>
            </a:r>
          </a:p>
        </p:txBody>
      </p:sp>
      <p:sp>
        <p:nvSpPr>
          <p:cNvPr id="6" name="圆角矩形 5"/>
          <p:cNvSpPr/>
          <p:nvPr/>
        </p:nvSpPr>
        <p:spPr>
          <a:xfrm>
            <a:off x="698500" y="4660900"/>
            <a:ext cx="2752090" cy="136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Correctness evaluation</a:t>
            </a:r>
          </a:p>
        </p:txBody>
      </p:sp>
      <p:sp>
        <p:nvSpPr>
          <p:cNvPr id="7" name="圆角矩形 6"/>
          <p:cNvSpPr/>
          <p:nvPr/>
        </p:nvSpPr>
        <p:spPr>
          <a:xfrm>
            <a:off x="4719955" y="4660900"/>
            <a:ext cx="2752090" cy="136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Security evaluation</a:t>
            </a:r>
          </a:p>
        </p:txBody>
      </p:sp>
      <p:sp>
        <p:nvSpPr>
          <p:cNvPr id="8" name="圆角矩形 7"/>
          <p:cNvSpPr/>
          <p:nvPr/>
        </p:nvSpPr>
        <p:spPr>
          <a:xfrm>
            <a:off x="8741410" y="4660900"/>
            <a:ext cx="2752090" cy="136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Efficiency evaluation</a:t>
            </a:r>
          </a:p>
        </p:txBody>
      </p:sp>
      <p:sp>
        <p:nvSpPr>
          <p:cNvPr id="9" name="圆角矩形 8"/>
          <p:cNvSpPr/>
          <p:nvPr/>
        </p:nvSpPr>
        <p:spPr>
          <a:xfrm>
            <a:off x="4196080" y="2854960"/>
            <a:ext cx="3799205" cy="8737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Secode</a:t>
            </a:r>
          </a:p>
        </p:txBody>
      </p:sp>
      <p:cxnSp>
        <p:nvCxnSpPr>
          <p:cNvPr id="10" name="直接箭头连接符 9"/>
          <p:cNvCxnSpPr>
            <a:stCxn id="9" idx="2"/>
          </p:cNvCxnSpPr>
          <p:nvPr/>
        </p:nvCxnSpPr>
        <p:spPr>
          <a:xfrm flipH="1">
            <a:off x="3387090" y="3728720"/>
            <a:ext cx="2708910" cy="98171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1" name="直接箭头连接符 10"/>
          <p:cNvCxnSpPr>
            <a:stCxn id="9" idx="2"/>
            <a:endCxn id="7" idx="0"/>
          </p:cNvCxnSpPr>
          <p:nvPr/>
        </p:nvCxnSpPr>
        <p:spPr>
          <a:xfrm>
            <a:off x="6096000" y="3728720"/>
            <a:ext cx="0" cy="93218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2" name="直接箭头连接符 11"/>
          <p:cNvCxnSpPr>
            <a:stCxn id="9" idx="2"/>
          </p:cNvCxnSpPr>
          <p:nvPr/>
        </p:nvCxnSpPr>
        <p:spPr>
          <a:xfrm>
            <a:off x="6096000" y="3728720"/>
            <a:ext cx="2715895" cy="98171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1272</Words>
  <Application>Microsoft Office PowerPoint</Application>
  <PresentationFormat>宽屏</PresentationFormat>
  <Paragraphs>107</Paragraphs>
  <Slides>26</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Söhne</vt:lpstr>
      <vt:lpstr>微软雅黑</vt:lpstr>
      <vt:lpstr>Arial</vt:lpstr>
      <vt:lpstr>Calibri</vt:lpstr>
      <vt:lpstr>teach03 16x9</vt:lpstr>
      <vt:lpstr>Secode: A Security Testing Framework for AI-Generated Code</vt:lpstr>
      <vt:lpstr>一句话总结</vt:lpstr>
      <vt:lpstr>议程</vt:lpstr>
      <vt:lpstr>主要贡献</vt:lpstr>
      <vt:lpstr>研究背景及相关工作</vt:lpstr>
      <vt:lpstr>大语言模型</vt:lpstr>
      <vt:lpstr>研究现状</vt:lpstr>
      <vt:lpstr>Secode框架</vt:lpstr>
      <vt:lpstr>Secode框架</vt:lpstr>
      <vt:lpstr>Secode框架</vt:lpstr>
      <vt:lpstr>Secode框架</vt:lpstr>
      <vt:lpstr>Secode框架</vt:lpstr>
      <vt:lpstr>实证测试</vt:lpstr>
      <vt:lpstr>实证测试</vt:lpstr>
      <vt:lpstr>实证测试: Solidity</vt:lpstr>
      <vt:lpstr>数据分析</vt:lpstr>
      <vt:lpstr>数据分析</vt:lpstr>
      <vt:lpstr>数据分析</vt:lpstr>
      <vt:lpstr>数据分析</vt:lpstr>
      <vt:lpstr>数据分析</vt:lpstr>
      <vt:lpstr>数据分析</vt:lpstr>
      <vt:lpstr>数据分析</vt:lpstr>
      <vt:lpstr>总结推断</vt:lpstr>
      <vt:lpstr>工作不足</vt:lpstr>
      <vt:lpstr>一句话总结</vt:lpstr>
      <vt:lpstr>谢谢大家</vt:lpstr>
    </vt:vector>
  </TitlesOfParts>
  <Company>cmet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lastModifiedBy>8615228370884</cp:lastModifiedBy>
  <cp:revision>282</cp:revision>
  <dcterms:created xsi:type="dcterms:W3CDTF">2019-09-05T12:12:00Z</dcterms:created>
  <dcterms:modified xsi:type="dcterms:W3CDTF">2024-01-22T13:10:33Z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2052-11.8.6.8722</vt:lpwstr>
  </property>
</Properties>
</file>