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media/image10.svg" ContentType="image/svg+xml"/>
  <Override PartName="/ppt/media/image12.svg" ContentType="image/svg+xml"/>
  <Override PartName="/ppt/media/image23.svg" ContentType="image/svg+xml"/>
  <Override PartName="/ppt/media/image29.svg" ContentType="image/svg+xml"/>
  <Override PartName="/ppt/media/image3.svg" ContentType="image/svg+xml"/>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8288000" cy="10287000"/>
  <p:notesSz cx="6858000" cy="9144000"/>
  <p:embeddedFontLst>
    <p:embeddedFont>
      <p:font typeface="Calibri" panose="020F0502020204030204" charset="0"/>
      <p:regular r:id="rId28"/>
      <p:bold r:id="rId29"/>
      <p:italic r:id="rId30"/>
      <p:boldItalic r:id="rId31"/>
    </p:embeddedFont>
  </p:embeddedFontLst>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1.xml"/><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svg"/><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68680612" cy="38632844"/>
          </a:xfrm>
        </p:grpSpPr>
        <p:sp>
          <p:nvSpPr>
            <p:cNvPr id="3" name="Freeform 3"/>
            <p:cNvSpPr/>
            <p:nvPr/>
          </p:nvSpPr>
          <p:spPr>
            <a:xfrm>
              <a:off x="0" y="0"/>
              <a:ext cx="68680626" cy="38632833"/>
            </a:xfrm>
            <a:custGeom>
              <a:avLst/>
              <a:gdLst/>
              <a:ahLst/>
              <a:cxnLst/>
              <a:rect l="l" t="t" r="r" b="b"/>
              <a:pathLst>
                <a:path w="68680626" h="38632833">
                  <a:moveTo>
                    <a:pt x="0" y="0"/>
                  </a:moveTo>
                  <a:lnTo>
                    <a:pt x="68680626" y="0"/>
                  </a:lnTo>
                  <a:lnTo>
                    <a:pt x="68680626" y="38632833"/>
                  </a:lnTo>
                  <a:lnTo>
                    <a:pt x="0" y="38632833"/>
                  </a:lnTo>
                </a:path>
              </a:pathLst>
            </a:custGeom>
            <a:blipFill>
              <a:blip r:embed="rId1"/>
              <a:stretch>
                <a:fillRect t="-18666"/>
              </a:stretch>
            </a:blipFill>
          </p:spPr>
        </p:sp>
      </p:grpSp>
      <p:grpSp>
        <p:nvGrpSpPr>
          <p:cNvPr id="4" name="Group 4"/>
          <p:cNvGrpSpPr/>
          <p:nvPr/>
        </p:nvGrpSpPr>
        <p:grpSpPr>
          <a:xfrm rot="0">
            <a:off x="17959576" y="0"/>
            <a:ext cx="328424" cy="10287000"/>
            <a:chOff x="0" y="0"/>
            <a:chExt cx="86499" cy="2709333"/>
          </a:xfrm>
        </p:grpSpPr>
        <p:sp>
          <p:nvSpPr>
            <p:cNvPr id="5" name="Freeform 5"/>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6" name="TextBox 6"/>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sp>
        <p:nvSpPr>
          <p:cNvPr id="7" name="TextBox 7"/>
          <p:cNvSpPr txBox="1"/>
          <p:nvPr/>
        </p:nvSpPr>
        <p:spPr>
          <a:xfrm>
            <a:off x="10135084" y="7276290"/>
            <a:ext cx="5759583" cy="1224911"/>
          </a:xfrm>
          <a:prstGeom prst="rect">
            <a:avLst/>
          </a:prstGeom>
        </p:spPr>
        <p:txBody>
          <a:bodyPr lIns="0" tIns="0" rIns="0" bIns="0" rtlCol="0" anchor="t">
            <a:spAutoFit/>
          </a:bodyPr>
          <a:lstStyle/>
          <a:p>
            <a:pPr>
              <a:lnSpc>
                <a:spcPts val="3290"/>
              </a:lnSpc>
            </a:pPr>
            <a:r>
              <a:rPr lang="en-US" sz="2745">
                <a:solidFill>
                  <a:srgbClr val="1E1E1E"/>
                </a:solidFill>
                <a:latin typeface="思源黑体 2 Medium" panose="020B0600000000000000" charset="-122"/>
                <a:ea typeface="思源黑体 2 Medium" panose="020B0600000000000000" charset="-122"/>
              </a:rPr>
              <a:t>Members：</a:t>
            </a:r>
            <a:endParaRPr lang="en-US" sz="2745">
              <a:solidFill>
                <a:srgbClr val="1E1E1E"/>
              </a:solidFill>
              <a:latin typeface="思源黑体 2 Medium" panose="020B0600000000000000" charset="-122"/>
              <a:ea typeface="思源黑体 2 Medium" panose="020B0600000000000000" charset="-122"/>
            </a:endParaRPr>
          </a:p>
          <a:p>
            <a:pPr>
              <a:lnSpc>
                <a:spcPts val="3290"/>
              </a:lnSpc>
            </a:pPr>
            <a:r>
              <a:rPr lang="en-US" sz="2745">
                <a:solidFill>
                  <a:srgbClr val="1E1E1E"/>
                </a:solidFill>
                <a:latin typeface="思源黑体 2 Medium" panose="020B0600000000000000" charset="-122"/>
                <a:ea typeface="思源黑体 2 Medium" panose="020B0600000000000000" charset="-122"/>
              </a:rPr>
              <a:t>                         张昊鹏      PB21050991</a:t>
            </a:r>
            <a:endParaRPr lang="en-US" sz="2745">
              <a:solidFill>
                <a:srgbClr val="1E1E1E"/>
              </a:solidFill>
              <a:latin typeface="思源黑体 2 Medium" panose="020B0600000000000000" charset="-122"/>
              <a:ea typeface="思源黑体 2 Medium" panose="020B0600000000000000" charset="-122"/>
            </a:endParaRPr>
          </a:p>
          <a:p>
            <a:pPr>
              <a:lnSpc>
                <a:spcPts val="3290"/>
              </a:lnSpc>
            </a:pPr>
            <a:r>
              <a:rPr lang="en-US" sz="2745">
                <a:solidFill>
                  <a:srgbClr val="1E1E1E"/>
                </a:solidFill>
                <a:latin typeface="思源黑体 2 Medium" panose="020B0600000000000000" charset="-122"/>
                <a:ea typeface="思源黑体 2 Medium" panose="020B0600000000000000" charset="-122"/>
              </a:rPr>
              <a:t>                         郑扬          PB21051134</a:t>
            </a:r>
            <a:endParaRPr lang="en-US" sz="2745">
              <a:solidFill>
                <a:srgbClr val="1E1E1E"/>
              </a:solidFill>
              <a:latin typeface="思源黑体 2 Medium" panose="020B0600000000000000" charset="-122"/>
              <a:ea typeface="思源黑体 2 Medium" panose="020B0600000000000000" charset="-122"/>
            </a:endParaRPr>
          </a:p>
        </p:txBody>
      </p:sp>
      <p:grpSp>
        <p:nvGrpSpPr>
          <p:cNvPr id="8" name="Group 8"/>
          <p:cNvGrpSpPr/>
          <p:nvPr/>
        </p:nvGrpSpPr>
        <p:grpSpPr>
          <a:xfrm rot="0">
            <a:off x="1429392" y="5437674"/>
            <a:ext cx="7360986" cy="566514"/>
            <a:chOff x="0" y="0"/>
            <a:chExt cx="767923" cy="59101"/>
          </a:xfrm>
        </p:grpSpPr>
        <p:sp>
          <p:nvSpPr>
            <p:cNvPr id="9" name="Freeform 9"/>
            <p:cNvSpPr/>
            <p:nvPr/>
          </p:nvSpPr>
          <p:spPr>
            <a:xfrm>
              <a:off x="0" y="0"/>
              <a:ext cx="767923" cy="59101"/>
            </a:xfrm>
            <a:custGeom>
              <a:avLst/>
              <a:gdLst/>
              <a:ahLst/>
              <a:cxnLst/>
              <a:rect l="l" t="t" r="r" b="b"/>
              <a:pathLst>
                <a:path w="767923" h="59101">
                  <a:moveTo>
                    <a:pt x="0" y="0"/>
                  </a:moveTo>
                  <a:lnTo>
                    <a:pt x="767923" y="0"/>
                  </a:lnTo>
                  <a:lnTo>
                    <a:pt x="767923" y="59101"/>
                  </a:lnTo>
                  <a:lnTo>
                    <a:pt x="0" y="59101"/>
                  </a:lnTo>
                  <a:close/>
                </a:path>
              </a:pathLst>
            </a:custGeom>
            <a:solidFill>
              <a:srgbClr val="2827FC"/>
            </a:solidFill>
          </p:spPr>
        </p:sp>
        <p:sp>
          <p:nvSpPr>
            <p:cNvPr id="10" name="TextBox 10"/>
            <p:cNvSpPr txBox="1"/>
            <p:nvPr/>
          </p:nvSpPr>
          <p:spPr>
            <a:xfrm>
              <a:off x="0" y="-28575"/>
              <a:ext cx="767923" cy="87676"/>
            </a:xfrm>
            <a:prstGeom prst="rect">
              <a:avLst/>
            </a:prstGeom>
          </p:spPr>
          <p:txBody>
            <a:bodyPr lIns="50800" tIns="50800" rIns="50800" bIns="50800" rtlCol="0" anchor="ctr"/>
            <a:lstStyle/>
            <a:p>
              <a:pPr algn="ctr">
                <a:lnSpc>
                  <a:spcPts val="2660"/>
                </a:lnSpc>
                <a:spcBef>
                  <a:spcPct val="0"/>
                </a:spcBef>
              </a:pPr>
            </a:p>
          </p:txBody>
        </p:sp>
      </p:grpSp>
      <p:sp>
        <p:nvSpPr>
          <p:cNvPr id="11" name="TextBox 11"/>
          <p:cNvSpPr txBox="1"/>
          <p:nvPr/>
        </p:nvSpPr>
        <p:spPr>
          <a:xfrm>
            <a:off x="1429392" y="2850100"/>
            <a:ext cx="7073608" cy="678435"/>
          </a:xfrm>
          <a:prstGeom prst="rect">
            <a:avLst/>
          </a:prstGeom>
        </p:spPr>
        <p:txBody>
          <a:bodyPr lIns="0" tIns="0" rIns="0" bIns="0" rtlCol="0" anchor="t">
            <a:spAutoFit/>
          </a:bodyPr>
          <a:lstStyle/>
          <a:p>
            <a:pPr>
              <a:lnSpc>
                <a:spcPts val="5030"/>
              </a:lnSpc>
            </a:pPr>
            <a:r>
              <a:rPr lang="en-US" sz="3330">
                <a:solidFill>
                  <a:srgbClr val="1E1E1E"/>
                </a:solidFill>
                <a:latin typeface="Akzidenz-Grotesk Medium" panose="02000603030000020004"/>
              </a:rPr>
              <a:t>TEAM 04</a:t>
            </a:r>
            <a:endParaRPr lang="en-US" sz="3330">
              <a:solidFill>
                <a:srgbClr val="1E1E1E"/>
              </a:solidFill>
              <a:latin typeface="Akzidenz-Grotesk Medium" panose="02000603030000020004"/>
            </a:endParaRPr>
          </a:p>
        </p:txBody>
      </p:sp>
      <p:sp>
        <p:nvSpPr>
          <p:cNvPr id="12" name="TextBox 12"/>
          <p:cNvSpPr txBox="1"/>
          <p:nvPr/>
        </p:nvSpPr>
        <p:spPr>
          <a:xfrm>
            <a:off x="1429392" y="3452335"/>
            <a:ext cx="12100992" cy="1628775"/>
          </a:xfrm>
          <a:prstGeom prst="rect">
            <a:avLst/>
          </a:prstGeom>
        </p:spPr>
        <p:txBody>
          <a:bodyPr lIns="0" tIns="0" rIns="0" bIns="0" rtlCol="0" anchor="t">
            <a:spAutoFit/>
          </a:bodyPr>
          <a:lstStyle/>
          <a:p>
            <a:pPr algn="l">
              <a:lnSpc>
                <a:spcPts val="13200"/>
              </a:lnSpc>
            </a:pPr>
            <a:r>
              <a:rPr lang="en-US" sz="10000">
                <a:solidFill>
                  <a:srgbClr val="1E1E1E"/>
                </a:solidFill>
                <a:latin typeface="思源黑体 1 Heavy" panose="020B0A00000000000000" charset="-122"/>
              </a:rPr>
              <a:t>ONNX-MLIR</a:t>
            </a:r>
            <a:endParaRPr lang="en-US" sz="10000">
              <a:solidFill>
                <a:srgbClr val="1E1E1E"/>
              </a:solidFill>
              <a:latin typeface="思源黑体 1 Heavy" panose="020B0A00000000000000" charset="-122"/>
            </a:endParaRPr>
          </a:p>
        </p:txBody>
      </p:sp>
      <p:sp>
        <p:nvSpPr>
          <p:cNvPr id="13" name="TextBox 13"/>
          <p:cNvSpPr txBox="1"/>
          <p:nvPr/>
        </p:nvSpPr>
        <p:spPr>
          <a:xfrm>
            <a:off x="1467492" y="5447199"/>
            <a:ext cx="8070013" cy="466725"/>
          </a:xfrm>
          <a:prstGeom prst="rect">
            <a:avLst/>
          </a:prstGeom>
        </p:spPr>
        <p:txBody>
          <a:bodyPr lIns="0" tIns="0" rIns="0" bIns="0" rtlCol="0" anchor="t">
            <a:spAutoFit/>
          </a:bodyPr>
          <a:lstStyle/>
          <a:p>
            <a:pPr>
              <a:lnSpc>
                <a:spcPts val="3770"/>
              </a:lnSpc>
            </a:pPr>
            <a:r>
              <a:rPr lang="en-US" sz="3145">
                <a:solidFill>
                  <a:srgbClr val="FFFFFF"/>
                </a:solidFill>
                <a:latin typeface="思源黑体 2 Medium" panose="020B0600000000000000" charset="-122"/>
              </a:rPr>
              <a:t>compile .onnx model to machine code</a:t>
            </a:r>
            <a:endParaRPr lang="en-US" sz="3145">
              <a:solidFill>
                <a:srgbClr val="FFFFFF"/>
              </a:solidFill>
              <a:latin typeface="思源黑体 2 Medium" panose="020B06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Group 2"/>
          <p:cNvGrpSpPr/>
          <p:nvPr/>
        </p:nvGrpSpPr>
        <p:grpSpPr>
          <a:xfrm rot="0">
            <a:off x="17959576" y="0"/>
            <a:ext cx="328424" cy="10287000"/>
            <a:chOff x="0" y="0"/>
            <a:chExt cx="86499" cy="2709333"/>
          </a:xfrm>
        </p:grpSpPr>
        <p:sp>
          <p:nvSpPr>
            <p:cNvPr id="3" name="Freeform 3"/>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4" name="TextBox 4"/>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0">
            <a:off x="0" y="719568"/>
            <a:ext cx="678703" cy="542064"/>
            <a:chOff x="0" y="0"/>
            <a:chExt cx="70805" cy="56550"/>
          </a:xfrm>
        </p:grpSpPr>
        <p:sp>
          <p:nvSpPr>
            <p:cNvPr id="6" name="Freeform 6"/>
            <p:cNvSpPr/>
            <p:nvPr/>
          </p:nvSpPr>
          <p:spPr>
            <a:xfrm>
              <a:off x="0" y="0"/>
              <a:ext cx="70805" cy="56550"/>
            </a:xfrm>
            <a:custGeom>
              <a:avLst/>
              <a:gdLst/>
              <a:ahLst/>
              <a:cxnLst/>
              <a:rect l="l" t="t" r="r" b="b"/>
              <a:pathLst>
                <a:path w="70805" h="56550">
                  <a:moveTo>
                    <a:pt x="0" y="0"/>
                  </a:moveTo>
                  <a:lnTo>
                    <a:pt x="70805" y="0"/>
                  </a:lnTo>
                  <a:lnTo>
                    <a:pt x="70805" y="56550"/>
                  </a:lnTo>
                  <a:lnTo>
                    <a:pt x="0" y="56550"/>
                  </a:lnTo>
                  <a:close/>
                </a:path>
              </a:pathLst>
            </a:custGeom>
            <a:solidFill>
              <a:srgbClr val="2827FC"/>
            </a:solidFill>
          </p:spPr>
        </p:sp>
        <p:sp>
          <p:nvSpPr>
            <p:cNvPr id="7" name="TextBox 7"/>
            <p:cNvSpPr txBox="1"/>
            <p:nvPr/>
          </p:nvSpPr>
          <p:spPr>
            <a:xfrm>
              <a:off x="0" y="-28575"/>
              <a:ext cx="70805" cy="85125"/>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470064" y="2646847"/>
            <a:ext cx="7424001" cy="5049219"/>
            <a:chOff x="0" y="0"/>
            <a:chExt cx="6991152" cy="4754830"/>
          </a:xfrm>
        </p:grpSpPr>
        <p:sp>
          <p:nvSpPr>
            <p:cNvPr id="9" name="Freeform 9"/>
            <p:cNvSpPr/>
            <p:nvPr/>
          </p:nvSpPr>
          <p:spPr>
            <a:xfrm>
              <a:off x="0" y="0"/>
              <a:ext cx="6991152" cy="4754830"/>
            </a:xfrm>
            <a:custGeom>
              <a:avLst/>
              <a:gdLst/>
              <a:ahLst/>
              <a:cxnLst/>
              <a:rect l="l" t="t" r="r" b="b"/>
              <a:pathLst>
                <a:path w="6991152" h="4754830">
                  <a:moveTo>
                    <a:pt x="0" y="0"/>
                  </a:moveTo>
                  <a:lnTo>
                    <a:pt x="6991152" y="0"/>
                  </a:lnTo>
                  <a:lnTo>
                    <a:pt x="6991152" y="4754830"/>
                  </a:lnTo>
                  <a:lnTo>
                    <a:pt x="0" y="4754830"/>
                  </a:lnTo>
                  <a:close/>
                </a:path>
              </a:pathLst>
            </a:custGeom>
            <a:solidFill>
              <a:srgbClr val="2827FC"/>
            </a:solidFill>
            <a:ln cap="sq">
              <a:noFill/>
              <a:prstDash val="solid"/>
              <a:miter/>
            </a:ln>
          </p:spPr>
        </p:sp>
        <p:sp>
          <p:nvSpPr>
            <p:cNvPr id="10" name="TextBox 10"/>
            <p:cNvSpPr txBox="1"/>
            <p:nvPr/>
          </p:nvSpPr>
          <p:spPr>
            <a:xfrm>
              <a:off x="0" y="0"/>
              <a:ext cx="6991152" cy="4754830"/>
            </a:xfrm>
            <a:prstGeom prst="rect">
              <a:avLst/>
            </a:prstGeom>
          </p:spPr>
          <p:txBody>
            <a:bodyPr lIns="50800" tIns="50800" rIns="50800" bIns="50800" rtlCol="0" anchor="ctr"/>
            <a:lstStyle/>
            <a:p>
              <a:pPr marL="0" lvl="0" indent="0" algn="ctr">
                <a:lnSpc>
                  <a:spcPts val="2400"/>
                </a:lnSpc>
                <a:spcBef>
                  <a:spcPct val="0"/>
                </a:spcBef>
              </a:pPr>
            </a:p>
          </p:txBody>
        </p:sp>
      </p:grpSp>
      <p:sp>
        <p:nvSpPr>
          <p:cNvPr id="11" name="Freeform 11"/>
          <p:cNvSpPr/>
          <p:nvPr/>
        </p:nvSpPr>
        <p:spPr>
          <a:xfrm>
            <a:off x="9144000" y="5133975"/>
            <a:ext cx="8520768" cy="2562092"/>
          </a:xfrm>
          <a:custGeom>
            <a:avLst/>
            <a:gdLst/>
            <a:ahLst/>
            <a:cxnLst/>
            <a:rect l="l" t="t" r="r" b="b"/>
            <a:pathLst>
              <a:path w="8520768" h="2562092">
                <a:moveTo>
                  <a:pt x="0" y="0"/>
                </a:moveTo>
                <a:lnTo>
                  <a:pt x="8520768" y="0"/>
                </a:lnTo>
                <a:lnTo>
                  <a:pt x="8520768" y="2562092"/>
                </a:lnTo>
                <a:lnTo>
                  <a:pt x="0" y="2562092"/>
                </a:lnTo>
                <a:lnTo>
                  <a:pt x="0" y="0"/>
                </a:lnTo>
                <a:close/>
              </a:path>
            </a:pathLst>
          </a:custGeom>
          <a:blipFill>
            <a:blip r:embed="rId1"/>
            <a:stretch>
              <a:fillRect t="-58556" b="-6897"/>
            </a:stretch>
          </a:blipFill>
        </p:spPr>
      </p:sp>
      <p:sp>
        <p:nvSpPr>
          <p:cNvPr id="12" name="Freeform 12"/>
          <p:cNvSpPr/>
          <p:nvPr/>
        </p:nvSpPr>
        <p:spPr>
          <a:xfrm>
            <a:off x="9534931" y="5835793"/>
            <a:ext cx="7724369" cy="1583610"/>
          </a:xfrm>
          <a:custGeom>
            <a:avLst/>
            <a:gdLst/>
            <a:ahLst/>
            <a:cxnLst/>
            <a:rect l="l" t="t" r="r" b="b"/>
            <a:pathLst>
              <a:path w="7724369" h="1583610">
                <a:moveTo>
                  <a:pt x="0" y="0"/>
                </a:moveTo>
                <a:lnTo>
                  <a:pt x="7724369" y="0"/>
                </a:lnTo>
                <a:lnTo>
                  <a:pt x="7724369" y="1583610"/>
                </a:lnTo>
                <a:lnTo>
                  <a:pt x="0" y="1583610"/>
                </a:lnTo>
                <a:lnTo>
                  <a:pt x="0" y="0"/>
                </a:lnTo>
                <a:close/>
              </a:path>
            </a:pathLst>
          </a:custGeom>
          <a:blipFill>
            <a:blip r:embed="rId2"/>
            <a:stretch>
              <a:fillRect/>
            </a:stretch>
          </a:blipFill>
        </p:spPr>
      </p:sp>
      <p:sp>
        <p:nvSpPr>
          <p:cNvPr id="13" name="Freeform 13"/>
          <p:cNvSpPr/>
          <p:nvPr/>
        </p:nvSpPr>
        <p:spPr>
          <a:xfrm>
            <a:off x="9166436" y="2581408"/>
            <a:ext cx="8520768" cy="2562092"/>
          </a:xfrm>
          <a:custGeom>
            <a:avLst/>
            <a:gdLst/>
            <a:ahLst/>
            <a:cxnLst/>
            <a:rect l="l" t="t" r="r" b="b"/>
            <a:pathLst>
              <a:path w="8520768" h="2562092">
                <a:moveTo>
                  <a:pt x="0" y="0"/>
                </a:moveTo>
                <a:lnTo>
                  <a:pt x="8520768" y="0"/>
                </a:lnTo>
                <a:lnTo>
                  <a:pt x="8520768" y="2562092"/>
                </a:lnTo>
                <a:lnTo>
                  <a:pt x="0" y="2562092"/>
                </a:lnTo>
                <a:lnTo>
                  <a:pt x="0" y="0"/>
                </a:lnTo>
                <a:close/>
              </a:path>
            </a:pathLst>
          </a:custGeom>
          <a:blipFill>
            <a:blip r:embed="rId1"/>
            <a:stretch>
              <a:fillRect t="-58556" b="-6897"/>
            </a:stretch>
          </a:blipFill>
        </p:spPr>
      </p:sp>
      <p:sp>
        <p:nvSpPr>
          <p:cNvPr id="14" name="Freeform 14"/>
          <p:cNvSpPr/>
          <p:nvPr/>
        </p:nvSpPr>
        <p:spPr>
          <a:xfrm>
            <a:off x="9508301" y="3131987"/>
            <a:ext cx="7750999" cy="1552483"/>
          </a:xfrm>
          <a:custGeom>
            <a:avLst/>
            <a:gdLst/>
            <a:ahLst/>
            <a:cxnLst/>
            <a:rect l="l" t="t" r="r" b="b"/>
            <a:pathLst>
              <a:path w="7750999" h="1552483">
                <a:moveTo>
                  <a:pt x="0" y="0"/>
                </a:moveTo>
                <a:lnTo>
                  <a:pt x="7750999" y="0"/>
                </a:lnTo>
                <a:lnTo>
                  <a:pt x="7750999" y="1552483"/>
                </a:lnTo>
                <a:lnTo>
                  <a:pt x="0" y="1552483"/>
                </a:lnTo>
                <a:lnTo>
                  <a:pt x="0" y="0"/>
                </a:lnTo>
                <a:close/>
              </a:path>
            </a:pathLst>
          </a:custGeom>
          <a:blipFill>
            <a:blip r:embed="rId3"/>
            <a:stretch>
              <a:fillRect/>
            </a:stretch>
          </a:blipFill>
        </p:spPr>
      </p:sp>
      <p:sp>
        <p:nvSpPr>
          <p:cNvPr id="15" name="TextBox 15"/>
          <p:cNvSpPr txBox="1"/>
          <p:nvPr/>
        </p:nvSpPr>
        <p:spPr>
          <a:xfrm>
            <a:off x="1047750" y="576262"/>
            <a:ext cx="6259721" cy="752475"/>
          </a:xfrm>
          <a:prstGeom prst="rect">
            <a:avLst/>
          </a:prstGeom>
        </p:spPr>
        <p:txBody>
          <a:bodyPr lIns="0" tIns="0" rIns="0" bIns="0" rtlCol="0" anchor="t">
            <a:spAutoFit/>
          </a:bodyPr>
          <a:lstStyle/>
          <a:p>
            <a:pPr>
              <a:lnSpc>
                <a:spcPts val="5995"/>
              </a:lnSpc>
            </a:pPr>
            <a:r>
              <a:rPr lang="en-US" sz="4995">
                <a:solidFill>
                  <a:srgbClr val="1E1E1E"/>
                </a:solidFill>
                <a:latin typeface="思源黑体 1 Bold" panose="020B0800000000000000" charset="-122"/>
              </a:rPr>
              <a:t>Programming</a:t>
            </a:r>
            <a:endParaRPr lang="en-US" sz="4995">
              <a:solidFill>
                <a:srgbClr val="1E1E1E"/>
              </a:solidFill>
              <a:latin typeface="思源黑体 1 Bold" panose="020B0800000000000000" charset="-122"/>
            </a:endParaRPr>
          </a:p>
        </p:txBody>
      </p:sp>
      <p:sp>
        <p:nvSpPr>
          <p:cNvPr id="16" name="TextBox 16"/>
          <p:cNvSpPr txBox="1"/>
          <p:nvPr/>
        </p:nvSpPr>
        <p:spPr>
          <a:xfrm>
            <a:off x="3737534" y="3221343"/>
            <a:ext cx="2889059" cy="510158"/>
          </a:xfrm>
          <a:prstGeom prst="rect">
            <a:avLst/>
          </a:prstGeom>
        </p:spPr>
        <p:txBody>
          <a:bodyPr lIns="0" tIns="0" rIns="0" bIns="0" rtlCol="0" anchor="t">
            <a:spAutoFit/>
          </a:bodyPr>
          <a:lstStyle/>
          <a:p>
            <a:pPr algn="ctr">
              <a:lnSpc>
                <a:spcPts val="4370"/>
              </a:lnSpc>
            </a:pPr>
            <a:r>
              <a:rPr lang="en-US" sz="2800">
                <a:solidFill>
                  <a:srgbClr val="FFFFFF"/>
                </a:solidFill>
                <a:ea typeface="思源黑体 2 Bold" panose="020B0800000000000000" charset="-122"/>
              </a:rPr>
              <a:t>资源占用对比</a:t>
            </a:r>
            <a:endParaRPr lang="en-US" sz="2800">
              <a:solidFill>
                <a:srgbClr val="FFFFFF"/>
              </a:solidFill>
              <a:ea typeface="思源黑体 2 Bold" panose="020B0800000000000000" charset="-122"/>
            </a:endParaRPr>
          </a:p>
        </p:txBody>
      </p:sp>
      <p:sp>
        <p:nvSpPr>
          <p:cNvPr id="17" name="TextBox 17"/>
          <p:cNvSpPr txBox="1"/>
          <p:nvPr/>
        </p:nvSpPr>
        <p:spPr>
          <a:xfrm>
            <a:off x="2190568" y="4006937"/>
            <a:ext cx="5982991" cy="2581276"/>
          </a:xfrm>
          <a:prstGeom prst="rect">
            <a:avLst/>
          </a:prstGeom>
        </p:spPr>
        <p:txBody>
          <a:bodyPr lIns="0" tIns="0" rIns="0" bIns="0" rtlCol="0" anchor="t">
            <a:spAutoFit/>
          </a:bodyPr>
          <a:lstStyle/>
          <a:p>
            <a:pPr algn="ctr">
              <a:lnSpc>
                <a:spcPts val="4200"/>
              </a:lnSpc>
            </a:pPr>
            <a:r>
              <a:rPr lang="en-US" sz="2500">
                <a:solidFill>
                  <a:srgbClr val="FFFFFF"/>
                </a:solidFill>
                <a:latin typeface="思源黑体 2" panose="020B0500000000000000" charset="-122"/>
                <a:ea typeface="思源黑体 2" panose="020B0500000000000000" charset="-122"/>
              </a:rPr>
              <a:t>onnx-mlir cpu占用和约为100%，而onnx-runtime cpu占用情况约为800%，相差了8倍，而且根据每个核心的占用情况可以知道onnx-mlir并未进行并行化优化，所以相比于onnx-runtime来说运行效率较慢</a:t>
            </a:r>
            <a:endParaRPr lang="en-US" sz="2500">
              <a:solidFill>
                <a:srgbClr val="FFFFFF"/>
              </a:solidFill>
              <a:latin typeface="思源黑体 2" panose="020B0500000000000000" charset="-122"/>
              <a:ea typeface="思源黑体 2" panose="020B0500000000000000" charset="-122"/>
            </a:endParaRPr>
          </a:p>
        </p:txBody>
      </p:sp>
      <p:sp>
        <p:nvSpPr>
          <p:cNvPr id="18" name="TextBox 18"/>
          <p:cNvSpPr txBox="1"/>
          <p:nvPr/>
        </p:nvSpPr>
        <p:spPr>
          <a:xfrm>
            <a:off x="11829947" y="5325443"/>
            <a:ext cx="3048298" cy="313690"/>
          </a:xfrm>
          <a:prstGeom prst="rect">
            <a:avLst/>
          </a:prstGeom>
        </p:spPr>
        <p:txBody>
          <a:bodyPr lIns="0" tIns="0" rIns="0" bIns="0" rtlCol="0" anchor="t">
            <a:spAutoFit/>
          </a:bodyPr>
          <a:lstStyle/>
          <a:p>
            <a:pPr algn="ctr">
              <a:lnSpc>
                <a:spcPts val="2660"/>
              </a:lnSpc>
              <a:spcBef>
                <a:spcPct val="0"/>
              </a:spcBef>
            </a:pPr>
            <a:r>
              <a:rPr lang="en-US" sz="1900">
                <a:solidFill>
                  <a:srgbClr val="000000"/>
                </a:solidFill>
                <a:latin typeface="思源黑体 1" panose="020B0500000000000000" charset="-122"/>
                <a:ea typeface="思源黑体 1" panose="020B0500000000000000" charset="-122"/>
              </a:rPr>
              <a:t>onnx-runtime 资源占用情况</a:t>
            </a:r>
            <a:endParaRPr lang="en-US" sz="1900">
              <a:solidFill>
                <a:srgbClr val="000000"/>
              </a:solidFill>
              <a:latin typeface="思源黑体 1" panose="020B0500000000000000" charset="-122"/>
              <a:ea typeface="思源黑体 1" panose="020B0500000000000000" charset="-122"/>
            </a:endParaRPr>
          </a:p>
        </p:txBody>
      </p:sp>
      <p:sp>
        <p:nvSpPr>
          <p:cNvPr id="19" name="TextBox 19"/>
          <p:cNvSpPr txBox="1"/>
          <p:nvPr/>
        </p:nvSpPr>
        <p:spPr>
          <a:xfrm>
            <a:off x="12084531" y="2618272"/>
            <a:ext cx="2598539" cy="313690"/>
          </a:xfrm>
          <a:prstGeom prst="rect">
            <a:avLst/>
          </a:prstGeom>
        </p:spPr>
        <p:txBody>
          <a:bodyPr lIns="0" tIns="0" rIns="0" bIns="0" rtlCol="0" anchor="t">
            <a:spAutoFit/>
          </a:bodyPr>
          <a:lstStyle/>
          <a:p>
            <a:pPr algn="ctr">
              <a:lnSpc>
                <a:spcPts val="2660"/>
              </a:lnSpc>
              <a:spcBef>
                <a:spcPct val="0"/>
              </a:spcBef>
            </a:pPr>
            <a:r>
              <a:rPr lang="en-US" sz="1900">
                <a:solidFill>
                  <a:srgbClr val="000000"/>
                </a:solidFill>
                <a:latin typeface="思源黑体 1" panose="020B0500000000000000" charset="-122"/>
                <a:ea typeface="思源黑体 1" panose="020B0500000000000000" charset="-122"/>
              </a:rPr>
              <a:t>onnx-mlir 资源占用情况</a:t>
            </a:r>
            <a:endParaRPr lang="en-US" sz="1900">
              <a:solidFill>
                <a:srgbClr val="000000"/>
              </a:solidFill>
              <a:latin typeface="思源黑体 1" panose="020B0500000000000000" charset="-122"/>
              <a:ea typeface="思源黑体 1" panose="020B05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Group 2"/>
          <p:cNvGrpSpPr/>
          <p:nvPr/>
        </p:nvGrpSpPr>
        <p:grpSpPr>
          <a:xfrm rot="0">
            <a:off x="17959576" y="0"/>
            <a:ext cx="328424" cy="10287000"/>
            <a:chOff x="0" y="0"/>
            <a:chExt cx="86499" cy="2709333"/>
          </a:xfrm>
        </p:grpSpPr>
        <p:sp>
          <p:nvSpPr>
            <p:cNvPr id="3" name="Freeform 3"/>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4" name="TextBox 4"/>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sp>
        <p:nvSpPr>
          <p:cNvPr id="5" name="TextBox 5"/>
          <p:cNvSpPr txBox="1"/>
          <p:nvPr/>
        </p:nvSpPr>
        <p:spPr>
          <a:xfrm>
            <a:off x="1047750" y="576262"/>
            <a:ext cx="6259721" cy="752475"/>
          </a:xfrm>
          <a:prstGeom prst="rect">
            <a:avLst/>
          </a:prstGeom>
        </p:spPr>
        <p:txBody>
          <a:bodyPr lIns="0" tIns="0" rIns="0" bIns="0" rtlCol="0" anchor="t">
            <a:spAutoFit/>
          </a:bodyPr>
          <a:lstStyle/>
          <a:p>
            <a:pPr>
              <a:lnSpc>
                <a:spcPts val="5995"/>
              </a:lnSpc>
            </a:pPr>
            <a:r>
              <a:rPr lang="en-US" sz="4995">
                <a:solidFill>
                  <a:srgbClr val="1E1E1E"/>
                </a:solidFill>
                <a:latin typeface="思源黑体 1 Bold" panose="020B0800000000000000" charset="-122"/>
              </a:rPr>
              <a:t>Programming</a:t>
            </a:r>
            <a:endParaRPr lang="en-US" sz="4995">
              <a:solidFill>
                <a:srgbClr val="1E1E1E"/>
              </a:solidFill>
              <a:latin typeface="思源黑体 1 Bold" panose="020B0800000000000000" charset="-122"/>
            </a:endParaRPr>
          </a:p>
        </p:txBody>
      </p:sp>
      <p:grpSp>
        <p:nvGrpSpPr>
          <p:cNvPr id="6" name="Group 6"/>
          <p:cNvGrpSpPr/>
          <p:nvPr/>
        </p:nvGrpSpPr>
        <p:grpSpPr>
          <a:xfrm rot="0">
            <a:off x="0" y="719568"/>
            <a:ext cx="678703" cy="542064"/>
            <a:chOff x="0" y="0"/>
            <a:chExt cx="70805" cy="56550"/>
          </a:xfrm>
        </p:grpSpPr>
        <p:sp>
          <p:nvSpPr>
            <p:cNvPr id="7" name="Freeform 7"/>
            <p:cNvSpPr/>
            <p:nvPr/>
          </p:nvSpPr>
          <p:spPr>
            <a:xfrm>
              <a:off x="0" y="0"/>
              <a:ext cx="70805" cy="56550"/>
            </a:xfrm>
            <a:custGeom>
              <a:avLst/>
              <a:gdLst/>
              <a:ahLst/>
              <a:cxnLst/>
              <a:rect l="l" t="t" r="r" b="b"/>
              <a:pathLst>
                <a:path w="70805" h="56550">
                  <a:moveTo>
                    <a:pt x="0" y="0"/>
                  </a:moveTo>
                  <a:lnTo>
                    <a:pt x="70805" y="0"/>
                  </a:lnTo>
                  <a:lnTo>
                    <a:pt x="70805" y="56550"/>
                  </a:lnTo>
                  <a:lnTo>
                    <a:pt x="0" y="56550"/>
                  </a:lnTo>
                  <a:close/>
                </a:path>
              </a:pathLst>
            </a:custGeom>
            <a:solidFill>
              <a:srgbClr val="2827FC"/>
            </a:solidFill>
          </p:spPr>
        </p:sp>
        <p:sp>
          <p:nvSpPr>
            <p:cNvPr id="8" name="TextBox 8"/>
            <p:cNvSpPr txBox="1"/>
            <p:nvPr/>
          </p:nvSpPr>
          <p:spPr>
            <a:xfrm>
              <a:off x="0" y="-28575"/>
              <a:ext cx="70805" cy="85125"/>
            </a:xfrm>
            <a:prstGeom prst="rect">
              <a:avLst/>
            </a:prstGeom>
          </p:spPr>
          <p:txBody>
            <a:bodyPr lIns="50800" tIns="50800" rIns="50800" bIns="50800" rtlCol="0" anchor="ctr"/>
            <a:lstStyle/>
            <a:p>
              <a:pPr algn="ctr">
                <a:lnSpc>
                  <a:spcPts val="2660"/>
                </a:lnSpc>
                <a:spcBef>
                  <a:spcPct val="0"/>
                </a:spcBef>
              </a:pPr>
            </a:p>
          </p:txBody>
        </p:sp>
      </p:grpSp>
      <p:grpSp>
        <p:nvGrpSpPr>
          <p:cNvPr id="9" name="Group 9"/>
          <p:cNvGrpSpPr/>
          <p:nvPr/>
        </p:nvGrpSpPr>
        <p:grpSpPr>
          <a:xfrm rot="0">
            <a:off x="1880145" y="2908616"/>
            <a:ext cx="4194870" cy="5672883"/>
            <a:chOff x="0" y="0"/>
            <a:chExt cx="3950292" cy="5342131"/>
          </a:xfrm>
        </p:grpSpPr>
        <p:sp>
          <p:nvSpPr>
            <p:cNvPr id="10" name="Freeform 10"/>
            <p:cNvSpPr/>
            <p:nvPr/>
          </p:nvSpPr>
          <p:spPr>
            <a:xfrm>
              <a:off x="0" y="0"/>
              <a:ext cx="3950293" cy="5342131"/>
            </a:xfrm>
            <a:custGeom>
              <a:avLst/>
              <a:gdLst/>
              <a:ahLst/>
              <a:cxnLst/>
              <a:rect l="l" t="t" r="r" b="b"/>
              <a:pathLst>
                <a:path w="3950293" h="5342131">
                  <a:moveTo>
                    <a:pt x="0" y="0"/>
                  </a:moveTo>
                  <a:lnTo>
                    <a:pt x="3950293" y="0"/>
                  </a:lnTo>
                  <a:lnTo>
                    <a:pt x="3950293" y="5342131"/>
                  </a:lnTo>
                  <a:lnTo>
                    <a:pt x="0" y="5342131"/>
                  </a:lnTo>
                  <a:close/>
                </a:path>
              </a:pathLst>
            </a:custGeom>
            <a:solidFill>
              <a:srgbClr val="000000">
                <a:alpha val="0"/>
              </a:srgbClr>
            </a:solidFill>
            <a:ln w="19050" cap="sq">
              <a:solidFill>
                <a:srgbClr val="2827FC"/>
              </a:solidFill>
              <a:prstDash val="solid"/>
              <a:miter/>
            </a:ln>
          </p:spPr>
        </p:sp>
        <p:sp>
          <p:nvSpPr>
            <p:cNvPr id="11" name="TextBox 11"/>
            <p:cNvSpPr txBox="1"/>
            <p:nvPr/>
          </p:nvSpPr>
          <p:spPr>
            <a:xfrm>
              <a:off x="0" y="-28575"/>
              <a:ext cx="3950292" cy="5370706"/>
            </a:xfrm>
            <a:prstGeom prst="rect">
              <a:avLst/>
            </a:prstGeom>
          </p:spPr>
          <p:txBody>
            <a:bodyPr lIns="50800" tIns="50800" rIns="50800" bIns="50800" rtlCol="0" anchor="ctr"/>
            <a:lstStyle/>
            <a:p>
              <a:pPr marL="0" lvl="0" indent="0" algn="ctr">
                <a:lnSpc>
                  <a:spcPts val="2660"/>
                </a:lnSpc>
                <a:spcBef>
                  <a:spcPct val="0"/>
                </a:spcBef>
              </a:pPr>
            </a:p>
          </p:txBody>
        </p:sp>
      </p:grpSp>
      <p:sp>
        <p:nvSpPr>
          <p:cNvPr id="12" name="TextBox 12"/>
          <p:cNvSpPr txBox="1"/>
          <p:nvPr/>
        </p:nvSpPr>
        <p:spPr>
          <a:xfrm>
            <a:off x="2286863" y="4195191"/>
            <a:ext cx="3381434" cy="2761489"/>
          </a:xfrm>
          <a:prstGeom prst="rect">
            <a:avLst/>
          </a:prstGeom>
        </p:spPr>
        <p:txBody>
          <a:bodyPr lIns="0" tIns="0" rIns="0" bIns="0" rtlCol="0" anchor="t">
            <a:spAutoFit/>
          </a:bodyPr>
          <a:lstStyle/>
          <a:p>
            <a:pPr algn="ctr">
              <a:lnSpc>
                <a:spcPts val="3695"/>
              </a:lnSpc>
            </a:pPr>
            <a:r>
              <a:rPr lang="en-US" sz="2200">
                <a:solidFill>
                  <a:srgbClr val="1E1E1E"/>
                </a:solidFill>
                <a:latin typeface="思源黑体 2" panose="020B0500000000000000" charset="-122"/>
                <a:ea typeface="思源黑体 2" panose="020B0500000000000000" charset="-122"/>
              </a:rPr>
              <a:t>onnx-mlir和onnx-runtime之间不会有预测结果上的不同，即onnx-mlir的预测结果和onnx-runtime是一样的，由此可见onnx-mlir没有改变.onnx模型的结构</a:t>
            </a:r>
            <a:endParaRPr lang="en-US" sz="2200">
              <a:solidFill>
                <a:srgbClr val="1E1E1E"/>
              </a:solidFill>
              <a:latin typeface="思源黑体 2" panose="020B0500000000000000" charset="-122"/>
              <a:ea typeface="思源黑体 2" panose="020B0500000000000000" charset="-122"/>
            </a:endParaRPr>
          </a:p>
        </p:txBody>
      </p:sp>
      <p:sp>
        <p:nvSpPr>
          <p:cNvPr id="13" name="TextBox 13"/>
          <p:cNvSpPr txBox="1"/>
          <p:nvPr/>
        </p:nvSpPr>
        <p:spPr>
          <a:xfrm>
            <a:off x="2286863" y="3343328"/>
            <a:ext cx="3294645" cy="510158"/>
          </a:xfrm>
          <a:prstGeom prst="rect">
            <a:avLst/>
          </a:prstGeom>
        </p:spPr>
        <p:txBody>
          <a:bodyPr lIns="0" tIns="0" rIns="0" bIns="0" rtlCol="0" anchor="t">
            <a:spAutoFit/>
          </a:bodyPr>
          <a:lstStyle/>
          <a:p>
            <a:pPr algn="ctr">
              <a:lnSpc>
                <a:spcPts val="4370"/>
              </a:lnSpc>
            </a:pPr>
            <a:r>
              <a:rPr lang="en-US" sz="2800">
                <a:solidFill>
                  <a:srgbClr val="1E1E1E"/>
                </a:solidFill>
                <a:ea typeface="思源黑体 2 Bold" panose="020B0800000000000000" charset="-122"/>
              </a:rPr>
              <a:t>预测结果对比</a:t>
            </a:r>
            <a:endParaRPr lang="en-US" sz="2800">
              <a:solidFill>
                <a:srgbClr val="1E1E1E"/>
              </a:solidFill>
              <a:ea typeface="思源黑体 2 Bold" panose="020B0800000000000000" charset="-122"/>
            </a:endParaRPr>
          </a:p>
        </p:txBody>
      </p:sp>
      <p:grpSp>
        <p:nvGrpSpPr>
          <p:cNvPr id="14" name="Group 14"/>
          <p:cNvGrpSpPr/>
          <p:nvPr/>
        </p:nvGrpSpPr>
        <p:grpSpPr>
          <a:xfrm rot="0">
            <a:off x="6856065" y="2908616"/>
            <a:ext cx="4194870" cy="5672883"/>
            <a:chOff x="0" y="0"/>
            <a:chExt cx="3950292" cy="5342131"/>
          </a:xfrm>
        </p:grpSpPr>
        <p:sp>
          <p:nvSpPr>
            <p:cNvPr id="15" name="Freeform 15"/>
            <p:cNvSpPr/>
            <p:nvPr/>
          </p:nvSpPr>
          <p:spPr>
            <a:xfrm>
              <a:off x="0" y="0"/>
              <a:ext cx="3950293" cy="5342131"/>
            </a:xfrm>
            <a:custGeom>
              <a:avLst/>
              <a:gdLst/>
              <a:ahLst/>
              <a:cxnLst/>
              <a:rect l="l" t="t" r="r" b="b"/>
              <a:pathLst>
                <a:path w="3950293" h="5342131">
                  <a:moveTo>
                    <a:pt x="0" y="0"/>
                  </a:moveTo>
                  <a:lnTo>
                    <a:pt x="3950293" y="0"/>
                  </a:lnTo>
                  <a:lnTo>
                    <a:pt x="3950293" y="5342131"/>
                  </a:lnTo>
                  <a:lnTo>
                    <a:pt x="0" y="5342131"/>
                  </a:lnTo>
                  <a:close/>
                </a:path>
              </a:pathLst>
            </a:custGeom>
            <a:solidFill>
              <a:srgbClr val="2827FC"/>
            </a:solidFill>
            <a:ln cap="sq">
              <a:noFill/>
              <a:prstDash val="solid"/>
              <a:miter/>
            </a:ln>
          </p:spPr>
        </p:sp>
        <p:sp>
          <p:nvSpPr>
            <p:cNvPr id="16" name="TextBox 16"/>
            <p:cNvSpPr txBox="1"/>
            <p:nvPr/>
          </p:nvSpPr>
          <p:spPr>
            <a:xfrm>
              <a:off x="0" y="-28575"/>
              <a:ext cx="3950292" cy="5370706"/>
            </a:xfrm>
            <a:prstGeom prst="rect">
              <a:avLst/>
            </a:prstGeom>
          </p:spPr>
          <p:txBody>
            <a:bodyPr lIns="50800" tIns="50800" rIns="50800" bIns="50800" rtlCol="0" anchor="ctr"/>
            <a:lstStyle/>
            <a:p>
              <a:pPr marL="0" lvl="0" indent="0" algn="ctr">
                <a:lnSpc>
                  <a:spcPts val="2660"/>
                </a:lnSpc>
                <a:spcBef>
                  <a:spcPct val="0"/>
                </a:spcBef>
              </a:pPr>
            </a:p>
          </p:txBody>
        </p:sp>
      </p:grpSp>
      <p:sp>
        <p:nvSpPr>
          <p:cNvPr id="17" name="TextBox 17"/>
          <p:cNvSpPr txBox="1"/>
          <p:nvPr/>
        </p:nvSpPr>
        <p:spPr>
          <a:xfrm>
            <a:off x="7349572" y="4195191"/>
            <a:ext cx="3381434" cy="3694939"/>
          </a:xfrm>
          <a:prstGeom prst="rect">
            <a:avLst/>
          </a:prstGeom>
        </p:spPr>
        <p:txBody>
          <a:bodyPr lIns="0" tIns="0" rIns="0" bIns="0" rtlCol="0" anchor="t">
            <a:spAutoFit/>
          </a:bodyPr>
          <a:lstStyle/>
          <a:p>
            <a:pPr algn="ctr">
              <a:lnSpc>
                <a:spcPts val="3695"/>
              </a:lnSpc>
            </a:pPr>
            <a:r>
              <a:rPr lang="en-US" sz="2200">
                <a:solidFill>
                  <a:srgbClr val="FFFFFF"/>
                </a:solidFill>
                <a:latin typeface="思源黑体 2" panose="020B0500000000000000" charset="-122"/>
                <a:ea typeface="思源黑体 2" panose="020B0500000000000000" charset="-122"/>
              </a:rPr>
              <a:t>onnx-mlir运行时只占用cpu的一个核，说明onnx-mlir并没有进行并行化处理，同时onnx-mlir加载模型时间短，说明onnx-runtime在加载模型时进行了模型优化，onnx-mlir相关优化还不够完善</a:t>
            </a:r>
            <a:endParaRPr lang="en-US" sz="2200">
              <a:solidFill>
                <a:srgbClr val="FFFFFF"/>
              </a:solidFill>
              <a:latin typeface="思源黑体 2" panose="020B0500000000000000" charset="-122"/>
              <a:ea typeface="思源黑体 2" panose="020B0500000000000000" charset="-122"/>
            </a:endParaRPr>
          </a:p>
        </p:txBody>
      </p:sp>
      <p:sp>
        <p:nvSpPr>
          <p:cNvPr id="18" name="TextBox 18"/>
          <p:cNvSpPr txBox="1"/>
          <p:nvPr/>
        </p:nvSpPr>
        <p:spPr>
          <a:xfrm>
            <a:off x="7349572" y="3343328"/>
            <a:ext cx="3294645" cy="510158"/>
          </a:xfrm>
          <a:prstGeom prst="rect">
            <a:avLst/>
          </a:prstGeom>
        </p:spPr>
        <p:txBody>
          <a:bodyPr lIns="0" tIns="0" rIns="0" bIns="0" rtlCol="0" anchor="t">
            <a:spAutoFit/>
          </a:bodyPr>
          <a:lstStyle/>
          <a:p>
            <a:pPr algn="ctr">
              <a:lnSpc>
                <a:spcPts val="4370"/>
              </a:lnSpc>
            </a:pPr>
            <a:r>
              <a:rPr lang="en-US" sz="2800">
                <a:solidFill>
                  <a:srgbClr val="FFFFFF"/>
                </a:solidFill>
                <a:ea typeface="思源黑体 2 Bold" panose="020B0800000000000000" charset="-122"/>
              </a:rPr>
              <a:t>占用资源对比</a:t>
            </a:r>
            <a:endParaRPr lang="en-US" sz="2800">
              <a:solidFill>
                <a:srgbClr val="FFFFFF"/>
              </a:solidFill>
              <a:ea typeface="思源黑体 2 Bold" panose="020B0800000000000000" charset="-122"/>
            </a:endParaRPr>
          </a:p>
        </p:txBody>
      </p:sp>
      <p:grpSp>
        <p:nvGrpSpPr>
          <p:cNvPr id="19" name="Group 19"/>
          <p:cNvGrpSpPr/>
          <p:nvPr/>
        </p:nvGrpSpPr>
        <p:grpSpPr>
          <a:xfrm rot="0">
            <a:off x="11827798" y="2908616"/>
            <a:ext cx="4194870" cy="5672883"/>
            <a:chOff x="0" y="0"/>
            <a:chExt cx="3950292" cy="5342131"/>
          </a:xfrm>
        </p:grpSpPr>
        <p:sp>
          <p:nvSpPr>
            <p:cNvPr id="20" name="Freeform 20"/>
            <p:cNvSpPr/>
            <p:nvPr/>
          </p:nvSpPr>
          <p:spPr>
            <a:xfrm>
              <a:off x="0" y="0"/>
              <a:ext cx="3950293" cy="5342131"/>
            </a:xfrm>
            <a:custGeom>
              <a:avLst/>
              <a:gdLst/>
              <a:ahLst/>
              <a:cxnLst/>
              <a:rect l="l" t="t" r="r" b="b"/>
              <a:pathLst>
                <a:path w="3950293" h="5342131">
                  <a:moveTo>
                    <a:pt x="0" y="0"/>
                  </a:moveTo>
                  <a:lnTo>
                    <a:pt x="3950293" y="0"/>
                  </a:lnTo>
                  <a:lnTo>
                    <a:pt x="3950293" y="5342131"/>
                  </a:lnTo>
                  <a:lnTo>
                    <a:pt x="0" y="5342131"/>
                  </a:lnTo>
                  <a:close/>
                </a:path>
              </a:pathLst>
            </a:custGeom>
            <a:solidFill>
              <a:srgbClr val="000000">
                <a:alpha val="0"/>
              </a:srgbClr>
            </a:solidFill>
            <a:ln w="19050" cap="sq">
              <a:solidFill>
                <a:srgbClr val="2827FC"/>
              </a:solidFill>
              <a:prstDash val="solid"/>
              <a:miter/>
            </a:ln>
          </p:spPr>
        </p:sp>
        <p:sp>
          <p:nvSpPr>
            <p:cNvPr id="21" name="TextBox 21"/>
            <p:cNvSpPr txBox="1"/>
            <p:nvPr/>
          </p:nvSpPr>
          <p:spPr>
            <a:xfrm>
              <a:off x="0" y="-28575"/>
              <a:ext cx="3950292" cy="5370706"/>
            </a:xfrm>
            <a:prstGeom prst="rect">
              <a:avLst/>
            </a:prstGeom>
          </p:spPr>
          <p:txBody>
            <a:bodyPr lIns="50800" tIns="50800" rIns="50800" bIns="50800" rtlCol="0" anchor="ctr"/>
            <a:lstStyle/>
            <a:p>
              <a:pPr marL="0" lvl="0" indent="0" algn="ctr">
                <a:lnSpc>
                  <a:spcPts val="2660"/>
                </a:lnSpc>
                <a:spcBef>
                  <a:spcPct val="0"/>
                </a:spcBef>
              </a:pPr>
            </a:p>
          </p:txBody>
        </p:sp>
      </p:grpSp>
      <p:sp>
        <p:nvSpPr>
          <p:cNvPr id="22" name="TextBox 22"/>
          <p:cNvSpPr txBox="1"/>
          <p:nvPr/>
        </p:nvSpPr>
        <p:spPr>
          <a:xfrm>
            <a:off x="12327285" y="4195191"/>
            <a:ext cx="3381434" cy="3228214"/>
          </a:xfrm>
          <a:prstGeom prst="rect">
            <a:avLst/>
          </a:prstGeom>
        </p:spPr>
        <p:txBody>
          <a:bodyPr lIns="0" tIns="0" rIns="0" bIns="0" rtlCol="0" anchor="t">
            <a:spAutoFit/>
          </a:bodyPr>
          <a:lstStyle/>
          <a:p>
            <a:pPr algn="ctr">
              <a:lnSpc>
                <a:spcPts val="3695"/>
              </a:lnSpc>
            </a:pPr>
            <a:r>
              <a:rPr lang="en-US" sz="2200">
                <a:solidFill>
                  <a:srgbClr val="1E1E1E"/>
                </a:solidFill>
                <a:latin typeface="思源黑体 2" panose="020B0500000000000000" charset="-122"/>
                <a:ea typeface="思源黑体 2" panose="020B0500000000000000" charset="-122"/>
              </a:rPr>
              <a:t>onnx-mlir的运行时间太长，一方面是没有进行并行化处理，另一方面是对每一层的dialect缺少针对模型的pass优化，这一点从后续Analysis中的相关方面会有说明</a:t>
            </a:r>
            <a:endParaRPr lang="en-US" sz="2200">
              <a:solidFill>
                <a:srgbClr val="1E1E1E"/>
              </a:solidFill>
              <a:latin typeface="思源黑体 2" panose="020B0500000000000000" charset="-122"/>
              <a:ea typeface="思源黑体 2" panose="020B0500000000000000" charset="-122"/>
            </a:endParaRPr>
          </a:p>
        </p:txBody>
      </p:sp>
      <p:sp>
        <p:nvSpPr>
          <p:cNvPr id="23" name="TextBox 23"/>
          <p:cNvSpPr txBox="1"/>
          <p:nvPr/>
        </p:nvSpPr>
        <p:spPr>
          <a:xfrm>
            <a:off x="12277910" y="3343328"/>
            <a:ext cx="3294645" cy="510158"/>
          </a:xfrm>
          <a:prstGeom prst="rect">
            <a:avLst/>
          </a:prstGeom>
        </p:spPr>
        <p:txBody>
          <a:bodyPr lIns="0" tIns="0" rIns="0" bIns="0" rtlCol="0" anchor="t">
            <a:spAutoFit/>
          </a:bodyPr>
          <a:lstStyle/>
          <a:p>
            <a:pPr algn="ctr">
              <a:lnSpc>
                <a:spcPts val="4370"/>
              </a:lnSpc>
            </a:pPr>
            <a:r>
              <a:rPr lang="en-US" sz="2800">
                <a:solidFill>
                  <a:srgbClr val="1E1E1E"/>
                </a:solidFill>
                <a:ea typeface="思源黑体 2 Bold" panose="020B0800000000000000" charset="-122"/>
              </a:rPr>
              <a:t>运行时间对比</a:t>
            </a:r>
            <a:endParaRPr lang="en-US" sz="2800">
              <a:solidFill>
                <a:srgbClr val="1E1E1E"/>
              </a:solidFill>
              <a:ea typeface="思源黑体 2 Bold" panose="020B0800000000000000"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68680612" cy="38632844"/>
          </a:xfrm>
        </p:grpSpPr>
        <p:sp>
          <p:nvSpPr>
            <p:cNvPr id="3" name="Freeform 3"/>
            <p:cNvSpPr/>
            <p:nvPr/>
          </p:nvSpPr>
          <p:spPr>
            <a:xfrm>
              <a:off x="0" y="0"/>
              <a:ext cx="68680626" cy="38632833"/>
            </a:xfrm>
            <a:custGeom>
              <a:avLst/>
              <a:gdLst/>
              <a:ahLst/>
              <a:cxnLst/>
              <a:rect l="l" t="t" r="r" b="b"/>
              <a:pathLst>
                <a:path w="68680626" h="38632833">
                  <a:moveTo>
                    <a:pt x="0" y="0"/>
                  </a:moveTo>
                  <a:lnTo>
                    <a:pt x="68680626" y="0"/>
                  </a:lnTo>
                  <a:lnTo>
                    <a:pt x="68680626" y="38632833"/>
                  </a:lnTo>
                  <a:lnTo>
                    <a:pt x="0" y="38632833"/>
                  </a:lnTo>
                </a:path>
              </a:pathLst>
            </a:custGeom>
            <a:blipFill>
              <a:blip r:embed="rId1"/>
              <a:stretch>
                <a:fillRect t="-18666"/>
              </a:stretch>
            </a:blipFill>
          </p:spPr>
        </p:sp>
      </p:grpSp>
      <p:grpSp>
        <p:nvGrpSpPr>
          <p:cNvPr id="4" name="Group 4"/>
          <p:cNvGrpSpPr/>
          <p:nvPr/>
        </p:nvGrpSpPr>
        <p:grpSpPr>
          <a:xfrm rot="0">
            <a:off x="17959576" y="0"/>
            <a:ext cx="328424" cy="10287000"/>
            <a:chOff x="0" y="0"/>
            <a:chExt cx="86499" cy="2709333"/>
          </a:xfrm>
        </p:grpSpPr>
        <p:sp>
          <p:nvSpPr>
            <p:cNvPr id="5" name="Freeform 5"/>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6" name="TextBox 6"/>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7" name="Group 7"/>
          <p:cNvGrpSpPr/>
          <p:nvPr/>
        </p:nvGrpSpPr>
        <p:grpSpPr>
          <a:xfrm rot="0">
            <a:off x="1429392" y="5332899"/>
            <a:ext cx="5405051" cy="542064"/>
            <a:chOff x="0" y="0"/>
            <a:chExt cx="563873" cy="56550"/>
          </a:xfrm>
        </p:grpSpPr>
        <p:sp>
          <p:nvSpPr>
            <p:cNvPr id="8" name="Freeform 8"/>
            <p:cNvSpPr/>
            <p:nvPr/>
          </p:nvSpPr>
          <p:spPr>
            <a:xfrm>
              <a:off x="0" y="0"/>
              <a:ext cx="563873" cy="56550"/>
            </a:xfrm>
            <a:custGeom>
              <a:avLst/>
              <a:gdLst/>
              <a:ahLst/>
              <a:cxnLst/>
              <a:rect l="l" t="t" r="r" b="b"/>
              <a:pathLst>
                <a:path w="563873" h="56550">
                  <a:moveTo>
                    <a:pt x="0" y="0"/>
                  </a:moveTo>
                  <a:lnTo>
                    <a:pt x="563873" y="0"/>
                  </a:lnTo>
                  <a:lnTo>
                    <a:pt x="563873" y="56550"/>
                  </a:lnTo>
                  <a:lnTo>
                    <a:pt x="0" y="56550"/>
                  </a:lnTo>
                  <a:close/>
                </a:path>
              </a:pathLst>
            </a:custGeom>
            <a:solidFill>
              <a:srgbClr val="2827FC"/>
            </a:solidFill>
          </p:spPr>
        </p:sp>
        <p:sp>
          <p:nvSpPr>
            <p:cNvPr id="9" name="TextBox 9"/>
            <p:cNvSpPr txBox="1"/>
            <p:nvPr/>
          </p:nvSpPr>
          <p:spPr>
            <a:xfrm>
              <a:off x="0" y="-28575"/>
              <a:ext cx="563873" cy="85125"/>
            </a:xfrm>
            <a:prstGeom prst="rect">
              <a:avLst/>
            </a:prstGeom>
          </p:spPr>
          <p:txBody>
            <a:bodyPr lIns="50800" tIns="50800" rIns="50800" bIns="50800" rtlCol="0" anchor="ctr"/>
            <a:lstStyle/>
            <a:p>
              <a:pPr algn="ctr">
                <a:lnSpc>
                  <a:spcPts val="2660"/>
                </a:lnSpc>
                <a:spcBef>
                  <a:spcPct val="0"/>
                </a:spcBef>
              </a:pPr>
            </a:p>
          </p:txBody>
        </p:sp>
      </p:grpSp>
      <p:sp>
        <p:nvSpPr>
          <p:cNvPr id="10" name="TextBox 10"/>
          <p:cNvSpPr txBox="1"/>
          <p:nvPr/>
        </p:nvSpPr>
        <p:spPr>
          <a:xfrm>
            <a:off x="1576010" y="5301195"/>
            <a:ext cx="5111813" cy="510223"/>
          </a:xfrm>
          <a:prstGeom prst="rect">
            <a:avLst/>
          </a:prstGeom>
        </p:spPr>
        <p:txBody>
          <a:bodyPr lIns="0" tIns="0" rIns="0" bIns="0" rtlCol="0" anchor="t">
            <a:spAutoFit/>
          </a:bodyPr>
          <a:lstStyle/>
          <a:p>
            <a:pPr algn="ctr">
              <a:lnSpc>
                <a:spcPts val="3810"/>
              </a:lnSpc>
            </a:pPr>
            <a:r>
              <a:rPr lang="en-US" sz="2525">
                <a:solidFill>
                  <a:srgbClr val="FFFFFF"/>
                </a:solidFill>
                <a:ea typeface="Akzidenz-Grotesk Medium" panose="02000603030000020004"/>
              </a:rPr>
              <a:t>实现机制及其分析</a:t>
            </a:r>
            <a:endParaRPr lang="en-US" sz="2525">
              <a:solidFill>
                <a:srgbClr val="FFFFFF"/>
              </a:solidFill>
              <a:ea typeface="Akzidenz-Grotesk Medium" panose="02000603030000020004"/>
            </a:endParaRPr>
          </a:p>
        </p:txBody>
      </p:sp>
      <p:sp>
        <p:nvSpPr>
          <p:cNvPr id="11" name="TextBox 11"/>
          <p:cNvSpPr txBox="1"/>
          <p:nvPr/>
        </p:nvSpPr>
        <p:spPr>
          <a:xfrm>
            <a:off x="1429392" y="3566160"/>
            <a:ext cx="8781311" cy="1472565"/>
          </a:xfrm>
          <a:prstGeom prst="rect">
            <a:avLst/>
          </a:prstGeom>
        </p:spPr>
        <p:txBody>
          <a:bodyPr lIns="0" tIns="0" rIns="0" bIns="0" rtlCol="0" anchor="t">
            <a:spAutoFit/>
          </a:bodyPr>
          <a:lstStyle/>
          <a:p>
            <a:pPr algn="l">
              <a:lnSpc>
                <a:spcPts val="11880"/>
              </a:lnSpc>
            </a:pPr>
            <a:r>
              <a:rPr lang="en-US" sz="9000">
                <a:solidFill>
                  <a:srgbClr val="1E1E1E"/>
                </a:solidFill>
                <a:latin typeface="思源黑体 1 Heavy" panose="020B0A00000000000000" charset="-122"/>
              </a:rPr>
              <a:t>Analysis</a:t>
            </a:r>
            <a:endParaRPr lang="en-US" sz="9000">
              <a:solidFill>
                <a:srgbClr val="1E1E1E"/>
              </a:solidFill>
              <a:latin typeface="思源黑体 1 Heavy" panose="020B0A00000000000000" charset="-122"/>
            </a:endParaRPr>
          </a:p>
        </p:txBody>
      </p:sp>
      <p:sp>
        <p:nvSpPr>
          <p:cNvPr id="12" name="TextBox 12"/>
          <p:cNvSpPr txBox="1"/>
          <p:nvPr/>
        </p:nvSpPr>
        <p:spPr>
          <a:xfrm>
            <a:off x="10753444" y="2800350"/>
            <a:ext cx="6081497" cy="4029075"/>
          </a:xfrm>
          <a:prstGeom prst="rect">
            <a:avLst/>
          </a:prstGeom>
        </p:spPr>
        <p:txBody>
          <a:bodyPr lIns="0" tIns="0" rIns="0" bIns="0" rtlCol="0" anchor="t">
            <a:spAutoFit/>
          </a:bodyPr>
          <a:lstStyle/>
          <a:p>
            <a:pPr algn="ctr">
              <a:lnSpc>
                <a:spcPts val="28085"/>
              </a:lnSpc>
            </a:pPr>
            <a:r>
              <a:rPr lang="en-US" sz="23400">
                <a:solidFill>
                  <a:srgbClr val="2827FC"/>
                </a:solidFill>
                <a:latin typeface="Akzidenz-Grotesk Bold" panose="02000803050000020004"/>
              </a:rPr>
              <a:t>03</a:t>
            </a:r>
            <a:endParaRPr lang="en-US" sz="23400">
              <a:solidFill>
                <a:srgbClr val="2827FC"/>
              </a:solidFill>
              <a:latin typeface="Akzidenz-Grotesk Bold" panose="020008030500000200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Group 2"/>
          <p:cNvGrpSpPr/>
          <p:nvPr/>
        </p:nvGrpSpPr>
        <p:grpSpPr>
          <a:xfrm rot="0">
            <a:off x="17959576" y="0"/>
            <a:ext cx="328424" cy="10287000"/>
            <a:chOff x="0" y="0"/>
            <a:chExt cx="86499" cy="2709333"/>
          </a:xfrm>
        </p:grpSpPr>
        <p:sp>
          <p:nvSpPr>
            <p:cNvPr id="3" name="Freeform 3"/>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4" name="TextBox 4"/>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0">
            <a:off x="0" y="719568"/>
            <a:ext cx="678703" cy="542064"/>
            <a:chOff x="0" y="0"/>
            <a:chExt cx="70805" cy="56550"/>
          </a:xfrm>
        </p:grpSpPr>
        <p:sp>
          <p:nvSpPr>
            <p:cNvPr id="6" name="Freeform 6"/>
            <p:cNvSpPr/>
            <p:nvPr/>
          </p:nvSpPr>
          <p:spPr>
            <a:xfrm>
              <a:off x="0" y="0"/>
              <a:ext cx="70805" cy="56550"/>
            </a:xfrm>
            <a:custGeom>
              <a:avLst/>
              <a:gdLst/>
              <a:ahLst/>
              <a:cxnLst/>
              <a:rect l="l" t="t" r="r" b="b"/>
              <a:pathLst>
                <a:path w="70805" h="56550">
                  <a:moveTo>
                    <a:pt x="0" y="0"/>
                  </a:moveTo>
                  <a:lnTo>
                    <a:pt x="70805" y="0"/>
                  </a:lnTo>
                  <a:lnTo>
                    <a:pt x="70805" y="56550"/>
                  </a:lnTo>
                  <a:lnTo>
                    <a:pt x="0" y="56550"/>
                  </a:lnTo>
                  <a:close/>
                </a:path>
              </a:pathLst>
            </a:custGeom>
            <a:solidFill>
              <a:srgbClr val="2827FC"/>
            </a:solidFill>
          </p:spPr>
        </p:sp>
        <p:sp>
          <p:nvSpPr>
            <p:cNvPr id="7" name="TextBox 7"/>
            <p:cNvSpPr txBox="1"/>
            <p:nvPr/>
          </p:nvSpPr>
          <p:spPr>
            <a:xfrm>
              <a:off x="0" y="-28575"/>
              <a:ext cx="70805" cy="85125"/>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476085" y="2355646"/>
            <a:ext cx="8841258" cy="4828593"/>
            <a:chOff x="0" y="0"/>
            <a:chExt cx="1037625" cy="566692"/>
          </a:xfrm>
        </p:grpSpPr>
        <p:sp>
          <p:nvSpPr>
            <p:cNvPr id="9" name="Freeform 9"/>
            <p:cNvSpPr/>
            <p:nvPr/>
          </p:nvSpPr>
          <p:spPr>
            <a:xfrm>
              <a:off x="0" y="0"/>
              <a:ext cx="1037625" cy="566692"/>
            </a:xfrm>
            <a:custGeom>
              <a:avLst/>
              <a:gdLst/>
              <a:ahLst/>
              <a:cxnLst/>
              <a:rect l="l" t="t" r="r" b="b"/>
              <a:pathLst>
                <a:path w="1037625" h="566692">
                  <a:moveTo>
                    <a:pt x="834425" y="0"/>
                  </a:moveTo>
                  <a:lnTo>
                    <a:pt x="0" y="0"/>
                  </a:lnTo>
                  <a:lnTo>
                    <a:pt x="0" y="566692"/>
                  </a:lnTo>
                  <a:lnTo>
                    <a:pt x="834425" y="566692"/>
                  </a:lnTo>
                  <a:lnTo>
                    <a:pt x="1037625" y="283346"/>
                  </a:lnTo>
                  <a:lnTo>
                    <a:pt x="834425" y="0"/>
                  </a:lnTo>
                  <a:close/>
                </a:path>
              </a:pathLst>
            </a:custGeom>
            <a:solidFill>
              <a:srgbClr val="000000">
                <a:alpha val="0"/>
              </a:srgbClr>
            </a:solidFill>
            <a:ln w="28575" cap="sq">
              <a:solidFill>
                <a:srgbClr val="2827FC"/>
              </a:solidFill>
              <a:prstDash val="solid"/>
              <a:miter/>
            </a:ln>
          </p:spPr>
        </p:sp>
        <p:sp>
          <p:nvSpPr>
            <p:cNvPr id="10" name="TextBox 10"/>
            <p:cNvSpPr txBox="1"/>
            <p:nvPr/>
          </p:nvSpPr>
          <p:spPr>
            <a:xfrm>
              <a:off x="0" y="-28575"/>
              <a:ext cx="923325" cy="59526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0">
            <a:off x="1028700" y="3298311"/>
            <a:ext cx="858359" cy="85835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827FC"/>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3105"/>
                </a:lnSpc>
              </a:pPr>
            </a:p>
          </p:txBody>
        </p:sp>
      </p:grpSp>
      <p:sp>
        <p:nvSpPr>
          <p:cNvPr id="14" name="Freeform 14"/>
          <p:cNvSpPr/>
          <p:nvPr/>
        </p:nvSpPr>
        <p:spPr>
          <a:xfrm>
            <a:off x="1219086" y="3497285"/>
            <a:ext cx="482105" cy="460410"/>
          </a:xfrm>
          <a:custGeom>
            <a:avLst/>
            <a:gdLst/>
            <a:ahLst/>
            <a:cxnLst/>
            <a:rect l="l" t="t" r="r" b="b"/>
            <a:pathLst>
              <a:path w="482105" h="460410">
                <a:moveTo>
                  <a:pt x="0" y="0"/>
                </a:moveTo>
                <a:lnTo>
                  <a:pt x="482105" y="0"/>
                </a:lnTo>
                <a:lnTo>
                  <a:pt x="482105" y="460410"/>
                </a:lnTo>
                <a:lnTo>
                  <a:pt x="0" y="460410"/>
                </a:lnTo>
                <a:lnTo>
                  <a:pt x="0" y="0"/>
                </a:lnTo>
                <a:close/>
              </a:path>
            </a:pathLst>
          </a:custGeom>
          <a:blipFill>
            <a:blip r:embed="rId1"/>
            <a:stretch>
              <a:fillRect/>
            </a:stretch>
          </a:blipFill>
        </p:spPr>
      </p:sp>
      <p:grpSp>
        <p:nvGrpSpPr>
          <p:cNvPr id="15" name="Group 15"/>
          <p:cNvGrpSpPr/>
          <p:nvPr/>
        </p:nvGrpSpPr>
        <p:grpSpPr>
          <a:xfrm rot="0">
            <a:off x="1028700" y="5383215"/>
            <a:ext cx="858359" cy="85835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827FC"/>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3105"/>
                </a:lnSpc>
              </a:pPr>
            </a:p>
          </p:txBody>
        </p:sp>
      </p:grpSp>
      <p:sp>
        <p:nvSpPr>
          <p:cNvPr id="18" name="Freeform 18"/>
          <p:cNvSpPr/>
          <p:nvPr/>
        </p:nvSpPr>
        <p:spPr>
          <a:xfrm>
            <a:off x="1216827" y="5578573"/>
            <a:ext cx="482105" cy="467642"/>
          </a:xfrm>
          <a:custGeom>
            <a:avLst/>
            <a:gdLst/>
            <a:ahLst/>
            <a:cxnLst/>
            <a:rect l="l" t="t" r="r" b="b"/>
            <a:pathLst>
              <a:path w="482105" h="467642">
                <a:moveTo>
                  <a:pt x="0" y="0"/>
                </a:moveTo>
                <a:lnTo>
                  <a:pt x="482105" y="0"/>
                </a:lnTo>
                <a:lnTo>
                  <a:pt x="482105" y="467642"/>
                </a:lnTo>
                <a:lnTo>
                  <a:pt x="0" y="467642"/>
                </a:lnTo>
                <a:lnTo>
                  <a:pt x="0" y="0"/>
                </a:lnTo>
                <a:close/>
              </a:path>
            </a:pathLst>
          </a:custGeom>
          <a:blipFill>
            <a:blip r:embed="rId2"/>
            <a:stretch>
              <a:fillRect/>
            </a:stretch>
          </a:blipFill>
        </p:spPr>
      </p:sp>
      <p:sp>
        <p:nvSpPr>
          <p:cNvPr id="19" name="AutoShape 19"/>
          <p:cNvSpPr/>
          <p:nvPr/>
        </p:nvSpPr>
        <p:spPr>
          <a:xfrm>
            <a:off x="12178881" y="1916961"/>
            <a:ext cx="19048" cy="1086075"/>
          </a:xfrm>
          <a:prstGeom prst="line">
            <a:avLst/>
          </a:prstGeom>
          <a:ln w="38100" cap="flat">
            <a:solidFill>
              <a:srgbClr val="000000"/>
            </a:solidFill>
            <a:prstDash val="solid"/>
            <a:headEnd type="none" w="sm" len="sm"/>
            <a:tailEnd type="arrow" w="med" len="sm"/>
          </a:ln>
        </p:spPr>
      </p:sp>
      <p:sp>
        <p:nvSpPr>
          <p:cNvPr id="20" name="AutoShape 20"/>
          <p:cNvSpPr/>
          <p:nvPr/>
        </p:nvSpPr>
        <p:spPr>
          <a:xfrm>
            <a:off x="12216976" y="3831843"/>
            <a:ext cx="19048" cy="1086075"/>
          </a:xfrm>
          <a:prstGeom prst="line">
            <a:avLst/>
          </a:prstGeom>
          <a:ln w="38100" cap="flat">
            <a:solidFill>
              <a:srgbClr val="000000"/>
            </a:solidFill>
            <a:prstDash val="solid"/>
            <a:headEnd type="none" w="sm" len="sm"/>
            <a:tailEnd type="arrow" w="med" len="sm"/>
          </a:ln>
        </p:spPr>
      </p:sp>
      <p:sp>
        <p:nvSpPr>
          <p:cNvPr id="21" name="AutoShape 21"/>
          <p:cNvSpPr/>
          <p:nvPr/>
        </p:nvSpPr>
        <p:spPr>
          <a:xfrm>
            <a:off x="12255071" y="5802555"/>
            <a:ext cx="19048" cy="1086075"/>
          </a:xfrm>
          <a:prstGeom prst="line">
            <a:avLst/>
          </a:prstGeom>
          <a:ln w="38100" cap="flat">
            <a:solidFill>
              <a:srgbClr val="000000"/>
            </a:solidFill>
            <a:prstDash val="solid"/>
            <a:headEnd type="none" w="sm" len="sm"/>
            <a:tailEnd type="arrow" w="med" len="sm"/>
          </a:ln>
        </p:spPr>
      </p:sp>
      <p:sp>
        <p:nvSpPr>
          <p:cNvPr id="22" name="AutoShape 22"/>
          <p:cNvSpPr/>
          <p:nvPr/>
        </p:nvSpPr>
        <p:spPr>
          <a:xfrm>
            <a:off x="12293166" y="7831963"/>
            <a:ext cx="19048" cy="1086075"/>
          </a:xfrm>
          <a:prstGeom prst="line">
            <a:avLst/>
          </a:prstGeom>
          <a:ln w="38100" cap="flat">
            <a:solidFill>
              <a:srgbClr val="000000"/>
            </a:solidFill>
            <a:prstDash val="solid"/>
            <a:headEnd type="none" w="sm" len="sm"/>
            <a:tailEnd type="arrow" w="med" len="sm"/>
          </a:ln>
        </p:spPr>
      </p:sp>
      <p:sp>
        <p:nvSpPr>
          <p:cNvPr id="23" name="Freeform 23"/>
          <p:cNvSpPr/>
          <p:nvPr/>
        </p:nvSpPr>
        <p:spPr>
          <a:xfrm>
            <a:off x="13506977" y="3118502"/>
            <a:ext cx="685367" cy="555147"/>
          </a:xfrm>
          <a:custGeom>
            <a:avLst/>
            <a:gdLst/>
            <a:ahLst/>
            <a:cxnLst/>
            <a:rect l="l" t="t" r="r" b="b"/>
            <a:pathLst>
              <a:path w="685367" h="555147">
                <a:moveTo>
                  <a:pt x="0" y="0"/>
                </a:moveTo>
                <a:lnTo>
                  <a:pt x="685367" y="0"/>
                </a:lnTo>
                <a:lnTo>
                  <a:pt x="685367" y="555147"/>
                </a:lnTo>
                <a:lnTo>
                  <a:pt x="0" y="55514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4" name="Freeform 24"/>
          <p:cNvSpPr/>
          <p:nvPr/>
        </p:nvSpPr>
        <p:spPr>
          <a:xfrm>
            <a:off x="13506977" y="5139759"/>
            <a:ext cx="685367" cy="555147"/>
          </a:xfrm>
          <a:custGeom>
            <a:avLst/>
            <a:gdLst/>
            <a:ahLst/>
            <a:cxnLst/>
            <a:rect l="l" t="t" r="r" b="b"/>
            <a:pathLst>
              <a:path w="685367" h="555147">
                <a:moveTo>
                  <a:pt x="0" y="0"/>
                </a:moveTo>
                <a:lnTo>
                  <a:pt x="685367" y="0"/>
                </a:lnTo>
                <a:lnTo>
                  <a:pt x="685367" y="555147"/>
                </a:lnTo>
                <a:lnTo>
                  <a:pt x="0" y="55514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5" name="Freeform 25"/>
          <p:cNvSpPr/>
          <p:nvPr/>
        </p:nvSpPr>
        <p:spPr>
          <a:xfrm>
            <a:off x="1476085" y="7925519"/>
            <a:ext cx="6677999" cy="1288128"/>
          </a:xfrm>
          <a:custGeom>
            <a:avLst/>
            <a:gdLst/>
            <a:ahLst/>
            <a:cxnLst/>
            <a:rect l="l" t="t" r="r" b="b"/>
            <a:pathLst>
              <a:path w="6677999" h="1288128">
                <a:moveTo>
                  <a:pt x="0" y="0"/>
                </a:moveTo>
                <a:lnTo>
                  <a:pt x="6677999" y="0"/>
                </a:lnTo>
                <a:lnTo>
                  <a:pt x="6677999" y="1288128"/>
                </a:lnTo>
                <a:lnTo>
                  <a:pt x="0" y="1288128"/>
                </a:lnTo>
                <a:lnTo>
                  <a:pt x="0" y="0"/>
                </a:lnTo>
                <a:close/>
              </a:path>
            </a:pathLst>
          </a:custGeom>
          <a:blipFill>
            <a:blip r:embed="rId5"/>
            <a:stretch>
              <a:fillRect b="-10303"/>
            </a:stretch>
          </a:blipFill>
        </p:spPr>
      </p:sp>
      <p:sp>
        <p:nvSpPr>
          <p:cNvPr id="26" name="TextBox 26"/>
          <p:cNvSpPr txBox="1"/>
          <p:nvPr/>
        </p:nvSpPr>
        <p:spPr>
          <a:xfrm>
            <a:off x="1047750" y="576262"/>
            <a:ext cx="6259721" cy="752475"/>
          </a:xfrm>
          <a:prstGeom prst="rect">
            <a:avLst/>
          </a:prstGeom>
        </p:spPr>
        <p:txBody>
          <a:bodyPr lIns="0" tIns="0" rIns="0" bIns="0" rtlCol="0" anchor="t">
            <a:spAutoFit/>
          </a:bodyPr>
          <a:lstStyle/>
          <a:p>
            <a:pPr>
              <a:lnSpc>
                <a:spcPts val="5995"/>
              </a:lnSpc>
            </a:pPr>
            <a:r>
              <a:rPr lang="en-US" sz="4995">
                <a:solidFill>
                  <a:srgbClr val="1E1E1E"/>
                </a:solidFill>
                <a:latin typeface="思源黑体 1 Bold" panose="020B0800000000000000" charset="-122"/>
              </a:rPr>
              <a:t>Analysis</a:t>
            </a:r>
            <a:endParaRPr lang="en-US" sz="4995">
              <a:solidFill>
                <a:srgbClr val="1E1E1E"/>
              </a:solidFill>
              <a:latin typeface="思源黑体 1 Bold" panose="020B0800000000000000" charset="-122"/>
            </a:endParaRPr>
          </a:p>
        </p:txBody>
      </p:sp>
      <p:sp>
        <p:nvSpPr>
          <p:cNvPr id="27" name="TextBox 27"/>
          <p:cNvSpPr txBox="1"/>
          <p:nvPr/>
        </p:nvSpPr>
        <p:spPr>
          <a:xfrm>
            <a:off x="2254150" y="3746118"/>
            <a:ext cx="6274491" cy="2515743"/>
          </a:xfrm>
          <a:prstGeom prst="rect">
            <a:avLst/>
          </a:prstGeom>
        </p:spPr>
        <p:txBody>
          <a:bodyPr lIns="0" tIns="0" rIns="0" bIns="0" rtlCol="0" anchor="t">
            <a:spAutoFit/>
          </a:bodyPr>
          <a:lstStyle/>
          <a:p>
            <a:pPr algn="just">
              <a:lnSpc>
                <a:spcPts val="2855"/>
              </a:lnSpc>
            </a:pPr>
            <a:r>
              <a:rPr lang="en-US" sz="1700">
                <a:solidFill>
                  <a:srgbClr val="1E1E1E"/>
                </a:solidFill>
                <a:latin typeface="思源黑体 2" panose="020B0500000000000000" charset="-122"/>
                <a:ea typeface="思源黑体 2" panose="020B0500000000000000" charset="-122"/>
              </a:rPr>
              <a:t>onnx-mlir新设计了两种dialect，分别是</a:t>
            </a:r>
            <a:r>
              <a:rPr lang="en-US" sz="1700">
                <a:solidFill>
                  <a:srgbClr val="FF914D"/>
                </a:solidFill>
                <a:latin typeface="思源黑体 2" panose="020B0500000000000000" charset="-122"/>
                <a:ea typeface="思源黑体 2" panose="020B0500000000000000" charset="-122"/>
              </a:rPr>
              <a:t>ONNX dialect和KRNL dialect</a:t>
            </a:r>
            <a:r>
              <a:rPr lang="en-US" sz="1700">
                <a:solidFill>
                  <a:srgbClr val="1E1E1E"/>
                </a:solidFill>
                <a:latin typeface="思源黑体 2" panose="020B0500000000000000" charset="-122"/>
                <a:ea typeface="思源黑体 2" panose="020B0500000000000000" charset="-122"/>
              </a:rPr>
              <a:t>，ONNX dialect作用是读取.onnx格式的模型并将其中的算子转化为ONNX dialect中的算子，并进行</a:t>
            </a:r>
            <a:r>
              <a:rPr lang="en-US" sz="1700">
                <a:solidFill>
                  <a:srgbClr val="FF914D"/>
                </a:solidFill>
                <a:ea typeface="思源黑体 2" panose="020B0500000000000000" charset="-122"/>
              </a:rPr>
              <a:t>算子组合，分解，消除</a:t>
            </a:r>
            <a:r>
              <a:rPr lang="en-US" sz="1700">
                <a:solidFill>
                  <a:srgbClr val="1E1E1E"/>
                </a:solidFill>
                <a:latin typeface="思源黑体 2" panose="020B0500000000000000" charset="-122"/>
                <a:ea typeface="思源黑体 2" panose="020B0500000000000000" charset="-122"/>
              </a:rPr>
              <a:t>pass操作，其中tensor仍然不变；而KRNL dialect作用就是对tensor之间的</a:t>
            </a:r>
            <a:r>
              <a:rPr lang="en-US" sz="1700">
                <a:solidFill>
                  <a:srgbClr val="FF914D"/>
                </a:solidFill>
                <a:ea typeface="思源黑体 2" panose="020B0500000000000000" charset="-122"/>
              </a:rPr>
              <a:t>循环操作</a:t>
            </a:r>
            <a:r>
              <a:rPr lang="en-US" sz="1700">
                <a:solidFill>
                  <a:srgbClr val="1E1E1E"/>
                </a:solidFill>
                <a:latin typeface="思源黑体 2" panose="020B0500000000000000" charset="-122"/>
                <a:ea typeface="思源黑体 2" panose="020B0500000000000000" charset="-122"/>
              </a:rPr>
              <a:t>进行优化，将tensor转化为memref；onnx-mlir就可以将.onnx中对tensor的操作转化为memref的形式给mlir中的其它已有的dialect进行优化，最后由llvm生成机器码</a:t>
            </a:r>
            <a:endParaRPr lang="en-US" sz="1700">
              <a:solidFill>
                <a:srgbClr val="1E1E1E"/>
              </a:solidFill>
              <a:latin typeface="思源黑体 2" panose="020B0500000000000000" charset="-122"/>
              <a:ea typeface="思源黑体 2" panose="020B0500000000000000" charset="-122"/>
            </a:endParaRPr>
          </a:p>
        </p:txBody>
      </p:sp>
      <p:sp>
        <p:nvSpPr>
          <p:cNvPr id="28" name="TextBox 28"/>
          <p:cNvSpPr txBox="1"/>
          <p:nvPr/>
        </p:nvSpPr>
        <p:spPr>
          <a:xfrm>
            <a:off x="2254150" y="2859863"/>
            <a:ext cx="2889059" cy="510158"/>
          </a:xfrm>
          <a:prstGeom prst="rect">
            <a:avLst/>
          </a:prstGeom>
        </p:spPr>
        <p:txBody>
          <a:bodyPr lIns="0" tIns="0" rIns="0" bIns="0" rtlCol="0" anchor="t">
            <a:spAutoFit/>
          </a:bodyPr>
          <a:lstStyle/>
          <a:p>
            <a:pPr>
              <a:lnSpc>
                <a:spcPts val="4370"/>
              </a:lnSpc>
            </a:pPr>
            <a:r>
              <a:rPr lang="en-US" sz="2800">
                <a:solidFill>
                  <a:srgbClr val="1E1E1E"/>
                </a:solidFill>
                <a:ea typeface="思源黑体 2 Bold" panose="020B0800000000000000" charset="-122"/>
              </a:rPr>
              <a:t>设计的中间表示</a:t>
            </a:r>
            <a:endParaRPr lang="en-US" sz="2800">
              <a:solidFill>
                <a:srgbClr val="1E1E1E"/>
              </a:solidFill>
              <a:ea typeface="思源黑体 2 Bold" panose="020B0800000000000000" charset="-122"/>
            </a:endParaRPr>
          </a:p>
        </p:txBody>
      </p:sp>
      <p:sp>
        <p:nvSpPr>
          <p:cNvPr id="29" name="TextBox 29"/>
          <p:cNvSpPr txBox="1"/>
          <p:nvPr/>
        </p:nvSpPr>
        <p:spPr>
          <a:xfrm>
            <a:off x="11405135" y="1281112"/>
            <a:ext cx="1585589" cy="454587"/>
          </a:xfrm>
          <a:prstGeom prst="rect">
            <a:avLst/>
          </a:prstGeom>
        </p:spPr>
        <p:txBody>
          <a:bodyPr lIns="0" tIns="0" rIns="0" bIns="0" rtlCol="0" anchor="t">
            <a:spAutoFit/>
          </a:bodyPr>
          <a:lstStyle/>
          <a:p>
            <a:pPr algn="ctr">
              <a:lnSpc>
                <a:spcPts val="3795"/>
              </a:lnSpc>
              <a:spcBef>
                <a:spcPct val="0"/>
              </a:spcBef>
            </a:pPr>
            <a:r>
              <a:rPr lang="en-US" sz="2710">
                <a:solidFill>
                  <a:srgbClr val="1E1E1E"/>
                </a:solidFill>
                <a:latin typeface="思源黑体 1" panose="020B0500000000000000" charset="-122"/>
                <a:ea typeface="思源黑体 1" panose="020B0500000000000000" charset="-122"/>
              </a:rPr>
              <a:t>.onnx输入</a:t>
            </a:r>
            <a:endParaRPr lang="en-US" sz="2710">
              <a:solidFill>
                <a:srgbClr val="1E1E1E"/>
              </a:solidFill>
              <a:latin typeface="思源黑体 1" panose="020B0500000000000000" charset="-122"/>
              <a:ea typeface="思源黑体 1" panose="020B0500000000000000" charset="-122"/>
            </a:endParaRPr>
          </a:p>
        </p:txBody>
      </p:sp>
      <p:sp>
        <p:nvSpPr>
          <p:cNvPr id="30" name="TextBox 30"/>
          <p:cNvSpPr txBox="1"/>
          <p:nvPr/>
        </p:nvSpPr>
        <p:spPr>
          <a:xfrm>
            <a:off x="11136090" y="3136720"/>
            <a:ext cx="2123678" cy="454587"/>
          </a:xfrm>
          <a:prstGeom prst="rect">
            <a:avLst/>
          </a:prstGeom>
        </p:spPr>
        <p:txBody>
          <a:bodyPr lIns="0" tIns="0" rIns="0" bIns="0" rtlCol="0" anchor="t">
            <a:spAutoFit/>
          </a:bodyPr>
          <a:lstStyle/>
          <a:p>
            <a:pPr algn="ctr">
              <a:lnSpc>
                <a:spcPts val="3795"/>
              </a:lnSpc>
              <a:spcBef>
                <a:spcPct val="0"/>
              </a:spcBef>
            </a:pPr>
            <a:r>
              <a:rPr lang="en-US" sz="2710">
                <a:solidFill>
                  <a:srgbClr val="1E1E1E"/>
                </a:solidFill>
                <a:latin typeface="思源黑体 1" panose="020B0500000000000000" charset="-122"/>
              </a:rPr>
              <a:t>ONNX dialect</a:t>
            </a:r>
            <a:endParaRPr lang="en-US" sz="2710">
              <a:solidFill>
                <a:srgbClr val="1E1E1E"/>
              </a:solidFill>
              <a:latin typeface="思源黑体 1" panose="020B0500000000000000" charset="-122"/>
            </a:endParaRPr>
          </a:p>
        </p:txBody>
      </p:sp>
      <p:sp>
        <p:nvSpPr>
          <p:cNvPr id="31" name="TextBox 31"/>
          <p:cNvSpPr txBox="1"/>
          <p:nvPr/>
        </p:nvSpPr>
        <p:spPr>
          <a:xfrm>
            <a:off x="11210617" y="5166226"/>
            <a:ext cx="2050814" cy="454587"/>
          </a:xfrm>
          <a:prstGeom prst="rect">
            <a:avLst/>
          </a:prstGeom>
        </p:spPr>
        <p:txBody>
          <a:bodyPr lIns="0" tIns="0" rIns="0" bIns="0" rtlCol="0" anchor="t">
            <a:spAutoFit/>
          </a:bodyPr>
          <a:lstStyle/>
          <a:p>
            <a:pPr algn="ctr">
              <a:lnSpc>
                <a:spcPts val="3795"/>
              </a:lnSpc>
              <a:spcBef>
                <a:spcPct val="0"/>
              </a:spcBef>
            </a:pPr>
            <a:r>
              <a:rPr lang="en-US" sz="2710">
                <a:solidFill>
                  <a:srgbClr val="1E1E1E"/>
                </a:solidFill>
                <a:latin typeface="思源黑体 1" panose="020B0500000000000000" charset="-122"/>
              </a:rPr>
              <a:t>KRNL dialect</a:t>
            </a:r>
            <a:endParaRPr lang="en-US" sz="2710">
              <a:solidFill>
                <a:srgbClr val="1E1E1E"/>
              </a:solidFill>
              <a:latin typeface="思源黑体 1" panose="020B0500000000000000" charset="-122"/>
            </a:endParaRPr>
          </a:p>
        </p:txBody>
      </p:sp>
      <p:sp>
        <p:nvSpPr>
          <p:cNvPr id="32" name="TextBox 32"/>
          <p:cNvSpPr txBox="1"/>
          <p:nvPr/>
        </p:nvSpPr>
        <p:spPr>
          <a:xfrm>
            <a:off x="11222902" y="7136614"/>
            <a:ext cx="2102435" cy="454587"/>
          </a:xfrm>
          <a:prstGeom prst="rect">
            <a:avLst/>
          </a:prstGeom>
        </p:spPr>
        <p:txBody>
          <a:bodyPr lIns="0" tIns="0" rIns="0" bIns="0" rtlCol="0" anchor="t">
            <a:spAutoFit/>
          </a:bodyPr>
          <a:lstStyle/>
          <a:p>
            <a:pPr algn="ctr">
              <a:lnSpc>
                <a:spcPts val="3795"/>
              </a:lnSpc>
              <a:spcBef>
                <a:spcPct val="0"/>
              </a:spcBef>
            </a:pPr>
            <a:r>
              <a:rPr lang="en-US" sz="2710">
                <a:solidFill>
                  <a:srgbClr val="1E1E1E"/>
                </a:solidFill>
                <a:latin typeface="思源黑体 1" panose="020B0500000000000000" charset="-122"/>
              </a:rPr>
              <a:t>Affine dialect</a:t>
            </a:r>
            <a:endParaRPr lang="en-US" sz="2710">
              <a:solidFill>
                <a:srgbClr val="1E1E1E"/>
              </a:solidFill>
              <a:latin typeface="思源黑体 1" panose="020B0500000000000000" charset="-122"/>
            </a:endParaRPr>
          </a:p>
        </p:txBody>
      </p:sp>
      <p:sp>
        <p:nvSpPr>
          <p:cNvPr id="33" name="TextBox 33"/>
          <p:cNvSpPr txBox="1"/>
          <p:nvPr/>
        </p:nvSpPr>
        <p:spPr>
          <a:xfrm>
            <a:off x="11848300" y="9166022"/>
            <a:ext cx="851638" cy="454587"/>
          </a:xfrm>
          <a:prstGeom prst="rect">
            <a:avLst/>
          </a:prstGeom>
        </p:spPr>
        <p:txBody>
          <a:bodyPr lIns="0" tIns="0" rIns="0" bIns="0" rtlCol="0" anchor="t">
            <a:spAutoFit/>
          </a:bodyPr>
          <a:lstStyle/>
          <a:p>
            <a:pPr algn="ctr">
              <a:lnSpc>
                <a:spcPts val="3795"/>
              </a:lnSpc>
              <a:spcBef>
                <a:spcPct val="0"/>
              </a:spcBef>
            </a:pPr>
            <a:r>
              <a:rPr lang="en-US" sz="2710">
                <a:solidFill>
                  <a:srgbClr val="1E1E1E"/>
                </a:solidFill>
                <a:latin typeface="思源黑体 1" panose="020B0500000000000000" charset="-122"/>
              </a:rPr>
              <a:t>LLVM</a:t>
            </a:r>
            <a:endParaRPr lang="en-US" sz="2710">
              <a:solidFill>
                <a:srgbClr val="1E1E1E"/>
              </a:solidFill>
              <a:latin typeface="思源黑体 1" panose="020B0500000000000000" charset="-122"/>
            </a:endParaRPr>
          </a:p>
        </p:txBody>
      </p:sp>
      <p:sp>
        <p:nvSpPr>
          <p:cNvPr id="34" name="TextBox 34"/>
          <p:cNvSpPr txBox="1"/>
          <p:nvPr/>
        </p:nvSpPr>
        <p:spPr>
          <a:xfrm>
            <a:off x="14439994" y="2632008"/>
            <a:ext cx="2881699" cy="1406280"/>
          </a:xfrm>
          <a:prstGeom prst="rect">
            <a:avLst/>
          </a:prstGeom>
        </p:spPr>
        <p:txBody>
          <a:bodyPr lIns="0" tIns="0" rIns="0" bIns="0" rtlCol="0" anchor="t">
            <a:spAutoFit/>
          </a:bodyPr>
          <a:lstStyle/>
          <a:p>
            <a:pPr algn="ctr">
              <a:lnSpc>
                <a:spcPts val="3795"/>
              </a:lnSpc>
              <a:spcBef>
                <a:spcPct val="0"/>
              </a:spcBef>
            </a:pPr>
            <a:r>
              <a:rPr lang="en-US" sz="2710">
                <a:solidFill>
                  <a:srgbClr val="1E1E1E"/>
                </a:solidFill>
                <a:ea typeface="思源黑体 1" panose="020B0500000000000000" charset="-122"/>
              </a:rPr>
              <a:t>算子本身类型推导，算子之间的组合、分解、消除</a:t>
            </a:r>
            <a:endParaRPr lang="en-US" sz="2710">
              <a:solidFill>
                <a:srgbClr val="1E1E1E"/>
              </a:solidFill>
              <a:ea typeface="思源黑体 1" panose="020B0500000000000000" charset="-122"/>
            </a:endParaRPr>
          </a:p>
        </p:txBody>
      </p:sp>
      <p:sp>
        <p:nvSpPr>
          <p:cNvPr id="35" name="TextBox 35"/>
          <p:cNvSpPr txBox="1"/>
          <p:nvPr/>
        </p:nvSpPr>
        <p:spPr>
          <a:xfrm>
            <a:off x="14439994" y="4772565"/>
            <a:ext cx="2881699" cy="1406280"/>
          </a:xfrm>
          <a:prstGeom prst="rect">
            <a:avLst/>
          </a:prstGeom>
        </p:spPr>
        <p:txBody>
          <a:bodyPr lIns="0" tIns="0" rIns="0" bIns="0" rtlCol="0" anchor="t">
            <a:spAutoFit/>
          </a:bodyPr>
          <a:lstStyle/>
          <a:p>
            <a:pPr algn="ctr">
              <a:lnSpc>
                <a:spcPts val="3795"/>
              </a:lnSpc>
              <a:spcBef>
                <a:spcPct val="0"/>
              </a:spcBef>
            </a:pPr>
            <a:r>
              <a:rPr lang="en-US" sz="2710">
                <a:solidFill>
                  <a:srgbClr val="1E1E1E"/>
                </a:solidFill>
                <a:latin typeface="思源黑体 1" panose="020B0500000000000000" charset="-122"/>
                <a:ea typeface="思源黑体 1" panose="020B0500000000000000" charset="-122"/>
              </a:rPr>
              <a:t>tensor转化为memref，并且对循环操作进行优化</a:t>
            </a:r>
            <a:endParaRPr lang="en-US" sz="2710">
              <a:solidFill>
                <a:srgbClr val="1E1E1E"/>
              </a:solidFill>
              <a:latin typeface="思源黑体 1" panose="020B0500000000000000" charset="-122"/>
              <a:ea typeface="思源黑体 1" panose="020B0500000000000000"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Group 2"/>
          <p:cNvGrpSpPr/>
          <p:nvPr/>
        </p:nvGrpSpPr>
        <p:grpSpPr>
          <a:xfrm rot="0">
            <a:off x="17959576" y="0"/>
            <a:ext cx="328424" cy="10287000"/>
            <a:chOff x="0" y="0"/>
            <a:chExt cx="86499" cy="2709333"/>
          </a:xfrm>
        </p:grpSpPr>
        <p:sp>
          <p:nvSpPr>
            <p:cNvPr id="3" name="Freeform 3"/>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4" name="TextBox 4"/>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0">
            <a:off x="0" y="719568"/>
            <a:ext cx="678703" cy="542064"/>
            <a:chOff x="0" y="0"/>
            <a:chExt cx="70805" cy="56550"/>
          </a:xfrm>
        </p:grpSpPr>
        <p:sp>
          <p:nvSpPr>
            <p:cNvPr id="6" name="Freeform 6"/>
            <p:cNvSpPr/>
            <p:nvPr/>
          </p:nvSpPr>
          <p:spPr>
            <a:xfrm>
              <a:off x="0" y="0"/>
              <a:ext cx="70805" cy="56550"/>
            </a:xfrm>
            <a:custGeom>
              <a:avLst/>
              <a:gdLst/>
              <a:ahLst/>
              <a:cxnLst/>
              <a:rect l="l" t="t" r="r" b="b"/>
              <a:pathLst>
                <a:path w="70805" h="56550">
                  <a:moveTo>
                    <a:pt x="0" y="0"/>
                  </a:moveTo>
                  <a:lnTo>
                    <a:pt x="70805" y="0"/>
                  </a:lnTo>
                  <a:lnTo>
                    <a:pt x="70805" y="56550"/>
                  </a:lnTo>
                  <a:lnTo>
                    <a:pt x="0" y="56550"/>
                  </a:lnTo>
                  <a:close/>
                </a:path>
              </a:pathLst>
            </a:custGeom>
            <a:solidFill>
              <a:srgbClr val="2827FC"/>
            </a:solidFill>
          </p:spPr>
        </p:sp>
        <p:sp>
          <p:nvSpPr>
            <p:cNvPr id="7" name="TextBox 7"/>
            <p:cNvSpPr txBox="1"/>
            <p:nvPr/>
          </p:nvSpPr>
          <p:spPr>
            <a:xfrm>
              <a:off x="0" y="-28575"/>
              <a:ext cx="70805" cy="85125"/>
            </a:xfrm>
            <a:prstGeom prst="rect">
              <a:avLst/>
            </a:prstGeom>
          </p:spPr>
          <p:txBody>
            <a:bodyPr lIns="50800" tIns="50800" rIns="50800" bIns="50800" rtlCol="0" anchor="ctr"/>
            <a:lstStyle/>
            <a:p>
              <a:pPr algn="ctr">
                <a:lnSpc>
                  <a:spcPts val="2660"/>
                </a:lnSpc>
                <a:spcBef>
                  <a:spcPct val="0"/>
                </a:spcBef>
              </a:pPr>
            </a:p>
          </p:txBody>
        </p:sp>
      </p:grpSp>
      <p:sp>
        <p:nvSpPr>
          <p:cNvPr id="8" name="AutoShape 8"/>
          <p:cNvSpPr/>
          <p:nvPr/>
        </p:nvSpPr>
        <p:spPr>
          <a:xfrm>
            <a:off x="10727796" y="4057091"/>
            <a:ext cx="312438" cy="775358"/>
          </a:xfrm>
          <a:prstGeom prst="line">
            <a:avLst/>
          </a:prstGeom>
          <a:ln w="38100" cap="flat">
            <a:solidFill>
              <a:srgbClr val="000000"/>
            </a:solidFill>
            <a:prstDash val="solid"/>
            <a:headEnd type="none" w="sm" len="sm"/>
            <a:tailEnd type="arrow" w="med" len="sm"/>
          </a:ln>
        </p:spPr>
      </p:sp>
      <p:sp>
        <p:nvSpPr>
          <p:cNvPr id="9" name="Freeform 9"/>
          <p:cNvSpPr/>
          <p:nvPr/>
        </p:nvSpPr>
        <p:spPr>
          <a:xfrm>
            <a:off x="4177610" y="1436545"/>
            <a:ext cx="13081690" cy="2620546"/>
          </a:xfrm>
          <a:custGeom>
            <a:avLst/>
            <a:gdLst/>
            <a:ahLst/>
            <a:cxnLst/>
            <a:rect l="l" t="t" r="r" b="b"/>
            <a:pathLst>
              <a:path w="13081690" h="2620546">
                <a:moveTo>
                  <a:pt x="0" y="0"/>
                </a:moveTo>
                <a:lnTo>
                  <a:pt x="13081690" y="0"/>
                </a:lnTo>
                <a:lnTo>
                  <a:pt x="13081690" y="2620546"/>
                </a:lnTo>
                <a:lnTo>
                  <a:pt x="0" y="2620546"/>
                </a:lnTo>
                <a:lnTo>
                  <a:pt x="0" y="0"/>
                </a:lnTo>
                <a:close/>
              </a:path>
            </a:pathLst>
          </a:custGeom>
          <a:blipFill>
            <a:blip r:embed="rId1"/>
            <a:stretch>
              <a:fillRect t="-59518" r="-3233" b="-96862"/>
            </a:stretch>
          </a:blipFill>
        </p:spPr>
      </p:sp>
      <p:sp>
        <p:nvSpPr>
          <p:cNvPr id="10" name="TextBox 10"/>
          <p:cNvSpPr txBox="1"/>
          <p:nvPr/>
        </p:nvSpPr>
        <p:spPr>
          <a:xfrm>
            <a:off x="4424779" y="1573929"/>
            <a:ext cx="12567940" cy="2647315"/>
          </a:xfrm>
          <a:prstGeom prst="rect">
            <a:avLst/>
          </a:prstGeom>
        </p:spPr>
        <p:txBody>
          <a:bodyPr lIns="0" tIns="0" rIns="0" bIns="0" rtlCol="0" anchor="t">
            <a:spAutoFit/>
          </a:bodyPr>
          <a:lstStyle/>
          <a:p>
            <a:pPr algn="just">
              <a:lnSpc>
                <a:spcPts val="2660"/>
              </a:lnSpc>
            </a:pPr>
            <a:r>
              <a:rPr lang="en-US" sz="1900">
                <a:solidFill>
                  <a:srgbClr val="1E1E1E"/>
                </a:solidFill>
                <a:latin typeface="思源黑体 1" panose="020B0500000000000000" charset="-122"/>
              </a:rPr>
              <a:t>module {</a:t>
            </a:r>
            <a:endParaRPr lang="en-US" sz="1900">
              <a:solidFill>
                <a:srgbClr val="1E1E1E"/>
              </a:solidFill>
              <a:latin typeface="思源黑体 1" panose="020B0500000000000000" charset="-122"/>
            </a:endParaRPr>
          </a:p>
          <a:p>
            <a:pPr algn="just">
              <a:lnSpc>
                <a:spcPts val="2660"/>
              </a:lnSpc>
            </a:pPr>
            <a:r>
              <a:rPr lang="en-US" sz="1900">
                <a:solidFill>
                  <a:srgbClr val="1E1E1E"/>
                </a:solidFill>
                <a:latin typeface="思源黑体 1" panose="020B0500000000000000" charset="-122"/>
              </a:rPr>
              <a:t>  func @ADD ( %arg0 :tensor &lt;3x1440x1080xi32&gt; , %arg1 : tensor &lt;3x1440x1080xi32&gt;) -&gt; tensor &lt;* xi32 &gt; {</a:t>
            </a:r>
            <a:endParaRPr lang="en-US" sz="1900">
              <a:solidFill>
                <a:srgbClr val="1E1E1E"/>
              </a:solidFill>
              <a:latin typeface="思源黑体 1" panose="020B0500000000000000" charset="-122"/>
            </a:endParaRPr>
          </a:p>
          <a:p>
            <a:pPr algn="just">
              <a:lnSpc>
                <a:spcPts val="2660"/>
              </a:lnSpc>
            </a:pPr>
            <a:r>
              <a:rPr lang="en-US" sz="1900">
                <a:solidFill>
                  <a:srgbClr val="1E1E1E"/>
                </a:solidFill>
                <a:latin typeface="思源黑体 1" panose="020B0500000000000000" charset="-122"/>
              </a:rPr>
              <a:t>  %0 = " onnx . Add "( %arg0 , %arg1 ) : (tensor &lt;3x1440x1080xi32&gt; , tensor &lt;3x1440x1080xi32&gt;) -&gt; tensor &lt;* xi32 &gt;</a:t>
            </a:r>
            <a:endParaRPr lang="en-US" sz="1900">
              <a:solidFill>
                <a:srgbClr val="1E1E1E"/>
              </a:solidFill>
              <a:latin typeface="思源黑体 1" panose="020B0500000000000000" charset="-122"/>
            </a:endParaRPr>
          </a:p>
          <a:p>
            <a:pPr algn="just">
              <a:lnSpc>
                <a:spcPts val="2660"/>
              </a:lnSpc>
            </a:pPr>
            <a:r>
              <a:rPr lang="en-US" sz="1900">
                <a:solidFill>
                  <a:srgbClr val="1E1E1E"/>
                </a:solidFill>
                <a:latin typeface="思源黑体 1" panose="020B0500000000000000" charset="-122"/>
              </a:rPr>
              <a:t>  std . return %0 : tensor &lt;* xi32 &gt;</a:t>
            </a:r>
            <a:endParaRPr lang="en-US" sz="1900">
              <a:solidFill>
                <a:srgbClr val="1E1E1E"/>
              </a:solidFill>
              <a:latin typeface="思源黑体 1" panose="020B0500000000000000" charset="-122"/>
            </a:endParaRPr>
          </a:p>
          <a:p>
            <a:pPr algn="just">
              <a:lnSpc>
                <a:spcPts val="2660"/>
              </a:lnSpc>
            </a:pPr>
            <a:r>
              <a:rPr lang="en-US" sz="1900">
                <a:solidFill>
                  <a:srgbClr val="1E1E1E"/>
                </a:solidFill>
                <a:latin typeface="思源黑体 1" panose="020B0500000000000000" charset="-122"/>
              </a:rPr>
              <a:t>  }</a:t>
            </a:r>
            <a:endParaRPr lang="en-US" sz="1900">
              <a:solidFill>
                <a:srgbClr val="1E1E1E"/>
              </a:solidFill>
              <a:latin typeface="思源黑体 1" panose="020B0500000000000000" charset="-122"/>
            </a:endParaRPr>
          </a:p>
          <a:p>
            <a:pPr algn="just">
              <a:lnSpc>
                <a:spcPts val="2660"/>
              </a:lnSpc>
            </a:pPr>
            <a:r>
              <a:rPr lang="en-US" sz="1900">
                <a:solidFill>
                  <a:srgbClr val="1E1E1E"/>
                </a:solidFill>
                <a:latin typeface="思源黑体 1" panose="020B0500000000000000" charset="-122"/>
              </a:rPr>
              <a:t>" onnx . EntryPoint "() { func = @ADD , numInputs = 2 : i32 , numOutputs = 1 : i32 } : () -&gt; ()</a:t>
            </a:r>
            <a:endParaRPr lang="en-US" sz="1900">
              <a:solidFill>
                <a:srgbClr val="1E1E1E"/>
              </a:solidFill>
              <a:latin typeface="思源黑体 1" panose="020B0500000000000000" charset="-122"/>
            </a:endParaRPr>
          </a:p>
          <a:p>
            <a:pPr algn="just">
              <a:lnSpc>
                <a:spcPts val="2660"/>
              </a:lnSpc>
            </a:pPr>
            <a:r>
              <a:rPr lang="en-US" sz="1900">
                <a:solidFill>
                  <a:srgbClr val="1E1E1E"/>
                </a:solidFill>
                <a:latin typeface="思源黑体 1" panose="020B0500000000000000" charset="-122"/>
              </a:rPr>
              <a:t>}</a:t>
            </a:r>
            <a:endParaRPr lang="en-US" sz="1900">
              <a:solidFill>
                <a:srgbClr val="1E1E1E"/>
              </a:solidFill>
              <a:latin typeface="思源黑体 1" panose="020B0500000000000000" charset="-122"/>
            </a:endParaRPr>
          </a:p>
          <a:p>
            <a:pPr algn="just">
              <a:lnSpc>
                <a:spcPts val="2660"/>
              </a:lnSpc>
              <a:spcBef>
                <a:spcPct val="0"/>
              </a:spcBef>
            </a:pPr>
          </a:p>
        </p:txBody>
      </p:sp>
      <p:sp>
        <p:nvSpPr>
          <p:cNvPr id="11" name="Freeform 11"/>
          <p:cNvSpPr/>
          <p:nvPr/>
        </p:nvSpPr>
        <p:spPr>
          <a:xfrm>
            <a:off x="3425390" y="4832449"/>
            <a:ext cx="14256919" cy="4930041"/>
          </a:xfrm>
          <a:custGeom>
            <a:avLst/>
            <a:gdLst/>
            <a:ahLst/>
            <a:cxnLst/>
            <a:rect l="l" t="t" r="r" b="b"/>
            <a:pathLst>
              <a:path w="14256919" h="4930041">
                <a:moveTo>
                  <a:pt x="0" y="0"/>
                </a:moveTo>
                <a:lnTo>
                  <a:pt x="14256919" y="0"/>
                </a:lnTo>
                <a:lnTo>
                  <a:pt x="14256919" y="4930041"/>
                </a:lnTo>
                <a:lnTo>
                  <a:pt x="0" y="4930041"/>
                </a:lnTo>
                <a:lnTo>
                  <a:pt x="0" y="0"/>
                </a:lnTo>
                <a:close/>
              </a:path>
            </a:pathLst>
          </a:custGeom>
          <a:blipFill>
            <a:blip r:embed="rId1"/>
            <a:stretch>
              <a:fillRect t="-36074" r="-1944" b="-10592"/>
            </a:stretch>
          </a:blipFill>
        </p:spPr>
      </p:sp>
      <p:sp>
        <p:nvSpPr>
          <p:cNvPr id="12" name="TextBox 12"/>
          <p:cNvSpPr txBox="1"/>
          <p:nvPr/>
        </p:nvSpPr>
        <p:spPr>
          <a:xfrm>
            <a:off x="1047750" y="576262"/>
            <a:ext cx="6259721" cy="752475"/>
          </a:xfrm>
          <a:prstGeom prst="rect">
            <a:avLst/>
          </a:prstGeom>
        </p:spPr>
        <p:txBody>
          <a:bodyPr lIns="0" tIns="0" rIns="0" bIns="0" rtlCol="0" anchor="t">
            <a:spAutoFit/>
          </a:bodyPr>
          <a:lstStyle/>
          <a:p>
            <a:pPr>
              <a:lnSpc>
                <a:spcPts val="5995"/>
              </a:lnSpc>
            </a:pPr>
            <a:r>
              <a:rPr lang="en-US" sz="4995">
                <a:solidFill>
                  <a:srgbClr val="1E1E1E"/>
                </a:solidFill>
                <a:latin typeface="思源黑体 1 Bold" panose="020B0800000000000000" charset="-122"/>
              </a:rPr>
              <a:t>Analysis</a:t>
            </a:r>
            <a:endParaRPr lang="en-US" sz="4995">
              <a:solidFill>
                <a:srgbClr val="1E1E1E"/>
              </a:solidFill>
              <a:latin typeface="思源黑体 1 Bold" panose="020B0800000000000000" charset="-122"/>
            </a:endParaRPr>
          </a:p>
        </p:txBody>
      </p:sp>
      <p:sp>
        <p:nvSpPr>
          <p:cNvPr id="13" name="TextBox 13"/>
          <p:cNvSpPr txBox="1"/>
          <p:nvPr/>
        </p:nvSpPr>
        <p:spPr>
          <a:xfrm>
            <a:off x="256064" y="3905432"/>
            <a:ext cx="2809814" cy="1647190"/>
          </a:xfrm>
          <a:prstGeom prst="rect">
            <a:avLst/>
          </a:prstGeom>
        </p:spPr>
        <p:txBody>
          <a:bodyPr lIns="0" tIns="0" rIns="0" bIns="0" rtlCol="0" anchor="t">
            <a:spAutoFit/>
          </a:bodyPr>
          <a:lstStyle/>
          <a:p>
            <a:pPr algn="ctr">
              <a:lnSpc>
                <a:spcPts val="2660"/>
              </a:lnSpc>
              <a:spcBef>
                <a:spcPct val="0"/>
              </a:spcBef>
            </a:pPr>
            <a:r>
              <a:rPr lang="en-US" sz="1900">
                <a:solidFill>
                  <a:srgbClr val="1E1E1E"/>
                </a:solidFill>
                <a:latin typeface="思源黑体 1" panose="020B0500000000000000" charset="-122"/>
                <a:ea typeface="思源黑体 1" panose="020B0500000000000000" charset="-122"/>
              </a:rPr>
              <a:t>对只含有一个函数ADD(tensor a, tensor b)的.onnx进行编译,这表示两张三通道图片相加，查看每一层dialect的输出</a:t>
            </a:r>
            <a:endParaRPr lang="en-US" sz="1900">
              <a:solidFill>
                <a:srgbClr val="1E1E1E"/>
              </a:solidFill>
              <a:latin typeface="思源黑体 1" panose="020B0500000000000000" charset="-122"/>
              <a:ea typeface="思源黑体 1" panose="020B0500000000000000" charset="-122"/>
            </a:endParaRPr>
          </a:p>
        </p:txBody>
      </p:sp>
      <p:sp>
        <p:nvSpPr>
          <p:cNvPr id="14" name="TextBox 14"/>
          <p:cNvSpPr txBox="1"/>
          <p:nvPr/>
        </p:nvSpPr>
        <p:spPr>
          <a:xfrm>
            <a:off x="3811379" y="5114925"/>
            <a:ext cx="13870930" cy="4647565"/>
          </a:xfrm>
          <a:prstGeom prst="rect">
            <a:avLst/>
          </a:prstGeom>
        </p:spPr>
        <p:txBody>
          <a:bodyPr lIns="0" tIns="0" rIns="0" bIns="0" rtlCol="0" anchor="t">
            <a:spAutoFit/>
          </a:bodyPr>
          <a:lstStyle/>
          <a:p>
            <a:pPr>
              <a:lnSpc>
                <a:spcPts val="2660"/>
              </a:lnSpc>
              <a:spcBef>
                <a:spcPct val="0"/>
              </a:spcBef>
            </a:pPr>
            <a:r>
              <a:rPr lang="en-US" sz="1900">
                <a:solidFill>
                  <a:srgbClr val="1E1E1E"/>
                </a:solidFill>
                <a:latin typeface="思源黑体 1" panose="020B0500000000000000" charset="-122"/>
              </a:rPr>
              <a:t>module {</a:t>
            </a:r>
            <a:endParaRPr lang="en-US" sz="1900">
              <a:solidFill>
                <a:srgbClr val="1E1E1E"/>
              </a:solidFill>
              <a:latin typeface="思源黑体 1" panose="020B0500000000000000" charset="-122"/>
            </a:endParaRPr>
          </a:p>
          <a:p>
            <a:pPr>
              <a:lnSpc>
                <a:spcPts val="2660"/>
              </a:lnSpc>
              <a:spcBef>
                <a:spcPct val="0"/>
              </a:spcBef>
            </a:pPr>
            <a:r>
              <a:rPr lang="en-US" sz="1900">
                <a:solidFill>
                  <a:srgbClr val="1E1E1E"/>
                </a:solidFill>
                <a:latin typeface="思源黑体 1" panose="020B0500000000000000" charset="-122"/>
              </a:rPr>
              <a:t>  func @ADD ( %arg0 : memref &lt;3x1440x1080xi32&gt; , %arg1 : memref &lt;3x1440x1080xi32&gt;) -&gt; memref &lt;3x1440x1080xi32&gt; {</a:t>
            </a:r>
            <a:endParaRPr lang="en-US" sz="1900">
              <a:solidFill>
                <a:srgbClr val="1E1E1E"/>
              </a:solidFill>
              <a:latin typeface="思源黑体 1" panose="020B0500000000000000" charset="-122"/>
            </a:endParaRPr>
          </a:p>
          <a:p>
            <a:pPr>
              <a:lnSpc>
                <a:spcPts val="2660"/>
              </a:lnSpc>
              <a:spcBef>
                <a:spcPct val="0"/>
              </a:spcBef>
            </a:pPr>
            <a:r>
              <a:rPr lang="en-US" sz="1900">
                <a:solidFill>
                  <a:srgbClr val="1E1E1E"/>
                </a:solidFill>
                <a:latin typeface="思源黑体 1" panose="020B0500000000000000" charset="-122"/>
              </a:rPr>
              <a:t>  %0 = alloc () : memref &lt;3x1440x1080xi32&gt;</a:t>
            </a:r>
            <a:endParaRPr lang="en-US" sz="1900">
              <a:solidFill>
                <a:srgbClr val="1E1E1E"/>
              </a:solidFill>
              <a:latin typeface="思源黑体 1" panose="020B0500000000000000" charset="-122"/>
            </a:endParaRPr>
          </a:p>
          <a:p>
            <a:pPr>
              <a:lnSpc>
                <a:spcPts val="2660"/>
              </a:lnSpc>
              <a:spcBef>
                <a:spcPct val="0"/>
              </a:spcBef>
            </a:pPr>
            <a:r>
              <a:rPr lang="en-US" sz="1900">
                <a:solidFill>
                  <a:srgbClr val="1E1E1E"/>
                </a:solidFill>
                <a:latin typeface="思源黑体 1" panose="020B0500000000000000" charset="-122"/>
              </a:rPr>
              <a:t>  %1 :3 = krnl . define_loops 3</a:t>
            </a:r>
            <a:endParaRPr lang="en-US" sz="1900">
              <a:solidFill>
                <a:srgbClr val="1E1E1E"/>
              </a:solidFill>
              <a:latin typeface="思源黑体 1" panose="020B0500000000000000" charset="-122"/>
            </a:endParaRPr>
          </a:p>
          <a:p>
            <a:pPr>
              <a:lnSpc>
                <a:spcPts val="2660"/>
              </a:lnSpc>
              <a:spcBef>
                <a:spcPct val="0"/>
              </a:spcBef>
            </a:pPr>
            <a:r>
              <a:rPr lang="en-US" sz="1900">
                <a:solidFill>
                  <a:srgbClr val="1E1E1E"/>
                </a:solidFill>
                <a:latin typeface="思源黑体 1" panose="020B0500000000000000" charset="-122"/>
              </a:rPr>
              <a:t>  krnl . iterate ( %1 #0 , %1 #1 , %1 #2) with ( %1 #0 -&gt; %arg2 = 0 to 3, %1 #1 -&gt; %arg3 = 0 to 1440, %1 #2 -&gt; %arg4 = 0 to 1080) {</a:t>
            </a:r>
            <a:endParaRPr lang="en-US" sz="1900">
              <a:solidFill>
                <a:srgbClr val="1E1E1E"/>
              </a:solidFill>
              <a:latin typeface="思源黑体 1" panose="020B0500000000000000" charset="-122"/>
            </a:endParaRPr>
          </a:p>
          <a:p>
            <a:pPr>
              <a:lnSpc>
                <a:spcPts val="2660"/>
              </a:lnSpc>
              <a:spcBef>
                <a:spcPct val="0"/>
              </a:spcBef>
            </a:pPr>
            <a:r>
              <a:rPr lang="en-US" sz="1900">
                <a:solidFill>
                  <a:srgbClr val="1E1E1E"/>
                </a:solidFill>
                <a:latin typeface="思源黑体 1" panose="020B0500000000000000" charset="-122"/>
              </a:rPr>
              <a:t>    %2 = affine . load %arg0 [ %arg2 , %arg3 , %arg4 ] : memref &lt;3x1440x1080xi32&gt;</a:t>
            </a:r>
            <a:endParaRPr lang="en-US" sz="1900">
              <a:solidFill>
                <a:srgbClr val="1E1E1E"/>
              </a:solidFill>
              <a:latin typeface="思源黑体 1" panose="020B0500000000000000" charset="-122"/>
            </a:endParaRPr>
          </a:p>
          <a:p>
            <a:pPr>
              <a:lnSpc>
                <a:spcPts val="2660"/>
              </a:lnSpc>
              <a:spcBef>
                <a:spcPct val="0"/>
              </a:spcBef>
            </a:pPr>
            <a:r>
              <a:rPr lang="en-US" sz="1900">
                <a:solidFill>
                  <a:srgbClr val="1E1E1E"/>
                </a:solidFill>
                <a:latin typeface="思源黑体 1" panose="020B0500000000000000" charset="-122"/>
              </a:rPr>
              <a:t>    %3 = affine . load %arg1 [ %arg2 , %arg3 , %arg4 ] : memref &lt;3x1440x1080xi32&gt;</a:t>
            </a:r>
            <a:endParaRPr lang="en-US" sz="1900">
              <a:solidFill>
                <a:srgbClr val="1E1E1E"/>
              </a:solidFill>
              <a:latin typeface="思源黑体 1" panose="020B0500000000000000" charset="-122"/>
            </a:endParaRPr>
          </a:p>
          <a:p>
            <a:pPr>
              <a:lnSpc>
                <a:spcPts val="2660"/>
              </a:lnSpc>
              <a:spcBef>
                <a:spcPct val="0"/>
              </a:spcBef>
            </a:pPr>
            <a:r>
              <a:rPr lang="en-US" sz="1900">
                <a:solidFill>
                  <a:srgbClr val="1E1E1E"/>
                </a:solidFill>
                <a:latin typeface="思源黑体 1" panose="020B0500000000000000" charset="-122"/>
              </a:rPr>
              <a:t>    %4 = std . addi %2 , %3 : i32</a:t>
            </a:r>
            <a:endParaRPr lang="en-US" sz="1900">
              <a:solidFill>
                <a:srgbClr val="1E1E1E"/>
              </a:solidFill>
              <a:latin typeface="思源黑体 1" panose="020B0500000000000000" charset="-122"/>
            </a:endParaRPr>
          </a:p>
          <a:p>
            <a:pPr>
              <a:lnSpc>
                <a:spcPts val="2660"/>
              </a:lnSpc>
              <a:spcBef>
                <a:spcPct val="0"/>
              </a:spcBef>
            </a:pPr>
            <a:r>
              <a:rPr lang="en-US" sz="1900">
                <a:solidFill>
                  <a:srgbClr val="1E1E1E"/>
                </a:solidFill>
                <a:latin typeface="思源黑体 1" panose="020B0500000000000000" charset="-122"/>
              </a:rPr>
              <a:t>    affine . store %4 , %0 [ %arg2 , %arg3 , %arg4 ] : memref &lt;3x1440x1080xi32&gt;</a:t>
            </a:r>
            <a:endParaRPr lang="en-US" sz="1900">
              <a:solidFill>
                <a:srgbClr val="1E1E1E"/>
              </a:solidFill>
              <a:latin typeface="思源黑体 1" panose="020B0500000000000000" charset="-122"/>
            </a:endParaRPr>
          </a:p>
          <a:p>
            <a:pPr>
              <a:lnSpc>
                <a:spcPts val="2660"/>
              </a:lnSpc>
              <a:spcBef>
                <a:spcPct val="0"/>
              </a:spcBef>
            </a:pPr>
            <a:r>
              <a:rPr lang="en-US" sz="1900">
                <a:solidFill>
                  <a:srgbClr val="1E1E1E"/>
                </a:solidFill>
                <a:latin typeface="思源黑体 1" panose="020B0500000000000000" charset="-122"/>
              </a:rPr>
              <a:t>  }</a:t>
            </a:r>
            <a:endParaRPr lang="en-US" sz="1900">
              <a:solidFill>
                <a:srgbClr val="1E1E1E"/>
              </a:solidFill>
              <a:latin typeface="思源黑体 1" panose="020B0500000000000000" charset="-122"/>
            </a:endParaRPr>
          </a:p>
          <a:p>
            <a:pPr>
              <a:lnSpc>
                <a:spcPts val="2660"/>
              </a:lnSpc>
              <a:spcBef>
                <a:spcPct val="0"/>
              </a:spcBef>
            </a:pPr>
            <a:r>
              <a:rPr lang="en-US" sz="1900">
                <a:solidFill>
                  <a:srgbClr val="1E1E1E"/>
                </a:solidFill>
                <a:latin typeface="思源黑体 1" panose="020B0500000000000000" charset="-122"/>
              </a:rPr>
              <a:t>  std . return %0 : memref &lt;3x1440x1080xi32&gt;</a:t>
            </a:r>
            <a:endParaRPr lang="en-US" sz="1900">
              <a:solidFill>
                <a:srgbClr val="1E1E1E"/>
              </a:solidFill>
              <a:latin typeface="思源黑体 1" panose="020B0500000000000000" charset="-122"/>
            </a:endParaRPr>
          </a:p>
          <a:p>
            <a:pPr>
              <a:lnSpc>
                <a:spcPts val="2660"/>
              </a:lnSpc>
              <a:spcBef>
                <a:spcPct val="0"/>
              </a:spcBef>
            </a:pPr>
            <a:r>
              <a:rPr lang="en-US" sz="1900">
                <a:solidFill>
                  <a:srgbClr val="1E1E1E"/>
                </a:solidFill>
                <a:latin typeface="思源黑体 1" panose="020B0500000000000000" charset="-122"/>
              </a:rPr>
              <a:t>  }</a:t>
            </a:r>
            <a:endParaRPr lang="en-US" sz="1900">
              <a:solidFill>
                <a:srgbClr val="1E1E1E"/>
              </a:solidFill>
              <a:latin typeface="思源黑体 1" panose="020B0500000000000000" charset="-122"/>
            </a:endParaRPr>
          </a:p>
          <a:p>
            <a:pPr>
              <a:lnSpc>
                <a:spcPts val="2660"/>
              </a:lnSpc>
              <a:spcBef>
                <a:spcPct val="0"/>
              </a:spcBef>
            </a:pPr>
            <a:r>
              <a:rPr lang="en-US" sz="1900">
                <a:solidFill>
                  <a:srgbClr val="1E1E1E"/>
                </a:solidFill>
                <a:latin typeface="思源黑体 1" panose="020B0500000000000000" charset="-122"/>
              </a:rPr>
              <a:t>  " krnl . entry_point "() { func = @ADD , numInputs = 2 : i32 , numOutputs = 1 : i32 } : () -&gt; ()</a:t>
            </a:r>
            <a:endParaRPr lang="en-US" sz="1900">
              <a:solidFill>
                <a:srgbClr val="1E1E1E"/>
              </a:solidFill>
              <a:latin typeface="思源黑体 1" panose="020B0500000000000000" charset="-122"/>
            </a:endParaRPr>
          </a:p>
          <a:p>
            <a:pPr>
              <a:lnSpc>
                <a:spcPts val="2660"/>
              </a:lnSpc>
              <a:spcBef>
                <a:spcPct val="0"/>
              </a:spcBef>
            </a:pPr>
            <a:r>
              <a:rPr lang="en-US" sz="1900">
                <a:solidFill>
                  <a:srgbClr val="1E1E1E"/>
                </a:solidFill>
                <a:latin typeface="思源黑体 1" panose="020B0500000000000000" charset="-122"/>
              </a:rPr>
              <a:t>}</a:t>
            </a:r>
            <a:endParaRPr lang="en-US" sz="1900">
              <a:solidFill>
                <a:srgbClr val="1E1E1E"/>
              </a:solidFill>
              <a:latin typeface="思源黑体 1" panose="020B0500000000000000" charset="-122"/>
            </a:endParaRPr>
          </a:p>
        </p:txBody>
      </p:sp>
      <p:sp>
        <p:nvSpPr>
          <p:cNvPr id="15" name="Freeform 15"/>
          <p:cNvSpPr/>
          <p:nvPr/>
        </p:nvSpPr>
        <p:spPr>
          <a:xfrm>
            <a:off x="3425390" y="2046602"/>
            <a:ext cx="685367" cy="555147"/>
          </a:xfrm>
          <a:custGeom>
            <a:avLst/>
            <a:gdLst/>
            <a:ahLst/>
            <a:cxnLst/>
            <a:rect l="l" t="t" r="r" b="b"/>
            <a:pathLst>
              <a:path w="685367" h="555147">
                <a:moveTo>
                  <a:pt x="0" y="0"/>
                </a:moveTo>
                <a:lnTo>
                  <a:pt x="685367" y="0"/>
                </a:lnTo>
                <a:lnTo>
                  <a:pt x="685367" y="555147"/>
                </a:lnTo>
                <a:lnTo>
                  <a:pt x="0" y="5551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855670" y="2153043"/>
            <a:ext cx="3321941" cy="313690"/>
          </a:xfrm>
          <a:prstGeom prst="rect">
            <a:avLst/>
          </a:prstGeom>
        </p:spPr>
        <p:txBody>
          <a:bodyPr lIns="0" tIns="0" rIns="0" bIns="0" rtlCol="0" anchor="t">
            <a:spAutoFit/>
          </a:bodyPr>
          <a:lstStyle/>
          <a:p>
            <a:pPr algn="ctr">
              <a:lnSpc>
                <a:spcPts val="2660"/>
              </a:lnSpc>
              <a:spcBef>
                <a:spcPct val="0"/>
              </a:spcBef>
            </a:pPr>
            <a:r>
              <a:rPr lang="en-US" sz="1900">
                <a:solidFill>
                  <a:srgbClr val="1E1E1E"/>
                </a:solidFill>
                <a:latin typeface="思源黑体 1" panose="020B0500000000000000" charset="-122"/>
              </a:rPr>
              <a:t>ONNX dialect</a:t>
            </a:r>
            <a:endParaRPr lang="en-US" sz="1900">
              <a:solidFill>
                <a:srgbClr val="1E1E1E"/>
              </a:solidFill>
              <a:latin typeface="思源黑体 1" panose="020B0500000000000000" charset="-122"/>
            </a:endParaRPr>
          </a:p>
        </p:txBody>
      </p:sp>
      <p:sp>
        <p:nvSpPr>
          <p:cNvPr id="17" name="Freeform 17"/>
          <p:cNvSpPr/>
          <p:nvPr/>
        </p:nvSpPr>
        <p:spPr>
          <a:xfrm>
            <a:off x="2516640" y="7019896"/>
            <a:ext cx="685367" cy="555147"/>
          </a:xfrm>
          <a:custGeom>
            <a:avLst/>
            <a:gdLst/>
            <a:ahLst/>
            <a:cxnLst/>
            <a:rect l="l" t="t" r="r" b="b"/>
            <a:pathLst>
              <a:path w="685367" h="555147">
                <a:moveTo>
                  <a:pt x="0" y="0"/>
                </a:moveTo>
                <a:lnTo>
                  <a:pt x="685367" y="0"/>
                </a:lnTo>
                <a:lnTo>
                  <a:pt x="685367" y="555147"/>
                </a:lnTo>
                <a:lnTo>
                  <a:pt x="0" y="5551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0" y="7126337"/>
            <a:ext cx="3321941" cy="313690"/>
          </a:xfrm>
          <a:prstGeom prst="rect">
            <a:avLst/>
          </a:prstGeom>
        </p:spPr>
        <p:txBody>
          <a:bodyPr lIns="0" tIns="0" rIns="0" bIns="0" rtlCol="0" anchor="t">
            <a:spAutoFit/>
          </a:bodyPr>
          <a:lstStyle/>
          <a:p>
            <a:pPr algn="ctr">
              <a:lnSpc>
                <a:spcPts val="2660"/>
              </a:lnSpc>
              <a:spcBef>
                <a:spcPct val="0"/>
              </a:spcBef>
            </a:pPr>
            <a:r>
              <a:rPr lang="en-US" sz="1900">
                <a:solidFill>
                  <a:srgbClr val="1E1E1E"/>
                </a:solidFill>
                <a:latin typeface="思源黑体 1" panose="020B0500000000000000" charset="-122"/>
              </a:rPr>
              <a:t>KRNL dialect</a:t>
            </a:r>
            <a:endParaRPr lang="en-US" sz="1900">
              <a:solidFill>
                <a:srgbClr val="1E1E1E"/>
              </a:solidFill>
              <a:latin typeface="思源黑体 1" panose="020B05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Group 2"/>
          <p:cNvGrpSpPr/>
          <p:nvPr/>
        </p:nvGrpSpPr>
        <p:grpSpPr>
          <a:xfrm rot="0">
            <a:off x="17959576" y="0"/>
            <a:ext cx="328424" cy="10287000"/>
            <a:chOff x="0" y="0"/>
            <a:chExt cx="86499" cy="2709333"/>
          </a:xfrm>
        </p:grpSpPr>
        <p:sp>
          <p:nvSpPr>
            <p:cNvPr id="3" name="Freeform 3"/>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4" name="TextBox 4"/>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0">
            <a:off x="0" y="719568"/>
            <a:ext cx="678703" cy="542064"/>
            <a:chOff x="0" y="0"/>
            <a:chExt cx="70805" cy="56550"/>
          </a:xfrm>
        </p:grpSpPr>
        <p:sp>
          <p:nvSpPr>
            <p:cNvPr id="6" name="Freeform 6"/>
            <p:cNvSpPr/>
            <p:nvPr/>
          </p:nvSpPr>
          <p:spPr>
            <a:xfrm>
              <a:off x="0" y="0"/>
              <a:ext cx="70805" cy="56550"/>
            </a:xfrm>
            <a:custGeom>
              <a:avLst/>
              <a:gdLst/>
              <a:ahLst/>
              <a:cxnLst/>
              <a:rect l="l" t="t" r="r" b="b"/>
              <a:pathLst>
                <a:path w="70805" h="56550">
                  <a:moveTo>
                    <a:pt x="0" y="0"/>
                  </a:moveTo>
                  <a:lnTo>
                    <a:pt x="70805" y="0"/>
                  </a:lnTo>
                  <a:lnTo>
                    <a:pt x="70805" y="56550"/>
                  </a:lnTo>
                  <a:lnTo>
                    <a:pt x="0" y="56550"/>
                  </a:lnTo>
                  <a:close/>
                </a:path>
              </a:pathLst>
            </a:custGeom>
            <a:solidFill>
              <a:srgbClr val="2827FC"/>
            </a:solidFill>
          </p:spPr>
        </p:sp>
        <p:sp>
          <p:nvSpPr>
            <p:cNvPr id="7" name="TextBox 7"/>
            <p:cNvSpPr txBox="1"/>
            <p:nvPr/>
          </p:nvSpPr>
          <p:spPr>
            <a:xfrm>
              <a:off x="0" y="-28575"/>
              <a:ext cx="70805" cy="85125"/>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1047750" y="576262"/>
            <a:ext cx="6259721" cy="752475"/>
          </a:xfrm>
          <a:prstGeom prst="rect">
            <a:avLst/>
          </a:prstGeom>
        </p:spPr>
        <p:txBody>
          <a:bodyPr lIns="0" tIns="0" rIns="0" bIns="0" rtlCol="0" anchor="t">
            <a:spAutoFit/>
          </a:bodyPr>
          <a:lstStyle/>
          <a:p>
            <a:pPr>
              <a:lnSpc>
                <a:spcPts val="5995"/>
              </a:lnSpc>
            </a:pPr>
            <a:r>
              <a:rPr lang="en-US" sz="4995">
                <a:solidFill>
                  <a:srgbClr val="1E1E1E"/>
                </a:solidFill>
                <a:latin typeface="思源黑体 1 Bold" panose="020B0800000000000000" charset="-122"/>
              </a:rPr>
              <a:t>Analysis</a:t>
            </a:r>
            <a:endParaRPr lang="en-US" sz="4995">
              <a:solidFill>
                <a:srgbClr val="1E1E1E"/>
              </a:solidFill>
              <a:latin typeface="思源黑体 1 Bold" panose="020B0800000000000000" charset="-122"/>
            </a:endParaRPr>
          </a:p>
        </p:txBody>
      </p:sp>
      <p:grpSp>
        <p:nvGrpSpPr>
          <p:cNvPr id="9" name="Group 9"/>
          <p:cNvGrpSpPr/>
          <p:nvPr/>
        </p:nvGrpSpPr>
        <p:grpSpPr>
          <a:xfrm rot="0">
            <a:off x="4177610" y="3074242"/>
            <a:ext cx="8687782" cy="1811815"/>
            <a:chOff x="0" y="0"/>
            <a:chExt cx="1939474" cy="404472"/>
          </a:xfrm>
        </p:grpSpPr>
        <p:sp>
          <p:nvSpPr>
            <p:cNvPr id="10" name="Freeform 10"/>
            <p:cNvSpPr/>
            <p:nvPr/>
          </p:nvSpPr>
          <p:spPr>
            <a:xfrm>
              <a:off x="0" y="0"/>
              <a:ext cx="1939474" cy="404472"/>
            </a:xfrm>
            <a:custGeom>
              <a:avLst/>
              <a:gdLst/>
              <a:ahLst/>
              <a:cxnLst/>
              <a:rect l="l" t="t" r="r" b="b"/>
              <a:pathLst>
                <a:path w="1939474" h="404472">
                  <a:moveTo>
                    <a:pt x="0" y="0"/>
                  </a:moveTo>
                  <a:lnTo>
                    <a:pt x="1939474" y="0"/>
                  </a:lnTo>
                  <a:lnTo>
                    <a:pt x="1939474" y="404472"/>
                  </a:lnTo>
                  <a:lnTo>
                    <a:pt x="0" y="404472"/>
                  </a:lnTo>
                  <a:close/>
                </a:path>
              </a:pathLst>
            </a:custGeom>
            <a:solidFill>
              <a:srgbClr val="E4E4E4"/>
            </a:solidFill>
            <a:ln cap="sq">
              <a:noFill/>
              <a:prstDash val="solid"/>
              <a:miter/>
            </a:ln>
          </p:spPr>
        </p:sp>
        <p:sp>
          <p:nvSpPr>
            <p:cNvPr id="11" name="TextBox 11"/>
            <p:cNvSpPr txBox="1"/>
            <p:nvPr/>
          </p:nvSpPr>
          <p:spPr>
            <a:xfrm>
              <a:off x="0" y="0"/>
              <a:ext cx="1939474" cy="404472"/>
            </a:xfrm>
            <a:prstGeom prst="rect">
              <a:avLst/>
            </a:prstGeom>
          </p:spPr>
          <p:txBody>
            <a:bodyPr lIns="50800" tIns="50800" rIns="50800" bIns="50800" rtlCol="0" anchor="ctr"/>
            <a:lstStyle/>
            <a:p>
              <a:pPr algn="ctr">
                <a:lnSpc>
                  <a:spcPts val="2400"/>
                </a:lnSpc>
              </a:pPr>
            </a:p>
          </p:txBody>
        </p:sp>
      </p:grpSp>
      <p:sp>
        <p:nvSpPr>
          <p:cNvPr id="12" name="TextBox 12"/>
          <p:cNvSpPr txBox="1"/>
          <p:nvPr/>
        </p:nvSpPr>
        <p:spPr>
          <a:xfrm>
            <a:off x="4513841" y="3321791"/>
            <a:ext cx="8015320" cy="1244520"/>
          </a:xfrm>
          <a:prstGeom prst="rect">
            <a:avLst/>
          </a:prstGeom>
        </p:spPr>
        <p:txBody>
          <a:bodyPr lIns="0" tIns="0" rIns="0" bIns="0" rtlCol="0" anchor="t">
            <a:spAutoFit/>
          </a:bodyPr>
          <a:lstStyle/>
          <a:p>
            <a:pPr algn="just">
              <a:lnSpc>
                <a:spcPts val="3370"/>
              </a:lnSpc>
            </a:pPr>
            <a:r>
              <a:rPr lang="en-US" sz="2005">
                <a:solidFill>
                  <a:srgbClr val="1E1E1E"/>
                </a:solidFill>
                <a:latin typeface="思源黑体 2" panose="020B0500000000000000" charset="-122"/>
                <a:ea typeface="思源黑体 2" panose="020B0500000000000000" charset="-122"/>
              </a:rPr>
              <a:t>onnx-mlir设计了两层新的中间表示将.onnx模型最终转化为了.mlir格式，借助了mlir中的affine dialect和llvm后端生成了.onnx模型对应的机器码</a:t>
            </a:r>
            <a:endParaRPr lang="en-US" sz="2005">
              <a:solidFill>
                <a:srgbClr val="1E1E1E"/>
              </a:solidFill>
              <a:latin typeface="思源黑体 2" panose="020B0500000000000000" charset="-122"/>
              <a:ea typeface="思源黑体 2" panose="020B0500000000000000" charset="-122"/>
            </a:endParaRPr>
          </a:p>
        </p:txBody>
      </p:sp>
      <p:grpSp>
        <p:nvGrpSpPr>
          <p:cNvPr id="13" name="Group 13"/>
          <p:cNvGrpSpPr/>
          <p:nvPr/>
        </p:nvGrpSpPr>
        <p:grpSpPr>
          <a:xfrm rot="0">
            <a:off x="4177610" y="1942706"/>
            <a:ext cx="4310735" cy="806251"/>
            <a:chOff x="0" y="0"/>
            <a:chExt cx="962335" cy="179989"/>
          </a:xfrm>
        </p:grpSpPr>
        <p:sp>
          <p:nvSpPr>
            <p:cNvPr id="14" name="Freeform 14"/>
            <p:cNvSpPr/>
            <p:nvPr/>
          </p:nvSpPr>
          <p:spPr>
            <a:xfrm>
              <a:off x="0" y="0"/>
              <a:ext cx="962335" cy="179989"/>
            </a:xfrm>
            <a:custGeom>
              <a:avLst/>
              <a:gdLst/>
              <a:ahLst/>
              <a:cxnLst/>
              <a:rect l="l" t="t" r="r" b="b"/>
              <a:pathLst>
                <a:path w="962335" h="179989">
                  <a:moveTo>
                    <a:pt x="0" y="0"/>
                  </a:moveTo>
                  <a:lnTo>
                    <a:pt x="962335" y="0"/>
                  </a:lnTo>
                  <a:lnTo>
                    <a:pt x="962335" y="179989"/>
                  </a:lnTo>
                  <a:lnTo>
                    <a:pt x="0" y="179989"/>
                  </a:lnTo>
                  <a:close/>
                </a:path>
              </a:pathLst>
            </a:custGeom>
            <a:solidFill>
              <a:srgbClr val="2827FC"/>
            </a:solidFill>
          </p:spPr>
        </p:sp>
        <p:sp>
          <p:nvSpPr>
            <p:cNvPr id="15" name="TextBox 15"/>
            <p:cNvSpPr txBox="1"/>
            <p:nvPr/>
          </p:nvSpPr>
          <p:spPr>
            <a:xfrm>
              <a:off x="0" y="-47625"/>
              <a:ext cx="962335" cy="227614"/>
            </a:xfrm>
            <a:prstGeom prst="rect">
              <a:avLst/>
            </a:prstGeom>
          </p:spPr>
          <p:txBody>
            <a:bodyPr lIns="50800" tIns="50800" rIns="50800" bIns="50800" rtlCol="0" anchor="ctr"/>
            <a:lstStyle/>
            <a:p>
              <a:pPr algn="ctr">
                <a:lnSpc>
                  <a:spcPts val="3105"/>
                </a:lnSpc>
              </a:pPr>
            </a:p>
          </p:txBody>
        </p:sp>
      </p:grpSp>
      <p:sp>
        <p:nvSpPr>
          <p:cNvPr id="16" name="TextBox 16"/>
          <p:cNvSpPr txBox="1"/>
          <p:nvPr/>
        </p:nvSpPr>
        <p:spPr>
          <a:xfrm>
            <a:off x="4285683" y="1947452"/>
            <a:ext cx="4094590" cy="615035"/>
          </a:xfrm>
          <a:prstGeom prst="rect">
            <a:avLst/>
          </a:prstGeom>
        </p:spPr>
        <p:txBody>
          <a:bodyPr lIns="0" tIns="0" rIns="0" bIns="0" rtlCol="0" anchor="t">
            <a:spAutoFit/>
          </a:bodyPr>
          <a:lstStyle/>
          <a:p>
            <a:pPr algn="ctr">
              <a:lnSpc>
                <a:spcPts val="5155"/>
              </a:lnSpc>
            </a:pPr>
            <a:r>
              <a:rPr lang="en-US" sz="3305">
                <a:solidFill>
                  <a:srgbClr val="FFFFFF"/>
                </a:solidFill>
                <a:ea typeface="思源黑体 2 Bold" panose="020B0800000000000000" charset="-122"/>
              </a:rPr>
              <a:t>分析总结</a:t>
            </a:r>
            <a:endParaRPr lang="en-US" sz="3305">
              <a:solidFill>
                <a:srgbClr val="FFFFFF"/>
              </a:solidFill>
              <a:ea typeface="思源黑体 2 Bold" panose="020B0800000000000000" charset="-122"/>
            </a:endParaRPr>
          </a:p>
        </p:txBody>
      </p:sp>
      <p:grpSp>
        <p:nvGrpSpPr>
          <p:cNvPr id="17" name="Group 17"/>
          <p:cNvGrpSpPr/>
          <p:nvPr/>
        </p:nvGrpSpPr>
        <p:grpSpPr>
          <a:xfrm rot="0">
            <a:off x="4177610" y="5085915"/>
            <a:ext cx="8687782" cy="1811815"/>
            <a:chOff x="0" y="0"/>
            <a:chExt cx="1939474" cy="404472"/>
          </a:xfrm>
        </p:grpSpPr>
        <p:sp>
          <p:nvSpPr>
            <p:cNvPr id="18" name="Freeform 18"/>
            <p:cNvSpPr/>
            <p:nvPr/>
          </p:nvSpPr>
          <p:spPr>
            <a:xfrm>
              <a:off x="0" y="0"/>
              <a:ext cx="1939474" cy="404472"/>
            </a:xfrm>
            <a:custGeom>
              <a:avLst/>
              <a:gdLst/>
              <a:ahLst/>
              <a:cxnLst/>
              <a:rect l="l" t="t" r="r" b="b"/>
              <a:pathLst>
                <a:path w="1939474" h="404472">
                  <a:moveTo>
                    <a:pt x="0" y="0"/>
                  </a:moveTo>
                  <a:lnTo>
                    <a:pt x="1939474" y="0"/>
                  </a:lnTo>
                  <a:lnTo>
                    <a:pt x="1939474" y="404472"/>
                  </a:lnTo>
                  <a:lnTo>
                    <a:pt x="0" y="404472"/>
                  </a:lnTo>
                  <a:close/>
                </a:path>
              </a:pathLst>
            </a:custGeom>
            <a:solidFill>
              <a:srgbClr val="E4E4E4"/>
            </a:solidFill>
            <a:ln cap="sq">
              <a:noFill/>
              <a:prstDash val="solid"/>
              <a:miter/>
            </a:ln>
          </p:spPr>
        </p:sp>
        <p:sp>
          <p:nvSpPr>
            <p:cNvPr id="19" name="TextBox 19"/>
            <p:cNvSpPr txBox="1"/>
            <p:nvPr/>
          </p:nvSpPr>
          <p:spPr>
            <a:xfrm>
              <a:off x="0" y="0"/>
              <a:ext cx="1939474" cy="404472"/>
            </a:xfrm>
            <a:prstGeom prst="rect">
              <a:avLst/>
            </a:prstGeom>
          </p:spPr>
          <p:txBody>
            <a:bodyPr lIns="50800" tIns="50800" rIns="50800" bIns="50800" rtlCol="0" anchor="ctr"/>
            <a:lstStyle/>
            <a:p>
              <a:pPr algn="ctr">
                <a:lnSpc>
                  <a:spcPts val="2400"/>
                </a:lnSpc>
              </a:pPr>
            </a:p>
          </p:txBody>
        </p:sp>
      </p:grpSp>
      <p:sp>
        <p:nvSpPr>
          <p:cNvPr id="20" name="TextBox 20"/>
          <p:cNvSpPr txBox="1"/>
          <p:nvPr/>
        </p:nvSpPr>
        <p:spPr>
          <a:xfrm>
            <a:off x="4513841" y="5541416"/>
            <a:ext cx="8015320" cy="817501"/>
          </a:xfrm>
          <a:prstGeom prst="rect">
            <a:avLst/>
          </a:prstGeom>
        </p:spPr>
        <p:txBody>
          <a:bodyPr lIns="0" tIns="0" rIns="0" bIns="0" rtlCol="0" anchor="t">
            <a:spAutoFit/>
          </a:bodyPr>
          <a:lstStyle/>
          <a:p>
            <a:pPr algn="just">
              <a:lnSpc>
                <a:spcPts val="3370"/>
              </a:lnSpc>
            </a:pPr>
            <a:r>
              <a:rPr lang="en-US" sz="2005">
                <a:solidFill>
                  <a:srgbClr val="1E1E1E"/>
                </a:solidFill>
                <a:latin typeface="思源黑体 2" panose="020B0500000000000000" charset="-122"/>
                <a:ea typeface="思源黑体 2" panose="020B0500000000000000" charset="-122"/>
              </a:rPr>
              <a:t>onnx-mlir中主要就是将其中每一个算子对tensor的操作转化为了memref循环操作表示</a:t>
            </a:r>
            <a:endParaRPr lang="en-US" sz="2005">
              <a:solidFill>
                <a:srgbClr val="1E1E1E"/>
              </a:solidFill>
              <a:latin typeface="思源黑体 2" panose="020B0500000000000000" charset="-122"/>
              <a:ea typeface="思源黑体 2" panose="020B0500000000000000" charset="-122"/>
            </a:endParaRPr>
          </a:p>
        </p:txBody>
      </p:sp>
      <p:grpSp>
        <p:nvGrpSpPr>
          <p:cNvPr id="21" name="Group 21"/>
          <p:cNvGrpSpPr/>
          <p:nvPr/>
        </p:nvGrpSpPr>
        <p:grpSpPr>
          <a:xfrm rot="0">
            <a:off x="4177610" y="7100002"/>
            <a:ext cx="8687782" cy="1811815"/>
            <a:chOff x="0" y="0"/>
            <a:chExt cx="1939474" cy="404472"/>
          </a:xfrm>
        </p:grpSpPr>
        <p:sp>
          <p:nvSpPr>
            <p:cNvPr id="22" name="Freeform 22"/>
            <p:cNvSpPr/>
            <p:nvPr/>
          </p:nvSpPr>
          <p:spPr>
            <a:xfrm>
              <a:off x="0" y="0"/>
              <a:ext cx="1939474" cy="404472"/>
            </a:xfrm>
            <a:custGeom>
              <a:avLst/>
              <a:gdLst/>
              <a:ahLst/>
              <a:cxnLst/>
              <a:rect l="l" t="t" r="r" b="b"/>
              <a:pathLst>
                <a:path w="1939474" h="404472">
                  <a:moveTo>
                    <a:pt x="0" y="0"/>
                  </a:moveTo>
                  <a:lnTo>
                    <a:pt x="1939474" y="0"/>
                  </a:lnTo>
                  <a:lnTo>
                    <a:pt x="1939474" y="404472"/>
                  </a:lnTo>
                  <a:lnTo>
                    <a:pt x="0" y="404472"/>
                  </a:lnTo>
                  <a:close/>
                </a:path>
              </a:pathLst>
            </a:custGeom>
            <a:solidFill>
              <a:srgbClr val="E4E4E4"/>
            </a:solidFill>
            <a:ln cap="sq">
              <a:noFill/>
              <a:prstDash val="solid"/>
              <a:miter/>
            </a:ln>
          </p:spPr>
        </p:sp>
        <p:sp>
          <p:nvSpPr>
            <p:cNvPr id="23" name="TextBox 23"/>
            <p:cNvSpPr txBox="1"/>
            <p:nvPr/>
          </p:nvSpPr>
          <p:spPr>
            <a:xfrm>
              <a:off x="0" y="0"/>
              <a:ext cx="1939474" cy="404472"/>
            </a:xfrm>
            <a:prstGeom prst="rect">
              <a:avLst/>
            </a:prstGeom>
          </p:spPr>
          <p:txBody>
            <a:bodyPr lIns="50800" tIns="50800" rIns="50800" bIns="50800" rtlCol="0" anchor="ctr"/>
            <a:lstStyle/>
            <a:p>
              <a:pPr algn="ctr">
                <a:lnSpc>
                  <a:spcPts val="2400"/>
                </a:lnSpc>
              </a:pPr>
            </a:p>
          </p:txBody>
        </p:sp>
      </p:grpSp>
      <p:sp>
        <p:nvSpPr>
          <p:cNvPr id="24" name="TextBox 24"/>
          <p:cNvSpPr txBox="1"/>
          <p:nvPr/>
        </p:nvSpPr>
        <p:spPr>
          <a:xfrm>
            <a:off x="4513841" y="7127277"/>
            <a:ext cx="8015320" cy="1671539"/>
          </a:xfrm>
          <a:prstGeom prst="rect">
            <a:avLst/>
          </a:prstGeom>
        </p:spPr>
        <p:txBody>
          <a:bodyPr lIns="0" tIns="0" rIns="0" bIns="0" rtlCol="0" anchor="t">
            <a:spAutoFit/>
          </a:bodyPr>
          <a:lstStyle/>
          <a:p>
            <a:pPr algn="just">
              <a:lnSpc>
                <a:spcPts val="3370"/>
              </a:lnSpc>
            </a:pPr>
            <a:r>
              <a:rPr lang="en-US" sz="2005">
                <a:solidFill>
                  <a:srgbClr val="1E1E1E"/>
                </a:solidFill>
                <a:latin typeface="思源黑体 2" panose="020B0500000000000000" charset="-122"/>
                <a:ea typeface="思源黑体 2" panose="020B0500000000000000" charset="-122"/>
              </a:rPr>
              <a:t>目前onnx-mlir接入了mlir的统一框架当中，主要功能是对齐onnx的结构，其中对模型所代表的计算图后续可以做一些图优化以加快运行效率，而且所支持的算子也不全，比如NonMaxSuppression非极大值抑制算子出现在.onnx模型中无法编译出来</a:t>
            </a:r>
            <a:endParaRPr lang="en-US" sz="2005">
              <a:solidFill>
                <a:srgbClr val="1E1E1E"/>
              </a:solidFill>
              <a:latin typeface="思源黑体 2" panose="020B0500000000000000" charset="-122"/>
              <a:ea typeface="思源黑体 2" panose="020B05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68680612" cy="38632844"/>
          </a:xfrm>
        </p:grpSpPr>
        <p:sp>
          <p:nvSpPr>
            <p:cNvPr id="3" name="Freeform 3"/>
            <p:cNvSpPr/>
            <p:nvPr/>
          </p:nvSpPr>
          <p:spPr>
            <a:xfrm>
              <a:off x="0" y="0"/>
              <a:ext cx="68680626" cy="38632833"/>
            </a:xfrm>
            <a:custGeom>
              <a:avLst/>
              <a:gdLst/>
              <a:ahLst/>
              <a:cxnLst/>
              <a:rect l="l" t="t" r="r" b="b"/>
              <a:pathLst>
                <a:path w="68680626" h="38632833">
                  <a:moveTo>
                    <a:pt x="0" y="0"/>
                  </a:moveTo>
                  <a:lnTo>
                    <a:pt x="68680626" y="0"/>
                  </a:lnTo>
                  <a:lnTo>
                    <a:pt x="68680626" y="38632833"/>
                  </a:lnTo>
                  <a:lnTo>
                    <a:pt x="0" y="38632833"/>
                  </a:lnTo>
                </a:path>
              </a:pathLst>
            </a:custGeom>
            <a:blipFill>
              <a:blip r:embed="rId1"/>
              <a:stretch>
                <a:fillRect t="-18666"/>
              </a:stretch>
            </a:blipFill>
          </p:spPr>
        </p:sp>
      </p:grpSp>
      <p:grpSp>
        <p:nvGrpSpPr>
          <p:cNvPr id="4" name="Group 4"/>
          <p:cNvGrpSpPr/>
          <p:nvPr/>
        </p:nvGrpSpPr>
        <p:grpSpPr>
          <a:xfrm rot="0">
            <a:off x="17959576" y="0"/>
            <a:ext cx="328424" cy="10287000"/>
            <a:chOff x="0" y="0"/>
            <a:chExt cx="86499" cy="2709333"/>
          </a:xfrm>
        </p:grpSpPr>
        <p:sp>
          <p:nvSpPr>
            <p:cNvPr id="5" name="Freeform 5"/>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6" name="TextBox 6"/>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7" name="Group 7"/>
          <p:cNvGrpSpPr/>
          <p:nvPr/>
        </p:nvGrpSpPr>
        <p:grpSpPr>
          <a:xfrm rot="0">
            <a:off x="1429392" y="5332899"/>
            <a:ext cx="5405051" cy="542064"/>
            <a:chOff x="0" y="0"/>
            <a:chExt cx="563873" cy="56550"/>
          </a:xfrm>
        </p:grpSpPr>
        <p:sp>
          <p:nvSpPr>
            <p:cNvPr id="8" name="Freeform 8"/>
            <p:cNvSpPr/>
            <p:nvPr/>
          </p:nvSpPr>
          <p:spPr>
            <a:xfrm>
              <a:off x="0" y="0"/>
              <a:ext cx="563873" cy="56550"/>
            </a:xfrm>
            <a:custGeom>
              <a:avLst/>
              <a:gdLst/>
              <a:ahLst/>
              <a:cxnLst/>
              <a:rect l="l" t="t" r="r" b="b"/>
              <a:pathLst>
                <a:path w="563873" h="56550">
                  <a:moveTo>
                    <a:pt x="0" y="0"/>
                  </a:moveTo>
                  <a:lnTo>
                    <a:pt x="563873" y="0"/>
                  </a:lnTo>
                  <a:lnTo>
                    <a:pt x="563873" y="56550"/>
                  </a:lnTo>
                  <a:lnTo>
                    <a:pt x="0" y="56550"/>
                  </a:lnTo>
                  <a:close/>
                </a:path>
              </a:pathLst>
            </a:custGeom>
            <a:solidFill>
              <a:srgbClr val="2827FC"/>
            </a:solidFill>
          </p:spPr>
        </p:sp>
        <p:sp>
          <p:nvSpPr>
            <p:cNvPr id="9" name="TextBox 9"/>
            <p:cNvSpPr txBox="1"/>
            <p:nvPr/>
          </p:nvSpPr>
          <p:spPr>
            <a:xfrm>
              <a:off x="0" y="-28575"/>
              <a:ext cx="563873" cy="85125"/>
            </a:xfrm>
            <a:prstGeom prst="rect">
              <a:avLst/>
            </a:prstGeom>
          </p:spPr>
          <p:txBody>
            <a:bodyPr lIns="50800" tIns="50800" rIns="50800" bIns="50800" rtlCol="0" anchor="ctr"/>
            <a:lstStyle/>
            <a:p>
              <a:pPr algn="ctr">
                <a:lnSpc>
                  <a:spcPts val="2660"/>
                </a:lnSpc>
                <a:spcBef>
                  <a:spcPct val="0"/>
                </a:spcBef>
              </a:pPr>
            </a:p>
          </p:txBody>
        </p:sp>
      </p:grpSp>
      <p:sp>
        <p:nvSpPr>
          <p:cNvPr id="10" name="TextBox 10"/>
          <p:cNvSpPr txBox="1"/>
          <p:nvPr/>
        </p:nvSpPr>
        <p:spPr>
          <a:xfrm>
            <a:off x="1576010" y="5301195"/>
            <a:ext cx="5111813" cy="510223"/>
          </a:xfrm>
          <a:prstGeom prst="rect">
            <a:avLst/>
          </a:prstGeom>
        </p:spPr>
        <p:txBody>
          <a:bodyPr lIns="0" tIns="0" rIns="0" bIns="0" rtlCol="0" anchor="t">
            <a:spAutoFit/>
          </a:bodyPr>
          <a:lstStyle/>
          <a:p>
            <a:pPr algn="ctr">
              <a:lnSpc>
                <a:spcPts val="3810"/>
              </a:lnSpc>
            </a:pPr>
            <a:r>
              <a:rPr lang="en-US" sz="2525">
                <a:solidFill>
                  <a:srgbClr val="FFFFFF"/>
                </a:solidFill>
                <a:ea typeface="Akzidenz-Grotesk Medium" panose="02000603030000020004"/>
              </a:rPr>
              <a:t>可以进行优化的方向</a:t>
            </a:r>
            <a:endParaRPr lang="en-US" sz="2525">
              <a:solidFill>
                <a:srgbClr val="FFFFFF"/>
              </a:solidFill>
              <a:ea typeface="Akzidenz-Grotesk Medium" panose="02000603030000020004"/>
            </a:endParaRPr>
          </a:p>
        </p:txBody>
      </p:sp>
      <p:sp>
        <p:nvSpPr>
          <p:cNvPr id="11" name="TextBox 11"/>
          <p:cNvSpPr txBox="1"/>
          <p:nvPr/>
        </p:nvSpPr>
        <p:spPr>
          <a:xfrm>
            <a:off x="1429392" y="3566160"/>
            <a:ext cx="8781311" cy="1472565"/>
          </a:xfrm>
          <a:prstGeom prst="rect">
            <a:avLst/>
          </a:prstGeom>
        </p:spPr>
        <p:txBody>
          <a:bodyPr lIns="0" tIns="0" rIns="0" bIns="0" rtlCol="0" anchor="t">
            <a:spAutoFit/>
          </a:bodyPr>
          <a:lstStyle/>
          <a:p>
            <a:pPr algn="l">
              <a:lnSpc>
                <a:spcPts val="11880"/>
              </a:lnSpc>
            </a:pPr>
            <a:r>
              <a:rPr lang="en-US" sz="9000">
                <a:solidFill>
                  <a:srgbClr val="1E1E1E"/>
                </a:solidFill>
                <a:latin typeface="思源黑体 1 Heavy" panose="020B0A00000000000000" charset="-122"/>
              </a:rPr>
              <a:t>Optimization</a:t>
            </a:r>
            <a:endParaRPr lang="en-US" sz="9000">
              <a:solidFill>
                <a:srgbClr val="1E1E1E"/>
              </a:solidFill>
              <a:latin typeface="思源黑体 1 Heavy" panose="020B0A00000000000000" charset="-122"/>
            </a:endParaRPr>
          </a:p>
        </p:txBody>
      </p:sp>
      <p:sp>
        <p:nvSpPr>
          <p:cNvPr id="12" name="TextBox 12"/>
          <p:cNvSpPr txBox="1"/>
          <p:nvPr/>
        </p:nvSpPr>
        <p:spPr>
          <a:xfrm>
            <a:off x="10753444" y="2800350"/>
            <a:ext cx="6081497" cy="4029075"/>
          </a:xfrm>
          <a:prstGeom prst="rect">
            <a:avLst/>
          </a:prstGeom>
        </p:spPr>
        <p:txBody>
          <a:bodyPr lIns="0" tIns="0" rIns="0" bIns="0" rtlCol="0" anchor="t">
            <a:spAutoFit/>
          </a:bodyPr>
          <a:lstStyle/>
          <a:p>
            <a:pPr algn="ctr">
              <a:lnSpc>
                <a:spcPts val="28085"/>
              </a:lnSpc>
            </a:pPr>
            <a:r>
              <a:rPr lang="en-US" sz="23400">
                <a:solidFill>
                  <a:srgbClr val="2827FC"/>
                </a:solidFill>
                <a:latin typeface="Akzidenz-Grotesk Bold" panose="02000803050000020004"/>
              </a:rPr>
              <a:t>04</a:t>
            </a:r>
            <a:endParaRPr lang="en-US" sz="23400">
              <a:solidFill>
                <a:srgbClr val="2827FC"/>
              </a:solidFill>
              <a:latin typeface="Akzidenz-Grotesk Bold" panose="020008030500000200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Group 2"/>
          <p:cNvGrpSpPr/>
          <p:nvPr/>
        </p:nvGrpSpPr>
        <p:grpSpPr>
          <a:xfrm rot="0">
            <a:off x="17959576" y="0"/>
            <a:ext cx="328424" cy="10287000"/>
            <a:chOff x="0" y="0"/>
            <a:chExt cx="86499" cy="2709333"/>
          </a:xfrm>
        </p:grpSpPr>
        <p:sp>
          <p:nvSpPr>
            <p:cNvPr id="3" name="Freeform 3"/>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4" name="TextBox 4"/>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0">
            <a:off x="0" y="719568"/>
            <a:ext cx="678703" cy="542064"/>
            <a:chOff x="0" y="0"/>
            <a:chExt cx="70805" cy="56550"/>
          </a:xfrm>
        </p:grpSpPr>
        <p:sp>
          <p:nvSpPr>
            <p:cNvPr id="6" name="Freeform 6"/>
            <p:cNvSpPr/>
            <p:nvPr/>
          </p:nvSpPr>
          <p:spPr>
            <a:xfrm>
              <a:off x="0" y="0"/>
              <a:ext cx="70805" cy="56550"/>
            </a:xfrm>
            <a:custGeom>
              <a:avLst/>
              <a:gdLst/>
              <a:ahLst/>
              <a:cxnLst/>
              <a:rect l="l" t="t" r="r" b="b"/>
              <a:pathLst>
                <a:path w="70805" h="56550">
                  <a:moveTo>
                    <a:pt x="0" y="0"/>
                  </a:moveTo>
                  <a:lnTo>
                    <a:pt x="70805" y="0"/>
                  </a:lnTo>
                  <a:lnTo>
                    <a:pt x="70805" y="56550"/>
                  </a:lnTo>
                  <a:lnTo>
                    <a:pt x="0" y="56550"/>
                  </a:lnTo>
                  <a:close/>
                </a:path>
              </a:pathLst>
            </a:custGeom>
            <a:solidFill>
              <a:srgbClr val="2827FC"/>
            </a:solidFill>
          </p:spPr>
        </p:sp>
        <p:sp>
          <p:nvSpPr>
            <p:cNvPr id="7" name="TextBox 7"/>
            <p:cNvSpPr txBox="1"/>
            <p:nvPr/>
          </p:nvSpPr>
          <p:spPr>
            <a:xfrm>
              <a:off x="0" y="-28575"/>
              <a:ext cx="70805" cy="85125"/>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047750" y="3273747"/>
            <a:ext cx="8906524" cy="1857433"/>
            <a:chOff x="0" y="0"/>
            <a:chExt cx="1939474" cy="404472"/>
          </a:xfrm>
        </p:grpSpPr>
        <p:sp>
          <p:nvSpPr>
            <p:cNvPr id="9" name="Freeform 9"/>
            <p:cNvSpPr/>
            <p:nvPr/>
          </p:nvSpPr>
          <p:spPr>
            <a:xfrm>
              <a:off x="0" y="0"/>
              <a:ext cx="1939474" cy="404472"/>
            </a:xfrm>
            <a:custGeom>
              <a:avLst/>
              <a:gdLst/>
              <a:ahLst/>
              <a:cxnLst/>
              <a:rect l="l" t="t" r="r" b="b"/>
              <a:pathLst>
                <a:path w="1939474" h="404472">
                  <a:moveTo>
                    <a:pt x="0" y="0"/>
                  </a:moveTo>
                  <a:lnTo>
                    <a:pt x="1939474" y="0"/>
                  </a:lnTo>
                  <a:lnTo>
                    <a:pt x="1939474" y="404472"/>
                  </a:lnTo>
                  <a:lnTo>
                    <a:pt x="0" y="404472"/>
                  </a:lnTo>
                  <a:close/>
                </a:path>
              </a:pathLst>
            </a:custGeom>
            <a:solidFill>
              <a:srgbClr val="E4E4E4"/>
            </a:solidFill>
            <a:ln cap="sq">
              <a:noFill/>
              <a:prstDash val="solid"/>
              <a:miter/>
            </a:ln>
          </p:spPr>
        </p:sp>
        <p:sp>
          <p:nvSpPr>
            <p:cNvPr id="10" name="TextBox 10"/>
            <p:cNvSpPr txBox="1"/>
            <p:nvPr/>
          </p:nvSpPr>
          <p:spPr>
            <a:xfrm>
              <a:off x="0" y="0"/>
              <a:ext cx="1939474" cy="404472"/>
            </a:xfrm>
            <a:prstGeom prst="rect">
              <a:avLst/>
            </a:prstGeom>
          </p:spPr>
          <p:txBody>
            <a:bodyPr lIns="50800" tIns="50800" rIns="50800" bIns="50800" rtlCol="0" anchor="ctr"/>
            <a:lstStyle/>
            <a:p>
              <a:pPr algn="ctr">
                <a:lnSpc>
                  <a:spcPts val="2400"/>
                </a:lnSpc>
              </a:pPr>
            </a:p>
          </p:txBody>
        </p:sp>
      </p:grpSp>
      <p:grpSp>
        <p:nvGrpSpPr>
          <p:cNvPr id="11" name="Group 11"/>
          <p:cNvGrpSpPr/>
          <p:nvPr/>
        </p:nvGrpSpPr>
        <p:grpSpPr>
          <a:xfrm rot="0">
            <a:off x="1047750" y="2113721"/>
            <a:ext cx="4419271" cy="826550"/>
            <a:chOff x="0" y="0"/>
            <a:chExt cx="962335" cy="179989"/>
          </a:xfrm>
        </p:grpSpPr>
        <p:sp>
          <p:nvSpPr>
            <p:cNvPr id="12" name="Freeform 12"/>
            <p:cNvSpPr/>
            <p:nvPr/>
          </p:nvSpPr>
          <p:spPr>
            <a:xfrm>
              <a:off x="0" y="0"/>
              <a:ext cx="962335" cy="179989"/>
            </a:xfrm>
            <a:custGeom>
              <a:avLst/>
              <a:gdLst/>
              <a:ahLst/>
              <a:cxnLst/>
              <a:rect l="l" t="t" r="r" b="b"/>
              <a:pathLst>
                <a:path w="962335" h="179989">
                  <a:moveTo>
                    <a:pt x="0" y="0"/>
                  </a:moveTo>
                  <a:lnTo>
                    <a:pt x="962335" y="0"/>
                  </a:lnTo>
                  <a:lnTo>
                    <a:pt x="962335" y="179989"/>
                  </a:lnTo>
                  <a:lnTo>
                    <a:pt x="0" y="179989"/>
                  </a:lnTo>
                  <a:close/>
                </a:path>
              </a:pathLst>
            </a:custGeom>
            <a:solidFill>
              <a:srgbClr val="2827FC"/>
            </a:solidFill>
          </p:spPr>
        </p:sp>
        <p:sp>
          <p:nvSpPr>
            <p:cNvPr id="13" name="TextBox 13"/>
            <p:cNvSpPr txBox="1"/>
            <p:nvPr/>
          </p:nvSpPr>
          <p:spPr>
            <a:xfrm>
              <a:off x="0" y="-47625"/>
              <a:ext cx="962335" cy="227614"/>
            </a:xfrm>
            <a:prstGeom prst="rect">
              <a:avLst/>
            </a:prstGeom>
          </p:spPr>
          <p:txBody>
            <a:bodyPr lIns="50800" tIns="50800" rIns="50800" bIns="50800" rtlCol="0" anchor="ctr"/>
            <a:lstStyle/>
            <a:p>
              <a:pPr algn="ctr">
                <a:lnSpc>
                  <a:spcPts val="3105"/>
                </a:lnSpc>
              </a:pPr>
            </a:p>
          </p:txBody>
        </p:sp>
      </p:grpSp>
      <p:grpSp>
        <p:nvGrpSpPr>
          <p:cNvPr id="14" name="Group 14"/>
          <p:cNvGrpSpPr/>
          <p:nvPr/>
        </p:nvGrpSpPr>
        <p:grpSpPr>
          <a:xfrm rot="0">
            <a:off x="1047750" y="5336070"/>
            <a:ext cx="8906524" cy="1857433"/>
            <a:chOff x="0" y="0"/>
            <a:chExt cx="1939474" cy="404472"/>
          </a:xfrm>
        </p:grpSpPr>
        <p:sp>
          <p:nvSpPr>
            <p:cNvPr id="15" name="Freeform 15"/>
            <p:cNvSpPr/>
            <p:nvPr/>
          </p:nvSpPr>
          <p:spPr>
            <a:xfrm>
              <a:off x="0" y="0"/>
              <a:ext cx="1939474" cy="404472"/>
            </a:xfrm>
            <a:custGeom>
              <a:avLst/>
              <a:gdLst/>
              <a:ahLst/>
              <a:cxnLst/>
              <a:rect l="l" t="t" r="r" b="b"/>
              <a:pathLst>
                <a:path w="1939474" h="404472">
                  <a:moveTo>
                    <a:pt x="0" y="0"/>
                  </a:moveTo>
                  <a:lnTo>
                    <a:pt x="1939474" y="0"/>
                  </a:lnTo>
                  <a:lnTo>
                    <a:pt x="1939474" y="404472"/>
                  </a:lnTo>
                  <a:lnTo>
                    <a:pt x="0" y="404472"/>
                  </a:lnTo>
                  <a:close/>
                </a:path>
              </a:pathLst>
            </a:custGeom>
            <a:solidFill>
              <a:srgbClr val="E4E4E4"/>
            </a:solidFill>
            <a:ln cap="sq">
              <a:noFill/>
              <a:prstDash val="solid"/>
              <a:miter/>
            </a:ln>
          </p:spPr>
        </p:sp>
        <p:sp>
          <p:nvSpPr>
            <p:cNvPr id="16" name="TextBox 16"/>
            <p:cNvSpPr txBox="1"/>
            <p:nvPr/>
          </p:nvSpPr>
          <p:spPr>
            <a:xfrm>
              <a:off x="0" y="0"/>
              <a:ext cx="1939474" cy="404472"/>
            </a:xfrm>
            <a:prstGeom prst="rect">
              <a:avLst/>
            </a:prstGeom>
          </p:spPr>
          <p:txBody>
            <a:bodyPr lIns="50800" tIns="50800" rIns="50800" bIns="50800" rtlCol="0" anchor="ctr"/>
            <a:lstStyle/>
            <a:p>
              <a:pPr algn="ctr">
                <a:lnSpc>
                  <a:spcPts val="2400"/>
                </a:lnSpc>
              </a:pPr>
            </a:p>
          </p:txBody>
        </p:sp>
      </p:grpSp>
      <p:grpSp>
        <p:nvGrpSpPr>
          <p:cNvPr id="17" name="Group 17"/>
          <p:cNvGrpSpPr/>
          <p:nvPr/>
        </p:nvGrpSpPr>
        <p:grpSpPr>
          <a:xfrm rot="0">
            <a:off x="1047750" y="7400867"/>
            <a:ext cx="8906524" cy="1857433"/>
            <a:chOff x="0" y="0"/>
            <a:chExt cx="1939474" cy="404472"/>
          </a:xfrm>
        </p:grpSpPr>
        <p:sp>
          <p:nvSpPr>
            <p:cNvPr id="18" name="Freeform 18"/>
            <p:cNvSpPr/>
            <p:nvPr/>
          </p:nvSpPr>
          <p:spPr>
            <a:xfrm>
              <a:off x="0" y="0"/>
              <a:ext cx="1939474" cy="404472"/>
            </a:xfrm>
            <a:custGeom>
              <a:avLst/>
              <a:gdLst/>
              <a:ahLst/>
              <a:cxnLst/>
              <a:rect l="l" t="t" r="r" b="b"/>
              <a:pathLst>
                <a:path w="1939474" h="404472">
                  <a:moveTo>
                    <a:pt x="0" y="0"/>
                  </a:moveTo>
                  <a:lnTo>
                    <a:pt x="1939474" y="0"/>
                  </a:lnTo>
                  <a:lnTo>
                    <a:pt x="1939474" y="404472"/>
                  </a:lnTo>
                  <a:lnTo>
                    <a:pt x="0" y="404472"/>
                  </a:lnTo>
                  <a:close/>
                </a:path>
              </a:pathLst>
            </a:custGeom>
            <a:solidFill>
              <a:srgbClr val="E4E4E4"/>
            </a:solidFill>
            <a:ln cap="sq">
              <a:noFill/>
              <a:prstDash val="solid"/>
              <a:miter/>
            </a:ln>
          </p:spPr>
        </p:sp>
        <p:sp>
          <p:nvSpPr>
            <p:cNvPr id="19" name="TextBox 19"/>
            <p:cNvSpPr txBox="1"/>
            <p:nvPr/>
          </p:nvSpPr>
          <p:spPr>
            <a:xfrm>
              <a:off x="0" y="0"/>
              <a:ext cx="1939474" cy="404472"/>
            </a:xfrm>
            <a:prstGeom prst="rect">
              <a:avLst/>
            </a:prstGeom>
          </p:spPr>
          <p:txBody>
            <a:bodyPr lIns="50800" tIns="50800" rIns="50800" bIns="50800" rtlCol="0" anchor="ctr"/>
            <a:lstStyle/>
            <a:p>
              <a:pPr algn="ctr">
                <a:lnSpc>
                  <a:spcPts val="2400"/>
                </a:lnSpc>
              </a:pPr>
            </a:p>
          </p:txBody>
        </p:sp>
      </p:grpSp>
      <p:sp>
        <p:nvSpPr>
          <p:cNvPr id="20" name="Freeform 20"/>
          <p:cNvSpPr/>
          <p:nvPr/>
        </p:nvSpPr>
        <p:spPr>
          <a:xfrm>
            <a:off x="5794849" y="1795130"/>
            <a:ext cx="12008042" cy="1145141"/>
          </a:xfrm>
          <a:custGeom>
            <a:avLst/>
            <a:gdLst/>
            <a:ahLst/>
            <a:cxnLst/>
            <a:rect l="l" t="t" r="r" b="b"/>
            <a:pathLst>
              <a:path w="12008042" h="1145141">
                <a:moveTo>
                  <a:pt x="0" y="0"/>
                </a:moveTo>
                <a:lnTo>
                  <a:pt x="12008042" y="0"/>
                </a:lnTo>
                <a:lnTo>
                  <a:pt x="12008042" y="1145141"/>
                </a:lnTo>
                <a:lnTo>
                  <a:pt x="0" y="1145141"/>
                </a:lnTo>
                <a:lnTo>
                  <a:pt x="0" y="0"/>
                </a:lnTo>
                <a:close/>
              </a:path>
            </a:pathLst>
          </a:custGeom>
          <a:blipFill>
            <a:blip r:embed="rId1"/>
            <a:stretch>
              <a:fillRect r="-2646"/>
            </a:stretch>
          </a:blipFill>
        </p:spPr>
      </p:sp>
      <p:sp>
        <p:nvSpPr>
          <p:cNvPr id="21" name="Freeform 21"/>
          <p:cNvSpPr/>
          <p:nvPr/>
        </p:nvSpPr>
        <p:spPr>
          <a:xfrm>
            <a:off x="10275635" y="5336070"/>
            <a:ext cx="7362579" cy="1857433"/>
          </a:xfrm>
          <a:custGeom>
            <a:avLst/>
            <a:gdLst/>
            <a:ahLst/>
            <a:cxnLst/>
            <a:rect l="l" t="t" r="r" b="b"/>
            <a:pathLst>
              <a:path w="7362579" h="1857433">
                <a:moveTo>
                  <a:pt x="0" y="0"/>
                </a:moveTo>
                <a:lnTo>
                  <a:pt x="7362579" y="0"/>
                </a:lnTo>
                <a:lnTo>
                  <a:pt x="7362579" y="1857432"/>
                </a:lnTo>
                <a:lnTo>
                  <a:pt x="0" y="1857432"/>
                </a:lnTo>
                <a:lnTo>
                  <a:pt x="0" y="0"/>
                </a:lnTo>
                <a:close/>
              </a:path>
            </a:pathLst>
          </a:custGeom>
          <a:blipFill>
            <a:blip r:embed="rId2"/>
            <a:stretch>
              <a:fillRect l="-1005" t="-4748" r="-1005"/>
            </a:stretch>
          </a:blipFill>
        </p:spPr>
      </p:sp>
      <p:sp>
        <p:nvSpPr>
          <p:cNvPr id="22" name="TextBox 22"/>
          <p:cNvSpPr txBox="1"/>
          <p:nvPr/>
        </p:nvSpPr>
        <p:spPr>
          <a:xfrm>
            <a:off x="1047750" y="576262"/>
            <a:ext cx="6259721" cy="752475"/>
          </a:xfrm>
          <a:prstGeom prst="rect">
            <a:avLst/>
          </a:prstGeom>
        </p:spPr>
        <p:txBody>
          <a:bodyPr lIns="0" tIns="0" rIns="0" bIns="0" rtlCol="0" anchor="t">
            <a:spAutoFit/>
          </a:bodyPr>
          <a:lstStyle/>
          <a:p>
            <a:pPr>
              <a:lnSpc>
                <a:spcPts val="5995"/>
              </a:lnSpc>
            </a:pPr>
            <a:r>
              <a:rPr lang="en-US" sz="4995">
                <a:solidFill>
                  <a:srgbClr val="1E1E1E"/>
                </a:solidFill>
                <a:latin typeface="思源黑体 1 Bold" panose="020B0800000000000000" charset="-122"/>
              </a:rPr>
              <a:t>Optimization</a:t>
            </a:r>
            <a:endParaRPr lang="en-US" sz="4995">
              <a:solidFill>
                <a:srgbClr val="1E1E1E"/>
              </a:solidFill>
              <a:latin typeface="思源黑体 1 Bold" panose="020B0800000000000000" charset="-122"/>
            </a:endParaRPr>
          </a:p>
        </p:txBody>
      </p:sp>
      <p:sp>
        <p:nvSpPr>
          <p:cNvPr id="23" name="TextBox 23"/>
          <p:cNvSpPr txBox="1"/>
          <p:nvPr/>
        </p:nvSpPr>
        <p:spPr>
          <a:xfrm>
            <a:off x="1392446" y="3510637"/>
            <a:ext cx="8217131" cy="1292746"/>
          </a:xfrm>
          <a:prstGeom prst="rect">
            <a:avLst/>
          </a:prstGeom>
        </p:spPr>
        <p:txBody>
          <a:bodyPr lIns="0" tIns="0" rIns="0" bIns="0" rtlCol="0" anchor="t">
            <a:spAutoFit/>
          </a:bodyPr>
          <a:lstStyle/>
          <a:p>
            <a:pPr algn="just">
              <a:lnSpc>
                <a:spcPts val="3455"/>
              </a:lnSpc>
            </a:pPr>
            <a:r>
              <a:rPr lang="en-US" sz="2055">
                <a:solidFill>
                  <a:srgbClr val="1E1E1E"/>
                </a:solidFill>
                <a:latin typeface="思源黑体 2" panose="020B0500000000000000" charset="-122"/>
                <a:ea typeface="思源黑体 2" panose="020B0500000000000000" charset="-122"/>
              </a:rPr>
              <a:t>对于模型中常见的tensor相乘，可以采取矩阵的并行化处理来加速运算，而onnx-mlir中从KRNL输出的memref处理可以看出没有进行相关的处理，直接使用循环的方式进行运算</a:t>
            </a:r>
            <a:endParaRPr lang="en-US" sz="2055">
              <a:solidFill>
                <a:srgbClr val="1E1E1E"/>
              </a:solidFill>
              <a:latin typeface="思源黑体 2" panose="020B0500000000000000" charset="-122"/>
              <a:ea typeface="思源黑体 2" panose="020B0500000000000000" charset="-122"/>
            </a:endParaRPr>
          </a:p>
        </p:txBody>
      </p:sp>
      <p:sp>
        <p:nvSpPr>
          <p:cNvPr id="24" name="TextBox 24"/>
          <p:cNvSpPr txBox="1"/>
          <p:nvPr/>
        </p:nvSpPr>
        <p:spPr>
          <a:xfrm>
            <a:off x="1158543" y="2121464"/>
            <a:ext cx="4197684" cy="627642"/>
          </a:xfrm>
          <a:prstGeom prst="rect">
            <a:avLst/>
          </a:prstGeom>
        </p:spPr>
        <p:txBody>
          <a:bodyPr lIns="0" tIns="0" rIns="0" bIns="0" rtlCol="0" anchor="t">
            <a:spAutoFit/>
          </a:bodyPr>
          <a:lstStyle/>
          <a:p>
            <a:pPr algn="ctr">
              <a:lnSpc>
                <a:spcPts val="5285"/>
              </a:lnSpc>
            </a:pPr>
            <a:r>
              <a:rPr lang="en-US" sz="3385">
                <a:solidFill>
                  <a:srgbClr val="FFFFFF"/>
                </a:solidFill>
                <a:ea typeface="思源黑体 2 Bold" panose="020B0800000000000000" charset="-122"/>
              </a:rPr>
              <a:t>并行化处理</a:t>
            </a:r>
            <a:endParaRPr lang="en-US" sz="3385">
              <a:solidFill>
                <a:srgbClr val="FFFFFF"/>
              </a:solidFill>
              <a:ea typeface="思源黑体 2 Bold" panose="020B0800000000000000" charset="-122"/>
            </a:endParaRPr>
          </a:p>
        </p:txBody>
      </p:sp>
      <p:sp>
        <p:nvSpPr>
          <p:cNvPr id="25" name="TextBox 25"/>
          <p:cNvSpPr txBox="1"/>
          <p:nvPr/>
        </p:nvSpPr>
        <p:spPr>
          <a:xfrm>
            <a:off x="1392446" y="5786148"/>
            <a:ext cx="8217131" cy="854975"/>
          </a:xfrm>
          <a:prstGeom prst="rect">
            <a:avLst/>
          </a:prstGeom>
        </p:spPr>
        <p:txBody>
          <a:bodyPr lIns="0" tIns="0" rIns="0" bIns="0" rtlCol="0" anchor="t">
            <a:spAutoFit/>
          </a:bodyPr>
          <a:lstStyle/>
          <a:p>
            <a:pPr algn="just">
              <a:lnSpc>
                <a:spcPts val="3455"/>
              </a:lnSpc>
            </a:pPr>
            <a:r>
              <a:rPr lang="en-US" sz="2055">
                <a:solidFill>
                  <a:srgbClr val="1E1E1E"/>
                </a:solidFill>
                <a:ea typeface="思源黑体 2" panose="020B0500000000000000" charset="-122"/>
              </a:rPr>
              <a:t>将矩阵划分为多个子矩阵然后将子矩阵之间的乘法运算作为单独的任务分配到不同的计算单元当中以加快运算</a:t>
            </a:r>
            <a:endParaRPr lang="en-US" sz="2055">
              <a:solidFill>
                <a:srgbClr val="1E1E1E"/>
              </a:solidFill>
              <a:ea typeface="思源黑体 2" panose="020B0500000000000000" charset="-122"/>
            </a:endParaRPr>
          </a:p>
        </p:txBody>
      </p:sp>
      <p:sp>
        <p:nvSpPr>
          <p:cNvPr id="26" name="TextBox 26"/>
          <p:cNvSpPr txBox="1"/>
          <p:nvPr/>
        </p:nvSpPr>
        <p:spPr>
          <a:xfrm>
            <a:off x="1392446" y="7637758"/>
            <a:ext cx="8217131" cy="1292746"/>
          </a:xfrm>
          <a:prstGeom prst="rect">
            <a:avLst/>
          </a:prstGeom>
        </p:spPr>
        <p:txBody>
          <a:bodyPr lIns="0" tIns="0" rIns="0" bIns="0" rtlCol="0" anchor="t">
            <a:spAutoFit/>
          </a:bodyPr>
          <a:lstStyle/>
          <a:p>
            <a:pPr algn="just">
              <a:lnSpc>
                <a:spcPts val="3455"/>
              </a:lnSpc>
            </a:pPr>
            <a:r>
              <a:rPr lang="en-US" sz="2055">
                <a:solidFill>
                  <a:srgbClr val="1E1E1E"/>
                </a:solidFill>
                <a:latin typeface="思源黑体 2" panose="020B0500000000000000" charset="-122"/>
                <a:ea typeface="思源黑体 2" panose="020B0500000000000000" charset="-122"/>
              </a:rPr>
              <a:t>而且从programming中的结果可以看出在部署模型时，CPU大部分核心没有工作，所以可以对onnx-mlir增加并行化处理的pass，将KRNL中memref的循环处理改为划分子矩阵并进行循环处理</a:t>
            </a:r>
            <a:endParaRPr lang="en-US" sz="2055">
              <a:solidFill>
                <a:srgbClr val="1E1E1E"/>
              </a:solidFill>
              <a:latin typeface="思源黑体 2" panose="020B0500000000000000" charset="-122"/>
              <a:ea typeface="思源黑体 2" panose="020B0500000000000000"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Group 2"/>
          <p:cNvGrpSpPr/>
          <p:nvPr/>
        </p:nvGrpSpPr>
        <p:grpSpPr>
          <a:xfrm rot="0">
            <a:off x="17959576" y="0"/>
            <a:ext cx="328424" cy="10287000"/>
            <a:chOff x="0" y="0"/>
            <a:chExt cx="86499" cy="2709333"/>
          </a:xfrm>
        </p:grpSpPr>
        <p:sp>
          <p:nvSpPr>
            <p:cNvPr id="3" name="Freeform 3"/>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4" name="TextBox 4"/>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0">
            <a:off x="0" y="719568"/>
            <a:ext cx="678703" cy="542064"/>
            <a:chOff x="0" y="0"/>
            <a:chExt cx="70805" cy="56550"/>
          </a:xfrm>
        </p:grpSpPr>
        <p:sp>
          <p:nvSpPr>
            <p:cNvPr id="6" name="Freeform 6"/>
            <p:cNvSpPr/>
            <p:nvPr/>
          </p:nvSpPr>
          <p:spPr>
            <a:xfrm>
              <a:off x="0" y="0"/>
              <a:ext cx="70805" cy="56550"/>
            </a:xfrm>
            <a:custGeom>
              <a:avLst/>
              <a:gdLst/>
              <a:ahLst/>
              <a:cxnLst/>
              <a:rect l="l" t="t" r="r" b="b"/>
              <a:pathLst>
                <a:path w="70805" h="56550">
                  <a:moveTo>
                    <a:pt x="0" y="0"/>
                  </a:moveTo>
                  <a:lnTo>
                    <a:pt x="70805" y="0"/>
                  </a:lnTo>
                  <a:lnTo>
                    <a:pt x="70805" y="56550"/>
                  </a:lnTo>
                  <a:lnTo>
                    <a:pt x="0" y="56550"/>
                  </a:lnTo>
                  <a:close/>
                </a:path>
              </a:pathLst>
            </a:custGeom>
            <a:solidFill>
              <a:srgbClr val="2827FC"/>
            </a:solidFill>
          </p:spPr>
        </p:sp>
        <p:sp>
          <p:nvSpPr>
            <p:cNvPr id="7" name="TextBox 7"/>
            <p:cNvSpPr txBox="1"/>
            <p:nvPr/>
          </p:nvSpPr>
          <p:spPr>
            <a:xfrm>
              <a:off x="0" y="-28575"/>
              <a:ext cx="70805" cy="85125"/>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047750" y="3337575"/>
            <a:ext cx="8811532" cy="1837622"/>
            <a:chOff x="0" y="0"/>
            <a:chExt cx="1939474" cy="404472"/>
          </a:xfrm>
        </p:grpSpPr>
        <p:sp>
          <p:nvSpPr>
            <p:cNvPr id="9" name="Freeform 9"/>
            <p:cNvSpPr/>
            <p:nvPr/>
          </p:nvSpPr>
          <p:spPr>
            <a:xfrm>
              <a:off x="0" y="0"/>
              <a:ext cx="1939474" cy="404472"/>
            </a:xfrm>
            <a:custGeom>
              <a:avLst/>
              <a:gdLst/>
              <a:ahLst/>
              <a:cxnLst/>
              <a:rect l="l" t="t" r="r" b="b"/>
              <a:pathLst>
                <a:path w="1939474" h="404472">
                  <a:moveTo>
                    <a:pt x="0" y="0"/>
                  </a:moveTo>
                  <a:lnTo>
                    <a:pt x="1939474" y="0"/>
                  </a:lnTo>
                  <a:lnTo>
                    <a:pt x="1939474" y="404472"/>
                  </a:lnTo>
                  <a:lnTo>
                    <a:pt x="0" y="404472"/>
                  </a:lnTo>
                  <a:close/>
                </a:path>
              </a:pathLst>
            </a:custGeom>
            <a:solidFill>
              <a:srgbClr val="E4E4E4"/>
            </a:solidFill>
            <a:ln cap="sq">
              <a:noFill/>
              <a:prstDash val="solid"/>
              <a:miter/>
            </a:ln>
          </p:spPr>
        </p:sp>
        <p:sp>
          <p:nvSpPr>
            <p:cNvPr id="10" name="TextBox 10"/>
            <p:cNvSpPr txBox="1"/>
            <p:nvPr/>
          </p:nvSpPr>
          <p:spPr>
            <a:xfrm>
              <a:off x="0" y="0"/>
              <a:ext cx="1939474" cy="404472"/>
            </a:xfrm>
            <a:prstGeom prst="rect">
              <a:avLst/>
            </a:prstGeom>
          </p:spPr>
          <p:txBody>
            <a:bodyPr lIns="50800" tIns="50800" rIns="50800" bIns="50800" rtlCol="0" anchor="ctr"/>
            <a:lstStyle/>
            <a:p>
              <a:pPr algn="ctr">
                <a:lnSpc>
                  <a:spcPts val="2400"/>
                </a:lnSpc>
              </a:pPr>
            </a:p>
          </p:txBody>
        </p:sp>
      </p:grpSp>
      <p:grpSp>
        <p:nvGrpSpPr>
          <p:cNvPr id="11" name="Group 11"/>
          <p:cNvGrpSpPr/>
          <p:nvPr/>
        </p:nvGrpSpPr>
        <p:grpSpPr>
          <a:xfrm rot="0">
            <a:off x="1047750" y="2189921"/>
            <a:ext cx="4372137" cy="817735"/>
            <a:chOff x="0" y="0"/>
            <a:chExt cx="962335" cy="179989"/>
          </a:xfrm>
        </p:grpSpPr>
        <p:sp>
          <p:nvSpPr>
            <p:cNvPr id="12" name="Freeform 12"/>
            <p:cNvSpPr/>
            <p:nvPr/>
          </p:nvSpPr>
          <p:spPr>
            <a:xfrm>
              <a:off x="0" y="0"/>
              <a:ext cx="962335" cy="179989"/>
            </a:xfrm>
            <a:custGeom>
              <a:avLst/>
              <a:gdLst/>
              <a:ahLst/>
              <a:cxnLst/>
              <a:rect l="l" t="t" r="r" b="b"/>
              <a:pathLst>
                <a:path w="962335" h="179989">
                  <a:moveTo>
                    <a:pt x="0" y="0"/>
                  </a:moveTo>
                  <a:lnTo>
                    <a:pt x="962335" y="0"/>
                  </a:lnTo>
                  <a:lnTo>
                    <a:pt x="962335" y="179989"/>
                  </a:lnTo>
                  <a:lnTo>
                    <a:pt x="0" y="179989"/>
                  </a:lnTo>
                  <a:close/>
                </a:path>
              </a:pathLst>
            </a:custGeom>
            <a:solidFill>
              <a:srgbClr val="2827FC"/>
            </a:solidFill>
          </p:spPr>
        </p:sp>
        <p:sp>
          <p:nvSpPr>
            <p:cNvPr id="13" name="TextBox 13"/>
            <p:cNvSpPr txBox="1"/>
            <p:nvPr/>
          </p:nvSpPr>
          <p:spPr>
            <a:xfrm>
              <a:off x="0" y="-47625"/>
              <a:ext cx="962335" cy="227614"/>
            </a:xfrm>
            <a:prstGeom prst="rect">
              <a:avLst/>
            </a:prstGeom>
          </p:spPr>
          <p:txBody>
            <a:bodyPr lIns="50800" tIns="50800" rIns="50800" bIns="50800" rtlCol="0" anchor="ctr"/>
            <a:lstStyle/>
            <a:p>
              <a:pPr algn="ctr">
                <a:lnSpc>
                  <a:spcPts val="3105"/>
                </a:lnSpc>
              </a:pPr>
            </a:p>
          </p:txBody>
        </p:sp>
      </p:grpSp>
      <p:grpSp>
        <p:nvGrpSpPr>
          <p:cNvPr id="14" name="Group 14"/>
          <p:cNvGrpSpPr/>
          <p:nvPr/>
        </p:nvGrpSpPr>
        <p:grpSpPr>
          <a:xfrm rot="0">
            <a:off x="1047750" y="5377902"/>
            <a:ext cx="8811532" cy="1837622"/>
            <a:chOff x="0" y="0"/>
            <a:chExt cx="1939474" cy="404472"/>
          </a:xfrm>
        </p:grpSpPr>
        <p:sp>
          <p:nvSpPr>
            <p:cNvPr id="15" name="Freeform 15"/>
            <p:cNvSpPr/>
            <p:nvPr/>
          </p:nvSpPr>
          <p:spPr>
            <a:xfrm>
              <a:off x="0" y="0"/>
              <a:ext cx="1939474" cy="404472"/>
            </a:xfrm>
            <a:custGeom>
              <a:avLst/>
              <a:gdLst/>
              <a:ahLst/>
              <a:cxnLst/>
              <a:rect l="l" t="t" r="r" b="b"/>
              <a:pathLst>
                <a:path w="1939474" h="404472">
                  <a:moveTo>
                    <a:pt x="0" y="0"/>
                  </a:moveTo>
                  <a:lnTo>
                    <a:pt x="1939474" y="0"/>
                  </a:lnTo>
                  <a:lnTo>
                    <a:pt x="1939474" y="404472"/>
                  </a:lnTo>
                  <a:lnTo>
                    <a:pt x="0" y="404472"/>
                  </a:lnTo>
                  <a:close/>
                </a:path>
              </a:pathLst>
            </a:custGeom>
            <a:solidFill>
              <a:srgbClr val="E4E4E4"/>
            </a:solidFill>
            <a:ln cap="sq">
              <a:noFill/>
              <a:prstDash val="solid"/>
              <a:miter/>
            </a:ln>
          </p:spPr>
        </p:sp>
        <p:sp>
          <p:nvSpPr>
            <p:cNvPr id="16" name="TextBox 16"/>
            <p:cNvSpPr txBox="1"/>
            <p:nvPr/>
          </p:nvSpPr>
          <p:spPr>
            <a:xfrm>
              <a:off x="0" y="0"/>
              <a:ext cx="1939474" cy="404472"/>
            </a:xfrm>
            <a:prstGeom prst="rect">
              <a:avLst/>
            </a:prstGeom>
          </p:spPr>
          <p:txBody>
            <a:bodyPr lIns="50800" tIns="50800" rIns="50800" bIns="50800" rtlCol="0" anchor="ctr"/>
            <a:lstStyle/>
            <a:p>
              <a:pPr algn="ctr">
                <a:lnSpc>
                  <a:spcPts val="2400"/>
                </a:lnSpc>
              </a:pPr>
            </a:p>
          </p:txBody>
        </p:sp>
      </p:grpSp>
      <p:grpSp>
        <p:nvGrpSpPr>
          <p:cNvPr id="17" name="Group 17"/>
          <p:cNvGrpSpPr/>
          <p:nvPr/>
        </p:nvGrpSpPr>
        <p:grpSpPr>
          <a:xfrm rot="0">
            <a:off x="1047750" y="7420678"/>
            <a:ext cx="8811532" cy="1837622"/>
            <a:chOff x="0" y="0"/>
            <a:chExt cx="1939474" cy="404472"/>
          </a:xfrm>
        </p:grpSpPr>
        <p:sp>
          <p:nvSpPr>
            <p:cNvPr id="18" name="Freeform 18"/>
            <p:cNvSpPr/>
            <p:nvPr/>
          </p:nvSpPr>
          <p:spPr>
            <a:xfrm>
              <a:off x="0" y="0"/>
              <a:ext cx="1939474" cy="404472"/>
            </a:xfrm>
            <a:custGeom>
              <a:avLst/>
              <a:gdLst/>
              <a:ahLst/>
              <a:cxnLst/>
              <a:rect l="l" t="t" r="r" b="b"/>
              <a:pathLst>
                <a:path w="1939474" h="404472">
                  <a:moveTo>
                    <a:pt x="0" y="0"/>
                  </a:moveTo>
                  <a:lnTo>
                    <a:pt x="1939474" y="0"/>
                  </a:lnTo>
                  <a:lnTo>
                    <a:pt x="1939474" y="404472"/>
                  </a:lnTo>
                  <a:lnTo>
                    <a:pt x="0" y="404472"/>
                  </a:lnTo>
                  <a:close/>
                </a:path>
              </a:pathLst>
            </a:custGeom>
            <a:solidFill>
              <a:srgbClr val="E4E4E4"/>
            </a:solidFill>
            <a:ln cap="sq">
              <a:noFill/>
              <a:prstDash val="solid"/>
              <a:miter/>
            </a:ln>
          </p:spPr>
        </p:sp>
        <p:sp>
          <p:nvSpPr>
            <p:cNvPr id="19" name="TextBox 19"/>
            <p:cNvSpPr txBox="1"/>
            <p:nvPr/>
          </p:nvSpPr>
          <p:spPr>
            <a:xfrm>
              <a:off x="0" y="0"/>
              <a:ext cx="1939474" cy="404472"/>
            </a:xfrm>
            <a:prstGeom prst="rect">
              <a:avLst/>
            </a:prstGeom>
          </p:spPr>
          <p:txBody>
            <a:bodyPr lIns="50800" tIns="50800" rIns="50800" bIns="50800" rtlCol="0" anchor="ctr"/>
            <a:lstStyle/>
            <a:p>
              <a:pPr algn="ctr">
                <a:lnSpc>
                  <a:spcPts val="2400"/>
                </a:lnSpc>
              </a:pPr>
            </a:p>
          </p:txBody>
        </p:sp>
      </p:grpSp>
      <p:sp>
        <p:nvSpPr>
          <p:cNvPr id="20" name="Freeform 20"/>
          <p:cNvSpPr/>
          <p:nvPr/>
        </p:nvSpPr>
        <p:spPr>
          <a:xfrm>
            <a:off x="11290555" y="2065045"/>
            <a:ext cx="4896728" cy="7193255"/>
          </a:xfrm>
          <a:custGeom>
            <a:avLst/>
            <a:gdLst/>
            <a:ahLst/>
            <a:cxnLst/>
            <a:rect l="l" t="t" r="r" b="b"/>
            <a:pathLst>
              <a:path w="4896728" h="7193255">
                <a:moveTo>
                  <a:pt x="0" y="0"/>
                </a:moveTo>
                <a:lnTo>
                  <a:pt x="4896728" y="0"/>
                </a:lnTo>
                <a:lnTo>
                  <a:pt x="4896728" y="7193255"/>
                </a:lnTo>
                <a:lnTo>
                  <a:pt x="0" y="7193255"/>
                </a:lnTo>
                <a:lnTo>
                  <a:pt x="0" y="0"/>
                </a:lnTo>
                <a:close/>
              </a:path>
            </a:pathLst>
          </a:custGeom>
          <a:blipFill>
            <a:blip r:embed="rId1"/>
            <a:stretch>
              <a:fillRect/>
            </a:stretch>
          </a:blipFill>
        </p:spPr>
      </p:sp>
      <p:sp>
        <p:nvSpPr>
          <p:cNvPr id="21" name="TextBox 21"/>
          <p:cNvSpPr txBox="1"/>
          <p:nvPr/>
        </p:nvSpPr>
        <p:spPr>
          <a:xfrm>
            <a:off x="1047750" y="576262"/>
            <a:ext cx="6259721" cy="752475"/>
          </a:xfrm>
          <a:prstGeom prst="rect">
            <a:avLst/>
          </a:prstGeom>
        </p:spPr>
        <p:txBody>
          <a:bodyPr lIns="0" tIns="0" rIns="0" bIns="0" rtlCol="0" anchor="t">
            <a:spAutoFit/>
          </a:bodyPr>
          <a:lstStyle/>
          <a:p>
            <a:pPr>
              <a:lnSpc>
                <a:spcPts val="5995"/>
              </a:lnSpc>
            </a:pPr>
            <a:r>
              <a:rPr lang="en-US" sz="4995">
                <a:solidFill>
                  <a:srgbClr val="1E1E1E"/>
                </a:solidFill>
                <a:latin typeface="思源黑体 1 Bold" panose="020B0800000000000000" charset="-122"/>
              </a:rPr>
              <a:t>Optimization</a:t>
            </a:r>
            <a:endParaRPr lang="en-US" sz="4995">
              <a:solidFill>
                <a:srgbClr val="1E1E1E"/>
              </a:solidFill>
              <a:latin typeface="思源黑体 1 Bold" panose="020B0800000000000000" charset="-122"/>
            </a:endParaRPr>
          </a:p>
        </p:txBody>
      </p:sp>
      <p:sp>
        <p:nvSpPr>
          <p:cNvPr id="22" name="TextBox 22"/>
          <p:cNvSpPr txBox="1"/>
          <p:nvPr/>
        </p:nvSpPr>
        <p:spPr>
          <a:xfrm>
            <a:off x="1388770" y="3570821"/>
            <a:ext cx="8129492" cy="1280076"/>
          </a:xfrm>
          <a:prstGeom prst="rect">
            <a:avLst/>
          </a:prstGeom>
        </p:spPr>
        <p:txBody>
          <a:bodyPr lIns="0" tIns="0" rIns="0" bIns="0" rtlCol="0" anchor="t">
            <a:spAutoFit/>
          </a:bodyPr>
          <a:lstStyle/>
          <a:p>
            <a:pPr algn="just">
              <a:lnSpc>
                <a:spcPts val="3415"/>
              </a:lnSpc>
            </a:pPr>
            <a:r>
              <a:rPr lang="en-US" sz="2035">
                <a:solidFill>
                  <a:srgbClr val="1E1E1E"/>
                </a:solidFill>
                <a:latin typeface="思源黑体 2" panose="020B0500000000000000" charset="-122"/>
                <a:ea typeface="思源黑体 2" panose="020B0500000000000000" charset="-122"/>
              </a:rPr>
              <a:t>根据编译出的lenet.onnx.mlir结构可以看出其中的卷积、池化、激活、全连接等相关算子和.onnx本身的结合顺序变化不大，虽然onnx-mlir本身有做部分处理，但是这方面的优化不如其它成熟的框架</a:t>
            </a:r>
            <a:endParaRPr lang="en-US" sz="2035">
              <a:solidFill>
                <a:srgbClr val="1E1E1E"/>
              </a:solidFill>
              <a:latin typeface="思源黑体 2" panose="020B0500000000000000" charset="-122"/>
              <a:ea typeface="思源黑体 2" panose="020B0500000000000000" charset="-122"/>
            </a:endParaRPr>
          </a:p>
        </p:txBody>
      </p:sp>
      <p:sp>
        <p:nvSpPr>
          <p:cNvPr id="23" name="TextBox 23"/>
          <p:cNvSpPr txBox="1"/>
          <p:nvPr/>
        </p:nvSpPr>
        <p:spPr>
          <a:xfrm>
            <a:off x="1157362" y="2186837"/>
            <a:ext cx="4152914" cy="631692"/>
          </a:xfrm>
          <a:prstGeom prst="rect">
            <a:avLst/>
          </a:prstGeom>
        </p:spPr>
        <p:txBody>
          <a:bodyPr lIns="0" tIns="0" rIns="0" bIns="0" rtlCol="0" anchor="t">
            <a:spAutoFit/>
          </a:bodyPr>
          <a:lstStyle/>
          <a:p>
            <a:pPr algn="ctr">
              <a:lnSpc>
                <a:spcPts val="5225"/>
              </a:lnSpc>
            </a:pPr>
            <a:r>
              <a:rPr lang="en-US" sz="3350">
                <a:solidFill>
                  <a:srgbClr val="FFFFFF"/>
                </a:solidFill>
                <a:ea typeface="思源黑体 2 Bold" panose="020B0800000000000000" charset="-122"/>
              </a:rPr>
              <a:t>计算图优化</a:t>
            </a:r>
            <a:endParaRPr lang="en-US" sz="3350">
              <a:solidFill>
                <a:srgbClr val="FFFFFF"/>
              </a:solidFill>
              <a:ea typeface="思源黑体 2 Bold" panose="020B0800000000000000" charset="-122"/>
            </a:endParaRPr>
          </a:p>
        </p:txBody>
      </p:sp>
      <p:sp>
        <p:nvSpPr>
          <p:cNvPr id="24" name="TextBox 24"/>
          <p:cNvSpPr txBox="1"/>
          <p:nvPr/>
        </p:nvSpPr>
        <p:spPr>
          <a:xfrm>
            <a:off x="1388770" y="5611148"/>
            <a:ext cx="8129492" cy="1280076"/>
          </a:xfrm>
          <a:prstGeom prst="rect">
            <a:avLst/>
          </a:prstGeom>
        </p:spPr>
        <p:txBody>
          <a:bodyPr lIns="0" tIns="0" rIns="0" bIns="0" rtlCol="0" anchor="t">
            <a:spAutoFit/>
          </a:bodyPr>
          <a:lstStyle/>
          <a:p>
            <a:pPr algn="just">
              <a:lnSpc>
                <a:spcPts val="3415"/>
              </a:lnSpc>
            </a:pPr>
            <a:r>
              <a:rPr lang="en-US" sz="2035">
                <a:solidFill>
                  <a:srgbClr val="1E1E1E"/>
                </a:solidFill>
                <a:latin typeface="思源黑体 2" panose="020B0500000000000000" charset="-122"/>
                <a:ea typeface="思源黑体 2" panose="020B0500000000000000" charset="-122"/>
              </a:rPr>
              <a:t>可以采用剪枝等动态计算图处理方法去除一些权重非常小的隐藏层，即利用ONNX dialect中存储的每一层算子的信息来筛选出影响大的隐藏层，避免一些几乎对结果产生不了多大影响的运算</a:t>
            </a:r>
            <a:endParaRPr lang="en-US" sz="2035">
              <a:solidFill>
                <a:srgbClr val="1E1E1E"/>
              </a:solidFill>
              <a:latin typeface="思源黑体 2" panose="020B0500000000000000" charset="-122"/>
              <a:ea typeface="思源黑体 2" panose="020B0500000000000000" charset="-122"/>
            </a:endParaRPr>
          </a:p>
        </p:txBody>
      </p:sp>
      <p:sp>
        <p:nvSpPr>
          <p:cNvPr id="25" name="TextBox 25"/>
          <p:cNvSpPr txBox="1"/>
          <p:nvPr/>
        </p:nvSpPr>
        <p:spPr>
          <a:xfrm>
            <a:off x="1388770" y="7653924"/>
            <a:ext cx="8129492" cy="1280076"/>
          </a:xfrm>
          <a:prstGeom prst="rect">
            <a:avLst/>
          </a:prstGeom>
        </p:spPr>
        <p:txBody>
          <a:bodyPr lIns="0" tIns="0" rIns="0" bIns="0" rtlCol="0" anchor="t">
            <a:spAutoFit/>
          </a:bodyPr>
          <a:lstStyle/>
          <a:p>
            <a:pPr algn="just">
              <a:lnSpc>
                <a:spcPts val="3415"/>
              </a:lnSpc>
            </a:pPr>
            <a:r>
              <a:rPr lang="en-US" sz="2035">
                <a:solidFill>
                  <a:srgbClr val="1E1E1E"/>
                </a:solidFill>
                <a:latin typeface="思源黑体 2" panose="020B0500000000000000" charset="-122"/>
                <a:ea typeface="思源黑体 2" panose="020B0500000000000000" charset="-122"/>
              </a:rPr>
              <a:t>因为onnx-mlir对算子种类的支持不多，一些算子组合起来的大算子也无法使用，可以在ONNX dialect后添加一层dialect用于将某些算子组合起来，比如将卷积+激活合成一个更大的卷积操作来加速运算</a:t>
            </a:r>
            <a:endParaRPr lang="en-US" sz="2035">
              <a:solidFill>
                <a:srgbClr val="1E1E1E"/>
              </a:solidFill>
              <a:latin typeface="思源黑体 2" panose="020B0500000000000000" charset="-122"/>
              <a:ea typeface="思源黑体 2" panose="020B0500000000000000"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68680612" cy="38632844"/>
          </a:xfrm>
        </p:grpSpPr>
        <p:sp>
          <p:nvSpPr>
            <p:cNvPr id="3" name="Freeform 3"/>
            <p:cNvSpPr/>
            <p:nvPr/>
          </p:nvSpPr>
          <p:spPr>
            <a:xfrm>
              <a:off x="0" y="0"/>
              <a:ext cx="68680626" cy="38632833"/>
            </a:xfrm>
            <a:custGeom>
              <a:avLst/>
              <a:gdLst/>
              <a:ahLst/>
              <a:cxnLst/>
              <a:rect l="l" t="t" r="r" b="b"/>
              <a:pathLst>
                <a:path w="68680626" h="38632833">
                  <a:moveTo>
                    <a:pt x="0" y="0"/>
                  </a:moveTo>
                  <a:lnTo>
                    <a:pt x="68680626" y="0"/>
                  </a:lnTo>
                  <a:lnTo>
                    <a:pt x="68680626" y="38632833"/>
                  </a:lnTo>
                  <a:lnTo>
                    <a:pt x="0" y="38632833"/>
                  </a:lnTo>
                </a:path>
              </a:pathLst>
            </a:custGeom>
            <a:blipFill>
              <a:blip r:embed="rId1"/>
              <a:stretch>
                <a:fillRect t="-18666"/>
              </a:stretch>
            </a:blipFill>
          </p:spPr>
        </p:sp>
      </p:grpSp>
      <p:grpSp>
        <p:nvGrpSpPr>
          <p:cNvPr id="4" name="Group 4"/>
          <p:cNvGrpSpPr/>
          <p:nvPr/>
        </p:nvGrpSpPr>
        <p:grpSpPr>
          <a:xfrm rot="0">
            <a:off x="17959576" y="0"/>
            <a:ext cx="328424" cy="10287000"/>
            <a:chOff x="0" y="0"/>
            <a:chExt cx="86499" cy="2709333"/>
          </a:xfrm>
        </p:grpSpPr>
        <p:sp>
          <p:nvSpPr>
            <p:cNvPr id="5" name="Freeform 5"/>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6" name="TextBox 6"/>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7" name="Group 7"/>
          <p:cNvGrpSpPr/>
          <p:nvPr/>
        </p:nvGrpSpPr>
        <p:grpSpPr>
          <a:xfrm rot="0">
            <a:off x="1429392" y="5332899"/>
            <a:ext cx="5405051" cy="542064"/>
            <a:chOff x="0" y="0"/>
            <a:chExt cx="563873" cy="56550"/>
          </a:xfrm>
        </p:grpSpPr>
        <p:sp>
          <p:nvSpPr>
            <p:cNvPr id="8" name="Freeform 8"/>
            <p:cNvSpPr/>
            <p:nvPr/>
          </p:nvSpPr>
          <p:spPr>
            <a:xfrm>
              <a:off x="0" y="0"/>
              <a:ext cx="563873" cy="56550"/>
            </a:xfrm>
            <a:custGeom>
              <a:avLst/>
              <a:gdLst/>
              <a:ahLst/>
              <a:cxnLst/>
              <a:rect l="l" t="t" r="r" b="b"/>
              <a:pathLst>
                <a:path w="563873" h="56550">
                  <a:moveTo>
                    <a:pt x="0" y="0"/>
                  </a:moveTo>
                  <a:lnTo>
                    <a:pt x="563873" y="0"/>
                  </a:lnTo>
                  <a:lnTo>
                    <a:pt x="563873" y="56550"/>
                  </a:lnTo>
                  <a:lnTo>
                    <a:pt x="0" y="56550"/>
                  </a:lnTo>
                  <a:close/>
                </a:path>
              </a:pathLst>
            </a:custGeom>
            <a:solidFill>
              <a:srgbClr val="2827FC"/>
            </a:solidFill>
          </p:spPr>
        </p:sp>
        <p:sp>
          <p:nvSpPr>
            <p:cNvPr id="9" name="TextBox 9"/>
            <p:cNvSpPr txBox="1"/>
            <p:nvPr/>
          </p:nvSpPr>
          <p:spPr>
            <a:xfrm>
              <a:off x="0" y="-28575"/>
              <a:ext cx="563873" cy="85125"/>
            </a:xfrm>
            <a:prstGeom prst="rect">
              <a:avLst/>
            </a:prstGeom>
          </p:spPr>
          <p:txBody>
            <a:bodyPr lIns="50800" tIns="50800" rIns="50800" bIns="50800" rtlCol="0" anchor="ctr"/>
            <a:lstStyle/>
            <a:p>
              <a:pPr algn="ctr">
                <a:lnSpc>
                  <a:spcPts val="2660"/>
                </a:lnSpc>
                <a:spcBef>
                  <a:spcPct val="0"/>
                </a:spcBef>
              </a:pPr>
            </a:p>
          </p:txBody>
        </p:sp>
      </p:grpSp>
      <p:sp>
        <p:nvSpPr>
          <p:cNvPr id="10" name="TextBox 10"/>
          <p:cNvSpPr txBox="1"/>
          <p:nvPr/>
        </p:nvSpPr>
        <p:spPr>
          <a:xfrm>
            <a:off x="1576010" y="5301195"/>
            <a:ext cx="5111813" cy="510223"/>
          </a:xfrm>
          <a:prstGeom prst="rect">
            <a:avLst/>
          </a:prstGeom>
        </p:spPr>
        <p:txBody>
          <a:bodyPr lIns="0" tIns="0" rIns="0" bIns="0" rtlCol="0" anchor="t">
            <a:spAutoFit/>
          </a:bodyPr>
          <a:lstStyle/>
          <a:p>
            <a:pPr algn="ctr">
              <a:lnSpc>
                <a:spcPts val="3810"/>
              </a:lnSpc>
            </a:pPr>
            <a:r>
              <a:rPr lang="en-US" sz="2525">
                <a:solidFill>
                  <a:srgbClr val="FFFFFF"/>
                </a:solidFill>
                <a:ea typeface="Akzidenz-Grotesk Medium" panose="02000603030000020004"/>
              </a:rPr>
              <a:t>总结</a:t>
            </a:r>
            <a:endParaRPr lang="en-US" sz="2525">
              <a:solidFill>
                <a:srgbClr val="FFFFFF"/>
              </a:solidFill>
              <a:ea typeface="Akzidenz-Grotesk Medium" panose="02000603030000020004"/>
            </a:endParaRPr>
          </a:p>
        </p:txBody>
      </p:sp>
      <p:sp>
        <p:nvSpPr>
          <p:cNvPr id="11" name="TextBox 11"/>
          <p:cNvSpPr txBox="1"/>
          <p:nvPr/>
        </p:nvSpPr>
        <p:spPr>
          <a:xfrm>
            <a:off x="1429392" y="3566160"/>
            <a:ext cx="8781311" cy="1472565"/>
          </a:xfrm>
          <a:prstGeom prst="rect">
            <a:avLst/>
          </a:prstGeom>
        </p:spPr>
        <p:txBody>
          <a:bodyPr lIns="0" tIns="0" rIns="0" bIns="0" rtlCol="0" anchor="t">
            <a:spAutoFit/>
          </a:bodyPr>
          <a:lstStyle/>
          <a:p>
            <a:pPr algn="l">
              <a:lnSpc>
                <a:spcPts val="11880"/>
              </a:lnSpc>
            </a:pPr>
            <a:r>
              <a:rPr lang="en-US" sz="9000">
                <a:solidFill>
                  <a:srgbClr val="1E1E1E"/>
                </a:solidFill>
                <a:latin typeface="思源黑体 1 Heavy" panose="020B0A00000000000000" charset="-122"/>
              </a:rPr>
              <a:t>Summary</a:t>
            </a:r>
            <a:endParaRPr lang="en-US" sz="9000">
              <a:solidFill>
                <a:srgbClr val="1E1E1E"/>
              </a:solidFill>
              <a:latin typeface="思源黑体 1 Heavy" panose="020B0A00000000000000" charset="-122"/>
            </a:endParaRPr>
          </a:p>
        </p:txBody>
      </p:sp>
      <p:sp>
        <p:nvSpPr>
          <p:cNvPr id="12" name="TextBox 12"/>
          <p:cNvSpPr txBox="1"/>
          <p:nvPr/>
        </p:nvSpPr>
        <p:spPr>
          <a:xfrm>
            <a:off x="10753444" y="2800350"/>
            <a:ext cx="6081497" cy="4010025"/>
          </a:xfrm>
          <a:prstGeom prst="rect">
            <a:avLst/>
          </a:prstGeom>
        </p:spPr>
        <p:txBody>
          <a:bodyPr lIns="0" tIns="0" rIns="0" bIns="0" rtlCol="0" anchor="t">
            <a:spAutoFit/>
          </a:bodyPr>
          <a:lstStyle/>
          <a:p>
            <a:pPr algn="ctr">
              <a:lnSpc>
                <a:spcPts val="28085"/>
              </a:lnSpc>
            </a:pPr>
            <a:r>
              <a:rPr lang="en-US" sz="23400">
                <a:solidFill>
                  <a:srgbClr val="2827FC"/>
                </a:solidFill>
                <a:latin typeface="Akzidenz-Grotesk Bold" panose="02000803050000020004"/>
              </a:rPr>
              <a:t>05</a:t>
            </a:r>
            <a:endParaRPr lang="en-US" sz="23400">
              <a:solidFill>
                <a:srgbClr val="2827FC"/>
              </a:solidFill>
              <a:latin typeface="Akzidenz-Grotesk Bold" panose="020008030500000200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Group 2"/>
          <p:cNvGrpSpPr/>
          <p:nvPr/>
        </p:nvGrpSpPr>
        <p:grpSpPr>
          <a:xfrm rot="0">
            <a:off x="10484180" y="1336142"/>
            <a:ext cx="894775" cy="894775"/>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FFFF"/>
            </a:solidFill>
          </p:spPr>
        </p:sp>
        <p:sp>
          <p:nvSpPr>
            <p:cNvPr id="4" name="TextBox 4"/>
            <p:cNvSpPr txBox="1"/>
            <p:nvPr/>
          </p:nvSpPr>
          <p:spPr>
            <a:xfrm>
              <a:off x="0" y="0"/>
              <a:ext cx="812800" cy="812800"/>
            </a:xfrm>
            <a:prstGeom prst="rect">
              <a:avLst/>
            </a:prstGeom>
          </p:spPr>
          <p:txBody>
            <a:bodyPr lIns="50800" tIns="50800" rIns="50800" bIns="50800" rtlCol="0" anchor="ctr"/>
            <a:lstStyle/>
            <a:p>
              <a:pPr algn="ctr">
                <a:lnSpc>
                  <a:spcPts val="2985"/>
                </a:lnSpc>
              </a:pPr>
            </a:p>
          </p:txBody>
        </p:sp>
      </p:grpSp>
      <p:sp>
        <p:nvSpPr>
          <p:cNvPr id="5" name="TextBox 5"/>
          <p:cNvSpPr txBox="1"/>
          <p:nvPr/>
        </p:nvSpPr>
        <p:spPr>
          <a:xfrm>
            <a:off x="11770817" y="1221776"/>
            <a:ext cx="4016490" cy="657225"/>
          </a:xfrm>
          <a:prstGeom prst="rect">
            <a:avLst/>
          </a:prstGeom>
        </p:spPr>
        <p:txBody>
          <a:bodyPr lIns="0" tIns="0" rIns="0" bIns="0" rtlCol="0" anchor="t">
            <a:spAutoFit/>
          </a:bodyPr>
          <a:lstStyle/>
          <a:p>
            <a:pPr>
              <a:lnSpc>
                <a:spcPts val="5280"/>
              </a:lnSpc>
            </a:pPr>
            <a:r>
              <a:rPr lang="en-US" sz="4400">
                <a:solidFill>
                  <a:srgbClr val="1E1E1E"/>
                </a:solidFill>
                <a:latin typeface="思源黑体 2 Bold" panose="020B0800000000000000" charset="-122"/>
              </a:rPr>
              <a:t>Introduction</a:t>
            </a:r>
            <a:endParaRPr lang="en-US" sz="4400">
              <a:solidFill>
                <a:srgbClr val="1E1E1E"/>
              </a:solidFill>
              <a:latin typeface="思源黑体 2 Bold" panose="020B0800000000000000" charset="-122"/>
            </a:endParaRPr>
          </a:p>
        </p:txBody>
      </p:sp>
      <p:sp>
        <p:nvSpPr>
          <p:cNvPr id="6" name="TextBox 6"/>
          <p:cNvSpPr txBox="1"/>
          <p:nvPr/>
        </p:nvSpPr>
        <p:spPr>
          <a:xfrm>
            <a:off x="12119290" y="1935642"/>
            <a:ext cx="3357643" cy="447675"/>
          </a:xfrm>
          <a:prstGeom prst="rect">
            <a:avLst/>
          </a:prstGeom>
        </p:spPr>
        <p:txBody>
          <a:bodyPr lIns="0" tIns="0" rIns="0" bIns="0" rtlCol="0" anchor="t">
            <a:spAutoFit/>
          </a:bodyPr>
          <a:lstStyle/>
          <a:p>
            <a:pPr marL="0" lvl="0" indent="0">
              <a:lnSpc>
                <a:spcPts val="3120"/>
              </a:lnSpc>
              <a:spcBef>
                <a:spcPct val="0"/>
              </a:spcBef>
            </a:pPr>
            <a:r>
              <a:rPr lang="en-US" sz="2600">
                <a:solidFill>
                  <a:srgbClr val="1E1E1E"/>
                </a:solidFill>
                <a:ea typeface="Akzidenz-Grotesk" panose="02000503030000020003"/>
              </a:rPr>
              <a:t>背景介绍</a:t>
            </a:r>
            <a:endParaRPr lang="en-US" sz="2600">
              <a:solidFill>
                <a:srgbClr val="1E1E1E"/>
              </a:solidFill>
              <a:ea typeface="Akzidenz-Grotesk" panose="02000503030000020003"/>
            </a:endParaRPr>
          </a:p>
        </p:txBody>
      </p:sp>
      <p:sp>
        <p:nvSpPr>
          <p:cNvPr id="7" name="TextBox 7"/>
          <p:cNvSpPr txBox="1"/>
          <p:nvPr/>
        </p:nvSpPr>
        <p:spPr>
          <a:xfrm>
            <a:off x="10255928" y="1340173"/>
            <a:ext cx="1351279" cy="857250"/>
          </a:xfrm>
          <a:prstGeom prst="rect">
            <a:avLst/>
          </a:prstGeom>
        </p:spPr>
        <p:txBody>
          <a:bodyPr lIns="0" tIns="0" rIns="0" bIns="0" rtlCol="0" anchor="t">
            <a:spAutoFit/>
          </a:bodyPr>
          <a:lstStyle/>
          <a:p>
            <a:pPr algn="ctr">
              <a:lnSpc>
                <a:spcPts val="6000"/>
              </a:lnSpc>
            </a:pPr>
            <a:r>
              <a:rPr lang="en-US" sz="5000">
                <a:solidFill>
                  <a:srgbClr val="2827FC"/>
                </a:solidFill>
                <a:latin typeface="Akzidenz-Grotesk Bold" panose="02000803050000020004"/>
              </a:rPr>
              <a:t>01</a:t>
            </a:r>
            <a:endParaRPr lang="en-US" sz="5000">
              <a:solidFill>
                <a:srgbClr val="2827FC"/>
              </a:solidFill>
              <a:latin typeface="Akzidenz-Grotesk Bold" panose="02000803050000020004"/>
            </a:endParaRPr>
          </a:p>
        </p:txBody>
      </p:sp>
      <p:grpSp>
        <p:nvGrpSpPr>
          <p:cNvPr id="8" name="Group 8"/>
          <p:cNvGrpSpPr/>
          <p:nvPr/>
        </p:nvGrpSpPr>
        <p:grpSpPr>
          <a:xfrm rot="0">
            <a:off x="10484180" y="3087504"/>
            <a:ext cx="894775" cy="894775"/>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FFFF"/>
            </a:solidFill>
          </p:spPr>
        </p:sp>
        <p:sp>
          <p:nvSpPr>
            <p:cNvPr id="10" name="TextBox 10"/>
            <p:cNvSpPr txBox="1"/>
            <p:nvPr/>
          </p:nvSpPr>
          <p:spPr>
            <a:xfrm>
              <a:off x="0" y="0"/>
              <a:ext cx="812800" cy="812800"/>
            </a:xfrm>
            <a:prstGeom prst="rect">
              <a:avLst/>
            </a:prstGeom>
          </p:spPr>
          <p:txBody>
            <a:bodyPr lIns="50800" tIns="50800" rIns="50800" bIns="50800" rtlCol="0" anchor="ctr"/>
            <a:lstStyle/>
            <a:p>
              <a:pPr algn="ctr">
                <a:lnSpc>
                  <a:spcPts val="2985"/>
                </a:lnSpc>
              </a:pPr>
            </a:p>
          </p:txBody>
        </p:sp>
      </p:grpSp>
      <p:sp>
        <p:nvSpPr>
          <p:cNvPr id="11" name="TextBox 11"/>
          <p:cNvSpPr txBox="1"/>
          <p:nvPr/>
        </p:nvSpPr>
        <p:spPr>
          <a:xfrm>
            <a:off x="11770817" y="2973138"/>
            <a:ext cx="4016490" cy="657225"/>
          </a:xfrm>
          <a:prstGeom prst="rect">
            <a:avLst/>
          </a:prstGeom>
        </p:spPr>
        <p:txBody>
          <a:bodyPr lIns="0" tIns="0" rIns="0" bIns="0" rtlCol="0" anchor="t">
            <a:spAutoFit/>
          </a:bodyPr>
          <a:lstStyle/>
          <a:p>
            <a:pPr>
              <a:lnSpc>
                <a:spcPts val="5280"/>
              </a:lnSpc>
            </a:pPr>
            <a:r>
              <a:rPr lang="en-US" sz="4400">
                <a:solidFill>
                  <a:srgbClr val="1E1E1E"/>
                </a:solidFill>
                <a:latin typeface="思源黑体 2 Bold" panose="020B0800000000000000" charset="-122"/>
              </a:rPr>
              <a:t>Programming</a:t>
            </a:r>
            <a:endParaRPr lang="en-US" sz="4400">
              <a:solidFill>
                <a:srgbClr val="1E1E1E"/>
              </a:solidFill>
              <a:latin typeface="思源黑体 2 Bold" panose="020B0800000000000000" charset="-122"/>
            </a:endParaRPr>
          </a:p>
        </p:txBody>
      </p:sp>
      <p:sp>
        <p:nvSpPr>
          <p:cNvPr id="12" name="TextBox 12"/>
          <p:cNvSpPr txBox="1"/>
          <p:nvPr/>
        </p:nvSpPr>
        <p:spPr>
          <a:xfrm>
            <a:off x="12119290" y="3739746"/>
            <a:ext cx="3009170" cy="447675"/>
          </a:xfrm>
          <a:prstGeom prst="rect">
            <a:avLst/>
          </a:prstGeom>
        </p:spPr>
        <p:txBody>
          <a:bodyPr lIns="0" tIns="0" rIns="0" bIns="0" rtlCol="0" anchor="t">
            <a:spAutoFit/>
          </a:bodyPr>
          <a:lstStyle/>
          <a:p>
            <a:pPr marL="0" lvl="0" indent="0">
              <a:lnSpc>
                <a:spcPts val="3120"/>
              </a:lnSpc>
              <a:spcBef>
                <a:spcPct val="0"/>
              </a:spcBef>
            </a:pPr>
            <a:r>
              <a:rPr lang="en-US" sz="2600">
                <a:solidFill>
                  <a:srgbClr val="1E1E1E"/>
                </a:solidFill>
                <a:ea typeface="Akzidenz-Grotesk" panose="02000503030000020003"/>
              </a:rPr>
              <a:t>模型编译及其结果</a:t>
            </a:r>
            <a:endParaRPr lang="en-US" sz="2600">
              <a:solidFill>
                <a:srgbClr val="1E1E1E"/>
              </a:solidFill>
              <a:ea typeface="Akzidenz-Grotesk" panose="02000503030000020003"/>
            </a:endParaRPr>
          </a:p>
        </p:txBody>
      </p:sp>
      <p:sp>
        <p:nvSpPr>
          <p:cNvPr id="13" name="TextBox 13"/>
          <p:cNvSpPr txBox="1"/>
          <p:nvPr/>
        </p:nvSpPr>
        <p:spPr>
          <a:xfrm>
            <a:off x="10255928" y="3091535"/>
            <a:ext cx="1351279" cy="857250"/>
          </a:xfrm>
          <a:prstGeom prst="rect">
            <a:avLst/>
          </a:prstGeom>
        </p:spPr>
        <p:txBody>
          <a:bodyPr lIns="0" tIns="0" rIns="0" bIns="0" rtlCol="0" anchor="t">
            <a:spAutoFit/>
          </a:bodyPr>
          <a:lstStyle/>
          <a:p>
            <a:pPr algn="ctr">
              <a:lnSpc>
                <a:spcPts val="6000"/>
              </a:lnSpc>
            </a:pPr>
            <a:r>
              <a:rPr lang="en-US" sz="5000">
                <a:solidFill>
                  <a:srgbClr val="2827FC"/>
                </a:solidFill>
                <a:latin typeface="Akzidenz-Grotesk Bold" panose="02000803050000020004"/>
              </a:rPr>
              <a:t>02</a:t>
            </a:r>
            <a:endParaRPr lang="en-US" sz="5000">
              <a:solidFill>
                <a:srgbClr val="2827FC"/>
              </a:solidFill>
              <a:latin typeface="Akzidenz-Grotesk Bold" panose="02000803050000020004"/>
            </a:endParaRPr>
          </a:p>
        </p:txBody>
      </p:sp>
      <p:grpSp>
        <p:nvGrpSpPr>
          <p:cNvPr id="14" name="Group 14"/>
          <p:cNvGrpSpPr/>
          <p:nvPr/>
        </p:nvGrpSpPr>
        <p:grpSpPr>
          <a:xfrm rot="0">
            <a:off x="10484180" y="4838866"/>
            <a:ext cx="894775" cy="894775"/>
            <a:chOff x="0" y="0"/>
            <a:chExt cx="812800" cy="812800"/>
          </a:xfrm>
        </p:grpSpPr>
        <p:sp>
          <p:nvSpPr>
            <p:cNvPr id="15" name="Freeform 1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FFFF"/>
            </a:solidFill>
          </p:spPr>
        </p:sp>
        <p:sp>
          <p:nvSpPr>
            <p:cNvPr id="16" name="TextBox 16"/>
            <p:cNvSpPr txBox="1"/>
            <p:nvPr/>
          </p:nvSpPr>
          <p:spPr>
            <a:xfrm>
              <a:off x="0" y="0"/>
              <a:ext cx="812800" cy="812800"/>
            </a:xfrm>
            <a:prstGeom prst="rect">
              <a:avLst/>
            </a:prstGeom>
          </p:spPr>
          <p:txBody>
            <a:bodyPr lIns="50800" tIns="50800" rIns="50800" bIns="50800" rtlCol="0" anchor="ctr"/>
            <a:lstStyle/>
            <a:p>
              <a:pPr algn="ctr">
                <a:lnSpc>
                  <a:spcPts val="2985"/>
                </a:lnSpc>
              </a:pPr>
            </a:p>
          </p:txBody>
        </p:sp>
      </p:grpSp>
      <p:sp>
        <p:nvSpPr>
          <p:cNvPr id="17" name="TextBox 17"/>
          <p:cNvSpPr txBox="1"/>
          <p:nvPr/>
        </p:nvSpPr>
        <p:spPr>
          <a:xfrm>
            <a:off x="11770817" y="4724500"/>
            <a:ext cx="4016490" cy="657225"/>
          </a:xfrm>
          <a:prstGeom prst="rect">
            <a:avLst/>
          </a:prstGeom>
        </p:spPr>
        <p:txBody>
          <a:bodyPr lIns="0" tIns="0" rIns="0" bIns="0" rtlCol="0" anchor="t">
            <a:spAutoFit/>
          </a:bodyPr>
          <a:lstStyle/>
          <a:p>
            <a:pPr>
              <a:lnSpc>
                <a:spcPts val="5280"/>
              </a:lnSpc>
            </a:pPr>
            <a:r>
              <a:rPr lang="en-US" sz="4400">
                <a:solidFill>
                  <a:srgbClr val="1E1E1E"/>
                </a:solidFill>
                <a:latin typeface="思源黑体 2 Bold" panose="020B0800000000000000" charset="-122"/>
              </a:rPr>
              <a:t>Analysis</a:t>
            </a:r>
            <a:endParaRPr lang="en-US" sz="4400">
              <a:solidFill>
                <a:srgbClr val="1E1E1E"/>
              </a:solidFill>
              <a:latin typeface="思源黑体 2 Bold" panose="020B0800000000000000" charset="-122"/>
            </a:endParaRPr>
          </a:p>
        </p:txBody>
      </p:sp>
      <p:sp>
        <p:nvSpPr>
          <p:cNvPr id="18" name="TextBox 18"/>
          <p:cNvSpPr txBox="1"/>
          <p:nvPr/>
        </p:nvSpPr>
        <p:spPr>
          <a:xfrm>
            <a:off x="12119290" y="5496025"/>
            <a:ext cx="3009170" cy="447675"/>
          </a:xfrm>
          <a:prstGeom prst="rect">
            <a:avLst/>
          </a:prstGeom>
        </p:spPr>
        <p:txBody>
          <a:bodyPr lIns="0" tIns="0" rIns="0" bIns="0" rtlCol="0" anchor="t">
            <a:spAutoFit/>
          </a:bodyPr>
          <a:lstStyle/>
          <a:p>
            <a:pPr marL="0" lvl="0" indent="0">
              <a:lnSpc>
                <a:spcPts val="3120"/>
              </a:lnSpc>
              <a:spcBef>
                <a:spcPct val="0"/>
              </a:spcBef>
            </a:pPr>
            <a:r>
              <a:rPr lang="en-US" sz="2600">
                <a:solidFill>
                  <a:srgbClr val="1E1E1E"/>
                </a:solidFill>
                <a:ea typeface="Akzidenz-Grotesk" panose="02000503030000020003"/>
              </a:rPr>
              <a:t>实现机制及其分析</a:t>
            </a:r>
            <a:endParaRPr lang="en-US" sz="2600">
              <a:solidFill>
                <a:srgbClr val="1E1E1E"/>
              </a:solidFill>
              <a:ea typeface="Akzidenz-Grotesk" panose="02000503030000020003"/>
            </a:endParaRPr>
          </a:p>
        </p:txBody>
      </p:sp>
      <p:sp>
        <p:nvSpPr>
          <p:cNvPr id="19" name="TextBox 19"/>
          <p:cNvSpPr txBox="1"/>
          <p:nvPr/>
        </p:nvSpPr>
        <p:spPr>
          <a:xfrm>
            <a:off x="10255928" y="4842897"/>
            <a:ext cx="1351279" cy="857250"/>
          </a:xfrm>
          <a:prstGeom prst="rect">
            <a:avLst/>
          </a:prstGeom>
        </p:spPr>
        <p:txBody>
          <a:bodyPr lIns="0" tIns="0" rIns="0" bIns="0" rtlCol="0" anchor="t">
            <a:spAutoFit/>
          </a:bodyPr>
          <a:lstStyle/>
          <a:p>
            <a:pPr algn="ctr">
              <a:lnSpc>
                <a:spcPts val="6000"/>
              </a:lnSpc>
            </a:pPr>
            <a:r>
              <a:rPr lang="en-US" sz="5000">
                <a:solidFill>
                  <a:srgbClr val="2827FC"/>
                </a:solidFill>
                <a:latin typeface="Akzidenz-Grotesk Bold" panose="02000803050000020004"/>
              </a:rPr>
              <a:t>03</a:t>
            </a:r>
            <a:endParaRPr lang="en-US" sz="5000">
              <a:solidFill>
                <a:srgbClr val="2827FC"/>
              </a:solidFill>
              <a:latin typeface="Akzidenz-Grotesk Bold" panose="02000803050000020004"/>
            </a:endParaRPr>
          </a:p>
        </p:txBody>
      </p:sp>
      <p:grpSp>
        <p:nvGrpSpPr>
          <p:cNvPr id="20" name="Group 20"/>
          <p:cNvGrpSpPr/>
          <p:nvPr/>
        </p:nvGrpSpPr>
        <p:grpSpPr>
          <a:xfrm rot="0">
            <a:off x="10484180" y="6590228"/>
            <a:ext cx="894775" cy="894775"/>
            <a:chOff x="0" y="0"/>
            <a:chExt cx="812800" cy="812800"/>
          </a:xfrm>
        </p:grpSpPr>
        <p:sp>
          <p:nvSpPr>
            <p:cNvPr id="21" name="Freeform 2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FFFF"/>
            </a:solidFill>
          </p:spPr>
        </p:sp>
        <p:sp>
          <p:nvSpPr>
            <p:cNvPr id="22" name="TextBox 22"/>
            <p:cNvSpPr txBox="1"/>
            <p:nvPr/>
          </p:nvSpPr>
          <p:spPr>
            <a:xfrm>
              <a:off x="0" y="0"/>
              <a:ext cx="812800" cy="812800"/>
            </a:xfrm>
            <a:prstGeom prst="rect">
              <a:avLst/>
            </a:prstGeom>
          </p:spPr>
          <p:txBody>
            <a:bodyPr lIns="50800" tIns="50800" rIns="50800" bIns="50800" rtlCol="0" anchor="ctr"/>
            <a:lstStyle/>
            <a:p>
              <a:pPr algn="ctr">
                <a:lnSpc>
                  <a:spcPts val="2985"/>
                </a:lnSpc>
              </a:pPr>
            </a:p>
          </p:txBody>
        </p:sp>
      </p:grpSp>
      <p:sp>
        <p:nvSpPr>
          <p:cNvPr id="23" name="TextBox 23"/>
          <p:cNvSpPr txBox="1"/>
          <p:nvPr/>
        </p:nvSpPr>
        <p:spPr>
          <a:xfrm>
            <a:off x="11770817" y="6475862"/>
            <a:ext cx="4016490" cy="657225"/>
          </a:xfrm>
          <a:prstGeom prst="rect">
            <a:avLst/>
          </a:prstGeom>
        </p:spPr>
        <p:txBody>
          <a:bodyPr lIns="0" tIns="0" rIns="0" bIns="0" rtlCol="0" anchor="t">
            <a:spAutoFit/>
          </a:bodyPr>
          <a:lstStyle/>
          <a:p>
            <a:pPr>
              <a:lnSpc>
                <a:spcPts val="5280"/>
              </a:lnSpc>
            </a:pPr>
            <a:r>
              <a:rPr lang="en-US" sz="4400">
                <a:solidFill>
                  <a:srgbClr val="1E1E1E"/>
                </a:solidFill>
                <a:latin typeface="思源黑体 2 Bold" panose="020B0800000000000000" charset="-122"/>
              </a:rPr>
              <a:t>Optimization</a:t>
            </a:r>
            <a:endParaRPr lang="en-US" sz="4400">
              <a:solidFill>
                <a:srgbClr val="1E1E1E"/>
              </a:solidFill>
              <a:latin typeface="思源黑体 2 Bold" panose="020B0800000000000000" charset="-122"/>
            </a:endParaRPr>
          </a:p>
        </p:txBody>
      </p:sp>
      <p:sp>
        <p:nvSpPr>
          <p:cNvPr id="24" name="TextBox 24"/>
          <p:cNvSpPr txBox="1"/>
          <p:nvPr/>
        </p:nvSpPr>
        <p:spPr>
          <a:xfrm>
            <a:off x="12119290" y="7237862"/>
            <a:ext cx="3009170" cy="447675"/>
          </a:xfrm>
          <a:prstGeom prst="rect">
            <a:avLst/>
          </a:prstGeom>
        </p:spPr>
        <p:txBody>
          <a:bodyPr lIns="0" tIns="0" rIns="0" bIns="0" rtlCol="0" anchor="t">
            <a:spAutoFit/>
          </a:bodyPr>
          <a:lstStyle/>
          <a:p>
            <a:pPr marL="0" lvl="0" indent="0">
              <a:lnSpc>
                <a:spcPts val="3120"/>
              </a:lnSpc>
              <a:spcBef>
                <a:spcPct val="0"/>
              </a:spcBef>
            </a:pPr>
            <a:r>
              <a:rPr lang="en-US" sz="2600">
                <a:solidFill>
                  <a:srgbClr val="1E1E1E"/>
                </a:solidFill>
                <a:ea typeface="Akzidenz-Grotesk" panose="02000503030000020003"/>
              </a:rPr>
              <a:t>可以进行优化的方向</a:t>
            </a:r>
            <a:endParaRPr lang="en-US" sz="2600">
              <a:solidFill>
                <a:srgbClr val="1E1E1E"/>
              </a:solidFill>
              <a:ea typeface="Akzidenz-Grotesk" panose="02000503030000020003"/>
            </a:endParaRPr>
          </a:p>
        </p:txBody>
      </p:sp>
      <p:sp>
        <p:nvSpPr>
          <p:cNvPr id="25" name="TextBox 25"/>
          <p:cNvSpPr txBox="1"/>
          <p:nvPr/>
        </p:nvSpPr>
        <p:spPr>
          <a:xfrm>
            <a:off x="10255928" y="6594260"/>
            <a:ext cx="1351279" cy="857250"/>
          </a:xfrm>
          <a:prstGeom prst="rect">
            <a:avLst/>
          </a:prstGeom>
        </p:spPr>
        <p:txBody>
          <a:bodyPr lIns="0" tIns="0" rIns="0" bIns="0" rtlCol="0" anchor="t">
            <a:spAutoFit/>
          </a:bodyPr>
          <a:lstStyle/>
          <a:p>
            <a:pPr algn="ctr">
              <a:lnSpc>
                <a:spcPts val="6000"/>
              </a:lnSpc>
            </a:pPr>
            <a:r>
              <a:rPr lang="en-US" sz="5000">
                <a:solidFill>
                  <a:srgbClr val="2827FC"/>
                </a:solidFill>
                <a:latin typeface="Akzidenz-Grotesk Bold" panose="02000803050000020004"/>
              </a:rPr>
              <a:t>04</a:t>
            </a:r>
            <a:endParaRPr lang="en-US" sz="5000">
              <a:solidFill>
                <a:srgbClr val="2827FC"/>
              </a:solidFill>
              <a:latin typeface="Akzidenz-Grotesk Bold" panose="02000803050000020004"/>
            </a:endParaRPr>
          </a:p>
        </p:txBody>
      </p:sp>
      <p:grpSp>
        <p:nvGrpSpPr>
          <p:cNvPr id="26" name="Group 26"/>
          <p:cNvGrpSpPr/>
          <p:nvPr/>
        </p:nvGrpSpPr>
        <p:grpSpPr>
          <a:xfrm rot="0">
            <a:off x="0" y="0"/>
            <a:ext cx="8083659" cy="10287000"/>
            <a:chOff x="0" y="0"/>
            <a:chExt cx="30358194" cy="38632844"/>
          </a:xfrm>
        </p:grpSpPr>
        <p:sp>
          <p:nvSpPr>
            <p:cNvPr id="27" name="Freeform 27"/>
            <p:cNvSpPr/>
            <p:nvPr/>
          </p:nvSpPr>
          <p:spPr>
            <a:xfrm>
              <a:off x="0" y="0"/>
              <a:ext cx="30358209" cy="38632833"/>
            </a:xfrm>
            <a:custGeom>
              <a:avLst/>
              <a:gdLst/>
              <a:ahLst/>
              <a:cxnLst/>
              <a:rect l="l" t="t" r="r" b="b"/>
              <a:pathLst>
                <a:path w="30358209" h="38632833">
                  <a:moveTo>
                    <a:pt x="0" y="0"/>
                  </a:moveTo>
                  <a:lnTo>
                    <a:pt x="30358209" y="0"/>
                  </a:lnTo>
                  <a:lnTo>
                    <a:pt x="30358209" y="38632833"/>
                  </a:lnTo>
                  <a:lnTo>
                    <a:pt x="0" y="38632833"/>
                  </a:lnTo>
                </a:path>
              </a:pathLst>
            </a:custGeom>
            <a:blipFill>
              <a:blip r:embed="rId1"/>
              <a:stretch>
                <a:fillRect l="-45323" r="-45323"/>
              </a:stretch>
            </a:blipFill>
          </p:spPr>
        </p:sp>
      </p:grpSp>
      <p:sp>
        <p:nvSpPr>
          <p:cNvPr id="28" name="TextBox 28"/>
          <p:cNvSpPr txBox="1"/>
          <p:nvPr/>
        </p:nvSpPr>
        <p:spPr>
          <a:xfrm>
            <a:off x="1838338" y="3860850"/>
            <a:ext cx="4406982" cy="1804738"/>
          </a:xfrm>
          <a:prstGeom prst="rect">
            <a:avLst/>
          </a:prstGeom>
        </p:spPr>
        <p:txBody>
          <a:bodyPr lIns="0" tIns="0" rIns="0" bIns="0" rtlCol="0" anchor="t">
            <a:spAutoFit/>
          </a:bodyPr>
          <a:lstStyle/>
          <a:p>
            <a:pPr algn="ctr">
              <a:lnSpc>
                <a:spcPts val="14230"/>
              </a:lnSpc>
            </a:pPr>
            <a:r>
              <a:rPr lang="en-US" sz="11855">
                <a:solidFill>
                  <a:srgbClr val="2827FC"/>
                </a:solidFill>
                <a:ea typeface="思源黑体 2 Bold" panose="020B0800000000000000" charset="-122"/>
              </a:rPr>
              <a:t>目录</a:t>
            </a:r>
            <a:endParaRPr lang="en-US" sz="11855">
              <a:solidFill>
                <a:srgbClr val="2827FC"/>
              </a:solidFill>
              <a:ea typeface="思源黑体 2 Bold" panose="020B0800000000000000" charset="-122"/>
            </a:endParaRPr>
          </a:p>
        </p:txBody>
      </p:sp>
      <p:grpSp>
        <p:nvGrpSpPr>
          <p:cNvPr id="29" name="Group 29"/>
          <p:cNvGrpSpPr/>
          <p:nvPr/>
        </p:nvGrpSpPr>
        <p:grpSpPr>
          <a:xfrm rot="0">
            <a:off x="17959576" y="0"/>
            <a:ext cx="328424" cy="10287000"/>
            <a:chOff x="0" y="0"/>
            <a:chExt cx="86499" cy="2709333"/>
          </a:xfrm>
        </p:grpSpPr>
        <p:sp>
          <p:nvSpPr>
            <p:cNvPr id="30" name="Freeform 30"/>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31" name="TextBox 31"/>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32" name="Group 32"/>
          <p:cNvGrpSpPr/>
          <p:nvPr/>
        </p:nvGrpSpPr>
        <p:grpSpPr>
          <a:xfrm rot="0">
            <a:off x="10484180" y="8162991"/>
            <a:ext cx="894775" cy="894775"/>
            <a:chOff x="0" y="0"/>
            <a:chExt cx="812800" cy="812800"/>
          </a:xfrm>
        </p:grpSpPr>
        <p:sp>
          <p:nvSpPr>
            <p:cNvPr id="33" name="Freeform 3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FFFF"/>
            </a:solidFill>
          </p:spPr>
        </p:sp>
        <p:sp>
          <p:nvSpPr>
            <p:cNvPr id="34" name="TextBox 34"/>
            <p:cNvSpPr txBox="1"/>
            <p:nvPr/>
          </p:nvSpPr>
          <p:spPr>
            <a:xfrm>
              <a:off x="0" y="0"/>
              <a:ext cx="812800" cy="812800"/>
            </a:xfrm>
            <a:prstGeom prst="rect">
              <a:avLst/>
            </a:prstGeom>
          </p:spPr>
          <p:txBody>
            <a:bodyPr lIns="50800" tIns="50800" rIns="50800" bIns="50800" rtlCol="0" anchor="ctr"/>
            <a:lstStyle/>
            <a:p>
              <a:pPr algn="ctr">
                <a:lnSpc>
                  <a:spcPts val="2985"/>
                </a:lnSpc>
              </a:pPr>
            </a:p>
          </p:txBody>
        </p:sp>
      </p:grpSp>
      <p:sp>
        <p:nvSpPr>
          <p:cNvPr id="35" name="TextBox 35"/>
          <p:cNvSpPr txBox="1"/>
          <p:nvPr/>
        </p:nvSpPr>
        <p:spPr>
          <a:xfrm>
            <a:off x="11770817" y="8048625"/>
            <a:ext cx="4016490" cy="657225"/>
          </a:xfrm>
          <a:prstGeom prst="rect">
            <a:avLst/>
          </a:prstGeom>
        </p:spPr>
        <p:txBody>
          <a:bodyPr lIns="0" tIns="0" rIns="0" bIns="0" rtlCol="0" anchor="t">
            <a:spAutoFit/>
          </a:bodyPr>
          <a:lstStyle/>
          <a:p>
            <a:pPr>
              <a:lnSpc>
                <a:spcPts val="5280"/>
              </a:lnSpc>
            </a:pPr>
            <a:r>
              <a:rPr lang="en-US" sz="4400">
                <a:solidFill>
                  <a:srgbClr val="1E1E1E"/>
                </a:solidFill>
                <a:latin typeface="思源黑体 2 Bold" panose="020B0800000000000000" charset="-122"/>
              </a:rPr>
              <a:t>Summary</a:t>
            </a:r>
            <a:endParaRPr lang="en-US" sz="4400">
              <a:solidFill>
                <a:srgbClr val="1E1E1E"/>
              </a:solidFill>
              <a:latin typeface="思源黑体 2 Bold" panose="020B0800000000000000" charset="-122"/>
            </a:endParaRPr>
          </a:p>
        </p:txBody>
      </p:sp>
      <p:sp>
        <p:nvSpPr>
          <p:cNvPr id="36" name="TextBox 36"/>
          <p:cNvSpPr txBox="1"/>
          <p:nvPr/>
        </p:nvSpPr>
        <p:spPr>
          <a:xfrm>
            <a:off x="12119290" y="8810625"/>
            <a:ext cx="3009170" cy="447675"/>
          </a:xfrm>
          <a:prstGeom prst="rect">
            <a:avLst/>
          </a:prstGeom>
        </p:spPr>
        <p:txBody>
          <a:bodyPr lIns="0" tIns="0" rIns="0" bIns="0" rtlCol="0" anchor="t">
            <a:spAutoFit/>
          </a:bodyPr>
          <a:lstStyle/>
          <a:p>
            <a:pPr marL="0" lvl="0" indent="0">
              <a:lnSpc>
                <a:spcPts val="3120"/>
              </a:lnSpc>
              <a:spcBef>
                <a:spcPct val="0"/>
              </a:spcBef>
            </a:pPr>
            <a:r>
              <a:rPr lang="en-US" sz="2600">
                <a:solidFill>
                  <a:srgbClr val="1E1E1E"/>
                </a:solidFill>
                <a:ea typeface="Akzidenz-Grotesk" panose="02000503030000020003"/>
              </a:rPr>
              <a:t>总结</a:t>
            </a:r>
            <a:endParaRPr lang="en-US" sz="2600">
              <a:solidFill>
                <a:srgbClr val="1E1E1E"/>
              </a:solidFill>
              <a:ea typeface="Akzidenz-Grotesk" panose="02000503030000020003"/>
            </a:endParaRPr>
          </a:p>
        </p:txBody>
      </p:sp>
      <p:sp>
        <p:nvSpPr>
          <p:cNvPr id="37" name="TextBox 37"/>
          <p:cNvSpPr txBox="1"/>
          <p:nvPr/>
        </p:nvSpPr>
        <p:spPr>
          <a:xfrm>
            <a:off x="10255928" y="8167022"/>
            <a:ext cx="1351279" cy="847725"/>
          </a:xfrm>
          <a:prstGeom prst="rect">
            <a:avLst/>
          </a:prstGeom>
        </p:spPr>
        <p:txBody>
          <a:bodyPr lIns="0" tIns="0" rIns="0" bIns="0" rtlCol="0" anchor="t">
            <a:spAutoFit/>
          </a:bodyPr>
          <a:lstStyle/>
          <a:p>
            <a:pPr algn="ctr">
              <a:lnSpc>
                <a:spcPts val="6000"/>
              </a:lnSpc>
            </a:pPr>
            <a:r>
              <a:rPr lang="en-US" sz="5000">
                <a:solidFill>
                  <a:srgbClr val="2827FC"/>
                </a:solidFill>
                <a:latin typeface="Akzidenz-Grotesk Bold" panose="02000803050000020004"/>
              </a:rPr>
              <a:t>05</a:t>
            </a:r>
            <a:endParaRPr lang="en-US" sz="5000">
              <a:solidFill>
                <a:srgbClr val="2827FC"/>
              </a:solidFill>
              <a:latin typeface="Akzidenz-Grotesk Bold" panose="020008030500000200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Group 2"/>
          <p:cNvGrpSpPr/>
          <p:nvPr/>
        </p:nvGrpSpPr>
        <p:grpSpPr>
          <a:xfrm rot="0">
            <a:off x="17959576" y="0"/>
            <a:ext cx="328424" cy="10287000"/>
            <a:chOff x="0" y="0"/>
            <a:chExt cx="86499" cy="2709333"/>
          </a:xfrm>
        </p:grpSpPr>
        <p:sp>
          <p:nvSpPr>
            <p:cNvPr id="3" name="Freeform 3"/>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4" name="TextBox 4"/>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sp>
        <p:nvSpPr>
          <p:cNvPr id="5" name="TextBox 5"/>
          <p:cNvSpPr txBox="1"/>
          <p:nvPr/>
        </p:nvSpPr>
        <p:spPr>
          <a:xfrm>
            <a:off x="1047750" y="576262"/>
            <a:ext cx="6259721" cy="752475"/>
          </a:xfrm>
          <a:prstGeom prst="rect">
            <a:avLst/>
          </a:prstGeom>
        </p:spPr>
        <p:txBody>
          <a:bodyPr lIns="0" tIns="0" rIns="0" bIns="0" rtlCol="0" anchor="t">
            <a:spAutoFit/>
          </a:bodyPr>
          <a:lstStyle/>
          <a:p>
            <a:pPr>
              <a:lnSpc>
                <a:spcPts val="5995"/>
              </a:lnSpc>
            </a:pPr>
            <a:r>
              <a:rPr lang="en-US" sz="4995">
                <a:solidFill>
                  <a:srgbClr val="1E1E1E"/>
                </a:solidFill>
                <a:latin typeface="思源黑体 1 Bold" panose="020B0800000000000000" charset="-122"/>
              </a:rPr>
              <a:t>Summary</a:t>
            </a:r>
            <a:endParaRPr lang="en-US" sz="4995">
              <a:solidFill>
                <a:srgbClr val="1E1E1E"/>
              </a:solidFill>
              <a:latin typeface="思源黑体 1 Bold" panose="020B0800000000000000" charset="-122"/>
            </a:endParaRPr>
          </a:p>
        </p:txBody>
      </p:sp>
      <p:grpSp>
        <p:nvGrpSpPr>
          <p:cNvPr id="6" name="Group 6"/>
          <p:cNvGrpSpPr/>
          <p:nvPr/>
        </p:nvGrpSpPr>
        <p:grpSpPr>
          <a:xfrm rot="0">
            <a:off x="0" y="719568"/>
            <a:ext cx="678703" cy="542064"/>
            <a:chOff x="0" y="0"/>
            <a:chExt cx="70805" cy="56550"/>
          </a:xfrm>
        </p:grpSpPr>
        <p:sp>
          <p:nvSpPr>
            <p:cNvPr id="7" name="Freeform 7"/>
            <p:cNvSpPr/>
            <p:nvPr/>
          </p:nvSpPr>
          <p:spPr>
            <a:xfrm>
              <a:off x="0" y="0"/>
              <a:ext cx="70805" cy="56550"/>
            </a:xfrm>
            <a:custGeom>
              <a:avLst/>
              <a:gdLst/>
              <a:ahLst/>
              <a:cxnLst/>
              <a:rect l="l" t="t" r="r" b="b"/>
              <a:pathLst>
                <a:path w="70805" h="56550">
                  <a:moveTo>
                    <a:pt x="0" y="0"/>
                  </a:moveTo>
                  <a:lnTo>
                    <a:pt x="70805" y="0"/>
                  </a:lnTo>
                  <a:lnTo>
                    <a:pt x="70805" y="56550"/>
                  </a:lnTo>
                  <a:lnTo>
                    <a:pt x="0" y="56550"/>
                  </a:lnTo>
                  <a:close/>
                </a:path>
              </a:pathLst>
            </a:custGeom>
            <a:solidFill>
              <a:srgbClr val="2827FC"/>
            </a:solidFill>
          </p:spPr>
        </p:sp>
        <p:sp>
          <p:nvSpPr>
            <p:cNvPr id="8" name="TextBox 8"/>
            <p:cNvSpPr txBox="1"/>
            <p:nvPr/>
          </p:nvSpPr>
          <p:spPr>
            <a:xfrm>
              <a:off x="0" y="-28575"/>
              <a:ext cx="70805" cy="85125"/>
            </a:xfrm>
            <a:prstGeom prst="rect">
              <a:avLst/>
            </a:prstGeom>
          </p:spPr>
          <p:txBody>
            <a:bodyPr lIns="50800" tIns="50800" rIns="50800" bIns="50800" rtlCol="0" anchor="ctr"/>
            <a:lstStyle/>
            <a:p>
              <a:pPr algn="ctr">
                <a:lnSpc>
                  <a:spcPts val="2660"/>
                </a:lnSpc>
                <a:spcBef>
                  <a:spcPct val="0"/>
                </a:spcBef>
              </a:pPr>
            </a:p>
          </p:txBody>
        </p:sp>
      </p:grpSp>
      <p:grpSp>
        <p:nvGrpSpPr>
          <p:cNvPr id="9" name="Group 9"/>
          <p:cNvGrpSpPr/>
          <p:nvPr/>
        </p:nvGrpSpPr>
        <p:grpSpPr>
          <a:xfrm rot="0">
            <a:off x="1880145" y="2908616"/>
            <a:ext cx="4194870" cy="5672883"/>
            <a:chOff x="0" y="0"/>
            <a:chExt cx="3950292" cy="5342131"/>
          </a:xfrm>
        </p:grpSpPr>
        <p:sp>
          <p:nvSpPr>
            <p:cNvPr id="10" name="Freeform 10"/>
            <p:cNvSpPr/>
            <p:nvPr/>
          </p:nvSpPr>
          <p:spPr>
            <a:xfrm>
              <a:off x="0" y="0"/>
              <a:ext cx="3950293" cy="5342131"/>
            </a:xfrm>
            <a:custGeom>
              <a:avLst/>
              <a:gdLst/>
              <a:ahLst/>
              <a:cxnLst/>
              <a:rect l="l" t="t" r="r" b="b"/>
              <a:pathLst>
                <a:path w="3950293" h="5342131">
                  <a:moveTo>
                    <a:pt x="0" y="0"/>
                  </a:moveTo>
                  <a:lnTo>
                    <a:pt x="3950293" y="0"/>
                  </a:lnTo>
                  <a:lnTo>
                    <a:pt x="3950293" y="5342131"/>
                  </a:lnTo>
                  <a:lnTo>
                    <a:pt x="0" y="5342131"/>
                  </a:lnTo>
                  <a:close/>
                </a:path>
              </a:pathLst>
            </a:custGeom>
            <a:solidFill>
              <a:srgbClr val="000000">
                <a:alpha val="0"/>
              </a:srgbClr>
            </a:solidFill>
            <a:ln w="19050" cap="sq">
              <a:solidFill>
                <a:srgbClr val="2827FC"/>
              </a:solidFill>
              <a:prstDash val="solid"/>
              <a:miter/>
            </a:ln>
          </p:spPr>
        </p:sp>
        <p:sp>
          <p:nvSpPr>
            <p:cNvPr id="11" name="TextBox 11"/>
            <p:cNvSpPr txBox="1"/>
            <p:nvPr/>
          </p:nvSpPr>
          <p:spPr>
            <a:xfrm>
              <a:off x="0" y="-28575"/>
              <a:ext cx="3950292" cy="5370706"/>
            </a:xfrm>
            <a:prstGeom prst="rect">
              <a:avLst/>
            </a:prstGeom>
          </p:spPr>
          <p:txBody>
            <a:bodyPr lIns="50800" tIns="50800" rIns="50800" bIns="50800" rtlCol="0" anchor="ctr"/>
            <a:lstStyle/>
            <a:p>
              <a:pPr marL="0" lvl="0" indent="0" algn="ctr">
                <a:lnSpc>
                  <a:spcPts val="2660"/>
                </a:lnSpc>
                <a:spcBef>
                  <a:spcPct val="0"/>
                </a:spcBef>
              </a:pPr>
            </a:p>
          </p:txBody>
        </p:sp>
      </p:grpSp>
      <p:sp>
        <p:nvSpPr>
          <p:cNvPr id="12" name="TextBox 12"/>
          <p:cNvSpPr txBox="1"/>
          <p:nvPr/>
        </p:nvSpPr>
        <p:spPr>
          <a:xfrm>
            <a:off x="2330258" y="4672923"/>
            <a:ext cx="3381434" cy="2153793"/>
          </a:xfrm>
          <a:prstGeom prst="rect">
            <a:avLst/>
          </a:prstGeom>
        </p:spPr>
        <p:txBody>
          <a:bodyPr lIns="0" tIns="0" rIns="0" bIns="0" rtlCol="0" anchor="t">
            <a:spAutoFit/>
          </a:bodyPr>
          <a:lstStyle/>
          <a:p>
            <a:pPr algn="ctr">
              <a:lnSpc>
                <a:spcPts val="2855"/>
              </a:lnSpc>
            </a:pPr>
            <a:r>
              <a:rPr lang="en-US" sz="1700">
                <a:solidFill>
                  <a:srgbClr val="1E1E1E"/>
                </a:solidFill>
                <a:latin typeface="思源黑体 2" panose="020B0500000000000000" charset="-122"/>
                <a:ea typeface="思源黑体 2" panose="020B0500000000000000" charset="-122"/>
              </a:rPr>
              <a:t>onnx-mlir编译模型后加载模型不需要配置过多的环境，可以快速部署模型，同时它也方便在不同的硬件上进行部署，并且未来方便使用不同的dialect和pass组合来对各种不同结构的模型进行专门的优化</a:t>
            </a:r>
            <a:endParaRPr lang="en-US" sz="1700">
              <a:solidFill>
                <a:srgbClr val="1E1E1E"/>
              </a:solidFill>
              <a:latin typeface="思源黑体 2" panose="020B0500000000000000" charset="-122"/>
              <a:ea typeface="思源黑体 2" panose="020B0500000000000000" charset="-122"/>
            </a:endParaRPr>
          </a:p>
        </p:txBody>
      </p:sp>
      <p:sp>
        <p:nvSpPr>
          <p:cNvPr id="13" name="TextBox 13"/>
          <p:cNvSpPr txBox="1"/>
          <p:nvPr/>
        </p:nvSpPr>
        <p:spPr>
          <a:xfrm>
            <a:off x="2373652" y="3895639"/>
            <a:ext cx="3294645" cy="510158"/>
          </a:xfrm>
          <a:prstGeom prst="rect">
            <a:avLst/>
          </a:prstGeom>
        </p:spPr>
        <p:txBody>
          <a:bodyPr lIns="0" tIns="0" rIns="0" bIns="0" rtlCol="0" anchor="t">
            <a:spAutoFit/>
          </a:bodyPr>
          <a:lstStyle/>
          <a:p>
            <a:pPr algn="ctr">
              <a:lnSpc>
                <a:spcPts val="4370"/>
              </a:lnSpc>
            </a:pPr>
            <a:r>
              <a:rPr lang="en-US" sz="2800">
                <a:solidFill>
                  <a:srgbClr val="1E1E1E"/>
                </a:solidFill>
                <a:ea typeface="思源黑体 2 Bold" panose="020B0800000000000000" charset="-122"/>
              </a:rPr>
              <a:t>优势</a:t>
            </a:r>
            <a:endParaRPr lang="en-US" sz="2800">
              <a:solidFill>
                <a:srgbClr val="1E1E1E"/>
              </a:solidFill>
              <a:ea typeface="思源黑体 2 Bold" panose="020B0800000000000000" charset="-122"/>
            </a:endParaRPr>
          </a:p>
        </p:txBody>
      </p:sp>
      <p:grpSp>
        <p:nvGrpSpPr>
          <p:cNvPr id="14" name="Group 14"/>
          <p:cNvGrpSpPr/>
          <p:nvPr/>
        </p:nvGrpSpPr>
        <p:grpSpPr>
          <a:xfrm rot="0">
            <a:off x="6856065" y="2908616"/>
            <a:ext cx="4194870" cy="5672883"/>
            <a:chOff x="0" y="0"/>
            <a:chExt cx="3950292" cy="5342131"/>
          </a:xfrm>
        </p:grpSpPr>
        <p:sp>
          <p:nvSpPr>
            <p:cNvPr id="15" name="Freeform 15"/>
            <p:cNvSpPr/>
            <p:nvPr/>
          </p:nvSpPr>
          <p:spPr>
            <a:xfrm>
              <a:off x="0" y="0"/>
              <a:ext cx="3950293" cy="5342131"/>
            </a:xfrm>
            <a:custGeom>
              <a:avLst/>
              <a:gdLst/>
              <a:ahLst/>
              <a:cxnLst/>
              <a:rect l="l" t="t" r="r" b="b"/>
              <a:pathLst>
                <a:path w="3950293" h="5342131">
                  <a:moveTo>
                    <a:pt x="0" y="0"/>
                  </a:moveTo>
                  <a:lnTo>
                    <a:pt x="3950293" y="0"/>
                  </a:lnTo>
                  <a:lnTo>
                    <a:pt x="3950293" y="5342131"/>
                  </a:lnTo>
                  <a:lnTo>
                    <a:pt x="0" y="5342131"/>
                  </a:lnTo>
                  <a:close/>
                </a:path>
              </a:pathLst>
            </a:custGeom>
            <a:solidFill>
              <a:srgbClr val="2827FC"/>
            </a:solidFill>
            <a:ln cap="sq">
              <a:noFill/>
              <a:prstDash val="solid"/>
              <a:miter/>
            </a:ln>
          </p:spPr>
        </p:sp>
        <p:sp>
          <p:nvSpPr>
            <p:cNvPr id="16" name="TextBox 16"/>
            <p:cNvSpPr txBox="1"/>
            <p:nvPr/>
          </p:nvSpPr>
          <p:spPr>
            <a:xfrm>
              <a:off x="0" y="-28575"/>
              <a:ext cx="3950292" cy="5370706"/>
            </a:xfrm>
            <a:prstGeom prst="rect">
              <a:avLst/>
            </a:prstGeom>
          </p:spPr>
          <p:txBody>
            <a:bodyPr lIns="50800" tIns="50800" rIns="50800" bIns="50800" rtlCol="0" anchor="ctr"/>
            <a:lstStyle/>
            <a:p>
              <a:pPr marL="0" lvl="0" indent="0" algn="ctr">
                <a:lnSpc>
                  <a:spcPts val="2660"/>
                </a:lnSpc>
                <a:spcBef>
                  <a:spcPct val="0"/>
                </a:spcBef>
              </a:pPr>
            </a:p>
          </p:txBody>
        </p:sp>
      </p:grpSp>
      <p:sp>
        <p:nvSpPr>
          <p:cNvPr id="17" name="TextBox 17"/>
          <p:cNvSpPr txBox="1"/>
          <p:nvPr/>
        </p:nvSpPr>
        <p:spPr>
          <a:xfrm>
            <a:off x="7306178" y="4672923"/>
            <a:ext cx="3381434" cy="2153793"/>
          </a:xfrm>
          <a:prstGeom prst="rect">
            <a:avLst/>
          </a:prstGeom>
        </p:spPr>
        <p:txBody>
          <a:bodyPr lIns="0" tIns="0" rIns="0" bIns="0" rtlCol="0" anchor="t">
            <a:spAutoFit/>
          </a:bodyPr>
          <a:lstStyle/>
          <a:p>
            <a:pPr algn="ctr">
              <a:lnSpc>
                <a:spcPts val="2855"/>
              </a:lnSpc>
            </a:pPr>
            <a:r>
              <a:rPr lang="en-US" sz="1700">
                <a:solidFill>
                  <a:srgbClr val="FFFFFF"/>
                </a:solidFill>
                <a:latin typeface="思源黑体 2" panose="020B0500000000000000" charset="-122"/>
                <a:ea typeface="思源黑体 2" panose="020B0500000000000000" charset="-122"/>
              </a:rPr>
              <a:t>onnx-mlir是建立在mlir强大的拓展性之上的，在mlir没有被用在DL领域之前，TVM和XLA等都没有做到统一的结构方便新内容的拓展，这表明了mlir框架在深度学习编译器可能可以发挥很大作用</a:t>
            </a:r>
            <a:endParaRPr lang="en-US" sz="1700">
              <a:solidFill>
                <a:srgbClr val="FFFFFF"/>
              </a:solidFill>
              <a:latin typeface="思源黑体 2" panose="020B0500000000000000" charset="-122"/>
              <a:ea typeface="思源黑体 2" panose="020B0500000000000000" charset="-122"/>
            </a:endParaRPr>
          </a:p>
        </p:txBody>
      </p:sp>
      <p:sp>
        <p:nvSpPr>
          <p:cNvPr id="18" name="TextBox 18"/>
          <p:cNvSpPr txBox="1"/>
          <p:nvPr/>
        </p:nvSpPr>
        <p:spPr>
          <a:xfrm>
            <a:off x="7349572" y="3895639"/>
            <a:ext cx="3294645" cy="510158"/>
          </a:xfrm>
          <a:prstGeom prst="rect">
            <a:avLst/>
          </a:prstGeom>
        </p:spPr>
        <p:txBody>
          <a:bodyPr lIns="0" tIns="0" rIns="0" bIns="0" rtlCol="0" anchor="t">
            <a:spAutoFit/>
          </a:bodyPr>
          <a:lstStyle/>
          <a:p>
            <a:pPr algn="ctr">
              <a:lnSpc>
                <a:spcPts val="4370"/>
              </a:lnSpc>
            </a:pPr>
            <a:r>
              <a:rPr lang="en-US" sz="2800">
                <a:solidFill>
                  <a:srgbClr val="FFFFFF"/>
                </a:solidFill>
                <a:ea typeface="思源黑体 2 Bold" panose="020B0800000000000000" charset="-122"/>
              </a:rPr>
              <a:t>潜力</a:t>
            </a:r>
            <a:endParaRPr lang="en-US" sz="2800">
              <a:solidFill>
                <a:srgbClr val="FFFFFF"/>
              </a:solidFill>
              <a:ea typeface="思源黑体 2 Bold" panose="020B0800000000000000" charset="-122"/>
            </a:endParaRPr>
          </a:p>
        </p:txBody>
      </p:sp>
      <p:grpSp>
        <p:nvGrpSpPr>
          <p:cNvPr id="19" name="Group 19"/>
          <p:cNvGrpSpPr/>
          <p:nvPr/>
        </p:nvGrpSpPr>
        <p:grpSpPr>
          <a:xfrm rot="0">
            <a:off x="11827798" y="2908616"/>
            <a:ext cx="4194870" cy="5672883"/>
            <a:chOff x="0" y="0"/>
            <a:chExt cx="3950292" cy="5342131"/>
          </a:xfrm>
        </p:grpSpPr>
        <p:sp>
          <p:nvSpPr>
            <p:cNvPr id="20" name="Freeform 20"/>
            <p:cNvSpPr/>
            <p:nvPr/>
          </p:nvSpPr>
          <p:spPr>
            <a:xfrm>
              <a:off x="0" y="0"/>
              <a:ext cx="3950293" cy="5342131"/>
            </a:xfrm>
            <a:custGeom>
              <a:avLst/>
              <a:gdLst/>
              <a:ahLst/>
              <a:cxnLst/>
              <a:rect l="l" t="t" r="r" b="b"/>
              <a:pathLst>
                <a:path w="3950293" h="5342131">
                  <a:moveTo>
                    <a:pt x="0" y="0"/>
                  </a:moveTo>
                  <a:lnTo>
                    <a:pt x="3950293" y="0"/>
                  </a:lnTo>
                  <a:lnTo>
                    <a:pt x="3950293" y="5342131"/>
                  </a:lnTo>
                  <a:lnTo>
                    <a:pt x="0" y="5342131"/>
                  </a:lnTo>
                  <a:close/>
                </a:path>
              </a:pathLst>
            </a:custGeom>
            <a:solidFill>
              <a:srgbClr val="000000">
                <a:alpha val="0"/>
              </a:srgbClr>
            </a:solidFill>
            <a:ln w="19050" cap="sq">
              <a:solidFill>
                <a:srgbClr val="2827FC"/>
              </a:solidFill>
              <a:prstDash val="solid"/>
              <a:miter/>
            </a:ln>
          </p:spPr>
        </p:sp>
        <p:sp>
          <p:nvSpPr>
            <p:cNvPr id="21" name="TextBox 21"/>
            <p:cNvSpPr txBox="1"/>
            <p:nvPr/>
          </p:nvSpPr>
          <p:spPr>
            <a:xfrm>
              <a:off x="0" y="-28575"/>
              <a:ext cx="3950292" cy="5370706"/>
            </a:xfrm>
            <a:prstGeom prst="rect">
              <a:avLst/>
            </a:prstGeom>
          </p:spPr>
          <p:txBody>
            <a:bodyPr lIns="50800" tIns="50800" rIns="50800" bIns="50800" rtlCol="0" anchor="ctr"/>
            <a:lstStyle/>
            <a:p>
              <a:pPr marL="0" lvl="0" indent="0" algn="ctr">
                <a:lnSpc>
                  <a:spcPts val="2660"/>
                </a:lnSpc>
                <a:spcBef>
                  <a:spcPct val="0"/>
                </a:spcBef>
              </a:pPr>
            </a:p>
          </p:txBody>
        </p:sp>
      </p:grpSp>
      <p:sp>
        <p:nvSpPr>
          <p:cNvPr id="22" name="TextBox 22"/>
          <p:cNvSpPr txBox="1"/>
          <p:nvPr/>
        </p:nvSpPr>
        <p:spPr>
          <a:xfrm>
            <a:off x="12327285" y="4672923"/>
            <a:ext cx="3381434" cy="2153793"/>
          </a:xfrm>
          <a:prstGeom prst="rect">
            <a:avLst/>
          </a:prstGeom>
        </p:spPr>
        <p:txBody>
          <a:bodyPr lIns="0" tIns="0" rIns="0" bIns="0" rtlCol="0" anchor="t">
            <a:spAutoFit/>
          </a:bodyPr>
          <a:lstStyle/>
          <a:p>
            <a:pPr algn="ctr">
              <a:lnSpc>
                <a:spcPts val="2855"/>
              </a:lnSpc>
            </a:pPr>
            <a:r>
              <a:rPr lang="en-US" sz="1700">
                <a:solidFill>
                  <a:srgbClr val="1E1E1E"/>
                </a:solidFill>
                <a:latin typeface="思源黑体 2" panose="020B0500000000000000" charset="-122"/>
                <a:ea typeface="思源黑体 2" panose="020B0500000000000000" charset="-122"/>
              </a:rPr>
              <a:t>onnx-mlir目前只是接入到了mlir当中，复用了mlir中已有的一些dialect和相关的pass，缺少相关的图优化pass和并行化处理，所以目前在CPU上表现出的运行效率相比其它DL编译器较低</a:t>
            </a:r>
            <a:endParaRPr lang="en-US" sz="1700">
              <a:solidFill>
                <a:srgbClr val="1E1E1E"/>
              </a:solidFill>
              <a:latin typeface="思源黑体 2" panose="020B0500000000000000" charset="-122"/>
              <a:ea typeface="思源黑体 2" panose="020B0500000000000000" charset="-122"/>
            </a:endParaRPr>
          </a:p>
        </p:txBody>
      </p:sp>
      <p:sp>
        <p:nvSpPr>
          <p:cNvPr id="23" name="TextBox 23"/>
          <p:cNvSpPr txBox="1"/>
          <p:nvPr/>
        </p:nvSpPr>
        <p:spPr>
          <a:xfrm>
            <a:off x="12327285" y="3895639"/>
            <a:ext cx="3294645" cy="510158"/>
          </a:xfrm>
          <a:prstGeom prst="rect">
            <a:avLst/>
          </a:prstGeom>
        </p:spPr>
        <p:txBody>
          <a:bodyPr lIns="0" tIns="0" rIns="0" bIns="0" rtlCol="0" anchor="t">
            <a:spAutoFit/>
          </a:bodyPr>
          <a:lstStyle/>
          <a:p>
            <a:pPr algn="ctr">
              <a:lnSpc>
                <a:spcPts val="4370"/>
              </a:lnSpc>
            </a:pPr>
            <a:r>
              <a:rPr lang="en-US" sz="2800">
                <a:solidFill>
                  <a:srgbClr val="1E1E1E"/>
                </a:solidFill>
                <a:ea typeface="思源黑体 2 Bold" panose="020B0800000000000000" charset="-122"/>
              </a:rPr>
              <a:t>不足</a:t>
            </a:r>
            <a:endParaRPr lang="en-US" sz="2800">
              <a:solidFill>
                <a:srgbClr val="1E1E1E"/>
              </a:solidFill>
              <a:ea typeface="思源黑体 2 Bold" panose="020B0800000000000000"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Group 2"/>
          <p:cNvGrpSpPr/>
          <p:nvPr/>
        </p:nvGrpSpPr>
        <p:grpSpPr>
          <a:xfrm rot="0">
            <a:off x="17959576" y="0"/>
            <a:ext cx="328424" cy="10287000"/>
            <a:chOff x="0" y="0"/>
            <a:chExt cx="86499" cy="2709333"/>
          </a:xfrm>
        </p:grpSpPr>
        <p:sp>
          <p:nvSpPr>
            <p:cNvPr id="3" name="Freeform 3"/>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4" name="TextBox 4"/>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sp>
        <p:nvSpPr>
          <p:cNvPr id="5" name="TextBox 5"/>
          <p:cNvSpPr txBox="1"/>
          <p:nvPr/>
        </p:nvSpPr>
        <p:spPr>
          <a:xfrm>
            <a:off x="1047750" y="576262"/>
            <a:ext cx="6259721" cy="752475"/>
          </a:xfrm>
          <a:prstGeom prst="rect">
            <a:avLst/>
          </a:prstGeom>
        </p:spPr>
        <p:txBody>
          <a:bodyPr lIns="0" tIns="0" rIns="0" bIns="0" rtlCol="0" anchor="t">
            <a:spAutoFit/>
          </a:bodyPr>
          <a:lstStyle/>
          <a:p>
            <a:pPr>
              <a:lnSpc>
                <a:spcPts val="5995"/>
              </a:lnSpc>
            </a:pPr>
            <a:r>
              <a:rPr lang="en-US" sz="4995">
                <a:solidFill>
                  <a:srgbClr val="1E1E1E"/>
                </a:solidFill>
                <a:latin typeface="思源黑体 1 Bold" panose="020B0800000000000000" charset="-122"/>
              </a:rPr>
              <a:t>Summary</a:t>
            </a:r>
            <a:endParaRPr lang="en-US" sz="4995">
              <a:solidFill>
                <a:srgbClr val="1E1E1E"/>
              </a:solidFill>
              <a:latin typeface="思源黑体 1 Bold" panose="020B0800000000000000" charset="-122"/>
            </a:endParaRPr>
          </a:p>
        </p:txBody>
      </p:sp>
      <p:grpSp>
        <p:nvGrpSpPr>
          <p:cNvPr id="6" name="Group 6"/>
          <p:cNvGrpSpPr/>
          <p:nvPr/>
        </p:nvGrpSpPr>
        <p:grpSpPr>
          <a:xfrm rot="0">
            <a:off x="0" y="719568"/>
            <a:ext cx="678703" cy="542064"/>
            <a:chOff x="0" y="0"/>
            <a:chExt cx="70805" cy="56550"/>
          </a:xfrm>
        </p:grpSpPr>
        <p:sp>
          <p:nvSpPr>
            <p:cNvPr id="7" name="Freeform 7"/>
            <p:cNvSpPr/>
            <p:nvPr/>
          </p:nvSpPr>
          <p:spPr>
            <a:xfrm>
              <a:off x="0" y="0"/>
              <a:ext cx="70805" cy="56550"/>
            </a:xfrm>
            <a:custGeom>
              <a:avLst/>
              <a:gdLst/>
              <a:ahLst/>
              <a:cxnLst/>
              <a:rect l="l" t="t" r="r" b="b"/>
              <a:pathLst>
                <a:path w="70805" h="56550">
                  <a:moveTo>
                    <a:pt x="0" y="0"/>
                  </a:moveTo>
                  <a:lnTo>
                    <a:pt x="70805" y="0"/>
                  </a:lnTo>
                  <a:lnTo>
                    <a:pt x="70805" y="56550"/>
                  </a:lnTo>
                  <a:lnTo>
                    <a:pt x="0" y="56550"/>
                  </a:lnTo>
                  <a:close/>
                </a:path>
              </a:pathLst>
            </a:custGeom>
            <a:solidFill>
              <a:srgbClr val="2827FC"/>
            </a:solidFill>
          </p:spPr>
        </p:sp>
        <p:sp>
          <p:nvSpPr>
            <p:cNvPr id="8" name="TextBox 8"/>
            <p:cNvSpPr txBox="1"/>
            <p:nvPr/>
          </p:nvSpPr>
          <p:spPr>
            <a:xfrm>
              <a:off x="0" y="-28575"/>
              <a:ext cx="70805" cy="85125"/>
            </a:xfrm>
            <a:prstGeom prst="rect">
              <a:avLst/>
            </a:prstGeom>
          </p:spPr>
          <p:txBody>
            <a:bodyPr lIns="50800" tIns="50800" rIns="50800" bIns="50800" rtlCol="0" anchor="ctr"/>
            <a:lstStyle/>
            <a:p>
              <a:pPr algn="ctr">
                <a:lnSpc>
                  <a:spcPts val="2660"/>
                </a:lnSpc>
                <a:spcBef>
                  <a:spcPct val="0"/>
                </a:spcBef>
              </a:pPr>
            </a:p>
          </p:txBody>
        </p:sp>
      </p:grpSp>
      <p:sp>
        <p:nvSpPr>
          <p:cNvPr id="9" name="Freeform 9"/>
          <p:cNvSpPr/>
          <p:nvPr/>
        </p:nvSpPr>
        <p:spPr>
          <a:xfrm>
            <a:off x="2341666" y="2307753"/>
            <a:ext cx="13280817" cy="5092019"/>
          </a:xfrm>
          <a:custGeom>
            <a:avLst/>
            <a:gdLst/>
            <a:ahLst/>
            <a:cxnLst/>
            <a:rect l="l" t="t" r="r" b="b"/>
            <a:pathLst>
              <a:path w="13280817" h="5092019">
                <a:moveTo>
                  <a:pt x="0" y="0"/>
                </a:moveTo>
                <a:lnTo>
                  <a:pt x="13280818" y="0"/>
                </a:lnTo>
                <a:lnTo>
                  <a:pt x="13280818" y="5092019"/>
                </a:lnTo>
                <a:lnTo>
                  <a:pt x="0" y="509201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0" name="TextBox 10"/>
          <p:cNvSpPr txBox="1"/>
          <p:nvPr/>
        </p:nvSpPr>
        <p:spPr>
          <a:xfrm>
            <a:off x="2985045" y="5695610"/>
            <a:ext cx="1030640" cy="1353184"/>
          </a:xfrm>
          <a:prstGeom prst="rect">
            <a:avLst/>
          </a:prstGeom>
        </p:spPr>
        <p:txBody>
          <a:bodyPr lIns="0" tIns="0" rIns="0" bIns="0" rtlCol="0" anchor="t">
            <a:spAutoFit/>
          </a:bodyPr>
          <a:lstStyle/>
          <a:p>
            <a:pPr algn="ctr">
              <a:lnSpc>
                <a:spcPts val="3640"/>
              </a:lnSpc>
            </a:pPr>
            <a:r>
              <a:rPr lang="en-US" sz="2600">
                <a:solidFill>
                  <a:srgbClr val="FFFFFF"/>
                </a:solidFill>
                <a:latin typeface="思源黑体 2 Bold" panose="020B0800000000000000" charset="-122"/>
                <a:ea typeface="思源黑体 2 Bold" panose="020B0800000000000000" charset="-122"/>
              </a:rPr>
              <a:t>了解mlir和onnx</a:t>
            </a:r>
            <a:endParaRPr lang="en-US" sz="2600">
              <a:solidFill>
                <a:srgbClr val="FFFFFF"/>
              </a:solidFill>
              <a:latin typeface="思源黑体 2 Bold" panose="020B0800000000000000" charset="-122"/>
              <a:ea typeface="思源黑体 2 Bold" panose="020B0800000000000000" charset="-122"/>
            </a:endParaRPr>
          </a:p>
        </p:txBody>
      </p:sp>
      <p:sp>
        <p:nvSpPr>
          <p:cNvPr id="11" name="TextBox 11"/>
          <p:cNvSpPr txBox="1"/>
          <p:nvPr/>
        </p:nvSpPr>
        <p:spPr>
          <a:xfrm>
            <a:off x="5701614" y="2606196"/>
            <a:ext cx="1250683" cy="1243964"/>
          </a:xfrm>
          <a:prstGeom prst="rect">
            <a:avLst/>
          </a:prstGeom>
        </p:spPr>
        <p:txBody>
          <a:bodyPr lIns="0" tIns="0" rIns="0" bIns="0" rtlCol="0" anchor="t">
            <a:spAutoFit/>
          </a:bodyPr>
          <a:lstStyle/>
          <a:p>
            <a:pPr algn="ctr">
              <a:lnSpc>
                <a:spcPts val="3360"/>
              </a:lnSpc>
            </a:pPr>
            <a:r>
              <a:rPr lang="en-US" sz="2400">
                <a:solidFill>
                  <a:srgbClr val="FFFFFF"/>
                </a:solidFill>
                <a:latin typeface="思源黑体 2 Bold" panose="020B0800000000000000" charset="-122"/>
                <a:ea typeface="思源黑体 2 Bold" panose="020B0800000000000000" charset="-122"/>
              </a:rPr>
              <a:t>阅读onnx-mlir论文</a:t>
            </a:r>
            <a:endParaRPr lang="en-US" sz="2400">
              <a:solidFill>
                <a:srgbClr val="FFFFFF"/>
              </a:solidFill>
              <a:latin typeface="思源黑体 2 Bold" panose="020B0800000000000000" charset="-122"/>
              <a:ea typeface="思源黑体 2 Bold" panose="020B0800000000000000" charset="-122"/>
            </a:endParaRPr>
          </a:p>
        </p:txBody>
      </p:sp>
      <p:sp>
        <p:nvSpPr>
          <p:cNvPr id="12" name="TextBox 12"/>
          <p:cNvSpPr txBox="1"/>
          <p:nvPr/>
        </p:nvSpPr>
        <p:spPr>
          <a:xfrm>
            <a:off x="8466755" y="5695610"/>
            <a:ext cx="1030640" cy="1353184"/>
          </a:xfrm>
          <a:prstGeom prst="rect">
            <a:avLst/>
          </a:prstGeom>
        </p:spPr>
        <p:txBody>
          <a:bodyPr lIns="0" tIns="0" rIns="0" bIns="0" rtlCol="0" anchor="t">
            <a:spAutoFit/>
          </a:bodyPr>
          <a:lstStyle/>
          <a:p>
            <a:pPr algn="ctr">
              <a:lnSpc>
                <a:spcPts val="3640"/>
              </a:lnSpc>
            </a:pPr>
            <a:r>
              <a:rPr lang="en-US" sz="2600">
                <a:solidFill>
                  <a:srgbClr val="FFFFFF"/>
                </a:solidFill>
                <a:ea typeface="思源黑体 2 Bold" panose="020B0800000000000000" charset="-122"/>
              </a:rPr>
              <a:t>编译测试模型效果</a:t>
            </a:r>
            <a:endParaRPr lang="en-US" sz="2600">
              <a:solidFill>
                <a:srgbClr val="FFFFFF"/>
              </a:solidFill>
              <a:ea typeface="思源黑体 2 Bold" panose="020B0800000000000000" charset="-122"/>
            </a:endParaRPr>
          </a:p>
        </p:txBody>
      </p:sp>
      <p:sp>
        <p:nvSpPr>
          <p:cNvPr id="13" name="TextBox 13"/>
          <p:cNvSpPr txBox="1"/>
          <p:nvPr/>
        </p:nvSpPr>
        <p:spPr>
          <a:xfrm>
            <a:off x="13671457" y="5619410"/>
            <a:ext cx="1030640" cy="1663064"/>
          </a:xfrm>
          <a:prstGeom prst="rect">
            <a:avLst/>
          </a:prstGeom>
        </p:spPr>
        <p:txBody>
          <a:bodyPr lIns="0" tIns="0" rIns="0" bIns="0" rtlCol="0" anchor="t">
            <a:spAutoFit/>
          </a:bodyPr>
          <a:lstStyle/>
          <a:p>
            <a:pPr algn="ctr">
              <a:lnSpc>
                <a:spcPts val="3360"/>
              </a:lnSpc>
            </a:pPr>
            <a:r>
              <a:rPr lang="en-US" sz="2400">
                <a:solidFill>
                  <a:srgbClr val="FFFFFF"/>
                </a:solidFill>
                <a:latin typeface="思源黑体 2 Bold" panose="020B0800000000000000" charset="-122"/>
                <a:ea typeface="思源黑体 2 Bold" panose="020B0800000000000000" charset="-122"/>
              </a:rPr>
              <a:t>对比其它DL编译器并总结</a:t>
            </a:r>
            <a:endParaRPr lang="en-US" sz="2400">
              <a:solidFill>
                <a:srgbClr val="FFFFFF"/>
              </a:solidFill>
              <a:latin typeface="思源黑体 2 Bold" panose="020B0800000000000000" charset="-122"/>
              <a:ea typeface="思源黑体 2 Bold" panose="020B0800000000000000" charset="-122"/>
            </a:endParaRPr>
          </a:p>
        </p:txBody>
      </p:sp>
      <p:sp>
        <p:nvSpPr>
          <p:cNvPr id="14" name="TextBox 14"/>
          <p:cNvSpPr txBox="1"/>
          <p:nvPr/>
        </p:nvSpPr>
        <p:spPr>
          <a:xfrm>
            <a:off x="11079932" y="2606196"/>
            <a:ext cx="1030640" cy="1298574"/>
          </a:xfrm>
          <a:prstGeom prst="rect">
            <a:avLst/>
          </a:prstGeom>
        </p:spPr>
        <p:txBody>
          <a:bodyPr lIns="0" tIns="0" rIns="0" bIns="0" rtlCol="0" anchor="t">
            <a:spAutoFit/>
          </a:bodyPr>
          <a:lstStyle/>
          <a:p>
            <a:pPr algn="ctr">
              <a:lnSpc>
                <a:spcPts val="3500"/>
              </a:lnSpc>
            </a:pPr>
            <a:r>
              <a:rPr lang="en-US" sz="2500">
                <a:solidFill>
                  <a:srgbClr val="FFFFFF"/>
                </a:solidFill>
                <a:ea typeface="思源黑体 2 Bold" panose="020B0800000000000000" charset="-122"/>
              </a:rPr>
              <a:t>阅读源码并测试验证</a:t>
            </a:r>
            <a:endParaRPr lang="en-US" sz="2500">
              <a:solidFill>
                <a:srgbClr val="FFFFFF"/>
              </a:solidFill>
              <a:ea typeface="思源黑体 2 Bold" panose="020B0800000000000000"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68680612" cy="38632844"/>
          </a:xfrm>
        </p:grpSpPr>
        <p:sp>
          <p:nvSpPr>
            <p:cNvPr id="3" name="Freeform 3"/>
            <p:cNvSpPr/>
            <p:nvPr/>
          </p:nvSpPr>
          <p:spPr>
            <a:xfrm>
              <a:off x="0" y="0"/>
              <a:ext cx="68680626" cy="38632833"/>
            </a:xfrm>
            <a:custGeom>
              <a:avLst/>
              <a:gdLst/>
              <a:ahLst/>
              <a:cxnLst/>
              <a:rect l="l" t="t" r="r" b="b"/>
              <a:pathLst>
                <a:path w="68680626" h="38632833">
                  <a:moveTo>
                    <a:pt x="0" y="0"/>
                  </a:moveTo>
                  <a:lnTo>
                    <a:pt x="68680626" y="0"/>
                  </a:lnTo>
                  <a:lnTo>
                    <a:pt x="68680626" y="38632833"/>
                  </a:lnTo>
                  <a:lnTo>
                    <a:pt x="0" y="38632833"/>
                  </a:lnTo>
                </a:path>
              </a:pathLst>
            </a:custGeom>
            <a:blipFill>
              <a:blip r:embed="rId1"/>
              <a:stretch>
                <a:fillRect t="-18666"/>
              </a:stretch>
            </a:blipFill>
          </p:spPr>
        </p:sp>
      </p:grpSp>
      <p:grpSp>
        <p:nvGrpSpPr>
          <p:cNvPr id="4" name="Group 4"/>
          <p:cNvGrpSpPr/>
          <p:nvPr/>
        </p:nvGrpSpPr>
        <p:grpSpPr>
          <a:xfrm rot="0">
            <a:off x="17959576" y="0"/>
            <a:ext cx="328424" cy="10287000"/>
            <a:chOff x="0" y="0"/>
            <a:chExt cx="86499" cy="2709333"/>
          </a:xfrm>
        </p:grpSpPr>
        <p:sp>
          <p:nvSpPr>
            <p:cNvPr id="5" name="Freeform 5"/>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6" name="TextBox 6"/>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7" name="Group 7"/>
          <p:cNvGrpSpPr/>
          <p:nvPr/>
        </p:nvGrpSpPr>
        <p:grpSpPr>
          <a:xfrm rot="0">
            <a:off x="1429392" y="5437674"/>
            <a:ext cx="5405051" cy="542064"/>
            <a:chOff x="0" y="0"/>
            <a:chExt cx="563873" cy="56550"/>
          </a:xfrm>
        </p:grpSpPr>
        <p:sp>
          <p:nvSpPr>
            <p:cNvPr id="8" name="Freeform 8"/>
            <p:cNvSpPr/>
            <p:nvPr/>
          </p:nvSpPr>
          <p:spPr>
            <a:xfrm>
              <a:off x="0" y="0"/>
              <a:ext cx="563873" cy="56550"/>
            </a:xfrm>
            <a:custGeom>
              <a:avLst/>
              <a:gdLst/>
              <a:ahLst/>
              <a:cxnLst/>
              <a:rect l="l" t="t" r="r" b="b"/>
              <a:pathLst>
                <a:path w="563873" h="56550">
                  <a:moveTo>
                    <a:pt x="0" y="0"/>
                  </a:moveTo>
                  <a:lnTo>
                    <a:pt x="563873" y="0"/>
                  </a:lnTo>
                  <a:lnTo>
                    <a:pt x="563873" y="56550"/>
                  </a:lnTo>
                  <a:lnTo>
                    <a:pt x="0" y="56550"/>
                  </a:lnTo>
                  <a:close/>
                </a:path>
              </a:pathLst>
            </a:custGeom>
            <a:solidFill>
              <a:srgbClr val="2827FC"/>
            </a:solidFill>
          </p:spPr>
        </p:sp>
        <p:sp>
          <p:nvSpPr>
            <p:cNvPr id="9" name="TextBox 9"/>
            <p:cNvSpPr txBox="1"/>
            <p:nvPr/>
          </p:nvSpPr>
          <p:spPr>
            <a:xfrm>
              <a:off x="0" y="-28575"/>
              <a:ext cx="563873" cy="85125"/>
            </a:xfrm>
            <a:prstGeom prst="rect">
              <a:avLst/>
            </a:prstGeom>
          </p:spPr>
          <p:txBody>
            <a:bodyPr lIns="50800" tIns="50800" rIns="50800" bIns="50800" rtlCol="0" anchor="ctr"/>
            <a:lstStyle/>
            <a:p>
              <a:pPr algn="ctr">
                <a:lnSpc>
                  <a:spcPts val="2660"/>
                </a:lnSpc>
                <a:spcBef>
                  <a:spcPct val="0"/>
                </a:spcBef>
              </a:pPr>
            </a:p>
          </p:txBody>
        </p:sp>
      </p:grpSp>
      <p:sp>
        <p:nvSpPr>
          <p:cNvPr id="10" name="TextBox 10"/>
          <p:cNvSpPr txBox="1"/>
          <p:nvPr/>
        </p:nvSpPr>
        <p:spPr>
          <a:xfrm>
            <a:off x="1429392" y="2850100"/>
            <a:ext cx="7073608" cy="678435"/>
          </a:xfrm>
          <a:prstGeom prst="rect">
            <a:avLst/>
          </a:prstGeom>
        </p:spPr>
        <p:txBody>
          <a:bodyPr lIns="0" tIns="0" rIns="0" bIns="0" rtlCol="0" anchor="t">
            <a:spAutoFit/>
          </a:bodyPr>
          <a:lstStyle/>
          <a:p>
            <a:pPr>
              <a:lnSpc>
                <a:spcPts val="5030"/>
              </a:lnSpc>
            </a:pPr>
            <a:r>
              <a:rPr lang="en-US" sz="3330">
                <a:solidFill>
                  <a:srgbClr val="1E1E1E"/>
                </a:solidFill>
                <a:latin typeface="Akzidenz-Grotesk Medium" panose="02000603030000020004"/>
              </a:rPr>
              <a:t>SUMMARY REPORT</a:t>
            </a:r>
            <a:endParaRPr lang="en-US" sz="3330">
              <a:solidFill>
                <a:srgbClr val="1E1E1E"/>
              </a:solidFill>
              <a:latin typeface="Akzidenz-Grotesk Medium" panose="02000603030000020004"/>
            </a:endParaRPr>
          </a:p>
        </p:txBody>
      </p:sp>
      <p:sp>
        <p:nvSpPr>
          <p:cNvPr id="11" name="TextBox 11"/>
          <p:cNvSpPr txBox="1"/>
          <p:nvPr/>
        </p:nvSpPr>
        <p:spPr>
          <a:xfrm>
            <a:off x="1429392" y="3317659"/>
            <a:ext cx="11044047" cy="2120015"/>
          </a:xfrm>
          <a:prstGeom prst="rect">
            <a:avLst/>
          </a:prstGeom>
        </p:spPr>
        <p:txBody>
          <a:bodyPr lIns="0" tIns="0" rIns="0" bIns="0" rtlCol="0" anchor="t">
            <a:spAutoFit/>
          </a:bodyPr>
          <a:lstStyle/>
          <a:p>
            <a:pPr algn="l">
              <a:lnSpc>
                <a:spcPts val="15225"/>
              </a:lnSpc>
            </a:pPr>
            <a:r>
              <a:rPr lang="en-US" sz="11535">
                <a:solidFill>
                  <a:srgbClr val="1E1E1E"/>
                </a:solidFill>
                <a:latin typeface="Akzidenz-Grotesk Bold" panose="02000803050000020004"/>
              </a:rPr>
              <a:t>THANK YOU</a:t>
            </a:r>
            <a:endParaRPr lang="en-US" sz="11535">
              <a:solidFill>
                <a:srgbClr val="1E1E1E"/>
              </a:solidFill>
              <a:latin typeface="Akzidenz-Grotesk Bold" panose="02000803050000020004"/>
            </a:endParaRPr>
          </a:p>
        </p:txBody>
      </p:sp>
      <p:sp>
        <p:nvSpPr>
          <p:cNvPr id="12" name="TextBox 12"/>
          <p:cNvSpPr txBox="1"/>
          <p:nvPr/>
        </p:nvSpPr>
        <p:spPr>
          <a:xfrm>
            <a:off x="1850080" y="5388682"/>
            <a:ext cx="4563675" cy="490728"/>
          </a:xfrm>
          <a:prstGeom prst="rect">
            <a:avLst/>
          </a:prstGeom>
        </p:spPr>
        <p:txBody>
          <a:bodyPr lIns="0" tIns="0" rIns="0" bIns="0" rtlCol="0" anchor="t">
            <a:spAutoFit/>
          </a:bodyPr>
          <a:lstStyle/>
          <a:p>
            <a:pPr algn="ctr">
              <a:lnSpc>
                <a:spcPts val="4055"/>
              </a:lnSpc>
            </a:pPr>
            <a:r>
              <a:rPr lang="en-US" sz="2600" spc="938">
                <a:solidFill>
                  <a:srgbClr val="FFFFFF"/>
                </a:solidFill>
                <a:latin typeface="思源黑体 3" panose="020B0500000000000000" charset="-122"/>
              </a:rPr>
              <a:t>ONNX-MLIR</a:t>
            </a:r>
            <a:endParaRPr lang="en-US" sz="2600" spc="938">
              <a:solidFill>
                <a:srgbClr val="FFFFFF"/>
              </a:solidFill>
              <a:latin typeface="思源黑体 3" panose="020B05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68680612" cy="38632844"/>
          </a:xfrm>
        </p:grpSpPr>
        <p:sp>
          <p:nvSpPr>
            <p:cNvPr id="3" name="Freeform 3"/>
            <p:cNvSpPr/>
            <p:nvPr/>
          </p:nvSpPr>
          <p:spPr>
            <a:xfrm>
              <a:off x="0" y="0"/>
              <a:ext cx="68680626" cy="38632833"/>
            </a:xfrm>
            <a:custGeom>
              <a:avLst/>
              <a:gdLst/>
              <a:ahLst/>
              <a:cxnLst/>
              <a:rect l="l" t="t" r="r" b="b"/>
              <a:pathLst>
                <a:path w="68680626" h="38632833">
                  <a:moveTo>
                    <a:pt x="0" y="0"/>
                  </a:moveTo>
                  <a:lnTo>
                    <a:pt x="68680626" y="0"/>
                  </a:lnTo>
                  <a:lnTo>
                    <a:pt x="68680626" y="38632833"/>
                  </a:lnTo>
                  <a:lnTo>
                    <a:pt x="0" y="38632833"/>
                  </a:lnTo>
                </a:path>
              </a:pathLst>
            </a:custGeom>
            <a:blipFill>
              <a:blip r:embed="rId1"/>
              <a:stretch>
                <a:fillRect t="-18666"/>
              </a:stretch>
            </a:blipFill>
          </p:spPr>
        </p:sp>
      </p:grpSp>
      <p:grpSp>
        <p:nvGrpSpPr>
          <p:cNvPr id="4" name="Group 4"/>
          <p:cNvGrpSpPr/>
          <p:nvPr/>
        </p:nvGrpSpPr>
        <p:grpSpPr>
          <a:xfrm rot="0">
            <a:off x="17959576" y="0"/>
            <a:ext cx="328424" cy="10287000"/>
            <a:chOff x="0" y="0"/>
            <a:chExt cx="86499" cy="2709333"/>
          </a:xfrm>
        </p:grpSpPr>
        <p:sp>
          <p:nvSpPr>
            <p:cNvPr id="5" name="Freeform 5"/>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6" name="TextBox 6"/>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7" name="Group 7"/>
          <p:cNvGrpSpPr/>
          <p:nvPr/>
        </p:nvGrpSpPr>
        <p:grpSpPr>
          <a:xfrm rot="0">
            <a:off x="1429392" y="5332899"/>
            <a:ext cx="5405051" cy="542064"/>
            <a:chOff x="0" y="0"/>
            <a:chExt cx="563873" cy="56550"/>
          </a:xfrm>
        </p:grpSpPr>
        <p:sp>
          <p:nvSpPr>
            <p:cNvPr id="8" name="Freeform 8"/>
            <p:cNvSpPr/>
            <p:nvPr/>
          </p:nvSpPr>
          <p:spPr>
            <a:xfrm>
              <a:off x="0" y="0"/>
              <a:ext cx="563873" cy="56550"/>
            </a:xfrm>
            <a:custGeom>
              <a:avLst/>
              <a:gdLst/>
              <a:ahLst/>
              <a:cxnLst/>
              <a:rect l="l" t="t" r="r" b="b"/>
              <a:pathLst>
                <a:path w="563873" h="56550">
                  <a:moveTo>
                    <a:pt x="0" y="0"/>
                  </a:moveTo>
                  <a:lnTo>
                    <a:pt x="563873" y="0"/>
                  </a:lnTo>
                  <a:lnTo>
                    <a:pt x="563873" y="56550"/>
                  </a:lnTo>
                  <a:lnTo>
                    <a:pt x="0" y="56550"/>
                  </a:lnTo>
                  <a:close/>
                </a:path>
              </a:pathLst>
            </a:custGeom>
            <a:solidFill>
              <a:srgbClr val="2827FC"/>
            </a:solidFill>
          </p:spPr>
        </p:sp>
        <p:sp>
          <p:nvSpPr>
            <p:cNvPr id="9" name="TextBox 9"/>
            <p:cNvSpPr txBox="1"/>
            <p:nvPr/>
          </p:nvSpPr>
          <p:spPr>
            <a:xfrm>
              <a:off x="0" y="-28575"/>
              <a:ext cx="563873" cy="85125"/>
            </a:xfrm>
            <a:prstGeom prst="rect">
              <a:avLst/>
            </a:prstGeom>
          </p:spPr>
          <p:txBody>
            <a:bodyPr lIns="50800" tIns="50800" rIns="50800" bIns="50800" rtlCol="0" anchor="ctr"/>
            <a:lstStyle/>
            <a:p>
              <a:pPr algn="ctr">
                <a:lnSpc>
                  <a:spcPts val="2660"/>
                </a:lnSpc>
                <a:spcBef>
                  <a:spcPct val="0"/>
                </a:spcBef>
              </a:pPr>
            </a:p>
          </p:txBody>
        </p:sp>
      </p:grpSp>
      <p:sp>
        <p:nvSpPr>
          <p:cNvPr id="10" name="TextBox 10"/>
          <p:cNvSpPr txBox="1"/>
          <p:nvPr/>
        </p:nvSpPr>
        <p:spPr>
          <a:xfrm>
            <a:off x="1576010" y="5301195"/>
            <a:ext cx="5111813" cy="510223"/>
          </a:xfrm>
          <a:prstGeom prst="rect">
            <a:avLst/>
          </a:prstGeom>
        </p:spPr>
        <p:txBody>
          <a:bodyPr lIns="0" tIns="0" rIns="0" bIns="0" rtlCol="0" anchor="t">
            <a:spAutoFit/>
          </a:bodyPr>
          <a:lstStyle/>
          <a:p>
            <a:pPr algn="ctr">
              <a:lnSpc>
                <a:spcPts val="3810"/>
              </a:lnSpc>
            </a:pPr>
            <a:r>
              <a:rPr lang="en-US" sz="2525">
                <a:solidFill>
                  <a:srgbClr val="FFFFFF"/>
                </a:solidFill>
                <a:ea typeface="Akzidenz-Grotesk Medium" panose="02000603030000020004"/>
              </a:rPr>
              <a:t>背景介绍</a:t>
            </a:r>
            <a:endParaRPr lang="en-US" sz="2525">
              <a:solidFill>
                <a:srgbClr val="FFFFFF"/>
              </a:solidFill>
              <a:ea typeface="Akzidenz-Grotesk Medium" panose="02000603030000020004"/>
            </a:endParaRPr>
          </a:p>
        </p:txBody>
      </p:sp>
      <p:sp>
        <p:nvSpPr>
          <p:cNvPr id="11" name="TextBox 11"/>
          <p:cNvSpPr txBox="1"/>
          <p:nvPr/>
        </p:nvSpPr>
        <p:spPr>
          <a:xfrm>
            <a:off x="1429392" y="3566160"/>
            <a:ext cx="8781311" cy="1472565"/>
          </a:xfrm>
          <a:prstGeom prst="rect">
            <a:avLst/>
          </a:prstGeom>
        </p:spPr>
        <p:txBody>
          <a:bodyPr lIns="0" tIns="0" rIns="0" bIns="0" rtlCol="0" anchor="t">
            <a:spAutoFit/>
          </a:bodyPr>
          <a:lstStyle/>
          <a:p>
            <a:pPr algn="l">
              <a:lnSpc>
                <a:spcPts val="11880"/>
              </a:lnSpc>
            </a:pPr>
            <a:r>
              <a:rPr lang="en-US" sz="9000">
                <a:solidFill>
                  <a:srgbClr val="1E1E1E"/>
                </a:solidFill>
                <a:latin typeface="思源黑体 1 Heavy" panose="020B0A00000000000000" charset="-122"/>
              </a:rPr>
              <a:t>Introduction</a:t>
            </a:r>
            <a:endParaRPr lang="en-US" sz="9000">
              <a:solidFill>
                <a:srgbClr val="1E1E1E"/>
              </a:solidFill>
              <a:latin typeface="思源黑体 1 Heavy" panose="020B0A00000000000000" charset="-122"/>
            </a:endParaRPr>
          </a:p>
        </p:txBody>
      </p:sp>
      <p:sp>
        <p:nvSpPr>
          <p:cNvPr id="12" name="TextBox 12"/>
          <p:cNvSpPr txBox="1"/>
          <p:nvPr/>
        </p:nvSpPr>
        <p:spPr>
          <a:xfrm>
            <a:off x="10753444" y="2800350"/>
            <a:ext cx="6081497" cy="4029075"/>
          </a:xfrm>
          <a:prstGeom prst="rect">
            <a:avLst/>
          </a:prstGeom>
        </p:spPr>
        <p:txBody>
          <a:bodyPr lIns="0" tIns="0" rIns="0" bIns="0" rtlCol="0" anchor="t">
            <a:spAutoFit/>
          </a:bodyPr>
          <a:lstStyle/>
          <a:p>
            <a:pPr algn="ctr">
              <a:lnSpc>
                <a:spcPts val="28085"/>
              </a:lnSpc>
            </a:pPr>
            <a:r>
              <a:rPr lang="en-US" sz="23400">
                <a:solidFill>
                  <a:srgbClr val="2827FC"/>
                </a:solidFill>
                <a:latin typeface="Akzidenz-Grotesk Bold" panose="02000803050000020004"/>
              </a:rPr>
              <a:t>01</a:t>
            </a:r>
            <a:endParaRPr lang="en-US" sz="23400">
              <a:solidFill>
                <a:srgbClr val="2827FC"/>
              </a:solidFill>
              <a:latin typeface="Akzidenz-Grotesk Bold" panose="020008030500000200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Group 2"/>
          <p:cNvGrpSpPr/>
          <p:nvPr/>
        </p:nvGrpSpPr>
        <p:grpSpPr>
          <a:xfrm rot="0">
            <a:off x="17959576" y="0"/>
            <a:ext cx="328424" cy="10287000"/>
            <a:chOff x="0" y="0"/>
            <a:chExt cx="86499" cy="2709333"/>
          </a:xfrm>
        </p:grpSpPr>
        <p:sp>
          <p:nvSpPr>
            <p:cNvPr id="3" name="Freeform 3"/>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4" name="TextBox 4"/>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sp>
        <p:nvSpPr>
          <p:cNvPr id="5" name="TextBox 5"/>
          <p:cNvSpPr txBox="1"/>
          <p:nvPr/>
        </p:nvSpPr>
        <p:spPr>
          <a:xfrm>
            <a:off x="1047750" y="576262"/>
            <a:ext cx="6259721" cy="752475"/>
          </a:xfrm>
          <a:prstGeom prst="rect">
            <a:avLst/>
          </a:prstGeom>
        </p:spPr>
        <p:txBody>
          <a:bodyPr lIns="0" tIns="0" rIns="0" bIns="0" rtlCol="0" anchor="t">
            <a:spAutoFit/>
          </a:bodyPr>
          <a:lstStyle/>
          <a:p>
            <a:pPr>
              <a:lnSpc>
                <a:spcPts val="5995"/>
              </a:lnSpc>
            </a:pPr>
            <a:r>
              <a:rPr lang="en-US" sz="4995">
                <a:solidFill>
                  <a:srgbClr val="1E1E1E"/>
                </a:solidFill>
                <a:latin typeface="思源黑体 1 Bold" panose="020B0800000000000000" charset="-122"/>
              </a:rPr>
              <a:t>Introduction</a:t>
            </a:r>
            <a:endParaRPr lang="en-US" sz="4995">
              <a:solidFill>
                <a:srgbClr val="1E1E1E"/>
              </a:solidFill>
              <a:latin typeface="思源黑体 1 Bold" panose="020B0800000000000000" charset="-122"/>
            </a:endParaRPr>
          </a:p>
        </p:txBody>
      </p:sp>
      <p:grpSp>
        <p:nvGrpSpPr>
          <p:cNvPr id="6" name="Group 6"/>
          <p:cNvGrpSpPr/>
          <p:nvPr/>
        </p:nvGrpSpPr>
        <p:grpSpPr>
          <a:xfrm rot="0">
            <a:off x="0" y="719568"/>
            <a:ext cx="678703" cy="542064"/>
            <a:chOff x="0" y="0"/>
            <a:chExt cx="70805" cy="56550"/>
          </a:xfrm>
        </p:grpSpPr>
        <p:sp>
          <p:nvSpPr>
            <p:cNvPr id="7" name="Freeform 7"/>
            <p:cNvSpPr/>
            <p:nvPr/>
          </p:nvSpPr>
          <p:spPr>
            <a:xfrm>
              <a:off x="0" y="0"/>
              <a:ext cx="70805" cy="56550"/>
            </a:xfrm>
            <a:custGeom>
              <a:avLst/>
              <a:gdLst/>
              <a:ahLst/>
              <a:cxnLst/>
              <a:rect l="l" t="t" r="r" b="b"/>
              <a:pathLst>
                <a:path w="70805" h="56550">
                  <a:moveTo>
                    <a:pt x="0" y="0"/>
                  </a:moveTo>
                  <a:lnTo>
                    <a:pt x="70805" y="0"/>
                  </a:lnTo>
                  <a:lnTo>
                    <a:pt x="70805" y="56550"/>
                  </a:lnTo>
                  <a:lnTo>
                    <a:pt x="0" y="56550"/>
                  </a:lnTo>
                  <a:close/>
                </a:path>
              </a:pathLst>
            </a:custGeom>
            <a:solidFill>
              <a:srgbClr val="2827FC"/>
            </a:solidFill>
          </p:spPr>
        </p:sp>
        <p:sp>
          <p:nvSpPr>
            <p:cNvPr id="8" name="TextBox 8"/>
            <p:cNvSpPr txBox="1"/>
            <p:nvPr/>
          </p:nvSpPr>
          <p:spPr>
            <a:xfrm>
              <a:off x="0" y="-28575"/>
              <a:ext cx="70805" cy="85125"/>
            </a:xfrm>
            <a:prstGeom prst="rect">
              <a:avLst/>
            </a:prstGeom>
          </p:spPr>
          <p:txBody>
            <a:bodyPr lIns="50800" tIns="50800" rIns="50800" bIns="50800" rtlCol="0" anchor="ctr"/>
            <a:lstStyle/>
            <a:p>
              <a:pPr algn="ctr">
                <a:lnSpc>
                  <a:spcPts val="2660"/>
                </a:lnSpc>
                <a:spcBef>
                  <a:spcPct val="0"/>
                </a:spcBef>
              </a:pPr>
            </a:p>
          </p:txBody>
        </p:sp>
      </p:grpSp>
      <p:grpSp>
        <p:nvGrpSpPr>
          <p:cNvPr id="9" name="Group 9"/>
          <p:cNvGrpSpPr/>
          <p:nvPr/>
        </p:nvGrpSpPr>
        <p:grpSpPr>
          <a:xfrm rot="0">
            <a:off x="1559997" y="2859496"/>
            <a:ext cx="7205722" cy="2561164"/>
            <a:chOff x="0" y="0"/>
            <a:chExt cx="1897803" cy="674545"/>
          </a:xfrm>
        </p:grpSpPr>
        <p:sp>
          <p:nvSpPr>
            <p:cNvPr id="10" name="Freeform 10"/>
            <p:cNvSpPr/>
            <p:nvPr/>
          </p:nvSpPr>
          <p:spPr>
            <a:xfrm>
              <a:off x="0" y="0"/>
              <a:ext cx="1897803" cy="674545"/>
            </a:xfrm>
            <a:custGeom>
              <a:avLst/>
              <a:gdLst/>
              <a:ahLst/>
              <a:cxnLst/>
              <a:rect l="l" t="t" r="r" b="b"/>
              <a:pathLst>
                <a:path w="1897803" h="674545">
                  <a:moveTo>
                    <a:pt x="0" y="0"/>
                  </a:moveTo>
                  <a:lnTo>
                    <a:pt x="1897803" y="0"/>
                  </a:lnTo>
                  <a:lnTo>
                    <a:pt x="1897803" y="674545"/>
                  </a:lnTo>
                  <a:lnTo>
                    <a:pt x="0" y="674545"/>
                  </a:lnTo>
                  <a:close/>
                </a:path>
              </a:pathLst>
            </a:custGeom>
            <a:solidFill>
              <a:srgbClr val="E4E4E4"/>
            </a:solidFill>
            <a:ln cap="sq">
              <a:noFill/>
              <a:prstDash val="solid"/>
              <a:miter/>
            </a:ln>
          </p:spPr>
        </p:sp>
        <p:sp>
          <p:nvSpPr>
            <p:cNvPr id="11" name="TextBox 11"/>
            <p:cNvSpPr txBox="1"/>
            <p:nvPr/>
          </p:nvSpPr>
          <p:spPr>
            <a:xfrm>
              <a:off x="0" y="0"/>
              <a:ext cx="1897803" cy="674545"/>
            </a:xfrm>
            <a:prstGeom prst="rect">
              <a:avLst/>
            </a:prstGeom>
          </p:spPr>
          <p:txBody>
            <a:bodyPr lIns="50800" tIns="50800" rIns="50800" bIns="50800" rtlCol="0" anchor="ctr"/>
            <a:lstStyle/>
            <a:p>
              <a:pPr algn="ctr">
                <a:lnSpc>
                  <a:spcPts val="2400"/>
                </a:lnSpc>
              </a:pPr>
            </a:p>
          </p:txBody>
        </p:sp>
      </p:grpSp>
      <p:grpSp>
        <p:nvGrpSpPr>
          <p:cNvPr id="12" name="Group 12"/>
          <p:cNvGrpSpPr/>
          <p:nvPr/>
        </p:nvGrpSpPr>
        <p:grpSpPr>
          <a:xfrm rot="0">
            <a:off x="1954216" y="3227457"/>
            <a:ext cx="856741" cy="85674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827FC"/>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3105"/>
                </a:lnSpc>
              </a:pPr>
            </a:p>
          </p:txBody>
        </p:sp>
      </p:grpSp>
      <p:grpSp>
        <p:nvGrpSpPr>
          <p:cNvPr id="15" name="Group 15"/>
          <p:cNvGrpSpPr/>
          <p:nvPr/>
        </p:nvGrpSpPr>
        <p:grpSpPr>
          <a:xfrm rot="0">
            <a:off x="9203869" y="2859496"/>
            <a:ext cx="7213463" cy="2561164"/>
            <a:chOff x="0" y="0"/>
            <a:chExt cx="1899842" cy="674545"/>
          </a:xfrm>
        </p:grpSpPr>
        <p:sp>
          <p:nvSpPr>
            <p:cNvPr id="16" name="Freeform 16"/>
            <p:cNvSpPr/>
            <p:nvPr/>
          </p:nvSpPr>
          <p:spPr>
            <a:xfrm>
              <a:off x="0" y="0"/>
              <a:ext cx="1899842" cy="674545"/>
            </a:xfrm>
            <a:custGeom>
              <a:avLst/>
              <a:gdLst/>
              <a:ahLst/>
              <a:cxnLst/>
              <a:rect l="l" t="t" r="r" b="b"/>
              <a:pathLst>
                <a:path w="1899842" h="674545">
                  <a:moveTo>
                    <a:pt x="0" y="0"/>
                  </a:moveTo>
                  <a:lnTo>
                    <a:pt x="1899842" y="0"/>
                  </a:lnTo>
                  <a:lnTo>
                    <a:pt x="1899842" y="674545"/>
                  </a:lnTo>
                  <a:lnTo>
                    <a:pt x="0" y="674545"/>
                  </a:lnTo>
                  <a:close/>
                </a:path>
              </a:pathLst>
            </a:custGeom>
            <a:solidFill>
              <a:srgbClr val="E4E4E4"/>
            </a:solidFill>
            <a:ln cap="sq">
              <a:noFill/>
              <a:prstDash val="solid"/>
              <a:miter/>
            </a:ln>
          </p:spPr>
        </p:sp>
        <p:sp>
          <p:nvSpPr>
            <p:cNvPr id="17" name="TextBox 17"/>
            <p:cNvSpPr txBox="1"/>
            <p:nvPr/>
          </p:nvSpPr>
          <p:spPr>
            <a:xfrm>
              <a:off x="0" y="0"/>
              <a:ext cx="1899842" cy="674545"/>
            </a:xfrm>
            <a:prstGeom prst="rect">
              <a:avLst/>
            </a:prstGeom>
          </p:spPr>
          <p:txBody>
            <a:bodyPr lIns="50800" tIns="50800" rIns="50800" bIns="50800" rtlCol="0" anchor="ctr"/>
            <a:lstStyle/>
            <a:p>
              <a:pPr marL="0" lvl="0" indent="0" algn="ctr">
                <a:lnSpc>
                  <a:spcPts val="2400"/>
                </a:lnSpc>
                <a:spcBef>
                  <a:spcPct val="0"/>
                </a:spcBef>
              </a:pPr>
            </a:p>
          </p:txBody>
        </p:sp>
      </p:grpSp>
      <p:grpSp>
        <p:nvGrpSpPr>
          <p:cNvPr id="18" name="Group 18"/>
          <p:cNvGrpSpPr/>
          <p:nvPr/>
        </p:nvGrpSpPr>
        <p:grpSpPr>
          <a:xfrm rot="0">
            <a:off x="9598089" y="3227457"/>
            <a:ext cx="856741" cy="856741"/>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827FC"/>
            </a:solidFill>
          </p:spPr>
        </p:sp>
        <p:sp>
          <p:nvSpPr>
            <p:cNvPr id="20" name="TextBox 20"/>
            <p:cNvSpPr txBox="1"/>
            <p:nvPr/>
          </p:nvSpPr>
          <p:spPr>
            <a:xfrm>
              <a:off x="76200" y="28575"/>
              <a:ext cx="660400" cy="708025"/>
            </a:xfrm>
            <a:prstGeom prst="rect">
              <a:avLst/>
            </a:prstGeom>
          </p:spPr>
          <p:txBody>
            <a:bodyPr lIns="50800" tIns="50800" rIns="50800" bIns="50800" rtlCol="0" anchor="ctr"/>
            <a:lstStyle/>
            <a:p>
              <a:pPr algn="ctr">
                <a:lnSpc>
                  <a:spcPts val="3105"/>
                </a:lnSpc>
              </a:pPr>
            </a:p>
          </p:txBody>
        </p:sp>
      </p:grpSp>
      <p:sp>
        <p:nvSpPr>
          <p:cNvPr id="21" name="Freeform 21"/>
          <p:cNvSpPr/>
          <p:nvPr/>
        </p:nvSpPr>
        <p:spPr>
          <a:xfrm>
            <a:off x="9774210" y="3464433"/>
            <a:ext cx="504497" cy="382787"/>
          </a:xfrm>
          <a:custGeom>
            <a:avLst/>
            <a:gdLst/>
            <a:ahLst/>
            <a:cxnLst/>
            <a:rect l="l" t="t" r="r" b="b"/>
            <a:pathLst>
              <a:path w="504497" h="382787">
                <a:moveTo>
                  <a:pt x="0" y="0"/>
                </a:moveTo>
                <a:lnTo>
                  <a:pt x="504498" y="0"/>
                </a:lnTo>
                <a:lnTo>
                  <a:pt x="504498" y="382788"/>
                </a:lnTo>
                <a:lnTo>
                  <a:pt x="0" y="38278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2" name="Freeform 22"/>
          <p:cNvSpPr/>
          <p:nvPr/>
        </p:nvSpPr>
        <p:spPr>
          <a:xfrm>
            <a:off x="2176722" y="3377893"/>
            <a:ext cx="411730" cy="532123"/>
          </a:xfrm>
          <a:custGeom>
            <a:avLst/>
            <a:gdLst/>
            <a:ahLst/>
            <a:cxnLst/>
            <a:rect l="l" t="t" r="r" b="b"/>
            <a:pathLst>
              <a:path w="411730" h="532123">
                <a:moveTo>
                  <a:pt x="0" y="0"/>
                </a:moveTo>
                <a:lnTo>
                  <a:pt x="411730" y="0"/>
                </a:lnTo>
                <a:lnTo>
                  <a:pt x="411730" y="532123"/>
                </a:lnTo>
                <a:lnTo>
                  <a:pt x="0" y="53212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3" name="TextBox 23"/>
          <p:cNvSpPr txBox="1"/>
          <p:nvPr/>
        </p:nvSpPr>
        <p:spPr>
          <a:xfrm>
            <a:off x="3074945" y="3707565"/>
            <a:ext cx="5062125" cy="1429893"/>
          </a:xfrm>
          <a:prstGeom prst="rect">
            <a:avLst/>
          </a:prstGeom>
        </p:spPr>
        <p:txBody>
          <a:bodyPr lIns="0" tIns="0" rIns="0" bIns="0" rtlCol="0" anchor="t">
            <a:spAutoFit/>
          </a:bodyPr>
          <a:lstStyle/>
          <a:p>
            <a:pPr algn="just">
              <a:lnSpc>
                <a:spcPts val="2855"/>
              </a:lnSpc>
            </a:pPr>
            <a:r>
              <a:rPr lang="en-US" sz="1700">
                <a:solidFill>
                  <a:srgbClr val="1E1E1E"/>
                </a:solidFill>
                <a:latin typeface="思源黑体 2" panose="020B0500000000000000" charset="-122"/>
                <a:ea typeface="思源黑体 2" panose="020B0500000000000000" charset="-122"/>
              </a:rPr>
              <a:t>MLIR用于表示和</a:t>
            </a:r>
            <a:r>
              <a:rPr lang="en-US" sz="1700">
                <a:solidFill>
                  <a:srgbClr val="FF914D"/>
                </a:solidFill>
                <a:ea typeface="思源黑体 2" panose="020B0500000000000000" charset="-122"/>
              </a:rPr>
              <a:t>转换多层次的中间表示</a:t>
            </a:r>
            <a:r>
              <a:rPr lang="en-US" sz="1700">
                <a:solidFill>
                  <a:srgbClr val="1E1E1E"/>
                </a:solidFill>
                <a:latin typeface="思源黑体 2" panose="020B0500000000000000" charset="-122"/>
                <a:ea typeface="思源黑体 2" panose="020B0500000000000000" charset="-122"/>
              </a:rPr>
              <a:t>，旨在成为一个通用的、可扩展的中间表示形式，优势在于可重用性，新的前端可以快速重用已有的一些pass，只需要写自己的dialect并接入已有的其它dialect</a:t>
            </a:r>
            <a:endParaRPr lang="en-US" sz="1700">
              <a:solidFill>
                <a:srgbClr val="1E1E1E"/>
              </a:solidFill>
              <a:latin typeface="思源黑体 2" panose="020B0500000000000000" charset="-122"/>
              <a:ea typeface="思源黑体 2" panose="020B0500000000000000" charset="-122"/>
            </a:endParaRPr>
          </a:p>
        </p:txBody>
      </p:sp>
      <p:sp>
        <p:nvSpPr>
          <p:cNvPr id="24" name="TextBox 24"/>
          <p:cNvSpPr txBox="1"/>
          <p:nvPr/>
        </p:nvSpPr>
        <p:spPr>
          <a:xfrm>
            <a:off x="3074945" y="3141732"/>
            <a:ext cx="3357781" cy="510158"/>
          </a:xfrm>
          <a:prstGeom prst="rect">
            <a:avLst/>
          </a:prstGeom>
        </p:spPr>
        <p:txBody>
          <a:bodyPr lIns="0" tIns="0" rIns="0" bIns="0" rtlCol="0" anchor="t">
            <a:spAutoFit/>
          </a:bodyPr>
          <a:lstStyle/>
          <a:p>
            <a:pPr>
              <a:lnSpc>
                <a:spcPts val="4370"/>
              </a:lnSpc>
            </a:pPr>
            <a:r>
              <a:rPr lang="en-US" sz="2800">
                <a:solidFill>
                  <a:srgbClr val="1E1E1E"/>
                </a:solidFill>
                <a:latin typeface="思源黑体 2 Bold" panose="020B0800000000000000" charset="-122"/>
              </a:rPr>
              <a:t>MLIR</a:t>
            </a:r>
            <a:endParaRPr lang="en-US" sz="2800">
              <a:solidFill>
                <a:srgbClr val="1E1E1E"/>
              </a:solidFill>
              <a:latin typeface="思源黑体 2 Bold" panose="020B0800000000000000" charset="-122"/>
            </a:endParaRPr>
          </a:p>
        </p:txBody>
      </p:sp>
      <p:sp>
        <p:nvSpPr>
          <p:cNvPr id="25" name="TextBox 25"/>
          <p:cNvSpPr txBox="1"/>
          <p:nvPr/>
        </p:nvSpPr>
        <p:spPr>
          <a:xfrm>
            <a:off x="10718817" y="3707565"/>
            <a:ext cx="5147026" cy="1067943"/>
          </a:xfrm>
          <a:prstGeom prst="rect">
            <a:avLst/>
          </a:prstGeom>
        </p:spPr>
        <p:txBody>
          <a:bodyPr lIns="0" tIns="0" rIns="0" bIns="0" rtlCol="0" anchor="t">
            <a:spAutoFit/>
          </a:bodyPr>
          <a:lstStyle/>
          <a:p>
            <a:pPr algn="just">
              <a:lnSpc>
                <a:spcPts val="2855"/>
              </a:lnSpc>
            </a:pPr>
            <a:r>
              <a:rPr lang="en-US" sz="1700">
                <a:solidFill>
                  <a:srgbClr val="1E1E1E"/>
                </a:solidFill>
                <a:latin typeface="思源黑体 2" panose="020B0500000000000000" charset="-122"/>
                <a:ea typeface="思源黑体 2" panose="020B0500000000000000" charset="-122"/>
              </a:rPr>
              <a:t>onnx是一个开放的深度学习模型格式，它提供了一个中立的模型表示形式，使得</a:t>
            </a:r>
            <a:r>
              <a:rPr lang="en-US" sz="1700">
                <a:solidFill>
                  <a:srgbClr val="FF914D"/>
                </a:solidFill>
                <a:ea typeface="思源黑体 2" panose="020B0500000000000000" charset="-122"/>
              </a:rPr>
              <a:t>不同深度学习框架</a:t>
            </a:r>
            <a:r>
              <a:rPr lang="en-US" sz="1700">
                <a:solidFill>
                  <a:srgbClr val="1E1E1E"/>
                </a:solidFill>
                <a:ea typeface="思源黑体 2" panose="020B0500000000000000" charset="-122"/>
              </a:rPr>
              <a:t>之间可以共享和使用模型</a:t>
            </a:r>
            <a:endParaRPr lang="en-US" sz="1700">
              <a:solidFill>
                <a:srgbClr val="1E1E1E"/>
              </a:solidFill>
              <a:ea typeface="思源黑体 2" panose="020B0500000000000000" charset="-122"/>
            </a:endParaRPr>
          </a:p>
        </p:txBody>
      </p:sp>
      <p:sp>
        <p:nvSpPr>
          <p:cNvPr id="26" name="TextBox 26"/>
          <p:cNvSpPr txBox="1"/>
          <p:nvPr/>
        </p:nvSpPr>
        <p:spPr>
          <a:xfrm>
            <a:off x="10718817" y="3141732"/>
            <a:ext cx="3357781" cy="510158"/>
          </a:xfrm>
          <a:prstGeom prst="rect">
            <a:avLst/>
          </a:prstGeom>
        </p:spPr>
        <p:txBody>
          <a:bodyPr lIns="0" tIns="0" rIns="0" bIns="0" rtlCol="0" anchor="t">
            <a:spAutoFit/>
          </a:bodyPr>
          <a:lstStyle/>
          <a:p>
            <a:pPr>
              <a:lnSpc>
                <a:spcPts val="4370"/>
              </a:lnSpc>
            </a:pPr>
            <a:r>
              <a:rPr lang="en-US" sz="2800">
                <a:solidFill>
                  <a:srgbClr val="1E1E1E"/>
                </a:solidFill>
                <a:latin typeface="思源黑体 2 Bold" panose="020B0800000000000000" charset="-122"/>
              </a:rPr>
              <a:t>ONNX</a:t>
            </a:r>
            <a:endParaRPr lang="en-US" sz="2800">
              <a:solidFill>
                <a:srgbClr val="1E1E1E"/>
              </a:solidFill>
              <a:latin typeface="思源黑体 2 Bold" panose="020B0800000000000000" charset="-122"/>
            </a:endParaRPr>
          </a:p>
        </p:txBody>
      </p:sp>
      <p:grpSp>
        <p:nvGrpSpPr>
          <p:cNvPr id="27" name="Group 27"/>
          <p:cNvGrpSpPr/>
          <p:nvPr/>
        </p:nvGrpSpPr>
        <p:grpSpPr>
          <a:xfrm rot="0">
            <a:off x="1572129" y="5803515"/>
            <a:ext cx="14845203" cy="2731348"/>
            <a:chOff x="0" y="0"/>
            <a:chExt cx="3909848" cy="719367"/>
          </a:xfrm>
        </p:grpSpPr>
        <p:sp>
          <p:nvSpPr>
            <p:cNvPr id="28" name="Freeform 28"/>
            <p:cNvSpPr/>
            <p:nvPr/>
          </p:nvSpPr>
          <p:spPr>
            <a:xfrm>
              <a:off x="0" y="0"/>
              <a:ext cx="3909848" cy="719367"/>
            </a:xfrm>
            <a:custGeom>
              <a:avLst/>
              <a:gdLst/>
              <a:ahLst/>
              <a:cxnLst/>
              <a:rect l="l" t="t" r="r" b="b"/>
              <a:pathLst>
                <a:path w="3909848" h="719367">
                  <a:moveTo>
                    <a:pt x="0" y="0"/>
                  </a:moveTo>
                  <a:lnTo>
                    <a:pt x="3909848" y="0"/>
                  </a:lnTo>
                  <a:lnTo>
                    <a:pt x="3909848" y="719367"/>
                  </a:lnTo>
                  <a:lnTo>
                    <a:pt x="0" y="719367"/>
                  </a:lnTo>
                  <a:close/>
                </a:path>
              </a:pathLst>
            </a:custGeom>
            <a:solidFill>
              <a:srgbClr val="000000">
                <a:alpha val="0"/>
              </a:srgbClr>
            </a:solidFill>
            <a:ln w="19050" cap="sq">
              <a:solidFill>
                <a:srgbClr val="2827FC"/>
              </a:solidFill>
              <a:prstDash val="solid"/>
              <a:miter/>
            </a:ln>
          </p:spPr>
        </p:sp>
        <p:sp>
          <p:nvSpPr>
            <p:cNvPr id="29" name="TextBox 29"/>
            <p:cNvSpPr txBox="1"/>
            <p:nvPr/>
          </p:nvSpPr>
          <p:spPr>
            <a:xfrm>
              <a:off x="0" y="0"/>
              <a:ext cx="3909848" cy="719367"/>
            </a:xfrm>
            <a:prstGeom prst="rect">
              <a:avLst/>
            </a:prstGeom>
          </p:spPr>
          <p:txBody>
            <a:bodyPr lIns="50800" tIns="50800" rIns="50800" bIns="50800" rtlCol="0" anchor="ctr"/>
            <a:lstStyle/>
            <a:p>
              <a:pPr algn="ctr">
                <a:lnSpc>
                  <a:spcPts val="2400"/>
                </a:lnSpc>
              </a:pPr>
            </a:p>
          </p:txBody>
        </p:sp>
      </p:grpSp>
      <p:sp>
        <p:nvSpPr>
          <p:cNvPr id="30" name="TextBox 30"/>
          <p:cNvSpPr txBox="1"/>
          <p:nvPr/>
        </p:nvSpPr>
        <p:spPr>
          <a:xfrm>
            <a:off x="2310546" y="6220881"/>
            <a:ext cx="13368368" cy="1828039"/>
          </a:xfrm>
          <a:prstGeom prst="rect">
            <a:avLst/>
          </a:prstGeom>
        </p:spPr>
        <p:txBody>
          <a:bodyPr lIns="0" tIns="0" rIns="0" bIns="0" rtlCol="0" anchor="t">
            <a:spAutoFit/>
          </a:bodyPr>
          <a:lstStyle/>
          <a:p>
            <a:pPr algn="just">
              <a:lnSpc>
                <a:spcPts val="3695"/>
              </a:lnSpc>
            </a:pPr>
            <a:r>
              <a:rPr lang="en-US" sz="2200">
                <a:solidFill>
                  <a:srgbClr val="1E1E1E"/>
                </a:solidFill>
                <a:latin typeface="思源黑体 2" panose="020B0500000000000000" charset="-122"/>
                <a:ea typeface="思源黑体 2" panose="020B0500000000000000" charset="-122"/>
              </a:rPr>
              <a:t>由上述MLIR和ONNX的介绍可以知道两者的主要特点都是其强大的</a:t>
            </a:r>
            <a:r>
              <a:rPr lang="en-US" sz="2200">
                <a:solidFill>
                  <a:srgbClr val="FF914D"/>
                </a:solidFill>
                <a:ea typeface="思源黑体 2" panose="020B0500000000000000" charset="-122"/>
              </a:rPr>
              <a:t>统一共享</a:t>
            </a:r>
            <a:r>
              <a:rPr lang="en-US" sz="2200">
                <a:solidFill>
                  <a:srgbClr val="1E1E1E"/>
                </a:solidFill>
                <a:latin typeface="思源黑体 2" panose="020B0500000000000000" charset="-122"/>
                <a:ea typeface="思源黑体 2" panose="020B0500000000000000" charset="-122"/>
              </a:rPr>
              <a:t>，那么onnx-mlir便应运而生，它结合mlir可以将不同的模型输入表示（比如.pt等格式）和不同的输出硬件指令集（比如amd的CPU，IBM的POWER9 CPU）接入一个统一框架中，这样如果有新的前端输入（比如新的模型算子）或是新的后端硬件指令集出现时，可以快速</a:t>
            </a:r>
            <a:r>
              <a:rPr lang="en-US" sz="2200">
                <a:solidFill>
                  <a:srgbClr val="FF914D"/>
                </a:solidFill>
                <a:latin typeface="思源黑体 2" panose="020B0500000000000000" charset="-122"/>
                <a:ea typeface="思源黑体 2" panose="020B0500000000000000" charset="-122"/>
              </a:rPr>
              <a:t>复用其中的dialect</a:t>
            </a:r>
            <a:r>
              <a:rPr lang="en-US" sz="2200">
                <a:solidFill>
                  <a:srgbClr val="1E1E1E"/>
                </a:solidFill>
                <a:ea typeface="思源黑体 2" panose="020B0500000000000000" charset="-122"/>
              </a:rPr>
              <a:t>，避免一些重复工作</a:t>
            </a:r>
            <a:endParaRPr lang="en-US" sz="2200">
              <a:solidFill>
                <a:srgbClr val="1E1E1E"/>
              </a:solidFill>
              <a:ea typeface="思源黑体 2" panose="020B05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Group 2"/>
          <p:cNvGrpSpPr/>
          <p:nvPr/>
        </p:nvGrpSpPr>
        <p:grpSpPr>
          <a:xfrm rot="0">
            <a:off x="17959576" y="0"/>
            <a:ext cx="328424" cy="10287000"/>
            <a:chOff x="0" y="0"/>
            <a:chExt cx="86499" cy="2709333"/>
          </a:xfrm>
        </p:grpSpPr>
        <p:sp>
          <p:nvSpPr>
            <p:cNvPr id="3" name="Freeform 3"/>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4" name="TextBox 4"/>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0">
            <a:off x="0" y="719568"/>
            <a:ext cx="678703" cy="542064"/>
            <a:chOff x="0" y="0"/>
            <a:chExt cx="70805" cy="56550"/>
          </a:xfrm>
        </p:grpSpPr>
        <p:sp>
          <p:nvSpPr>
            <p:cNvPr id="6" name="Freeform 6"/>
            <p:cNvSpPr/>
            <p:nvPr/>
          </p:nvSpPr>
          <p:spPr>
            <a:xfrm>
              <a:off x="0" y="0"/>
              <a:ext cx="70805" cy="56550"/>
            </a:xfrm>
            <a:custGeom>
              <a:avLst/>
              <a:gdLst/>
              <a:ahLst/>
              <a:cxnLst/>
              <a:rect l="l" t="t" r="r" b="b"/>
              <a:pathLst>
                <a:path w="70805" h="56550">
                  <a:moveTo>
                    <a:pt x="0" y="0"/>
                  </a:moveTo>
                  <a:lnTo>
                    <a:pt x="70805" y="0"/>
                  </a:lnTo>
                  <a:lnTo>
                    <a:pt x="70805" y="56550"/>
                  </a:lnTo>
                  <a:lnTo>
                    <a:pt x="0" y="56550"/>
                  </a:lnTo>
                  <a:close/>
                </a:path>
              </a:pathLst>
            </a:custGeom>
            <a:solidFill>
              <a:srgbClr val="2827FC"/>
            </a:solidFill>
          </p:spPr>
        </p:sp>
        <p:sp>
          <p:nvSpPr>
            <p:cNvPr id="7" name="TextBox 7"/>
            <p:cNvSpPr txBox="1"/>
            <p:nvPr/>
          </p:nvSpPr>
          <p:spPr>
            <a:xfrm>
              <a:off x="0" y="-28575"/>
              <a:ext cx="70805" cy="85125"/>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4750094" y="1805046"/>
            <a:ext cx="8559212" cy="3346747"/>
            <a:chOff x="0" y="0"/>
            <a:chExt cx="32431784" cy="12681187"/>
          </a:xfrm>
        </p:grpSpPr>
        <p:sp>
          <p:nvSpPr>
            <p:cNvPr id="9" name="Freeform 9"/>
            <p:cNvSpPr/>
            <p:nvPr/>
          </p:nvSpPr>
          <p:spPr>
            <a:xfrm>
              <a:off x="0" y="0"/>
              <a:ext cx="32431797" cy="12681183"/>
            </a:xfrm>
            <a:custGeom>
              <a:avLst/>
              <a:gdLst/>
              <a:ahLst/>
              <a:cxnLst/>
              <a:rect l="l" t="t" r="r" b="b"/>
              <a:pathLst>
                <a:path w="32431797" h="12681183">
                  <a:moveTo>
                    <a:pt x="0" y="0"/>
                  </a:moveTo>
                  <a:lnTo>
                    <a:pt x="32431797" y="0"/>
                  </a:lnTo>
                  <a:lnTo>
                    <a:pt x="32431797" y="12681183"/>
                  </a:lnTo>
                  <a:lnTo>
                    <a:pt x="0" y="12681183"/>
                  </a:lnTo>
                </a:path>
              </a:pathLst>
            </a:custGeom>
            <a:blipFill>
              <a:blip r:embed="rId1"/>
              <a:stretch>
                <a:fillRect t="-11560" b="-16313"/>
              </a:stretch>
            </a:blipFill>
          </p:spPr>
        </p:sp>
      </p:grpSp>
      <p:sp>
        <p:nvSpPr>
          <p:cNvPr id="10" name="AutoShape 10"/>
          <p:cNvSpPr/>
          <p:nvPr/>
        </p:nvSpPr>
        <p:spPr>
          <a:xfrm>
            <a:off x="3413903" y="5788251"/>
            <a:ext cx="11231595" cy="0"/>
          </a:xfrm>
          <a:prstGeom prst="line">
            <a:avLst/>
          </a:prstGeom>
          <a:ln w="19050" cap="flat">
            <a:solidFill>
              <a:srgbClr val="2827FC"/>
            </a:solidFill>
            <a:prstDash val="solid"/>
            <a:headEnd type="none" w="sm" len="sm"/>
            <a:tailEnd type="none" w="sm" len="sm"/>
          </a:ln>
        </p:spPr>
      </p:sp>
      <p:grpSp>
        <p:nvGrpSpPr>
          <p:cNvPr id="11" name="Group 11"/>
          <p:cNvGrpSpPr/>
          <p:nvPr/>
        </p:nvGrpSpPr>
        <p:grpSpPr>
          <a:xfrm rot="0">
            <a:off x="3244227" y="5628101"/>
            <a:ext cx="339351" cy="33935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827FC"/>
            </a:solidFill>
          </p:spPr>
        </p:sp>
        <p:sp>
          <p:nvSpPr>
            <p:cNvPr id="13" name="TextBox 13"/>
            <p:cNvSpPr txBox="1"/>
            <p:nvPr/>
          </p:nvSpPr>
          <p:spPr>
            <a:xfrm>
              <a:off x="76200" y="47625"/>
              <a:ext cx="660400" cy="688975"/>
            </a:xfrm>
            <a:prstGeom prst="rect">
              <a:avLst/>
            </a:prstGeom>
          </p:spPr>
          <p:txBody>
            <a:bodyPr lIns="50800" tIns="50800" rIns="50800" bIns="50800" rtlCol="0" anchor="ctr"/>
            <a:lstStyle/>
            <a:p>
              <a:pPr algn="ctr">
                <a:lnSpc>
                  <a:spcPts val="2660"/>
                </a:lnSpc>
                <a:spcBef>
                  <a:spcPct val="0"/>
                </a:spcBef>
              </a:pPr>
            </a:p>
          </p:txBody>
        </p:sp>
      </p:grpSp>
      <p:grpSp>
        <p:nvGrpSpPr>
          <p:cNvPr id="14" name="Group 14"/>
          <p:cNvGrpSpPr/>
          <p:nvPr/>
        </p:nvGrpSpPr>
        <p:grpSpPr>
          <a:xfrm rot="0">
            <a:off x="8860024" y="5628101"/>
            <a:ext cx="339351" cy="339351"/>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827FC"/>
            </a:solidFill>
          </p:spPr>
        </p:sp>
        <p:sp>
          <p:nvSpPr>
            <p:cNvPr id="16" name="TextBox 16"/>
            <p:cNvSpPr txBox="1"/>
            <p:nvPr/>
          </p:nvSpPr>
          <p:spPr>
            <a:xfrm>
              <a:off x="76200" y="47625"/>
              <a:ext cx="660400" cy="688975"/>
            </a:xfrm>
            <a:prstGeom prst="rect">
              <a:avLst/>
            </a:prstGeom>
          </p:spPr>
          <p:txBody>
            <a:bodyPr lIns="50800" tIns="50800" rIns="50800" bIns="50800" rtlCol="0" anchor="ctr"/>
            <a:lstStyle/>
            <a:p>
              <a:pPr algn="ctr">
                <a:lnSpc>
                  <a:spcPts val="2660"/>
                </a:lnSpc>
                <a:spcBef>
                  <a:spcPct val="0"/>
                </a:spcBef>
              </a:pPr>
            </a:p>
          </p:txBody>
        </p:sp>
      </p:grpSp>
      <p:grpSp>
        <p:nvGrpSpPr>
          <p:cNvPr id="17" name="Group 17"/>
          <p:cNvGrpSpPr/>
          <p:nvPr/>
        </p:nvGrpSpPr>
        <p:grpSpPr>
          <a:xfrm rot="0">
            <a:off x="14475822" y="5628101"/>
            <a:ext cx="339351" cy="339351"/>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827FC"/>
            </a:solidFill>
          </p:spPr>
        </p:sp>
        <p:sp>
          <p:nvSpPr>
            <p:cNvPr id="19" name="TextBox 19"/>
            <p:cNvSpPr txBox="1"/>
            <p:nvPr/>
          </p:nvSpPr>
          <p:spPr>
            <a:xfrm>
              <a:off x="76200" y="47625"/>
              <a:ext cx="660400" cy="688975"/>
            </a:xfrm>
            <a:prstGeom prst="rect">
              <a:avLst/>
            </a:prstGeom>
          </p:spPr>
          <p:txBody>
            <a:bodyPr lIns="50800" tIns="50800" rIns="50800" bIns="50800" rtlCol="0" anchor="ctr"/>
            <a:lstStyle/>
            <a:p>
              <a:pPr algn="ctr">
                <a:lnSpc>
                  <a:spcPts val="2660"/>
                </a:lnSpc>
                <a:spcBef>
                  <a:spcPct val="0"/>
                </a:spcBef>
              </a:pPr>
            </a:p>
          </p:txBody>
        </p:sp>
      </p:grpSp>
      <p:sp>
        <p:nvSpPr>
          <p:cNvPr id="20" name="TextBox 20"/>
          <p:cNvSpPr txBox="1"/>
          <p:nvPr/>
        </p:nvSpPr>
        <p:spPr>
          <a:xfrm>
            <a:off x="1047750" y="576262"/>
            <a:ext cx="6259721" cy="752475"/>
          </a:xfrm>
          <a:prstGeom prst="rect">
            <a:avLst/>
          </a:prstGeom>
        </p:spPr>
        <p:txBody>
          <a:bodyPr lIns="0" tIns="0" rIns="0" bIns="0" rtlCol="0" anchor="t">
            <a:spAutoFit/>
          </a:bodyPr>
          <a:lstStyle/>
          <a:p>
            <a:pPr>
              <a:lnSpc>
                <a:spcPts val="5995"/>
              </a:lnSpc>
            </a:pPr>
            <a:r>
              <a:rPr lang="en-US" sz="4995">
                <a:solidFill>
                  <a:srgbClr val="1E1E1E"/>
                </a:solidFill>
                <a:latin typeface="思源黑体 1 Bold" panose="020B0800000000000000" charset="-122"/>
              </a:rPr>
              <a:t>Introduction</a:t>
            </a:r>
            <a:endParaRPr lang="en-US" sz="4995">
              <a:solidFill>
                <a:srgbClr val="1E1E1E"/>
              </a:solidFill>
              <a:latin typeface="思源黑体 1 Bold" panose="020B0800000000000000" charset="-122"/>
            </a:endParaRPr>
          </a:p>
        </p:txBody>
      </p:sp>
      <p:sp>
        <p:nvSpPr>
          <p:cNvPr id="21" name="TextBox 21"/>
          <p:cNvSpPr txBox="1"/>
          <p:nvPr/>
        </p:nvSpPr>
        <p:spPr>
          <a:xfrm>
            <a:off x="1221545" y="6742557"/>
            <a:ext cx="4491847" cy="2515743"/>
          </a:xfrm>
          <a:prstGeom prst="rect">
            <a:avLst/>
          </a:prstGeom>
        </p:spPr>
        <p:txBody>
          <a:bodyPr lIns="0" tIns="0" rIns="0" bIns="0" rtlCol="0" anchor="t">
            <a:spAutoFit/>
          </a:bodyPr>
          <a:lstStyle/>
          <a:p>
            <a:pPr marL="0" lvl="0" indent="0" algn="ctr">
              <a:lnSpc>
                <a:spcPts val="2855"/>
              </a:lnSpc>
              <a:spcBef>
                <a:spcPct val="0"/>
              </a:spcBef>
            </a:pPr>
            <a:r>
              <a:rPr lang="en-US" sz="1700">
                <a:solidFill>
                  <a:srgbClr val="1E1E1E"/>
                </a:solidFill>
                <a:latin typeface="思源黑体 2" panose="020B0500000000000000" charset="-122"/>
                <a:ea typeface="思源黑体 2" panose="020B0500000000000000" charset="-122"/>
              </a:rPr>
              <a:t>onnx-mlir是基于mlir的一个子项目，实际上它只做了</a:t>
            </a:r>
            <a:r>
              <a:rPr lang="en-US" sz="1700">
                <a:solidFill>
                  <a:srgbClr val="FF914D"/>
                </a:solidFill>
                <a:latin typeface="思源黑体 2" panose="020B0500000000000000" charset="-122"/>
                <a:ea typeface="思源黑体 2" panose="020B0500000000000000" charset="-122"/>
              </a:rPr>
              <a:t>.onnx转化为.mlir</a:t>
            </a:r>
            <a:r>
              <a:rPr lang="en-US" sz="1700">
                <a:solidFill>
                  <a:srgbClr val="1E1E1E"/>
                </a:solidFill>
                <a:latin typeface="思源黑体 2" panose="020B0500000000000000" charset="-122"/>
                <a:ea typeface="思源黑体 2" panose="020B0500000000000000" charset="-122"/>
              </a:rPr>
              <a:t>这一部分，.mlir转化到机器码这一步全部复用了mlir中已有的一些dialect转化来做，所以针对模型的</a:t>
            </a:r>
            <a:r>
              <a:rPr lang="en-US" sz="1700">
                <a:solidFill>
                  <a:srgbClr val="FF914D"/>
                </a:solidFill>
                <a:ea typeface="思源黑体 2" panose="020B0500000000000000" charset="-122"/>
              </a:rPr>
              <a:t>特定优化做的暂时不够</a:t>
            </a:r>
            <a:r>
              <a:rPr lang="en-US" sz="1700">
                <a:solidFill>
                  <a:srgbClr val="1E1E1E"/>
                </a:solidFill>
                <a:latin typeface="思源黑体 2" panose="020B0500000000000000" charset="-122"/>
                <a:ea typeface="思源黑体 2" panose="020B0500000000000000" charset="-122"/>
              </a:rPr>
              <a:t>，运行效率比不上XLA，同理也比不过onnx推出的运行时库，这在后面的分析结果中可以看出</a:t>
            </a:r>
            <a:endParaRPr lang="en-US" sz="1700">
              <a:solidFill>
                <a:srgbClr val="1E1E1E"/>
              </a:solidFill>
              <a:latin typeface="思源黑体 2" panose="020B0500000000000000" charset="-122"/>
              <a:ea typeface="思源黑体 2" panose="020B0500000000000000" charset="-122"/>
            </a:endParaRPr>
          </a:p>
        </p:txBody>
      </p:sp>
      <p:sp>
        <p:nvSpPr>
          <p:cNvPr id="22" name="TextBox 22"/>
          <p:cNvSpPr txBox="1"/>
          <p:nvPr/>
        </p:nvSpPr>
        <p:spPr>
          <a:xfrm>
            <a:off x="1969373" y="6153253"/>
            <a:ext cx="2889059" cy="510158"/>
          </a:xfrm>
          <a:prstGeom prst="rect">
            <a:avLst/>
          </a:prstGeom>
        </p:spPr>
        <p:txBody>
          <a:bodyPr lIns="0" tIns="0" rIns="0" bIns="0" rtlCol="0" anchor="t">
            <a:spAutoFit/>
          </a:bodyPr>
          <a:lstStyle/>
          <a:p>
            <a:pPr marL="0" lvl="0" indent="0" algn="ctr">
              <a:lnSpc>
                <a:spcPts val="4370"/>
              </a:lnSpc>
              <a:spcBef>
                <a:spcPct val="0"/>
              </a:spcBef>
            </a:pPr>
            <a:r>
              <a:rPr lang="en-US" sz="2800">
                <a:solidFill>
                  <a:srgbClr val="1E1E1E"/>
                </a:solidFill>
                <a:ea typeface="思源黑体 2 Bold" panose="020B0800000000000000" charset="-122"/>
              </a:rPr>
              <a:t>特点</a:t>
            </a:r>
            <a:endParaRPr lang="en-US" sz="2800">
              <a:solidFill>
                <a:srgbClr val="1E1E1E"/>
              </a:solidFill>
              <a:ea typeface="思源黑体 2 Bold" panose="020B0800000000000000" charset="-122"/>
            </a:endParaRPr>
          </a:p>
        </p:txBody>
      </p:sp>
      <p:sp>
        <p:nvSpPr>
          <p:cNvPr id="23" name="TextBox 23"/>
          <p:cNvSpPr txBox="1"/>
          <p:nvPr/>
        </p:nvSpPr>
        <p:spPr>
          <a:xfrm>
            <a:off x="6837342" y="6742557"/>
            <a:ext cx="4384715" cy="2515743"/>
          </a:xfrm>
          <a:prstGeom prst="rect">
            <a:avLst/>
          </a:prstGeom>
        </p:spPr>
        <p:txBody>
          <a:bodyPr lIns="0" tIns="0" rIns="0" bIns="0" rtlCol="0" anchor="t">
            <a:spAutoFit/>
          </a:bodyPr>
          <a:lstStyle/>
          <a:p>
            <a:pPr marL="0" lvl="0" indent="0" algn="ctr">
              <a:lnSpc>
                <a:spcPts val="2855"/>
              </a:lnSpc>
              <a:spcBef>
                <a:spcPct val="0"/>
              </a:spcBef>
            </a:pPr>
            <a:r>
              <a:rPr lang="en-US" sz="1700">
                <a:solidFill>
                  <a:srgbClr val="1E1E1E"/>
                </a:solidFill>
                <a:latin typeface="思源黑体 2" panose="020B0500000000000000" charset="-122"/>
                <a:ea typeface="思源黑体 2" panose="020B0500000000000000" charset="-122"/>
              </a:rPr>
              <a:t>onnx-mlir的主要特点就是帮助解决当前TVM、XLA等编译器</a:t>
            </a:r>
            <a:r>
              <a:rPr lang="en-US" sz="1700">
                <a:solidFill>
                  <a:srgbClr val="FF914D"/>
                </a:solidFill>
                <a:ea typeface="思源黑体 2" panose="020B0500000000000000" charset="-122"/>
              </a:rPr>
              <a:t>可扩展性差</a:t>
            </a:r>
            <a:r>
              <a:rPr lang="en-US" sz="1700">
                <a:solidFill>
                  <a:srgbClr val="1E1E1E"/>
                </a:solidFill>
                <a:ea typeface="思源黑体 2" panose="020B0500000000000000" charset="-122"/>
              </a:rPr>
              <a:t>的问题，同时它</a:t>
            </a:r>
            <a:r>
              <a:rPr lang="en-US" sz="1700">
                <a:solidFill>
                  <a:srgbClr val="FF914D"/>
                </a:solidFill>
                <a:ea typeface="思源黑体 2" panose="020B0500000000000000" charset="-122"/>
              </a:rPr>
              <a:t>不需要配置模型运行时环境</a:t>
            </a:r>
            <a:r>
              <a:rPr lang="en-US" sz="1700">
                <a:solidFill>
                  <a:srgbClr val="1E1E1E"/>
                </a:solidFill>
                <a:latin typeface="思源黑体 2" panose="020B0500000000000000" charset="-122"/>
                <a:ea typeface="思源黑体 2" panose="020B0500000000000000" charset="-122"/>
              </a:rPr>
              <a:t>，比如平常加载onnx模型时要配置onnx-runtime等相关的python库，而且由于采用多层中间表示，这样可以方便对不同的模型采用不同的中间表示组合来</a:t>
            </a:r>
            <a:r>
              <a:rPr lang="en-US" sz="1700">
                <a:solidFill>
                  <a:srgbClr val="FF914D"/>
                </a:solidFill>
                <a:ea typeface="思源黑体 2" panose="020B0500000000000000" charset="-122"/>
              </a:rPr>
              <a:t>加速特定问题求解</a:t>
            </a:r>
            <a:endParaRPr lang="en-US" sz="1700">
              <a:solidFill>
                <a:srgbClr val="FF914D"/>
              </a:solidFill>
              <a:ea typeface="思源黑体 2" panose="020B0500000000000000" charset="-122"/>
            </a:endParaRPr>
          </a:p>
        </p:txBody>
      </p:sp>
      <p:sp>
        <p:nvSpPr>
          <p:cNvPr id="24" name="TextBox 24"/>
          <p:cNvSpPr txBox="1"/>
          <p:nvPr/>
        </p:nvSpPr>
        <p:spPr>
          <a:xfrm>
            <a:off x="7585171" y="6153253"/>
            <a:ext cx="2889059" cy="510158"/>
          </a:xfrm>
          <a:prstGeom prst="rect">
            <a:avLst/>
          </a:prstGeom>
        </p:spPr>
        <p:txBody>
          <a:bodyPr lIns="0" tIns="0" rIns="0" bIns="0" rtlCol="0" anchor="t">
            <a:spAutoFit/>
          </a:bodyPr>
          <a:lstStyle/>
          <a:p>
            <a:pPr marL="0" lvl="0" indent="0" algn="ctr">
              <a:lnSpc>
                <a:spcPts val="4370"/>
              </a:lnSpc>
              <a:spcBef>
                <a:spcPct val="0"/>
              </a:spcBef>
            </a:pPr>
            <a:r>
              <a:rPr lang="en-US" sz="2800">
                <a:solidFill>
                  <a:srgbClr val="1E1E1E"/>
                </a:solidFill>
                <a:ea typeface="思源黑体 2 Bold" panose="020B0800000000000000" charset="-122"/>
              </a:rPr>
              <a:t>优势</a:t>
            </a:r>
            <a:endParaRPr lang="en-US" sz="2800">
              <a:solidFill>
                <a:srgbClr val="1E1E1E"/>
              </a:solidFill>
              <a:ea typeface="思源黑体 2 Bold" panose="020B0800000000000000" charset="-122"/>
            </a:endParaRPr>
          </a:p>
        </p:txBody>
      </p:sp>
      <p:sp>
        <p:nvSpPr>
          <p:cNvPr id="25" name="TextBox 25"/>
          <p:cNvSpPr txBox="1"/>
          <p:nvPr/>
        </p:nvSpPr>
        <p:spPr>
          <a:xfrm>
            <a:off x="12453140" y="6742557"/>
            <a:ext cx="4384715" cy="2153793"/>
          </a:xfrm>
          <a:prstGeom prst="rect">
            <a:avLst/>
          </a:prstGeom>
        </p:spPr>
        <p:txBody>
          <a:bodyPr lIns="0" tIns="0" rIns="0" bIns="0" rtlCol="0" anchor="t">
            <a:spAutoFit/>
          </a:bodyPr>
          <a:lstStyle/>
          <a:p>
            <a:pPr marL="0" lvl="0" indent="0" algn="ctr">
              <a:lnSpc>
                <a:spcPts val="2855"/>
              </a:lnSpc>
              <a:spcBef>
                <a:spcPct val="0"/>
              </a:spcBef>
            </a:pPr>
            <a:r>
              <a:rPr lang="en-US" sz="1700">
                <a:solidFill>
                  <a:srgbClr val="1E1E1E"/>
                </a:solidFill>
                <a:latin typeface="思源黑体 2" panose="020B0500000000000000" charset="-122"/>
                <a:ea typeface="思源黑体 2" panose="020B0500000000000000" charset="-122"/>
              </a:rPr>
              <a:t>目前Intel、AMD、Google（主要有TPU硬件）都尝试接入mlir中，所以随着人员的加入、框架的完善及其pass优化的添加，这个统一框架会逐步发展起来，从而提高模型的运行效率，而且统一框架更加利于在一些其它设备上部署模型</a:t>
            </a:r>
            <a:endParaRPr lang="en-US" sz="1700">
              <a:solidFill>
                <a:srgbClr val="1E1E1E"/>
              </a:solidFill>
              <a:latin typeface="思源黑体 2" panose="020B0500000000000000" charset="-122"/>
              <a:ea typeface="思源黑体 2" panose="020B0500000000000000" charset="-122"/>
            </a:endParaRPr>
          </a:p>
        </p:txBody>
      </p:sp>
      <p:sp>
        <p:nvSpPr>
          <p:cNvPr id="26" name="TextBox 26"/>
          <p:cNvSpPr txBox="1"/>
          <p:nvPr/>
        </p:nvSpPr>
        <p:spPr>
          <a:xfrm>
            <a:off x="13200968" y="6153253"/>
            <a:ext cx="2889059" cy="510158"/>
          </a:xfrm>
          <a:prstGeom prst="rect">
            <a:avLst/>
          </a:prstGeom>
        </p:spPr>
        <p:txBody>
          <a:bodyPr lIns="0" tIns="0" rIns="0" bIns="0" rtlCol="0" anchor="t">
            <a:spAutoFit/>
          </a:bodyPr>
          <a:lstStyle/>
          <a:p>
            <a:pPr marL="0" lvl="0" indent="0" algn="ctr">
              <a:lnSpc>
                <a:spcPts val="4370"/>
              </a:lnSpc>
              <a:spcBef>
                <a:spcPct val="0"/>
              </a:spcBef>
            </a:pPr>
            <a:r>
              <a:rPr lang="en-US" sz="2800">
                <a:solidFill>
                  <a:srgbClr val="1E1E1E"/>
                </a:solidFill>
                <a:ea typeface="思源黑体 2 Bold" panose="020B0800000000000000" charset="-122"/>
              </a:rPr>
              <a:t>前景</a:t>
            </a:r>
            <a:endParaRPr lang="en-US" sz="2800">
              <a:solidFill>
                <a:srgbClr val="1E1E1E"/>
              </a:solidFill>
              <a:ea typeface="思源黑体 2 Bold" panose="020B0800000000000000"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68680612" cy="38632844"/>
          </a:xfrm>
        </p:grpSpPr>
        <p:sp>
          <p:nvSpPr>
            <p:cNvPr id="3" name="Freeform 3"/>
            <p:cNvSpPr/>
            <p:nvPr/>
          </p:nvSpPr>
          <p:spPr>
            <a:xfrm>
              <a:off x="0" y="0"/>
              <a:ext cx="68680626" cy="38632833"/>
            </a:xfrm>
            <a:custGeom>
              <a:avLst/>
              <a:gdLst/>
              <a:ahLst/>
              <a:cxnLst/>
              <a:rect l="l" t="t" r="r" b="b"/>
              <a:pathLst>
                <a:path w="68680626" h="38632833">
                  <a:moveTo>
                    <a:pt x="0" y="0"/>
                  </a:moveTo>
                  <a:lnTo>
                    <a:pt x="68680626" y="0"/>
                  </a:lnTo>
                  <a:lnTo>
                    <a:pt x="68680626" y="38632833"/>
                  </a:lnTo>
                  <a:lnTo>
                    <a:pt x="0" y="38632833"/>
                  </a:lnTo>
                </a:path>
              </a:pathLst>
            </a:custGeom>
            <a:blipFill>
              <a:blip r:embed="rId1"/>
              <a:stretch>
                <a:fillRect t="-18666"/>
              </a:stretch>
            </a:blipFill>
          </p:spPr>
        </p:sp>
      </p:grpSp>
      <p:grpSp>
        <p:nvGrpSpPr>
          <p:cNvPr id="4" name="Group 4"/>
          <p:cNvGrpSpPr/>
          <p:nvPr/>
        </p:nvGrpSpPr>
        <p:grpSpPr>
          <a:xfrm rot="0">
            <a:off x="17959576" y="0"/>
            <a:ext cx="328424" cy="10287000"/>
            <a:chOff x="0" y="0"/>
            <a:chExt cx="86499" cy="2709333"/>
          </a:xfrm>
        </p:grpSpPr>
        <p:sp>
          <p:nvSpPr>
            <p:cNvPr id="5" name="Freeform 5"/>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6" name="TextBox 6"/>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7" name="Group 7"/>
          <p:cNvGrpSpPr/>
          <p:nvPr/>
        </p:nvGrpSpPr>
        <p:grpSpPr>
          <a:xfrm rot="0">
            <a:off x="1429392" y="5332899"/>
            <a:ext cx="5405051" cy="542064"/>
            <a:chOff x="0" y="0"/>
            <a:chExt cx="563873" cy="56550"/>
          </a:xfrm>
        </p:grpSpPr>
        <p:sp>
          <p:nvSpPr>
            <p:cNvPr id="8" name="Freeform 8"/>
            <p:cNvSpPr/>
            <p:nvPr/>
          </p:nvSpPr>
          <p:spPr>
            <a:xfrm>
              <a:off x="0" y="0"/>
              <a:ext cx="563873" cy="56550"/>
            </a:xfrm>
            <a:custGeom>
              <a:avLst/>
              <a:gdLst/>
              <a:ahLst/>
              <a:cxnLst/>
              <a:rect l="l" t="t" r="r" b="b"/>
              <a:pathLst>
                <a:path w="563873" h="56550">
                  <a:moveTo>
                    <a:pt x="0" y="0"/>
                  </a:moveTo>
                  <a:lnTo>
                    <a:pt x="563873" y="0"/>
                  </a:lnTo>
                  <a:lnTo>
                    <a:pt x="563873" y="56550"/>
                  </a:lnTo>
                  <a:lnTo>
                    <a:pt x="0" y="56550"/>
                  </a:lnTo>
                  <a:close/>
                </a:path>
              </a:pathLst>
            </a:custGeom>
            <a:solidFill>
              <a:srgbClr val="2827FC"/>
            </a:solidFill>
          </p:spPr>
        </p:sp>
        <p:sp>
          <p:nvSpPr>
            <p:cNvPr id="9" name="TextBox 9"/>
            <p:cNvSpPr txBox="1"/>
            <p:nvPr/>
          </p:nvSpPr>
          <p:spPr>
            <a:xfrm>
              <a:off x="0" y="-28575"/>
              <a:ext cx="563873" cy="85125"/>
            </a:xfrm>
            <a:prstGeom prst="rect">
              <a:avLst/>
            </a:prstGeom>
          </p:spPr>
          <p:txBody>
            <a:bodyPr lIns="50800" tIns="50800" rIns="50800" bIns="50800" rtlCol="0" anchor="ctr"/>
            <a:lstStyle/>
            <a:p>
              <a:pPr algn="ctr">
                <a:lnSpc>
                  <a:spcPts val="2660"/>
                </a:lnSpc>
                <a:spcBef>
                  <a:spcPct val="0"/>
                </a:spcBef>
              </a:pPr>
            </a:p>
          </p:txBody>
        </p:sp>
      </p:grpSp>
      <p:sp>
        <p:nvSpPr>
          <p:cNvPr id="10" name="TextBox 10"/>
          <p:cNvSpPr txBox="1"/>
          <p:nvPr/>
        </p:nvSpPr>
        <p:spPr>
          <a:xfrm>
            <a:off x="1576010" y="5301195"/>
            <a:ext cx="5111813" cy="510223"/>
          </a:xfrm>
          <a:prstGeom prst="rect">
            <a:avLst/>
          </a:prstGeom>
        </p:spPr>
        <p:txBody>
          <a:bodyPr lIns="0" tIns="0" rIns="0" bIns="0" rtlCol="0" anchor="t">
            <a:spAutoFit/>
          </a:bodyPr>
          <a:lstStyle/>
          <a:p>
            <a:pPr algn="ctr">
              <a:lnSpc>
                <a:spcPts val="3810"/>
              </a:lnSpc>
            </a:pPr>
            <a:r>
              <a:rPr lang="en-US" sz="2525">
                <a:solidFill>
                  <a:srgbClr val="FFFFFF"/>
                </a:solidFill>
                <a:ea typeface="Akzidenz-Grotesk Medium" panose="02000603030000020004"/>
              </a:rPr>
              <a:t>模型编译及其结果</a:t>
            </a:r>
            <a:endParaRPr lang="en-US" sz="2525">
              <a:solidFill>
                <a:srgbClr val="FFFFFF"/>
              </a:solidFill>
              <a:ea typeface="Akzidenz-Grotesk Medium" panose="02000603030000020004"/>
            </a:endParaRPr>
          </a:p>
        </p:txBody>
      </p:sp>
      <p:sp>
        <p:nvSpPr>
          <p:cNvPr id="11" name="TextBox 11"/>
          <p:cNvSpPr txBox="1"/>
          <p:nvPr/>
        </p:nvSpPr>
        <p:spPr>
          <a:xfrm>
            <a:off x="1429392" y="3566160"/>
            <a:ext cx="8781311" cy="1472565"/>
          </a:xfrm>
          <a:prstGeom prst="rect">
            <a:avLst/>
          </a:prstGeom>
        </p:spPr>
        <p:txBody>
          <a:bodyPr lIns="0" tIns="0" rIns="0" bIns="0" rtlCol="0" anchor="t">
            <a:spAutoFit/>
          </a:bodyPr>
          <a:lstStyle/>
          <a:p>
            <a:pPr algn="l">
              <a:lnSpc>
                <a:spcPts val="11880"/>
              </a:lnSpc>
            </a:pPr>
            <a:r>
              <a:rPr lang="en-US" sz="9000">
                <a:solidFill>
                  <a:srgbClr val="1E1E1E"/>
                </a:solidFill>
                <a:latin typeface="思源黑体 1 Heavy" panose="020B0A00000000000000" charset="-122"/>
              </a:rPr>
              <a:t>Programming</a:t>
            </a:r>
            <a:endParaRPr lang="en-US" sz="9000">
              <a:solidFill>
                <a:srgbClr val="1E1E1E"/>
              </a:solidFill>
              <a:latin typeface="思源黑体 1 Heavy" panose="020B0A00000000000000" charset="-122"/>
            </a:endParaRPr>
          </a:p>
        </p:txBody>
      </p:sp>
      <p:sp>
        <p:nvSpPr>
          <p:cNvPr id="12" name="TextBox 12"/>
          <p:cNvSpPr txBox="1"/>
          <p:nvPr/>
        </p:nvSpPr>
        <p:spPr>
          <a:xfrm>
            <a:off x="10753444" y="2800350"/>
            <a:ext cx="6081497" cy="4029075"/>
          </a:xfrm>
          <a:prstGeom prst="rect">
            <a:avLst/>
          </a:prstGeom>
        </p:spPr>
        <p:txBody>
          <a:bodyPr lIns="0" tIns="0" rIns="0" bIns="0" rtlCol="0" anchor="t">
            <a:spAutoFit/>
          </a:bodyPr>
          <a:lstStyle/>
          <a:p>
            <a:pPr algn="ctr">
              <a:lnSpc>
                <a:spcPts val="28085"/>
              </a:lnSpc>
            </a:pPr>
            <a:r>
              <a:rPr lang="en-US" sz="23400">
                <a:solidFill>
                  <a:srgbClr val="2827FC"/>
                </a:solidFill>
                <a:latin typeface="Akzidenz-Grotesk Bold" panose="02000803050000020004"/>
              </a:rPr>
              <a:t>02</a:t>
            </a:r>
            <a:endParaRPr lang="en-US" sz="23400">
              <a:solidFill>
                <a:srgbClr val="2827FC"/>
              </a:solidFill>
              <a:latin typeface="Akzidenz-Grotesk Bold" panose="020008030500000200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Group 2"/>
          <p:cNvGrpSpPr/>
          <p:nvPr/>
        </p:nvGrpSpPr>
        <p:grpSpPr>
          <a:xfrm rot="0">
            <a:off x="17959576" y="0"/>
            <a:ext cx="328424" cy="10287000"/>
            <a:chOff x="0" y="0"/>
            <a:chExt cx="86499" cy="2709333"/>
          </a:xfrm>
        </p:grpSpPr>
        <p:sp>
          <p:nvSpPr>
            <p:cNvPr id="3" name="Freeform 3"/>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4" name="TextBox 4"/>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0">
            <a:off x="0" y="719568"/>
            <a:ext cx="678703" cy="542064"/>
            <a:chOff x="0" y="0"/>
            <a:chExt cx="70805" cy="56550"/>
          </a:xfrm>
        </p:grpSpPr>
        <p:sp>
          <p:nvSpPr>
            <p:cNvPr id="6" name="Freeform 6"/>
            <p:cNvSpPr/>
            <p:nvPr/>
          </p:nvSpPr>
          <p:spPr>
            <a:xfrm>
              <a:off x="0" y="0"/>
              <a:ext cx="70805" cy="56550"/>
            </a:xfrm>
            <a:custGeom>
              <a:avLst/>
              <a:gdLst/>
              <a:ahLst/>
              <a:cxnLst/>
              <a:rect l="l" t="t" r="r" b="b"/>
              <a:pathLst>
                <a:path w="70805" h="56550">
                  <a:moveTo>
                    <a:pt x="0" y="0"/>
                  </a:moveTo>
                  <a:lnTo>
                    <a:pt x="70805" y="0"/>
                  </a:lnTo>
                  <a:lnTo>
                    <a:pt x="70805" y="56550"/>
                  </a:lnTo>
                  <a:lnTo>
                    <a:pt x="0" y="56550"/>
                  </a:lnTo>
                  <a:close/>
                </a:path>
              </a:pathLst>
            </a:custGeom>
            <a:solidFill>
              <a:srgbClr val="2827FC"/>
            </a:solidFill>
          </p:spPr>
        </p:sp>
        <p:sp>
          <p:nvSpPr>
            <p:cNvPr id="7" name="TextBox 7"/>
            <p:cNvSpPr txBox="1"/>
            <p:nvPr/>
          </p:nvSpPr>
          <p:spPr>
            <a:xfrm>
              <a:off x="0" y="-28575"/>
              <a:ext cx="70805" cy="85125"/>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112092" y="2794932"/>
            <a:ext cx="3255476" cy="6002067"/>
            <a:chOff x="0" y="0"/>
            <a:chExt cx="857409" cy="1580791"/>
          </a:xfrm>
        </p:grpSpPr>
        <p:sp>
          <p:nvSpPr>
            <p:cNvPr id="9" name="Freeform 9"/>
            <p:cNvSpPr/>
            <p:nvPr/>
          </p:nvSpPr>
          <p:spPr>
            <a:xfrm>
              <a:off x="0" y="0"/>
              <a:ext cx="857409" cy="1580791"/>
            </a:xfrm>
            <a:custGeom>
              <a:avLst/>
              <a:gdLst/>
              <a:ahLst/>
              <a:cxnLst/>
              <a:rect l="l" t="t" r="r" b="b"/>
              <a:pathLst>
                <a:path w="857409" h="1580791">
                  <a:moveTo>
                    <a:pt x="0" y="0"/>
                  </a:moveTo>
                  <a:lnTo>
                    <a:pt x="857409" y="0"/>
                  </a:lnTo>
                  <a:lnTo>
                    <a:pt x="857409" y="1580791"/>
                  </a:lnTo>
                  <a:lnTo>
                    <a:pt x="0" y="1580791"/>
                  </a:lnTo>
                  <a:close/>
                </a:path>
              </a:pathLst>
            </a:custGeom>
            <a:solidFill>
              <a:srgbClr val="2827FC"/>
            </a:solidFill>
          </p:spPr>
        </p:sp>
        <p:sp>
          <p:nvSpPr>
            <p:cNvPr id="10" name="TextBox 10"/>
            <p:cNvSpPr txBox="1"/>
            <p:nvPr/>
          </p:nvSpPr>
          <p:spPr>
            <a:xfrm>
              <a:off x="0" y="-47625"/>
              <a:ext cx="857409" cy="1628416"/>
            </a:xfrm>
            <a:prstGeom prst="rect">
              <a:avLst/>
            </a:prstGeom>
          </p:spPr>
          <p:txBody>
            <a:bodyPr lIns="50800" tIns="50800" rIns="50800" bIns="50800" rtlCol="0" anchor="ctr"/>
            <a:lstStyle/>
            <a:p>
              <a:pPr algn="ctr">
                <a:lnSpc>
                  <a:spcPts val="3105"/>
                </a:lnSpc>
              </a:pPr>
            </a:p>
          </p:txBody>
        </p:sp>
      </p:grpSp>
      <p:grpSp>
        <p:nvGrpSpPr>
          <p:cNvPr id="11" name="Group 11"/>
          <p:cNvGrpSpPr/>
          <p:nvPr/>
        </p:nvGrpSpPr>
        <p:grpSpPr>
          <a:xfrm rot="-10800000">
            <a:off x="8007488" y="3233097"/>
            <a:ext cx="8825520" cy="5125736"/>
            <a:chOff x="0" y="0"/>
            <a:chExt cx="1850633" cy="1074821"/>
          </a:xfrm>
        </p:grpSpPr>
        <p:sp>
          <p:nvSpPr>
            <p:cNvPr id="12" name="Freeform 12"/>
            <p:cNvSpPr/>
            <p:nvPr/>
          </p:nvSpPr>
          <p:spPr>
            <a:xfrm>
              <a:off x="0" y="0"/>
              <a:ext cx="1850633" cy="1074821"/>
            </a:xfrm>
            <a:custGeom>
              <a:avLst/>
              <a:gdLst/>
              <a:ahLst/>
              <a:cxnLst/>
              <a:rect l="l" t="t" r="r" b="b"/>
              <a:pathLst>
                <a:path w="1850633" h="1074821">
                  <a:moveTo>
                    <a:pt x="0" y="0"/>
                  </a:moveTo>
                  <a:lnTo>
                    <a:pt x="1850633" y="0"/>
                  </a:lnTo>
                  <a:lnTo>
                    <a:pt x="1850633" y="1074821"/>
                  </a:lnTo>
                  <a:lnTo>
                    <a:pt x="0" y="1074821"/>
                  </a:lnTo>
                  <a:close/>
                </a:path>
              </a:pathLst>
            </a:custGeom>
            <a:solidFill>
              <a:srgbClr val="000000">
                <a:alpha val="0"/>
              </a:srgbClr>
            </a:solidFill>
            <a:ln w="19050" cap="sq">
              <a:solidFill>
                <a:srgbClr val="2827FC"/>
              </a:solidFill>
              <a:prstDash val="solid"/>
              <a:miter/>
            </a:ln>
          </p:spPr>
        </p:sp>
        <p:sp>
          <p:nvSpPr>
            <p:cNvPr id="13" name="TextBox 13"/>
            <p:cNvSpPr txBox="1"/>
            <p:nvPr/>
          </p:nvSpPr>
          <p:spPr>
            <a:xfrm>
              <a:off x="0" y="-47625"/>
              <a:ext cx="1850633" cy="1122446"/>
            </a:xfrm>
            <a:prstGeom prst="rect">
              <a:avLst/>
            </a:prstGeom>
          </p:spPr>
          <p:txBody>
            <a:bodyPr lIns="50800" tIns="50800" rIns="50800" bIns="50800" rtlCol="0" anchor="ctr"/>
            <a:lstStyle/>
            <a:p>
              <a:pPr algn="ctr">
                <a:lnSpc>
                  <a:spcPts val="3105"/>
                </a:lnSpc>
              </a:pPr>
            </a:p>
          </p:txBody>
        </p:sp>
      </p:grpSp>
      <p:grpSp>
        <p:nvGrpSpPr>
          <p:cNvPr id="14" name="Group 14"/>
          <p:cNvGrpSpPr/>
          <p:nvPr/>
        </p:nvGrpSpPr>
        <p:grpSpPr>
          <a:xfrm rot="0">
            <a:off x="8956448" y="3788023"/>
            <a:ext cx="3255476" cy="683394"/>
            <a:chOff x="0" y="0"/>
            <a:chExt cx="857409" cy="179989"/>
          </a:xfrm>
        </p:grpSpPr>
        <p:sp>
          <p:nvSpPr>
            <p:cNvPr id="15" name="Freeform 15"/>
            <p:cNvSpPr/>
            <p:nvPr/>
          </p:nvSpPr>
          <p:spPr>
            <a:xfrm>
              <a:off x="0" y="0"/>
              <a:ext cx="857409" cy="179989"/>
            </a:xfrm>
            <a:custGeom>
              <a:avLst/>
              <a:gdLst/>
              <a:ahLst/>
              <a:cxnLst/>
              <a:rect l="l" t="t" r="r" b="b"/>
              <a:pathLst>
                <a:path w="857409" h="179989">
                  <a:moveTo>
                    <a:pt x="0" y="0"/>
                  </a:moveTo>
                  <a:lnTo>
                    <a:pt x="857409" y="0"/>
                  </a:lnTo>
                  <a:lnTo>
                    <a:pt x="857409" y="179989"/>
                  </a:lnTo>
                  <a:lnTo>
                    <a:pt x="0" y="179989"/>
                  </a:lnTo>
                  <a:close/>
                </a:path>
              </a:pathLst>
            </a:custGeom>
            <a:solidFill>
              <a:srgbClr val="2827FC"/>
            </a:solidFill>
          </p:spPr>
        </p:sp>
        <p:sp>
          <p:nvSpPr>
            <p:cNvPr id="16" name="TextBox 16"/>
            <p:cNvSpPr txBox="1"/>
            <p:nvPr/>
          </p:nvSpPr>
          <p:spPr>
            <a:xfrm>
              <a:off x="0" y="-47625"/>
              <a:ext cx="857409" cy="227614"/>
            </a:xfrm>
            <a:prstGeom prst="rect">
              <a:avLst/>
            </a:prstGeom>
          </p:spPr>
          <p:txBody>
            <a:bodyPr lIns="50800" tIns="50800" rIns="50800" bIns="50800" rtlCol="0" anchor="ctr"/>
            <a:lstStyle/>
            <a:p>
              <a:pPr algn="ctr">
                <a:lnSpc>
                  <a:spcPts val="3105"/>
                </a:lnSpc>
              </a:pPr>
            </a:p>
          </p:txBody>
        </p:sp>
      </p:grpSp>
      <p:sp>
        <p:nvSpPr>
          <p:cNvPr id="17" name="Freeform 17"/>
          <p:cNvSpPr/>
          <p:nvPr/>
        </p:nvSpPr>
        <p:spPr>
          <a:xfrm>
            <a:off x="1288677" y="3379477"/>
            <a:ext cx="6157781" cy="1500485"/>
          </a:xfrm>
          <a:custGeom>
            <a:avLst/>
            <a:gdLst/>
            <a:ahLst/>
            <a:cxnLst/>
            <a:rect l="l" t="t" r="r" b="b"/>
            <a:pathLst>
              <a:path w="6157781" h="1500485">
                <a:moveTo>
                  <a:pt x="0" y="0"/>
                </a:moveTo>
                <a:lnTo>
                  <a:pt x="6157781" y="0"/>
                </a:lnTo>
                <a:lnTo>
                  <a:pt x="6157781" y="1500485"/>
                </a:lnTo>
                <a:lnTo>
                  <a:pt x="0" y="1500485"/>
                </a:lnTo>
                <a:lnTo>
                  <a:pt x="0" y="0"/>
                </a:lnTo>
                <a:close/>
              </a:path>
            </a:pathLst>
          </a:custGeom>
          <a:blipFill>
            <a:blip r:embed="rId1"/>
            <a:stretch>
              <a:fillRect t="-617" b="-617"/>
            </a:stretch>
          </a:blipFill>
        </p:spPr>
      </p:sp>
      <p:sp>
        <p:nvSpPr>
          <p:cNvPr id="18" name="Freeform 18"/>
          <p:cNvSpPr/>
          <p:nvPr/>
        </p:nvSpPr>
        <p:spPr>
          <a:xfrm>
            <a:off x="1288677" y="5369093"/>
            <a:ext cx="6157781" cy="1845656"/>
          </a:xfrm>
          <a:custGeom>
            <a:avLst/>
            <a:gdLst/>
            <a:ahLst/>
            <a:cxnLst/>
            <a:rect l="l" t="t" r="r" b="b"/>
            <a:pathLst>
              <a:path w="6157781" h="1845656">
                <a:moveTo>
                  <a:pt x="0" y="0"/>
                </a:moveTo>
                <a:lnTo>
                  <a:pt x="6157781" y="0"/>
                </a:lnTo>
                <a:lnTo>
                  <a:pt x="6157781" y="1845656"/>
                </a:lnTo>
                <a:lnTo>
                  <a:pt x="0" y="1845656"/>
                </a:lnTo>
                <a:lnTo>
                  <a:pt x="0" y="0"/>
                </a:lnTo>
                <a:close/>
              </a:path>
            </a:pathLst>
          </a:custGeom>
          <a:blipFill>
            <a:blip r:embed="rId2"/>
            <a:stretch>
              <a:fillRect/>
            </a:stretch>
          </a:blipFill>
        </p:spPr>
      </p:sp>
      <p:sp>
        <p:nvSpPr>
          <p:cNvPr id="19" name="TextBox 19"/>
          <p:cNvSpPr txBox="1"/>
          <p:nvPr/>
        </p:nvSpPr>
        <p:spPr>
          <a:xfrm>
            <a:off x="1047750" y="576262"/>
            <a:ext cx="6259721" cy="752475"/>
          </a:xfrm>
          <a:prstGeom prst="rect">
            <a:avLst/>
          </a:prstGeom>
        </p:spPr>
        <p:txBody>
          <a:bodyPr lIns="0" tIns="0" rIns="0" bIns="0" rtlCol="0" anchor="t">
            <a:spAutoFit/>
          </a:bodyPr>
          <a:lstStyle/>
          <a:p>
            <a:pPr>
              <a:lnSpc>
                <a:spcPts val="5995"/>
              </a:lnSpc>
            </a:pPr>
            <a:r>
              <a:rPr lang="en-US" sz="4995">
                <a:solidFill>
                  <a:srgbClr val="1E1E1E"/>
                </a:solidFill>
                <a:latin typeface="思源黑体 1 Bold" panose="020B0800000000000000" charset="-122"/>
              </a:rPr>
              <a:t>Programming</a:t>
            </a:r>
            <a:endParaRPr lang="en-US" sz="4995">
              <a:solidFill>
                <a:srgbClr val="1E1E1E"/>
              </a:solidFill>
              <a:latin typeface="思源黑体 1 Bold" panose="020B0800000000000000" charset="-122"/>
            </a:endParaRPr>
          </a:p>
        </p:txBody>
      </p:sp>
      <p:sp>
        <p:nvSpPr>
          <p:cNvPr id="20" name="TextBox 20"/>
          <p:cNvSpPr txBox="1"/>
          <p:nvPr/>
        </p:nvSpPr>
        <p:spPr>
          <a:xfrm>
            <a:off x="8982289" y="4561464"/>
            <a:ext cx="6875917" cy="3100959"/>
          </a:xfrm>
          <a:prstGeom prst="rect">
            <a:avLst/>
          </a:prstGeom>
        </p:spPr>
        <p:txBody>
          <a:bodyPr lIns="0" tIns="0" rIns="0" bIns="0" rtlCol="0" anchor="t">
            <a:spAutoFit/>
          </a:bodyPr>
          <a:lstStyle/>
          <a:p>
            <a:pPr algn="just">
              <a:lnSpc>
                <a:spcPts val="3525"/>
              </a:lnSpc>
            </a:pPr>
            <a:r>
              <a:rPr lang="en-US" sz="2100">
                <a:solidFill>
                  <a:srgbClr val="1E1E1E"/>
                </a:solidFill>
                <a:latin typeface="思源黑体 2" panose="020B0500000000000000" charset="-122"/>
                <a:ea typeface="思源黑体 2" panose="020B0500000000000000" charset="-122"/>
              </a:rPr>
              <a:t>对训练好的lenet.onnx模型进行编译得到lenet.onnx.mlir中间表示，将中间表示接入mlir编译得到最后的lenet.so，使用相应的amd64 cpu运行时库（作用是读取图片并将图片加载到.so的入口处）加载模型和图片并进行推理，比较.so和使用onnx-runtime python库来直接加载.onnx模型两者的推理效率和占用资源情况，采用的是minist数据集，共10000张图片</a:t>
            </a:r>
            <a:endParaRPr lang="en-US" sz="2100">
              <a:solidFill>
                <a:srgbClr val="1E1E1E"/>
              </a:solidFill>
              <a:latin typeface="思源黑体 2" panose="020B0500000000000000" charset="-122"/>
              <a:ea typeface="思源黑体 2" panose="020B0500000000000000" charset="-122"/>
            </a:endParaRPr>
          </a:p>
        </p:txBody>
      </p:sp>
      <p:sp>
        <p:nvSpPr>
          <p:cNvPr id="21" name="TextBox 21"/>
          <p:cNvSpPr txBox="1"/>
          <p:nvPr/>
        </p:nvSpPr>
        <p:spPr>
          <a:xfrm>
            <a:off x="9139656" y="3803203"/>
            <a:ext cx="2889059" cy="510158"/>
          </a:xfrm>
          <a:prstGeom prst="rect">
            <a:avLst/>
          </a:prstGeom>
        </p:spPr>
        <p:txBody>
          <a:bodyPr lIns="0" tIns="0" rIns="0" bIns="0" rtlCol="0" anchor="t">
            <a:spAutoFit/>
          </a:bodyPr>
          <a:lstStyle/>
          <a:p>
            <a:pPr algn="ctr">
              <a:lnSpc>
                <a:spcPts val="4370"/>
              </a:lnSpc>
            </a:pPr>
            <a:r>
              <a:rPr lang="en-US" sz="2800">
                <a:solidFill>
                  <a:srgbClr val="FFFFFF"/>
                </a:solidFill>
                <a:ea typeface="思源黑体 2 Bold" panose="020B0800000000000000" charset="-122"/>
              </a:rPr>
              <a:t>实验过程</a:t>
            </a:r>
            <a:endParaRPr lang="en-US" sz="2800">
              <a:solidFill>
                <a:srgbClr val="FFFFFF"/>
              </a:solidFill>
              <a:ea typeface="思源黑体 2 Bold" panose="020B08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Group 2"/>
          <p:cNvGrpSpPr/>
          <p:nvPr/>
        </p:nvGrpSpPr>
        <p:grpSpPr>
          <a:xfrm rot="0">
            <a:off x="17959576" y="0"/>
            <a:ext cx="328424" cy="10287000"/>
            <a:chOff x="0" y="0"/>
            <a:chExt cx="86499" cy="2709333"/>
          </a:xfrm>
        </p:grpSpPr>
        <p:sp>
          <p:nvSpPr>
            <p:cNvPr id="3" name="Freeform 3"/>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4" name="TextBox 4"/>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0">
            <a:off x="0" y="719568"/>
            <a:ext cx="678703" cy="542064"/>
            <a:chOff x="0" y="0"/>
            <a:chExt cx="70805" cy="56550"/>
          </a:xfrm>
        </p:grpSpPr>
        <p:sp>
          <p:nvSpPr>
            <p:cNvPr id="6" name="Freeform 6"/>
            <p:cNvSpPr/>
            <p:nvPr/>
          </p:nvSpPr>
          <p:spPr>
            <a:xfrm>
              <a:off x="0" y="0"/>
              <a:ext cx="70805" cy="56550"/>
            </a:xfrm>
            <a:custGeom>
              <a:avLst/>
              <a:gdLst/>
              <a:ahLst/>
              <a:cxnLst/>
              <a:rect l="l" t="t" r="r" b="b"/>
              <a:pathLst>
                <a:path w="70805" h="56550">
                  <a:moveTo>
                    <a:pt x="0" y="0"/>
                  </a:moveTo>
                  <a:lnTo>
                    <a:pt x="70805" y="0"/>
                  </a:lnTo>
                  <a:lnTo>
                    <a:pt x="70805" y="56550"/>
                  </a:lnTo>
                  <a:lnTo>
                    <a:pt x="0" y="56550"/>
                  </a:lnTo>
                  <a:close/>
                </a:path>
              </a:pathLst>
            </a:custGeom>
            <a:solidFill>
              <a:srgbClr val="2827FC"/>
            </a:solidFill>
          </p:spPr>
        </p:sp>
        <p:sp>
          <p:nvSpPr>
            <p:cNvPr id="7" name="TextBox 7"/>
            <p:cNvSpPr txBox="1"/>
            <p:nvPr/>
          </p:nvSpPr>
          <p:spPr>
            <a:xfrm>
              <a:off x="0" y="-28575"/>
              <a:ext cx="70805" cy="85125"/>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742383" y="3448346"/>
            <a:ext cx="8841258" cy="4828593"/>
            <a:chOff x="0" y="0"/>
            <a:chExt cx="1037625" cy="566692"/>
          </a:xfrm>
        </p:grpSpPr>
        <p:sp>
          <p:nvSpPr>
            <p:cNvPr id="9" name="Freeform 9"/>
            <p:cNvSpPr/>
            <p:nvPr/>
          </p:nvSpPr>
          <p:spPr>
            <a:xfrm>
              <a:off x="0" y="0"/>
              <a:ext cx="1037625" cy="566692"/>
            </a:xfrm>
            <a:custGeom>
              <a:avLst/>
              <a:gdLst/>
              <a:ahLst/>
              <a:cxnLst/>
              <a:rect l="l" t="t" r="r" b="b"/>
              <a:pathLst>
                <a:path w="1037625" h="566692">
                  <a:moveTo>
                    <a:pt x="834425" y="0"/>
                  </a:moveTo>
                  <a:lnTo>
                    <a:pt x="0" y="0"/>
                  </a:lnTo>
                  <a:lnTo>
                    <a:pt x="0" y="566692"/>
                  </a:lnTo>
                  <a:lnTo>
                    <a:pt x="834425" y="566692"/>
                  </a:lnTo>
                  <a:lnTo>
                    <a:pt x="1037625" y="283346"/>
                  </a:lnTo>
                  <a:lnTo>
                    <a:pt x="834425" y="0"/>
                  </a:lnTo>
                  <a:close/>
                </a:path>
              </a:pathLst>
            </a:custGeom>
            <a:solidFill>
              <a:srgbClr val="000000">
                <a:alpha val="0"/>
              </a:srgbClr>
            </a:solidFill>
            <a:ln w="28575" cap="sq">
              <a:solidFill>
                <a:srgbClr val="2827FC"/>
              </a:solidFill>
              <a:prstDash val="solid"/>
              <a:miter/>
            </a:ln>
          </p:spPr>
        </p:sp>
        <p:sp>
          <p:nvSpPr>
            <p:cNvPr id="10" name="TextBox 10"/>
            <p:cNvSpPr txBox="1"/>
            <p:nvPr/>
          </p:nvSpPr>
          <p:spPr>
            <a:xfrm>
              <a:off x="0" y="-28575"/>
              <a:ext cx="923325" cy="59526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0">
            <a:off x="1294998" y="4391011"/>
            <a:ext cx="858359" cy="85835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827FC"/>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3105"/>
                </a:lnSpc>
              </a:pPr>
            </a:p>
          </p:txBody>
        </p:sp>
      </p:grpSp>
      <p:sp>
        <p:nvSpPr>
          <p:cNvPr id="14" name="Freeform 14"/>
          <p:cNvSpPr/>
          <p:nvPr/>
        </p:nvSpPr>
        <p:spPr>
          <a:xfrm>
            <a:off x="1485384" y="4589985"/>
            <a:ext cx="482105" cy="460410"/>
          </a:xfrm>
          <a:custGeom>
            <a:avLst/>
            <a:gdLst/>
            <a:ahLst/>
            <a:cxnLst/>
            <a:rect l="l" t="t" r="r" b="b"/>
            <a:pathLst>
              <a:path w="482105" h="460410">
                <a:moveTo>
                  <a:pt x="0" y="0"/>
                </a:moveTo>
                <a:lnTo>
                  <a:pt x="482105" y="0"/>
                </a:lnTo>
                <a:lnTo>
                  <a:pt x="482105" y="460410"/>
                </a:lnTo>
                <a:lnTo>
                  <a:pt x="0" y="46041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15" name="Group 15"/>
          <p:cNvGrpSpPr/>
          <p:nvPr/>
        </p:nvGrpSpPr>
        <p:grpSpPr>
          <a:xfrm rot="0">
            <a:off x="1294998" y="6475915"/>
            <a:ext cx="858359" cy="858359"/>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827FC"/>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3105"/>
                </a:lnSpc>
              </a:pPr>
            </a:p>
          </p:txBody>
        </p:sp>
      </p:grpSp>
      <p:sp>
        <p:nvSpPr>
          <p:cNvPr id="18" name="Freeform 18"/>
          <p:cNvSpPr/>
          <p:nvPr/>
        </p:nvSpPr>
        <p:spPr>
          <a:xfrm>
            <a:off x="1483125" y="6671273"/>
            <a:ext cx="482105" cy="467642"/>
          </a:xfrm>
          <a:custGeom>
            <a:avLst/>
            <a:gdLst/>
            <a:ahLst/>
            <a:cxnLst/>
            <a:rect l="l" t="t" r="r" b="b"/>
            <a:pathLst>
              <a:path w="482105" h="467642">
                <a:moveTo>
                  <a:pt x="0" y="0"/>
                </a:moveTo>
                <a:lnTo>
                  <a:pt x="482105" y="0"/>
                </a:lnTo>
                <a:lnTo>
                  <a:pt x="482105" y="467642"/>
                </a:lnTo>
                <a:lnTo>
                  <a:pt x="0" y="4676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9" name="Freeform 19"/>
          <p:cNvSpPr/>
          <p:nvPr/>
        </p:nvSpPr>
        <p:spPr>
          <a:xfrm>
            <a:off x="10211415" y="3448346"/>
            <a:ext cx="6764001" cy="1141640"/>
          </a:xfrm>
          <a:custGeom>
            <a:avLst/>
            <a:gdLst/>
            <a:ahLst/>
            <a:cxnLst/>
            <a:rect l="l" t="t" r="r" b="b"/>
            <a:pathLst>
              <a:path w="6764001" h="1141640">
                <a:moveTo>
                  <a:pt x="0" y="0"/>
                </a:moveTo>
                <a:lnTo>
                  <a:pt x="6764001" y="0"/>
                </a:lnTo>
                <a:lnTo>
                  <a:pt x="6764001" y="1141639"/>
                </a:lnTo>
                <a:lnTo>
                  <a:pt x="0" y="1141639"/>
                </a:lnTo>
                <a:lnTo>
                  <a:pt x="0" y="0"/>
                </a:lnTo>
                <a:close/>
              </a:path>
            </a:pathLst>
          </a:custGeom>
          <a:blipFill>
            <a:blip r:embed="rId5"/>
            <a:stretch>
              <a:fillRect/>
            </a:stretch>
          </a:blipFill>
        </p:spPr>
      </p:sp>
      <p:sp>
        <p:nvSpPr>
          <p:cNvPr id="20" name="Freeform 20"/>
          <p:cNvSpPr/>
          <p:nvPr/>
        </p:nvSpPr>
        <p:spPr>
          <a:xfrm>
            <a:off x="10211415" y="6540236"/>
            <a:ext cx="6764001" cy="1736703"/>
          </a:xfrm>
          <a:custGeom>
            <a:avLst/>
            <a:gdLst/>
            <a:ahLst/>
            <a:cxnLst/>
            <a:rect l="l" t="t" r="r" b="b"/>
            <a:pathLst>
              <a:path w="6764001" h="1736703">
                <a:moveTo>
                  <a:pt x="0" y="0"/>
                </a:moveTo>
                <a:lnTo>
                  <a:pt x="6764001" y="0"/>
                </a:lnTo>
                <a:lnTo>
                  <a:pt x="6764001" y="1736703"/>
                </a:lnTo>
                <a:lnTo>
                  <a:pt x="0" y="1736703"/>
                </a:lnTo>
                <a:lnTo>
                  <a:pt x="0" y="0"/>
                </a:lnTo>
                <a:close/>
              </a:path>
            </a:pathLst>
          </a:custGeom>
          <a:blipFill>
            <a:blip r:embed="rId6"/>
            <a:stretch>
              <a:fillRect/>
            </a:stretch>
          </a:blipFill>
        </p:spPr>
      </p:sp>
      <p:sp>
        <p:nvSpPr>
          <p:cNvPr id="21" name="TextBox 21"/>
          <p:cNvSpPr txBox="1"/>
          <p:nvPr/>
        </p:nvSpPr>
        <p:spPr>
          <a:xfrm>
            <a:off x="1047750" y="576262"/>
            <a:ext cx="6259721" cy="752475"/>
          </a:xfrm>
          <a:prstGeom prst="rect">
            <a:avLst/>
          </a:prstGeom>
        </p:spPr>
        <p:txBody>
          <a:bodyPr lIns="0" tIns="0" rIns="0" bIns="0" rtlCol="0" anchor="t">
            <a:spAutoFit/>
          </a:bodyPr>
          <a:lstStyle/>
          <a:p>
            <a:pPr>
              <a:lnSpc>
                <a:spcPts val="5995"/>
              </a:lnSpc>
            </a:pPr>
            <a:r>
              <a:rPr lang="en-US" sz="4995">
                <a:solidFill>
                  <a:srgbClr val="1E1E1E"/>
                </a:solidFill>
                <a:latin typeface="思源黑体 1 Bold" panose="020B0800000000000000" charset="-122"/>
              </a:rPr>
              <a:t>Programming</a:t>
            </a:r>
            <a:endParaRPr lang="en-US" sz="4995">
              <a:solidFill>
                <a:srgbClr val="1E1E1E"/>
              </a:solidFill>
              <a:latin typeface="思源黑体 1 Bold" panose="020B0800000000000000" charset="-122"/>
            </a:endParaRPr>
          </a:p>
        </p:txBody>
      </p:sp>
      <p:sp>
        <p:nvSpPr>
          <p:cNvPr id="22" name="TextBox 22"/>
          <p:cNvSpPr txBox="1"/>
          <p:nvPr/>
        </p:nvSpPr>
        <p:spPr>
          <a:xfrm>
            <a:off x="2520448" y="5154120"/>
            <a:ext cx="6274491" cy="1828039"/>
          </a:xfrm>
          <a:prstGeom prst="rect">
            <a:avLst/>
          </a:prstGeom>
        </p:spPr>
        <p:txBody>
          <a:bodyPr lIns="0" tIns="0" rIns="0" bIns="0" rtlCol="0" anchor="t">
            <a:spAutoFit/>
          </a:bodyPr>
          <a:lstStyle/>
          <a:p>
            <a:pPr algn="just">
              <a:lnSpc>
                <a:spcPts val="3695"/>
              </a:lnSpc>
            </a:pPr>
            <a:r>
              <a:rPr lang="en-US" sz="2200">
                <a:solidFill>
                  <a:srgbClr val="1E1E1E"/>
                </a:solidFill>
                <a:latin typeface="思源黑体 2" panose="020B0500000000000000" charset="-122"/>
                <a:ea typeface="思源黑体 2" panose="020B0500000000000000" charset="-122"/>
              </a:rPr>
              <a:t>onnx-mlir和onnx-runtime对相同图片的推理结果是一样的，说明onnx-mlir编译出的模型并没有损坏，即每个隐藏层的权重等信息被完好地保存到了.so中</a:t>
            </a:r>
            <a:endParaRPr lang="en-US" sz="2200">
              <a:solidFill>
                <a:srgbClr val="1E1E1E"/>
              </a:solidFill>
              <a:latin typeface="思源黑体 2" panose="020B0500000000000000" charset="-122"/>
              <a:ea typeface="思源黑体 2" panose="020B0500000000000000" charset="-122"/>
            </a:endParaRPr>
          </a:p>
        </p:txBody>
      </p:sp>
      <p:sp>
        <p:nvSpPr>
          <p:cNvPr id="23" name="TextBox 23"/>
          <p:cNvSpPr txBox="1"/>
          <p:nvPr/>
        </p:nvSpPr>
        <p:spPr>
          <a:xfrm>
            <a:off x="2520448" y="4292044"/>
            <a:ext cx="2889059" cy="510158"/>
          </a:xfrm>
          <a:prstGeom prst="rect">
            <a:avLst/>
          </a:prstGeom>
        </p:spPr>
        <p:txBody>
          <a:bodyPr lIns="0" tIns="0" rIns="0" bIns="0" rtlCol="0" anchor="t">
            <a:spAutoFit/>
          </a:bodyPr>
          <a:lstStyle/>
          <a:p>
            <a:pPr>
              <a:lnSpc>
                <a:spcPts val="4370"/>
              </a:lnSpc>
            </a:pPr>
            <a:r>
              <a:rPr lang="en-US" sz="2800">
                <a:solidFill>
                  <a:srgbClr val="1E1E1E"/>
                </a:solidFill>
                <a:ea typeface="思源黑体 2 Bold" panose="020B0800000000000000" charset="-122"/>
              </a:rPr>
              <a:t>推理结果</a:t>
            </a:r>
            <a:endParaRPr lang="en-US" sz="2800">
              <a:solidFill>
                <a:srgbClr val="1E1E1E"/>
              </a:solidFill>
              <a:ea typeface="思源黑体 2 Bold" panose="020B08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 name="Group 2"/>
          <p:cNvGrpSpPr/>
          <p:nvPr/>
        </p:nvGrpSpPr>
        <p:grpSpPr>
          <a:xfrm rot="0">
            <a:off x="17959576" y="0"/>
            <a:ext cx="328424" cy="10287000"/>
            <a:chOff x="0" y="0"/>
            <a:chExt cx="86499" cy="2709333"/>
          </a:xfrm>
        </p:grpSpPr>
        <p:sp>
          <p:nvSpPr>
            <p:cNvPr id="3" name="Freeform 3"/>
            <p:cNvSpPr/>
            <p:nvPr/>
          </p:nvSpPr>
          <p:spPr>
            <a:xfrm>
              <a:off x="0" y="0"/>
              <a:ext cx="86499" cy="2709333"/>
            </a:xfrm>
            <a:custGeom>
              <a:avLst/>
              <a:gdLst/>
              <a:ahLst/>
              <a:cxnLst/>
              <a:rect l="l" t="t" r="r" b="b"/>
              <a:pathLst>
                <a:path w="86499" h="2709333">
                  <a:moveTo>
                    <a:pt x="0" y="0"/>
                  </a:moveTo>
                  <a:lnTo>
                    <a:pt x="86499" y="0"/>
                  </a:lnTo>
                  <a:lnTo>
                    <a:pt x="86499" y="2709333"/>
                  </a:lnTo>
                  <a:lnTo>
                    <a:pt x="0" y="2709333"/>
                  </a:lnTo>
                  <a:close/>
                </a:path>
              </a:pathLst>
            </a:custGeom>
            <a:solidFill>
              <a:srgbClr val="2827FC"/>
            </a:solidFill>
            <a:ln cap="sq">
              <a:noFill/>
              <a:prstDash val="solid"/>
              <a:miter/>
            </a:ln>
          </p:spPr>
        </p:sp>
        <p:sp>
          <p:nvSpPr>
            <p:cNvPr id="4" name="TextBox 4"/>
            <p:cNvSpPr txBox="1"/>
            <p:nvPr/>
          </p:nvSpPr>
          <p:spPr>
            <a:xfrm>
              <a:off x="0" y="-28575"/>
              <a:ext cx="86499" cy="27379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0">
            <a:off x="0" y="719568"/>
            <a:ext cx="678703" cy="542064"/>
            <a:chOff x="0" y="0"/>
            <a:chExt cx="70805" cy="56550"/>
          </a:xfrm>
        </p:grpSpPr>
        <p:sp>
          <p:nvSpPr>
            <p:cNvPr id="6" name="Freeform 6"/>
            <p:cNvSpPr/>
            <p:nvPr/>
          </p:nvSpPr>
          <p:spPr>
            <a:xfrm>
              <a:off x="0" y="0"/>
              <a:ext cx="70805" cy="56550"/>
            </a:xfrm>
            <a:custGeom>
              <a:avLst/>
              <a:gdLst/>
              <a:ahLst/>
              <a:cxnLst/>
              <a:rect l="l" t="t" r="r" b="b"/>
              <a:pathLst>
                <a:path w="70805" h="56550">
                  <a:moveTo>
                    <a:pt x="0" y="0"/>
                  </a:moveTo>
                  <a:lnTo>
                    <a:pt x="70805" y="0"/>
                  </a:lnTo>
                  <a:lnTo>
                    <a:pt x="70805" y="56550"/>
                  </a:lnTo>
                  <a:lnTo>
                    <a:pt x="0" y="56550"/>
                  </a:lnTo>
                  <a:close/>
                </a:path>
              </a:pathLst>
            </a:custGeom>
            <a:solidFill>
              <a:srgbClr val="2827FC"/>
            </a:solidFill>
          </p:spPr>
        </p:sp>
        <p:sp>
          <p:nvSpPr>
            <p:cNvPr id="7" name="TextBox 7"/>
            <p:cNvSpPr txBox="1"/>
            <p:nvPr/>
          </p:nvSpPr>
          <p:spPr>
            <a:xfrm>
              <a:off x="0" y="-28575"/>
              <a:ext cx="70805" cy="85125"/>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1470064" y="3629315"/>
            <a:ext cx="7424001" cy="4993305"/>
            <a:chOff x="0" y="0"/>
            <a:chExt cx="6991152" cy="4702176"/>
          </a:xfrm>
        </p:grpSpPr>
        <p:sp>
          <p:nvSpPr>
            <p:cNvPr id="9" name="Freeform 9"/>
            <p:cNvSpPr/>
            <p:nvPr/>
          </p:nvSpPr>
          <p:spPr>
            <a:xfrm>
              <a:off x="0" y="0"/>
              <a:ext cx="6991152" cy="4702176"/>
            </a:xfrm>
            <a:custGeom>
              <a:avLst/>
              <a:gdLst/>
              <a:ahLst/>
              <a:cxnLst/>
              <a:rect l="l" t="t" r="r" b="b"/>
              <a:pathLst>
                <a:path w="6991152" h="4702176">
                  <a:moveTo>
                    <a:pt x="0" y="0"/>
                  </a:moveTo>
                  <a:lnTo>
                    <a:pt x="6991152" y="0"/>
                  </a:lnTo>
                  <a:lnTo>
                    <a:pt x="6991152" y="4702176"/>
                  </a:lnTo>
                  <a:lnTo>
                    <a:pt x="0" y="4702176"/>
                  </a:lnTo>
                  <a:close/>
                </a:path>
              </a:pathLst>
            </a:custGeom>
            <a:solidFill>
              <a:srgbClr val="2827FC"/>
            </a:solidFill>
            <a:ln cap="sq">
              <a:noFill/>
              <a:prstDash val="solid"/>
              <a:miter/>
            </a:ln>
          </p:spPr>
        </p:sp>
        <p:sp>
          <p:nvSpPr>
            <p:cNvPr id="10" name="TextBox 10"/>
            <p:cNvSpPr txBox="1"/>
            <p:nvPr/>
          </p:nvSpPr>
          <p:spPr>
            <a:xfrm>
              <a:off x="0" y="0"/>
              <a:ext cx="6991152" cy="4702176"/>
            </a:xfrm>
            <a:prstGeom prst="rect">
              <a:avLst/>
            </a:prstGeom>
          </p:spPr>
          <p:txBody>
            <a:bodyPr lIns="50800" tIns="50800" rIns="50800" bIns="50800" rtlCol="0" anchor="ctr"/>
            <a:lstStyle/>
            <a:p>
              <a:pPr marL="0" lvl="0" indent="0" algn="ctr">
                <a:lnSpc>
                  <a:spcPts val="2400"/>
                </a:lnSpc>
                <a:spcBef>
                  <a:spcPct val="0"/>
                </a:spcBef>
              </a:pPr>
            </a:p>
          </p:txBody>
        </p:sp>
      </p:grpSp>
      <p:sp>
        <p:nvSpPr>
          <p:cNvPr id="11" name="Freeform 11"/>
          <p:cNvSpPr/>
          <p:nvPr/>
        </p:nvSpPr>
        <p:spPr>
          <a:xfrm>
            <a:off x="9144000" y="4829644"/>
            <a:ext cx="8115300" cy="1072766"/>
          </a:xfrm>
          <a:custGeom>
            <a:avLst/>
            <a:gdLst/>
            <a:ahLst/>
            <a:cxnLst/>
            <a:rect l="l" t="t" r="r" b="b"/>
            <a:pathLst>
              <a:path w="8115300" h="1072766">
                <a:moveTo>
                  <a:pt x="0" y="0"/>
                </a:moveTo>
                <a:lnTo>
                  <a:pt x="8115300" y="0"/>
                </a:lnTo>
                <a:lnTo>
                  <a:pt x="8115300" y="1072766"/>
                </a:lnTo>
                <a:lnTo>
                  <a:pt x="0" y="1072766"/>
                </a:lnTo>
                <a:lnTo>
                  <a:pt x="0" y="0"/>
                </a:lnTo>
                <a:close/>
              </a:path>
            </a:pathLst>
          </a:custGeom>
          <a:blipFill>
            <a:blip r:embed="rId1"/>
            <a:stretch>
              <a:fillRect t="-130422" b="-145928"/>
            </a:stretch>
          </a:blipFill>
        </p:spPr>
      </p:sp>
      <p:sp>
        <p:nvSpPr>
          <p:cNvPr id="12" name="Freeform 12"/>
          <p:cNvSpPr/>
          <p:nvPr/>
        </p:nvSpPr>
        <p:spPr>
          <a:xfrm>
            <a:off x="12117193" y="4891877"/>
            <a:ext cx="4700744" cy="312159"/>
          </a:xfrm>
          <a:custGeom>
            <a:avLst/>
            <a:gdLst/>
            <a:ahLst/>
            <a:cxnLst/>
            <a:rect l="l" t="t" r="r" b="b"/>
            <a:pathLst>
              <a:path w="4700744" h="312159">
                <a:moveTo>
                  <a:pt x="0" y="0"/>
                </a:moveTo>
                <a:lnTo>
                  <a:pt x="4700743" y="0"/>
                </a:lnTo>
                <a:lnTo>
                  <a:pt x="4700743" y="312159"/>
                </a:lnTo>
                <a:lnTo>
                  <a:pt x="0" y="312159"/>
                </a:lnTo>
                <a:lnTo>
                  <a:pt x="0" y="0"/>
                </a:lnTo>
                <a:close/>
              </a:path>
            </a:pathLst>
          </a:custGeom>
          <a:blipFill>
            <a:blip r:embed="rId2"/>
            <a:stretch>
              <a:fillRect/>
            </a:stretch>
          </a:blipFill>
        </p:spPr>
      </p:sp>
      <p:sp>
        <p:nvSpPr>
          <p:cNvPr id="13" name="Freeform 13"/>
          <p:cNvSpPr/>
          <p:nvPr/>
        </p:nvSpPr>
        <p:spPr>
          <a:xfrm>
            <a:off x="9144000" y="6325385"/>
            <a:ext cx="8115300" cy="1072766"/>
          </a:xfrm>
          <a:custGeom>
            <a:avLst/>
            <a:gdLst/>
            <a:ahLst/>
            <a:cxnLst/>
            <a:rect l="l" t="t" r="r" b="b"/>
            <a:pathLst>
              <a:path w="8115300" h="1072766">
                <a:moveTo>
                  <a:pt x="0" y="0"/>
                </a:moveTo>
                <a:lnTo>
                  <a:pt x="8115300" y="0"/>
                </a:lnTo>
                <a:lnTo>
                  <a:pt x="8115300" y="1072766"/>
                </a:lnTo>
                <a:lnTo>
                  <a:pt x="0" y="1072766"/>
                </a:lnTo>
                <a:lnTo>
                  <a:pt x="0" y="0"/>
                </a:lnTo>
                <a:close/>
              </a:path>
            </a:pathLst>
          </a:custGeom>
          <a:blipFill>
            <a:blip r:embed="rId1"/>
            <a:stretch>
              <a:fillRect t="-130422" b="-145928"/>
            </a:stretch>
          </a:blipFill>
        </p:spPr>
      </p:sp>
      <p:sp>
        <p:nvSpPr>
          <p:cNvPr id="14" name="Freeform 14"/>
          <p:cNvSpPr/>
          <p:nvPr/>
        </p:nvSpPr>
        <p:spPr>
          <a:xfrm>
            <a:off x="12200932" y="6944951"/>
            <a:ext cx="4700744" cy="255475"/>
          </a:xfrm>
          <a:custGeom>
            <a:avLst/>
            <a:gdLst/>
            <a:ahLst/>
            <a:cxnLst/>
            <a:rect l="l" t="t" r="r" b="b"/>
            <a:pathLst>
              <a:path w="4700744" h="255475">
                <a:moveTo>
                  <a:pt x="0" y="0"/>
                </a:moveTo>
                <a:lnTo>
                  <a:pt x="4700744" y="0"/>
                </a:lnTo>
                <a:lnTo>
                  <a:pt x="4700744" y="255475"/>
                </a:lnTo>
                <a:lnTo>
                  <a:pt x="0" y="255475"/>
                </a:lnTo>
                <a:lnTo>
                  <a:pt x="0" y="0"/>
                </a:lnTo>
                <a:close/>
              </a:path>
            </a:pathLst>
          </a:custGeom>
          <a:blipFill>
            <a:blip r:embed="rId3"/>
            <a:stretch>
              <a:fillRect/>
            </a:stretch>
          </a:blipFill>
        </p:spPr>
      </p:sp>
      <p:sp>
        <p:nvSpPr>
          <p:cNvPr id="15" name="Freeform 15"/>
          <p:cNvSpPr/>
          <p:nvPr/>
        </p:nvSpPr>
        <p:spPr>
          <a:xfrm>
            <a:off x="12117193" y="5366027"/>
            <a:ext cx="4700744" cy="377126"/>
          </a:xfrm>
          <a:custGeom>
            <a:avLst/>
            <a:gdLst/>
            <a:ahLst/>
            <a:cxnLst/>
            <a:rect l="l" t="t" r="r" b="b"/>
            <a:pathLst>
              <a:path w="4700744" h="377126">
                <a:moveTo>
                  <a:pt x="0" y="0"/>
                </a:moveTo>
                <a:lnTo>
                  <a:pt x="4700743" y="0"/>
                </a:lnTo>
                <a:lnTo>
                  <a:pt x="4700743" y="377125"/>
                </a:lnTo>
                <a:lnTo>
                  <a:pt x="0" y="377125"/>
                </a:lnTo>
                <a:lnTo>
                  <a:pt x="0" y="0"/>
                </a:lnTo>
                <a:close/>
              </a:path>
            </a:pathLst>
          </a:custGeom>
          <a:blipFill>
            <a:blip r:embed="rId4"/>
            <a:stretch>
              <a:fillRect t="-839" r="-7190" b="-4934"/>
            </a:stretch>
          </a:blipFill>
        </p:spPr>
      </p:sp>
      <p:sp>
        <p:nvSpPr>
          <p:cNvPr id="16" name="Freeform 16"/>
          <p:cNvSpPr/>
          <p:nvPr/>
        </p:nvSpPr>
        <p:spPr>
          <a:xfrm>
            <a:off x="12200932" y="6480194"/>
            <a:ext cx="4700744" cy="254956"/>
          </a:xfrm>
          <a:custGeom>
            <a:avLst/>
            <a:gdLst/>
            <a:ahLst/>
            <a:cxnLst/>
            <a:rect l="l" t="t" r="r" b="b"/>
            <a:pathLst>
              <a:path w="4700744" h="254956">
                <a:moveTo>
                  <a:pt x="0" y="0"/>
                </a:moveTo>
                <a:lnTo>
                  <a:pt x="4700744" y="0"/>
                </a:lnTo>
                <a:lnTo>
                  <a:pt x="4700744" y="254956"/>
                </a:lnTo>
                <a:lnTo>
                  <a:pt x="0" y="254956"/>
                </a:lnTo>
                <a:lnTo>
                  <a:pt x="0" y="0"/>
                </a:lnTo>
                <a:close/>
              </a:path>
            </a:pathLst>
          </a:custGeom>
          <a:blipFill>
            <a:blip r:embed="rId5"/>
            <a:stretch>
              <a:fillRect/>
            </a:stretch>
          </a:blipFill>
        </p:spPr>
      </p:sp>
      <p:sp>
        <p:nvSpPr>
          <p:cNvPr id="17" name="TextBox 17"/>
          <p:cNvSpPr txBox="1"/>
          <p:nvPr/>
        </p:nvSpPr>
        <p:spPr>
          <a:xfrm>
            <a:off x="1047750" y="576262"/>
            <a:ext cx="6259721" cy="752475"/>
          </a:xfrm>
          <a:prstGeom prst="rect">
            <a:avLst/>
          </a:prstGeom>
        </p:spPr>
        <p:txBody>
          <a:bodyPr lIns="0" tIns="0" rIns="0" bIns="0" rtlCol="0" anchor="t">
            <a:spAutoFit/>
          </a:bodyPr>
          <a:lstStyle/>
          <a:p>
            <a:pPr>
              <a:lnSpc>
                <a:spcPts val="5995"/>
              </a:lnSpc>
            </a:pPr>
            <a:r>
              <a:rPr lang="en-US" sz="4995">
                <a:solidFill>
                  <a:srgbClr val="1E1E1E"/>
                </a:solidFill>
                <a:latin typeface="思源黑体 1 Bold" panose="020B0800000000000000" charset="-122"/>
              </a:rPr>
              <a:t>Programming</a:t>
            </a:r>
            <a:endParaRPr lang="en-US" sz="4995">
              <a:solidFill>
                <a:srgbClr val="1E1E1E"/>
              </a:solidFill>
              <a:latin typeface="思源黑体 1 Bold" panose="020B0800000000000000" charset="-122"/>
            </a:endParaRPr>
          </a:p>
        </p:txBody>
      </p:sp>
      <p:sp>
        <p:nvSpPr>
          <p:cNvPr id="18" name="TextBox 18"/>
          <p:cNvSpPr txBox="1"/>
          <p:nvPr/>
        </p:nvSpPr>
        <p:spPr>
          <a:xfrm>
            <a:off x="3737534" y="4032666"/>
            <a:ext cx="2889059" cy="510158"/>
          </a:xfrm>
          <a:prstGeom prst="rect">
            <a:avLst/>
          </a:prstGeom>
        </p:spPr>
        <p:txBody>
          <a:bodyPr lIns="0" tIns="0" rIns="0" bIns="0" rtlCol="0" anchor="t">
            <a:spAutoFit/>
          </a:bodyPr>
          <a:lstStyle/>
          <a:p>
            <a:pPr algn="ctr">
              <a:lnSpc>
                <a:spcPts val="4370"/>
              </a:lnSpc>
            </a:pPr>
            <a:r>
              <a:rPr lang="en-US" sz="2800">
                <a:solidFill>
                  <a:srgbClr val="FFFFFF"/>
                </a:solidFill>
                <a:ea typeface="思源黑体 2 Bold" panose="020B0800000000000000" charset="-122"/>
              </a:rPr>
              <a:t>时间对比</a:t>
            </a:r>
            <a:endParaRPr lang="en-US" sz="2800">
              <a:solidFill>
                <a:srgbClr val="FFFFFF"/>
              </a:solidFill>
              <a:ea typeface="思源黑体 2 Bold" panose="020B0800000000000000" charset="-122"/>
            </a:endParaRPr>
          </a:p>
        </p:txBody>
      </p:sp>
      <p:sp>
        <p:nvSpPr>
          <p:cNvPr id="19" name="TextBox 19"/>
          <p:cNvSpPr txBox="1"/>
          <p:nvPr/>
        </p:nvSpPr>
        <p:spPr>
          <a:xfrm>
            <a:off x="2190568" y="4724869"/>
            <a:ext cx="5982991" cy="3364993"/>
          </a:xfrm>
          <a:prstGeom prst="rect">
            <a:avLst/>
          </a:prstGeom>
        </p:spPr>
        <p:txBody>
          <a:bodyPr lIns="0" tIns="0" rIns="0" bIns="0" rtlCol="0" anchor="t">
            <a:spAutoFit/>
          </a:bodyPr>
          <a:lstStyle/>
          <a:p>
            <a:pPr algn="ctr">
              <a:lnSpc>
                <a:spcPts val="3865"/>
              </a:lnSpc>
            </a:pPr>
            <a:r>
              <a:rPr lang="en-US" sz="2300">
                <a:solidFill>
                  <a:srgbClr val="FFFFFF"/>
                </a:solidFill>
                <a:latin typeface="思源黑体 2" panose="020B0500000000000000" charset="-122"/>
                <a:ea typeface="思源黑体 2" panose="020B0500000000000000" charset="-122"/>
              </a:rPr>
              <a:t>onnx-mlir加载模型时间远远小于onnx-runtime加载模型的时间，而作为一个成熟的库，onnx-runtime在加载模型时会对模型所对应的计算图做优化，所以加载时间相比直接加载.so慢了上千倍，而onnx-mlir没有做一些对应的模型优化导致它的推理时间相比onnx-runtime差了16倍左右</a:t>
            </a:r>
            <a:endParaRPr lang="en-US" sz="2300">
              <a:solidFill>
                <a:srgbClr val="FFFFFF"/>
              </a:solidFill>
              <a:latin typeface="思源黑体 2" panose="020B0500000000000000" charset="-122"/>
              <a:ea typeface="思源黑体 2" panose="020B0500000000000000" charset="-122"/>
            </a:endParaRPr>
          </a:p>
        </p:txBody>
      </p:sp>
      <p:sp>
        <p:nvSpPr>
          <p:cNvPr id="20" name="TextBox 20"/>
          <p:cNvSpPr txBox="1"/>
          <p:nvPr/>
        </p:nvSpPr>
        <p:spPr>
          <a:xfrm>
            <a:off x="1470064" y="2418531"/>
            <a:ext cx="15061874" cy="705993"/>
          </a:xfrm>
          <a:prstGeom prst="rect">
            <a:avLst/>
          </a:prstGeom>
        </p:spPr>
        <p:txBody>
          <a:bodyPr lIns="0" tIns="0" rIns="0" bIns="0" rtlCol="0" anchor="t">
            <a:spAutoFit/>
          </a:bodyPr>
          <a:lstStyle/>
          <a:p>
            <a:pPr algn="just">
              <a:lnSpc>
                <a:spcPts val="2855"/>
              </a:lnSpc>
            </a:pPr>
            <a:r>
              <a:rPr lang="en-US" sz="1700">
                <a:solidFill>
                  <a:srgbClr val="1E1E1E"/>
                </a:solidFill>
                <a:latin typeface="思源黑体 2" panose="020B0500000000000000" charset="-122"/>
                <a:ea typeface="思源黑体 2" panose="020B0500000000000000" charset="-122"/>
              </a:rPr>
              <a:t>比较两者的运行效率发现.so的推理速率相比于使用onnx-runtime库来说差距非常大（</a:t>
            </a:r>
            <a:r>
              <a:rPr lang="en-US" sz="1700">
                <a:solidFill>
                  <a:srgbClr val="FF914D"/>
                </a:solidFill>
                <a:latin typeface="思源黑体 2" panose="020B0500000000000000" charset="-122"/>
                <a:ea typeface="思源黑体 2" panose="020B0500000000000000" charset="-122"/>
              </a:rPr>
              <a:t>约16倍差距</a:t>
            </a:r>
            <a:r>
              <a:rPr lang="en-US" sz="1700">
                <a:solidFill>
                  <a:srgbClr val="1E1E1E"/>
                </a:solidFill>
                <a:latin typeface="思源黑体 2" panose="020B0500000000000000" charset="-122"/>
                <a:ea typeface="思源黑体 2" panose="020B0500000000000000" charset="-122"/>
              </a:rPr>
              <a:t>），而cpu占用率却非常低（</a:t>
            </a:r>
            <a:r>
              <a:rPr lang="en-US" sz="1700">
                <a:solidFill>
                  <a:srgbClr val="FF914D"/>
                </a:solidFill>
                <a:latin typeface="思源黑体 2" panose="020B0500000000000000" charset="-122"/>
                <a:ea typeface="思源黑体 2" panose="020B0500000000000000" charset="-122"/>
              </a:rPr>
              <a:t>约8倍差距</a:t>
            </a:r>
            <a:r>
              <a:rPr lang="en-US" sz="1700">
                <a:solidFill>
                  <a:srgbClr val="1E1E1E"/>
                </a:solidFill>
                <a:latin typeface="思源黑体 2" panose="020B0500000000000000" charset="-122"/>
                <a:ea typeface="思源黑体 2" panose="020B0500000000000000" charset="-122"/>
              </a:rPr>
              <a:t>），说明onnx-mlir框架目前为止暂未进行并行化计算优化（由于onnx-mlir是一个20年的</a:t>
            </a:r>
            <a:r>
              <a:rPr lang="en-US" sz="1700">
                <a:solidFill>
                  <a:srgbClr val="FF914D"/>
                </a:solidFill>
                <a:ea typeface="思源黑体 2" panose="020B0500000000000000" charset="-122"/>
              </a:rPr>
              <a:t>开源</a:t>
            </a:r>
            <a:r>
              <a:rPr lang="en-US" sz="1700">
                <a:solidFill>
                  <a:srgbClr val="1E1E1E"/>
                </a:solidFill>
                <a:latin typeface="思源黑体 2" panose="020B0500000000000000" charset="-122"/>
                <a:ea typeface="思源黑体 2" panose="020B0500000000000000" charset="-122"/>
              </a:rPr>
              <a:t>DL编译器，优化还不够比较合理）</a:t>
            </a:r>
            <a:endParaRPr lang="en-US" sz="1700">
              <a:solidFill>
                <a:srgbClr val="1E1E1E"/>
              </a:solidFill>
              <a:latin typeface="思源黑体 2" panose="020B0500000000000000" charset="-122"/>
              <a:ea typeface="思源黑体 2" panose="020B0500000000000000" charset="-122"/>
            </a:endParaRPr>
          </a:p>
        </p:txBody>
      </p:sp>
      <p:sp>
        <p:nvSpPr>
          <p:cNvPr id="21" name="TextBox 21"/>
          <p:cNvSpPr txBox="1"/>
          <p:nvPr/>
        </p:nvSpPr>
        <p:spPr>
          <a:xfrm>
            <a:off x="9817046" y="4890346"/>
            <a:ext cx="2062014" cy="313690"/>
          </a:xfrm>
          <a:prstGeom prst="rect">
            <a:avLst/>
          </a:prstGeom>
        </p:spPr>
        <p:txBody>
          <a:bodyPr lIns="0" tIns="0" rIns="0" bIns="0" rtlCol="0" anchor="t">
            <a:spAutoFit/>
          </a:bodyPr>
          <a:lstStyle/>
          <a:p>
            <a:pPr algn="ctr">
              <a:lnSpc>
                <a:spcPts val="2660"/>
              </a:lnSpc>
              <a:spcBef>
                <a:spcPct val="0"/>
              </a:spcBef>
            </a:pPr>
            <a:r>
              <a:rPr lang="en-US" sz="1900">
                <a:solidFill>
                  <a:srgbClr val="000000"/>
                </a:solidFill>
                <a:latin typeface="思源黑体 1" panose="020B0500000000000000" charset="-122"/>
                <a:ea typeface="思源黑体 1" panose="020B0500000000000000" charset="-122"/>
              </a:rPr>
              <a:t>onnx-mlir推理时间</a:t>
            </a:r>
            <a:endParaRPr lang="en-US" sz="1900">
              <a:solidFill>
                <a:srgbClr val="000000"/>
              </a:solidFill>
              <a:latin typeface="思源黑体 1" panose="020B0500000000000000" charset="-122"/>
              <a:ea typeface="思源黑体 1" panose="020B0500000000000000" charset="-122"/>
            </a:endParaRPr>
          </a:p>
        </p:txBody>
      </p:sp>
      <p:sp>
        <p:nvSpPr>
          <p:cNvPr id="22" name="TextBox 22"/>
          <p:cNvSpPr txBox="1"/>
          <p:nvPr/>
        </p:nvSpPr>
        <p:spPr>
          <a:xfrm>
            <a:off x="9367287" y="5429462"/>
            <a:ext cx="2511772" cy="313690"/>
          </a:xfrm>
          <a:prstGeom prst="rect">
            <a:avLst/>
          </a:prstGeom>
        </p:spPr>
        <p:txBody>
          <a:bodyPr lIns="0" tIns="0" rIns="0" bIns="0" rtlCol="0" anchor="t">
            <a:spAutoFit/>
          </a:bodyPr>
          <a:lstStyle/>
          <a:p>
            <a:pPr algn="ctr">
              <a:lnSpc>
                <a:spcPts val="2660"/>
              </a:lnSpc>
              <a:spcBef>
                <a:spcPct val="0"/>
              </a:spcBef>
            </a:pPr>
            <a:r>
              <a:rPr lang="en-US" sz="1900">
                <a:solidFill>
                  <a:srgbClr val="000000"/>
                </a:solidFill>
                <a:latin typeface="思源黑体 1" panose="020B0500000000000000" charset="-122"/>
                <a:ea typeface="思源黑体 1" panose="020B0500000000000000" charset="-122"/>
              </a:rPr>
              <a:t>onnx-runtime推理时间</a:t>
            </a:r>
            <a:endParaRPr lang="en-US" sz="1900">
              <a:solidFill>
                <a:srgbClr val="000000"/>
              </a:solidFill>
              <a:latin typeface="思源黑体 1" panose="020B0500000000000000" charset="-122"/>
              <a:ea typeface="思源黑体 1" panose="020B0500000000000000" charset="-122"/>
            </a:endParaRPr>
          </a:p>
        </p:txBody>
      </p:sp>
      <p:sp>
        <p:nvSpPr>
          <p:cNvPr id="23" name="TextBox 23"/>
          <p:cNvSpPr txBox="1"/>
          <p:nvPr/>
        </p:nvSpPr>
        <p:spPr>
          <a:xfrm>
            <a:off x="9451027" y="6916376"/>
            <a:ext cx="2511772" cy="313690"/>
          </a:xfrm>
          <a:prstGeom prst="rect">
            <a:avLst/>
          </a:prstGeom>
        </p:spPr>
        <p:txBody>
          <a:bodyPr lIns="0" tIns="0" rIns="0" bIns="0" rtlCol="0" anchor="t">
            <a:spAutoFit/>
          </a:bodyPr>
          <a:lstStyle/>
          <a:p>
            <a:pPr algn="ctr">
              <a:lnSpc>
                <a:spcPts val="2660"/>
              </a:lnSpc>
              <a:spcBef>
                <a:spcPct val="0"/>
              </a:spcBef>
            </a:pPr>
            <a:r>
              <a:rPr lang="en-US" sz="1900">
                <a:solidFill>
                  <a:srgbClr val="000000"/>
                </a:solidFill>
                <a:latin typeface="思源黑体 1" panose="020B0500000000000000" charset="-122"/>
                <a:ea typeface="思源黑体 1" panose="020B0500000000000000" charset="-122"/>
              </a:rPr>
              <a:t>onnx-runtime加载时间</a:t>
            </a:r>
            <a:endParaRPr lang="en-US" sz="1900">
              <a:solidFill>
                <a:srgbClr val="000000"/>
              </a:solidFill>
              <a:latin typeface="思源黑体 1" panose="020B0500000000000000" charset="-122"/>
              <a:ea typeface="思源黑体 1" panose="020B0500000000000000" charset="-122"/>
            </a:endParaRPr>
          </a:p>
        </p:txBody>
      </p:sp>
      <p:sp>
        <p:nvSpPr>
          <p:cNvPr id="24" name="TextBox 24"/>
          <p:cNvSpPr txBox="1"/>
          <p:nvPr/>
        </p:nvSpPr>
        <p:spPr>
          <a:xfrm>
            <a:off x="9675906" y="6421460"/>
            <a:ext cx="2062014" cy="313690"/>
          </a:xfrm>
          <a:prstGeom prst="rect">
            <a:avLst/>
          </a:prstGeom>
        </p:spPr>
        <p:txBody>
          <a:bodyPr lIns="0" tIns="0" rIns="0" bIns="0" rtlCol="0" anchor="t">
            <a:spAutoFit/>
          </a:bodyPr>
          <a:lstStyle/>
          <a:p>
            <a:pPr algn="ctr">
              <a:lnSpc>
                <a:spcPts val="2660"/>
              </a:lnSpc>
              <a:spcBef>
                <a:spcPct val="0"/>
              </a:spcBef>
            </a:pPr>
            <a:r>
              <a:rPr lang="en-US" sz="1900">
                <a:solidFill>
                  <a:srgbClr val="000000"/>
                </a:solidFill>
                <a:latin typeface="思源黑体 1" panose="020B0500000000000000" charset="-122"/>
                <a:ea typeface="思源黑体 1" panose="020B0500000000000000" charset="-122"/>
              </a:rPr>
              <a:t>onnx-mlir加载时间</a:t>
            </a:r>
            <a:endParaRPr lang="en-US" sz="1900">
              <a:solidFill>
                <a:srgbClr val="000000"/>
              </a:solidFill>
              <a:latin typeface="思源黑体 1" panose="020B0500000000000000" charset="-122"/>
              <a:ea typeface="思源黑体 1" panose="020B0500000000000000" charset="-122"/>
            </a:endParaRPr>
          </a:p>
        </p:txBody>
      </p:sp>
    </p:spTree>
  </p:cSld>
  <p:clrMapOvr>
    <a:masterClrMapping/>
  </p:clrMapOvr>
</p:sld>
</file>

<file path=ppt/tags/tag1.xml><?xml version="1.0" encoding="utf-8"?>
<p:tagLst xmlns:p="http://schemas.openxmlformats.org/presentationml/2006/main">
  <p:tag name="commondata" val="eyJoZGlkIjoiOTNhODJiYWNmMDAzNmNlNzEwNzMzODg3Yjg5YjZjOWU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5130</Words>
  <Application>WPS 演示</Application>
  <PresentationFormat>On-screen Show (4:3)</PresentationFormat>
  <Paragraphs>264</Paragraphs>
  <Slides>22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22</vt:i4>
      </vt:variant>
    </vt:vector>
  </HeadingPairs>
  <TitlesOfParts>
    <vt:vector size="39" baseType="lpstr">
      <vt:lpstr>Arial</vt:lpstr>
      <vt:lpstr>宋体</vt:lpstr>
      <vt:lpstr>Wingdings</vt:lpstr>
      <vt:lpstr>思源黑体 2 Medium</vt:lpstr>
      <vt:lpstr>Akzidenz-Grotesk Medium</vt:lpstr>
      <vt:lpstr>思源黑体 1 Heavy</vt:lpstr>
      <vt:lpstr>思源黑体 2 Bold</vt:lpstr>
      <vt:lpstr>Akzidenz-Grotesk</vt:lpstr>
      <vt:lpstr>Akzidenz-Grotesk Bold</vt:lpstr>
      <vt:lpstr>思源黑体 1 Bold</vt:lpstr>
      <vt:lpstr>思源黑体 2</vt:lpstr>
      <vt:lpstr>思源黑体 1</vt:lpstr>
      <vt:lpstr>Calibri</vt:lpstr>
      <vt:lpstr>微软雅黑</vt:lpstr>
      <vt:lpstr>Arial Unicode MS</vt:lpstr>
      <vt:lpstr>思源黑体 3</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简约风工作总结汇报</dc:title>
  <dc:creator/>
  <cp:lastModifiedBy>(´×ω×`)</cp:lastModifiedBy>
  <cp:revision>2</cp:revision>
  <dcterms:created xsi:type="dcterms:W3CDTF">2006-08-16T00:00:00Z</dcterms:created>
  <dcterms:modified xsi:type="dcterms:W3CDTF">2024-01-21T12:24:13Z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23A98B2F85EB4BB08190F20415F79641_12</vt:lpwstr>
  </property>
  <property fmtid="{D5CDD505-2E9C-101B-9397-08002B2CF9AE}" pid="3" name="KSOProductBuildVer">
    <vt:lpwstr>2052-12.1.0.16120</vt:lpwstr>
  </property>
</Properties>
</file>