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1" r:id="rId5"/>
    <p:sldId id="258" r:id="rId6"/>
    <p:sldId id="1749" r:id="rId7"/>
    <p:sldId id="1720" r:id="rId8"/>
    <p:sldId id="1750" r:id="rId9"/>
    <p:sldId id="1783" r:id="rId10"/>
    <p:sldId id="1815" r:id="rId11"/>
    <p:sldId id="1816" r:id="rId12"/>
    <p:sldId id="1784" r:id="rId13"/>
    <p:sldId id="1818" r:id="rId14"/>
    <p:sldId id="1819" r:id="rId15"/>
    <p:sldId id="1820" r:id="rId16"/>
    <p:sldId id="1821" r:id="rId17"/>
    <p:sldId id="1822" r:id="rId18"/>
    <p:sldId id="1823" r:id="rId19"/>
    <p:sldId id="1824" r:id="rId20"/>
    <p:sldId id="1825" r:id="rId21"/>
    <p:sldId id="1827" r:id="rId22"/>
    <p:sldId id="1828" r:id="rId23"/>
    <p:sldId id="1826" r:id="rId24"/>
    <p:sldId id="1829" r:id="rId25"/>
    <p:sldId id="1832" r:id="rId26"/>
    <p:sldId id="1834" r:id="rId27"/>
    <p:sldId id="1845" r:id="rId28"/>
    <p:sldId id="1856" r:id="rId29"/>
    <p:sldId id="1876" r:id="rId30"/>
    <p:sldId id="1877" r:id="rId31"/>
    <p:sldId id="1835" r:id="rId32"/>
    <p:sldId id="1866" r:id="rId33"/>
    <p:sldId id="1867" r:id="rId34"/>
    <p:sldId id="1846" r:id="rId35"/>
    <p:sldId id="1847" r:id="rId36"/>
    <p:sldId id="1848" r:id="rId37"/>
    <p:sldId id="1849" r:id="rId38"/>
    <p:sldId id="1850" r:id="rId39"/>
    <p:sldId id="273" r:id="rId40"/>
    <p:sldId id="1851" r:id="rId41"/>
    <p:sldId id="261"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72493E"/>
    <a:srgbClr val="FFD979"/>
    <a:srgbClr val="99D2EF"/>
    <a:srgbClr val="2A9CA2"/>
    <a:srgbClr val="258A8F"/>
    <a:srgbClr val="2283CD"/>
    <a:srgbClr val="E71D3A"/>
    <a:srgbClr val="18BCE2"/>
    <a:srgbClr val="55BE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228" y="6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44.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4486641"/>
            <a:ext cx="8474075" cy="349235"/>
          </a:xfrm>
        </p:spPr>
        <p:txBody>
          <a:bodyPr anchor="t">
            <a:norm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4" y="5551771"/>
            <a:ext cx="8474075"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4" y="5829130"/>
            <a:ext cx="8474075"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669925" y="3429001"/>
            <a:ext cx="8474075" cy="1028652"/>
          </a:xfrm>
        </p:spPr>
        <p:txBody>
          <a:bodyPr anchor="b">
            <a:normAutofit/>
          </a:bodyPr>
          <a:lstStyle>
            <a:lvl1pPr algn="r">
              <a:defRPr sz="3200">
                <a:solidFill>
                  <a:schemeClr val="tx1"/>
                </a:solidFill>
              </a:defRPr>
            </a:lvl1pPr>
          </a:lstStyle>
          <a:p>
            <a:r>
              <a:rPr lang="en-US" altLang="zh-CN" dirty="0"/>
              <a:t>Click to edit Master title style</a:t>
            </a:r>
            <a:endParaRPr lang="zh-CN" altLang="en-US" dirty="0"/>
          </a:p>
        </p:txBody>
      </p:sp>
      <p:sp>
        <p:nvSpPr>
          <p:cNvPr id="48" name="矩形 47"/>
          <p:cNvSpPr/>
          <p:nvPr userDrawn="1"/>
        </p:nvSpPr>
        <p:spPr>
          <a:xfrm>
            <a:off x="0" y="514350"/>
            <a:ext cx="9144000" cy="2781300"/>
          </a:xfrm>
          <a:prstGeom prst="rect">
            <a:avLst/>
          </a:prstGeom>
          <a:blipFill rotWithShape="1">
            <a:blip r:embed="rId2"/>
            <a:srcRect/>
            <a:stretch>
              <a:fillRect t="-86943" b="-3214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5562600" y="2038350"/>
            <a:ext cx="4535055" cy="656792"/>
          </a:xfrm>
        </p:spPr>
        <p:txBody>
          <a:bodyPr anchor="b">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5562600" y="2730911"/>
            <a:ext cx="4546600" cy="2088739"/>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
        <p:nvSpPr>
          <p:cNvPr id="22" name="矩形 21"/>
          <p:cNvSpPr/>
          <p:nvPr userDrawn="1"/>
        </p:nvSpPr>
        <p:spPr>
          <a:xfrm>
            <a:off x="0" y="2038350"/>
            <a:ext cx="5156200" cy="2781300"/>
          </a:xfrm>
          <a:prstGeom prst="rect">
            <a:avLst/>
          </a:prstGeom>
          <a:blipFill rotWithShape="1">
            <a:blip r:embed="rId2"/>
            <a:srcRect/>
            <a:stretch>
              <a:fillRect t="-21361" b="-218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3048000" y="3562351"/>
            <a:ext cx="5000531" cy="1353534"/>
          </a:xfrm>
        </p:spPr>
        <p:txBody>
          <a:bodyPr anchor="t">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3048000" y="5165475"/>
            <a:ext cx="500053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3048000" y="5481109"/>
            <a:ext cx="500053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34" name="矩形 33"/>
          <p:cNvSpPr/>
          <p:nvPr userDrawn="1"/>
        </p:nvSpPr>
        <p:spPr>
          <a:xfrm>
            <a:off x="3048000" y="514350"/>
            <a:ext cx="9144000" cy="2781300"/>
          </a:xfrm>
          <a:prstGeom prst="rect">
            <a:avLst/>
          </a:prstGeom>
          <a:blipFill rotWithShape="1">
            <a:blip r:embed="rId2"/>
            <a:srcRect/>
            <a:stretch>
              <a:fillRect t="-86943" b="-3214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tags" Target="../tags/tag23.xml"/><Relationship Id="rId2" Type="http://schemas.openxmlformats.org/officeDocument/2006/relationships/image" Target="../media/image12.png"/><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tags" Target="../tags/tag28.xml"/><Relationship Id="rId2" Type="http://schemas.openxmlformats.org/officeDocument/2006/relationships/image" Target="../media/image15.png"/><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image" Target="../media/image16.png"/><Relationship Id="rId3" Type="http://schemas.openxmlformats.org/officeDocument/2006/relationships/tags" Target="../tags/tag30.xml"/><Relationship Id="rId2" Type="http://schemas.openxmlformats.org/officeDocument/2006/relationships/image" Target="../media/image2.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image" Target="../media/image18.png"/><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tags" Target="../tags/tag3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4.xml"/><Relationship Id="rId4" Type="http://schemas.openxmlformats.org/officeDocument/2006/relationships/image" Target="../media/image2.png"/><Relationship Id="rId3" Type="http://schemas.openxmlformats.org/officeDocument/2006/relationships/tags" Target="../tags/tag36.xml"/><Relationship Id="rId2" Type="http://schemas.openxmlformats.org/officeDocument/2006/relationships/image" Target="../media/image20.png"/><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4.xml"/><Relationship Id="rId5" Type="http://schemas.openxmlformats.org/officeDocument/2006/relationships/tags" Target="../tags/tag39.xml"/><Relationship Id="rId4" Type="http://schemas.openxmlformats.org/officeDocument/2006/relationships/image" Target="../media/image21.png"/><Relationship Id="rId3" Type="http://schemas.openxmlformats.org/officeDocument/2006/relationships/tags" Target="../tags/tag38.xml"/><Relationship Id="rId2" Type="http://schemas.openxmlformats.org/officeDocument/2006/relationships/image" Target="../media/image2.png"/><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4.xml"/><Relationship Id="rId7" Type="http://schemas.openxmlformats.org/officeDocument/2006/relationships/image" Target="../media/image6.png"/><Relationship Id="rId6" Type="http://schemas.openxmlformats.org/officeDocument/2006/relationships/tags" Target="../tags/tag6.xml"/><Relationship Id="rId5" Type="http://schemas.openxmlformats.org/officeDocument/2006/relationships/image" Target="../media/image5.png"/><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tags" Target="../tags/tag8.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2" Type="http://schemas.openxmlformats.org/officeDocument/2006/relationships/notesSlide" Target="../notesSlides/notesSlide5.xml"/><Relationship Id="rId11" Type="http://schemas.openxmlformats.org/officeDocument/2006/relationships/slideLayout" Target="../slideLayouts/slideLayout4.xml"/><Relationship Id="rId10" Type="http://schemas.openxmlformats.org/officeDocument/2006/relationships/tags" Target="../tags/tag18.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71830" y="4267566"/>
            <a:ext cx="8474075" cy="349235"/>
          </a:xfrm>
        </p:spPr>
        <p:txBody>
          <a:bodyPr>
            <a:noAutofit/>
          </a:bodyPr>
          <a:lstStyle/>
          <a:p>
            <a:r>
              <a:rPr lang="zh-CN" altLang="en-US" sz="2400" dirty="0">
                <a:highlight>
                  <a:srgbClr val="FFFFFF">
                    <a:alpha val="0"/>
                  </a:srgbClr>
                </a:highlight>
                <a:latin typeface="微软雅黑" panose="020B0503020204020204" charset="-122"/>
              </a:rPr>
              <a:t>控制流完整性保护</a:t>
            </a:r>
            <a:endParaRPr lang="zh-CN" altLang="en-US" sz="2400" dirty="0">
              <a:highlight>
                <a:srgbClr val="FFFFFF">
                  <a:alpha val="0"/>
                </a:srgbClr>
              </a:highlight>
              <a:latin typeface="微软雅黑" panose="020B0503020204020204" charset="-122"/>
            </a:endParaRPr>
          </a:p>
        </p:txBody>
      </p:sp>
      <p:sp>
        <p:nvSpPr>
          <p:cNvPr id="6" name="文本占位符 5"/>
          <p:cNvSpPr>
            <a:spLocks noGrp="1"/>
          </p:cNvSpPr>
          <p:nvPr>
            <p:ph type="body" sz="quarter" idx="10"/>
          </p:nvPr>
        </p:nvSpPr>
        <p:spPr/>
        <p:txBody>
          <a:bodyPr/>
          <a:lstStyle/>
          <a:p>
            <a:r>
              <a:rPr lang="zh-CN" altLang="en-US" dirty="0"/>
              <a:t>王芊予、赵梓涓</a:t>
            </a:r>
            <a:endParaRPr lang="en-US" altLang="zh-CN" dirty="0"/>
          </a:p>
        </p:txBody>
      </p:sp>
      <p:sp>
        <p:nvSpPr>
          <p:cNvPr id="7" name="文本占位符 6"/>
          <p:cNvSpPr>
            <a:spLocks noGrp="1"/>
          </p:cNvSpPr>
          <p:nvPr>
            <p:ph type="body" sz="quarter" idx="11"/>
          </p:nvPr>
        </p:nvSpPr>
        <p:spPr/>
        <p:txBody>
          <a:bodyPr/>
          <a:lstStyle/>
          <a:p>
            <a:r>
              <a:rPr lang="en-US" altLang="zh-CN" dirty="0"/>
              <a:t>2024.1.22</a:t>
            </a:r>
            <a:endParaRPr lang="en-US" altLang="en-US" dirty="0"/>
          </a:p>
        </p:txBody>
      </p:sp>
      <p:sp>
        <p:nvSpPr>
          <p:cNvPr id="4" name="标题 3"/>
          <p:cNvSpPr>
            <a:spLocks noGrp="1"/>
          </p:cNvSpPr>
          <p:nvPr>
            <p:ph type="ctrTitle"/>
          </p:nvPr>
        </p:nvSpPr>
        <p:spPr>
          <a:xfrm>
            <a:off x="669925" y="3562351"/>
            <a:ext cx="8474075" cy="850537"/>
          </a:xfrm>
        </p:spPr>
        <p:txBody>
          <a:bodyPr>
            <a:noAutofit/>
          </a:bodyPr>
          <a:lstStyle/>
          <a:p>
            <a:r>
              <a:rPr lang="en-US" altLang="zh-CN" b="0" i="0" dirty="0">
                <a:solidFill>
                  <a:srgbClr val="000000"/>
                </a:solidFill>
                <a:effectLst/>
                <a:latin typeface="+mj-ea"/>
              </a:rPr>
              <a:t>Control Flow Integrity (CFI)</a:t>
            </a:r>
            <a:r>
              <a:rPr lang="en-US" altLang="zh-CN" sz="8800" dirty="0">
                <a:latin typeface="+mj-ea"/>
              </a:rPr>
              <a:t> </a:t>
            </a:r>
            <a:endParaRPr lang="zh-CN" altLang="en-US" dirty="0">
              <a:latin typeface="+mj-ea"/>
            </a:endParaRPr>
          </a:p>
        </p:txBody>
      </p:sp>
      <p:cxnSp>
        <p:nvCxnSpPr>
          <p:cNvPr id="60" name="直接连接符 59"/>
          <p:cNvCxnSpPr/>
          <p:nvPr/>
        </p:nvCxnSpPr>
        <p:spPr>
          <a:xfrm>
            <a:off x="9143999" y="3248391"/>
            <a:ext cx="0" cy="2476500"/>
          </a:xfrm>
          <a:prstGeom prst="line">
            <a:avLst/>
          </a:prstGeom>
          <a:ln w="3175">
            <a:solidFill>
              <a:srgbClr val="72493E"/>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5410193" y="780498"/>
            <a:ext cx="3735740" cy="2552920"/>
            <a:chOff x="2094470" y="3257419"/>
            <a:chExt cx="2959639" cy="2596115"/>
          </a:xfrm>
        </p:grpSpPr>
        <p:sp>
          <p:nvSpPr>
            <p:cNvPr id="68" name="文本框 67"/>
            <p:cNvSpPr txBox="1"/>
            <p:nvPr/>
          </p:nvSpPr>
          <p:spPr>
            <a:xfrm>
              <a:off x="2862809" y="5021501"/>
              <a:ext cx="2191300" cy="832033"/>
            </a:xfrm>
            <a:prstGeom prst="rect">
              <a:avLst/>
            </a:prstGeom>
            <a:noFill/>
          </p:spPr>
          <p:txBody>
            <a:bodyPr wrap="none" rtlCol="0">
              <a:prstTxWarp prst="textPlain">
                <a:avLst/>
              </a:prstTxWarp>
              <a:spAutoFit/>
            </a:bodyPr>
            <a:lstStyle/>
            <a:p>
              <a:r>
                <a:rPr lang="en-US" altLang="zh-CN" dirty="0">
                  <a:solidFill>
                    <a:schemeClr val="bg1"/>
                  </a:solidFill>
                  <a:latin typeface="Impact" panose="020B0806030902050204" pitchFamily="34" charset="0"/>
                  <a:cs typeface="Arial" panose="020B0604020202020204" pitchFamily="34" charset="0"/>
                </a:rPr>
                <a:t>Report</a:t>
              </a:r>
              <a:endParaRPr lang="zh-CN" altLang="en-US" dirty="0">
                <a:solidFill>
                  <a:schemeClr val="bg1"/>
                </a:solidFill>
                <a:latin typeface="Impact" panose="020B0806030902050204" pitchFamily="34" charset="0"/>
                <a:cs typeface="Arial" panose="020B0604020202020204" pitchFamily="34" charset="0"/>
              </a:endParaRPr>
            </a:p>
          </p:txBody>
        </p:sp>
        <p:sp>
          <p:nvSpPr>
            <p:cNvPr id="69" name="文本框 68"/>
            <p:cNvSpPr txBox="1"/>
            <p:nvPr/>
          </p:nvSpPr>
          <p:spPr>
            <a:xfrm>
              <a:off x="2094470" y="3257419"/>
              <a:ext cx="2959639" cy="951458"/>
            </a:xfrm>
            <a:prstGeom prst="rect">
              <a:avLst/>
            </a:prstGeom>
            <a:noFill/>
          </p:spPr>
          <p:txBody>
            <a:bodyPr wrap="none" rtlCol="0">
              <a:prstTxWarp prst="textPlain">
                <a:avLst/>
              </a:prstTxWarp>
              <a:spAutoFit/>
            </a:bodyPr>
            <a:lstStyle/>
            <a:p>
              <a:r>
                <a:rPr lang="en-US" altLang="zh-CN" dirty="0">
                  <a:solidFill>
                    <a:schemeClr val="bg1"/>
                  </a:solidFill>
                  <a:latin typeface="Impact" panose="020B0806030902050204" pitchFamily="34" charset="0"/>
                  <a:cs typeface="Arial" panose="020B0604020202020204" pitchFamily="34" charset="0"/>
                </a:rPr>
                <a:t>Compiler-H</a:t>
              </a:r>
              <a:endParaRPr lang="zh-CN" altLang="en-US" dirty="0">
                <a:solidFill>
                  <a:schemeClr val="bg1"/>
                </a:solidFill>
                <a:latin typeface="Impact" panose="020B0806030902050204" pitchFamily="34" charset="0"/>
                <a:cs typeface="Arial" panose="020B0604020202020204" pitchFamily="34" charset="0"/>
              </a:endParaRPr>
            </a:p>
          </p:txBody>
        </p:sp>
        <p:sp>
          <p:nvSpPr>
            <p:cNvPr id="70" name="文本框 69"/>
            <p:cNvSpPr txBox="1"/>
            <p:nvPr/>
          </p:nvSpPr>
          <p:spPr>
            <a:xfrm>
              <a:off x="3153679" y="4248181"/>
              <a:ext cx="1900427" cy="743842"/>
            </a:xfrm>
            <a:prstGeom prst="rect">
              <a:avLst/>
            </a:prstGeom>
            <a:noFill/>
          </p:spPr>
          <p:txBody>
            <a:bodyPr wrap="none" rtlCol="0">
              <a:prstTxWarp prst="textPlain">
                <a:avLst/>
              </a:prstTxWarp>
              <a:spAutoFit/>
            </a:bodyPr>
            <a:lstStyle/>
            <a:p>
              <a:r>
                <a:rPr lang="en-US" altLang="zh-CN" dirty="0">
                  <a:solidFill>
                    <a:schemeClr val="bg1"/>
                  </a:solidFill>
                  <a:latin typeface="Impact" panose="020B0806030902050204" pitchFamily="34" charset="0"/>
                  <a:cs typeface="Arial" panose="020B0604020202020204" pitchFamily="34" charset="0"/>
                </a:rPr>
                <a:t>Group-5</a:t>
              </a:r>
              <a:endParaRPr lang="zh-CN" altLang="en-US" dirty="0">
                <a:solidFill>
                  <a:schemeClr val="bg1"/>
                </a:solidFill>
                <a:latin typeface="Impact" panose="020B0806030902050204" pitchFamily="34" charset="0"/>
                <a:cs typeface="Arial" panose="020B0604020202020204" pitchFamily="34" charset="0"/>
              </a:endParaRPr>
            </a:p>
          </p:txBody>
        </p:sp>
      </p:grpSp>
      <p:pic>
        <p:nvPicPr>
          <p:cNvPr id="2" name="图片 1" descr="中科大"/>
          <p:cNvPicPr>
            <a:picLocks noChangeAspect="1"/>
          </p:cNvPicPr>
          <p:nvPr>
            <p:custDataLst>
              <p:tags r:id="rId1"/>
            </p:custDataLst>
          </p:nvPr>
        </p:nvPicPr>
        <p:blipFill>
          <a:blip r:embed="rId2"/>
          <a:stretch>
            <a:fillRect/>
          </a:stretch>
        </p:blipFill>
        <p:spPr>
          <a:xfrm>
            <a:off x="1158875" y="3383280"/>
            <a:ext cx="717550" cy="717550"/>
          </a:xfrm>
          <a:prstGeom prst="rect">
            <a:avLst/>
          </a:prstGeom>
        </p:spPr>
      </p:pic>
    </p:spTree>
  </p:cSld>
  <p:clrMapOvr>
    <a:masterClrMapping/>
  </p:clrMapOvr>
  <p:transition advTm="225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0709" y="1267203"/>
            <a:ext cx="11124565" cy="5105400"/>
            <a:chOff x="600709" y="1206878"/>
            <a:chExt cx="11124565" cy="5105400"/>
          </a:xfrm>
        </p:grpSpPr>
        <p:sp>
          <p:nvSpPr>
            <p:cNvPr id="13" name="işļiḑè"/>
            <p:cNvSpPr txBox="1"/>
            <p:nvPr/>
          </p:nvSpPr>
          <p:spPr bwMode="auto">
            <a:xfrm>
              <a:off x="779779" y="1206878"/>
              <a:ext cx="363601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CFI</a:t>
              </a:r>
              <a:r>
                <a:rPr kumimoji="0" lang="zh-CN" altLang="en-US" sz="2800" b="1" i="0" u="none" strike="noStrike" kern="1200" cap="none" spc="0" normalizeH="0" baseline="0" noProof="0" dirty="0">
                  <a:ln>
                    <a:noFill/>
                  </a:ln>
                  <a:solidFill>
                    <a:srgbClr val="000000"/>
                  </a:solidFill>
                  <a:effectLst/>
                  <a:uLnTx/>
                  <a:uFillTx/>
                </a:rPr>
                <a:t>基本原理</a:t>
              </a:r>
              <a:endParaRPr kumimoji="0" lang="zh-CN" altLang="en-US"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135245" cy="449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altLang="zh-CN" sz="1400" noProof="0" dirty="0">
                  <a:ln>
                    <a:noFill/>
                  </a:ln>
                  <a:solidFill>
                    <a:srgbClr val="000000"/>
                  </a:solidFill>
                  <a:effectLst/>
                  <a:uLnTx/>
                  <a:uFillTx/>
                  <a:sym typeface="+mn-ea"/>
                </a:rPr>
                <a:t>通过分析程序的</a:t>
              </a:r>
              <a:r>
                <a:rPr lang="en-US" altLang="zh-CN" sz="1400" b="1" noProof="0" dirty="0">
                  <a:ln>
                    <a:noFill/>
                  </a:ln>
                  <a:solidFill>
                    <a:srgbClr val="000000"/>
                  </a:solidFill>
                  <a:effectLst/>
                  <a:uLnTx/>
                  <a:uFillTx/>
                  <a:sym typeface="+mn-ea"/>
                </a:rPr>
                <a:t>控制流图</a:t>
              </a:r>
              <a:r>
                <a:rPr lang="zh-CN" altLang="en-US" sz="1400" b="1" noProof="0" dirty="0">
                  <a:ln>
                    <a:noFill/>
                  </a:ln>
                  <a:solidFill>
                    <a:srgbClr val="000000"/>
                  </a:solidFill>
                  <a:effectLst/>
                  <a:uLnTx/>
                  <a:uFillTx/>
                  <a:sym typeface="+mn-ea"/>
                </a:rPr>
                <a:t>（</a:t>
              </a:r>
              <a:r>
                <a:rPr lang="en-US" altLang="zh-CN" sz="1400" b="1" noProof="0" dirty="0">
                  <a:ln>
                    <a:noFill/>
                  </a:ln>
                  <a:solidFill>
                    <a:srgbClr val="000000"/>
                  </a:solidFill>
                  <a:effectLst/>
                  <a:uLnTx/>
                  <a:uFillTx/>
                  <a:sym typeface="+mn-ea"/>
                </a:rPr>
                <a:t>CFG</a:t>
              </a:r>
              <a:r>
                <a:rPr lang="zh-CN" altLang="en-US" sz="1400" b="1" noProof="0" dirty="0">
                  <a:ln>
                    <a:noFill/>
                  </a:ln>
                  <a:solidFill>
                    <a:srgbClr val="000000"/>
                  </a:solidFill>
                  <a:effectLst/>
                  <a:uLnTx/>
                  <a:uFillTx/>
                  <a:sym typeface="+mn-ea"/>
                </a:rPr>
                <a:t>）</a:t>
              </a:r>
              <a:r>
                <a:rPr lang="en-US" altLang="zh-CN" sz="1400" noProof="0" dirty="0">
                  <a:ln>
                    <a:noFill/>
                  </a:ln>
                  <a:solidFill>
                    <a:srgbClr val="000000"/>
                  </a:solidFill>
                  <a:effectLst/>
                  <a:uLnTx/>
                  <a:uFillTx/>
                  <a:sym typeface="+mn-ea"/>
                </a:rPr>
                <a:t>，获取</a:t>
              </a:r>
              <a:r>
                <a:rPr lang="en-US" altLang="zh-CN" sz="1400" b="1" noProof="0" dirty="0">
                  <a:ln>
                    <a:noFill/>
                  </a:ln>
                  <a:solidFill>
                    <a:srgbClr val="000000"/>
                  </a:solidFill>
                  <a:effectLst/>
                  <a:uLnTx/>
                  <a:uFillTx/>
                  <a:sym typeface="+mn-ea"/>
                </a:rPr>
                <a:t>间接转移指令</a:t>
              </a:r>
              <a:r>
                <a:rPr lang="en-US" altLang="zh-CN" sz="1400" noProof="0" dirty="0">
                  <a:ln>
                    <a:noFill/>
                  </a:ln>
                  <a:solidFill>
                    <a:srgbClr val="000000"/>
                  </a:solidFill>
                  <a:effectLst/>
                  <a:uLnTx/>
                  <a:uFillTx/>
                  <a:sym typeface="+mn-ea"/>
                </a:rPr>
                <a:t>（包括间接跳转、间接调用、和函数返回指令）目标的</a:t>
              </a:r>
              <a:r>
                <a:rPr lang="en-US" altLang="zh-CN" sz="1400" b="1" noProof="0" dirty="0">
                  <a:ln>
                    <a:noFill/>
                  </a:ln>
                  <a:solidFill>
                    <a:srgbClr val="000000"/>
                  </a:solidFill>
                  <a:effectLst/>
                  <a:uLnTx/>
                  <a:uFillTx/>
                  <a:sym typeface="+mn-ea"/>
                </a:rPr>
                <a:t>白名单</a:t>
              </a:r>
              <a:r>
                <a:rPr lang="en-US" altLang="zh-CN" sz="1400" noProof="0" dirty="0">
                  <a:ln>
                    <a:noFill/>
                  </a:ln>
                  <a:solidFill>
                    <a:srgbClr val="000000"/>
                  </a:solidFill>
                  <a:effectLst/>
                  <a:uLnTx/>
                  <a:uFillTx/>
                  <a:sym typeface="+mn-ea"/>
                </a:rPr>
                <a:t>，并在运行过程中，核对间接转移指令的目标是否在白名单中。控制流劫持攻击往往会违背原有的控制流图，CFI使得这种攻击行为难以实现，从而保障软件系统的安全。</a:t>
              </a:r>
              <a:endParaRPr lang="en-US" altLang="zh-CN" sz="1400" noProof="0" dirty="0">
                <a:ln>
                  <a:noFill/>
                </a:ln>
                <a:solidFill>
                  <a:srgbClr val="000000"/>
                </a:solidFill>
                <a:effectLst/>
                <a:uLnTx/>
                <a:uFillTx/>
                <a:sym typeface="+mn-ea"/>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lang="en-US" altLang="zh-CN" sz="1400" noProof="0" dirty="0">
                <a:ln>
                  <a:noFill/>
                </a:ln>
                <a:solidFill>
                  <a:srgbClr val="000000"/>
                </a:solidFill>
                <a:effectLst/>
                <a:uLnTx/>
                <a:uFillTx/>
                <a:cs typeface="+mn-lt"/>
                <a:sym typeface="+mn-ea"/>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altLang="zh-CN" sz="1400" noProof="0" dirty="0">
                  <a:ln>
                    <a:noFill/>
                  </a:ln>
                  <a:solidFill>
                    <a:srgbClr val="000000"/>
                  </a:solidFill>
                  <a:effectLst/>
                  <a:uLnTx/>
                  <a:uFillTx/>
                  <a:cs typeface="+mn-lt"/>
                  <a:sym typeface="+mn-ea"/>
                </a:rPr>
                <a:t>CFI从实现角度上，被分为</a:t>
              </a:r>
              <a:r>
                <a:rPr lang="en-US" altLang="zh-CN" sz="1400" b="1" noProof="0" dirty="0">
                  <a:ln>
                    <a:noFill/>
                  </a:ln>
                  <a:solidFill>
                    <a:srgbClr val="000000"/>
                  </a:solidFill>
                  <a:effectLst/>
                  <a:uLnTx/>
                  <a:uFillTx/>
                  <a:cs typeface="+mn-lt"/>
                  <a:sym typeface="+mn-ea"/>
                </a:rPr>
                <a:t>细粒度</a:t>
              </a:r>
              <a:r>
                <a:rPr lang="en-US" altLang="zh-CN" sz="1400" noProof="0" dirty="0">
                  <a:ln>
                    <a:noFill/>
                  </a:ln>
                  <a:solidFill>
                    <a:srgbClr val="000000"/>
                  </a:solidFill>
                  <a:effectLst/>
                  <a:uLnTx/>
                  <a:uFillTx/>
                  <a:cs typeface="+mn-lt"/>
                  <a:sym typeface="+mn-ea"/>
                </a:rPr>
                <a:t>和</a:t>
              </a:r>
              <a:r>
                <a:rPr lang="en-US" altLang="zh-CN" sz="1400" b="1" noProof="0" dirty="0">
                  <a:ln>
                    <a:noFill/>
                  </a:ln>
                  <a:solidFill>
                    <a:srgbClr val="000000"/>
                  </a:solidFill>
                  <a:effectLst/>
                  <a:uLnTx/>
                  <a:uFillTx/>
                  <a:cs typeface="+mn-lt"/>
                  <a:sym typeface="+mn-ea"/>
                </a:rPr>
                <a:t>粗粒度</a:t>
              </a:r>
              <a:r>
                <a:rPr lang="en-US" altLang="zh-CN" sz="1400" noProof="0" dirty="0">
                  <a:ln>
                    <a:noFill/>
                  </a:ln>
                  <a:solidFill>
                    <a:srgbClr val="000000"/>
                  </a:solidFill>
                  <a:effectLst/>
                  <a:uLnTx/>
                  <a:uFillTx/>
                  <a:cs typeface="+mn-lt"/>
                  <a:sym typeface="+mn-ea"/>
                </a:rPr>
                <a:t>两种。细粒度CFI严格控制每一个间接转移指令的转移目标，这种精细的检查，在现有的系统环境中，通常会引入很大的开销。而粗粒度CFI则是将一组类似或相近类型的目标归到一起进行检查，以降低开销，但会导致安全性的下降。</a:t>
              </a:r>
              <a:endParaRPr lang="en-US" altLang="zh-CN" sz="1400" noProof="0" dirty="0">
                <a:ln>
                  <a:noFill/>
                </a:ln>
                <a:solidFill>
                  <a:srgbClr val="000000"/>
                </a:solidFill>
                <a:effectLst/>
                <a:uLnTx/>
                <a:uFillTx/>
                <a:cs typeface="+mn-lt"/>
                <a:sym typeface="+mn-ea"/>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1400" b="0" i="0" u="none" strike="noStrike" kern="1200" cap="none" spc="0" normalizeH="0" baseline="0" noProof="0" dirty="0">
                <a:ln>
                  <a:noFill/>
                </a:ln>
                <a:solidFill>
                  <a:srgbClr val="000000"/>
                </a:solidFill>
                <a:effectLst/>
                <a:uLnTx/>
                <a:uFillTx/>
                <a:cs typeface="+mn-lt"/>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altLang="zh-CN" sz="1400" noProof="0" dirty="0">
                  <a:ln>
                    <a:noFill/>
                  </a:ln>
                  <a:solidFill>
                    <a:srgbClr val="000000"/>
                  </a:solidFill>
                  <a:effectLst/>
                  <a:uLnTx/>
                  <a:uFillTx/>
                  <a:cs typeface="+mn-lt"/>
                  <a:sym typeface="+mn-ea"/>
                </a:rPr>
                <a:t>CFI对非控制数据的攻击无能为力，</a:t>
              </a:r>
              <a:r>
                <a:rPr lang="zh-CN" altLang="en-US" sz="1400" noProof="0" dirty="0">
                  <a:ln>
                    <a:noFill/>
                  </a:ln>
                  <a:solidFill>
                    <a:srgbClr val="000000"/>
                  </a:solidFill>
                  <a:effectLst/>
                  <a:uLnTx/>
                  <a:uFillTx/>
                  <a:cs typeface="+mn-lt"/>
                  <a:sym typeface="+mn-ea"/>
                </a:rPr>
                <a:t>比如</a:t>
              </a:r>
              <a:r>
                <a:rPr lang="en-US" altLang="zh-CN" sz="1400" noProof="0" dirty="0">
                  <a:ln>
                    <a:noFill/>
                  </a:ln>
                  <a:solidFill>
                    <a:srgbClr val="000000"/>
                  </a:solidFill>
                  <a:effectLst/>
                  <a:uLnTx/>
                  <a:uFillTx/>
                  <a:cs typeface="+mn-lt"/>
                  <a:sym typeface="+mn-ea"/>
                </a:rPr>
                <a:t>DOP</a:t>
              </a:r>
              <a:r>
                <a:rPr lang="zh-CN" altLang="en-US" sz="1400" noProof="0" dirty="0">
                  <a:ln>
                    <a:noFill/>
                  </a:ln>
                  <a:solidFill>
                    <a:srgbClr val="000000"/>
                  </a:solidFill>
                  <a:effectLst/>
                  <a:uLnTx/>
                  <a:uFillTx/>
                  <a:cs typeface="+mn-lt"/>
                  <a:sym typeface="+mn-ea"/>
                </a:rPr>
                <a:t>攻击。</a:t>
              </a:r>
              <a:endParaRPr kumimoji="0" lang="zh-CN" altLang="en-US" sz="1400" b="0" i="0" u="none" strike="noStrike" kern="1200" cap="none" spc="0" normalizeH="0" baseline="0" noProof="0" dirty="0">
                <a:ln>
                  <a:noFill/>
                </a:ln>
                <a:solidFill>
                  <a:srgbClr val="000000"/>
                </a:solidFill>
                <a:effectLst/>
                <a:uLnTx/>
                <a:uFillTx/>
                <a:cs typeface="+mn-lt"/>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cs typeface="+mn-lt"/>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8" name="文本框 7"/>
          <p:cNvSpPr txBox="1"/>
          <p:nvPr/>
        </p:nvSpPr>
        <p:spPr>
          <a:xfrm>
            <a:off x="6223000" y="1717040"/>
            <a:ext cx="5295900" cy="4399915"/>
          </a:xfrm>
          <a:prstGeom prst="rect">
            <a:avLst/>
          </a:prstGeom>
          <a:solidFill>
            <a:schemeClr val="bg1">
              <a:lumMod val="95000"/>
            </a:schemeClr>
          </a:solidFill>
        </p:spPr>
        <p:txBody>
          <a:bodyPr wrap="square" rtlCol="0" anchor="t">
            <a:spAutoFit/>
          </a:bodyPr>
          <a:p>
            <a:r>
              <a:rPr lang="zh-CN" altLang="en-US" sz="1400">
                <a:latin typeface="华文新魏" panose="02010800040101010101" charset="-122"/>
                <a:ea typeface="华文新魏" panose="02010800040101010101" charset="-122"/>
                <a:cs typeface="华文新魏" panose="02010800040101010101" charset="-122"/>
              </a:rPr>
              <a:t>实现CFI，三个假设成立至关重要。 这三个假设是：</a:t>
            </a:r>
            <a:endParaRPr lang="zh-CN" altLang="en-US" sz="1400">
              <a:latin typeface="华文新魏" panose="02010800040101010101" charset="-122"/>
              <a:ea typeface="华文新魏" panose="02010800040101010101" charset="-122"/>
              <a:cs typeface="华文新魏" panose="02010800040101010101" charset="-122"/>
            </a:endParaRPr>
          </a:p>
          <a:p>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1. UNQ 唯一ID</a:t>
            </a:r>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   在CFI检测之后，除了ID和ID检查之外，选择为ID的位模式不得出现在代码存储器中的任何位置。通过使ID足够大（例如32位，对于合理大小的软件）并且通过选择ID使得它们不与软件的其余部分中的操作码字节冲突，可以容易地实现该属性。</a:t>
            </a:r>
            <a:endParaRPr lang="zh-CN" altLang="en-US" sz="1400">
              <a:latin typeface="华文新魏" panose="02010800040101010101" charset="-122"/>
              <a:ea typeface="华文新魏" panose="02010800040101010101" charset="-122"/>
              <a:cs typeface="华文新魏" panose="02010800040101010101" charset="-122"/>
            </a:endParaRPr>
          </a:p>
          <a:p>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2. NWC 不可写代码</a:t>
            </a:r>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   程序必须无法在运行时修改代码内存。否则，攻击者可能能够绕过CFI，例如通过覆盖ID检查。除了在加载动态库和运行时代码生成期间，NWC在大多数当前系统中已经是正确的。</a:t>
            </a:r>
            <a:endParaRPr lang="zh-CN" altLang="en-US" sz="1400">
              <a:latin typeface="华文新魏" panose="02010800040101010101" charset="-122"/>
              <a:ea typeface="华文新魏" panose="02010800040101010101" charset="-122"/>
              <a:cs typeface="华文新魏" panose="02010800040101010101" charset="-122"/>
            </a:endParaRPr>
          </a:p>
          <a:p>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3. NXD 不可执行数据</a:t>
            </a:r>
            <a:endParaRPr lang="zh-CN" altLang="en-US" sz="1400">
              <a:latin typeface="华文新魏" panose="02010800040101010101" charset="-122"/>
              <a:ea typeface="华文新魏" panose="02010800040101010101" charset="-122"/>
              <a:cs typeface="华文新魏" panose="02010800040101010101" charset="-122"/>
            </a:endParaRPr>
          </a:p>
          <a:p>
            <a:r>
              <a:rPr lang="zh-CN" altLang="en-US" sz="1400">
                <a:latin typeface="华文新魏" panose="02010800040101010101" charset="-122"/>
                <a:ea typeface="华文新魏" panose="02010800040101010101" charset="-122"/>
                <a:cs typeface="华文新魏" panose="02010800040101010101" charset="-122"/>
              </a:rPr>
              <a:t>   程序必须不能像执行代码那样执行数据。否则，攻击者可能会导致执行标有预期ID的数据。最新的x86处理器上的硬件支持NXD，Windows XP SP2使用此支持来强制分离代码和数据[Microsoft Corporation 2004]。 NXD也可以用软件实现[PaX Project 2004]。NXD本身（没有CFI）阻止了一些攻击，但不适于那些利用预先存在的代码的攻击，例如“jump-to-libc”攻击。</a:t>
            </a:r>
            <a:endParaRPr lang="zh-CN" altLang="en-US" sz="140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advTm="8524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fg"/>
          <p:cNvPicPr>
            <a:picLocks noChangeAspect="1"/>
          </p:cNvPicPr>
          <p:nvPr/>
        </p:nvPicPr>
        <p:blipFill>
          <a:blip r:embed="rId1"/>
          <a:stretch>
            <a:fillRect/>
          </a:stretch>
        </p:blipFill>
        <p:spPr>
          <a:xfrm>
            <a:off x="10571480" y="3719195"/>
            <a:ext cx="949325" cy="276352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00709" y="1267203"/>
            <a:ext cx="11124565" cy="5692140"/>
            <a:chOff x="600709" y="1206878"/>
            <a:chExt cx="11124565" cy="5692140"/>
          </a:xfrm>
        </p:grpSpPr>
        <p:sp>
          <p:nvSpPr>
            <p:cNvPr id="13" name="işļiḑè"/>
            <p:cNvSpPr txBox="1"/>
            <p:nvPr/>
          </p:nvSpPr>
          <p:spPr bwMode="auto">
            <a:xfrm>
              <a:off x="779779" y="1206878"/>
              <a:ext cx="429387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Orig CFI —— </a:t>
              </a:r>
              <a:r>
                <a:rPr kumimoji="0" lang="zh-CN" altLang="en-US" sz="2800" b="1" i="0" u="none" strike="noStrike" kern="1200" cap="none" spc="0" normalizeH="0" baseline="0" noProof="0" dirty="0">
                  <a:ln>
                    <a:noFill/>
                  </a:ln>
                  <a:solidFill>
                    <a:srgbClr val="000000"/>
                  </a:solidFill>
                  <a:effectLst/>
                  <a:uLnTx/>
                  <a:uFillTx/>
                </a:rPr>
                <a:t>插桩方法</a:t>
              </a:r>
              <a:endParaRPr kumimoji="0" lang="zh-CN" altLang="en-US"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395595" cy="508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en-US" altLang="zh-CN" sz="1600" noProof="0" dirty="0">
                  <a:ln>
                    <a:noFill/>
                  </a:ln>
                  <a:solidFill>
                    <a:srgbClr val="000000"/>
                  </a:solidFill>
                  <a:effectLst/>
                  <a:uLnTx/>
                  <a:uFillTx/>
                  <a:cs typeface="+mn-lt"/>
                  <a:sym typeface="+mn-ea"/>
                </a:rPr>
                <a:t>     CFI</a:t>
              </a:r>
              <a:r>
                <a:rPr lang="zh-CN" altLang="en-US" sz="1600" noProof="0" dirty="0">
                  <a:ln>
                    <a:noFill/>
                  </a:ln>
                  <a:solidFill>
                    <a:srgbClr val="000000"/>
                  </a:solidFill>
                  <a:effectLst/>
                  <a:uLnTx/>
                  <a:uFillTx/>
                  <a:cs typeface="+mn-lt"/>
                  <a:sym typeface="+mn-ea"/>
                </a:rPr>
                <a:t>一般分成两个阶段：</a:t>
              </a:r>
              <a:endParaRPr kumimoji="0" lang="zh-CN" altLang="en-US" sz="1600" b="1" i="0" u="none" strike="noStrike" kern="1200" cap="none" spc="0" normalizeH="0" baseline="0" noProof="0" dirty="0">
                <a:ln>
                  <a:noFill/>
                </a:ln>
                <a:solidFill>
                  <a:srgbClr val="000000"/>
                </a:solidFill>
                <a:effectLst/>
                <a:uLnTx/>
                <a:uFillTx/>
                <a:cs typeface="+mn-lt"/>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srgbClr val="000000"/>
                  </a:solidFill>
                  <a:effectLst/>
                  <a:uLnTx/>
                  <a:uFillTx/>
                  <a:cs typeface="+mn-lt"/>
                </a:rPr>
                <a:t>静态分析阶段：</a:t>
              </a:r>
              <a:r>
                <a:rPr kumimoji="0" lang="zh-CN" altLang="en-US" sz="1600" b="0" i="0" u="none" strike="noStrike" kern="1200" cap="none" spc="0" normalizeH="0" baseline="0" noProof="0" dirty="0">
                  <a:ln>
                    <a:noFill/>
                  </a:ln>
                  <a:solidFill>
                    <a:srgbClr val="000000"/>
                  </a:solidFill>
                  <a:effectLst/>
                  <a:uLnTx/>
                  <a:uFillTx/>
                  <a:cs typeface="+mn-lt"/>
                </a:rPr>
                <a:t>通过二进制或者源代码程序分析的控制流图(CFG)，获取间接转移指令目标的白名单。</a:t>
              </a:r>
              <a:endParaRPr kumimoji="0" lang="zh-CN" altLang="en-US" sz="1600" b="0" i="0" u="none" strike="noStrike" kern="1200" cap="none" spc="0" normalizeH="0" baseline="0" noProof="0" dirty="0">
                <a:ln>
                  <a:noFill/>
                </a:ln>
                <a:solidFill>
                  <a:srgbClr val="000000"/>
                </a:solidFill>
                <a:effectLst/>
                <a:uLnTx/>
                <a:uFillTx/>
                <a:cs typeface="+mn-lt"/>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srgbClr val="000000"/>
                  </a:solidFill>
                  <a:effectLst/>
                  <a:uLnTx/>
                  <a:uFillTx/>
                  <a:cs typeface="+mn-lt"/>
                </a:rPr>
                <a:t>动态检测阶段：</a:t>
              </a:r>
              <a:r>
                <a:rPr kumimoji="0" lang="zh-CN" altLang="en-US" sz="1600" b="0" i="0" u="none" strike="noStrike" kern="1200" cap="none" spc="0" normalizeH="0" baseline="0" noProof="0" dirty="0">
                  <a:ln>
                    <a:noFill/>
                  </a:ln>
                  <a:solidFill>
                    <a:srgbClr val="000000"/>
                  </a:solidFill>
                  <a:effectLst/>
                  <a:uLnTx/>
                  <a:uFillTx/>
                  <a:cs typeface="+mn-lt"/>
                </a:rPr>
                <a:t>运行时检验间接转移指令的目标是否在白名单中。控制流劫持往往会违背原有的控制流图，CFI则使这种行为难以实现。</a:t>
              </a:r>
              <a:endParaRPr kumimoji="0" lang="zh-CN" altLang="en-US" sz="1600" b="0" i="0" u="none" strike="noStrike" kern="1200" cap="none" spc="0" normalizeH="0" baseline="0" noProof="0" dirty="0">
                <a:ln>
                  <a:noFill/>
                </a:ln>
                <a:solidFill>
                  <a:srgbClr val="000000"/>
                </a:solidFill>
                <a:effectLst/>
                <a:uLnTx/>
                <a:uFillTx/>
                <a:cs typeface="+mn-lt"/>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zh-CN" altLang="en-US" sz="1600" noProof="0" dirty="0">
                  <a:ln>
                    <a:noFill/>
                  </a:ln>
                  <a:solidFill>
                    <a:srgbClr val="000000"/>
                  </a:solidFill>
                  <a:effectLst/>
                  <a:uLnTx/>
                  <a:uFillTx/>
                  <a:cs typeface="+mn-lt"/>
                  <a:sym typeface="+mn-ea"/>
                </a:rPr>
                <a:t>原始CFI技术的动态检测思想就是在就是间接jmp、间接call、ret这几种指令的控制流中</a:t>
              </a:r>
              <a:r>
                <a:rPr lang="zh-CN" altLang="en-US" sz="1600" b="1" noProof="0" dirty="0">
                  <a:ln>
                    <a:noFill/>
                  </a:ln>
                  <a:solidFill>
                    <a:srgbClr val="000000"/>
                  </a:solidFill>
                  <a:effectLst/>
                  <a:uLnTx/>
                  <a:uFillTx/>
                  <a:cs typeface="+mn-lt"/>
                  <a:sym typeface="+mn-ea"/>
                </a:rPr>
                <a:t>插桩</a:t>
              </a:r>
              <a:r>
                <a:rPr lang="en-US" altLang="zh-CN" sz="1600" noProof="0" dirty="0">
                  <a:ln>
                    <a:noFill/>
                  </a:ln>
                  <a:solidFill>
                    <a:srgbClr val="000000"/>
                  </a:solidFill>
                  <a:effectLst/>
                  <a:uLnTx/>
                  <a:uFillTx/>
                  <a:cs typeface="+mn-lt"/>
                  <a:sym typeface="+mn-ea"/>
                </a:rPr>
                <a:t>——</a:t>
              </a:r>
              <a:r>
                <a:rPr lang="zh-CN" altLang="en-US" sz="1600" noProof="0" dirty="0">
                  <a:ln>
                    <a:noFill/>
                  </a:ln>
                  <a:solidFill>
                    <a:srgbClr val="000000"/>
                  </a:solidFill>
                  <a:effectLst/>
                  <a:uLnTx/>
                  <a:uFillTx/>
                  <a:cs typeface="+mn-lt"/>
                  <a:sym typeface="+mn-ea"/>
                </a:rPr>
                <a:t>插入一段在间接跳转之前判断跳转地址是否合法的代码，从而实现每次对不安全跳转的严格检测，但是会带来开销</a:t>
              </a:r>
              <a:r>
                <a:rPr lang="zh-CN" altLang="en-US" sz="1600" noProof="0" dirty="0">
                  <a:ln>
                    <a:noFill/>
                  </a:ln>
                  <a:solidFill>
                    <a:srgbClr val="000000"/>
                  </a:solidFill>
                  <a:effectLst/>
                  <a:uLnTx/>
                  <a:uFillTx/>
                  <a:cs typeface="+mn-lt"/>
                  <a:sym typeface="+mn-ea"/>
                </a:rPr>
                <a:t>过大的问题。</a:t>
              </a:r>
              <a:endParaRPr kumimoji="0" lang="zh-CN" altLang="en-US" sz="1600" b="0" i="0" u="none" strike="noStrike" kern="1200" cap="none" spc="0" normalizeH="0" baseline="0" noProof="0" dirty="0">
                <a:ln>
                  <a:noFill/>
                </a:ln>
                <a:solidFill>
                  <a:srgbClr val="000000"/>
                </a:solidFill>
                <a:effectLst/>
                <a:uLnTx/>
                <a:uFillTx/>
                <a:cs typeface="+mn-lt"/>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3"/>
          <a:stretch>
            <a:fillRect/>
          </a:stretch>
        </p:blipFill>
        <p:spPr>
          <a:xfrm>
            <a:off x="10803255" y="155575"/>
            <a:ext cx="717550" cy="717550"/>
          </a:xfrm>
          <a:prstGeom prst="rect">
            <a:avLst/>
          </a:prstGeom>
        </p:spPr>
      </p:pic>
      <p:sp>
        <p:nvSpPr>
          <p:cNvPr id="3" name="文本框 2"/>
          <p:cNvSpPr txBox="1"/>
          <p:nvPr/>
        </p:nvSpPr>
        <p:spPr>
          <a:xfrm>
            <a:off x="6407150" y="1875790"/>
            <a:ext cx="4396105" cy="2691130"/>
          </a:xfrm>
          <a:prstGeom prst="rect">
            <a:avLst/>
          </a:prstGeom>
          <a:noFill/>
        </p:spPr>
        <p:txBody>
          <a:bodyPr wrap="square" rtlCol="0" anchor="t">
            <a:noAutofit/>
          </a:bodyPr>
          <a:p>
            <a:pPr marR="0" lvl="0" indent="0" algn="l" defTabSz="913765" rtl="0" eaLnBrk="1" fontAlgn="auto" latinLnBrk="0" hangingPunct="1">
              <a:lnSpc>
                <a:spcPct val="150000"/>
              </a:lnSpc>
              <a:spcBef>
                <a:spcPts val="0"/>
              </a:spcBef>
              <a:spcAft>
                <a:spcPts val="0"/>
              </a:spcAft>
              <a:buClrTx/>
              <a:buSzTx/>
              <a:buNone/>
              <a:defRPr/>
            </a:pPr>
            <a:r>
              <a:rPr lang="en-US" altLang="zh-CN"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CFG(Control-Flow Graph)控制流图</a:t>
            </a:r>
            <a:r>
              <a:rPr lang="zh-CN" altLang="en-US"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a:t>
            </a:r>
            <a:r>
              <a:rPr lang="en-US" altLang="zh-CN"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是基于静态分析的用图的方式表达程序的执行路径</a:t>
            </a:r>
            <a:r>
              <a:rPr lang="zh-CN" altLang="en-US"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a:t>
            </a:r>
            <a:r>
              <a:rPr lang="en-US" altLang="zh-CN"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以分支指令作为边,圆圈则表示普通指令。</a:t>
            </a:r>
            <a:endParaRPr lang="en-US" altLang="zh-CN" sz="1600"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en-US" altLang="zh-CN" sz="1600" b="1"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rPr>
              <a:t>CFI中的CFG构建与普通CFG比较不同的地方在于,为了降低开销,受检测的边应该越少越好。因此在CFG中只考虑将可能受到攻击的间接call、间接jmp和ret指令作为边。</a:t>
            </a:r>
            <a:endParaRPr lang="en-US" altLang="zh-CN" sz="1600" b="1" noProof="0" dirty="0">
              <a:ln>
                <a:noFill/>
              </a:ln>
              <a:solidFill>
                <a:srgbClr val="000000"/>
              </a:solidFill>
              <a:effectLst/>
              <a:uLnTx/>
              <a:uFillTx/>
              <a:latin typeface="华文仿宋" panose="02010600040101010101" charset="-122"/>
              <a:ea typeface="华文仿宋" panose="02010600040101010101" charset="-122"/>
              <a:cs typeface="华文仿宋" panose="02010600040101010101" charset="-122"/>
              <a:sym typeface="+mn-ea"/>
            </a:endParaRPr>
          </a:p>
        </p:txBody>
      </p:sp>
      <p:sp>
        <p:nvSpPr>
          <p:cNvPr id="7" name="文本框 6"/>
          <p:cNvSpPr txBox="1"/>
          <p:nvPr/>
        </p:nvSpPr>
        <p:spPr>
          <a:xfrm>
            <a:off x="6407150" y="4932680"/>
            <a:ext cx="4064000" cy="1383665"/>
          </a:xfrm>
          <a:prstGeom prst="rect">
            <a:avLst/>
          </a:prstGeom>
          <a:noFill/>
        </p:spPr>
        <p:txBody>
          <a:bodyPr wrap="square" rtlCol="0">
            <a:spAutoFit/>
            <a:scene3d>
              <a:camera prst="orthographicFront"/>
              <a:lightRig rig="threePt" dir="t"/>
            </a:scene3d>
          </a:bodyPr>
          <a:p>
            <a:r>
              <a:rPr lang="zh-CN" altLang="en-US" sz="280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rPr>
              <a:t>安全性和低开销</a:t>
            </a:r>
            <a:endParaRPr lang="zh-CN" altLang="en-US" sz="280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endParaRPr>
          </a:p>
          <a:p>
            <a:r>
              <a:rPr lang="zh-CN" altLang="en-US" sz="280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rPr>
              <a:t>如何平衡？</a:t>
            </a:r>
            <a:endParaRPr lang="zh-CN" altLang="en-US" sz="280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endParaRPr>
          </a:p>
          <a:p>
            <a:endParaRPr lang="zh-CN" altLang="en-US" sz="2800">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endParaRPr>
          </a:p>
        </p:txBody>
      </p:sp>
    </p:spTree>
  </p:cSld>
  <p:clrMapOvr>
    <a:masterClrMapping/>
  </p:clrMapOvr>
  <p:transition advTm="5544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684780" y="1503680"/>
            <a:ext cx="6459220" cy="321183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00709" y="1151633"/>
            <a:ext cx="11124565" cy="4738370"/>
            <a:chOff x="600709" y="1091308"/>
            <a:chExt cx="11124565" cy="4738370"/>
          </a:xfrm>
        </p:grpSpPr>
        <p:sp>
          <p:nvSpPr>
            <p:cNvPr id="13" name="işļiḑè"/>
            <p:cNvSpPr txBox="1"/>
            <p:nvPr/>
          </p:nvSpPr>
          <p:spPr bwMode="auto">
            <a:xfrm>
              <a:off x="779779" y="1091308"/>
              <a:ext cx="474281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Orig CFI —— An Example </a:t>
              </a:r>
              <a:endParaRPr kumimoji="0" lang="en-US" altLang="zh-CN"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266055" cy="23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3"/>
          <a:stretch>
            <a:fillRect/>
          </a:stretch>
        </p:blipFill>
        <p:spPr>
          <a:xfrm>
            <a:off x="10803255" y="155575"/>
            <a:ext cx="717550" cy="717550"/>
          </a:xfrm>
          <a:prstGeom prst="rect">
            <a:avLst/>
          </a:prstGeom>
        </p:spPr>
      </p:pic>
      <p:sp>
        <p:nvSpPr>
          <p:cNvPr id="7" name="文本框 6"/>
          <p:cNvSpPr txBox="1"/>
          <p:nvPr/>
        </p:nvSpPr>
        <p:spPr>
          <a:xfrm>
            <a:off x="1493520" y="4618355"/>
            <a:ext cx="9029065" cy="3028315"/>
          </a:xfrm>
          <a:prstGeom prst="rect">
            <a:avLst/>
          </a:prstGeom>
          <a:noFill/>
        </p:spPr>
        <p:txBody>
          <a:bodyPr wrap="square" rtlCol="0" anchor="t">
            <a:noAutofit/>
          </a:bodyPr>
          <a:p>
            <a:r>
              <a:rPr lang="zh-CN" altLang="en-US" sz="1400">
                <a:latin typeface="华文中宋" panose="02010600040101010101" charset="-122"/>
                <a:ea typeface="华文中宋" panose="02010600040101010101" charset="-122"/>
                <a:cs typeface="华文中宋" panose="02010600040101010101" charset="-122"/>
              </a:rPr>
              <a:t>利用左侧的代码生成了右侧的CFG控制流图。其中的直接call路径是不用关注的，针对间接call和ret指令的控制流路径，插入代码进行判断：</a:t>
            </a:r>
            <a:endParaRPr lang="zh-CN" altLang="en-US" sz="1400">
              <a:latin typeface="华文中宋" panose="02010600040101010101" charset="-122"/>
              <a:ea typeface="华文中宋" panose="02010600040101010101" charset="-122"/>
              <a:cs typeface="华文中宋" panose="02010600040101010101" charset="-122"/>
            </a:endParaRPr>
          </a:p>
          <a:p>
            <a:r>
              <a:rPr lang="zh-CN" altLang="en-US" sz="1400">
                <a:latin typeface="华文中宋" panose="02010600040101010101" charset="-122"/>
                <a:ea typeface="华文中宋" panose="02010600040101010101" charset="-122"/>
                <a:cs typeface="华文中宋" panose="02010600040101010101" charset="-122"/>
              </a:rPr>
              <a:t>1、在间接call和ret的目标地址插入一个独有的label id。</a:t>
            </a:r>
            <a:endParaRPr lang="zh-CN" altLang="en-US" sz="1400">
              <a:latin typeface="华文中宋" panose="02010600040101010101" charset="-122"/>
              <a:ea typeface="华文中宋" panose="02010600040101010101" charset="-122"/>
              <a:cs typeface="华文中宋" panose="02010600040101010101" charset="-122"/>
            </a:endParaRPr>
          </a:p>
          <a:p>
            <a:r>
              <a:rPr lang="zh-CN" altLang="en-US" sz="1400">
                <a:latin typeface="华文中宋" panose="02010600040101010101" charset="-122"/>
                <a:ea typeface="华文中宋" panose="02010600040101010101" charset="-122"/>
                <a:cs typeface="华文中宋" panose="02010600040101010101" charset="-122"/>
              </a:rPr>
              <a:t>2、在间接call和ret指令之前插入一段桩代码，来检查目的地址的id是否合法。合法才能间接跳转，不合法则出错返回。</a:t>
            </a:r>
            <a:endParaRPr lang="zh-CN" altLang="en-US" sz="1400">
              <a:latin typeface="华文中宋" panose="02010600040101010101" charset="-122"/>
              <a:ea typeface="华文中宋" panose="02010600040101010101" charset="-122"/>
              <a:cs typeface="华文中宋" panose="02010600040101010101" charset="-122"/>
            </a:endParaRPr>
          </a:p>
          <a:p>
            <a:pPr>
              <a:lnSpc>
                <a:spcPct val="120000"/>
              </a:lnSpc>
            </a:pPr>
            <a:r>
              <a:rPr lang="zh-CN" altLang="en-US" sz="1400">
                <a:latin typeface="华文中宋" panose="02010600040101010101" charset="-122"/>
                <a:ea typeface="华文中宋" panose="02010600040101010101" charset="-122"/>
                <a:cs typeface="华文中宋" panose="02010600040101010101" charset="-122"/>
              </a:rPr>
              <a:t>3、还约定</a:t>
            </a:r>
            <a:r>
              <a:rPr lang="zh-CN" altLang="en-US" sz="1400" u="sng">
                <a:latin typeface="华文中宋" panose="02010600040101010101" charset="-122"/>
                <a:ea typeface="华文中宋" panose="02010600040101010101" charset="-122"/>
                <a:cs typeface="华文中宋" panose="02010600040101010101" charset="-122"/>
              </a:rPr>
              <a:t>如果指向两个目标地址的边拥有相同的源集合的话,那么这两个目标地址就是等价的</a:t>
            </a:r>
            <a:r>
              <a:rPr lang="zh-CN" altLang="en-US" sz="1400">
                <a:latin typeface="华文中宋" panose="02010600040101010101" charset="-122"/>
                <a:ea typeface="华文中宋" panose="02010600040101010101" charset="-122"/>
                <a:cs typeface="华文中宋" panose="02010600040101010101" charset="-122"/>
              </a:rPr>
              <a:t>,等价的目标用同一label表示。所以</a:t>
            </a:r>
            <a:r>
              <a:rPr lang="zh-CN" altLang="en-US" sz="1400">
                <a:latin typeface="华文中宋" panose="02010600040101010101" charset="-122"/>
                <a:ea typeface="华文中宋" panose="02010600040101010101" charset="-122"/>
                <a:cs typeface="华文中宋" panose="02010600040101010101" charset="-122"/>
              </a:rPr>
              <a:t>上图中有两个相同的label 55和两个相同的label 17。这就是一种粗粒度的CFI,它将多个不同的目标地址合在一起减少需要检测目标地址的数量。为了降低性能开销,是以牺牲安全性为前提的。</a:t>
            </a:r>
            <a:endParaRPr lang="zh-CN" altLang="en-US" sz="1400">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advTm="7069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custDataLst>
              <p:tags r:id="rId1"/>
            </p:custDataLst>
          </p:nvPr>
        </p:nvPicPr>
        <p:blipFill>
          <a:blip r:embed="rId2"/>
          <a:srcRect b="9311"/>
          <a:stretch>
            <a:fillRect/>
          </a:stretch>
        </p:blipFill>
        <p:spPr>
          <a:xfrm>
            <a:off x="1177925" y="1549400"/>
            <a:ext cx="9722485" cy="2968625"/>
          </a:xfrm>
          <a:prstGeom prst="rect">
            <a:avLst/>
          </a:prstGeom>
          <a:noFill/>
          <a:ln w="9525">
            <a:noFill/>
          </a:ln>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600709" y="1028443"/>
            <a:ext cx="11124565" cy="4861560"/>
            <a:chOff x="600709" y="968118"/>
            <a:chExt cx="11124565" cy="4861560"/>
          </a:xfrm>
        </p:grpSpPr>
        <p:sp>
          <p:nvSpPr>
            <p:cNvPr id="13" name="işļiḑè"/>
            <p:cNvSpPr txBox="1"/>
            <p:nvPr/>
          </p:nvSpPr>
          <p:spPr bwMode="auto">
            <a:xfrm>
              <a:off x="669924" y="968118"/>
              <a:ext cx="474281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x86 </a:t>
              </a:r>
              <a:r>
                <a:rPr kumimoji="0" lang="zh-CN" altLang="en-US" sz="2000" b="1" i="0" u="none" strike="noStrike" kern="1200" cap="none" spc="0" normalizeH="0" baseline="0" noProof="0" dirty="0">
                  <a:ln>
                    <a:noFill/>
                  </a:ln>
                  <a:solidFill>
                    <a:srgbClr val="000000"/>
                  </a:solidFill>
                  <a:effectLst/>
                  <a:uLnTx/>
                  <a:uFillTx/>
                </a:rPr>
                <a:t>具体实现</a:t>
              </a:r>
              <a:r>
                <a:rPr kumimoji="0" lang="en-US" altLang="zh-CN" sz="2000" b="1" i="0" u="none" strike="noStrike" kern="1200" cap="none" spc="0" normalizeH="0" baseline="0" noProof="0" dirty="0">
                  <a:ln>
                    <a:noFill/>
                  </a:ln>
                  <a:solidFill>
                    <a:srgbClr val="000000"/>
                  </a:solidFill>
                  <a:effectLst/>
                  <a:uLnTx/>
                  <a:uFillTx/>
                </a:rPr>
                <a:t> </a:t>
              </a:r>
              <a:r>
                <a:rPr kumimoji="0" lang="en-US" altLang="zh-CN" sz="2800" b="1" i="0" u="none" strike="noStrike" kern="1200" cap="none" spc="0" normalizeH="0" baseline="0" noProof="0" dirty="0">
                  <a:ln>
                    <a:noFill/>
                  </a:ln>
                  <a:solidFill>
                    <a:srgbClr val="000000"/>
                  </a:solidFill>
                  <a:effectLst/>
                  <a:uLnTx/>
                  <a:uFillTx/>
                </a:rPr>
                <a:t> </a:t>
              </a:r>
              <a:endParaRPr kumimoji="0" lang="en-US" altLang="zh-CN"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266055" cy="23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4"/>
          <a:stretch>
            <a:fillRect/>
          </a:stretch>
        </p:blipFill>
        <p:spPr>
          <a:xfrm>
            <a:off x="10803255" y="155575"/>
            <a:ext cx="717550" cy="717550"/>
          </a:xfrm>
          <a:prstGeom prst="rect">
            <a:avLst/>
          </a:prstGeom>
        </p:spPr>
      </p:pic>
      <p:sp>
        <p:nvSpPr>
          <p:cNvPr id="7" name="文本框 6"/>
          <p:cNvSpPr txBox="1"/>
          <p:nvPr/>
        </p:nvSpPr>
        <p:spPr>
          <a:xfrm>
            <a:off x="943610" y="4669155"/>
            <a:ext cx="10191750" cy="3028315"/>
          </a:xfrm>
          <a:prstGeom prst="rect">
            <a:avLst/>
          </a:prstGeom>
          <a:noFill/>
        </p:spPr>
        <p:txBody>
          <a:bodyPr wrap="square" rtlCol="0" anchor="t">
            <a:noAutofit/>
          </a:bodyPr>
          <a:p>
            <a:pPr marL="285750" indent="-285750">
              <a:buFont typeface="Arial" panose="020B0604020202020204" pitchFamily="34" charset="0"/>
              <a:buChar char="•"/>
            </a:pPr>
            <a:r>
              <a:rPr lang="zh-CN" altLang="en-US" sz="1400">
                <a:latin typeface="华文中宋" panose="02010600040101010101" charset="-122"/>
                <a:ea typeface="华文中宋" panose="02010600040101010101" charset="-122"/>
                <a:cs typeface="华文中宋" panose="02010600040101010101" charset="-122"/>
              </a:rPr>
              <a:t>原始状态：</a:t>
            </a:r>
            <a:r>
              <a:rPr lang="zh-CN" altLang="en-US" sz="1400" b="1">
                <a:latin typeface="Microsoft JhengHei Light" panose="020B0304030504040204" charset="-120"/>
                <a:ea typeface="Microsoft JhengHei Light" panose="020B0304030504040204" charset="-120"/>
                <a:cs typeface="华文中宋" panose="02010600040101010101" charset="-122"/>
              </a:rPr>
              <a:t>ecx</a:t>
            </a:r>
            <a:r>
              <a:rPr lang="zh-CN" altLang="en-US" sz="1400">
                <a:latin typeface="华文中宋" panose="02010600040101010101" charset="-122"/>
                <a:ea typeface="华文中宋" panose="02010600040101010101" charset="-122"/>
                <a:cs typeface="华文中宋" panose="02010600040101010101" charset="-122"/>
              </a:rPr>
              <a:t>保存了目的地址，</a:t>
            </a:r>
            <a:r>
              <a:rPr lang="zh-CN" altLang="en-US" sz="1400" b="1">
                <a:latin typeface="Microsoft JhengHei Light" panose="020B0304030504040204" charset="-120"/>
                <a:ea typeface="Microsoft JhengHei Light" panose="020B0304030504040204" charset="-120"/>
                <a:cs typeface="华文中宋" panose="02010600040101010101" charset="-122"/>
              </a:rPr>
              <a:t>jmp ecx</a:t>
            </a:r>
            <a:r>
              <a:rPr lang="zh-CN" altLang="en-US" sz="1400">
                <a:latin typeface="华文中宋" panose="02010600040101010101" charset="-122"/>
                <a:ea typeface="华文中宋" panose="02010600040101010101" charset="-122"/>
                <a:cs typeface="华文中宋" panose="02010600040101010101" charset="-122"/>
              </a:rPr>
              <a:t>间接跳转到目的地址执行</a:t>
            </a:r>
            <a:endParaRPr lang="zh-CN" altLang="en-US" sz="1400">
              <a:latin typeface="华文中宋" panose="02010600040101010101" charset="-122"/>
              <a:ea typeface="华文中宋" panose="02010600040101010101" charset="-122"/>
              <a:cs typeface="华文中宋" panose="02010600040101010101" charset="-122"/>
            </a:endParaRPr>
          </a:p>
          <a:p>
            <a:pPr marL="285750" indent="-285750">
              <a:lnSpc>
                <a:spcPct val="120000"/>
              </a:lnSpc>
              <a:buFont typeface="Arial" panose="020B0604020202020204" pitchFamily="34" charset="0"/>
              <a:buChar char="•"/>
            </a:pPr>
            <a:r>
              <a:rPr lang="zh-CN" altLang="en-US" sz="1400">
                <a:latin typeface="华文中宋" panose="02010600040101010101" charset="-122"/>
                <a:ea typeface="华文中宋" panose="02010600040101010101" charset="-122"/>
                <a:cs typeface="华文中宋" panose="02010600040101010101" charset="-122"/>
              </a:rPr>
              <a:t>插桩方式(a)：首先在目的地址插入一个4字节</a:t>
            </a:r>
            <a:r>
              <a:rPr lang="zh-CN" altLang="en-US" sz="1400" b="1">
                <a:latin typeface="Microsoft JhengHei Light" panose="020B0304030504040204" charset="-120"/>
                <a:ea typeface="Microsoft JhengHei Light" panose="020B0304030504040204" charset="-120"/>
                <a:cs typeface="华文中宋" panose="02010600040101010101" charset="-122"/>
              </a:rPr>
              <a:t>ID 12345678h</a:t>
            </a:r>
            <a:r>
              <a:rPr lang="zh-CN" altLang="en-US" sz="1400">
                <a:latin typeface="华文中宋" panose="02010600040101010101" charset="-122"/>
                <a:ea typeface="华文中宋" panose="02010600040101010101" charset="-122"/>
                <a:cs typeface="华文中宋" panose="02010600040101010101" charset="-122"/>
              </a:rPr>
              <a:t>，然后在jmp跳转前插入一段桩函数判断，判断目的地址的值是否为</a:t>
            </a:r>
            <a:r>
              <a:rPr lang="zh-CN" altLang="en-US" sz="1400" b="1">
                <a:latin typeface="Microsoft JhengHei Light" panose="020B0304030504040204" charset="-120"/>
                <a:ea typeface="Microsoft JhengHei Light" panose="020B0304030504040204" charset="-120"/>
                <a:cs typeface="华文中宋" panose="02010600040101010101" charset="-122"/>
              </a:rPr>
              <a:t>12345678h</a:t>
            </a:r>
            <a:r>
              <a:rPr lang="zh-CN" altLang="en-US" sz="1400">
                <a:latin typeface="华文中宋" panose="02010600040101010101" charset="-122"/>
                <a:ea typeface="华文中宋" panose="02010600040101010101" charset="-122"/>
                <a:cs typeface="华文中宋" panose="02010600040101010101" charset="-122"/>
              </a:rPr>
              <a:t>。不合法则出错处理，合法则间接跳转到</a:t>
            </a:r>
            <a:r>
              <a:rPr lang="zh-CN" altLang="en-US" sz="1400" b="1">
                <a:latin typeface="Microsoft JhengHei Light" panose="020B0304030504040204" charset="-120"/>
                <a:ea typeface="Microsoft JhengHei Light" panose="020B0304030504040204" charset="-120"/>
                <a:cs typeface="华文中宋" panose="02010600040101010101" charset="-122"/>
              </a:rPr>
              <a:t>[ecx + 4]</a:t>
            </a:r>
            <a:r>
              <a:rPr lang="zh-CN" altLang="en-US" sz="1400">
                <a:latin typeface="华文中宋" panose="02010600040101010101" charset="-122"/>
                <a:ea typeface="华文中宋" panose="02010600040101010101" charset="-122"/>
                <a:cs typeface="华文中宋" panose="02010600040101010101" charset="-122"/>
              </a:rPr>
              <a:t>地址执行原来的目的指令。</a:t>
            </a:r>
            <a:endParaRPr lang="zh-CN" altLang="en-US" sz="1400">
              <a:latin typeface="华文中宋" panose="02010600040101010101" charset="-122"/>
              <a:ea typeface="华文中宋" panose="02010600040101010101" charset="-122"/>
              <a:cs typeface="华文中宋" panose="02010600040101010101" charset="-122"/>
            </a:endParaRPr>
          </a:p>
          <a:p>
            <a:pPr marL="285750" indent="-285750">
              <a:lnSpc>
                <a:spcPct val="140000"/>
              </a:lnSpc>
              <a:buFont typeface="Arial" panose="020B0604020202020204" pitchFamily="34" charset="0"/>
              <a:buChar char="•"/>
            </a:pPr>
            <a:r>
              <a:rPr lang="zh-CN" altLang="en-US" sz="1400">
                <a:latin typeface="华文中宋" panose="02010600040101010101" charset="-122"/>
                <a:ea typeface="华文中宋" panose="02010600040101010101" charset="-122"/>
                <a:cs typeface="华文中宋" panose="02010600040101010101" charset="-122"/>
              </a:rPr>
              <a:t>插桩方式(b)：在方式(a)的基础上做了优化，首先在目的地址插入一个4字节的lable指令</a:t>
            </a:r>
            <a:r>
              <a:rPr lang="zh-CN" altLang="en-US" sz="1400" b="1">
                <a:latin typeface="Microsoft JhengHei Light" panose="020B0304030504040204" charset="-120"/>
                <a:ea typeface="Microsoft JhengHei Light" panose="020B0304030504040204" charset="-120"/>
                <a:cs typeface="华文中宋" panose="02010600040101010101" charset="-122"/>
              </a:rPr>
              <a:t>prefetchnta + 4</a:t>
            </a:r>
            <a:r>
              <a:rPr lang="zh-CN" altLang="en-US" sz="1400">
                <a:latin typeface="华文中宋" panose="02010600040101010101" charset="-122"/>
                <a:ea typeface="华文中宋" panose="02010600040101010101" charset="-122"/>
                <a:cs typeface="华文中宋" panose="02010600040101010101" charset="-122"/>
              </a:rPr>
              <a:t>字节</a:t>
            </a:r>
            <a:r>
              <a:rPr lang="zh-CN" altLang="en-US" sz="1400" b="1">
                <a:latin typeface="Microsoft JhengHei Light" panose="020B0304030504040204" charset="-120"/>
                <a:ea typeface="Microsoft JhengHei Light" panose="020B0304030504040204" charset="-120"/>
                <a:cs typeface="华文中宋" panose="02010600040101010101" charset="-122"/>
              </a:rPr>
              <a:t>ID 12345678h</a:t>
            </a:r>
            <a:r>
              <a:rPr lang="zh-CN" altLang="en-US" sz="1400">
                <a:latin typeface="华文中宋" panose="02010600040101010101" charset="-122"/>
                <a:ea typeface="华文中宋" panose="02010600040101010101" charset="-122"/>
                <a:cs typeface="华文中宋" panose="02010600040101010101" charset="-122"/>
              </a:rPr>
              <a:t>，然后在jmp跳转前插入一段桩函数判断，判断</a:t>
            </a:r>
            <a:r>
              <a:rPr lang="zh-CN" altLang="en-US" sz="1400" b="1">
                <a:latin typeface="Microsoft JhengHei Light" panose="020B0304030504040204" charset="-120"/>
                <a:ea typeface="Microsoft JhengHei Light" panose="020B0304030504040204" charset="-120"/>
                <a:cs typeface="华文中宋" panose="02010600040101010101" charset="-122"/>
              </a:rPr>
              <a:t>[ecx + 4]</a:t>
            </a:r>
            <a:r>
              <a:rPr lang="zh-CN" altLang="en-US" sz="1400">
                <a:latin typeface="华文中宋" panose="02010600040101010101" charset="-122"/>
                <a:ea typeface="华文中宋" panose="02010600040101010101" charset="-122"/>
                <a:cs typeface="华文中宋" panose="02010600040101010101" charset="-122"/>
              </a:rPr>
              <a:t>地址的值是否为</a:t>
            </a:r>
            <a:r>
              <a:rPr lang="zh-CN" altLang="en-US" sz="1400" b="1">
                <a:latin typeface="Microsoft JhengHei Light" panose="020B0304030504040204" charset="-120"/>
                <a:ea typeface="Microsoft JhengHei Light" panose="020B0304030504040204" charset="-120"/>
                <a:cs typeface="华文中宋" panose="02010600040101010101" charset="-122"/>
              </a:rPr>
              <a:t>12345678h</a:t>
            </a:r>
            <a:r>
              <a:rPr lang="zh-CN" altLang="en-US" sz="1400">
                <a:latin typeface="华文中宋" panose="02010600040101010101" charset="-122"/>
                <a:ea typeface="华文中宋" panose="02010600040101010101" charset="-122"/>
                <a:cs typeface="华文中宋" panose="02010600040101010101" charset="-122"/>
              </a:rPr>
              <a:t>。不合法则出错处理，合法则间接跳转到[ecx]地址执行label ID指令。注意这里的技巧是判断合法后，还是跳转到ecx原地址，但是这时这个地址上存储的是label ID指令，这条命令没啥副作用，紧接着才会继续执行原有的命令。</a:t>
            </a:r>
            <a:endParaRPr lang="zh-CN" altLang="en-US" sz="1400">
              <a:latin typeface="华文中宋" panose="02010600040101010101" charset="-122"/>
              <a:ea typeface="华文中宋" panose="02010600040101010101" charset="-122"/>
              <a:cs typeface="华文中宋" panose="02010600040101010101" charset="-122"/>
            </a:endParaRPr>
          </a:p>
          <a:p>
            <a:endParaRPr lang="zh-CN" altLang="en-US" sz="1400">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advTm="95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0709" y="1028443"/>
            <a:ext cx="11124565" cy="4861560"/>
            <a:chOff x="600709" y="968118"/>
            <a:chExt cx="11124565" cy="4861560"/>
          </a:xfrm>
        </p:grpSpPr>
        <p:sp>
          <p:nvSpPr>
            <p:cNvPr id="13" name="işļiḑè"/>
            <p:cNvSpPr txBox="1"/>
            <p:nvPr/>
          </p:nvSpPr>
          <p:spPr bwMode="auto">
            <a:xfrm>
              <a:off x="669924" y="968118"/>
              <a:ext cx="474281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x86 </a:t>
              </a:r>
              <a:r>
                <a:rPr kumimoji="0" lang="zh-CN" altLang="en-US" sz="2000" b="1" i="0" u="none" strike="noStrike" kern="1200" cap="none" spc="0" normalizeH="0" baseline="0" noProof="0" dirty="0">
                  <a:ln>
                    <a:noFill/>
                  </a:ln>
                  <a:solidFill>
                    <a:srgbClr val="000000"/>
                  </a:solidFill>
                  <a:effectLst/>
                  <a:uLnTx/>
                  <a:uFillTx/>
                </a:rPr>
                <a:t>具体实现</a:t>
              </a:r>
              <a:r>
                <a:rPr kumimoji="0" lang="en-US" altLang="zh-CN" sz="2000" b="1" i="0" u="none" strike="noStrike" kern="1200" cap="none" spc="0" normalizeH="0" baseline="0" noProof="0" dirty="0">
                  <a:ln>
                    <a:noFill/>
                  </a:ln>
                  <a:solidFill>
                    <a:srgbClr val="000000"/>
                  </a:solidFill>
                  <a:effectLst/>
                  <a:uLnTx/>
                  <a:uFillTx/>
                </a:rPr>
                <a:t> </a:t>
              </a:r>
              <a:r>
                <a:rPr kumimoji="0" lang="en-US" altLang="zh-CN" sz="2800" b="1" i="0" u="none" strike="noStrike" kern="1200" cap="none" spc="0" normalizeH="0" baseline="0" noProof="0" dirty="0">
                  <a:ln>
                    <a:noFill/>
                  </a:ln>
                  <a:solidFill>
                    <a:srgbClr val="000000"/>
                  </a:solidFill>
                  <a:effectLst/>
                  <a:uLnTx/>
                  <a:uFillTx/>
                </a:rPr>
                <a:t> </a:t>
              </a:r>
              <a:endParaRPr kumimoji="0" lang="en-US" altLang="zh-CN"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266055" cy="23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7" name="文本框 6"/>
          <p:cNvSpPr txBox="1"/>
          <p:nvPr/>
        </p:nvSpPr>
        <p:spPr>
          <a:xfrm>
            <a:off x="943610" y="4669155"/>
            <a:ext cx="10191750" cy="3028315"/>
          </a:xfrm>
          <a:prstGeom prst="rect">
            <a:avLst/>
          </a:prstGeom>
          <a:noFill/>
        </p:spPr>
        <p:txBody>
          <a:bodyPr wrap="square" rtlCol="0" anchor="t">
            <a:noAutofit/>
          </a:bodyPr>
          <a:p>
            <a:pPr indent="0">
              <a:buFont typeface="Arial" panose="020B0604020202020204" pitchFamily="34" charset="0"/>
              <a:buNone/>
            </a:pPr>
            <a:r>
              <a:rPr lang="zh-CN" altLang="en-US" sz="1600">
                <a:latin typeface="楷体" panose="02010609060101010101" charset="-122"/>
                <a:ea typeface="楷体" panose="02010609060101010101" charset="-122"/>
                <a:cs typeface="楷体" panose="02010609060101010101" charset="-122"/>
              </a:rPr>
              <a:t>CFI确保运行时执行沿着给定的CFG进行，例如，保证典型功能的执行始终从头开始，并从头到尾进行。 因此，CFI可以提高任何基于CFG的技术的可靠性。</a:t>
            </a:r>
            <a:endParaRPr lang="zh-CN" altLang="en-US" sz="1600">
              <a:latin typeface="楷体" panose="02010609060101010101" charset="-122"/>
              <a:ea typeface="楷体" panose="02010609060101010101" charset="-122"/>
              <a:cs typeface="楷体" panose="02010609060101010101" charset="-122"/>
            </a:endParaRPr>
          </a:p>
        </p:txBody>
      </p:sp>
      <p:pic>
        <p:nvPicPr>
          <p:cNvPr id="102" name="图片 101"/>
          <p:cNvPicPr/>
          <p:nvPr/>
        </p:nvPicPr>
        <p:blipFill>
          <a:blip r:embed="rId3"/>
          <a:srcRect b="12507"/>
          <a:stretch>
            <a:fillRect/>
          </a:stretch>
        </p:blipFill>
        <p:spPr>
          <a:xfrm>
            <a:off x="1190625" y="2015490"/>
            <a:ext cx="9653270" cy="2266315"/>
          </a:xfrm>
          <a:prstGeom prst="rect">
            <a:avLst/>
          </a:prstGeom>
          <a:noFill/>
          <a:ln w="9525">
            <a:noFill/>
          </a:ln>
        </p:spPr>
      </p:pic>
      <p:sp>
        <p:nvSpPr>
          <p:cNvPr id="3" name="文本框 2"/>
          <p:cNvSpPr txBox="1"/>
          <p:nvPr/>
        </p:nvSpPr>
        <p:spPr>
          <a:xfrm>
            <a:off x="1190625" y="1532890"/>
            <a:ext cx="5281930" cy="337185"/>
          </a:xfrm>
          <a:prstGeom prst="rect">
            <a:avLst/>
          </a:prstGeom>
          <a:noFill/>
        </p:spPr>
        <p:txBody>
          <a:bodyPr wrap="square" rtlCol="0">
            <a:spAutoFit/>
          </a:bodyPr>
          <a:p>
            <a:pPr indent="0">
              <a:buFont typeface="Arial" panose="020B0604020202020204" pitchFamily="34" charset="0"/>
              <a:buNone/>
            </a:pPr>
            <a:r>
              <a:rPr lang="zh-CN" altLang="en-US" sz="1600">
                <a:latin typeface="华文中宋" panose="02010600040101010101" charset="-122"/>
                <a:ea typeface="华文中宋" panose="02010600040101010101" charset="-122"/>
                <a:cs typeface="华文中宋" panose="02010600040101010101" charset="-122"/>
              </a:rPr>
              <a:t>下图是间接jmp、ret指令路径，都被cfi插桩的情况：</a:t>
            </a:r>
            <a:endParaRPr lang="zh-CN" altLang="en-US" sz="1600">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advTm="41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0709" y="1028443"/>
            <a:ext cx="11124565" cy="4861560"/>
            <a:chOff x="600709" y="968118"/>
            <a:chExt cx="11124565" cy="4861560"/>
          </a:xfrm>
        </p:grpSpPr>
        <p:sp>
          <p:nvSpPr>
            <p:cNvPr id="13" name="işļiḑè"/>
            <p:cNvSpPr txBox="1"/>
            <p:nvPr/>
          </p:nvSpPr>
          <p:spPr bwMode="auto">
            <a:xfrm>
              <a:off x="669924" y="968118"/>
              <a:ext cx="474281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rPr>
                <a:t>影子调用堆栈（</a:t>
              </a:r>
              <a:r>
                <a:rPr lang="zh-CN" altLang="en-US" sz="2000" b="1">
                  <a:latin typeface="华文仿宋" panose="02010600040101010101" charset="-122"/>
                  <a:ea typeface="华文仿宋" panose="02010600040101010101" charset="-122"/>
                  <a:cs typeface="华文中宋" panose="02010600040101010101" charset="-122"/>
                  <a:sym typeface="+mn-ea"/>
                </a:rPr>
                <a:t>shadow call stack</a:t>
              </a:r>
              <a:r>
                <a:rPr kumimoji="0" lang="zh-CN" altLang="en-US" sz="2000" b="1" i="0" u="none" strike="noStrike" kern="1200" cap="none" spc="0" normalizeH="0" baseline="0" noProof="0" dirty="0">
                  <a:ln>
                    <a:noFill/>
                  </a:ln>
                  <a:solidFill>
                    <a:srgbClr val="000000"/>
                  </a:solidFill>
                  <a:effectLst/>
                  <a:uLnTx/>
                  <a:uFillTx/>
                </a:rPr>
                <a:t>）</a:t>
              </a:r>
              <a:r>
                <a:rPr kumimoji="0" lang="en-US" altLang="zh-CN" sz="2000" b="1" i="0" u="none" strike="noStrike" kern="1200" cap="none" spc="0" normalizeH="0" baseline="0" noProof="0" dirty="0">
                  <a:ln>
                    <a:noFill/>
                  </a:ln>
                  <a:solidFill>
                    <a:srgbClr val="000000"/>
                  </a:solidFill>
                  <a:effectLst/>
                  <a:uLnTx/>
                  <a:uFillTx/>
                </a:rPr>
                <a:t> </a:t>
              </a:r>
              <a:r>
                <a:rPr kumimoji="0" lang="en-US" altLang="zh-CN" sz="2800" b="1" i="0" u="none" strike="noStrike" kern="1200" cap="none" spc="0" normalizeH="0" baseline="0" noProof="0" dirty="0">
                  <a:ln>
                    <a:noFill/>
                  </a:ln>
                  <a:solidFill>
                    <a:srgbClr val="000000"/>
                  </a:solidFill>
                  <a:effectLst/>
                  <a:uLnTx/>
                  <a:uFillTx/>
                </a:rPr>
                <a:t> </a:t>
              </a:r>
              <a:endParaRPr kumimoji="0" lang="en-US" altLang="zh-CN"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815208"/>
              <a:ext cx="5266055" cy="23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600" b="0" i="0" u="none" strike="noStrike" kern="1200" cap="none" spc="0" normalizeH="0" baseline="0" noProof="0" dirty="0">
                <a:ln>
                  <a:noFill/>
                </a:ln>
                <a:solidFill>
                  <a:srgbClr val="000000"/>
                </a:solidFill>
                <a:effectLst/>
                <a:uLnTx/>
                <a:uFillTx/>
                <a:cs typeface="+mn-lt"/>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7" name="文本框 6"/>
          <p:cNvSpPr txBox="1"/>
          <p:nvPr/>
        </p:nvSpPr>
        <p:spPr>
          <a:xfrm>
            <a:off x="856615" y="4144645"/>
            <a:ext cx="10278745" cy="3625215"/>
          </a:xfrm>
          <a:prstGeom prst="rect">
            <a:avLst/>
          </a:prstGeom>
          <a:noFill/>
        </p:spPr>
        <p:txBody>
          <a:bodyPr wrap="square" rtlCol="0" anchor="t">
            <a:noAutofit/>
          </a:bodyPr>
          <a:p>
            <a:pPr marL="285750" indent="-285750">
              <a:lnSpc>
                <a:spcPct val="120000"/>
              </a:lnSpc>
              <a:buFont typeface="Arial" panose="020B0604020202020204" pitchFamily="34" charset="0"/>
              <a:buChar char="•"/>
            </a:pPr>
            <a:r>
              <a:rPr lang="zh-CN" altLang="en-US" sz="1600">
                <a:latin typeface="华文中宋" panose="02010600040101010101" charset="-122"/>
                <a:ea typeface="华文中宋" panose="02010600040101010101" charset="-122"/>
                <a:cs typeface="华文中宋" panose="02010600040101010101" charset="-122"/>
              </a:rPr>
              <a:t>在 ret路径上不再使用判断id是否正确的方式，而是把返回地址在另外一个堆栈另存了一份，这样栈溢出漏洞无法覆盖，就算堆栈溢出但是函数还是返回到原来的调用位置。</a:t>
            </a:r>
            <a:endParaRPr lang="zh-CN" altLang="en-US" sz="1600">
              <a:latin typeface="华文中宋" panose="02010600040101010101" charset="-122"/>
              <a:ea typeface="华文中宋" panose="02010600040101010101" charset="-122"/>
              <a:cs typeface="华文中宋" panose="02010600040101010101" charset="-122"/>
            </a:endParaRPr>
          </a:p>
          <a:p>
            <a:pPr marL="285750" indent="-285750">
              <a:lnSpc>
                <a:spcPct val="120000"/>
              </a:lnSpc>
              <a:buFont typeface="Arial" panose="020B0604020202020204" pitchFamily="34" charset="0"/>
              <a:buChar char="•"/>
            </a:pPr>
            <a:r>
              <a:rPr lang="zh-CN" altLang="en-US" sz="1600">
                <a:latin typeface="华文中宋" panose="02010600040101010101" charset="-122"/>
                <a:ea typeface="华文中宋" panose="02010600040101010101" charset="-122"/>
                <a:cs typeface="华文中宋" panose="02010600040101010101" charset="-122"/>
              </a:rPr>
              <a:t>在函数调用前的时候，把返回地址备份到</a:t>
            </a:r>
            <a:r>
              <a:rPr lang="zh-CN" altLang="en-US" sz="1600" b="1">
                <a:latin typeface="Microsoft JhengHei Light" panose="020B0304030504040204" charset="-120"/>
                <a:ea typeface="Microsoft JhengHei Light" panose="020B0304030504040204" charset="-120"/>
                <a:cs typeface="华文中宋" panose="02010600040101010101" charset="-122"/>
              </a:rPr>
              <a:t>shadow call stack</a:t>
            </a:r>
            <a:r>
              <a:rPr lang="zh-CN" altLang="en-US" sz="1600">
                <a:latin typeface="华文中宋" panose="02010600040101010101" charset="-122"/>
                <a:ea typeface="华文中宋" panose="02010600040101010101" charset="-122"/>
                <a:cs typeface="华文中宋" panose="02010600040101010101" charset="-122"/>
              </a:rPr>
              <a:t>。</a:t>
            </a:r>
            <a:endParaRPr lang="zh-CN" altLang="en-US" sz="1600">
              <a:latin typeface="华文中宋" panose="02010600040101010101" charset="-122"/>
              <a:ea typeface="华文中宋" panose="02010600040101010101" charset="-122"/>
              <a:cs typeface="华文中宋" panose="02010600040101010101" charset="-122"/>
            </a:endParaRPr>
          </a:p>
          <a:p>
            <a:pPr marL="285750" indent="-285750">
              <a:lnSpc>
                <a:spcPct val="120000"/>
              </a:lnSpc>
              <a:buFont typeface="Arial" panose="020B0604020202020204" pitchFamily="34" charset="0"/>
              <a:buChar char="•"/>
            </a:pPr>
            <a:r>
              <a:rPr lang="zh-CN" altLang="en-US" sz="1600">
                <a:latin typeface="华文中宋" panose="02010600040101010101" charset="-122"/>
                <a:ea typeface="华文中宋" panose="02010600040101010101" charset="-122"/>
                <a:cs typeface="华文中宋" panose="02010600040101010101" charset="-122"/>
              </a:rPr>
              <a:t>在函数返回前，从</a:t>
            </a:r>
            <a:r>
              <a:rPr lang="zh-CN" altLang="en-US" sz="1600" b="1">
                <a:latin typeface="Microsoft JhengHei Light" panose="020B0304030504040204" charset="-120"/>
                <a:ea typeface="Microsoft JhengHei Light" panose="020B0304030504040204" charset="-120"/>
                <a:cs typeface="华文中宋" panose="02010600040101010101" charset="-122"/>
              </a:rPr>
              <a:t>shadow call stack</a:t>
            </a:r>
            <a:r>
              <a:rPr lang="zh-CN" altLang="en-US" sz="1600">
                <a:latin typeface="华文中宋" panose="02010600040101010101" charset="-122"/>
                <a:ea typeface="华文中宋" panose="02010600040101010101" charset="-122"/>
                <a:cs typeface="华文中宋" panose="02010600040101010101" charset="-122"/>
              </a:rPr>
              <a:t>中弹出备份的返回地址，废弃掉原堆栈中的返回地址，这样ret返回地址的安全性多了一层保障。</a:t>
            </a:r>
            <a:endParaRPr lang="zh-CN" altLang="en-US" sz="1600">
              <a:latin typeface="华文中宋" panose="02010600040101010101" charset="-122"/>
              <a:ea typeface="华文中宋" panose="02010600040101010101" charset="-122"/>
              <a:cs typeface="华文中宋" panose="02010600040101010101" charset="-122"/>
            </a:endParaRPr>
          </a:p>
          <a:p>
            <a:pPr indent="0">
              <a:buFont typeface="Arial" panose="020B0604020202020204" pitchFamily="34" charset="0"/>
              <a:buNone/>
            </a:pPr>
            <a:endParaRPr lang="zh-CN" altLang="en-US" sz="1600">
              <a:latin typeface="华文中宋" panose="02010600040101010101" charset="-122"/>
              <a:ea typeface="华文中宋" panose="02010600040101010101" charset="-122"/>
              <a:cs typeface="华文中宋" panose="02010600040101010101" charset="-122"/>
            </a:endParaRPr>
          </a:p>
        </p:txBody>
      </p:sp>
      <p:sp>
        <p:nvSpPr>
          <p:cNvPr id="3" name="文本框 2"/>
          <p:cNvSpPr txBox="1"/>
          <p:nvPr/>
        </p:nvSpPr>
        <p:spPr>
          <a:xfrm>
            <a:off x="1190625" y="1532890"/>
            <a:ext cx="9493250" cy="337185"/>
          </a:xfrm>
          <a:prstGeom prst="rect">
            <a:avLst/>
          </a:prstGeom>
          <a:noFill/>
        </p:spPr>
        <p:txBody>
          <a:bodyPr wrap="square" rtlCol="0">
            <a:spAutoFit/>
          </a:bodyPr>
          <a:p>
            <a:pPr indent="0">
              <a:buFont typeface="Arial" panose="020B0604020202020204" pitchFamily="34" charset="0"/>
              <a:buNone/>
            </a:pPr>
            <a:r>
              <a:rPr lang="zh-CN" altLang="en-US" sz="1600">
                <a:latin typeface="华文中宋" panose="02010600040101010101" charset="-122"/>
                <a:ea typeface="华文中宋" panose="02010600040101010101" charset="-122"/>
                <a:cs typeface="华文中宋" panose="02010600040101010101" charset="-122"/>
              </a:rPr>
              <a:t>下图还展示了一个影子调用堆栈(shadow call stack)的原理，这是ret路径上的另一种cfi保护形式：</a:t>
            </a:r>
            <a:endParaRPr lang="zh-CN" altLang="en-US" sz="1600">
              <a:latin typeface="华文中宋" panose="02010600040101010101" charset="-122"/>
              <a:ea typeface="华文中宋" panose="02010600040101010101" charset="-122"/>
              <a:cs typeface="华文中宋" panose="02010600040101010101" charset="-122"/>
            </a:endParaRPr>
          </a:p>
        </p:txBody>
      </p:sp>
      <p:pic>
        <p:nvPicPr>
          <p:cNvPr id="103" name="图片 102"/>
          <p:cNvPicPr/>
          <p:nvPr/>
        </p:nvPicPr>
        <p:blipFill>
          <a:blip r:embed="rId3"/>
          <a:stretch>
            <a:fillRect/>
          </a:stretch>
        </p:blipFill>
        <p:spPr>
          <a:xfrm>
            <a:off x="1140460" y="1830070"/>
            <a:ext cx="9908540" cy="2404110"/>
          </a:xfrm>
          <a:prstGeom prst="rect">
            <a:avLst/>
          </a:prstGeom>
          <a:noFill/>
          <a:ln w="9525">
            <a:noFill/>
          </a:ln>
        </p:spPr>
      </p:pic>
    </p:spTree>
  </p:cSld>
  <p:clrMapOvr>
    <a:masterClrMapping/>
  </p:clrMapOvr>
  <p:transition advTm="48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0709" y="1267203"/>
            <a:ext cx="10918190" cy="4835525"/>
            <a:chOff x="600709" y="1206878"/>
            <a:chExt cx="10918190" cy="4835525"/>
          </a:xfrm>
        </p:grpSpPr>
        <p:sp>
          <p:nvSpPr>
            <p:cNvPr id="13" name="işļiḑè"/>
            <p:cNvSpPr txBox="1"/>
            <p:nvPr/>
          </p:nvSpPr>
          <p:spPr bwMode="auto">
            <a:xfrm>
              <a:off x="779779" y="1206878"/>
              <a:ext cx="627570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Kernel CFI —— Brief I</a:t>
              </a:r>
              <a:r>
                <a:rPr kumimoji="0" lang="en-US" altLang="zh-CN" sz="2800" b="1" i="0" u="none" strike="noStrike" kern="1200" cap="none" spc="0" normalizeH="0" baseline="0" noProof="0" dirty="0">
                  <a:ln>
                    <a:noFill/>
                  </a:ln>
                  <a:solidFill>
                    <a:srgbClr val="000000"/>
                  </a:solidFill>
                  <a:effectLst/>
                  <a:uLnTx/>
                  <a:uFillTx/>
                </a:rPr>
                <a:t>ntroduction </a:t>
              </a:r>
              <a:endParaRPr kumimoji="0" lang="zh-CN" altLang="en-US"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605023"/>
              <a:ext cx="1081913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None/>
                <a:defRPr/>
              </a:pPr>
              <a:r>
                <a:rPr kumimoji="0" lang="en-US" altLang="zh-CN" sz="1600" b="0" i="0" u="none" strike="noStrike" kern="1200" cap="none" spc="0" normalizeH="0" baseline="0" noProof="0" dirty="0">
                  <a:ln>
                    <a:noFill/>
                  </a:ln>
                  <a:solidFill>
                    <a:srgbClr val="000000"/>
                  </a:solidFill>
                  <a:effectLst/>
                  <a:uLnTx/>
                  <a:uFillTx/>
                  <a:cs typeface="+mn-lt"/>
                </a:rPr>
                <a:t>       </a:t>
              </a:r>
              <a:r>
                <a:rPr kumimoji="0" lang="zh-CN" altLang="en-US" sz="1600" b="0" i="0" u="none" strike="noStrike" kern="1200" cap="none" spc="0" normalizeH="0" baseline="0" noProof="0" dirty="0">
                  <a:ln>
                    <a:noFill/>
                  </a:ln>
                  <a:solidFill>
                    <a:srgbClr val="000000"/>
                  </a:solidFill>
                  <a:effectLst/>
                  <a:uLnTx/>
                  <a:uFillTx/>
                  <a:cs typeface="+mn-lt"/>
                </a:rPr>
                <a:t>Linux 内核的代码量比较少但是内核权限更大，一旦被攻击会更加致命，所以kernel也需要拥有自己CFI防护方案，主要的防护思路是通过基于编译器的安全缓解措施防止代码重用攻击（</a:t>
              </a:r>
              <a:r>
                <a:rPr kumimoji="0" lang="en-US" altLang="zh-CN" sz="1600" b="0" i="0" u="none" strike="noStrike" kern="1200" cap="none" spc="0" normalizeH="0" baseline="0" noProof="0" dirty="0">
                  <a:ln>
                    <a:noFill/>
                  </a:ln>
                  <a:solidFill>
                    <a:srgbClr val="000000"/>
                  </a:solidFill>
                  <a:effectLst/>
                  <a:uLnTx/>
                  <a:uFillTx/>
                  <a:cs typeface="+mn-lt"/>
                </a:rPr>
                <a:t>ROP</a:t>
              </a:r>
              <a:r>
                <a:rPr kumimoji="0" lang="zh-CN" altLang="en-US" sz="1600" b="0" i="0" u="none" strike="noStrike" kern="1200" cap="none" spc="0" normalizeH="0" baseline="0" noProof="0" dirty="0">
                  <a:ln>
                    <a:noFill/>
                  </a:ln>
                  <a:solidFill>
                    <a:srgbClr val="000000"/>
                  </a:solidFill>
                  <a:effectLst/>
                  <a:uLnTx/>
                  <a:uFillTx/>
                  <a:cs typeface="+mn-lt"/>
                </a:rPr>
                <a:t>）</a:t>
              </a:r>
              <a:endParaRPr kumimoji="0" lang="zh-CN" altLang="en-US" sz="1600" b="0" i="0" u="none" strike="noStrike" kern="1200" cap="none" spc="0" normalizeH="0" baseline="0" noProof="0" dirty="0">
                <a:ln>
                  <a:noFill/>
                </a:ln>
                <a:solidFill>
                  <a:srgbClr val="000000"/>
                </a:solidFill>
                <a:effectLst/>
                <a:uLnTx/>
                <a:uFillTx/>
                <a:cs typeface="+mn-lt"/>
              </a:endParaRPr>
            </a:p>
            <a:p>
              <a:pPr>
                <a:lnSpc>
                  <a:spcPct val="120000"/>
                </a:lnSpc>
              </a:pPr>
              <a:r>
                <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    </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ROP利用内核的常用方法是使用错误来覆盖存储在内存中的函数指针，例如存储了回调函数的指针，或已被推送到堆栈的返回地址。这允许攻击者执行任意内核代码来完成利用，即使他们不能注入自己的可执行代码。</a:t>
              </a:r>
              <a:endPar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endParaRPr>
            </a:p>
            <a:p>
              <a:pPr>
                <a:lnSpc>
                  <a:spcPct val="120000"/>
                </a:lnSpc>
              </a:pP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 </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  </a:t>
              </a:r>
              <a:r>
                <a:rPr lang="zh-CN" altLang="en-US" sz="1600">
                  <a:latin typeface="楷体" panose="02010609060101010101" charset="-122"/>
                  <a:ea typeface="楷体" panose="02010609060101010101" charset="-122"/>
                  <a:cs typeface="楷体" panose="02010609060101010101" charset="-122"/>
                  <a:sym typeface="+mn-ea"/>
                </a:rPr>
                <a:t>2014年 Google 提出间接函数调用检查(</a:t>
              </a:r>
              <a:r>
                <a:rPr lang="en-US" altLang="zh-CN" sz="1600">
                  <a:latin typeface="楷体" panose="02010609060101010101" charset="-122"/>
                  <a:ea typeface="楷体" panose="02010609060101010101" charset="-122"/>
                  <a:cs typeface="楷体" panose="02010609060101010101" charset="-122"/>
                  <a:sym typeface="+mn-ea"/>
                </a:rPr>
                <a:t>VTV</a:t>
              </a:r>
              <a:r>
                <a:rPr lang="zh-CN" altLang="en-US" sz="1600">
                  <a:latin typeface="楷体" panose="02010609060101010101" charset="-122"/>
                  <a:ea typeface="楷体" panose="02010609060101010101" charset="-122"/>
                  <a:cs typeface="楷体" panose="02010609060101010101" charset="-122"/>
                  <a:sym typeface="+mn-ea"/>
                </a:rPr>
                <a:t>)。这篇文章的主要贡献不是提出了什么新的机制，而是将CFI真正用到了生产编译器中。以下是主要工作：</a:t>
              </a:r>
              <a:endParaRPr lang="zh-CN" altLang="en-US" sz="1600">
                <a:latin typeface="楷体" panose="02010609060101010101" charset="-122"/>
                <a:ea typeface="楷体" panose="02010609060101010101" charset="-122"/>
                <a:cs typeface="楷体" panose="02010609060101010101" charset="-122"/>
              </a:endParaRPr>
            </a:p>
            <a:p>
              <a:pPr marL="285750" indent="-285750">
                <a:lnSpc>
                  <a:spcPct val="110000"/>
                </a:lnSpc>
                <a:buFont typeface="Arial" panose="020B0604020202020204" pitchFamily="34" charset="0"/>
                <a:buChar char="•"/>
              </a:pPr>
              <a:r>
                <a:rPr lang="zh-CN" altLang="en-US" sz="1600">
                  <a:latin typeface="楷体" panose="02010609060101010101" charset="-122"/>
                  <a:ea typeface="楷体" panose="02010609060101010101" charset="-122"/>
                  <a:cs typeface="楷体" panose="02010609060101010101" charset="-122"/>
                  <a:sym typeface="+mn-ea"/>
                </a:rPr>
                <a:t>Vtable Verification (VTV),in GCC 4.9,主要是对vtable调用进行检测,VTV在每个调用点验证用于虚拟调用的vtable指针的有效性。常用于预防</a:t>
              </a:r>
              <a:r>
                <a:rPr lang="en-US" altLang="zh-CN" sz="1600">
                  <a:latin typeface="楷体" panose="02010609060101010101" charset="-122"/>
                  <a:ea typeface="楷体" panose="02010609060101010101" charset="-122"/>
                  <a:cs typeface="楷体" panose="02010609060101010101" charset="-122"/>
                  <a:sym typeface="+mn-ea"/>
                </a:rPr>
                <a:t>c++</a:t>
              </a:r>
              <a:r>
                <a:rPr lang="zh-CN" altLang="en-US" sz="1600">
                  <a:latin typeface="楷体" panose="02010609060101010101" charset="-122"/>
                  <a:ea typeface="楷体" panose="02010609060101010101" charset="-122"/>
                  <a:cs typeface="楷体" panose="02010609060101010101" charset="-122"/>
                  <a:sym typeface="+mn-ea"/>
                </a:rPr>
                <a:t>类转换时可能受到的攻击。</a:t>
              </a:r>
              <a:endParaRPr lang="zh-CN" altLang="en-US" sz="1600">
                <a:latin typeface="楷体" panose="02010609060101010101" charset="-122"/>
                <a:ea typeface="楷体" panose="02010609060101010101" charset="-122"/>
                <a:cs typeface="楷体" panose="02010609060101010101" charset="-122"/>
              </a:endParaRPr>
            </a:p>
            <a:p>
              <a:pPr marL="285750" indent="-285750">
                <a:lnSpc>
                  <a:spcPct val="110000"/>
                </a:lnSpc>
                <a:buFont typeface="Arial" panose="020B0604020202020204" pitchFamily="34" charset="0"/>
                <a:buChar char="•"/>
              </a:pPr>
              <a:r>
                <a:rPr lang="zh-CN" altLang="en-US" sz="1600">
                  <a:latin typeface="楷体" panose="02010609060101010101" charset="-122"/>
                  <a:ea typeface="楷体" panose="02010609060101010101" charset="-122"/>
                  <a:cs typeface="楷体" panose="02010609060101010101" charset="-122"/>
                  <a:sym typeface="+mn-ea"/>
                </a:rPr>
                <a:t>Indirect Function Call Checker (IFCC), in LLVM</a:t>
              </a:r>
              <a:r>
                <a:rPr lang="en-US" altLang="zh-CN" sz="1600">
                  <a:latin typeface="楷体" panose="02010609060101010101" charset="-122"/>
                  <a:ea typeface="楷体" panose="02010609060101010101" charset="-122"/>
                  <a:cs typeface="楷体" panose="02010609060101010101" charset="-122"/>
                  <a:sym typeface="+mn-ea"/>
                </a:rPr>
                <a:t>  </a:t>
              </a:r>
              <a:r>
                <a:rPr lang="zh-CN" altLang="en-US" sz="1600">
                  <a:latin typeface="楷体" panose="02010609060101010101" charset="-122"/>
                  <a:ea typeface="楷体" panose="02010609060101010101" charset="-122"/>
                  <a:cs typeface="楷体" panose="02010609060101010101" charset="-122"/>
                  <a:sym typeface="+mn-ea"/>
                </a:rPr>
                <a:t>它通过为</a:t>
              </a:r>
              <a:r>
                <a:rPr lang="zh-CN" altLang="en-US" sz="1600" b="1">
                  <a:latin typeface="楷体" panose="02010609060101010101" charset="-122"/>
                  <a:ea typeface="楷体" panose="02010609060101010101" charset="-122"/>
                  <a:cs typeface="楷体" panose="02010609060101010101" charset="-122"/>
                  <a:sym typeface="+mn-ea"/>
                </a:rPr>
                <a:t>间接调用目标生成跳转表并在间接调用点添加代码来转换函数指针来保护间接调用，从而确保它们指向跳转表条目。</a:t>
              </a:r>
              <a:r>
                <a:rPr lang="zh-CN" altLang="en-US" sz="1600">
                  <a:latin typeface="楷体" panose="02010609060101010101" charset="-122"/>
                  <a:ea typeface="楷体" panose="02010609060101010101" charset="-122"/>
                  <a:cs typeface="楷体" panose="02010609060101010101" charset="-122"/>
                  <a:sym typeface="+mn-ea"/>
                </a:rPr>
                <a:t>任何未指向相应表的函数指针都被视为CFI违规。</a:t>
              </a:r>
              <a:endParaRPr lang="zh-CN" altLang="en-US" sz="1600">
                <a:latin typeface="楷体" panose="02010609060101010101" charset="-122"/>
                <a:ea typeface="楷体" panose="02010609060101010101" charset="-122"/>
                <a:cs typeface="楷体" panose="02010609060101010101" charset="-122"/>
              </a:endParaRPr>
            </a:p>
            <a:p>
              <a:pPr marL="285750" indent="-285750">
                <a:lnSpc>
                  <a:spcPct val="110000"/>
                </a:lnSpc>
                <a:buFont typeface="Arial" panose="020B0604020202020204" pitchFamily="34" charset="0"/>
                <a:buChar char="•"/>
              </a:pPr>
              <a:r>
                <a:rPr lang="zh-CN" altLang="en-US" sz="1600">
                  <a:latin typeface="楷体" panose="02010609060101010101" charset="-122"/>
                  <a:ea typeface="楷体" panose="02010609060101010101" charset="-122"/>
                  <a:cs typeface="楷体" panose="02010609060101010101" charset="-122"/>
                  <a:sym typeface="+mn-ea"/>
                </a:rPr>
                <a:t>Indirect Function Call Sanitizer (FSan), in LLVM</a:t>
              </a:r>
              <a:r>
                <a:rPr lang="en-US" altLang="zh-CN" sz="1600">
                  <a:latin typeface="楷体" panose="02010609060101010101" charset="-122"/>
                  <a:ea typeface="楷体" panose="02010609060101010101" charset="-122"/>
                  <a:cs typeface="楷体" panose="02010609060101010101" charset="-122"/>
                  <a:sym typeface="+mn-ea"/>
                </a:rPr>
                <a:t>  </a:t>
              </a:r>
              <a:r>
                <a:rPr lang="zh-CN" altLang="en-US" sz="1600">
                  <a:latin typeface="楷体" panose="02010609060101010101" charset="-122"/>
                  <a:ea typeface="楷体" panose="02010609060101010101" charset="-122"/>
                  <a:cs typeface="楷体" panose="02010609060101010101" charset="-122"/>
                  <a:sym typeface="+mn-ea"/>
                </a:rPr>
                <a:t>是一个可选的间接调用检查器。</a:t>
              </a:r>
              <a:endParaRPr lang="zh-CN" altLang="en-US" sz="1600">
                <a:latin typeface="楷体" panose="02010609060101010101" charset="-122"/>
                <a:ea typeface="楷体" panose="02010609060101010101" charset="-122"/>
                <a:cs typeface="楷体" panose="02010609060101010101" charset="-122"/>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20" name="iṣḻîḓe"/>
            <p:cNvSpPr/>
            <p:nvPr/>
          </p:nvSpPr>
          <p:spPr bwMode="auto">
            <a:xfrm>
              <a:off x="7259954" y="5342633"/>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8" name="文本框 7"/>
          <p:cNvSpPr txBox="1"/>
          <p:nvPr/>
        </p:nvSpPr>
        <p:spPr>
          <a:xfrm>
            <a:off x="994410" y="5180965"/>
            <a:ext cx="9058275" cy="92202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rPr>
              <a:t>以下主要介绍</a:t>
            </a:r>
            <a:r>
              <a:rPr lang="en-US" altLang="zh-CN" b="1">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rPr>
              <a:t>Kernel CFI </a:t>
            </a:r>
            <a:r>
              <a:rPr lang="zh-CN" altLang="en-US" b="1">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rPr>
              <a:t>的前向边沿保护和后向边沿保护：</a:t>
            </a:r>
            <a:endParaRPr lang="zh-CN" altLang="en-US" b="1">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endParaRPr>
          </a:p>
          <a:p>
            <a:pPr marL="285750" indent="-285750">
              <a:buFont typeface="Arial" panose="020B0604020202020204" pitchFamily="34" charset="0"/>
              <a:buChar char="•"/>
            </a:pPr>
            <a:r>
              <a:rPr lang="zh-CN" altLang="en-US" b="1">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cs typeface="华文中宋" panose="02010600040101010101" charset="-122"/>
              </a:rPr>
              <a:t>forward-edge protection CFI(Control-Flow Integrity)</a:t>
            </a:r>
            <a:endParaRPr lang="zh-CN" altLang="en-US" b="1">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cs typeface="华文中宋" panose="02010600040101010101" charset="-122"/>
            </a:endParaRPr>
          </a:p>
          <a:p>
            <a:pPr marL="285750" indent="-285750">
              <a:buFont typeface="Arial" panose="020B0604020202020204" pitchFamily="34" charset="0"/>
              <a:buChar char="•"/>
            </a:pPr>
            <a:r>
              <a:rPr lang="zh-CN" altLang="en-US" b="1">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cs typeface="华文中宋" panose="02010600040101010101" charset="-122"/>
              </a:rPr>
              <a:t>backward-edge protection SCS(Shadow Call Stack)</a:t>
            </a:r>
            <a:endParaRPr lang="zh-CN" altLang="en-US" b="1">
              <a:solidFill>
                <a:schemeClr val="accent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advTm="135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6149340" y="3535045"/>
            <a:ext cx="5788660" cy="3057525"/>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79779" y="1166238"/>
            <a:ext cx="10945495" cy="4622800"/>
            <a:chOff x="779779" y="1206878"/>
            <a:chExt cx="10945495" cy="4622800"/>
          </a:xfrm>
        </p:grpSpPr>
        <p:sp>
          <p:nvSpPr>
            <p:cNvPr id="13" name="işļiḑè"/>
            <p:cNvSpPr txBox="1"/>
            <p:nvPr/>
          </p:nvSpPr>
          <p:spPr bwMode="auto">
            <a:xfrm>
              <a:off x="779779" y="1206878"/>
              <a:ext cx="696214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Kernel CFI : </a:t>
              </a:r>
              <a:r>
                <a:rPr lang="en-US" altLang="zh-CN" sz="2800" b="1" noProof="0" dirty="0">
                  <a:ln>
                    <a:noFill/>
                  </a:ln>
                  <a:solidFill>
                    <a:srgbClr val="000000"/>
                  </a:solidFill>
                  <a:effectLst/>
                  <a:uLnTx/>
                  <a:uFillTx/>
                  <a:sym typeface="+mn-ea"/>
                </a:rPr>
                <a:t>forward-edge protection</a:t>
              </a:r>
              <a:endParaRPr kumimoji="0" lang="zh-CN" altLang="en-US" sz="28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4"/>
          <a:stretch>
            <a:fillRect/>
          </a:stretch>
        </p:blipFill>
        <p:spPr>
          <a:xfrm>
            <a:off x="10803255" y="155575"/>
            <a:ext cx="717550" cy="717550"/>
          </a:xfrm>
          <a:prstGeom prst="rect">
            <a:avLst/>
          </a:prstGeom>
        </p:spPr>
      </p:pic>
      <p:sp>
        <p:nvSpPr>
          <p:cNvPr id="7" name="文本框 6"/>
          <p:cNvSpPr txBox="1"/>
          <p:nvPr/>
        </p:nvSpPr>
        <p:spPr>
          <a:xfrm>
            <a:off x="460375" y="1880870"/>
            <a:ext cx="10689590" cy="2820670"/>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1、将前向间接跳转的目的地址搜集到一起组成一张表，在跳转前判断目的地址的合法性。</a:t>
            </a:r>
            <a:endParaRPr lang="en-US" altLang="zh-CN" sz="1600">
              <a:latin typeface="微软雅黑" panose="020B0503020204020204" charset="-122"/>
              <a:ea typeface="微软雅黑" panose="020B0503020204020204" charset="-122"/>
              <a:cs typeface="微软雅黑" panose="020B0503020204020204" charset="-122"/>
              <a:sym typeface="+mn-ea"/>
            </a:endParaRPr>
          </a:p>
          <a:p>
            <a:pPr>
              <a:lnSpc>
                <a:spcPct val="130000"/>
              </a:lnSpc>
            </a:pPr>
            <a:r>
              <a:rPr lang="en-US" altLang="zh-CN" sz="1600">
                <a:latin typeface="楷体" panose="02010609060101010101" charset="-122"/>
                <a:ea typeface="楷体" panose="02010609060101010101" charset="-122"/>
                <a:cs typeface="微软雅黑" panose="020B0503020204020204" charset="-122"/>
                <a:sym typeface="+mn-ea"/>
              </a:rPr>
              <a:t>      因为合法的目的地址都是实际存在的函数，所以表的大小是有限的。不会把所有的目的函数都集中到一张表里，</a:t>
            </a:r>
            <a:endParaRPr lang="en-US" altLang="zh-CN" sz="1600">
              <a:latin typeface="楷体" panose="02010609060101010101" charset="-122"/>
              <a:ea typeface="楷体" panose="02010609060101010101" charset="-122"/>
              <a:cs typeface="微软雅黑" panose="020B0503020204020204" charset="-122"/>
              <a:sym typeface="+mn-ea"/>
            </a:endParaRPr>
          </a:p>
          <a:p>
            <a:pPr>
              <a:lnSpc>
                <a:spcPct val="130000"/>
              </a:lnSpc>
            </a:pPr>
            <a:r>
              <a:rPr lang="en-US" altLang="zh-CN" sz="1600">
                <a:latin typeface="楷体" panose="02010609060101010101" charset="-122"/>
                <a:ea typeface="楷体" panose="02010609060101010101" charset="-122"/>
                <a:cs typeface="微软雅黑" panose="020B0503020204020204" charset="-122"/>
                <a:sym typeface="+mn-ea"/>
              </a:rPr>
              <a:t>      会</a:t>
            </a:r>
            <a:r>
              <a:rPr lang="en-US" altLang="zh-CN" sz="1600" b="1">
                <a:latin typeface="楷体" panose="02010609060101010101" charset="-122"/>
                <a:ea typeface="楷体" panose="02010609060101010101" charset="-122"/>
                <a:cs typeface="微软雅黑" panose="020B0503020204020204" charset="-122"/>
                <a:sym typeface="+mn-ea"/>
              </a:rPr>
              <a:t>根据函数的原型</a:t>
            </a:r>
            <a:r>
              <a:rPr lang="en-US" altLang="zh-CN" sz="1600">
                <a:latin typeface="楷体" panose="02010609060101010101" charset="-122"/>
                <a:ea typeface="楷体" panose="02010609060101010101" charset="-122"/>
                <a:cs typeface="微软雅黑" panose="020B0503020204020204" charset="-122"/>
                <a:sym typeface="+mn-ea"/>
              </a:rPr>
              <a:t>把原型相同的函数搜集到同一张表中。</a:t>
            </a:r>
            <a:endParaRPr lang="en-US" altLang="zh-CN" sz="1600">
              <a:latin typeface="楷体" panose="02010609060101010101" charset="-122"/>
              <a:ea typeface="楷体" panose="02010609060101010101" charset="-122"/>
              <a:cs typeface="微软雅黑" panose="020B0503020204020204" charset="-122"/>
              <a:sym typeface="+mn-ea"/>
            </a:endParaRPr>
          </a:p>
          <a:p>
            <a:pPr>
              <a:lnSpc>
                <a:spcPct val="120000"/>
              </a:lnSpc>
            </a:pPr>
            <a:r>
              <a:rPr lang="en-US" altLang="zh-CN" sz="1600">
                <a:latin typeface="楷体" panose="02010609060101010101" charset="-122"/>
                <a:ea typeface="楷体" panose="02010609060101010101" charset="-122"/>
                <a:cs typeface="微软雅黑" panose="020B0503020204020204" charset="-122"/>
                <a:sym typeface="+mn-ea"/>
              </a:rPr>
              <a:t>      函数原型一致：</a:t>
            </a:r>
            <a:endParaRPr lang="en-US" altLang="zh-CN" sz="1600">
              <a:latin typeface="楷体" panose="02010609060101010101" charset="-122"/>
              <a:ea typeface="楷体" panose="02010609060101010101" charset="-122"/>
              <a:cs typeface="微软雅黑" panose="020B0503020204020204" charset="-122"/>
              <a:sym typeface="+mn-ea"/>
            </a:endParaRPr>
          </a:p>
          <a:p>
            <a:pPr>
              <a:lnSpc>
                <a:spcPct val="120000"/>
              </a:lnSpc>
            </a:pPr>
            <a:endParaRPr lang="en-US" altLang="zh-CN" sz="1600">
              <a:latin typeface="微软雅黑" panose="020B0503020204020204" charset="-122"/>
              <a:ea typeface="微软雅黑" panose="020B0503020204020204" charset="-122"/>
              <a:cs typeface="微软雅黑" panose="020B0503020204020204" charset="-122"/>
              <a:sym typeface="+mn-ea"/>
            </a:endParaRPr>
          </a:p>
          <a:p>
            <a:pPr>
              <a:lnSpc>
                <a:spcPct val="120000"/>
              </a:lnSpc>
            </a:pPr>
            <a:endParaRPr lang="en-US" altLang="zh-CN" sz="1600">
              <a:latin typeface="楷体" panose="02010609060101010101" charset="-122"/>
              <a:ea typeface="楷体" panose="02010609060101010101" charset="-122"/>
              <a:cs typeface="微软雅黑" panose="020B0503020204020204" charset="-122"/>
              <a:sym typeface="+mn-ea"/>
            </a:endParaRPr>
          </a:p>
          <a:p>
            <a:pPr>
              <a:lnSpc>
                <a:spcPct val="120000"/>
              </a:lnSpc>
            </a:pPr>
            <a:r>
              <a:rPr lang="en-US" altLang="zh-CN" sz="1600">
                <a:latin typeface="楷体" panose="02010609060101010101" charset="-122"/>
                <a:ea typeface="楷体" panose="02010609060101010101" charset="-122"/>
                <a:cs typeface="微软雅黑" panose="020B0503020204020204" charset="-122"/>
                <a:sym typeface="+mn-ea"/>
              </a:rPr>
              <a:t>      函数原型不一致：</a:t>
            </a:r>
            <a:endParaRPr lang="en-US" altLang="zh-CN" sz="1600">
              <a:latin typeface="楷体" panose="02010609060101010101" charset="-122"/>
              <a:ea typeface="楷体" panose="02010609060101010101" charset="-122"/>
              <a:cs typeface="微软雅黑" panose="020B0503020204020204" charset="-122"/>
              <a:sym typeface="+mn-ea"/>
            </a:endParaRPr>
          </a:p>
          <a:p>
            <a:pPr>
              <a:lnSpc>
                <a:spcPct val="120000"/>
              </a:lnSpc>
            </a:pPr>
            <a:endParaRPr lang="en-US" altLang="zh-CN" sz="1600">
              <a:latin typeface="微软雅黑" panose="020B0503020204020204" charset="-122"/>
              <a:ea typeface="微软雅黑" panose="020B0503020204020204" charset="-122"/>
              <a:cs typeface="微软雅黑" panose="020B0503020204020204" charset="-122"/>
              <a:sym typeface="+mn-ea"/>
            </a:endParaRPr>
          </a:p>
          <a:p>
            <a:pPr>
              <a:lnSpc>
                <a:spcPct val="120000"/>
              </a:lnSpc>
            </a:pP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3052445" y="2853690"/>
            <a:ext cx="5374005" cy="681355"/>
          </a:xfrm>
          <a:prstGeom prst="rect">
            <a:avLst/>
          </a:prstGeom>
          <a:solidFill>
            <a:schemeClr val="bg1">
              <a:lumMod val="95000"/>
            </a:schemeClr>
          </a:solidFill>
        </p:spPr>
        <p:txBody>
          <a:bodyPr wrap="square" rtlCol="0">
            <a:spAutoFit/>
          </a:bodyPr>
          <a:p>
            <a:pPr>
              <a:lnSpc>
                <a:spcPct val="120000"/>
              </a:lnSpc>
            </a:pPr>
            <a:r>
              <a:rPr lang="en-US" altLang="zh-CN" sz="1600" b="1">
                <a:latin typeface="Microsoft JhengHei Light" panose="020B0304030504040204" charset="-120"/>
                <a:ea typeface="Microsoft JhengHei Light" panose="020B0304030504040204" charset="-120"/>
                <a:cs typeface="微软雅黑" panose="020B0503020204020204" charset="-122"/>
                <a:sym typeface="+mn-ea"/>
              </a:rPr>
              <a:t>  int do_fast_path(unsigned long, struct file *file)</a:t>
            </a:r>
            <a:endParaRPr lang="en-US" altLang="zh-CN" sz="1600" b="1">
              <a:latin typeface="Microsoft JhengHei Light" panose="020B0304030504040204" charset="-120"/>
              <a:ea typeface="Microsoft JhengHei Light" panose="020B0304030504040204" charset="-120"/>
              <a:cs typeface="微软雅黑" panose="020B0503020204020204" charset="-122"/>
              <a:sym typeface="+mn-ea"/>
            </a:endParaRPr>
          </a:p>
          <a:p>
            <a:pPr>
              <a:lnSpc>
                <a:spcPct val="120000"/>
              </a:lnSpc>
            </a:pPr>
            <a:r>
              <a:rPr lang="en-US" altLang="zh-CN" sz="1600" b="1">
                <a:latin typeface="Microsoft JhengHei Light" panose="020B0304030504040204" charset="-120"/>
                <a:ea typeface="Microsoft JhengHei Light" panose="020B0304030504040204" charset="-120"/>
                <a:cs typeface="微软雅黑" panose="020B0503020204020204" charset="-122"/>
                <a:sym typeface="+mn-ea"/>
              </a:rPr>
              <a:t>  int do_slow_path(unsigned long, struct file *file)</a:t>
            </a:r>
            <a:endParaRPr lang="en-US" altLang="zh-CN" sz="1600" b="1">
              <a:latin typeface="Microsoft JhengHei Light" panose="020B0304030504040204" charset="-120"/>
              <a:ea typeface="Microsoft JhengHei Light" panose="020B0304030504040204" charset="-120"/>
              <a:cs typeface="微软雅黑" panose="020B0503020204020204" charset="-122"/>
              <a:sym typeface="+mn-ea"/>
            </a:endParaRPr>
          </a:p>
        </p:txBody>
      </p:sp>
      <p:sp>
        <p:nvSpPr>
          <p:cNvPr id="6" name="文本框 5"/>
          <p:cNvSpPr txBox="1"/>
          <p:nvPr/>
        </p:nvSpPr>
        <p:spPr>
          <a:xfrm>
            <a:off x="3047365" y="3721100"/>
            <a:ext cx="3253740" cy="681355"/>
          </a:xfrm>
          <a:prstGeom prst="rect">
            <a:avLst/>
          </a:prstGeom>
          <a:solidFill>
            <a:schemeClr val="bg1">
              <a:lumMod val="95000"/>
            </a:schemeClr>
          </a:solidFill>
        </p:spPr>
        <p:txBody>
          <a:bodyPr wrap="square" rtlCol="0">
            <a:spAutoFit/>
          </a:bodyPr>
          <a:p>
            <a:pPr>
              <a:lnSpc>
                <a:spcPct val="120000"/>
              </a:lnSpc>
            </a:pPr>
            <a:r>
              <a:rPr lang="en-US" altLang="zh-CN" sz="1600" b="1">
                <a:latin typeface="Microsoft JhengHei Light" panose="020B0304030504040204" charset="-120"/>
                <a:ea typeface="Microsoft JhengHei Light" panose="020B0304030504040204" charset="-120"/>
                <a:cs typeface="微软雅黑" panose="020B0503020204020204" charset="-122"/>
                <a:sym typeface="+mn-ea"/>
              </a:rPr>
              <a:t>  void foo(unsigned long);</a:t>
            </a:r>
            <a:endParaRPr lang="en-US" altLang="zh-CN" sz="1600" b="1">
              <a:latin typeface="Microsoft JhengHei Light" panose="020B0304030504040204" charset="-120"/>
              <a:ea typeface="Microsoft JhengHei Light" panose="020B0304030504040204" charset="-120"/>
              <a:cs typeface="微软雅黑" panose="020B0503020204020204" charset="-122"/>
              <a:sym typeface="+mn-ea"/>
            </a:endParaRPr>
          </a:p>
          <a:p>
            <a:pPr>
              <a:lnSpc>
                <a:spcPct val="120000"/>
              </a:lnSpc>
            </a:pPr>
            <a:r>
              <a:rPr lang="en-US" altLang="zh-CN" sz="1600" b="1">
                <a:latin typeface="Microsoft JhengHei Light" panose="020B0304030504040204" charset="-120"/>
                <a:ea typeface="Microsoft JhengHei Light" panose="020B0304030504040204" charset="-120"/>
                <a:cs typeface="微软雅黑" panose="020B0503020204020204" charset="-122"/>
                <a:sym typeface="+mn-ea"/>
              </a:rPr>
              <a:t>  int bar(unsigned long);</a:t>
            </a:r>
            <a:endParaRPr lang="en-US" altLang="zh-CN" sz="1600" b="1">
              <a:latin typeface="Microsoft JhengHei Light" panose="020B0304030504040204" charset="-120"/>
              <a:ea typeface="Microsoft JhengHei Light" panose="020B0304030504040204" charset="-120"/>
              <a:cs typeface="微软雅黑" panose="020B0503020204020204" charset="-122"/>
              <a:sym typeface="+mn-ea"/>
            </a:endParaRPr>
          </a:p>
        </p:txBody>
      </p:sp>
      <p:sp>
        <p:nvSpPr>
          <p:cNvPr id="9" name="文本框 8"/>
          <p:cNvSpPr txBox="1"/>
          <p:nvPr/>
        </p:nvSpPr>
        <p:spPr>
          <a:xfrm>
            <a:off x="1060450" y="4402455"/>
            <a:ext cx="4873625" cy="1960880"/>
          </a:xfrm>
          <a:prstGeom prst="rect">
            <a:avLst/>
          </a:prstGeom>
          <a:noFill/>
        </p:spPr>
        <p:txBody>
          <a:bodyPr wrap="square" rtlCol="0">
            <a:spAutoFit/>
          </a:bodyPr>
          <a:p>
            <a:pPr>
              <a:lnSpc>
                <a:spcPct val="110000"/>
              </a:lnSpc>
            </a:pPr>
            <a:r>
              <a:rPr lang="zh-CN" altLang="en-US" sz="1600">
                <a:latin typeface="楷体" panose="02010609060101010101" charset="-122"/>
                <a:ea typeface="楷体" panose="02010609060101010101" charset="-122"/>
                <a:cs typeface="楷体" panose="02010609060101010101" charset="-122"/>
              </a:rPr>
              <a:t>如右图根据google的研究统计，使用原型法来分类函数。LLVM 的 CFI 将 55% 的间接调用限制为最多 5 个可能的目标，80% 限制为最多 20 个目标。</a:t>
            </a:r>
            <a:endParaRPr lang="zh-CN" altLang="en-US" sz="1600">
              <a:latin typeface="楷体" panose="02010609060101010101" charset="-122"/>
              <a:ea typeface="楷体" panose="02010609060101010101" charset="-122"/>
              <a:cs typeface="楷体" panose="02010609060101010101" charset="-122"/>
            </a:endParaRPr>
          </a:p>
          <a:p>
            <a:pPr>
              <a:lnSpc>
                <a:spcPct val="110000"/>
              </a:lnSpc>
            </a:pPr>
            <a:r>
              <a:rPr lang="zh-CN" altLang="en-US" sz="1600">
                <a:latin typeface="楷体" panose="02010609060101010101" charset="-122"/>
                <a:ea typeface="楷体" panose="02010609060101010101" charset="-122"/>
                <a:cs typeface="楷体" panose="02010609060101010101" charset="-122"/>
              </a:rPr>
              <a:t>因为linux kernel有时并未严格遵守函数指针和函数原型绝对一致的约定，所以在开启CFI特性时需要修复这类问题。</a:t>
            </a:r>
            <a:endParaRPr lang="zh-CN" altLang="en-US" sz="1600">
              <a:latin typeface="楷体" panose="02010609060101010101" charset="-122"/>
              <a:ea typeface="楷体" panose="02010609060101010101" charset="-122"/>
              <a:cs typeface="楷体" panose="02010609060101010101" charset="-122"/>
            </a:endParaRPr>
          </a:p>
          <a:p>
            <a:endParaRPr lang="zh-CN" altLang="en-US" sz="1600">
              <a:latin typeface="楷体" panose="02010609060101010101" charset="-122"/>
              <a:ea typeface="楷体" panose="02010609060101010101" charset="-122"/>
              <a:cs typeface="楷体" panose="02010609060101010101" charset="-122"/>
            </a:endParaRPr>
          </a:p>
        </p:txBody>
      </p:sp>
    </p:spTree>
  </p:cSld>
  <p:clrMapOvr>
    <a:masterClrMapping/>
  </p:clrMapOvr>
  <p:transition advTm="38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79779" y="1148458"/>
            <a:ext cx="10945495" cy="4741545"/>
            <a:chOff x="779779" y="1088133"/>
            <a:chExt cx="10945495" cy="4741545"/>
          </a:xfrm>
        </p:grpSpPr>
        <p:sp>
          <p:nvSpPr>
            <p:cNvPr id="13" name="işļiḑè"/>
            <p:cNvSpPr txBox="1"/>
            <p:nvPr/>
          </p:nvSpPr>
          <p:spPr bwMode="auto">
            <a:xfrm>
              <a:off x="779779" y="1088133"/>
              <a:ext cx="715137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Kernel CFI : </a:t>
              </a:r>
              <a:r>
                <a:rPr lang="en-US" altLang="zh-CN" sz="2800" b="1" noProof="0" dirty="0">
                  <a:ln>
                    <a:noFill/>
                  </a:ln>
                  <a:solidFill>
                    <a:srgbClr val="000000"/>
                  </a:solidFill>
                  <a:effectLst/>
                  <a:uLnTx/>
                  <a:uFillTx/>
                  <a:sym typeface="+mn-ea"/>
                </a:rPr>
                <a:t>forward-edge protection</a:t>
              </a:r>
              <a:r>
                <a:rPr kumimoji="0" lang="en-US" altLang="zh-CN" sz="2800" b="1" i="0" u="none" strike="noStrike" kern="1200" cap="none" spc="0" normalizeH="0" baseline="0" noProof="0" dirty="0">
                  <a:ln>
                    <a:noFill/>
                  </a:ln>
                  <a:solidFill>
                    <a:srgbClr val="000000"/>
                  </a:solidFill>
                  <a:effectLst/>
                  <a:uLnTx/>
                  <a:uFillTx/>
                </a:rPr>
                <a:t> </a:t>
              </a:r>
              <a:endParaRPr kumimoji="0" lang="zh-CN" altLang="en-US" sz="28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7" name="文本框 6"/>
          <p:cNvSpPr txBox="1"/>
          <p:nvPr/>
        </p:nvSpPr>
        <p:spPr>
          <a:xfrm>
            <a:off x="749935" y="1875790"/>
            <a:ext cx="6015355" cy="3806825"/>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2、在链接时进行间接调用目的函数表的分类和创建，以及调用前的插桩</a:t>
            </a:r>
            <a:r>
              <a:rPr lang="zh-CN" altLang="en-US" sz="1600">
                <a:latin typeface="微软雅黑" panose="020B0503020204020204" charset="-122"/>
                <a:ea typeface="微软雅黑" panose="020B0503020204020204" charset="-122"/>
                <a:cs typeface="微软雅黑" panose="020B0503020204020204" charset="-122"/>
                <a:sym typeface="+mn-ea"/>
              </a:rPr>
              <a:t>，</a:t>
            </a:r>
            <a:r>
              <a:rPr lang="en-US" altLang="zh-CN" sz="1600">
                <a:latin typeface="微软雅黑" panose="020B0503020204020204" charset="-122"/>
                <a:ea typeface="微软雅黑" panose="020B0503020204020204" charset="-122"/>
                <a:cs typeface="微软雅黑" panose="020B0503020204020204" charset="-122"/>
                <a:sym typeface="+mn-ea"/>
              </a:rPr>
              <a:t>这要求</a:t>
            </a:r>
            <a:r>
              <a:rPr lang="zh-CN" altLang="en-US" sz="1600">
                <a:latin typeface="微软雅黑" panose="020B0503020204020204" charset="-122"/>
                <a:ea typeface="微软雅黑" panose="020B0503020204020204" charset="-122"/>
                <a:cs typeface="微软雅黑" panose="020B0503020204020204" charset="-122"/>
                <a:sym typeface="+mn-ea"/>
              </a:rPr>
              <a:t>链</a:t>
            </a:r>
            <a:r>
              <a:rPr lang="en-US" altLang="zh-CN" sz="1600">
                <a:latin typeface="微软雅黑" panose="020B0503020204020204" charset="-122"/>
                <a:ea typeface="微软雅黑" panose="020B0503020204020204" charset="-122"/>
                <a:cs typeface="微软雅黑" panose="020B0503020204020204" charset="-122"/>
                <a:sym typeface="+mn-ea"/>
              </a:rPr>
              <a:t>接器具有LTO功能。</a:t>
            </a:r>
            <a:endParaRPr lang="en-US" altLang="zh-CN" sz="1600">
              <a:latin typeface="微软雅黑" panose="020B0503020204020204" charset="-122"/>
              <a:ea typeface="微软雅黑" panose="020B0503020204020204" charset="-122"/>
              <a:cs typeface="微软雅黑" panose="020B0503020204020204" charset="-122"/>
              <a:sym typeface="+mn-ea"/>
            </a:endParaRPr>
          </a:p>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a:t>
            </a:r>
            <a:r>
              <a:rPr lang="en-US" altLang="zh-CN" sz="1600">
                <a:highlight>
                  <a:srgbClr val="00FFFF"/>
                </a:highlight>
                <a:latin typeface="楷体" panose="02010609060101010101" charset="-122"/>
                <a:ea typeface="楷体" panose="02010609060101010101" charset="-122"/>
                <a:cs typeface="楷体" panose="02010609060101010101" charset="-122"/>
                <a:sym typeface="+mn-ea"/>
              </a:rPr>
              <a:t>  </a:t>
            </a:r>
            <a:r>
              <a:rPr lang="en-US" altLang="zh-CN" sz="1600" i="1">
                <a:highlight>
                  <a:srgbClr val="00FFFF"/>
                </a:highlight>
                <a:latin typeface="楷体" panose="02010609060101010101" charset="-122"/>
                <a:ea typeface="楷体" panose="02010609060101010101" charset="-122"/>
                <a:cs typeface="楷体" panose="02010609060101010101" charset="-122"/>
                <a:sym typeface="+mn-ea"/>
              </a:rPr>
              <a:t>LTO </a:t>
            </a:r>
            <a:r>
              <a:rPr lang="zh-CN" altLang="en-US" sz="1600" i="1">
                <a:highlight>
                  <a:srgbClr val="00FFFF"/>
                </a:highlight>
                <a:latin typeface="楷体" panose="02010609060101010101" charset="-122"/>
                <a:ea typeface="楷体" panose="02010609060101010101" charset="-122"/>
                <a:cs typeface="楷体" panose="02010609060101010101" charset="-122"/>
                <a:sym typeface="+mn-ea"/>
              </a:rPr>
              <a:t>：</a:t>
            </a:r>
            <a:r>
              <a:rPr lang="en-US" altLang="zh-CN" sz="1600" i="1" noProof="0" dirty="0">
                <a:ln>
                  <a:noFill/>
                </a:ln>
                <a:solidFill>
                  <a:srgbClr val="000000"/>
                </a:solidFill>
                <a:effectLst/>
                <a:highlight>
                  <a:srgbClr val="00FFFF"/>
                </a:highlight>
                <a:uLnTx/>
                <a:uFillTx/>
                <a:latin typeface="楷体" panose="02010609060101010101" charset="-122"/>
                <a:ea typeface="楷体" panose="02010609060101010101" charset="-122"/>
                <a:cs typeface="楷体" panose="02010609060101010101" charset="-122"/>
                <a:sym typeface="+mn-ea"/>
              </a:rPr>
              <a:t>Link Time Optimization   </a:t>
            </a:r>
            <a:r>
              <a:rPr lang="zh-CN" altLang="en-US" sz="1600" i="1" noProof="0" dirty="0">
                <a:ln>
                  <a:noFill/>
                </a:ln>
                <a:solidFill>
                  <a:srgbClr val="000000"/>
                </a:solidFill>
                <a:effectLst/>
                <a:highlight>
                  <a:srgbClr val="00FFFF"/>
                </a:highlight>
                <a:uLnTx/>
                <a:uFillTx/>
                <a:latin typeface="楷体" panose="02010609060101010101" charset="-122"/>
                <a:ea typeface="楷体" panose="02010609060101010101" charset="-122"/>
                <a:cs typeface="楷体" panose="02010609060101010101" charset="-122"/>
                <a:sym typeface="+mn-ea"/>
              </a:rPr>
              <a:t>链接时优化</a:t>
            </a:r>
            <a:endParaRPr lang="en-US" altLang="zh-CN" sz="1600">
              <a:latin typeface="楷体" panose="02010609060101010101" charset="-122"/>
              <a:ea typeface="楷体" panose="02010609060101010101" charset="-122"/>
              <a:cs typeface="楷体" panose="02010609060101010101" charset="-122"/>
              <a:sym typeface="+mn-ea"/>
            </a:endParaRPr>
          </a:p>
          <a:p>
            <a:pPr>
              <a:lnSpc>
                <a:spcPct val="160000"/>
              </a:lnSpc>
            </a:pPr>
            <a:r>
              <a:rPr lang="en-US" altLang="zh-CN" sz="1600">
                <a:latin typeface="楷体" panose="02010609060101010101" charset="-122"/>
                <a:ea typeface="楷体" panose="02010609060101010101" charset="-122"/>
                <a:cs typeface="楷体" panose="02010609060101010101" charset="-122"/>
                <a:sym typeface="+mn-ea"/>
              </a:rPr>
              <a:t>         llvm的CFI模块会用LTO来决定所有valid call targets，必须使用llvm的整体的汇编器来进行inline汇编，必须使用LTO-aware的链接器，比如说 GNU gold linker或者是llvm的ld。</a:t>
            </a:r>
            <a:endParaRPr lang="en-US" altLang="zh-CN" sz="1600">
              <a:latin typeface="楷体" panose="02010609060101010101" charset="-122"/>
              <a:ea typeface="楷体" panose="02010609060101010101" charset="-122"/>
              <a:cs typeface="楷体" panose="02010609060101010101" charset="-122"/>
              <a:sym typeface="+mn-ea"/>
            </a:endParaRPr>
          </a:p>
          <a:p>
            <a:pPr>
              <a:lnSpc>
                <a:spcPct val="160000"/>
              </a:lnSpc>
            </a:pPr>
            <a:r>
              <a:rPr lang="en-US" altLang="zh-CN" sz="1600">
                <a:latin typeface="楷体" panose="02010609060101010101" charset="-122"/>
                <a:ea typeface="楷体" panose="02010609060101010101" charset="-122"/>
                <a:cs typeface="楷体" panose="02010609060101010101" charset="-122"/>
                <a:sym typeface="+mn-ea"/>
              </a:rPr>
              <a:t>         为了确定每个间接分支的所有有效调用目标，编译器需要立即查看所有内核代码。传统上，编译器一次处理单个编译单元（源代文件），并将目标文件合并到链接器。</a:t>
            </a:r>
            <a:endParaRPr lang="en-US" altLang="zh-CN" sz="1600">
              <a:latin typeface="楷体" panose="02010609060101010101" charset="-122"/>
              <a:ea typeface="楷体" panose="02010609060101010101" charset="-122"/>
              <a:cs typeface="楷体" panose="02010609060101010101" charset="-122"/>
              <a:sym typeface="+mn-ea"/>
            </a:endParaRPr>
          </a:p>
          <a:p>
            <a:pPr>
              <a:lnSpc>
                <a:spcPct val="160000"/>
              </a:lnSpc>
            </a:pPr>
            <a:r>
              <a:rPr lang="en-US" altLang="zh-CN"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pic>
        <p:nvPicPr>
          <p:cNvPr id="10" name="图片 9"/>
          <p:cNvPicPr>
            <a:picLocks noChangeAspect="1"/>
          </p:cNvPicPr>
          <p:nvPr>
            <p:custDataLst>
              <p:tags r:id="rId3"/>
            </p:custDataLst>
          </p:nvPr>
        </p:nvPicPr>
        <p:blipFill>
          <a:blip r:embed="rId4"/>
          <a:stretch>
            <a:fillRect/>
          </a:stretch>
        </p:blipFill>
        <p:spPr>
          <a:xfrm>
            <a:off x="6852920" y="2747010"/>
            <a:ext cx="5075555" cy="2653030"/>
          </a:xfrm>
          <a:prstGeom prst="rect">
            <a:avLst/>
          </a:prstGeom>
        </p:spPr>
      </p:pic>
      <p:sp>
        <p:nvSpPr>
          <p:cNvPr id="11" name="文本框 10"/>
          <p:cNvSpPr txBox="1"/>
          <p:nvPr/>
        </p:nvSpPr>
        <p:spPr>
          <a:xfrm>
            <a:off x="7055485" y="2330450"/>
            <a:ext cx="6096000" cy="368300"/>
          </a:xfrm>
          <a:prstGeom prst="rect">
            <a:avLst/>
          </a:prstGeom>
          <a:noFill/>
        </p:spPr>
        <p:txBody>
          <a:bodyPr wrap="square" rtlCol="0" anchor="t">
            <a:spAutoFit/>
          </a:bodyPr>
          <a:p>
            <a:r>
              <a:rPr lang="zh-CN" altLang="en-US">
                <a:gradFill>
                  <a:gsLst>
                    <a:gs pos="50000">
                      <a:schemeClr val="accent1"/>
                    </a:gs>
                    <a:gs pos="0">
                      <a:schemeClr val="accent1">
                        <a:lumMod val="25000"/>
                        <a:lumOff val="75000"/>
                      </a:schemeClr>
                    </a:gs>
                    <a:gs pos="100000">
                      <a:schemeClr val="accent1">
                        <a:lumMod val="85000"/>
                      </a:schemeClr>
                    </a:gs>
                  </a:gsLst>
                  <a:lin ang="5400000" scaled="1"/>
                </a:gradFill>
              </a:rPr>
              <a:t>Link Time Optimization</a:t>
            </a:r>
            <a:endParaRPr lang="zh-CN" altLang="en-US">
              <a:gradFill>
                <a:gsLst>
                  <a:gs pos="50000">
                    <a:schemeClr val="accent1"/>
                  </a:gs>
                  <a:gs pos="0">
                    <a:schemeClr val="accent1">
                      <a:lumMod val="25000"/>
                      <a:lumOff val="75000"/>
                    </a:schemeClr>
                  </a:gs>
                  <a:gs pos="100000">
                    <a:schemeClr val="accent1">
                      <a:lumMod val="85000"/>
                    </a:schemeClr>
                  </a:gs>
                </a:gsLst>
                <a:lin ang="5400000" scaled="1"/>
              </a:gradFill>
            </a:endParaRPr>
          </a:p>
        </p:txBody>
      </p:sp>
    </p:spTree>
  </p:cSld>
  <p:clrMapOvr>
    <a:masterClrMapping/>
  </p:clrMapOvr>
  <p:transition advTm="24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Principle of CFI</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669925" y="1527175"/>
            <a:ext cx="10808335" cy="4919980"/>
          </a:xfrm>
          <a:prstGeom prst="rect">
            <a:avLst/>
          </a:prstGeom>
        </p:spPr>
      </p:pic>
      <p:sp>
        <p:nvSpPr>
          <p:cNvPr id="3" name="文本框 2"/>
          <p:cNvSpPr txBox="1"/>
          <p:nvPr/>
        </p:nvSpPr>
        <p:spPr>
          <a:xfrm>
            <a:off x="669925" y="1114425"/>
            <a:ext cx="5916930" cy="645160"/>
          </a:xfrm>
          <a:prstGeom prst="rect">
            <a:avLst/>
          </a:prstGeom>
          <a:noFill/>
        </p:spPr>
        <p:txBody>
          <a:bodyPr wrap="square" rtlCol="0">
            <a:spAutoFit/>
          </a:bodyPr>
          <a:p>
            <a:r>
              <a:rPr lang="en-US" altLang="zh-CN">
                <a:latin typeface="微软雅黑" panose="020B0503020204020204" charset="-122"/>
                <a:ea typeface="微软雅黑" panose="020B0503020204020204" charset="-122"/>
                <a:cs typeface="微软雅黑" panose="020B0503020204020204" charset="-122"/>
                <a:sym typeface="+mn-ea"/>
              </a:rPr>
              <a:t>   </a:t>
            </a:r>
            <a:r>
              <a:rPr lang="en-US" altLang="zh-CN" sz="1600">
                <a:latin typeface="微软雅黑" panose="020B0503020204020204" charset="-122"/>
                <a:ea typeface="微软雅黑" panose="020B0503020204020204" charset="-122"/>
                <a:cs typeface="微软雅黑" panose="020B0503020204020204" charset="-122"/>
                <a:sym typeface="+mn-ea"/>
              </a:rPr>
              <a:t> 3、</a:t>
            </a:r>
            <a:r>
              <a:rPr lang="zh-CN" altLang="en-US" sz="1600">
                <a:latin typeface="微软雅黑" panose="020B0503020204020204" charset="-122"/>
                <a:ea typeface="微软雅黑" panose="020B0503020204020204" charset="-122"/>
                <a:cs typeface="微软雅黑" panose="020B0503020204020204" charset="-122"/>
                <a:sym typeface="+mn-ea"/>
              </a:rPr>
              <a:t>具体实例</a:t>
            </a:r>
            <a:r>
              <a:rPr lang="en-US" altLang="zh-CN" sz="1600">
                <a:latin typeface="微软雅黑" panose="020B0503020204020204" charset="-122"/>
                <a:ea typeface="微软雅黑" panose="020B0503020204020204" charset="-122"/>
                <a:cs typeface="微软雅黑" panose="020B0503020204020204" charset="-122"/>
                <a:sym typeface="+mn-ea"/>
              </a:rPr>
              <a:t> </a:t>
            </a:r>
            <a:r>
              <a:rPr lang="zh-CN" altLang="en-US" sz="1600">
                <a:latin typeface="微软雅黑" panose="020B0503020204020204" charset="-122"/>
                <a:ea typeface="微软雅黑" panose="020B0503020204020204" charset="-122"/>
                <a:cs typeface="微软雅黑" panose="020B0503020204020204" charset="-122"/>
                <a:sym typeface="+mn-ea"/>
              </a:rPr>
              <a:t>：通过函数指针间接调用函数</a:t>
            </a:r>
            <a:r>
              <a:rPr lang="en-US" altLang="zh-CN">
                <a:latin typeface="微软雅黑" panose="020B0503020204020204" charset="-122"/>
                <a:ea typeface="微软雅黑" panose="020B0503020204020204" charset="-122"/>
                <a:cs typeface="微软雅黑" panose="020B0503020204020204" charset="-122"/>
                <a:sym typeface="+mn-ea"/>
              </a:rPr>
              <a:t> </a:t>
            </a:r>
            <a:endParaRPr lang="en-US" altLang="zh-CN">
              <a:latin typeface="微软雅黑" panose="020B0503020204020204" charset="-122"/>
              <a:ea typeface="微软雅黑" panose="020B0503020204020204" charset="-122"/>
              <a:cs typeface="微软雅黑" panose="020B0503020204020204" charset="-122"/>
              <a:sym typeface="+mn-ea"/>
            </a:endParaRPr>
          </a:p>
          <a:p>
            <a:endParaRPr lang="zh-CN" altLang="en-US"/>
          </a:p>
        </p:txBody>
      </p:sp>
    </p:spTree>
  </p:cSld>
  <p:clrMapOvr>
    <a:masterClrMapping/>
  </p:clrMapOvr>
  <p:transition advTm="25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395504"/>
            <a:ext cx="9281205" cy="2918392"/>
            <a:chOff x="669925" y="1395504"/>
            <a:chExt cx="9281205" cy="2918392"/>
          </a:xfrm>
        </p:grpSpPr>
        <p:cxnSp>
          <p:nvCxnSpPr>
            <p:cNvPr id="6" name="直接连接符 5"/>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îś1íḓé"/>
            <p:cNvSpPr txBox="1"/>
            <p:nvPr/>
          </p:nvSpPr>
          <p:spPr>
            <a:xfrm>
              <a:off x="5610256" y="1424279"/>
              <a:ext cx="466794" cy="461665"/>
            </a:xfrm>
            <a:prstGeom prst="rect">
              <a:avLst/>
            </a:prstGeom>
            <a:noFill/>
          </p:spPr>
          <p:txBody>
            <a:bodyPr wrap="none" anchor="ctr">
              <a:noAutofit/>
            </a:bodyPr>
            <a:lstStyle/>
            <a:p>
              <a:pPr algn="ctr"/>
              <a:r>
                <a:rPr lang="en-US" altLang="zh-CN" sz="2800" dirty="0">
                  <a:solidFill>
                    <a:schemeClr val="accent1">
                      <a:lumMod val="100000"/>
                    </a:schemeClr>
                  </a:solidFill>
                  <a:latin typeface="Impact" panose="020B0806030902050204" pitchFamily="34" charset="0"/>
                </a:rPr>
                <a:t>01</a:t>
              </a:r>
              <a:endParaRPr lang="en-US" altLang="zh-CN" sz="2800" dirty="0">
                <a:solidFill>
                  <a:schemeClr val="accent1">
                    <a:lumMod val="100000"/>
                  </a:schemeClr>
                </a:solidFill>
                <a:latin typeface="Impact" panose="020B0806030902050204" pitchFamily="34" charset="0"/>
              </a:endParaRPr>
            </a:p>
          </p:txBody>
        </p:sp>
        <p:cxnSp>
          <p:nvCxnSpPr>
            <p:cNvPr id="9" name="直接连接符 8"/>
            <p:cNvCxnSpPr/>
            <p:nvPr/>
          </p:nvCxnSpPr>
          <p:spPr>
            <a:xfrm>
              <a:off x="6208722" y="1395504"/>
              <a:ext cx="0" cy="5192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ïṡ1iḑe"/>
            <p:cNvSpPr/>
            <p:nvPr/>
          </p:nvSpPr>
          <p:spPr bwMode="auto">
            <a:xfrm>
              <a:off x="6340863" y="1598250"/>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100" dirty="0"/>
            </a:p>
          </p:txBody>
        </p:sp>
        <p:sp>
          <p:nvSpPr>
            <p:cNvPr id="11" name="íśľíḓé"/>
            <p:cNvSpPr txBox="1"/>
            <p:nvPr/>
          </p:nvSpPr>
          <p:spPr bwMode="auto">
            <a:xfrm>
              <a:off x="6295143" y="147973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History of CFI</a:t>
              </a:r>
              <a:endParaRPr lang="en-US" altLang="zh-CN" sz="2400" b="1" dirty="0"/>
            </a:p>
          </p:txBody>
        </p:sp>
        <p:sp>
          <p:nvSpPr>
            <p:cNvPr id="12" name="iŝḷiḓè"/>
            <p:cNvSpPr txBox="1"/>
            <p:nvPr/>
          </p:nvSpPr>
          <p:spPr>
            <a:xfrm>
              <a:off x="5610256" y="2224005"/>
              <a:ext cx="503663" cy="461665"/>
            </a:xfrm>
            <a:prstGeom prst="rect">
              <a:avLst/>
            </a:prstGeom>
            <a:noFill/>
          </p:spPr>
          <p:txBody>
            <a:bodyPr wrap="none" anchor="ctr">
              <a:noAutofit/>
            </a:bodyPr>
            <a:lstStyle/>
            <a:p>
              <a:pPr algn="ctr"/>
              <a:r>
                <a:rPr lang="en-US" altLang="zh-CN" sz="2800">
                  <a:solidFill>
                    <a:schemeClr val="accent2">
                      <a:lumMod val="100000"/>
                    </a:schemeClr>
                  </a:solidFill>
                  <a:latin typeface="Impact" panose="020B0806030902050204" pitchFamily="34" charset="0"/>
                </a:rPr>
                <a:t>02</a:t>
              </a:r>
              <a:endParaRPr lang="en-US" altLang="zh-CN" sz="2800">
                <a:solidFill>
                  <a:schemeClr val="accent2">
                    <a:lumMod val="100000"/>
                  </a:schemeClr>
                </a:solidFill>
                <a:latin typeface="Impact" panose="020B0806030902050204" pitchFamily="34" charset="0"/>
              </a:endParaRPr>
            </a:p>
          </p:txBody>
        </p:sp>
        <p:cxnSp>
          <p:nvCxnSpPr>
            <p:cNvPr id="13" name="直接连接符 12"/>
            <p:cNvCxnSpPr/>
            <p:nvPr/>
          </p:nvCxnSpPr>
          <p:spPr>
            <a:xfrm>
              <a:off x="6227156" y="2195230"/>
              <a:ext cx="0" cy="519214"/>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ṥļidê"/>
            <p:cNvSpPr txBox="1"/>
            <p:nvPr/>
          </p:nvSpPr>
          <p:spPr bwMode="auto">
            <a:xfrm>
              <a:off x="6295162" y="227882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Principle of CFI</a:t>
              </a:r>
              <a:endParaRPr lang="en-US" altLang="zh-CN" sz="2400" b="1" dirty="0"/>
            </a:p>
          </p:txBody>
        </p:sp>
        <p:sp>
          <p:nvSpPr>
            <p:cNvPr id="16" name="iṩľíďè"/>
            <p:cNvSpPr txBox="1"/>
            <p:nvPr/>
          </p:nvSpPr>
          <p:spPr>
            <a:xfrm>
              <a:off x="5610256" y="3023731"/>
              <a:ext cx="513282" cy="461665"/>
            </a:xfrm>
            <a:prstGeom prst="rect">
              <a:avLst/>
            </a:prstGeom>
            <a:noFill/>
          </p:spPr>
          <p:txBody>
            <a:bodyPr wrap="none" anchor="ctr">
              <a:noAutofit/>
            </a:bodyPr>
            <a:lstStyle/>
            <a:p>
              <a:pPr algn="ctr"/>
              <a:r>
                <a:rPr lang="en-US" altLang="zh-CN" sz="2800">
                  <a:solidFill>
                    <a:schemeClr val="accent3">
                      <a:lumMod val="100000"/>
                    </a:schemeClr>
                  </a:solidFill>
                  <a:latin typeface="Impact" panose="020B0806030902050204" pitchFamily="34" charset="0"/>
                </a:rPr>
                <a:t>03</a:t>
              </a:r>
              <a:endParaRPr lang="en-US" altLang="zh-CN" sz="2800">
                <a:solidFill>
                  <a:schemeClr val="accent3">
                    <a:lumMod val="100000"/>
                  </a:schemeClr>
                </a:solidFill>
                <a:latin typeface="Impact" panose="020B0806030902050204" pitchFamily="34" charset="0"/>
              </a:endParaRPr>
            </a:p>
          </p:txBody>
        </p:sp>
        <p:cxnSp>
          <p:nvCxnSpPr>
            <p:cNvPr id="17" name="直接连接符 16"/>
            <p:cNvCxnSpPr/>
            <p:nvPr/>
          </p:nvCxnSpPr>
          <p:spPr>
            <a:xfrm>
              <a:off x="6231966" y="2994956"/>
              <a:ext cx="0" cy="519214"/>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ïŝľîḍé"/>
            <p:cNvSpPr txBox="1"/>
            <p:nvPr/>
          </p:nvSpPr>
          <p:spPr bwMode="auto">
            <a:xfrm>
              <a:off x="6295527" y="3077914"/>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Protect Instances of CFI </a:t>
              </a:r>
              <a:endParaRPr lang="en-US" altLang="zh-CN" sz="2400" b="1" dirty="0"/>
            </a:p>
          </p:txBody>
        </p:sp>
        <p:sp>
          <p:nvSpPr>
            <p:cNvPr id="20" name="íṥļîḋe"/>
            <p:cNvSpPr txBox="1"/>
            <p:nvPr/>
          </p:nvSpPr>
          <p:spPr>
            <a:xfrm>
              <a:off x="5610256" y="3823457"/>
              <a:ext cx="503663" cy="461665"/>
            </a:xfrm>
            <a:prstGeom prst="rect">
              <a:avLst/>
            </a:prstGeom>
            <a:noFill/>
          </p:spPr>
          <p:txBody>
            <a:bodyPr wrap="none" anchor="ctr">
              <a:noAutofit/>
            </a:bodyPr>
            <a:lstStyle/>
            <a:p>
              <a:pPr algn="ctr"/>
              <a:r>
                <a:rPr lang="en-US" altLang="zh-CN" sz="2800">
                  <a:solidFill>
                    <a:schemeClr val="accent4">
                      <a:lumMod val="100000"/>
                    </a:schemeClr>
                  </a:solidFill>
                  <a:latin typeface="Impact" panose="020B0806030902050204" pitchFamily="34" charset="0"/>
                </a:rPr>
                <a:t>04</a:t>
              </a:r>
              <a:endParaRPr lang="en-US" altLang="zh-CN" sz="2800">
                <a:solidFill>
                  <a:schemeClr val="accent4">
                    <a:lumMod val="100000"/>
                  </a:schemeClr>
                </a:solidFill>
                <a:latin typeface="Impact" panose="020B0806030902050204" pitchFamily="34" charset="0"/>
              </a:endParaRPr>
            </a:p>
          </p:txBody>
        </p:sp>
        <p:cxnSp>
          <p:nvCxnSpPr>
            <p:cNvPr id="21" name="直接连接符 20"/>
            <p:cNvCxnSpPr/>
            <p:nvPr/>
          </p:nvCxnSpPr>
          <p:spPr>
            <a:xfrm>
              <a:off x="6227156" y="3794682"/>
              <a:ext cx="0" cy="519214"/>
            </a:xfrm>
            <a:prstGeom prst="line">
              <a:avLst/>
            </a:prstGeom>
            <a:ln w="28575"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îślídè"/>
            <p:cNvSpPr txBox="1"/>
            <p:nvPr/>
          </p:nvSpPr>
          <p:spPr bwMode="auto">
            <a:xfrm>
              <a:off x="6299607" y="387700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400" b="1" dirty="0"/>
                <a:t>Summary</a:t>
              </a:r>
              <a:endParaRPr lang="en-US" altLang="zh-CN" sz="2400" b="1" dirty="0"/>
            </a:p>
          </p:txBody>
        </p:sp>
        <p:sp>
          <p:nvSpPr>
            <p:cNvPr id="32" name="ïṧḷîḋé"/>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endParaRPr lang="en-US" altLang="zh-CN" sz="4000" b="1" dirty="0">
                <a:solidFill>
                  <a:schemeClr val="tx2"/>
                </a:solidFill>
              </a:endParaRPr>
            </a:p>
          </p:txBody>
        </p:sp>
      </p:grpSp>
      <p:pic>
        <p:nvPicPr>
          <p:cNvPr id="3" name="图片 2" descr="中科大"/>
          <p:cNvPicPr>
            <a:picLocks noChangeAspect="1"/>
          </p:cNvPicPr>
          <p:nvPr/>
        </p:nvPicPr>
        <p:blipFill>
          <a:blip r:embed="rId2"/>
          <a:stretch>
            <a:fillRect/>
          </a:stretch>
        </p:blipFill>
        <p:spPr>
          <a:xfrm>
            <a:off x="10803255" y="155575"/>
            <a:ext cx="717550" cy="717550"/>
          </a:xfrm>
          <a:prstGeom prst="rect">
            <a:avLst/>
          </a:prstGeom>
        </p:spPr>
      </p:pic>
    </p:spTree>
  </p:cSld>
  <p:clrMapOvr>
    <a:masterClrMapping/>
  </p:clrMapOvr>
  <p:transition advTm="193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965835" y="1869440"/>
            <a:ext cx="10083165" cy="435356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29614" y="1028443"/>
            <a:ext cx="10945495" cy="4855210"/>
            <a:chOff x="779779" y="974468"/>
            <a:chExt cx="10945495" cy="4855210"/>
          </a:xfrm>
        </p:grpSpPr>
        <p:sp>
          <p:nvSpPr>
            <p:cNvPr id="13" name="işļiḑè"/>
            <p:cNvSpPr txBox="1"/>
            <p:nvPr/>
          </p:nvSpPr>
          <p:spPr bwMode="auto">
            <a:xfrm>
              <a:off x="779779" y="974468"/>
              <a:ext cx="717232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forward-edge protection CFI(Control-Flow Integrity)</a:t>
              </a:r>
              <a:r>
                <a:rPr kumimoji="0" lang="en-US" altLang="zh-CN" sz="2800" b="1" i="0" u="none" strike="noStrike" kern="1200" cap="none" spc="0" normalizeH="0" baseline="0" noProof="0" dirty="0">
                  <a:ln>
                    <a:noFill/>
                  </a:ln>
                  <a:solidFill>
                    <a:srgbClr val="000000"/>
                  </a:solidFill>
                  <a:effectLst/>
                  <a:uLnTx/>
                  <a:uFillTx/>
                </a:rPr>
                <a:t> </a:t>
              </a:r>
              <a:endParaRPr kumimoji="0" lang="zh-CN" altLang="en-US" sz="28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4"/>
          <a:stretch>
            <a:fillRect/>
          </a:stretch>
        </p:blipFill>
        <p:spPr>
          <a:xfrm>
            <a:off x="10803255" y="155575"/>
            <a:ext cx="717550" cy="717550"/>
          </a:xfrm>
          <a:prstGeom prst="rect">
            <a:avLst/>
          </a:prstGeom>
        </p:spPr>
      </p:pic>
      <p:sp>
        <p:nvSpPr>
          <p:cNvPr id="7" name="文本框 6"/>
          <p:cNvSpPr txBox="1"/>
          <p:nvPr/>
        </p:nvSpPr>
        <p:spPr>
          <a:xfrm>
            <a:off x="909955" y="1555750"/>
            <a:ext cx="6015355" cy="410845"/>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a:t>
            </a:r>
            <a:r>
              <a:rPr lang="zh-CN" altLang="en-US" sz="1600">
                <a:latin typeface="微软雅黑" panose="020B0503020204020204" charset="-122"/>
                <a:ea typeface="微软雅黑" panose="020B0503020204020204" charset="-122"/>
                <a:cs typeface="微软雅黑" panose="020B0503020204020204" charset="-122"/>
                <a:sym typeface="+mn-ea"/>
              </a:rPr>
              <a:t>未启用</a:t>
            </a:r>
            <a:r>
              <a:rPr lang="en-US" altLang="zh-CN" sz="1600">
                <a:latin typeface="微软雅黑" panose="020B0503020204020204" charset="-122"/>
                <a:ea typeface="微软雅黑" panose="020B0503020204020204" charset="-122"/>
                <a:cs typeface="微软雅黑" panose="020B0503020204020204" charset="-122"/>
                <a:sym typeface="+mn-ea"/>
              </a:rPr>
              <a:t>clang cfi</a:t>
            </a:r>
            <a:r>
              <a:rPr lang="zh-CN" altLang="en-US" sz="1600">
                <a:latin typeface="微软雅黑" panose="020B0503020204020204" charset="-122"/>
                <a:ea typeface="微软雅黑" panose="020B0503020204020204" charset="-122"/>
                <a:cs typeface="微软雅黑" panose="020B0503020204020204" charset="-122"/>
                <a:sym typeface="+mn-ea"/>
              </a:rPr>
              <a:t>时的汇编码：</a:t>
            </a:r>
            <a:r>
              <a:rPr lang="en-US" altLang="zh-CN"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advTm="24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p:nvPr/>
        </p:nvPicPr>
        <p:blipFill>
          <a:blip r:embed="rId1"/>
          <a:srcRect t="14194" r="1359" b="2268"/>
          <a:stretch>
            <a:fillRect/>
          </a:stretch>
        </p:blipFill>
        <p:spPr>
          <a:xfrm>
            <a:off x="0" y="1866265"/>
            <a:ext cx="11983085" cy="4234180"/>
          </a:xfrm>
          <a:prstGeom prst="rect">
            <a:avLst/>
          </a:prstGeom>
          <a:noFill/>
          <a:ln w="9525">
            <a:noFill/>
          </a:ln>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21994" y="1028443"/>
            <a:ext cx="11003280" cy="4861560"/>
            <a:chOff x="721994" y="968118"/>
            <a:chExt cx="11003280" cy="4861560"/>
          </a:xfrm>
        </p:grpSpPr>
        <p:sp>
          <p:nvSpPr>
            <p:cNvPr id="13" name="işļiḑè"/>
            <p:cNvSpPr txBox="1"/>
            <p:nvPr/>
          </p:nvSpPr>
          <p:spPr bwMode="auto">
            <a:xfrm>
              <a:off x="721994" y="968118"/>
              <a:ext cx="7635875"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forward-edge protection CFI(Control-Flow Integrity)</a:t>
              </a:r>
              <a:r>
                <a:rPr kumimoji="0" lang="en-US" altLang="zh-CN" sz="2800" b="1" i="0" u="none" strike="noStrike" kern="1200" cap="none" spc="0" normalizeH="0" baseline="0" noProof="0" dirty="0">
                  <a:ln>
                    <a:noFill/>
                  </a:ln>
                  <a:solidFill>
                    <a:srgbClr val="000000"/>
                  </a:solidFill>
                  <a:effectLst/>
                  <a:uLnTx/>
                  <a:uFillTx/>
                </a:rPr>
                <a:t> </a:t>
              </a:r>
              <a:endParaRPr kumimoji="0" lang="zh-CN" altLang="en-US" sz="28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3"/>
          <a:stretch>
            <a:fillRect/>
          </a:stretch>
        </p:blipFill>
        <p:spPr>
          <a:xfrm>
            <a:off x="10803255" y="155575"/>
            <a:ext cx="717550" cy="717550"/>
          </a:xfrm>
          <a:prstGeom prst="rect">
            <a:avLst/>
          </a:prstGeom>
        </p:spPr>
      </p:pic>
      <p:sp>
        <p:nvSpPr>
          <p:cNvPr id="7" name="文本框 6"/>
          <p:cNvSpPr txBox="1"/>
          <p:nvPr/>
        </p:nvSpPr>
        <p:spPr>
          <a:xfrm>
            <a:off x="483235" y="1455420"/>
            <a:ext cx="6015355" cy="410845"/>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a:t>
            </a:r>
            <a:r>
              <a:rPr lang="zh-CN" altLang="en-US" sz="1600">
                <a:latin typeface="微软雅黑" panose="020B0503020204020204" charset="-122"/>
                <a:ea typeface="微软雅黑" panose="020B0503020204020204" charset="-122"/>
                <a:cs typeface="微软雅黑" panose="020B0503020204020204" charset="-122"/>
                <a:sym typeface="+mn-ea"/>
              </a:rPr>
              <a:t>启用</a:t>
            </a:r>
            <a:r>
              <a:rPr lang="en-US" altLang="zh-CN" sz="1600">
                <a:latin typeface="微软雅黑" panose="020B0503020204020204" charset="-122"/>
                <a:ea typeface="微软雅黑" panose="020B0503020204020204" charset="-122"/>
                <a:cs typeface="微软雅黑" panose="020B0503020204020204" charset="-122"/>
                <a:sym typeface="+mn-ea"/>
              </a:rPr>
              <a:t>clang cfi</a:t>
            </a:r>
            <a:r>
              <a:rPr lang="zh-CN" altLang="en-US" sz="1600">
                <a:latin typeface="微软雅黑" panose="020B0503020204020204" charset="-122"/>
                <a:ea typeface="微软雅黑" panose="020B0503020204020204" charset="-122"/>
                <a:cs typeface="微软雅黑" panose="020B0503020204020204" charset="-122"/>
                <a:sym typeface="+mn-ea"/>
              </a:rPr>
              <a:t>后的汇编码</a:t>
            </a:r>
            <a:r>
              <a:rPr lang="en-US" altLang="zh-CN"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advTm="28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79210" y="1730375"/>
            <a:ext cx="5242560" cy="4159250"/>
          </a:xfrm>
          <a:prstGeom prst="rect">
            <a:avLst/>
          </a:prstGeom>
          <a:noFill/>
        </p:spPr>
        <p:txBody>
          <a:bodyPr wrap="square" rtlCol="0">
            <a:noAutofit/>
          </a:bodyPr>
          <a:p>
            <a:pPr>
              <a:lnSpc>
                <a:spcPct val="110000"/>
              </a:lnSpc>
            </a:pPr>
            <a:r>
              <a:rPr lang="en-US" altLang="zh-CN" sz="1600"/>
              <a:t>   </a:t>
            </a:r>
            <a:r>
              <a:rPr lang="en-US" altLang="zh-CN" sz="1600">
                <a:latin typeface="楷体" panose="02010609060101010101" charset="-122"/>
                <a:ea typeface="楷体" panose="02010609060101010101" charset="-122"/>
                <a:cs typeface="楷体" panose="02010609060101010101" charset="-122"/>
              </a:rPr>
              <a:t>   </a:t>
            </a:r>
            <a:r>
              <a:rPr lang="zh-CN" altLang="en-US" sz="1600"/>
              <a:t>通过赋予</a:t>
            </a:r>
            <a:r>
              <a:rPr lang="en-US" altLang="zh-CN" sz="1600"/>
              <a:t>Jump table</a:t>
            </a:r>
            <a:r>
              <a:rPr lang="zh-CN" altLang="en-US" sz="1600"/>
              <a:t>包含类信息的函数指针编码，指明合法跳转目标的参数类型和返回值类型。</a:t>
            </a:r>
            <a:endParaRPr lang="zh-CN" altLang="en-US" sz="1600"/>
          </a:p>
          <a:p>
            <a:pPr>
              <a:lnSpc>
                <a:spcPct val="110000"/>
              </a:lnSpc>
            </a:pPr>
            <a:r>
              <a:rPr lang="en-US" altLang="zh-CN" sz="1600">
                <a:latin typeface="楷体" panose="02010609060101010101" charset="-122"/>
                <a:ea typeface="楷体" panose="02010609060101010101" charset="-122"/>
                <a:cs typeface="楷体" panose="02010609060101010101" charset="-122"/>
                <a:sym typeface="+mn-ea"/>
              </a:rPr>
              <a:t>     </a:t>
            </a:r>
            <a:r>
              <a:rPr lang="zh-CN" altLang="en-US" sz="1600">
                <a:latin typeface="楷体" panose="02010609060101010101" charset="-122"/>
                <a:ea typeface="楷体" panose="02010609060101010101" charset="-122"/>
                <a:cs typeface="楷体" panose="02010609060101010101" charset="-122"/>
                <a:sym typeface="+mn-ea"/>
              </a:rPr>
              <a:t>例：_ZTSFiP3fooE 编码表示指向函数的指针的类型信息</a:t>
            </a:r>
            <a:r>
              <a:rPr lang="en-US" altLang="zh-CN" sz="1600">
                <a:latin typeface="楷体" panose="02010609060101010101" charset="-122"/>
                <a:ea typeface="楷体" panose="02010609060101010101" charset="-122"/>
                <a:cs typeface="楷体" panose="02010609060101010101" charset="-122"/>
                <a:sym typeface="+mn-ea"/>
              </a:rPr>
              <a:t>——</a:t>
            </a:r>
            <a:r>
              <a:rPr lang="zh-CN" altLang="en-US" sz="1600">
                <a:latin typeface="楷体" panose="02010609060101010101" charset="-122"/>
                <a:ea typeface="楷体" panose="02010609060101010101" charset="-122"/>
                <a:cs typeface="楷体" panose="02010609060101010101" charset="-122"/>
                <a:sym typeface="+mn-ea"/>
              </a:rPr>
              <a:t>所指函数的参数类型是 foo*，返回类型是 int。</a:t>
            </a:r>
            <a:endParaRPr lang="zh-CN" altLang="en-US" sz="1600"/>
          </a:p>
          <a:p>
            <a:pPr>
              <a:lnSpc>
                <a:spcPct val="110000"/>
              </a:lnSpc>
            </a:pPr>
            <a:endParaRPr lang="zh-CN" altLang="en-US" sz="1600"/>
          </a:p>
          <a:p>
            <a:pPr>
              <a:lnSpc>
                <a:spcPct val="110000"/>
              </a:lnSpc>
            </a:pPr>
            <a:endParaRPr lang="zh-CN" altLang="en-US" sz="1600"/>
          </a:p>
          <a:p>
            <a:pPr>
              <a:lnSpc>
                <a:spcPct val="110000"/>
              </a:lnSpc>
            </a:pPr>
            <a:r>
              <a:rPr lang="en-US" altLang="zh-CN" sz="1600"/>
              <a:t>        </a:t>
            </a:r>
            <a:r>
              <a:rPr lang="zh-CN" altLang="en-US" sz="1600">
                <a:latin typeface="楷体" panose="02010609060101010101" charset="-122"/>
                <a:ea typeface="楷体" panose="02010609060101010101" charset="-122"/>
                <a:cs typeface="楷体" panose="02010609060101010101" charset="-122"/>
              </a:rPr>
              <a:t>右图中</a:t>
            </a:r>
            <a:r>
              <a:rPr lang="en-US" altLang="zh-CN" sz="1600">
                <a:latin typeface="楷体" panose="02010609060101010101" charset="-122"/>
                <a:ea typeface="楷体" panose="02010609060101010101" charset="-122"/>
                <a:cs typeface="楷体" panose="02010609060101010101" charset="-122"/>
              </a:rPr>
              <a:t>do_simple</a:t>
            </a:r>
            <a:r>
              <a:rPr lang="zh-CN" altLang="en-US" sz="1600">
                <a:latin typeface="楷体" panose="02010609060101010101" charset="-122"/>
                <a:ea typeface="楷体" panose="02010609060101010101" charset="-122"/>
                <a:cs typeface="楷体" panose="02010609060101010101" charset="-122"/>
              </a:rPr>
              <a:t>和</a:t>
            </a:r>
            <a:r>
              <a:rPr lang="en-US" altLang="zh-CN" sz="1600">
                <a:latin typeface="楷体" panose="02010609060101010101" charset="-122"/>
                <a:ea typeface="楷体" panose="02010609060101010101" charset="-122"/>
                <a:cs typeface="楷体" panose="02010609060101010101" charset="-122"/>
              </a:rPr>
              <a:t>do_fancy</a:t>
            </a:r>
            <a:r>
              <a:rPr lang="zh-CN" altLang="en-US" sz="1600">
                <a:latin typeface="楷体" panose="02010609060101010101" charset="-122"/>
                <a:ea typeface="楷体" panose="02010609060101010101" charset="-122"/>
                <a:cs typeface="楷体" panose="02010609060101010101" charset="-122"/>
              </a:rPr>
              <a:t>都是合法跳转目标，记录在</a:t>
            </a:r>
            <a:r>
              <a:rPr lang="en-US" altLang="zh-CN" sz="1600">
                <a:latin typeface="楷体" panose="02010609060101010101" charset="-122"/>
                <a:ea typeface="楷体" panose="02010609060101010101" charset="-122"/>
                <a:cs typeface="楷体" panose="02010609060101010101" charset="-122"/>
              </a:rPr>
              <a:t>Jump table</a:t>
            </a:r>
            <a:r>
              <a:rPr lang="zh-CN" altLang="en-US" sz="1600">
                <a:latin typeface="楷体" panose="02010609060101010101" charset="-122"/>
                <a:ea typeface="楷体" panose="02010609060101010101" charset="-122"/>
                <a:cs typeface="楷体" panose="02010609060101010101" charset="-122"/>
              </a:rPr>
              <a:t>中。</a:t>
            </a:r>
            <a:endParaRPr lang="zh-CN" altLang="en-US" sz="1600"/>
          </a:p>
          <a:p>
            <a:pPr>
              <a:lnSpc>
                <a:spcPct val="110000"/>
              </a:lnSpc>
            </a:pPr>
            <a:endParaRPr lang="zh-CN" altLang="en-US" sz="1600"/>
          </a:p>
          <a:p>
            <a:pPr>
              <a:lnSpc>
                <a:spcPct val="110000"/>
              </a:lnSpc>
            </a:pPr>
            <a:endParaRPr lang="zh-CN" altLang="en-US" sz="1600"/>
          </a:p>
          <a:p>
            <a:pPr>
              <a:lnSpc>
                <a:spcPct val="110000"/>
              </a:lnSpc>
            </a:pPr>
            <a:r>
              <a:rPr lang="zh-CN" altLang="en-US" sz="1600"/>
              <a:t> </a:t>
            </a:r>
            <a:r>
              <a:rPr lang="en-US" altLang="zh-CN" sz="1600"/>
              <a:t>      </a:t>
            </a:r>
            <a:r>
              <a:rPr lang="en-US" altLang="zh-CN" sz="1600">
                <a:latin typeface="楷体" panose="02010609060101010101" charset="-122"/>
                <a:ea typeface="楷体" panose="02010609060101010101" charset="-122"/>
                <a:cs typeface="楷体" panose="02010609060101010101" charset="-122"/>
              </a:rPr>
              <a:t> </a:t>
            </a:r>
            <a:r>
              <a:rPr lang="zh-CN" altLang="en-US" sz="1600">
                <a:latin typeface="楷体" panose="02010609060101010101" charset="-122"/>
                <a:ea typeface="楷体" panose="02010609060101010101" charset="-122"/>
                <a:cs typeface="楷体" panose="02010609060101010101" charset="-122"/>
              </a:rPr>
              <a:t>llvm-cxxfilt</a:t>
            </a:r>
            <a:r>
              <a:rPr lang="zh-CN" altLang="en-US" sz="1600" i="1">
                <a:latin typeface="楷体" panose="02010609060101010101" charset="-122"/>
                <a:ea typeface="楷体" panose="02010609060101010101" charset="-122"/>
                <a:cs typeface="楷体" panose="02010609060101010101" charset="-122"/>
              </a:rPr>
              <a:t> </a:t>
            </a:r>
            <a:r>
              <a:rPr lang="zh-CN" altLang="en-US" sz="1600">
                <a:latin typeface="楷体" panose="02010609060101010101" charset="-122"/>
                <a:ea typeface="楷体" panose="02010609060101010101" charset="-122"/>
                <a:cs typeface="楷体" panose="02010609060101010101" charset="-122"/>
              </a:rPr>
              <a:t>是一个用于反解析C++符号名称的工具，可以通过以下命令：</a:t>
            </a:r>
            <a:endParaRPr lang="zh-CN" altLang="en-US" sz="1600">
              <a:latin typeface="楷体" panose="02010609060101010101" charset="-122"/>
              <a:ea typeface="楷体" panose="02010609060101010101" charset="-122"/>
              <a:cs typeface="楷体" panose="02010609060101010101" charset="-122"/>
            </a:endParaRPr>
          </a:p>
          <a:p>
            <a:pPr>
              <a:lnSpc>
                <a:spcPct val="110000"/>
              </a:lnSpc>
            </a:pPr>
            <a:endParaRPr lang="zh-CN" altLang="en-US" sz="1600" i="1">
              <a:latin typeface="楷体" panose="02010609060101010101" charset="-122"/>
              <a:ea typeface="楷体" panose="02010609060101010101" charset="-122"/>
              <a:cs typeface="楷体" panose="02010609060101010101" charset="-122"/>
            </a:endParaRPr>
          </a:p>
          <a:p>
            <a:pPr>
              <a:lnSpc>
                <a:spcPct val="110000"/>
              </a:lnSpc>
            </a:pPr>
            <a:r>
              <a:rPr lang="zh-CN" altLang="en-US" sz="1600">
                <a:latin typeface="楷体" panose="02010609060101010101" charset="-122"/>
                <a:ea typeface="楷体" panose="02010609060101010101" charset="-122"/>
                <a:cs typeface="楷体" panose="02010609060101010101" charset="-122"/>
              </a:rPr>
              <a:t>解析该函数指针编码的含义：</a:t>
            </a:r>
            <a:r>
              <a:rPr lang="zh-CN" altLang="en-US" sz="1400">
                <a:latin typeface="Microsoft JhengHei Light" panose="020B0304030504040204" charset="-120"/>
                <a:ea typeface="Microsoft JhengHei Light" panose="020B0304030504040204" charset="-120"/>
                <a:sym typeface="+mn-ea"/>
              </a:rPr>
              <a:t>typeinfo name for int (foo*)</a:t>
            </a:r>
            <a:endParaRPr lang="zh-CN" altLang="en-US" sz="1400" i="1">
              <a:latin typeface="Microsoft JhengHei Light" panose="020B0304030504040204" charset="-120"/>
              <a:ea typeface="Microsoft JhengHei Light" panose="020B0304030504040204" charset="-120"/>
              <a:sym typeface="+mn-ea"/>
            </a:endParaRPr>
          </a:p>
          <a:p>
            <a:pPr>
              <a:lnSpc>
                <a:spcPct val="110000"/>
              </a:lnSpc>
            </a:pPr>
            <a:endParaRPr lang="zh-CN" altLang="en-US" sz="1600">
              <a:latin typeface="楷体" panose="02010609060101010101" charset="-122"/>
              <a:ea typeface="楷体" panose="02010609060101010101" charset="-122"/>
              <a:cs typeface="楷体" panose="02010609060101010101" charset="-122"/>
            </a:endParaRPr>
          </a:p>
          <a:p>
            <a:endParaRPr lang="zh-CN" altLang="en-US"/>
          </a:p>
          <a:p>
            <a:endParaRPr lang="zh-CN" altLang="en-US" sz="1600"/>
          </a:p>
        </p:txBody>
      </p:sp>
      <p:sp>
        <p:nvSpPr>
          <p:cNvPr id="8" name="文本框 7"/>
          <p:cNvSpPr txBox="1"/>
          <p:nvPr/>
        </p:nvSpPr>
        <p:spPr>
          <a:xfrm>
            <a:off x="6969125" y="5255260"/>
            <a:ext cx="4063365" cy="298450"/>
          </a:xfrm>
          <a:prstGeom prst="rect">
            <a:avLst/>
          </a:prstGeom>
          <a:solidFill>
            <a:schemeClr val="bg1"/>
          </a:solidFill>
        </p:spPr>
        <p:txBody>
          <a:bodyPr wrap="square" rtlCol="0">
            <a:noAutofit/>
          </a:bodyPr>
          <a:p>
            <a:r>
              <a:rPr lang="zh-CN" altLang="en-US" sz="1400">
                <a:latin typeface="Microsoft JhengHei Light" panose="020B0304030504040204" charset="-120"/>
                <a:ea typeface="Microsoft JhengHei Light" panose="020B0304030504040204" charset="-120"/>
                <a:sym typeface="+mn-ea"/>
              </a:rPr>
              <a:t>$ llvm-cxxfilt _ZTSFiP3fooE</a:t>
            </a:r>
            <a:endParaRPr lang="zh-CN" altLang="en-US" sz="1400">
              <a:latin typeface="Microsoft JhengHei Light" panose="020B0304030504040204" charset="-120"/>
              <a:ea typeface="Microsoft JhengHei Light" panose="020B0304030504040204" charset="-120"/>
              <a:sym typeface="+mn-ea"/>
            </a:endParaRPr>
          </a:p>
        </p:txBody>
      </p:sp>
      <p:pic>
        <p:nvPicPr>
          <p:cNvPr id="3" name="图片 2"/>
          <p:cNvPicPr>
            <a:picLocks noChangeAspect="1"/>
          </p:cNvPicPr>
          <p:nvPr>
            <p:custDataLst>
              <p:tags r:id="rId1"/>
            </p:custDataLst>
          </p:nvPr>
        </p:nvPicPr>
        <p:blipFill>
          <a:blip r:embed="rId2"/>
          <a:stretch>
            <a:fillRect/>
          </a:stretch>
        </p:blipFill>
        <p:spPr>
          <a:xfrm>
            <a:off x="626745" y="1780540"/>
            <a:ext cx="5073650" cy="292100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21994" y="1028443"/>
            <a:ext cx="11003280" cy="4861560"/>
            <a:chOff x="721994" y="968118"/>
            <a:chExt cx="11003280" cy="4861560"/>
          </a:xfrm>
        </p:grpSpPr>
        <p:sp>
          <p:nvSpPr>
            <p:cNvPr id="13" name="işļiḑè"/>
            <p:cNvSpPr txBox="1"/>
            <p:nvPr/>
          </p:nvSpPr>
          <p:spPr bwMode="auto">
            <a:xfrm>
              <a:off x="721994" y="968118"/>
              <a:ext cx="709295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forward-edge protection CFI(Control-Flow Integrity)</a:t>
              </a:r>
              <a:r>
                <a:rPr kumimoji="0" lang="en-US" altLang="zh-CN" sz="2800" b="1" i="0" u="none" strike="noStrike" kern="1200" cap="none" spc="0" normalizeH="0" baseline="0" noProof="0" dirty="0">
                  <a:ln>
                    <a:noFill/>
                  </a:ln>
                  <a:solidFill>
                    <a:srgbClr val="000000"/>
                  </a:solidFill>
                  <a:effectLst/>
                  <a:uLnTx/>
                  <a:uFillTx/>
                </a:rPr>
                <a:t> </a:t>
              </a:r>
              <a:endParaRPr kumimoji="0" lang="zh-CN" altLang="en-US" sz="28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4"/>
          <a:stretch>
            <a:fillRect/>
          </a:stretch>
        </p:blipFill>
        <p:spPr>
          <a:xfrm>
            <a:off x="10803255" y="155575"/>
            <a:ext cx="717550" cy="717550"/>
          </a:xfrm>
          <a:prstGeom prst="rect">
            <a:avLst/>
          </a:prstGeom>
        </p:spPr>
      </p:pic>
      <p:sp>
        <p:nvSpPr>
          <p:cNvPr id="7" name="文本框 6"/>
          <p:cNvSpPr txBox="1"/>
          <p:nvPr/>
        </p:nvSpPr>
        <p:spPr>
          <a:xfrm>
            <a:off x="199390" y="1549400"/>
            <a:ext cx="6015355" cy="410845"/>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Jump table    </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6859270" y="3201035"/>
            <a:ext cx="4064000" cy="337185"/>
          </a:xfrm>
          <a:prstGeom prst="rect">
            <a:avLst/>
          </a:prstGeom>
          <a:solidFill>
            <a:schemeClr val="bg1">
              <a:lumMod val="95000"/>
            </a:schemeClr>
          </a:solidFill>
        </p:spPr>
        <p:txBody>
          <a:bodyPr wrap="square" rtlCol="0">
            <a:spAutoFit/>
          </a:bodyPr>
          <a:p>
            <a:r>
              <a:rPr lang="zh-CN" altLang="en-US" sz="1600"/>
              <a:t>typedef int (*func_ptr)(struct foo *);</a:t>
            </a:r>
            <a:endParaRPr lang="zh-CN" altLang="en-US" sz="1600"/>
          </a:p>
        </p:txBody>
      </p:sp>
    </p:spTree>
  </p:cSld>
  <p:clrMapOvr>
    <a:masterClrMapping/>
  </p:clrMapOvr>
  <p:transition advTm="28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26744" y="442338"/>
            <a:ext cx="11098530" cy="5447665"/>
            <a:chOff x="626744" y="382013"/>
            <a:chExt cx="11098530" cy="5447665"/>
          </a:xfrm>
        </p:grpSpPr>
        <p:sp>
          <p:nvSpPr>
            <p:cNvPr id="13" name="işļiḑè"/>
            <p:cNvSpPr txBox="1"/>
            <p:nvPr/>
          </p:nvSpPr>
          <p:spPr bwMode="auto">
            <a:xfrm>
              <a:off x="626744" y="382013"/>
              <a:ext cx="9545320" cy="11277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Kernel CFI : </a:t>
              </a:r>
              <a:r>
                <a:rPr lang="en-US" altLang="zh-CN" sz="2400" b="1" noProof="0" dirty="0">
                  <a:ln>
                    <a:noFill/>
                  </a:ln>
                  <a:solidFill>
                    <a:srgbClr val="000000"/>
                  </a:solidFill>
                  <a:effectLst/>
                  <a:uLnTx/>
                  <a:uFillTx/>
                  <a:sym typeface="+mn-ea"/>
                </a:rPr>
                <a:t>backward-edge protection SCS(Shadow Call Stack)</a:t>
              </a:r>
              <a:r>
                <a:rPr kumimoji="0" lang="en-US" altLang="zh-CN" sz="2400" b="1" i="0" u="none" strike="noStrike" kern="1200" cap="none" spc="0" normalizeH="0" baseline="0" noProof="0" dirty="0">
                  <a:ln>
                    <a:noFill/>
                  </a:ln>
                  <a:solidFill>
                    <a:srgbClr val="000000"/>
                  </a:solidFill>
                  <a:effectLst/>
                  <a:uLnTx/>
                  <a:uFillTx/>
                </a:rPr>
                <a:t> </a:t>
              </a:r>
              <a:endParaRPr kumimoji="0" lang="en-US" altLang="zh-CN"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sp>
        <p:nvSpPr>
          <p:cNvPr id="7" name="文本框 6"/>
          <p:cNvSpPr txBox="1"/>
          <p:nvPr/>
        </p:nvSpPr>
        <p:spPr>
          <a:xfrm>
            <a:off x="669925" y="1527175"/>
            <a:ext cx="6920230" cy="730885"/>
          </a:xfrm>
          <a:prstGeom prst="rect">
            <a:avLst/>
          </a:prstGeom>
          <a:noFill/>
        </p:spPr>
        <p:txBody>
          <a:bodyPr wrap="square" rtlCol="0">
            <a:spAutoFit/>
          </a:bodyPr>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Kernel CFI 后向边沿</a:t>
            </a:r>
            <a:r>
              <a:rPr lang="zh-CN" altLang="en-US" sz="1600">
                <a:latin typeface="微软雅黑" panose="020B0503020204020204" charset="-122"/>
                <a:ea typeface="微软雅黑" panose="020B0503020204020204" charset="-122"/>
                <a:cs typeface="微软雅黑" panose="020B0503020204020204" charset="-122"/>
                <a:sym typeface="+mn-ea"/>
              </a:rPr>
              <a:t>，针对</a:t>
            </a:r>
            <a:r>
              <a:rPr lang="en-US" altLang="zh-CN" sz="1600">
                <a:latin typeface="微软雅黑" panose="020B0503020204020204" charset="-122"/>
                <a:ea typeface="微软雅黑" panose="020B0503020204020204" charset="-122"/>
                <a:cs typeface="微软雅黑" panose="020B0503020204020204" charset="-122"/>
                <a:sym typeface="+mn-ea"/>
              </a:rPr>
              <a:t>ret</a:t>
            </a:r>
            <a:r>
              <a:rPr lang="zh-CN" altLang="en-US" sz="1600">
                <a:latin typeface="微软雅黑" panose="020B0503020204020204" charset="-122"/>
                <a:ea typeface="微软雅黑" panose="020B0503020204020204" charset="-122"/>
                <a:cs typeface="微软雅黑" panose="020B0503020204020204" charset="-122"/>
                <a:sym typeface="+mn-ea"/>
              </a:rPr>
              <a:t>指令</a:t>
            </a:r>
            <a:r>
              <a:rPr lang="en-US" altLang="zh-CN" sz="1600">
                <a:latin typeface="微软雅黑" panose="020B0503020204020204" charset="-122"/>
                <a:ea typeface="微软雅黑" panose="020B0503020204020204" charset="-122"/>
                <a:cs typeface="微软雅黑" panose="020B0503020204020204" charset="-122"/>
                <a:sym typeface="+mn-ea"/>
              </a:rPr>
              <a:t>，使用影子调用堆栈的方式来防护。</a:t>
            </a:r>
            <a:endParaRPr lang="en-US" altLang="zh-CN" sz="1600">
              <a:latin typeface="微软雅黑" panose="020B0503020204020204" charset="-122"/>
              <a:ea typeface="微软雅黑" panose="020B0503020204020204" charset="-122"/>
              <a:cs typeface="微软雅黑" panose="020B0503020204020204" charset="-122"/>
              <a:sym typeface="+mn-ea"/>
            </a:endParaRPr>
          </a:p>
          <a:p>
            <a:pPr>
              <a:lnSpc>
                <a:spcPct val="130000"/>
              </a:lnSpc>
            </a:pPr>
            <a:r>
              <a:rPr lang="en-US" altLang="zh-CN"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69925" y="2040890"/>
            <a:ext cx="4625975" cy="431800"/>
          </a:xfrm>
          <a:prstGeom prst="rect">
            <a:avLst/>
          </a:prstGeom>
          <a:noFill/>
        </p:spPr>
        <p:txBody>
          <a:bodyPr wrap="square" rtlCol="0" anchor="t">
            <a:noAutofit/>
          </a:bodyPr>
          <a:p>
            <a:pPr>
              <a:lnSpc>
                <a:spcPct val="130000"/>
              </a:lnSpc>
            </a:pPr>
            <a:r>
              <a:rPr lang="en-US" altLang="zh-CN" sz="1400">
                <a:latin typeface="楷体" panose="02010609060101010101" charset="-122"/>
                <a:ea typeface="楷体" panose="02010609060101010101" charset="-122"/>
                <a:cs typeface="楷体" panose="02010609060101010101" charset="-122"/>
                <a:sym typeface="+mn-ea"/>
              </a:rPr>
              <a:t>方式1——专用寄存器用于单独的返回堆栈</a:t>
            </a:r>
            <a:r>
              <a:rPr lang="zh-CN" altLang="en-US" sz="1400">
                <a:latin typeface="楷体" panose="02010609060101010101" charset="-122"/>
                <a:ea typeface="楷体" panose="02010609060101010101" charset="-122"/>
                <a:cs typeface="楷体" panose="02010609060101010101" charset="-122"/>
                <a:sym typeface="+mn-ea"/>
              </a:rPr>
              <a:t>：</a:t>
            </a:r>
            <a:endParaRPr lang="zh-CN" altLang="en-US" sz="1400">
              <a:latin typeface="楷体" panose="02010609060101010101" charset="-122"/>
              <a:ea typeface="楷体" panose="02010609060101010101" charset="-122"/>
              <a:cs typeface="楷体" panose="02010609060101010101" charset="-122"/>
              <a:sym typeface="+mn-ea"/>
            </a:endParaRPr>
          </a:p>
          <a:p>
            <a:pPr>
              <a:lnSpc>
                <a:spcPct val="130000"/>
              </a:lnSpc>
            </a:pPr>
            <a:endParaRPr lang="en-US" altLang="zh-CN" sz="1400">
              <a:latin typeface="楷体" panose="02010609060101010101" charset="-122"/>
              <a:ea typeface="楷体" panose="02010609060101010101" charset="-122"/>
              <a:cs typeface="楷体" panose="02010609060101010101"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800100" y="2398395"/>
            <a:ext cx="6144895" cy="2646045"/>
          </a:xfrm>
          <a:prstGeom prst="rect">
            <a:avLst/>
          </a:prstGeom>
        </p:spPr>
      </p:pic>
      <p:sp>
        <p:nvSpPr>
          <p:cNvPr id="6" name="文本框 5"/>
          <p:cNvSpPr txBox="1"/>
          <p:nvPr>
            <p:custDataLst>
              <p:tags r:id="rId5"/>
            </p:custDataLst>
          </p:nvPr>
        </p:nvSpPr>
        <p:spPr>
          <a:xfrm>
            <a:off x="800100" y="5098415"/>
            <a:ext cx="10003155" cy="1010285"/>
          </a:xfrm>
          <a:prstGeom prst="rect">
            <a:avLst/>
          </a:prstGeom>
          <a:noFill/>
        </p:spPr>
        <p:txBody>
          <a:bodyPr wrap="square" rtlCol="0" anchor="t">
            <a:noAutofit/>
          </a:bodyPr>
          <a:p>
            <a:pPr>
              <a:lnSpc>
                <a:spcPct val="130000"/>
              </a:lnSpc>
            </a:pPr>
            <a:r>
              <a:rPr lang="en-US" altLang="zh-CN" sz="1400">
                <a:latin typeface="楷体" panose="02010609060101010101" charset="-122"/>
                <a:ea typeface="楷体" panose="02010609060101010101" charset="-122"/>
                <a:cs typeface="楷体" panose="02010609060101010101" charset="-122"/>
                <a:sym typeface="+mn-ea"/>
              </a:rPr>
              <a:t>方式2——</a:t>
            </a:r>
            <a:r>
              <a:rPr lang="zh-CN" altLang="en-US" sz="1400">
                <a:latin typeface="楷体" panose="02010609060101010101" charset="-122"/>
                <a:ea typeface="楷体" panose="02010609060101010101" charset="-122"/>
                <a:cs typeface="楷体" panose="02010609060101010101" charset="-122"/>
                <a:sym typeface="+mn-ea"/>
              </a:rPr>
              <a:t>使用专属硬件完成(x86: CET, arm64:Pointer Authentication)</a:t>
            </a:r>
            <a:endParaRPr lang="zh-CN" altLang="en-US" sz="1400">
              <a:latin typeface="楷体" panose="02010609060101010101" charset="-122"/>
              <a:ea typeface="楷体" panose="02010609060101010101" charset="-122"/>
              <a:cs typeface="楷体" panose="02010609060101010101" charset="-122"/>
              <a:sym typeface="+mn-ea"/>
            </a:endParaRPr>
          </a:p>
          <a:p>
            <a:pPr>
              <a:lnSpc>
                <a:spcPct val="130000"/>
              </a:lnSpc>
            </a:pPr>
            <a:r>
              <a:rPr lang="zh-CN" altLang="en-US" sz="1400">
                <a:latin typeface="楷体" panose="02010609060101010101" charset="-122"/>
                <a:ea typeface="楷体" panose="02010609060101010101" charset="-122"/>
                <a:cs typeface="楷体" panose="02010609060101010101" charset="-122"/>
                <a:sym typeface="+mn-ea"/>
              </a:rPr>
              <a:t>Intel CET: 基于硬件的只读影子调用堆栈，在调用和退出指令期间隐式使用。</a:t>
            </a:r>
            <a:endParaRPr lang="zh-CN" altLang="en-US" sz="1400">
              <a:latin typeface="楷体" panose="02010609060101010101" charset="-122"/>
              <a:ea typeface="楷体" panose="02010609060101010101" charset="-122"/>
              <a:cs typeface="楷体" panose="02010609060101010101" charset="-122"/>
              <a:sym typeface="+mn-ea"/>
            </a:endParaRPr>
          </a:p>
          <a:p>
            <a:pPr>
              <a:lnSpc>
                <a:spcPct val="130000"/>
              </a:lnSpc>
            </a:pPr>
            <a:endParaRPr lang="en-US" altLang="zh-CN" sz="140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advTm="304"/>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5562600" y="2038350"/>
            <a:ext cx="5893435" cy="656590"/>
          </a:xfrm>
        </p:spPr>
        <p:txBody>
          <a:bodyPr>
            <a:normAutofit fontScale="90000"/>
          </a:bodyPr>
          <a:lstStyle/>
          <a:p>
            <a:r>
              <a:rPr lang="en-US" altLang="zh-CN" sz="4000" dirty="0"/>
              <a:t>Protect Instances of CFI </a:t>
            </a:r>
            <a:endParaRPr lang="zh-CN" altLang="en-US" sz="4000" dirty="0"/>
          </a:p>
        </p:txBody>
      </p:sp>
      <p:sp>
        <p:nvSpPr>
          <p:cNvPr id="6" name="文本占位符 5"/>
          <p:cNvSpPr>
            <a:spLocks noGrp="1"/>
          </p:cNvSpPr>
          <p:nvPr userDrawn="1">
            <p:ph type="body" idx="1"/>
          </p:nvPr>
        </p:nvSpPr>
        <p:spPr>
          <a:xfrm>
            <a:off x="5562600" y="3008002"/>
            <a:ext cx="4546600" cy="2088739"/>
          </a:xfrm>
        </p:spPr>
        <p:txBody>
          <a:bodyPr>
            <a:normAutofit lnSpcReduction="10000"/>
          </a:bodyPr>
          <a:lstStyle/>
          <a:p>
            <a:pPr marL="171450" lvl="0" indent="-171450">
              <a:buFont typeface="Arial" panose="020B0604020202020204" pitchFamily="34" charset="0"/>
              <a:buChar char="•"/>
            </a:pPr>
            <a:r>
              <a:rPr lang="en-US" altLang="zh-CN" sz="1800" dirty="0"/>
              <a:t>icall.c</a:t>
            </a:r>
            <a:endParaRPr lang="en-US" altLang="zh-CN" sz="1800" dirty="0"/>
          </a:p>
          <a:p>
            <a:pPr marL="171450" lvl="0" indent="-171450">
              <a:buFont typeface="Arial" panose="020B0604020202020204" pitchFamily="34" charset="0"/>
              <a:buChar char="•"/>
            </a:pPr>
            <a:r>
              <a:rPr lang="en-US" altLang="zh-CN" sz="1800" dirty="0"/>
              <a:t>vcall.cpp</a:t>
            </a:r>
            <a:endParaRPr lang="en-US" altLang="zh-CN" sz="1800" dirty="0"/>
          </a:p>
          <a:p>
            <a:pPr marL="171450" lvl="0" indent="-171450">
              <a:buFont typeface="Arial" panose="020B0604020202020204" pitchFamily="34" charset="0"/>
              <a:buChar char="•"/>
            </a:pPr>
            <a:r>
              <a:rPr lang="en-US" altLang="zh-CN" sz="1800" dirty="0"/>
              <a:t>nvcall.cpp</a:t>
            </a:r>
            <a:endParaRPr lang="en-US" altLang="zh-CN" sz="1800" dirty="0"/>
          </a:p>
          <a:p>
            <a:pPr marL="171450" lvl="0" indent="-171450">
              <a:buFont typeface="Arial" panose="020B0604020202020204" pitchFamily="34" charset="0"/>
              <a:buChar char="•"/>
            </a:pPr>
            <a:r>
              <a:rPr lang="en-US" altLang="zh-CN" sz="1800" dirty="0"/>
              <a:t>unrelated_cast.cpp</a:t>
            </a:r>
            <a:endParaRPr lang="en-US" altLang="zh-CN" sz="1800" dirty="0"/>
          </a:p>
          <a:p>
            <a:pPr marL="171450" lvl="0" indent="-171450">
              <a:buFont typeface="Arial" panose="020B0604020202020204" pitchFamily="34" charset="0"/>
              <a:buChar char="•"/>
            </a:pPr>
            <a:r>
              <a:rPr lang="en-US" altLang="zh-CN" sz="1800" dirty="0"/>
              <a:t>derived_cast.cpp</a:t>
            </a:r>
            <a:endParaRPr lang="en-US" altLang="zh-CN" sz="1800" dirty="0"/>
          </a:p>
          <a:p>
            <a:pPr marL="171450" lvl="0" indent="-171450">
              <a:buFont typeface="Arial" panose="020B0604020202020204" pitchFamily="34" charset="0"/>
              <a:buChar char="•"/>
            </a:pPr>
            <a:r>
              <a:rPr lang="en-US" altLang="zh-CN" sz="1800" dirty="0"/>
              <a:t>cast_strict.cpp</a:t>
            </a:r>
            <a:endParaRPr lang="en-US" altLang="zh-CN" sz="1800" dirty="0"/>
          </a:p>
          <a:p>
            <a:pPr marL="171450" lvl="0" indent="-171450">
              <a:buFont typeface="Arial" panose="020B0604020202020204" pitchFamily="34" charset="0"/>
              <a:buChar char="•"/>
            </a:pPr>
            <a:endParaRPr lang="en-US" altLang="zh-CN" sz="1800" dirty="0"/>
          </a:p>
          <a:p>
            <a:pPr marL="171450" lvl="0" indent="-171450">
              <a:buFont typeface="Arial" panose="020B0604020202020204" pitchFamily="34" charset="0"/>
              <a:buChar char="•"/>
            </a:pPr>
            <a:endParaRPr lang="en-US" altLang="zh-CN" sz="1800" dirty="0"/>
          </a:p>
          <a:p>
            <a:pPr marL="171450" lvl="0" indent="-171450">
              <a:buFont typeface="Arial" panose="020B0604020202020204" pitchFamily="34" charset="0"/>
              <a:buChar char="•"/>
            </a:pPr>
            <a:endParaRPr lang="en-US" altLang="zh-CN" sz="1800" dirty="0"/>
          </a:p>
        </p:txBody>
      </p:sp>
      <p:sp>
        <p:nvSpPr>
          <p:cNvPr id="8" name="文本框 7"/>
          <p:cNvSpPr txBox="1"/>
          <p:nvPr/>
        </p:nvSpPr>
        <p:spPr>
          <a:xfrm>
            <a:off x="4096053" y="394802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3" name="图片 2" descr="中科大"/>
          <p:cNvPicPr>
            <a:picLocks noChangeAspect="1"/>
          </p:cNvPicPr>
          <p:nvPr/>
        </p:nvPicPr>
        <p:blipFill>
          <a:blip r:embed="rId1"/>
          <a:stretch>
            <a:fillRect/>
          </a:stretch>
        </p:blipFill>
        <p:spPr>
          <a:xfrm>
            <a:off x="10803255" y="155575"/>
            <a:ext cx="717550" cy="717550"/>
          </a:xfrm>
          <a:prstGeom prst="rect">
            <a:avLst/>
          </a:prstGeom>
        </p:spPr>
      </p:pic>
    </p:spTree>
  </p:cSld>
  <p:clrMapOvr>
    <a:masterClrMapping/>
  </p:clrMapOvr>
  <p:transition advTm="27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726305"/>
          </a:xfrm>
          <a:prstGeom prst="rect">
            <a:avLst/>
          </a:prstGeom>
          <a:noFill/>
        </p:spPr>
        <p:txBody>
          <a:bodyPr wrap="square" rtlCol="0" anchor="t">
            <a:noAutofit/>
          </a:bodyPr>
          <a:p>
            <a:pPr lvl="0" indent="0">
              <a:buFont typeface="Arial" panose="020B0604020202020204" pitchFamily="34" charset="0"/>
              <a:buNone/>
            </a:pPr>
            <a:r>
              <a:rPr lang="zh-CN" altLang="en-US" sz="2000" dirty="0">
                <a:solidFill>
                  <a:schemeClr val="accent1"/>
                </a:solidFill>
                <a:effectLst>
                  <a:outerShdw blurRad="38100" dist="25400" dir="5400000" algn="ctr" rotWithShape="0">
                    <a:srgbClr val="6E747A">
                      <a:alpha val="43000"/>
                    </a:srgbClr>
                  </a:outerShdw>
                </a:effectLst>
                <a:sym typeface="+mn-ea"/>
              </a:rPr>
              <a:t>每个例子展示不同</a:t>
            </a:r>
            <a:r>
              <a:rPr lang="zh-CN" altLang="en-US" sz="2000" dirty="0">
                <a:solidFill>
                  <a:schemeClr val="accent1"/>
                </a:solidFill>
                <a:effectLst>
                  <a:outerShdw blurRad="38100" dist="25400" dir="5400000" algn="ctr" rotWithShape="0">
                    <a:srgbClr val="6E747A">
                      <a:alpha val="43000"/>
                    </a:srgbClr>
                  </a:outerShdw>
                </a:effectLst>
                <a:sym typeface="+mn-ea"/>
              </a:rPr>
              <a:t>的CFI</a:t>
            </a:r>
            <a:r>
              <a:rPr lang="zh-CN" altLang="en-US" sz="2000" dirty="0">
                <a:solidFill>
                  <a:schemeClr val="accent1"/>
                </a:solidFill>
                <a:effectLst>
                  <a:outerShdw blurRad="38100" dist="25400" dir="5400000" algn="ctr" rotWithShape="0">
                    <a:srgbClr val="6E747A">
                      <a:alpha val="43000"/>
                    </a:srgbClr>
                  </a:outerShdw>
                </a:effectLst>
                <a:sym typeface="+mn-ea"/>
              </a:rPr>
              <a:t>保护：</a:t>
            </a:r>
            <a:endParaRPr lang="zh-CN" altLang="en-US"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r>
              <a:rPr lang="en-US" altLang="zh-CN" dirty="0">
                <a:solidFill>
                  <a:schemeClr val="tx1"/>
                </a:solidFill>
                <a:effectLst/>
                <a:sym typeface="+mn-ea"/>
              </a:rPr>
              <a:t>icall.c —— 简单演示间接调用的控制流完整性</a:t>
            </a:r>
            <a:r>
              <a:rPr lang="zh-CN" altLang="en-US" dirty="0">
                <a:solidFill>
                  <a:schemeClr val="tx1"/>
                </a:solidFill>
                <a:effectLst/>
                <a:sym typeface="+mn-ea"/>
              </a:rPr>
              <a:t>，</a:t>
            </a:r>
            <a:endParaRPr lang="en-US" altLang="zh-CN" dirty="0">
              <a:solidFill>
                <a:schemeClr val="tx1"/>
              </a:solidFill>
              <a:effectLst/>
              <a:sym typeface="+mn-ea"/>
            </a:endParaRPr>
          </a:p>
          <a:p>
            <a:pPr lvl="0" indent="0">
              <a:buFont typeface="Arial" panose="020B0604020202020204" pitchFamily="34" charset="0"/>
              <a:buNone/>
            </a:pPr>
            <a:endParaRPr lang="en-US" altLang="zh-CN" dirty="0">
              <a:solidFill>
                <a:schemeClr val="tx1"/>
              </a:solidFill>
              <a:effectLst/>
              <a:sym typeface="+mn-ea"/>
            </a:endParaRPr>
          </a:p>
          <a:p>
            <a:pPr lvl="0" indent="0">
              <a:buFont typeface="Arial" panose="020B0604020202020204" pitchFamily="34" charset="0"/>
              <a:buNone/>
            </a:pPr>
            <a:r>
              <a:rPr lang="en-US" altLang="zh-CN" dirty="0">
                <a:solidFill>
                  <a:schemeClr val="tx1"/>
                </a:solidFill>
                <a:effectLst/>
                <a:sym typeface="+mn-ea"/>
              </a:rPr>
              <a:t>vcall.cpp</a:t>
            </a:r>
            <a:r>
              <a:rPr lang="en-US" altLang="zh-CN" dirty="0">
                <a:solidFill>
                  <a:schemeClr val="tx1"/>
                </a:solidFill>
                <a:effectLst/>
              </a:rPr>
              <a:t> —— </a:t>
            </a:r>
            <a:r>
              <a:rPr lang="en-US" altLang="zh-CN" dirty="0">
                <a:solidFill>
                  <a:schemeClr val="tx1"/>
                </a:solidFill>
                <a:effectLst/>
                <a:sym typeface="+mn-ea"/>
              </a:rPr>
              <a:t>演示CFI</a:t>
            </a:r>
            <a:r>
              <a:rPr lang="zh-CN" altLang="en-US" dirty="0">
                <a:solidFill>
                  <a:schemeClr val="tx1"/>
                </a:solidFill>
                <a:effectLst/>
                <a:sym typeface="+mn-ea"/>
              </a:rPr>
              <a:t>对</a:t>
            </a:r>
            <a:r>
              <a:rPr lang="en-US" altLang="zh-CN" dirty="0">
                <a:solidFill>
                  <a:schemeClr val="tx1"/>
                </a:solidFill>
                <a:effectLst/>
                <a:sym typeface="+mn-ea"/>
              </a:rPr>
              <a:t>虚函数调用的</a:t>
            </a:r>
            <a:r>
              <a:rPr lang="zh-CN" altLang="en-US" dirty="0">
                <a:solidFill>
                  <a:schemeClr val="tx1"/>
                </a:solidFill>
                <a:effectLst/>
                <a:sym typeface="+mn-ea"/>
              </a:rPr>
              <a:t>保护，防止</a:t>
            </a:r>
            <a:r>
              <a:rPr lang="en-US" altLang="zh-CN" dirty="0">
                <a:solidFill>
                  <a:schemeClr val="tx1"/>
                </a:solidFill>
                <a:effectLst/>
                <a:sym typeface="+mn-ea"/>
              </a:rPr>
              <a:t>类型混淆攻击</a:t>
            </a:r>
            <a:endParaRPr lang="en-US" altLang="zh-CN" dirty="0">
              <a:solidFill>
                <a:schemeClr val="tx1"/>
              </a:solidFill>
              <a:effectLst/>
              <a:sym typeface="+mn-ea"/>
            </a:endParaRPr>
          </a:p>
          <a:p>
            <a:pPr lvl="0" indent="0">
              <a:buFont typeface="Arial" panose="020B0604020202020204" pitchFamily="34" charset="0"/>
              <a:buNone/>
            </a:pPr>
            <a:endParaRPr lang="en-US" altLang="zh-CN" dirty="0">
              <a:solidFill>
                <a:schemeClr val="tx1"/>
              </a:solidFill>
              <a:effectLst/>
              <a:sym typeface="+mn-ea"/>
            </a:endParaRPr>
          </a:p>
          <a:p>
            <a:pPr lvl="0" indent="0">
              <a:buFont typeface="Arial" panose="020B0604020202020204" pitchFamily="34" charset="0"/>
              <a:buNone/>
            </a:pPr>
            <a:r>
              <a:rPr lang="en-US" altLang="zh-CN" dirty="0">
                <a:solidFill>
                  <a:schemeClr val="tx1"/>
                </a:solidFill>
                <a:effectLst/>
                <a:sym typeface="+mn-ea"/>
              </a:rPr>
              <a:t>nvcall.cpp —— </a:t>
            </a:r>
            <a:r>
              <a:rPr lang="zh-CN" altLang="en-US" dirty="0">
                <a:solidFill>
                  <a:schemeClr val="tx1"/>
                </a:solidFill>
                <a:effectLst/>
                <a:sym typeface="+mn-ea"/>
              </a:rPr>
              <a:t>演</a:t>
            </a:r>
            <a:r>
              <a:rPr lang="en-US" altLang="zh-CN" dirty="0">
                <a:solidFill>
                  <a:schemeClr val="tx1"/>
                </a:solidFill>
                <a:effectLst/>
                <a:sym typeface="+mn-ea"/>
              </a:rPr>
              <a:t>示CFI对非虚成员函数的保护</a:t>
            </a:r>
            <a:endParaRPr lang="en-US" altLang="zh-CN" dirty="0">
              <a:solidFill>
                <a:schemeClr val="tx1"/>
              </a:solidFill>
              <a:effectLst/>
              <a:sym typeface="+mn-ea"/>
            </a:endParaRPr>
          </a:p>
          <a:p>
            <a:pPr lvl="0" indent="0">
              <a:buFont typeface="Arial" panose="020B0604020202020204" pitchFamily="34" charset="0"/>
              <a:buNone/>
            </a:pPr>
            <a:endParaRPr lang="en-US" altLang="zh-CN" dirty="0">
              <a:solidFill>
                <a:schemeClr val="tx1"/>
              </a:solidFill>
              <a:effectLst/>
              <a:sym typeface="+mn-ea"/>
            </a:endParaRPr>
          </a:p>
          <a:p>
            <a:pPr lvl="0" indent="0">
              <a:buFont typeface="Arial" panose="020B0604020202020204" pitchFamily="34" charset="0"/>
              <a:buNone/>
            </a:pPr>
            <a:r>
              <a:rPr lang="en-US" altLang="zh-CN" dirty="0">
                <a:solidFill>
                  <a:schemeClr val="tx1"/>
                </a:solidFill>
                <a:effectLst/>
                <a:sym typeface="+mn-ea"/>
              </a:rPr>
              <a:t>unrelated_cast.cpp —— 演示CFI防止不相关类型的对象之间的强制转换</a:t>
            </a:r>
            <a:endParaRPr lang="en-US" altLang="zh-CN" dirty="0">
              <a:solidFill>
                <a:schemeClr val="tx1"/>
              </a:solidFill>
              <a:effectLst/>
              <a:sym typeface="+mn-ea"/>
            </a:endParaRPr>
          </a:p>
          <a:p>
            <a:pPr lvl="0" indent="0">
              <a:buFont typeface="Arial" panose="020B0604020202020204" pitchFamily="34" charset="0"/>
              <a:buNone/>
            </a:pPr>
            <a:endParaRPr lang="en-US" altLang="zh-CN" dirty="0">
              <a:solidFill>
                <a:schemeClr val="tx1"/>
              </a:solidFill>
              <a:effectLst/>
              <a:sym typeface="+mn-ea"/>
            </a:endParaRPr>
          </a:p>
          <a:p>
            <a:pPr lvl="0" indent="0">
              <a:buFont typeface="Arial" panose="020B0604020202020204" pitchFamily="34" charset="0"/>
              <a:buNone/>
            </a:pPr>
            <a:r>
              <a:rPr lang="en-US" altLang="zh-CN" dirty="0">
                <a:solidFill>
                  <a:schemeClr val="tx1"/>
                </a:solidFill>
                <a:effectLst/>
                <a:sym typeface="+mn-ea"/>
              </a:rPr>
              <a:t>derived_cast.cpp —— </a:t>
            </a:r>
            <a:r>
              <a:rPr lang="zh-CN" altLang="en-US" dirty="0">
                <a:solidFill>
                  <a:schemeClr val="tx1"/>
                </a:solidFill>
                <a:effectLst/>
                <a:sym typeface="+mn-ea"/>
              </a:rPr>
              <a:t>演示</a:t>
            </a:r>
            <a:r>
              <a:rPr lang="en-US" altLang="zh-CN" dirty="0">
                <a:solidFill>
                  <a:schemeClr val="tx1"/>
                </a:solidFill>
                <a:effectLst/>
                <a:sym typeface="+mn-ea"/>
              </a:rPr>
              <a:t>CFI在对象实际上不是派生类的情况下防止从基类对象到派生类对象的强制转换</a:t>
            </a:r>
            <a:endParaRPr lang="en-US" altLang="zh-CN" dirty="0">
              <a:solidFill>
                <a:schemeClr val="tx1"/>
              </a:solidFill>
              <a:effectLst/>
              <a:sym typeface="+mn-ea"/>
            </a:endParaRPr>
          </a:p>
          <a:p>
            <a:pPr lvl="0" indent="0">
              <a:buFont typeface="Arial" panose="020B0604020202020204" pitchFamily="34" charset="0"/>
              <a:buNone/>
            </a:pPr>
            <a:endParaRPr lang="en-US" altLang="zh-CN" dirty="0">
              <a:solidFill>
                <a:schemeClr val="tx1"/>
              </a:solidFill>
              <a:effectLst/>
              <a:sym typeface="+mn-ea"/>
            </a:endParaRPr>
          </a:p>
          <a:p>
            <a:pPr lvl="0" indent="0">
              <a:buFont typeface="Arial" panose="020B0604020202020204" pitchFamily="34" charset="0"/>
              <a:buNone/>
            </a:pPr>
            <a:r>
              <a:rPr lang="en-US" altLang="zh-CN" dirty="0">
                <a:solidFill>
                  <a:schemeClr val="tx1"/>
                </a:solidFill>
                <a:effectLst/>
                <a:sym typeface="+mn-ea"/>
              </a:rPr>
              <a:t>cast-strict.cpp —— 展示了默认级别的从基类到派生类的强制转换保护</a:t>
            </a:r>
            <a:r>
              <a:rPr lang="zh-CN" altLang="en-US" dirty="0">
                <a:solidFill>
                  <a:schemeClr val="tx1"/>
                </a:solidFill>
                <a:effectLst/>
                <a:sym typeface="+mn-ea"/>
              </a:rPr>
              <a:t>的</a:t>
            </a:r>
            <a:r>
              <a:rPr lang="en-US" altLang="zh-CN" dirty="0">
                <a:solidFill>
                  <a:schemeClr val="tx1"/>
                </a:solidFill>
                <a:effectLst/>
                <a:sym typeface="+mn-ea"/>
              </a:rPr>
              <a:t>特定的实例</a:t>
            </a:r>
            <a:endParaRPr lang="en-US" altLang="zh-CN" dirty="0">
              <a:solidFill>
                <a:schemeClr val="tx1"/>
              </a:solidFill>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transition advTm="5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533400"/>
          </a:xfrm>
          <a:prstGeom prst="rect">
            <a:avLst/>
          </a:prstGeom>
          <a:noFill/>
        </p:spPr>
        <p:txBody>
          <a:bodyPr wrap="square" rtlCol="0" anchor="t">
            <a:noAutofit/>
          </a:bodyPr>
          <a:p>
            <a:pPr lvl="0" indent="0">
              <a:buFont typeface="Arial" panose="020B0604020202020204" pitchFamily="34" charset="0"/>
              <a:buNone/>
            </a:pPr>
            <a:r>
              <a:rPr lang="zh-CN" altLang="en-US" sz="24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如何启用</a:t>
            </a:r>
            <a:r>
              <a:rPr lang="en-US" altLang="zh-CN" sz="24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LLVM</a:t>
            </a:r>
            <a:r>
              <a:rPr lang="zh-CN" altLang="en-US" sz="24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链接时优化</a:t>
            </a:r>
            <a:r>
              <a:rPr lang="en-US" altLang="zh-CN" sz="24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CFI</a:t>
            </a:r>
            <a:r>
              <a:rPr lang="zh-CN" altLang="en-US" sz="24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rPr>
              <a:t>？</a:t>
            </a:r>
            <a:endParaRPr lang="en-US" altLang="zh-CN" sz="2800" dirty="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1365885" y="1661795"/>
            <a:ext cx="8793480" cy="368300"/>
          </a:xfrm>
          <a:prstGeom prst="rect">
            <a:avLst/>
          </a:prstGeom>
          <a:solidFill>
            <a:schemeClr val="accent1">
              <a:lumMod val="20000"/>
              <a:lumOff val="80000"/>
            </a:schemeClr>
          </a:solidFill>
        </p:spPr>
        <p:txBody>
          <a:bodyPr wrap="square" rtlCol="0">
            <a:spAutoFit/>
          </a:bodyPr>
          <a:p>
            <a:r>
              <a:rPr lang="zh-CN" altLang="en-US"/>
              <a:t>clang -fvisibility=hidden -flto -fno-sanitize-trap=all -fsanitize=cfi -o cfi_icall cfi_icall.c</a:t>
            </a:r>
            <a:endParaRPr lang="zh-CN" altLang="en-US"/>
          </a:p>
        </p:txBody>
      </p:sp>
      <p:sp>
        <p:nvSpPr>
          <p:cNvPr id="4" name="文本框 3"/>
          <p:cNvSpPr txBox="1"/>
          <p:nvPr/>
        </p:nvSpPr>
        <p:spPr>
          <a:xfrm>
            <a:off x="1365885" y="2254885"/>
            <a:ext cx="8922385" cy="3291840"/>
          </a:xfrm>
          <a:prstGeom prst="rect">
            <a:avLst/>
          </a:prstGeom>
          <a:noFill/>
        </p:spPr>
        <p:txBody>
          <a:bodyPr wrap="square" rtlCol="0">
            <a:spAutoFit/>
          </a:bodyPr>
          <a:p>
            <a:pPr marL="285750" indent="-285750">
              <a:buFont typeface="Arial" panose="020B0604020202020204" pitchFamily="34" charset="0"/>
              <a:buChar char="•"/>
            </a:pPr>
            <a:r>
              <a:rPr lang="en-US" altLang="zh-CN" sz="1600">
                <a:latin typeface="楷体" panose="02010609060101010101" charset="-122"/>
                <a:ea typeface="楷体" panose="02010609060101010101" charset="-122"/>
                <a:cs typeface="楷体" panose="02010609060101010101" charset="-122"/>
              </a:rPr>
              <a:t>-</a:t>
            </a:r>
            <a:r>
              <a:rPr lang="zh-CN" altLang="en-US" sz="1600">
                <a:latin typeface="楷体" panose="02010609060101010101" charset="-122"/>
                <a:ea typeface="楷体" panose="02010609060101010101" charset="-122"/>
                <a:cs typeface="楷体" panose="02010609060101010101" charset="-122"/>
              </a:rPr>
              <a:t>fvisibility=hidden: 这个选项用于设置符号的可见性。在这里，将符号设置为 hidden，表示在生成的目标文件中，除非明确声明，否则符号对于外部链接是不可见的。这有助于隐藏内部实现细节，提高代码的安全性和封装性。</a:t>
            </a:r>
            <a:endParaRPr lang="zh-CN" altLang="en-US" sz="1600">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endParaRPr lang="zh-CN" altLang="en-US" sz="1600">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r>
              <a:rPr lang="en-US" altLang="zh-CN" sz="1600" b="1">
                <a:latin typeface="楷体" panose="02010609060101010101" charset="-122"/>
                <a:ea typeface="楷体" panose="02010609060101010101" charset="-122"/>
                <a:cs typeface="楷体" panose="02010609060101010101" charset="-122"/>
              </a:rPr>
              <a:t>-</a:t>
            </a:r>
            <a:r>
              <a:rPr lang="zh-CN" altLang="en-US" sz="1600" b="1">
                <a:latin typeface="楷体" panose="02010609060101010101" charset="-122"/>
                <a:ea typeface="楷体" panose="02010609060101010101" charset="-122"/>
                <a:cs typeface="楷体" panose="02010609060101010101" charset="-122"/>
              </a:rPr>
              <a:t>flto: 这是启用链接时优化（Link Time Optimization，LTO）的选项。它告诉编译器在链接阶段对整个程序进行优化，而不仅仅是单个编译单元。</a:t>
            </a:r>
            <a:endParaRPr lang="zh-CN" altLang="en-US" sz="1600" b="1">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endParaRPr lang="zh-CN" altLang="en-US" sz="1600">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r>
              <a:rPr lang="en-US" altLang="zh-CN" sz="1600">
                <a:latin typeface="楷体" panose="02010609060101010101" charset="-122"/>
                <a:ea typeface="楷体" panose="02010609060101010101" charset="-122"/>
                <a:cs typeface="楷体" panose="02010609060101010101" charset="-122"/>
              </a:rPr>
              <a:t>-</a:t>
            </a:r>
            <a:r>
              <a:rPr lang="zh-CN" altLang="en-US" sz="1600">
                <a:latin typeface="楷体" panose="02010609060101010101" charset="-122"/>
                <a:ea typeface="楷体" panose="02010609060101010101" charset="-122"/>
                <a:cs typeface="楷体" panose="02010609060101010101" charset="-122"/>
              </a:rPr>
              <a:t>fno-sanitize-trap=all: 这个选项用于禁用 UBSan（Undefined Behavior Sanitizer）的陷阱模式。在 UBSan 中，如果发现未定义的行为，会生成一个陷阱，但这里通过设置 all 参数，禁用了所有的陷阱。这是为了在某些情况下更灵活地处理未定义行为而采取的措施。</a:t>
            </a:r>
            <a:endParaRPr lang="zh-CN" altLang="en-US" sz="1600">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endParaRPr lang="zh-CN" altLang="en-US" sz="1600">
              <a:latin typeface="楷体" panose="02010609060101010101" charset="-122"/>
              <a:ea typeface="楷体" panose="02010609060101010101" charset="-122"/>
              <a:cs typeface="楷体" panose="02010609060101010101" charset="-122"/>
            </a:endParaRPr>
          </a:p>
          <a:p>
            <a:pPr marL="285750" indent="-285750">
              <a:buFont typeface="Arial" panose="020B0604020202020204" pitchFamily="34" charset="0"/>
              <a:buChar char="•"/>
            </a:pPr>
            <a:r>
              <a:rPr lang="en-US" altLang="zh-CN" sz="1600" b="1">
                <a:latin typeface="楷体" panose="02010609060101010101" charset="-122"/>
                <a:ea typeface="楷体" panose="02010609060101010101" charset="-122"/>
                <a:cs typeface="楷体" panose="02010609060101010101" charset="-122"/>
              </a:rPr>
              <a:t>-</a:t>
            </a:r>
            <a:r>
              <a:rPr lang="zh-CN" altLang="en-US" sz="1600" b="1">
                <a:latin typeface="楷体" panose="02010609060101010101" charset="-122"/>
                <a:ea typeface="楷体" panose="02010609060101010101" charset="-122"/>
                <a:cs typeface="楷体" panose="02010609060101010101" charset="-122"/>
              </a:rPr>
              <a:t>fsanitize=cfi: 这是启用控制流完整性（Control Flow Integrity，CFI）的选项。CFI 旨在防范控制流劫持攻击。该选项启用了 CFI 的检查。</a:t>
            </a:r>
            <a:endParaRPr lang="zh-CN" altLang="en-US" sz="1600" b="1">
              <a:latin typeface="楷体" panose="02010609060101010101" charset="-122"/>
              <a:ea typeface="楷体" panose="02010609060101010101" charset="-122"/>
              <a:cs typeface="楷体" panose="02010609060101010101" charset="-122"/>
            </a:endParaRPr>
          </a:p>
        </p:txBody>
      </p:sp>
    </p:spTree>
  </p:cSld>
  <p:clrMapOvr>
    <a:masterClrMapping/>
  </p:clrMapOvr>
  <p:transition advTm="563"/>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8450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icall.c —— 简单演示间接调用的控制流完整性</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774065" y="1504950"/>
            <a:ext cx="8070215" cy="4989195"/>
          </a:xfrm>
          <a:prstGeom prst="rect">
            <a:avLst/>
          </a:prstGeom>
          <a:solidFill>
            <a:schemeClr val="bg1">
              <a:lumMod val="95000"/>
            </a:schemeClr>
          </a:solidFill>
        </p:spPr>
        <p:txBody>
          <a:bodyPr wrap="square" rtlCol="0">
            <a:noAutofit/>
          </a:bodyPr>
          <a:p>
            <a:r>
              <a:rPr lang="zh-CN" altLang="en-US" sz="1400" b="1">
                <a:latin typeface="Microsoft JhengHei Light" panose="020B0304030504040204" charset="-120"/>
                <a:ea typeface="Microsoft JhengHei Light" panose="020B0304030504040204" charset="-120"/>
              </a:rPr>
              <a:t>typedef int (*int_arg_fn)(int);</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typedef int (*float_arg_fn)(float);</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static int int_arg(int arg)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printf("In %s: (%d)\n", __FUNCTION__, 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return 0;}</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static int float_arg(float arg)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printf("CFI should protect transfer to here\n");</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printf("In %s: (%f)\n", __FUNCTION__, (double)arg);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return 0;}</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static int bad_int_arg(int arg)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printf("CFI will not protect transfer to here\n");</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printf("In %s: (%d)\n", __FUNCTION__, 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return 0;}</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static int not_entry_point(int arg)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 这些指令作为缓冲区，用于间接控制流转移，跳过有效函数入口点，但继续执行正常代码</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__asm__ volatile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"nop\n" "nop\n" "nop\n" "nop\n" "nop\n" "nop\n" "nop\n" "nop\n" "nop\n" "nop\n"</a:t>
            </a:r>
            <a:r>
              <a:rPr lang="en-US" altLang="zh-CN" sz="1400" b="1">
                <a:latin typeface="Microsoft JhengHei Light" panose="020B0304030504040204" charset="-120"/>
                <a:ea typeface="Microsoft JhengHei Light" panose="020B0304030504040204" charset="-120"/>
              </a:rPr>
              <a:t>····//</a:t>
            </a:r>
            <a:r>
              <a:rPr lang="zh-CN" altLang="en-US" sz="1400" b="1">
                <a:latin typeface="Microsoft JhengHei Light" panose="020B0304030504040204" charset="-120"/>
                <a:ea typeface="Microsoft JhengHei Light" panose="020B0304030504040204" charset="-120"/>
              </a:rPr>
              <a:t>省略</a:t>
            </a:r>
            <a:r>
              <a:rPr lang="zh-CN" altLang="en-US" sz="1400" b="1">
                <a:latin typeface="Microsoft JhengHei Light" panose="020B0304030504040204" charset="-120"/>
                <a:ea typeface="Microsoft JhengHei Light" panose="020B0304030504040204" charset="-120"/>
              </a:rPr>
              <a:t>若干</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printf("CFI ensures control flow only transfers to potentially valid destinations\n");</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printf("In %s: (%d)\n", __FUNCTION__, 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exit(arg);}</a:t>
            </a:r>
            <a:endParaRPr lang="zh-CN" altLang="en-US" sz="1400" b="1">
              <a:latin typeface="Microsoft JhengHei Light" panose="020B0304030504040204" charset="-120"/>
              <a:ea typeface="Microsoft JhengHei Light" panose="020B0304030504040204" charset="-120"/>
            </a:endParaRPr>
          </a:p>
          <a:p>
            <a:endParaRPr lang="zh-CN" altLang="en-US" sz="1400" b="1">
              <a:latin typeface="Microsoft JhengHei Light" panose="020B0304030504040204" charset="-120"/>
              <a:ea typeface="Microsoft JhengHei Light" panose="020B0304030504040204" charset="-120"/>
            </a:endParaRPr>
          </a:p>
          <a:p>
            <a:endParaRPr lang="zh-CN" altLang="en-US" sz="1400" b="1">
              <a:latin typeface="Microsoft JhengHei Light" panose="020B0304030504040204" charset="-120"/>
              <a:ea typeface="Microsoft JhengHei Light" panose="020B0304030504040204" charset="-120"/>
            </a:endParaRPr>
          </a:p>
        </p:txBody>
      </p:sp>
    </p:spTree>
  </p:cSld>
  <p:clrMapOvr>
    <a:masterClrMapping/>
  </p:clrMapOvr>
  <p:transition advTm="517"/>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8450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icall.c —— 简单演示间接调用的控制流完整性</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738505" y="1504950"/>
            <a:ext cx="9242425" cy="4989195"/>
          </a:xfrm>
          <a:prstGeom prst="rect">
            <a:avLst/>
          </a:prstGeom>
          <a:solidFill>
            <a:schemeClr val="bg1">
              <a:lumMod val="95000"/>
            </a:schemeClr>
          </a:solidFill>
        </p:spPr>
        <p:txBody>
          <a:bodyPr wrap="square" rtlCol="0">
            <a:noAutofit/>
          </a:bodyPr>
          <a:p>
            <a:r>
              <a:rPr lang="zh-CN" altLang="en-US" sz="1400" b="1">
                <a:latin typeface="Microsoft JhengHei Light" panose="020B0304030504040204" charset="-120"/>
                <a:ea typeface="Microsoft JhengHei Light" panose="020B0304030504040204" charset="-120"/>
                <a:sym typeface="+mn-ea"/>
              </a:rPr>
              <a:t>struct foo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int_arg_fn int_funcs[1];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int_arg_fn bad_int_funcs[1];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float_arg_fn float_funcs[1];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int_arg_fn not_entries[1];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static struct foo f = {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.int_funcs = {int_arg},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.bad_int_funcs = {bad_int_arg},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.float_funcs = {float_arg},</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.not_entries = {(int_arg_fn)((uintptr_t)(not_entry_point)+0x20)}//uintptr_t 可以用来存储任意数据类型的指针</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int main(int argc, const char *argv[]) {</a:t>
            </a:r>
            <a:endParaRPr lang="zh-CN" altLang="en-US" sz="1400" b="1">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sym typeface="+mn-ea"/>
              </a:rPr>
              <a:t>//  argv[1][0]的值决定输出</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sym typeface="+mn-ea"/>
              </a:rPr>
              <a:t>//  </a:t>
            </a:r>
            <a:r>
              <a:rPr lang="en-US" altLang="zh-CN" sz="1400" b="1">
                <a:highlight>
                  <a:srgbClr val="FFFF00"/>
                </a:highlight>
                <a:latin typeface="Microsoft JhengHei Light" panose="020B0304030504040204" charset="-120"/>
                <a:ea typeface="Microsoft JhengHei Light" panose="020B0304030504040204" charset="-120"/>
                <a:sym typeface="+mn-ea"/>
              </a:rPr>
              <a:t>0</a:t>
            </a:r>
            <a:r>
              <a:rPr lang="zh-CN" altLang="en-US" sz="1400" b="1">
                <a:highlight>
                  <a:srgbClr val="FFFF00"/>
                </a:highlight>
                <a:latin typeface="Microsoft JhengHei Light" panose="020B0304030504040204" charset="-120"/>
                <a:ea typeface="Microsoft JhengHei Light" panose="020B0304030504040204" charset="-120"/>
                <a:sym typeface="+mn-ea"/>
              </a:rPr>
              <a:t>，正常调用int int_arg(int arg)</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sym typeface="+mn-ea"/>
              </a:rPr>
              <a:t>//  </a:t>
            </a:r>
            <a:r>
              <a:rPr lang="en-US" altLang="zh-CN" sz="1400" b="1">
                <a:highlight>
                  <a:srgbClr val="FFFF00"/>
                </a:highlight>
                <a:latin typeface="Microsoft JhengHei Light" panose="020B0304030504040204" charset="-120"/>
                <a:ea typeface="Microsoft JhengHei Light" panose="020B0304030504040204" charset="-120"/>
                <a:sym typeface="+mn-ea"/>
              </a:rPr>
              <a:t>1</a:t>
            </a:r>
            <a:r>
              <a:rPr lang="zh-CN" altLang="en-US" sz="1400" b="1">
                <a:highlight>
                  <a:srgbClr val="FFFF00"/>
                </a:highlight>
                <a:latin typeface="Microsoft JhengHei Light" panose="020B0304030504040204" charset="-120"/>
                <a:ea typeface="Microsoft JhengHei Light" panose="020B0304030504040204" charset="-120"/>
                <a:sym typeface="+mn-ea"/>
              </a:rPr>
              <a:t>，越界调用int bad_int_arg(int arg)，但是和int_arg的签名相同，不会被cfi阻止</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sym typeface="+mn-ea"/>
              </a:rPr>
              <a:t>//  </a:t>
            </a:r>
            <a:r>
              <a:rPr lang="en-US" altLang="zh-CN" sz="1400" b="1">
                <a:highlight>
                  <a:srgbClr val="FFFF00"/>
                </a:highlight>
                <a:latin typeface="Microsoft JhengHei Light" panose="020B0304030504040204" charset="-120"/>
                <a:ea typeface="Microsoft JhengHei Light" panose="020B0304030504040204" charset="-120"/>
                <a:sym typeface="+mn-ea"/>
              </a:rPr>
              <a:t>2</a:t>
            </a:r>
            <a:r>
              <a:rPr lang="zh-CN" altLang="en-US" sz="1400" b="1">
                <a:highlight>
                  <a:srgbClr val="FFFF00"/>
                </a:highlight>
                <a:latin typeface="Microsoft JhengHei Light" panose="020B0304030504040204" charset="-120"/>
                <a:ea typeface="Microsoft JhengHei Light" panose="020B0304030504040204" charset="-120"/>
                <a:sym typeface="+mn-ea"/>
              </a:rPr>
              <a:t>，越界调用int float_arg(float arg)，会被cfi阻止</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sym typeface="+mn-ea"/>
              </a:rPr>
              <a:t>//  </a:t>
            </a:r>
            <a:r>
              <a:rPr lang="en-US" altLang="zh-CN" sz="1400" b="1">
                <a:highlight>
                  <a:srgbClr val="FFFF00"/>
                </a:highlight>
                <a:latin typeface="Microsoft JhengHei Light" panose="020B0304030504040204" charset="-120"/>
                <a:ea typeface="Microsoft JhengHei Light" panose="020B0304030504040204" charset="-120"/>
                <a:sym typeface="+mn-ea"/>
              </a:rPr>
              <a:t>3</a:t>
            </a:r>
            <a:r>
              <a:rPr lang="zh-CN" altLang="en-US" sz="1400" b="1">
                <a:highlight>
                  <a:srgbClr val="FFFF00"/>
                </a:highlight>
                <a:latin typeface="Microsoft JhengHei Light" panose="020B0304030504040204" charset="-120"/>
                <a:ea typeface="Microsoft JhengHei Light" panose="020B0304030504040204" charset="-120"/>
                <a:sym typeface="+mn-ea"/>
              </a:rPr>
              <a:t>，越界调用int not_entry_point(int arg)有效入口点后32字节的地址，会被cfi阻止</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printf("Calling a function:\n");</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int idx = argv[1][0] - '0'; //输入字符串转化为数字</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sym typeface="+mn-ea"/>
              </a:rPr>
              <a:t>    return f.int_funcs[idx](idx);}</a:t>
            </a:r>
            <a:endParaRPr lang="zh-CN" altLang="en-US" sz="1400" b="1">
              <a:latin typeface="Microsoft JhengHei Light" panose="020B0304030504040204" charset="-120"/>
              <a:ea typeface="Microsoft JhengHei Light" panose="020B0304030504040204" charset="-120"/>
            </a:endParaRPr>
          </a:p>
          <a:p>
            <a:endParaRPr lang="zh-CN" altLang="en-US" sz="1400" b="1">
              <a:latin typeface="Microsoft JhengHei Light" panose="020B0304030504040204" charset="-120"/>
              <a:ea typeface="Microsoft JhengHei Light" panose="020B0304030504040204" charset="-120"/>
            </a:endParaRPr>
          </a:p>
          <a:p>
            <a:endParaRPr lang="zh-CN" altLang="en-US" sz="1400" b="1">
              <a:latin typeface="Microsoft JhengHei Light" panose="020B0304030504040204" charset="-120"/>
              <a:ea typeface="Microsoft JhengHei Light" panose="020B0304030504040204" charset="-120"/>
            </a:endParaRPr>
          </a:p>
        </p:txBody>
      </p:sp>
    </p:spTree>
  </p:cSld>
  <p:clrMapOvr>
    <a:masterClrMapping/>
  </p:clrMapOvr>
  <p:transition advTm="517"/>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8450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icall —— 简单演示间接调用的控制流完整性</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1154430" y="1534160"/>
            <a:ext cx="9357995" cy="5029835"/>
          </a:xfrm>
          <a:prstGeom prst="rect">
            <a:avLst/>
          </a:prstGeom>
          <a:solidFill>
            <a:schemeClr val="bg1">
              <a:lumMod val="95000"/>
            </a:schemeClr>
          </a:solidFill>
        </p:spPr>
        <p:txBody>
          <a:bodyPr wrap="square" rtlCol="0">
            <a:noAutofit/>
          </a:bodyPr>
          <a:p>
            <a:r>
              <a:rPr lang="zh-CN" altLang="en-US" sz="1600" b="1">
                <a:latin typeface="Microsoft JhengHei Light" panose="020B0304030504040204" charset="-120"/>
                <a:ea typeface="Microsoft JhengHei Light" panose="020B0304030504040204" charset="-120"/>
              </a:rPr>
              <a:t>$ ./no_cfi_icall 2</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Calling a function: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 should protect transfer to here</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In float_arg: (0.000000)</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./cfi_icall 2</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Calling a function: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cfi_icall.c:83:12: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'int (int)' failed during indirect function call (cfi_icall+0x424610): note: (unknown) defined here</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./no_cfi_icall 3</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Calling a function: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 ensures control flow only transfers to potentially valid destinations</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In not_entry_point: (2)</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./cfi_icall 3</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Calling a function: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cfi_icall.c:83:12: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'int (int)' failed during indirect function call (cfi_icall+0x424730): note: (unknown) defined here</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p:txBody>
      </p:sp>
    </p:spTree>
  </p:cSld>
  <p:clrMapOvr>
    <a:masterClrMapping/>
  </p:clrMapOvr>
  <p:transition advTm="51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en-US" altLang="zh-CN" sz="4000" dirty="0"/>
              <a:t>History of CFI</a:t>
            </a:r>
            <a:endParaRPr lang="zh-CN" altLang="en-US" sz="4000" dirty="0"/>
          </a:p>
        </p:txBody>
      </p:sp>
      <p:sp>
        <p:nvSpPr>
          <p:cNvPr id="6" name="文本占位符 5"/>
          <p:cNvSpPr>
            <a:spLocks noGrp="1"/>
          </p:cNvSpPr>
          <p:nvPr userDrawn="1">
            <p:ph type="body" idx="1"/>
          </p:nvPr>
        </p:nvSpPr>
        <p:spPr>
          <a:xfrm>
            <a:off x="5562600" y="3008002"/>
            <a:ext cx="4546600" cy="2088739"/>
          </a:xfrm>
        </p:spPr>
        <p:txBody>
          <a:bodyPr>
            <a:normAutofit/>
          </a:bodyPr>
          <a:lstStyle/>
          <a:p>
            <a:pPr marL="171450" lvl="0" indent="-171450">
              <a:buFont typeface="Arial" panose="020B0604020202020204" pitchFamily="34" charset="0"/>
              <a:buChar char="•"/>
            </a:pPr>
            <a:r>
              <a:rPr lang="zh-CN" altLang="en-US" sz="1800" dirty="0"/>
              <a:t>控制流</a:t>
            </a:r>
            <a:r>
              <a:rPr lang="zh-CN" altLang="en-US" sz="1800" dirty="0"/>
              <a:t>劫持攻击</a:t>
            </a:r>
            <a:endParaRPr lang="en-US" altLang="zh-CN" sz="1800" dirty="0"/>
          </a:p>
          <a:p>
            <a:pPr marL="171450" lvl="0" indent="-171450">
              <a:buFont typeface="Arial" panose="020B0604020202020204" pitchFamily="34" charset="0"/>
              <a:buChar char="•"/>
            </a:pPr>
            <a:r>
              <a:rPr lang="zh-CN" altLang="en-US" sz="1800" dirty="0"/>
              <a:t>控制流完整性（</a:t>
            </a:r>
            <a:r>
              <a:rPr lang="en-US" altLang="zh-CN" sz="1800" dirty="0"/>
              <a:t>CFI</a:t>
            </a:r>
            <a:r>
              <a:rPr lang="zh-CN" altLang="en-US" sz="1800" dirty="0"/>
              <a:t>）的产生与发展</a:t>
            </a:r>
            <a:endParaRPr lang="en-US" altLang="zh-CN" sz="1800" dirty="0"/>
          </a:p>
        </p:txBody>
      </p:sp>
      <p:sp>
        <p:nvSpPr>
          <p:cNvPr id="8" name="文本框 7"/>
          <p:cNvSpPr txBox="1"/>
          <p:nvPr/>
        </p:nvSpPr>
        <p:spPr>
          <a:xfrm>
            <a:off x="4096053" y="394802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3" name="图片 2" descr="中科大"/>
          <p:cNvPicPr>
            <a:picLocks noChangeAspect="1"/>
          </p:cNvPicPr>
          <p:nvPr/>
        </p:nvPicPr>
        <p:blipFill>
          <a:blip r:embed="rId1"/>
          <a:stretch>
            <a:fillRect/>
          </a:stretch>
        </p:blipFill>
        <p:spPr>
          <a:xfrm>
            <a:off x="10803255" y="155575"/>
            <a:ext cx="717550" cy="717550"/>
          </a:xfrm>
          <a:prstGeom prst="rect">
            <a:avLst/>
          </a:prstGeom>
        </p:spPr>
      </p:pic>
    </p:spTree>
  </p:cSld>
  <p:clrMapOvr>
    <a:masterClrMapping/>
  </p:clrMapOvr>
  <p:transition advTm="354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8450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icall.</a:t>
            </a:r>
            <a:r>
              <a:rPr lang="en-US" altLang="zh-CN" sz="2000" dirty="0">
                <a:solidFill>
                  <a:schemeClr val="accent1"/>
                </a:solidFill>
                <a:effectLst>
                  <a:outerShdw blurRad="38100" dist="25400" dir="5400000" algn="ctr" rotWithShape="0">
                    <a:srgbClr val="6E747A">
                      <a:alpha val="43000"/>
                    </a:srgbClr>
                  </a:outerShdw>
                </a:effectLst>
                <a:sym typeface="+mn-ea"/>
              </a:rPr>
              <a:t>ll —— </a:t>
            </a:r>
            <a:r>
              <a:rPr lang="zh-CN" altLang="en-US" sz="2000" dirty="0">
                <a:solidFill>
                  <a:schemeClr val="accent1"/>
                </a:solidFill>
                <a:effectLst>
                  <a:outerShdw blurRad="38100" dist="25400" dir="5400000" algn="ctr" rotWithShape="0">
                    <a:srgbClr val="6E747A">
                      <a:alpha val="43000"/>
                    </a:srgbClr>
                  </a:outerShdw>
                </a:effectLst>
                <a:sym typeface="+mn-ea"/>
              </a:rPr>
              <a:t>中间代码分析：</a:t>
            </a:r>
            <a:r>
              <a:rPr lang="zh-CN" altLang="en-US" sz="2000" dirty="0">
                <a:solidFill>
                  <a:schemeClr val="accent1"/>
                </a:solidFill>
                <a:effectLst>
                  <a:outerShdw blurRad="38100" dist="25400" dir="5400000" algn="ctr" rotWithShape="0">
                    <a:srgbClr val="6E747A">
                      <a:alpha val="43000"/>
                    </a:srgbClr>
                  </a:outerShdw>
                </a:effectLst>
                <a:sym typeface="+mn-ea"/>
              </a:rPr>
              <a:t>检查函数和跳转表</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791845" y="1612900"/>
            <a:ext cx="6249035" cy="1645920"/>
          </a:xfrm>
          <a:prstGeom prst="rect">
            <a:avLst/>
          </a:prstGeom>
          <a:solidFill>
            <a:schemeClr val="bg1">
              <a:lumMod val="95000"/>
            </a:schemeClr>
          </a:solidFill>
        </p:spPr>
        <p:txBody>
          <a:bodyPr wrap="square" rtlCol="0">
            <a:noAutofit/>
          </a:bodyPr>
          <a:p>
            <a:r>
              <a:rPr lang="en-US" altLang="zh-CN" sz="1600" b="1">
                <a:solidFill>
                  <a:srgbClr val="7030A0"/>
                </a:solidFill>
                <a:latin typeface="Microsoft JhengHei Light" panose="020B0304030504040204" charset="-120"/>
                <a:ea typeface="Microsoft JhengHei Light" panose="020B0304030504040204" charset="-120"/>
              </a:rPr>
              <a:t>······</a:t>
            </a:r>
            <a:r>
              <a:rPr lang="zh-CN" altLang="en-US" sz="1600" b="1">
                <a:solidFill>
                  <a:srgbClr val="7030A0"/>
                </a:solidFill>
                <a:latin typeface="Microsoft JhengHei Light" panose="020B0304030504040204" charset="-120"/>
                <a:ea typeface="Microsoft JhengHei Light" panose="020B0304030504040204" charset="-120"/>
              </a:rPr>
              <a:t>检查函数和错误处理函数声明</a:t>
            </a:r>
            <a:endParaRPr lang="en-US" altLang="zh-CN" sz="1600" b="1">
              <a:solidFill>
                <a:srgbClr val="7030A0"/>
              </a:solidFill>
              <a:latin typeface="Microsoft JhengHei Light" panose="020B0304030504040204" charset="-120"/>
              <a:ea typeface="Microsoft JhengHei Light" panose="020B0304030504040204" charset="-120"/>
            </a:endParaRPr>
          </a:p>
          <a:p>
            <a:r>
              <a:rPr lang="en-US" altLang="zh-CN" sz="1400" b="1">
                <a:latin typeface="Microsoft JhengHei Light" panose="020B0304030504040204" charset="-120"/>
                <a:ea typeface="Microsoft JhengHei Light" panose="020B0304030504040204" charset="-120"/>
              </a:rPr>
              <a:t>; Function Attrs: nofree nosync nounwind readnone speculatable willreturn</a:t>
            </a:r>
            <a:endParaRPr lang="en-US" altLang="zh-CN" sz="1400" b="1">
              <a:latin typeface="Microsoft JhengHei Light" panose="020B0304030504040204" charset="-120"/>
              <a:ea typeface="Microsoft JhengHei Light" panose="020B0304030504040204" charset="-120"/>
            </a:endParaRPr>
          </a:p>
          <a:p>
            <a:r>
              <a:rPr lang="en-US" altLang="zh-CN" sz="1400" b="1">
                <a:latin typeface="Microsoft JhengHei Light" panose="020B0304030504040204" charset="-120"/>
                <a:ea typeface="Microsoft JhengHei Light" panose="020B0304030504040204" charset="-120"/>
              </a:rPr>
              <a:t>declare i1 @llvm.type.test(i8*, metadata) #2</a:t>
            </a:r>
            <a:endParaRPr lang="en-US" altLang="zh-CN" sz="1400" b="1">
              <a:latin typeface="Microsoft JhengHei Light" panose="020B0304030504040204" charset="-120"/>
              <a:ea typeface="Microsoft JhengHei Light" panose="020B0304030504040204" charset="-120"/>
            </a:endParaRPr>
          </a:p>
          <a:p>
            <a:endParaRPr lang="en-US" altLang="zh-CN" sz="1400" b="1">
              <a:latin typeface="Microsoft JhengHei Light" panose="020B0304030504040204" charset="-120"/>
              <a:ea typeface="Microsoft JhengHei Light" panose="020B0304030504040204" charset="-120"/>
            </a:endParaRPr>
          </a:p>
          <a:p>
            <a:r>
              <a:rPr lang="en-US" altLang="zh-CN" sz="1400" b="1">
                <a:latin typeface="Microsoft JhengHei Light" panose="020B0304030504040204" charset="-120"/>
                <a:ea typeface="Microsoft JhengHei Light" panose="020B0304030504040204" charset="-120"/>
              </a:rPr>
              <a:t>; Function Attrs: noreturn nounwind uwtable</a:t>
            </a:r>
            <a:endParaRPr lang="en-US" altLang="zh-CN" sz="1400" b="1">
              <a:latin typeface="Microsoft JhengHei Light" panose="020B0304030504040204" charset="-120"/>
              <a:ea typeface="Microsoft JhengHei Light" panose="020B0304030504040204" charset="-120"/>
            </a:endParaRPr>
          </a:p>
          <a:p>
            <a:r>
              <a:rPr lang="en-US" altLang="zh-CN" sz="1400" b="1">
                <a:latin typeface="Microsoft JhengHei Light" panose="020B0304030504040204" charset="-120"/>
                <a:ea typeface="Microsoft JhengHei Light" panose="020B0304030504040204" charset="-120"/>
              </a:rPr>
              <a:t>declare void @__ubsan_handle_cfi_check_fail_abort(i8*, i64, i64) #3</a:t>
            </a:r>
            <a:endParaRPr lang="en-US" altLang="zh-CN" sz="1400" b="1">
              <a:latin typeface="Microsoft JhengHei Light" panose="020B0304030504040204" charset="-120"/>
              <a:ea typeface="Microsoft JhengHei Light" panose="020B0304030504040204" charset="-120"/>
            </a:endParaRPr>
          </a:p>
          <a:p>
            <a:r>
              <a:rPr lang="en-US" altLang="zh-CN" sz="1400" b="1">
                <a:solidFill>
                  <a:srgbClr val="7030A0"/>
                </a:solidFill>
                <a:latin typeface="Microsoft JhengHei Light" panose="020B0304030504040204" charset="-120"/>
                <a:ea typeface="Microsoft JhengHei Light" panose="020B0304030504040204" charset="-120"/>
              </a:rPr>
              <a:t>······</a:t>
            </a:r>
            <a:endParaRPr lang="en-US" altLang="zh-CN" sz="1400" b="1">
              <a:solidFill>
                <a:srgbClr val="7030A0"/>
              </a:solidFill>
              <a:latin typeface="Microsoft JhengHei Light" panose="020B0304030504040204" charset="-120"/>
              <a:ea typeface="Microsoft JhengHei Light" panose="020B0304030504040204" charset="-120"/>
            </a:endParaRPr>
          </a:p>
          <a:p>
            <a:endParaRPr lang="en-US" altLang="zh-CN" sz="1400" b="1">
              <a:latin typeface="Microsoft JhengHei Light" panose="020B0304030504040204" charset="-120"/>
              <a:ea typeface="Microsoft JhengHei Light" panose="020B0304030504040204" charset="-120"/>
            </a:endParaRPr>
          </a:p>
          <a:p>
            <a:endParaRPr lang="en-US" altLang="zh-CN" sz="1400" b="1">
              <a:latin typeface="Microsoft JhengHei Light" panose="020B0304030504040204" charset="-120"/>
              <a:ea typeface="Microsoft JhengHei Light" panose="020B0304030504040204" charset="-120"/>
            </a:endParaRPr>
          </a:p>
          <a:p>
            <a:endParaRPr lang="en-US" altLang="zh-CN" sz="1400" b="1">
              <a:latin typeface="Microsoft JhengHei Light" panose="020B0304030504040204" charset="-120"/>
              <a:ea typeface="Microsoft JhengHei Light" panose="020B0304030504040204" charset="-120"/>
            </a:endParaRPr>
          </a:p>
        </p:txBody>
      </p:sp>
      <p:sp>
        <p:nvSpPr>
          <p:cNvPr id="4" name="文本框 3"/>
          <p:cNvSpPr txBox="1"/>
          <p:nvPr>
            <p:custDataLst>
              <p:tags r:id="rId2"/>
            </p:custDataLst>
          </p:nvPr>
        </p:nvSpPr>
        <p:spPr>
          <a:xfrm>
            <a:off x="7208520" y="1612900"/>
            <a:ext cx="4582795" cy="4521200"/>
          </a:xfrm>
          <a:prstGeom prst="rect">
            <a:avLst/>
          </a:prstGeom>
          <a:solidFill>
            <a:schemeClr val="bg1">
              <a:lumMod val="95000"/>
            </a:schemeClr>
          </a:solidFill>
        </p:spPr>
        <p:txBody>
          <a:bodyPr wrap="square" rtlCol="0">
            <a:noAutofit/>
          </a:bodyPr>
          <a:p>
            <a:r>
              <a:rPr lang="en-US" altLang="zh-CN" sz="1400" b="1">
                <a:solidFill>
                  <a:srgbClr val="7030A0"/>
                </a:solidFill>
                <a:latin typeface="Microsoft JhengHei Light" panose="020B0304030504040204" charset="-120"/>
                <a:ea typeface="Microsoft JhengHei Light" panose="020B0304030504040204" charset="-120"/>
              </a:rPr>
              <a:t>······ </a:t>
            </a:r>
            <a:r>
              <a:rPr lang="zh-CN" altLang="en-US" sz="1400" b="1">
                <a:solidFill>
                  <a:srgbClr val="7030A0"/>
                </a:solidFill>
                <a:latin typeface="Microsoft JhengHei Light" panose="020B0304030504040204" charset="-120"/>
                <a:ea typeface="Microsoft JhengHei Light" panose="020B0304030504040204" charset="-120"/>
              </a:rPr>
              <a:t>跳转表</a:t>
            </a:r>
            <a:endParaRPr lang="zh-CN" altLang="en-US" sz="1400" b="1">
              <a:solidFill>
                <a:srgbClr val="7030A0"/>
              </a:solidFill>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 = !{i32 4, !"CFI Canonical Jump Tables", i32 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!2 = !{i32 7, !"PIC Level", i32 2}</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!3 = !{i32 7, !"PIE Level", i32 2}</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!4 = !{i32 7, !"uwtable", i32 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!5 = !{i32 7, !"frame-pointer", i32 2}</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!6 = !{!"Ubuntu clang version 14.0.0-1ubuntu1.1"}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!7 = !{i64 0, !"_ZTSFiiPPKcE"}</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!8 = !{i64 0, !"_ZTSFiiPvE.generalized"}</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!9 =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!10 = !{!"branch_weights", i32 1048575, i32 1}</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!11 = !{i64 0, !"_ZTSFiPKczE"}</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!12 = !{i64 0, !"_ZTSFiPKvzE.generalized"}</a:t>
            </a:r>
            <a:endParaRPr lang="zh-CN" altLang="en-US" sz="1400" b="1">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rPr>
              <a:t>!13 = !{i64 0, !"_ZTSFiiE"}</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highlight>
                  <a:srgbClr val="FFFF00"/>
                </a:highlight>
                <a:latin typeface="Microsoft JhengHei Light" panose="020B0304030504040204" charset="-120"/>
                <a:ea typeface="Microsoft JhengHei Light" panose="020B0304030504040204" charset="-120"/>
              </a:rPr>
              <a:t>!14 = !{i64 0, !"_ZTSFiiE.generalized"}</a:t>
            </a:r>
            <a:endParaRPr lang="zh-CN" altLang="en-US" sz="1400" b="1">
              <a:highlight>
                <a:srgbClr val="FFFF00"/>
              </a:highlight>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!15 = !{i64 0, !"_ZTSFifE"}</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!16 = !{i64 0, !"_ZTSFifE.generalized"}</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!17 = !{i64 821, i64 830, i64 838, i64 846, i64 854,</a:t>
            </a:r>
            <a:r>
              <a:rPr lang="en-US" altLang="zh-CN" sz="1400" b="1">
                <a:latin typeface="Microsoft JhengHei Light" panose="020B0304030504040204" charset="-120"/>
                <a:ea typeface="Microsoft JhengHei Light" panose="020B0304030504040204" charset="-120"/>
              </a:rPr>
              <a:t>······</a:t>
            </a:r>
            <a:r>
              <a:rPr lang="zh-CN" altLang="en-US" sz="1400" b="1">
                <a:latin typeface="Microsoft JhengHei Light" panose="020B0304030504040204" charset="-120"/>
                <a:ea typeface="Microsoft JhengHei Light" panose="020B0304030504040204" charset="-120"/>
              </a:rPr>
              <a:t>}</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!18 = !{i64 0, !"_ZTSFviE"}</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!19 = !{i64 0, !"_ZTSFviE.generalized"}</a:t>
            </a:r>
            <a:endParaRPr lang="zh-CN" altLang="en-US" sz="1400" b="1">
              <a:latin typeface="Microsoft JhengHei Light" panose="020B0304030504040204" charset="-120"/>
              <a:ea typeface="Microsoft JhengHei Light" panose="020B0304030504040204" charset="-120"/>
            </a:endParaRPr>
          </a:p>
        </p:txBody>
      </p:sp>
      <p:sp>
        <p:nvSpPr>
          <p:cNvPr id="9" name="文本框 8"/>
          <p:cNvSpPr txBox="1"/>
          <p:nvPr/>
        </p:nvSpPr>
        <p:spPr>
          <a:xfrm>
            <a:off x="669925" y="3334385"/>
            <a:ext cx="6538595" cy="3014980"/>
          </a:xfrm>
          <a:prstGeom prst="rect">
            <a:avLst/>
          </a:prstGeom>
          <a:noFill/>
        </p:spPr>
        <p:txBody>
          <a:bodyPr wrap="square" rtlCol="0">
            <a:spAutoFit/>
          </a:bodyPr>
          <a:p>
            <a:pPr marL="285750" indent="-285750">
              <a:buFont typeface="Arial" panose="020B0604020202020204" pitchFamily="34" charset="0"/>
              <a:buChar char="•"/>
            </a:pPr>
            <a:r>
              <a:rPr lang="en-US" altLang="zh-CN" sz="1600">
                <a:latin typeface="+mn-ea"/>
                <a:cs typeface="+mn-ea"/>
              </a:rPr>
              <a:t>llvm.type.test</a:t>
            </a:r>
            <a:r>
              <a:rPr lang="zh-CN" altLang="en-US" sz="1600">
                <a:latin typeface="+mn-ea"/>
                <a:cs typeface="+mn-ea"/>
              </a:rPr>
              <a:t>：</a:t>
            </a:r>
            <a:r>
              <a:rPr lang="zh-CN" altLang="en-US" sz="1600">
                <a:latin typeface="+mn-ea"/>
                <a:cs typeface="+mn-ea"/>
              </a:rPr>
              <a:t>类型检查函数，输入指针和期望的指针类型编码</a:t>
            </a:r>
            <a:r>
              <a:rPr lang="en-US" altLang="zh-CN" sz="1600">
                <a:latin typeface="+mn-ea"/>
                <a:cs typeface="+mn-ea"/>
                <a:sym typeface="+mn-ea"/>
              </a:rPr>
              <a:t>metadata</a:t>
            </a:r>
            <a:r>
              <a:rPr lang="zh-CN" altLang="en-US" sz="1600">
                <a:latin typeface="+mn-ea"/>
                <a:cs typeface="+mn-ea"/>
                <a:sym typeface="+mn-ea"/>
              </a:rPr>
              <a:t>，检查二者类型是否一致。</a:t>
            </a:r>
            <a:endParaRPr lang="zh-CN" altLang="en-US" sz="1600">
              <a:latin typeface="+mn-ea"/>
              <a:cs typeface="+mn-ea"/>
              <a:sym typeface="+mn-ea"/>
            </a:endParaRPr>
          </a:p>
          <a:p>
            <a:pPr marL="285750" indent="-285750">
              <a:buFont typeface="Arial" panose="020B0604020202020204" pitchFamily="34" charset="0"/>
              <a:buChar char="•"/>
            </a:pPr>
            <a:endParaRPr lang="zh-CN" altLang="en-US" sz="1600">
              <a:latin typeface="+mn-ea"/>
              <a:cs typeface="+mn-ea"/>
              <a:sym typeface="+mn-ea"/>
            </a:endParaRPr>
          </a:p>
          <a:p>
            <a:pPr marL="285750" indent="-285750">
              <a:buFont typeface="Arial" panose="020B0604020202020204" pitchFamily="34" charset="0"/>
              <a:buChar char="•"/>
            </a:pPr>
            <a:r>
              <a:rPr lang="en-US" altLang="zh-CN" sz="1600">
                <a:latin typeface="+mn-ea"/>
                <a:cs typeface="+mn-ea"/>
                <a:sym typeface="+mn-ea"/>
              </a:rPr>
              <a:t>_ubsan_handle_cfi_check_fail_abort </a:t>
            </a:r>
            <a:r>
              <a:rPr lang="zh-CN" altLang="en-US" sz="1600">
                <a:latin typeface="+mn-ea"/>
                <a:cs typeface="+mn-ea"/>
                <a:sym typeface="+mn-ea"/>
              </a:rPr>
              <a:t>：错误处理函数</a:t>
            </a:r>
            <a:endParaRPr lang="zh-CN" altLang="en-US" sz="1600">
              <a:latin typeface="+mn-ea"/>
              <a:cs typeface="+mn-ea"/>
              <a:sym typeface="+mn-ea"/>
            </a:endParaRPr>
          </a:p>
          <a:p>
            <a:pPr marL="285750" indent="-285750">
              <a:buFont typeface="Arial" panose="020B0604020202020204" pitchFamily="34" charset="0"/>
              <a:buChar char="•"/>
            </a:pPr>
            <a:endParaRPr lang="zh-CN" altLang="en-US" sz="1600">
              <a:latin typeface="+mn-ea"/>
              <a:cs typeface="+mn-ea"/>
              <a:sym typeface="+mn-ea"/>
            </a:endParaRPr>
          </a:p>
          <a:p>
            <a:pPr marL="285750" indent="-285750">
              <a:buFont typeface="Arial" panose="020B0604020202020204" pitchFamily="34" charset="0"/>
              <a:buChar char="•"/>
            </a:pPr>
            <a:r>
              <a:rPr lang="en-US" altLang="zh-CN" sz="1600">
                <a:latin typeface="+mn-ea"/>
                <a:cs typeface="+mn-ea"/>
                <a:sym typeface="+mn-ea"/>
              </a:rPr>
              <a:t>!type </a:t>
            </a:r>
            <a:r>
              <a:rPr lang="zh-CN" altLang="en-US" sz="1600">
                <a:latin typeface="+mn-ea"/>
                <a:cs typeface="+mn-ea"/>
                <a:sym typeface="+mn-ea"/>
              </a:rPr>
              <a:t>是中间代码中的元数据类型，存储一些标识信息。跳转表也存储在这里，声明函数时会把函数类型编码对应的</a:t>
            </a:r>
            <a:r>
              <a:rPr lang="zh-CN" altLang="en-US" sz="1600">
                <a:latin typeface="+mn-ea"/>
                <a:cs typeface="+mn-ea"/>
                <a:sym typeface="+mn-ea"/>
              </a:rPr>
              <a:t>表中元数据列出。</a:t>
            </a:r>
            <a:endParaRPr lang="zh-CN" altLang="en-US" sz="1600">
              <a:latin typeface="+mn-ea"/>
              <a:cs typeface="+mn-ea"/>
              <a:sym typeface="+mn-ea"/>
            </a:endParaRPr>
          </a:p>
          <a:p>
            <a:pPr indent="0">
              <a:buFont typeface="Arial" panose="020B0604020202020204" pitchFamily="34" charset="0"/>
              <a:buNone/>
            </a:pPr>
            <a:r>
              <a:rPr lang="en-US" altLang="zh-CN" sz="1600">
                <a:latin typeface="+mn-ea"/>
                <a:cs typeface="+mn-ea"/>
                <a:sym typeface="+mn-ea"/>
              </a:rPr>
              <a:t>     </a:t>
            </a:r>
            <a:r>
              <a:rPr lang="zh-CN" altLang="en-US" sz="1600">
                <a:latin typeface="+mn-ea"/>
                <a:cs typeface="+mn-ea"/>
                <a:sym typeface="+mn-ea"/>
              </a:rPr>
              <a:t>比如</a:t>
            </a:r>
            <a:r>
              <a:rPr lang="zh-CN" altLang="en-US" sz="1400" b="1">
                <a:latin typeface="Microsoft JhengHei Light" panose="020B0304030504040204" charset="-120"/>
                <a:ea typeface="Microsoft JhengHei Light" panose="020B0304030504040204" charset="-120"/>
                <a:cs typeface="+mn-ea"/>
                <a:sym typeface="+mn-ea"/>
              </a:rPr>
              <a:t>define internal i32 @int_arg(i32 noundef %0) #0 </a:t>
            </a:r>
            <a:r>
              <a:rPr lang="zh-CN" altLang="en-US" sz="1400" b="1">
                <a:highlight>
                  <a:srgbClr val="FFFF00"/>
                </a:highlight>
                <a:latin typeface="Microsoft JhengHei Light" panose="020B0304030504040204" charset="-120"/>
                <a:ea typeface="Microsoft JhengHei Light" panose="020B0304030504040204" charset="-120"/>
                <a:cs typeface="+mn-ea"/>
                <a:sym typeface="+mn-ea"/>
              </a:rPr>
              <a:t>!type !13 !type !14</a:t>
            </a:r>
            <a:r>
              <a:rPr lang="zh-CN" altLang="en-US" sz="1400" b="1">
                <a:latin typeface="Microsoft JhengHei Light" panose="020B0304030504040204" charset="-120"/>
                <a:ea typeface="Microsoft JhengHei Light" panose="020B0304030504040204" charset="-120"/>
                <a:cs typeface="+mn-ea"/>
                <a:sym typeface="+mn-ea"/>
              </a:rPr>
              <a:t> {</a:t>
            </a:r>
            <a:r>
              <a:rPr lang="en-US" altLang="zh-CN" sz="1400" b="1">
                <a:latin typeface="Microsoft JhengHei Light" panose="020B0304030504040204" charset="-120"/>
                <a:ea typeface="Microsoft JhengHei Light" panose="020B0304030504040204" charset="-120"/>
                <a:cs typeface="+mn-ea"/>
                <a:sym typeface="+mn-ea"/>
              </a:rPr>
              <a:t>···}</a:t>
            </a:r>
            <a:endParaRPr lang="en-US" altLang="zh-CN" sz="1400" b="1">
              <a:latin typeface="Microsoft JhengHei Light" panose="020B0304030504040204" charset="-120"/>
              <a:ea typeface="Microsoft JhengHei Light" panose="020B0304030504040204" charset="-120"/>
              <a:cs typeface="+mn-ea"/>
              <a:sym typeface="+mn-ea"/>
            </a:endParaRPr>
          </a:p>
          <a:p>
            <a:pPr marL="285750" indent="-285750">
              <a:buFont typeface="Arial" panose="020B0604020202020204" pitchFamily="34" charset="0"/>
              <a:buChar char="•"/>
            </a:pPr>
            <a:endParaRPr lang="en-US" altLang="zh-CN" sz="1400" b="1">
              <a:latin typeface="Microsoft JhengHei Light" panose="020B0304030504040204" charset="-120"/>
              <a:ea typeface="Microsoft JhengHei Light" panose="020B0304030504040204" charset="-120"/>
              <a:cs typeface="+mn-ea"/>
              <a:sym typeface="+mn-ea"/>
            </a:endParaRPr>
          </a:p>
          <a:p>
            <a:pPr marL="285750" indent="-285750">
              <a:buFont typeface="Arial" panose="020B0604020202020204" pitchFamily="34" charset="0"/>
              <a:buChar char="•"/>
            </a:pPr>
            <a:r>
              <a:rPr lang="zh-CN" altLang="en-US" sz="1600">
                <a:latin typeface="+mn-ea"/>
                <a:cs typeface="+mn-ea"/>
                <a:sym typeface="+mn-ea"/>
              </a:rPr>
              <a:t>右图为跳转表Jump Tables在中间代码中的表示，调用</a:t>
            </a:r>
            <a:r>
              <a:rPr lang="en-US" altLang="zh-CN" sz="1600">
                <a:latin typeface="+mn-ea"/>
                <a:cs typeface="+mn-ea"/>
                <a:sym typeface="+mn-ea"/>
              </a:rPr>
              <a:t>llvm.type.test</a:t>
            </a:r>
            <a:r>
              <a:rPr lang="zh-CN" altLang="en-US" sz="1600">
                <a:latin typeface="+mn-ea"/>
                <a:cs typeface="+mn-ea"/>
                <a:sym typeface="+mn-ea"/>
              </a:rPr>
              <a:t>时会通过表中元数据获得函数对应的指针的类型编码。</a:t>
            </a:r>
            <a:endParaRPr lang="zh-CN" altLang="en-US" sz="1600">
              <a:latin typeface="+mn-ea"/>
              <a:cs typeface="+mn-ea"/>
              <a:sym typeface="+mn-ea"/>
            </a:endParaRPr>
          </a:p>
          <a:p>
            <a:pPr indent="0">
              <a:buFont typeface="Arial" panose="020B0604020202020204" pitchFamily="34" charset="0"/>
              <a:buNone/>
            </a:pPr>
            <a:endParaRPr lang="zh-CN" altLang="en-US" sz="1600" b="1">
              <a:latin typeface="+mn-ea"/>
              <a:ea typeface="Microsoft JhengHei Light" panose="020B0304030504040204" charset="-120"/>
              <a:cs typeface="+mn-ea"/>
              <a:sym typeface="+mn-ea"/>
            </a:endParaRPr>
          </a:p>
        </p:txBody>
      </p:sp>
    </p:spTree>
  </p:cSld>
  <p:clrMapOvr>
    <a:masterClrMapping/>
  </p:clrMapOvr>
  <p:transition advTm="19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8450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icall.ll —— </a:t>
            </a:r>
            <a:r>
              <a:rPr lang="zh-CN" altLang="en-US" sz="2000" dirty="0">
                <a:solidFill>
                  <a:schemeClr val="accent1"/>
                </a:solidFill>
                <a:effectLst>
                  <a:outerShdw blurRad="38100" dist="25400" dir="5400000" algn="ctr" rotWithShape="0">
                    <a:srgbClr val="6E747A">
                      <a:alpha val="43000"/>
                    </a:srgbClr>
                  </a:outerShdw>
                </a:effectLst>
                <a:sym typeface="+mn-ea"/>
              </a:rPr>
              <a:t>中间代码分析：间接调用</a:t>
            </a:r>
            <a:r>
              <a:rPr lang="zh-CN" altLang="en-US" sz="2000" dirty="0">
                <a:solidFill>
                  <a:schemeClr val="accent1"/>
                </a:solidFill>
                <a:effectLst>
                  <a:outerShdw blurRad="38100" dist="25400" dir="5400000" algn="ctr" rotWithShape="0">
                    <a:srgbClr val="6E747A">
                      <a:alpha val="43000"/>
                    </a:srgbClr>
                  </a:outerShdw>
                </a:effectLst>
                <a:sym typeface="+mn-ea"/>
              </a:rPr>
              <a:t>前的检查分支</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custDataLst>
              <p:tags r:id="rId2"/>
            </p:custDataLst>
          </p:nvPr>
        </p:nvSpPr>
        <p:spPr>
          <a:xfrm>
            <a:off x="669925" y="1612900"/>
            <a:ext cx="10463530" cy="4134485"/>
          </a:xfrm>
          <a:prstGeom prst="rect">
            <a:avLst/>
          </a:prstGeom>
          <a:solidFill>
            <a:schemeClr val="bg1">
              <a:lumMod val="95000"/>
            </a:schemeClr>
          </a:solidFill>
        </p:spPr>
        <p:txBody>
          <a:bodyPr wrap="square" rtlCol="0">
            <a:noAutofit/>
          </a:bodyPr>
          <a:p>
            <a:r>
              <a:rPr lang="en-US" altLang="zh-CN" sz="1400" b="1">
                <a:solidFill>
                  <a:srgbClr val="FFC000"/>
                </a:solidFill>
                <a:latin typeface="Microsoft JhengHei Light" panose="020B0304030504040204" charset="-120"/>
                <a:ea typeface="Microsoft JhengHei Light" panose="020B0304030504040204" charset="-120"/>
              </a:rPr>
              <a:t>  ······ main</a:t>
            </a:r>
            <a:r>
              <a:rPr lang="zh-CN" altLang="en-US" sz="1400" b="1">
                <a:solidFill>
                  <a:srgbClr val="FFC000"/>
                </a:solidFill>
                <a:latin typeface="Microsoft JhengHei Light" panose="020B0304030504040204" charset="-120"/>
                <a:ea typeface="Microsoft JhengHei Light" panose="020B0304030504040204" charset="-120"/>
              </a:rPr>
              <a:t>函数</a:t>
            </a:r>
            <a:endParaRPr lang="en-US" altLang="zh-CN" sz="1400" b="1">
              <a:solidFill>
                <a:srgbClr val="FFC000"/>
              </a:solidFill>
              <a:latin typeface="Microsoft JhengHei Light" panose="020B0304030504040204" charset="-120"/>
              <a:ea typeface="Microsoft JhengHei Light" panose="020B0304030504040204" charset="-120"/>
            </a:endParaRPr>
          </a:p>
          <a:p>
            <a:r>
              <a:rPr lang="en-US" altLang="zh-CN" sz="1400" b="1">
                <a:latin typeface="Microsoft JhengHei Light" panose="020B0304030504040204" charset="-120"/>
                <a:ea typeface="Microsoft JhengHei Light" panose="020B0304030504040204" charset="-120"/>
              </a:rPr>
              <a:t>  </a:t>
            </a:r>
            <a:r>
              <a:rPr lang="zh-CN" altLang="en-US" sz="1400" b="1">
                <a:latin typeface="Microsoft JhengHei Light" panose="020B0304030504040204" charset="-120"/>
                <a:ea typeface="Microsoft JhengHei Light" panose="020B0304030504040204" charset="-120"/>
              </a:rPr>
              <a:t>%39 = load i32 (i32)*, i32 (i32)** %38, align 8</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获取将要调用的函数指针</a:t>
            </a:r>
            <a:r>
              <a:rPr lang="en-US" altLang="zh-CN" sz="1400" b="1">
                <a:solidFill>
                  <a:srgbClr val="00B050"/>
                </a:solidFill>
                <a:latin typeface="Microsoft JhengHei Light" panose="020B0304030504040204" charset="-120"/>
                <a:ea typeface="Microsoft JhengHei Light" panose="020B0304030504040204" charset="-120"/>
              </a:rPr>
              <a:t>%39</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%40 = bitcast i32 (i32)* %39 to i8*, !nosanitize !9</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;i32*</a:t>
            </a:r>
            <a:r>
              <a:rPr lang="zh-CN" altLang="en-US" sz="1400" b="1">
                <a:solidFill>
                  <a:srgbClr val="00B050"/>
                </a:solidFill>
                <a:latin typeface="Microsoft JhengHei Light" panose="020B0304030504040204" charset="-120"/>
                <a:ea typeface="Microsoft JhengHei Light" panose="020B0304030504040204" charset="-120"/>
              </a:rPr>
              <a:t>类型指针强制类型转化为</a:t>
            </a:r>
            <a:r>
              <a:rPr lang="en-US" altLang="zh-CN" sz="1400" b="1">
                <a:solidFill>
                  <a:srgbClr val="00B050"/>
                </a:solidFill>
                <a:latin typeface="Microsoft JhengHei Light" panose="020B0304030504040204" charset="-120"/>
                <a:ea typeface="Microsoft JhengHei Light" panose="020B0304030504040204" charset="-120"/>
              </a:rPr>
              <a:t>i8*</a:t>
            </a:r>
            <a:r>
              <a:rPr lang="zh-CN" altLang="en-US" sz="1400" b="1">
                <a:solidFill>
                  <a:srgbClr val="00B050"/>
                </a:solidFill>
                <a:latin typeface="Microsoft JhengHei Light" panose="020B0304030504040204" charset="-120"/>
                <a:ea typeface="Microsoft JhengHei Light" panose="020B0304030504040204" charset="-120"/>
              </a:rPr>
              <a:t>类型</a:t>
            </a:r>
            <a:r>
              <a:rPr lang="en-US" altLang="zh-CN" sz="1400" b="1">
                <a:latin typeface="Microsoft JhengHei Light" panose="020B0304030504040204" charset="-120"/>
                <a:ea typeface="Microsoft JhengHei Light" panose="020B0304030504040204" charset="-120"/>
              </a:rPr>
              <a:t>         </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a:t>
            </a:r>
            <a:r>
              <a:rPr lang="zh-CN" altLang="en-US" sz="1400" b="1">
                <a:highlight>
                  <a:srgbClr val="FFFF00"/>
                </a:highlight>
                <a:latin typeface="Microsoft JhengHei Light" panose="020B0304030504040204" charset="-120"/>
                <a:ea typeface="Microsoft JhengHei Light" panose="020B0304030504040204" charset="-120"/>
              </a:rPr>
              <a:t> %41 = call i1 @llvm.type.test(i8* %40, metadata !"_ZTSFiiE"), !nosanitize !9</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类型检查</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br i1 %41, label %44, label %42, !prof !10, !nosanitize !9</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正确跳转</a:t>
            </a:r>
            <a:r>
              <a:rPr lang="en-US" altLang="zh-CN" sz="1400" b="1">
                <a:solidFill>
                  <a:srgbClr val="00B050"/>
                </a:solidFill>
                <a:latin typeface="Microsoft JhengHei Light" panose="020B0304030504040204" charset="-120"/>
                <a:ea typeface="Microsoft JhengHei Light" panose="020B0304030504040204" charset="-120"/>
              </a:rPr>
              <a:t>44</a:t>
            </a:r>
            <a:r>
              <a:rPr lang="zh-CN" altLang="en-US" sz="1400" b="1">
                <a:solidFill>
                  <a:srgbClr val="00B050"/>
                </a:solidFill>
                <a:latin typeface="Microsoft JhengHei Light" panose="020B0304030504040204" charset="-120"/>
                <a:ea typeface="宋体" panose="02010600030101010101" pitchFamily="2" charset="-122"/>
              </a:rPr>
              <a:t>，错误跳转</a:t>
            </a:r>
            <a:r>
              <a:rPr lang="en-US" altLang="zh-CN" sz="1400" b="1">
                <a:solidFill>
                  <a:srgbClr val="00B050"/>
                </a:solidFill>
                <a:latin typeface="Microsoft JhengHei Light" panose="020B0304030504040204" charset="-120"/>
                <a:ea typeface="宋体" panose="02010600030101010101" pitchFamily="2" charset="-122"/>
              </a:rPr>
              <a:t>42</a:t>
            </a:r>
            <a:endParaRPr lang="zh-CN" altLang="en-US" sz="1400" b="1">
              <a:solidFill>
                <a:srgbClr val="00B050"/>
              </a:solidFill>
              <a:latin typeface="Microsoft JhengHei Light" panose="020B0304030504040204" charset="-120"/>
              <a:ea typeface="Microsoft JhengHei Light" panose="020B0304030504040204" charset="-120"/>
            </a:endParaRPr>
          </a:p>
          <a:p>
            <a:endParaRPr lang="zh-CN" altLang="en-US" sz="1400" b="1">
              <a:latin typeface="Microsoft JhengHei Light" panose="020B0304030504040204" charset="-120"/>
              <a:ea typeface="Microsoft JhengHei Light" panose="020B0304030504040204" charset="-120"/>
            </a:endParaRPr>
          </a:p>
          <a:p>
            <a:r>
              <a:rPr lang="zh-CN" altLang="en-US" sz="1400" b="1">
                <a:solidFill>
                  <a:schemeClr val="accent1">
                    <a:lumMod val="60000"/>
                    <a:lumOff val="40000"/>
                  </a:schemeClr>
                </a:solidFill>
                <a:latin typeface="Microsoft JhengHei Light" panose="020B0304030504040204" charset="-120"/>
                <a:ea typeface="Microsoft JhengHei Light" panose="020B0304030504040204" charset="-120"/>
              </a:rPr>
              <a:t>42:   </a:t>
            </a:r>
            <a:r>
              <a:rPr lang="zh-CN" altLang="en-US" sz="1400" b="1">
                <a:latin typeface="Microsoft JhengHei Light" panose="020B0304030504040204" charset="-120"/>
                <a:ea typeface="Microsoft JhengHei Light" panose="020B0304030504040204" charset="-120"/>
              </a:rPr>
              <a:t>                                            ; preds = %27</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%43 = ptrtoint i8* %40 to i64, !nosanitize !9</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;i8*</a:t>
            </a:r>
            <a:r>
              <a:rPr lang="zh-CN" altLang="en-US" sz="1400" b="1">
                <a:solidFill>
                  <a:srgbClr val="00B050"/>
                </a:solidFill>
                <a:latin typeface="Microsoft JhengHei Light" panose="020B0304030504040204" charset="-120"/>
                <a:ea typeface="Microsoft JhengHei Light" panose="020B0304030504040204" charset="-120"/>
              </a:rPr>
              <a:t>类型指针转化为</a:t>
            </a:r>
            <a:r>
              <a:rPr lang="en-US" altLang="zh-CN" sz="1400" b="1">
                <a:solidFill>
                  <a:srgbClr val="00B050"/>
                </a:solidFill>
                <a:latin typeface="Microsoft JhengHei Light" panose="020B0304030504040204" charset="-120"/>
                <a:ea typeface="Microsoft JhengHei Light" panose="020B0304030504040204" charset="-120"/>
              </a:rPr>
              <a:t>i64</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call void @__ubsan_handle_cfi_check_fail_abort(i8* getelementptr inbounds ({ i8, { [12 x i8]*, i32, i32 }, { i16, i16, [12 x i8] }* }, { i8, { [12 x i8]*, i32, i32 }, { i16, i16, [12 x i8] }* }* @anon.fad58de7366495db4650cfefac2fcd61.1, i32 0, i32 0), i64 %43, i64 undef) #5, !nosanitize !9</a:t>
            </a:r>
            <a:r>
              <a:rPr lang="en-US" altLang="zh-CN" sz="1400" b="1">
                <a:latin typeface="Microsoft JhengHei Light" panose="020B0304030504040204" charset="-120"/>
                <a:ea typeface="Microsoft JhengHei Light" panose="020B0304030504040204" charset="-120"/>
                <a:sym typeface="+mn-ea"/>
              </a:rPr>
              <a:t>					</a:t>
            </a:r>
            <a:r>
              <a:rPr lang="en-US" altLang="zh-CN" sz="1400" b="1">
                <a:solidFill>
                  <a:srgbClr val="00B050"/>
                </a:solidFill>
                <a:latin typeface="Microsoft JhengHei Light" panose="020B0304030504040204" charset="-120"/>
                <a:ea typeface="Microsoft JhengHei Light" panose="020B0304030504040204" charset="-120"/>
                <a:sym typeface="+mn-ea"/>
              </a:rPr>
              <a:t>;处理Control Flow Integrity（CFI）检查失败的情况</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unreachable, !nosanitize !9</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;表示在此处不可到达的代码，因为前面调用了处理CFI检查失败的函数，该函数通常不会返回。这也是告诉编译器在此处不需要生成任何进一步的代码。</a:t>
            </a:r>
            <a:endParaRPr lang="en-US" altLang="zh-CN" sz="1400" b="1">
              <a:latin typeface="Microsoft JhengHei Light" panose="020B0304030504040204" charset="-120"/>
              <a:ea typeface="Microsoft JhengHei Light" panose="020B0304030504040204" charset="-120"/>
            </a:endParaRPr>
          </a:p>
          <a:p>
            <a:endParaRPr lang="en-US" altLang="zh-CN" sz="1400" b="1">
              <a:latin typeface="Microsoft JhengHei Light" panose="020B0304030504040204" charset="-120"/>
              <a:ea typeface="Microsoft JhengHei Light" panose="020B0304030504040204" charset="-120"/>
            </a:endParaRPr>
          </a:p>
          <a:p>
            <a:r>
              <a:rPr lang="zh-CN" altLang="en-US" sz="1400" b="1">
                <a:solidFill>
                  <a:schemeClr val="accent1">
                    <a:lumMod val="60000"/>
                    <a:lumOff val="40000"/>
                  </a:schemeClr>
                </a:solidFill>
                <a:latin typeface="Microsoft JhengHei Light" panose="020B0304030504040204" charset="-120"/>
                <a:ea typeface="Microsoft JhengHei Light" panose="020B0304030504040204" charset="-120"/>
              </a:rPr>
              <a:t>44: </a:t>
            </a:r>
            <a:r>
              <a:rPr lang="zh-CN" altLang="en-US" sz="1400" b="1">
                <a:latin typeface="Microsoft JhengHei Light" panose="020B0304030504040204" charset="-120"/>
                <a:ea typeface="Microsoft JhengHei Light" panose="020B0304030504040204" charset="-120"/>
              </a:rPr>
              <a:t>                                              ; preds = %27</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%45 = load i32, i32* %6, align 4</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加载参数</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%46 = call i32 %39(i32 noundef %45)</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对函数指针</a:t>
            </a:r>
            <a:r>
              <a:rPr lang="en-US" altLang="zh-CN" sz="1400" b="1">
                <a:solidFill>
                  <a:srgbClr val="00B050"/>
                </a:solidFill>
                <a:latin typeface="Microsoft JhengHei Light" panose="020B0304030504040204" charset="-120"/>
                <a:ea typeface="Microsoft JhengHei Light" panose="020B0304030504040204" charset="-120"/>
              </a:rPr>
              <a:t>%39</a:t>
            </a:r>
            <a:r>
              <a:rPr lang="zh-CN" altLang="en-US" sz="1400" b="1">
                <a:solidFill>
                  <a:srgbClr val="00B050"/>
                </a:solidFill>
                <a:latin typeface="Microsoft JhengHei Light" panose="020B0304030504040204" charset="-120"/>
                <a:ea typeface="Microsoft JhengHei Light" panose="020B0304030504040204" charset="-120"/>
              </a:rPr>
              <a:t>进行间接调用</a:t>
            </a:r>
            <a:endParaRPr lang="zh-CN" altLang="en-US" sz="1400" b="1">
              <a:solidFill>
                <a:srgbClr val="00B050"/>
              </a:solidFill>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store i32 %46, i32* %3, align 4</a:t>
            </a:r>
            <a:r>
              <a:rPr lang="en-US" altLang="zh-CN" sz="1400" b="1">
                <a:latin typeface="Microsoft JhengHei Light" panose="020B0304030504040204" charset="-120"/>
                <a:ea typeface="Microsoft JhengHei Light" panose="020B0304030504040204" charset="-120"/>
              </a:rPr>
              <a:t>				</a:t>
            </a:r>
            <a:r>
              <a:rPr lang="en-US" altLang="zh-CN" sz="1400" b="1">
                <a:solidFill>
                  <a:srgbClr val="00B050"/>
                </a:solidFill>
                <a:latin typeface="Microsoft JhengHei Light" panose="020B0304030504040204" charset="-120"/>
                <a:ea typeface="Microsoft JhengHei Light" panose="020B0304030504040204" charset="-120"/>
              </a:rPr>
              <a:t>;</a:t>
            </a:r>
            <a:r>
              <a:rPr lang="zh-CN" altLang="en-US" sz="1400" b="1">
                <a:solidFill>
                  <a:srgbClr val="00B050"/>
                </a:solidFill>
                <a:latin typeface="Microsoft JhengHei Light" panose="020B0304030504040204" charset="-120"/>
                <a:ea typeface="Microsoft JhengHei Light" panose="020B0304030504040204" charset="-120"/>
              </a:rPr>
              <a:t>存储返回值</a:t>
            </a:r>
            <a:endParaRPr lang="zh-CN" altLang="en-US" sz="1400" b="1">
              <a:latin typeface="Microsoft JhengHei Light" panose="020B0304030504040204" charset="-120"/>
              <a:ea typeface="Microsoft JhengHei Light" panose="020B0304030504040204" charset="-120"/>
            </a:endParaRPr>
          </a:p>
          <a:p>
            <a:r>
              <a:rPr lang="zh-CN" altLang="en-US" sz="1400" b="1">
                <a:latin typeface="Microsoft JhengHei Light" panose="020B0304030504040204" charset="-120"/>
                <a:ea typeface="Microsoft JhengHei Light" panose="020B0304030504040204" charset="-120"/>
              </a:rPr>
              <a:t>  br label %47</a:t>
            </a:r>
            <a:endParaRPr lang="zh-CN" altLang="en-US" sz="1400" b="1">
              <a:latin typeface="Microsoft JhengHei Light" panose="020B0304030504040204" charset="-120"/>
              <a:ea typeface="Microsoft JhengHei Light" panose="020B0304030504040204" charset="-120"/>
            </a:endParaRPr>
          </a:p>
        </p:txBody>
      </p:sp>
    </p:spTree>
  </p:cSld>
  <p:clrMapOvr>
    <a:masterClrMapping/>
  </p:clrMapOvr>
  <p:transition advTm="16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41973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vcall.cpp</a:t>
            </a:r>
            <a:r>
              <a:rPr lang="zh-CN" altLang="en-US" sz="2000" dirty="0">
                <a:solidFill>
                  <a:schemeClr val="accent1"/>
                </a:solidFill>
                <a:effectLst>
                  <a:outerShdw blurRad="38100" dist="25400" dir="5400000" algn="ctr" rotWithShape="0">
                    <a:srgbClr val="6E747A">
                      <a:alpha val="43000"/>
                    </a:srgbClr>
                  </a:outerShdw>
                </a:effectLst>
                <a:sym typeface="+mn-ea"/>
              </a:rPr>
              <a:t>（见仓库）</a:t>
            </a:r>
            <a:r>
              <a:rPr lang="en-US" altLang="zh-CN" sz="2000" dirty="0">
                <a:solidFill>
                  <a:schemeClr val="accent1"/>
                </a:solidFill>
                <a:effectLst>
                  <a:outerShdw blurRad="38100" dist="25400" dir="5400000" algn="ctr" rotWithShape="0">
                    <a:srgbClr val="6E747A">
                      <a:alpha val="43000"/>
                    </a:srgbClr>
                  </a:outerShdw>
                </a:effectLst>
                <a:sym typeface="+mn-ea"/>
              </a:rPr>
              <a:t> —— </a:t>
            </a:r>
            <a:r>
              <a:rPr lang="en-US" altLang="zh-CN" sz="2000" dirty="0">
                <a:solidFill>
                  <a:schemeClr val="accent1"/>
                </a:solidFill>
                <a:effectLst>
                  <a:outerShdw blurRad="38100" dist="25400" dir="5400000" algn="ctr" rotWithShape="0">
                    <a:srgbClr val="6E747A">
                      <a:alpha val="43000"/>
                    </a:srgbClr>
                  </a:outerShdw>
                </a:effectLst>
                <a:sym typeface="+mn-ea"/>
              </a:rPr>
              <a:t>演示CFI</a:t>
            </a:r>
            <a:r>
              <a:rPr lang="zh-CN" altLang="en-US" sz="2000" dirty="0">
                <a:solidFill>
                  <a:schemeClr val="accent1"/>
                </a:solidFill>
                <a:effectLst>
                  <a:outerShdw blurRad="38100" dist="25400" dir="5400000" algn="ctr" rotWithShape="0">
                    <a:srgbClr val="6E747A">
                      <a:alpha val="43000"/>
                    </a:srgbClr>
                  </a:outerShdw>
                </a:effectLst>
                <a:sym typeface="+mn-ea"/>
              </a:rPr>
              <a:t>对</a:t>
            </a:r>
            <a:r>
              <a:rPr lang="en-US" altLang="zh-CN" sz="2000" dirty="0">
                <a:solidFill>
                  <a:schemeClr val="accent1"/>
                </a:solidFill>
                <a:effectLst>
                  <a:outerShdw blurRad="38100" dist="25400" dir="5400000" algn="ctr" rotWithShape="0">
                    <a:srgbClr val="6E747A">
                      <a:alpha val="43000"/>
                    </a:srgbClr>
                  </a:outerShdw>
                </a:effectLst>
                <a:sym typeface="+mn-ea"/>
              </a:rPr>
              <a:t>虚函数调用的</a:t>
            </a:r>
            <a:r>
              <a:rPr lang="zh-CN" altLang="en-US" sz="2000" dirty="0">
                <a:solidFill>
                  <a:schemeClr val="accent1"/>
                </a:solidFill>
                <a:effectLst>
                  <a:outerShdw blurRad="38100" dist="25400" dir="5400000" algn="ctr" rotWithShape="0">
                    <a:srgbClr val="6E747A">
                      <a:alpha val="43000"/>
                    </a:srgbClr>
                  </a:outerShdw>
                </a:effectLst>
                <a:sym typeface="+mn-ea"/>
              </a:rPr>
              <a:t>保护，防止</a:t>
            </a:r>
            <a:r>
              <a:rPr lang="en-US" altLang="zh-CN" sz="2000" dirty="0">
                <a:solidFill>
                  <a:schemeClr val="accent1"/>
                </a:solidFill>
                <a:effectLst>
                  <a:outerShdw blurRad="38100" dist="25400" dir="5400000" algn="ctr" rotWithShape="0">
                    <a:srgbClr val="6E747A">
                      <a:alpha val="43000"/>
                    </a:srgbClr>
                  </a:outerShdw>
                </a:effectLst>
                <a:sym typeface="+mn-ea"/>
              </a:rPr>
              <a:t>类型混淆攻击</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1595120" y="1647825"/>
            <a:ext cx="8749665" cy="3046095"/>
          </a:xfrm>
          <a:prstGeom prst="rect">
            <a:avLst/>
          </a:prstGeom>
          <a:solidFill>
            <a:schemeClr val="bg1">
              <a:lumMod val="95000"/>
            </a:schemeClr>
          </a:solidFill>
        </p:spPr>
        <p:txBody>
          <a:bodyPr wrap="square" rtlCol="0">
            <a:spAutoFit/>
          </a:bodyPr>
          <a:p>
            <a:r>
              <a:rPr lang="zh-CN" altLang="en-US" sz="1600" b="1">
                <a:latin typeface="Microsoft JhengHei Light" panose="020B0304030504040204" charset="-120"/>
                <a:ea typeface="Microsoft JhengHei Light" panose="020B0304030504040204" charset="-120"/>
              </a:rPr>
              <a:t>$ ./no_cfi_vcall</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Derived::printMe</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 Prevents this control flow</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Evil::makeAdmin</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./cfi_vcall</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Derived::printMe</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cfi_vcall.cpp:45:5: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'Derived' failed during virtual call (vtable address 0x00000042eb20)</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0x00000042eb20: note: vtable is of type 'Evil'</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00 00 00 00 c0 6f 42 00 00 00 00 00 d0 6f 42 00 00 00 00 00 00 70 42 00 00 00 00 00 00 00 00 00</a:t>
            </a:r>
            <a:endParaRPr lang="zh-CN" altLang="en-US" sz="1600" b="1">
              <a:latin typeface="Microsoft JhengHei Light" panose="020B0304030504040204" charset="-120"/>
              <a:ea typeface="Microsoft JhengHei Light" panose="020B0304030504040204" charset="-120"/>
            </a:endParaRPr>
          </a:p>
        </p:txBody>
      </p:sp>
      <p:sp>
        <p:nvSpPr>
          <p:cNvPr id="5" name="文本框 4"/>
          <p:cNvSpPr txBox="1"/>
          <p:nvPr/>
        </p:nvSpPr>
        <p:spPr>
          <a:xfrm>
            <a:off x="1272540" y="4793615"/>
            <a:ext cx="9122410" cy="1476375"/>
          </a:xfrm>
          <a:prstGeom prst="rect">
            <a:avLst/>
          </a:prstGeom>
          <a:noFill/>
        </p:spPr>
        <p:txBody>
          <a:bodyPr wrap="square" rtlCol="0">
            <a:spAutoFit/>
          </a:bodyPr>
          <a:p>
            <a:r>
              <a:rPr lang="zh-CN" altLang="en-US">
                <a:latin typeface="楷体" panose="02010609060101010101" charset="-122"/>
                <a:ea typeface="楷体" panose="02010609060101010101" charset="-122"/>
                <a:cs typeface="楷体" panose="02010609060101010101" charset="-122"/>
                <a:sym typeface="+mn-ea"/>
              </a:rPr>
              <a:t>Vtable Verification (VTV),in GCC 4.9,主要是对vtable调用进行检测,VTV在每个调用点验证用于虚拟调用的vtable指针的有效性，常用于预防</a:t>
            </a:r>
            <a:r>
              <a:rPr lang="en-US" altLang="zh-CN">
                <a:latin typeface="楷体" panose="02010609060101010101" charset="-122"/>
                <a:ea typeface="楷体" panose="02010609060101010101" charset="-122"/>
                <a:cs typeface="楷体" panose="02010609060101010101" charset="-122"/>
                <a:sym typeface="+mn-ea"/>
              </a:rPr>
              <a:t>c++</a:t>
            </a:r>
            <a:r>
              <a:rPr lang="zh-CN" altLang="en-US">
                <a:latin typeface="楷体" panose="02010609060101010101" charset="-122"/>
                <a:ea typeface="楷体" panose="02010609060101010101" charset="-122"/>
                <a:cs typeface="楷体" panose="02010609060101010101" charset="-122"/>
                <a:sym typeface="+mn-ea"/>
              </a:rPr>
              <a:t>类转换时可能受到的攻击。</a:t>
            </a:r>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cs typeface="楷体" panose="02010609060101010101" charset="-122"/>
              <a:sym typeface="+mn-ea"/>
            </a:endParaRPr>
          </a:p>
          <a:p>
            <a:r>
              <a:rPr lang="zh-CN" altLang="en-US">
                <a:latin typeface="楷体" panose="02010609060101010101" charset="-122"/>
                <a:ea typeface="楷体" panose="02010609060101010101" charset="-122"/>
                <a:cs typeface="楷体" panose="02010609060101010101" charset="-122"/>
                <a:sym typeface="+mn-ea"/>
              </a:rPr>
              <a:t>这里</a:t>
            </a:r>
            <a:r>
              <a:rPr lang="zh-CN" altLang="en-US" sz="1600" b="1">
                <a:latin typeface="Microsoft JhengHei Light" panose="020B0304030504040204" charset="-120"/>
                <a:ea typeface="Microsoft JhengHei Light" panose="020B0304030504040204" charset="-120"/>
                <a:sym typeface="+mn-ea"/>
              </a:rPr>
              <a:t>note: vtable is of type 'Evil'</a:t>
            </a:r>
            <a:r>
              <a:rPr lang="en-US" altLang="zh-CN" sz="1600" b="1">
                <a:latin typeface="Microsoft JhengHei Light" panose="020B0304030504040204" charset="-120"/>
                <a:ea typeface="Microsoft JhengHei Light" panose="020B0304030504040204" charset="-120"/>
                <a:sym typeface="+mn-ea"/>
              </a:rPr>
              <a:t> </a:t>
            </a:r>
            <a:r>
              <a:rPr lang="zh-CN" altLang="en-US">
                <a:latin typeface="楷体" panose="02010609060101010101" charset="-122"/>
                <a:ea typeface="楷体" panose="02010609060101010101" charset="-122"/>
                <a:sym typeface="+mn-ea"/>
              </a:rPr>
              <a:t>其实是通过对虚表指针类型的检查，发现错误调用。</a:t>
            </a:r>
            <a:endParaRPr lang="zh-CN" altLang="en-US">
              <a:latin typeface="楷体" panose="02010609060101010101" charset="-122"/>
              <a:ea typeface="楷体" panose="02010609060101010101" charset="-122"/>
              <a:cs typeface="楷体" panose="02010609060101010101" charset="-122"/>
            </a:endParaRPr>
          </a:p>
          <a:p>
            <a:endParaRPr lang="zh-CN" altLang="en-US"/>
          </a:p>
        </p:txBody>
      </p:sp>
    </p:spTree>
  </p:cSld>
  <p:clrMapOvr>
    <a:masterClrMapping/>
  </p:clrMapOvr>
  <p:transition advTm="108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56959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nvcall.cpp</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zh-CN" altLang="en-US" sz="2000" dirty="0">
                <a:solidFill>
                  <a:schemeClr val="accent1"/>
                </a:solidFill>
                <a:effectLst>
                  <a:outerShdw blurRad="38100" dist="25400" dir="5400000" algn="ctr" rotWithShape="0">
                    <a:srgbClr val="6E747A">
                      <a:alpha val="43000"/>
                    </a:srgbClr>
                  </a:outerShdw>
                </a:effectLst>
                <a:sym typeface="+mn-ea"/>
              </a:rPr>
              <a:t>见仓库）</a:t>
            </a:r>
            <a:r>
              <a:rPr lang="en-US" altLang="zh-CN" sz="2000" dirty="0">
                <a:solidFill>
                  <a:schemeClr val="accent1"/>
                </a:solidFill>
                <a:effectLst>
                  <a:outerShdw blurRad="38100" dist="25400" dir="5400000" algn="ctr" rotWithShape="0">
                    <a:srgbClr val="6E747A">
                      <a:alpha val="43000"/>
                    </a:srgbClr>
                  </a:outerShdw>
                </a:effectLst>
                <a:sym typeface="+mn-ea"/>
              </a:rPr>
              <a:t> —— </a:t>
            </a:r>
            <a:r>
              <a:rPr lang="zh-CN" altLang="en-US" sz="2000" dirty="0">
                <a:solidFill>
                  <a:schemeClr val="accent1"/>
                </a:solidFill>
                <a:effectLst>
                  <a:outerShdw blurRad="38100" dist="25400" dir="5400000" algn="ctr" rotWithShape="0">
                    <a:srgbClr val="6E747A">
                      <a:alpha val="43000"/>
                    </a:srgbClr>
                  </a:outerShdw>
                </a:effectLst>
                <a:sym typeface="+mn-ea"/>
              </a:rPr>
              <a:t>演</a:t>
            </a:r>
            <a:r>
              <a:rPr lang="en-US" altLang="zh-CN" sz="2000" dirty="0">
                <a:solidFill>
                  <a:schemeClr val="accent1"/>
                </a:solidFill>
                <a:effectLst>
                  <a:outerShdw blurRad="38100" dist="25400" dir="5400000" algn="ctr" rotWithShape="0">
                    <a:srgbClr val="6E747A">
                      <a:alpha val="43000"/>
                    </a:srgbClr>
                  </a:outerShdw>
                </a:effectLst>
                <a:sym typeface="+mn-ea"/>
              </a:rPr>
              <a:t>示CFI对非虚成员函数的保护</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586105" y="1617345"/>
            <a:ext cx="4874260" cy="2553335"/>
          </a:xfrm>
          <a:prstGeom prst="rect">
            <a:avLst/>
          </a:prstGeom>
          <a:solidFill>
            <a:schemeClr val="bg1">
              <a:lumMod val="95000"/>
            </a:schemeClr>
          </a:solidFill>
        </p:spPr>
        <p:txBody>
          <a:bodyPr wrap="square" rtlCol="0">
            <a:spAutoFit/>
          </a:bodyPr>
          <a:p>
            <a:r>
              <a:rPr lang="zh-CN" altLang="en-US" sz="1600" b="1">
                <a:latin typeface="Microsoft JhengHei Light" panose="020B0304030504040204" charset="-120"/>
                <a:ea typeface="Microsoft JhengHei Light" panose="020B0304030504040204" charset="-120"/>
              </a:rPr>
              <a:t>$ ./no_cfi_nvcall</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Admin check:</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admin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Would do admin work in context of: admin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User check:</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user</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Admin Work not permitted for a user account!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user</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 Should prevent the actions below:</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Would do admin work in context of: user</a:t>
            </a:r>
            <a:endParaRPr lang="zh-CN" altLang="en-US" sz="1600" b="1">
              <a:latin typeface="Microsoft JhengHei Light" panose="020B0304030504040204" charset="-120"/>
              <a:ea typeface="Microsoft JhengHei Light" panose="020B0304030504040204" charset="-120"/>
            </a:endParaRPr>
          </a:p>
        </p:txBody>
      </p:sp>
      <p:sp>
        <p:nvSpPr>
          <p:cNvPr id="4" name="文本框 3"/>
          <p:cNvSpPr txBox="1"/>
          <p:nvPr/>
        </p:nvSpPr>
        <p:spPr>
          <a:xfrm>
            <a:off x="5833110" y="1617345"/>
            <a:ext cx="5473700" cy="3784600"/>
          </a:xfrm>
          <a:prstGeom prst="rect">
            <a:avLst/>
          </a:prstGeom>
          <a:solidFill>
            <a:schemeClr val="bg1">
              <a:lumMod val="95000"/>
            </a:schemeClr>
          </a:solidFill>
        </p:spPr>
        <p:txBody>
          <a:bodyPr wrap="square" rtlCol="0">
            <a:spAutoFit/>
          </a:bodyPr>
          <a:p>
            <a:r>
              <a:rPr lang="zh-CN" altLang="en-US" sz="1600" b="1">
                <a:latin typeface="Microsoft JhengHei Light" panose="020B0304030504040204" charset="-120"/>
                <a:ea typeface="Microsoft JhengHei Light" panose="020B0304030504040204" charset="-120"/>
              </a:rPr>
              <a:t>$ ./cfi_nvcall</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Admin check:</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admin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Would do admin work in context of: admin</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User check:</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user</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Admin Work not permitted for a user account!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Account name is: user</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 Should prevent the actions below:</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cfi_nvcall.cpp:54:5: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'AdminAccount' failed during non-virtual call (vtable address 0x00000042f300)</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0x00000042f300: note: vtable is of type 'UserAccount'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00 00 00 00 80 77 42 00 00 00 00 00 a0 77 42 00 00 00 00 00 90 d4 f0 00 00 00 00 00 41 f3 42 00</a:t>
            </a:r>
            <a:endParaRPr lang="zh-CN" altLang="en-US" sz="1600" b="1">
              <a:latin typeface="Microsoft JhengHei Light" panose="020B0304030504040204" charset="-120"/>
              <a:ea typeface="Microsoft JhengHei Light" panose="020B0304030504040204"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56959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unrelated_cast.cpp</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zh-CN" altLang="en-US" sz="2000" dirty="0">
                <a:solidFill>
                  <a:schemeClr val="accent1"/>
                </a:solidFill>
                <a:effectLst>
                  <a:outerShdw blurRad="38100" dist="25400" dir="5400000" algn="ctr" rotWithShape="0">
                    <a:srgbClr val="6E747A">
                      <a:alpha val="43000"/>
                    </a:srgbClr>
                  </a:outerShdw>
                </a:effectLst>
                <a:sym typeface="+mn-ea"/>
              </a:rPr>
              <a:t>见仓库）</a:t>
            </a:r>
            <a:r>
              <a:rPr lang="en-US" altLang="zh-CN" sz="2000" dirty="0">
                <a:solidFill>
                  <a:schemeClr val="accent1"/>
                </a:solidFill>
                <a:effectLst>
                  <a:outerShdw blurRad="38100" dist="25400" dir="5400000" algn="ctr" rotWithShape="0">
                    <a:srgbClr val="6E747A">
                      <a:alpha val="43000"/>
                    </a:srgbClr>
                  </a:outerShdw>
                </a:effectLst>
                <a:sym typeface="+mn-ea"/>
              </a:rPr>
              <a:t> —— 演示CFI防止不相关类型的对象之间的强制转换</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1767205" y="1697990"/>
            <a:ext cx="8341360" cy="3719830"/>
          </a:xfrm>
          <a:prstGeom prst="rect">
            <a:avLst/>
          </a:prstGeom>
          <a:solidFill>
            <a:schemeClr val="bg1">
              <a:lumMod val="95000"/>
            </a:schemeClr>
          </a:solidFill>
        </p:spPr>
        <p:txBody>
          <a:bodyPr wrap="square" rtlCol="0">
            <a:noAutofit/>
          </a:bodyPr>
          <a:p>
            <a:r>
              <a:rPr lang="zh-CN" altLang="en-US" sz="1600" b="1">
                <a:latin typeface="Microsoft JhengHei Light" panose="020B0304030504040204" charset="-120"/>
                <a:ea typeface="Microsoft JhengHei Light" panose="020B0304030504040204" charset="-120"/>
              </a:rPr>
              <a:t>$ ./no_cfi_unrelated_cast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 am in fooStuff</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And I would execute: system("/bin/sh")</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./cfi_unrelated_cast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cfi_unrelated_cast.cpp:55:19: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'Foo' failed during cast to unrelated type (vtable address 0x00000042ec40)</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0x00000042ec40: note: vtable is of type 'Bar'</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00 00 00 00 70 71 42 00 00 00 00 00 a0 71 42 00 00 00 00 00 00 00 00 00 00 00 00 00 88 ec 42 00</a:t>
            </a:r>
            <a:endParaRPr lang="zh-CN" altLang="en-US" sz="1600" b="1">
              <a:latin typeface="Microsoft JhengHei Light" panose="020B0304030504040204" charset="-120"/>
              <a:ea typeface="Microsoft JhengHei Light" panose="020B0304030504040204"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56959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derived_cast.cpp</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zh-CN" altLang="en-US" sz="2000" dirty="0">
                <a:solidFill>
                  <a:schemeClr val="accent1"/>
                </a:solidFill>
                <a:effectLst>
                  <a:outerShdw blurRad="38100" dist="25400" dir="5400000" algn="ctr" rotWithShape="0">
                    <a:srgbClr val="6E747A">
                      <a:alpha val="43000"/>
                    </a:srgbClr>
                  </a:outerShdw>
                </a:effectLst>
                <a:sym typeface="+mn-ea"/>
              </a:rPr>
              <a:t>见仓库）</a:t>
            </a:r>
            <a:r>
              <a:rPr lang="en-US" altLang="zh-CN" sz="2000" dirty="0">
                <a:solidFill>
                  <a:schemeClr val="accent1"/>
                </a:solidFill>
                <a:effectLst>
                  <a:outerShdw blurRad="38100" dist="25400" dir="5400000" algn="ctr" rotWithShape="0">
                    <a:srgbClr val="6E747A">
                      <a:alpha val="43000"/>
                    </a:srgbClr>
                  </a:outerShdw>
                </a:effectLst>
                <a:sym typeface="+mn-ea"/>
              </a:rPr>
              <a:t> —— </a:t>
            </a:r>
            <a:r>
              <a:rPr lang="zh-CN" altLang="en-US" sz="2000" dirty="0">
                <a:solidFill>
                  <a:schemeClr val="accent1"/>
                </a:solidFill>
                <a:effectLst>
                  <a:outerShdw blurRad="38100" dist="25400" dir="5400000" algn="ctr" rotWithShape="0">
                    <a:srgbClr val="6E747A">
                      <a:alpha val="43000"/>
                    </a:srgbClr>
                  </a:outerShdw>
                </a:effectLst>
                <a:sym typeface="+mn-ea"/>
              </a:rPr>
              <a:t>演示</a:t>
            </a:r>
            <a:r>
              <a:rPr lang="en-US" altLang="zh-CN" sz="2000" dirty="0">
                <a:solidFill>
                  <a:schemeClr val="accent1"/>
                </a:solidFill>
                <a:effectLst>
                  <a:outerShdw blurRad="38100" dist="25400" dir="5400000" algn="ctr" rotWithShape="0">
                    <a:srgbClr val="6E747A">
                      <a:alpha val="43000"/>
                    </a:srgbClr>
                  </a:outerShdw>
                </a:effectLst>
                <a:sym typeface="+mn-ea"/>
              </a:rPr>
              <a:t>CFI在对象实际上不是派生类的情况下防止从基类对象到派生类对象的强制转换</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1595120" y="2009140"/>
            <a:ext cx="8555990" cy="2882265"/>
          </a:xfrm>
          <a:prstGeom prst="rect">
            <a:avLst/>
          </a:prstGeom>
          <a:solidFill>
            <a:schemeClr val="bg1">
              <a:lumMod val="95000"/>
            </a:schemeClr>
          </a:solidFill>
        </p:spPr>
        <p:txBody>
          <a:bodyPr wrap="square" rtlCol="0">
            <a:noAutofit/>
          </a:bodyPr>
          <a:p>
            <a:r>
              <a:rPr lang="zh-CN" altLang="en-US" sz="1600" b="1">
                <a:latin typeface="Microsoft JhengHei Light" panose="020B0304030504040204" charset="-120"/>
                <a:ea typeface="Microsoft JhengHei Light" panose="020B0304030504040204" charset="-120"/>
              </a:rPr>
              <a:t>$ ./no_cfi_derived_cast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 am: derived class, my member variable is: 12345678</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 am: base class, my member variable is: 7fffb6ca1ec8</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./cfi_derived_cast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I am: derived class, my member variable is: 12345678</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cfi_derived_cast.cpp:32:21: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'Derived' failed during base-to-derived cast (vtable address 0x00000042ef80)</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0x00000042ef80: note: vtable is of type 'Base'</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00 00 00 00 00 73 42 00 00 00 00 00 30 73 42 00 00 00 00 00 00 00 00 00 00 00 00 00 b0 ef 42 00</a:t>
            </a:r>
            <a:endParaRPr lang="zh-CN" altLang="en-US" sz="1600" b="1">
              <a:latin typeface="Microsoft JhengHei Light" panose="020B0304030504040204" charset="-120"/>
              <a:ea typeface="Microsoft JhengHei Light" panose="020B0304030504040204"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Protect Instances of CFI</a:t>
            </a:r>
            <a:endParaRPr lang="zh-CN" altLang="en-US" dirty="0"/>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669925" y="1128395"/>
            <a:ext cx="10327005" cy="569595"/>
          </a:xfrm>
          <a:prstGeom prst="rect">
            <a:avLst/>
          </a:prstGeom>
          <a:noFill/>
        </p:spPr>
        <p:txBody>
          <a:bodyPr wrap="square" rtlCol="0" anchor="t">
            <a:noAutofit/>
          </a:bodyPr>
          <a:p>
            <a:pPr lvl="0" indent="0">
              <a:buFont typeface="Arial" panose="020B0604020202020204" pitchFamily="34" charset="0"/>
              <a:buNone/>
            </a:pPr>
            <a:r>
              <a:rPr lang="en-US" altLang="zh-CN" sz="2000" dirty="0">
                <a:solidFill>
                  <a:schemeClr val="accent1"/>
                </a:solidFill>
                <a:effectLst>
                  <a:outerShdw blurRad="38100" dist="25400" dir="5400000" algn="ctr" rotWithShape="0">
                    <a:srgbClr val="6E747A">
                      <a:alpha val="43000"/>
                    </a:srgbClr>
                  </a:outerShdw>
                </a:effectLst>
                <a:sym typeface="+mn-ea"/>
              </a:rPr>
              <a:t>cast-strict.cpp </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zh-CN" altLang="en-US" sz="2000" dirty="0">
                <a:solidFill>
                  <a:schemeClr val="accent1"/>
                </a:solidFill>
                <a:effectLst>
                  <a:outerShdw blurRad="38100" dist="25400" dir="5400000" algn="ctr" rotWithShape="0">
                    <a:srgbClr val="6E747A">
                      <a:alpha val="43000"/>
                    </a:srgbClr>
                  </a:outerShdw>
                </a:effectLst>
                <a:sym typeface="+mn-ea"/>
              </a:rPr>
              <a:t>见仓库）</a:t>
            </a:r>
            <a:r>
              <a:rPr lang="en-US" altLang="zh-CN" sz="2000" dirty="0">
                <a:solidFill>
                  <a:schemeClr val="accent1"/>
                </a:solidFill>
                <a:effectLst>
                  <a:outerShdw blurRad="38100" dist="25400" dir="5400000" algn="ctr" rotWithShape="0">
                    <a:srgbClr val="6E747A">
                      <a:alpha val="43000"/>
                    </a:srgbClr>
                  </a:outerShdw>
                </a:effectLst>
                <a:sym typeface="+mn-ea"/>
              </a:rPr>
              <a:t>—— 展示了默认级别的从基类到派生类的强制转换保护</a:t>
            </a:r>
            <a:r>
              <a:rPr lang="zh-CN" altLang="en-US" sz="2000" dirty="0">
                <a:solidFill>
                  <a:schemeClr val="accent1"/>
                </a:solidFill>
                <a:effectLst>
                  <a:outerShdw blurRad="38100" dist="25400" dir="5400000" algn="ctr" rotWithShape="0">
                    <a:srgbClr val="6E747A">
                      <a:alpha val="43000"/>
                    </a:srgbClr>
                  </a:outerShdw>
                </a:effectLst>
                <a:sym typeface="+mn-ea"/>
              </a:rPr>
              <a:t>的</a:t>
            </a:r>
            <a:r>
              <a:rPr lang="en-US" altLang="zh-CN" sz="2000" dirty="0">
                <a:solidFill>
                  <a:schemeClr val="accent1"/>
                </a:solidFill>
                <a:effectLst>
                  <a:outerShdw blurRad="38100" dist="25400" dir="5400000" algn="ctr" rotWithShape="0">
                    <a:srgbClr val="6E747A">
                      <a:alpha val="43000"/>
                    </a:srgbClr>
                  </a:outerShdw>
                </a:effectLst>
                <a:sym typeface="+mn-ea"/>
              </a:rPr>
              <a:t>特定的实例</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1812290" y="1893570"/>
            <a:ext cx="8407400" cy="2436495"/>
          </a:xfrm>
          <a:prstGeom prst="rect">
            <a:avLst/>
          </a:prstGeom>
          <a:solidFill>
            <a:schemeClr val="bg1">
              <a:lumMod val="95000"/>
            </a:schemeClr>
          </a:solidFill>
        </p:spPr>
        <p:txBody>
          <a:bodyPr wrap="square" rtlCol="0">
            <a:noAutofit/>
          </a:bodyPr>
          <a:p>
            <a:r>
              <a:rPr lang="zh-CN" altLang="en-US" sz="1600" b="1">
                <a:latin typeface="Microsoft JhengHei Light" panose="020B0304030504040204" charset="-120"/>
                <a:ea typeface="Microsoft JhengHei Light" panose="020B0304030504040204" charset="-120"/>
              </a:rPr>
              <a:t>$ ./no_cfi_cast_strict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Base: func</a:t>
            </a:r>
            <a:endParaRPr lang="zh-CN" altLang="en-US" sz="1600" b="1">
              <a:latin typeface="Microsoft JhengHei Light" panose="020B0304030504040204" charset="-120"/>
              <a:ea typeface="Microsoft JhengHei Light" panose="020B0304030504040204" charset="-120"/>
            </a:endParaRPr>
          </a:p>
          <a:p>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 ./cfi_cast_strict</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cfi_cast_strict.cpp:22:18: </a:t>
            </a:r>
            <a:r>
              <a:rPr lang="zh-CN" altLang="en-US" sz="1600" b="1">
                <a:solidFill>
                  <a:srgbClr val="FF0000"/>
                </a:solidFill>
                <a:latin typeface="Microsoft JhengHei Light" panose="020B0304030504040204" charset="-120"/>
                <a:ea typeface="Microsoft JhengHei Light" panose="020B0304030504040204" charset="-120"/>
              </a:rPr>
              <a:t>runtime error</a:t>
            </a:r>
            <a:r>
              <a:rPr lang="zh-CN" altLang="en-US" sz="1600" b="1">
                <a:latin typeface="Microsoft JhengHei Light" panose="020B0304030504040204" charset="-120"/>
                <a:ea typeface="Microsoft JhengHei Light" panose="020B0304030504040204" charset="-120"/>
              </a:rPr>
              <a:t>: control flow integrity check for type 'Derived' failed during base-to-derived cast (vtable address 0x00000042e790)</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0x00000042e790: note: vtable is of type 'Base'</a:t>
            </a:r>
            <a:endParaRPr lang="zh-CN" altLang="en-US" sz="1600" b="1">
              <a:latin typeface="Microsoft JhengHei Light" panose="020B0304030504040204" charset="-120"/>
              <a:ea typeface="Microsoft JhengHei Light" panose="020B0304030504040204" charset="-120"/>
            </a:endParaRPr>
          </a:p>
          <a:p>
            <a:r>
              <a:rPr lang="zh-CN" altLang="en-US" sz="1600" b="1">
                <a:latin typeface="Microsoft JhengHei Light" panose="020B0304030504040204" charset="-120"/>
                <a:ea typeface="Microsoft JhengHei Light" panose="020B0304030504040204" charset="-120"/>
              </a:rPr>
              <a:t> 00 00 00 00 10 6d 42 00 00 00 00 00 20 6d 42 00 00 00 00 00 50 6d 42 00 00 00 00 00 90 c3 f0 00</a:t>
            </a:r>
            <a:endParaRPr lang="zh-CN" altLang="en-US" sz="1600" b="1">
              <a:latin typeface="Microsoft JhengHei Light" panose="020B0304030504040204" charset="-120"/>
              <a:ea typeface="Microsoft JhengHei Light" panose="020B0304030504040204" charset="-120"/>
            </a:endParaRPr>
          </a:p>
        </p:txBody>
      </p:sp>
      <p:sp>
        <p:nvSpPr>
          <p:cNvPr id="4" name="文本框 3"/>
          <p:cNvSpPr txBox="1"/>
          <p:nvPr>
            <p:custDataLst>
              <p:tags r:id="rId2"/>
            </p:custDataLst>
          </p:nvPr>
        </p:nvSpPr>
        <p:spPr>
          <a:xfrm>
            <a:off x="1812290" y="4330700"/>
            <a:ext cx="8456930" cy="3011170"/>
          </a:xfrm>
          <a:prstGeom prst="rect">
            <a:avLst/>
          </a:prstGeom>
          <a:noFill/>
        </p:spPr>
        <p:txBody>
          <a:bodyPr wrap="square" rtlCol="0">
            <a:noAutofit/>
          </a:bodyPr>
          <a:p>
            <a:r>
              <a:rPr lang="zh-CN" altLang="en-US" sz="1600"/>
              <a:t>这是与所有与转换相关的“抽象完整性”选项中最严格的一个。cfi-cast-strict选项是cfi-derived-cast选项的更严格版本（这么做可能会破坏依赖于此未定义行为的项目。）。只有在派生类满足一组非常特定的要求时，cfi-derived-cast选项才不会启用：</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它只有一个基类。</a:t>
            </a:r>
            <a:endParaRPr lang="zh-CN" altLang="en-US" sz="1600"/>
          </a:p>
          <a:p>
            <a:pPr marL="285750" indent="-285750">
              <a:buFont typeface="Arial" panose="020B0604020202020204" pitchFamily="34" charset="0"/>
              <a:buChar char="•"/>
            </a:pPr>
            <a:r>
              <a:rPr lang="zh-CN" altLang="en-US" sz="1600"/>
              <a:t>它不引入任何虚函数。</a:t>
            </a:r>
            <a:endParaRPr lang="zh-CN" altLang="en-US" sz="1600"/>
          </a:p>
          <a:p>
            <a:pPr marL="285750" indent="-285750">
              <a:buFont typeface="Arial" panose="020B0604020202020204" pitchFamily="34" charset="0"/>
              <a:buChar char="•"/>
            </a:pPr>
            <a:r>
              <a:rPr lang="zh-CN" altLang="en-US" sz="1600"/>
              <a:t>它不重写任何虚函数，除了隐式虚析构函数。</a:t>
            </a:r>
            <a:endParaRPr lang="zh-CN" alt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en-US" altLang="zh-CN" sz="3600" dirty="0"/>
              <a:t>Summary</a:t>
            </a:r>
            <a:endParaRPr lang="en-US" altLang="zh-CN" sz="3600" dirty="0"/>
          </a:p>
        </p:txBody>
      </p:sp>
      <p:sp>
        <p:nvSpPr>
          <p:cNvPr id="6" name="文本占位符 5"/>
          <p:cNvSpPr>
            <a:spLocks noGrp="1"/>
          </p:cNvSpPr>
          <p:nvPr userDrawn="1">
            <p:ph type="body" idx="1"/>
          </p:nvPr>
        </p:nvSpPr>
        <p:spPr/>
        <p:txBody>
          <a:bodyPr/>
          <a:lstStyle/>
          <a:p>
            <a:pPr marL="171450" lvl="0" indent="-171450">
              <a:buFont typeface="Arial" panose="020B0604020202020204" pitchFamily="34" charset="0"/>
              <a:buChar char="•"/>
            </a:pPr>
            <a:r>
              <a:rPr lang="zh-CN" altLang="en-US" sz="1800" dirty="0"/>
              <a:t>总结与收获</a:t>
            </a:r>
            <a:endParaRPr lang="zh-CN" altLang="en-US" sz="1800" dirty="0"/>
          </a:p>
        </p:txBody>
      </p:sp>
      <p:sp>
        <p:nvSpPr>
          <p:cNvPr id="8" name="文本框 7"/>
          <p:cNvSpPr txBox="1"/>
          <p:nvPr/>
        </p:nvSpPr>
        <p:spPr>
          <a:xfrm>
            <a:off x="4096053" y="394802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2" name="图片 1" descr="中科大"/>
          <p:cNvPicPr>
            <a:picLocks noChangeAspect="1"/>
          </p:cNvPicPr>
          <p:nvPr/>
        </p:nvPicPr>
        <p:blipFill>
          <a:blip r:embed="rId1"/>
          <a:stretch>
            <a:fillRect/>
          </a:stretch>
        </p:blipFill>
        <p:spPr>
          <a:xfrm>
            <a:off x="10803255" y="155575"/>
            <a:ext cx="717550" cy="7175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a:t>
            </a:r>
            <a:r>
              <a:rPr lang="en-US" altLang="zh-CN" dirty="0">
                <a:sym typeface="+mn-ea"/>
              </a:rPr>
              <a:t>ummary</a:t>
            </a:r>
            <a:endParaRPr lang="en-US" altLang="zh-CN" dirty="0">
              <a:sym typeface="+mn-ea"/>
            </a:endParaRPr>
          </a:p>
        </p:txBody>
      </p:sp>
      <p:pic>
        <p:nvPicPr>
          <p:cNvPr id="23" name="图片 22" descr="中科大"/>
          <p:cNvPicPr>
            <a:picLocks noChangeAspect="1"/>
          </p:cNvPicPr>
          <p:nvPr/>
        </p:nvPicPr>
        <p:blipFill>
          <a:blip r:embed="rId1"/>
          <a:stretch>
            <a:fillRect/>
          </a:stretch>
        </p:blipFill>
        <p:spPr>
          <a:xfrm>
            <a:off x="10803255" y="155575"/>
            <a:ext cx="717550" cy="717550"/>
          </a:xfrm>
          <a:prstGeom prst="rect">
            <a:avLst/>
          </a:prstGeom>
        </p:spPr>
      </p:pic>
      <p:sp>
        <p:nvSpPr>
          <p:cNvPr id="8" name="文本框 7"/>
          <p:cNvSpPr txBox="1"/>
          <p:nvPr/>
        </p:nvSpPr>
        <p:spPr>
          <a:xfrm>
            <a:off x="836930" y="1936750"/>
            <a:ext cx="10327005" cy="1305560"/>
          </a:xfrm>
          <a:prstGeom prst="rect">
            <a:avLst/>
          </a:prstGeom>
          <a:noFill/>
        </p:spPr>
        <p:txBody>
          <a:bodyPr wrap="square" rtlCol="0" anchor="t">
            <a:noAutofit/>
          </a:bodyPr>
          <a:p>
            <a:pPr marL="342900" lvl="0" indent="-342900">
              <a:buFont typeface="Arial" panose="020B0604020202020204" pitchFamily="34" charset="0"/>
              <a:buChar char="•"/>
            </a:pPr>
            <a:r>
              <a:rPr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通过对控制流完整性（CFI）的研究，</a:t>
            </a:r>
            <a:r>
              <a:rPr lang="zh-CN"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了</a:t>
            </a:r>
            <a:r>
              <a:rPr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解其原理和实现机制。</a:t>
            </a:r>
            <a:endParaRPr sz="2000" dirty="0">
              <a:solidFill>
                <a:schemeClr val="tx1"/>
              </a:solidFill>
              <a:effectLst/>
              <a:latin typeface="华文中宋" panose="02010600040101010101" charset="-122"/>
              <a:ea typeface="华文中宋" panose="02010600040101010101" charset="-122"/>
              <a:cs typeface="华文中宋" panose="02010600040101010101" charset="-122"/>
              <a:sym typeface="+mn-ea"/>
            </a:endParaRPr>
          </a:p>
          <a:p>
            <a:pPr marL="342900" lvl="0" indent="-342900">
              <a:buFont typeface="Arial" panose="020B0604020202020204" pitchFamily="34" charset="0"/>
              <a:buChar char="•"/>
            </a:pPr>
            <a:endParaRPr sz="2000" dirty="0">
              <a:solidFill>
                <a:schemeClr val="tx1"/>
              </a:solidFill>
              <a:effectLst/>
              <a:latin typeface="华文中宋" panose="02010600040101010101" charset="-122"/>
              <a:ea typeface="华文中宋" panose="02010600040101010101" charset="-122"/>
              <a:cs typeface="华文中宋" panose="02010600040101010101" charset="-122"/>
              <a:sym typeface="+mn-ea"/>
            </a:endParaRPr>
          </a:p>
          <a:p>
            <a:pPr marL="342900" lvl="0" indent="-342900">
              <a:buFont typeface="Arial" panose="020B0604020202020204" pitchFamily="34" charset="0"/>
              <a:buChar char="•"/>
            </a:pPr>
            <a:r>
              <a:rPr lang="zh-CN"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构造实例，检验</a:t>
            </a:r>
            <a:r>
              <a:rPr lang="en-US" altLang="zh-CN"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CFI </a:t>
            </a:r>
            <a:r>
              <a:rPr lang="zh-CN" altLang="en-US"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在编译器中的对可能的错误调用与恶意攻击的</a:t>
            </a:r>
            <a:r>
              <a:rPr lang="zh-CN" altLang="en-US" sz="2000" dirty="0">
                <a:solidFill>
                  <a:schemeClr val="tx1"/>
                </a:solidFill>
                <a:effectLst/>
                <a:latin typeface="华文中宋" panose="02010600040101010101" charset="-122"/>
                <a:ea typeface="华文中宋" panose="02010600040101010101" charset="-122"/>
                <a:cs typeface="华文中宋" panose="02010600040101010101" charset="-122"/>
                <a:sym typeface="+mn-ea"/>
              </a:rPr>
              <a:t>预防效果。</a:t>
            </a:r>
            <a:endParaRPr sz="2000" dirty="0">
              <a:solidFill>
                <a:schemeClr val="tx1"/>
              </a:solidFill>
              <a:effectLst/>
              <a:latin typeface="华文中宋" panose="02010600040101010101" charset="-122"/>
              <a:ea typeface="华文中宋" panose="02010600040101010101" charset="-122"/>
              <a:cs typeface="华文中宋" panose="02010600040101010101" charset="-122"/>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a:p>
            <a:pPr lvl="0" indent="0">
              <a:buFont typeface="Arial" panose="020B0604020202020204" pitchFamily="34" charset="0"/>
              <a:buNone/>
            </a:pPr>
            <a:endParaRPr lang="en-US" altLang="zh-CN" sz="2000" dirty="0">
              <a:solidFill>
                <a:schemeClr val="accent1"/>
              </a:solidFill>
              <a:effectLst>
                <a:outerShdw blurRad="38100" dist="25400" dir="5400000" algn="ctr" rotWithShape="0">
                  <a:srgbClr val="6E747A">
                    <a:alpha val="43000"/>
                  </a:srgbClr>
                </a:outerShdw>
              </a:effectLst>
              <a:sym typeface="+mn-ea"/>
            </a:endParaRPr>
          </a:p>
        </p:txBody>
      </p:sp>
      <p:sp>
        <p:nvSpPr>
          <p:cNvPr id="3" name="文本框 2"/>
          <p:cNvSpPr txBox="1"/>
          <p:nvPr/>
        </p:nvSpPr>
        <p:spPr>
          <a:xfrm>
            <a:off x="836930" y="1388110"/>
            <a:ext cx="4064000"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我们完成了：</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837565" y="3550285"/>
            <a:ext cx="9965690" cy="1938020"/>
          </a:xfrm>
          <a:prstGeom prst="rect">
            <a:avLst/>
          </a:prstGeom>
          <a:noFill/>
        </p:spPr>
        <p:txBody>
          <a:bodyPr wrap="square" rtlCol="0" anchor="t">
            <a:spAutoFit/>
          </a:bodyPr>
          <a:p>
            <a:pPr marL="342900" lvl="0" indent="-342900">
              <a:buFont typeface="Arial" panose="020B0604020202020204" pitchFamily="34" charset="0"/>
              <a:buChar char="•"/>
            </a:pPr>
            <a:endParaRPr sz="2000" dirty="0">
              <a:effectLst/>
              <a:latin typeface="华文中宋" panose="02010600040101010101" charset="-122"/>
              <a:ea typeface="华文中宋" panose="02010600040101010101" charset="-122"/>
              <a:cs typeface="华文中宋" panose="02010600040101010101" charset="-122"/>
              <a:sym typeface="+mn-ea"/>
            </a:endParaRPr>
          </a:p>
          <a:p>
            <a:pPr marL="342900" lvl="0" indent="-342900">
              <a:buFont typeface="Arial" panose="020B0604020202020204" pitchFamily="34" charset="0"/>
              <a:buChar char="•"/>
            </a:pPr>
            <a:r>
              <a:rPr sz="2000" dirty="0">
                <a:effectLst/>
                <a:latin typeface="华文中宋" panose="02010600040101010101" charset="-122"/>
                <a:ea typeface="华文中宋" panose="02010600040101010101" charset="-122"/>
                <a:cs typeface="华文中宋" panose="02010600040101010101" charset="-122"/>
                <a:sym typeface="+mn-ea"/>
              </a:rPr>
              <a:t>CFI是一种强大的安全机制，对于防御控制流劫持攻击起到了积极的作用。</a:t>
            </a:r>
            <a:endParaRPr sz="2000" dirty="0">
              <a:effectLst/>
              <a:latin typeface="华文中宋" panose="02010600040101010101" charset="-122"/>
              <a:ea typeface="华文中宋" panose="02010600040101010101" charset="-122"/>
              <a:cs typeface="华文中宋" panose="02010600040101010101" charset="-122"/>
              <a:sym typeface="+mn-ea"/>
            </a:endParaRPr>
          </a:p>
          <a:p>
            <a:pPr marL="342900" lvl="0" indent="-342900">
              <a:buFont typeface="Arial" panose="020B0604020202020204" pitchFamily="34" charset="0"/>
              <a:buChar char="•"/>
            </a:pPr>
            <a:endParaRPr sz="2000" dirty="0">
              <a:effectLst/>
              <a:latin typeface="华文中宋" panose="02010600040101010101" charset="-122"/>
              <a:ea typeface="华文中宋" panose="02010600040101010101" charset="-122"/>
              <a:cs typeface="华文中宋" panose="02010600040101010101" charset="-122"/>
              <a:sym typeface="+mn-ea"/>
            </a:endParaRPr>
          </a:p>
          <a:p>
            <a:pPr marL="342900" lvl="0" indent="-342900">
              <a:buFont typeface="Arial" panose="020B0604020202020204" pitchFamily="34" charset="0"/>
              <a:buChar char="•"/>
            </a:pPr>
            <a:r>
              <a:rPr sz="2000" dirty="0">
                <a:effectLst/>
                <a:latin typeface="华文中宋" panose="02010600040101010101" charset="-122"/>
                <a:ea typeface="华文中宋" panose="02010600040101010101" charset="-122"/>
                <a:cs typeface="华文中宋" panose="02010600040101010101" charset="-122"/>
                <a:sym typeface="+mn-ea"/>
              </a:rPr>
              <a:t>在Kernel CFI中，前向边沿防护通过表的方式对间接跳转的目的地址进行分类和插桩，后向边沿防护则使用影子调用堆栈。这些技术有效防御了控制流劫持攻击，提高了软件系统的安全性。</a:t>
            </a:r>
            <a:endParaRPr lang="zh-CN" altLang="en-US" sz="2000" dirty="0">
              <a:effectLst/>
              <a:latin typeface="华文中宋" panose="02010600040101010101" charset="-122"/>
              <a:ea typeface="华文中宋" panose="02010600040101010101" charset="-122"/>
              <a:cs typeface="华文中宋" panose="02010600040101010101" charset="-122"/>
              <a:sym typeface="+mn-ea"/>
            </a:endParaRPr>
          </a:p>
        </p:txBody>
      </p:sp>
      <p:sp>
        <p:nvSpPr>
          <p:cNvPr id="5" name="文本框 4"/>
          <p:cNvSpPr txBox="1"/>
          <p:nvPr>
            <p:custDataLst>
              <p:tags r:id="rId2"/>
            </p:custDataLst>
          </p:nvPr>
        </p:nvSpPr>
        <p:spPr>
          <a:xfrm>
            <a:off x="836930" y="3307715"/>
            <a:ext cx="4064000"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重点总结：</a:t>
            </a:r>
            <a:endParaRPr lang="zh-CN" altLang="en-US" sz="24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348355" y="4127501"/>
            <a:ext cx="5000531" cy="1353534"/>
          </a:xfrm>
        </p:spPr>
        <p:txBody>
          <a:bodyPr>
            <a:normAutofit fontScale="90000"/>
          </a:bodyPr>
          <a:lstStyle/>
          <a:p>
            <a:r>
              <a:rPr lang="en-US" altLang="zh-CN"/>
              <a:t>Thanks For You</a:t>
            </a:r>
            <a:r>
              <a:rPr lang="en-US" altLang="zh-CN"/>
              <a:t>r Listening. </a:t>
            </a:r>
            <a:br>
              <a:rPr lang="en-US" altLang="zh-CN"/>
            </a:br>
            <a:endParaRPr lang="zh-CN" altLang="en-US" dirty="0"/>
          </a:p>
        </p:txBody>
      </p:sp>
      <p:cxnSp>
        <p:nvCxnSpPr>
          <p:cNvPr id="13" name="直接连接符 12"/>
          <p:cNvCxnSpPr/>
          <p:nvPr/>
        </p:nvCxnSpPr>
        <p:spPr>
          <a:xfrm>
            <a:off x="3048000" y="3523874"/>
            <a:ext cx="0" cy="2476500"/>
          </a:xfrm>
          <a:prstGeom prst="line">
            <a:avLst/>
          </a:prstGeom>
          <a:ln w="3175">
            <a:solidFill>
              <a:srgbClr val="72493E"/>
            </a:solidFill>
          </a:ln>
        </p:spPr>
        <p:style>
          <a:lnRef idx="1">
            <a:schemeClr val="accent1"/>
          </a:lnRef>
          <a:fillRef idx="0">
            <a:schemeClr val="accent1"/>
          </a:fillRef>
          <a:effectRef idx="0">
            <a:schemeClr val="accent1"/>
          </a:effectRef>
          <a:fontRef idx="minor">
            <a:schemeClr val="tx1"/>
          </a:fontRef>
        </p:style>
      </p:cxnSp>
      <p:pic>
        <p:nvPicPr>
          <p:cNvPr id="2" name="图片 1" descr="中科大"/>
          <p:cNvPicPr>
            <a:picLocks noChangeAspect="1"/>
          </p:cNvPicPr>
          <p:nvPr/>
        </p:nvPicPr>
        <p:blipFill>
          <a:blip r:embed="rId1"/>
          <a:stretch>
            <a:fillRect/>
          </a:stretch>
        </p:blipFill>
        <p:spPr>
          <a:xfrm>
            <a:off x="318135" y="226060"/>
            <a:ext cx="717550" cy="717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custDataLst>
              <p:tags r:id="rId1"/>
            </p:custDataLst>
          </p:nvPr>
        </p:nvPicPr>
        <p:blipFill>
          <a:blip r:embed="rId2"/>
          <a:stretch>
            <a:fillRect/>
          </a:stretch>
        </p:blipFill>
        <p:spPr>
          <a:xfrm>
            <a:off x="217170" y="2872740"/>
            <a:ext cx="5147310" cy="3315335"/>
          </a:xfrm>
          <a:prstGeom prst="rect">
            <a:avLst/>
          </a:prstGeom>
          <a:noFill/>
          <a:ln w="9525">
            <a:noFill/>
          </a:ln>
        </p:spPr>
      </p:pic>
      <p:sp>
        <p:nvSpPr>
          <p:cNvPr id="2" name="标题 1"/>
          <p:cNvSpPr>
            <a:spLocks noGrp="1"/>
          </p:cNvSpPr>
          <p:nvPr>
            <p:ph type="title"/>
          </p:nvPr>
        </p:nvSpPr>
        <p:spPr/>
        <p:txBody>
          <a:bodyPr/>
          <a:lstStyle/>
          <a:p>
            <a:r>
              <a:rPr lang="en-US" altLang="zh-CN" dirty="0"/>
              <a:t>History of CFI</a:t>
            </a:r>
            <a:endParaRPr lang="zh-CN" altLang="en-US" dirty="0"/>
          </a:p>
        </p:txBody>
      </p:sp>
      <p:sp>
        <p:nvSpPr>
          <p:cNvPr id="99" name="Shape 305"/>
          <p:cNvSpPr txBox="1"/>
          <p:nvPr/>
        </p:nvSpPr>
        <p:spPr>
          <a:xfrm>
            <a:off x="1800919" y="1130299"/>
            <a:ext cx="8397123" cy="581926"/>
          </a:xfrm>
          <a:prstGeom prst="rect">
            <a:avLst/>
          </a:prstGeom>
          <a:noFill/>
          <a:ln>
            <a:noFill/>
          </a:ln>
        </p:spPr>
        <p:txBody>
          <a:bodyPr lIns="45713" tIns="22850" rIns="45713" bIns="22850" anchor="ctr" anchorCtr="0">
            <a:noAutofit/>
          </a:bodyPr>
          <a:lstStyle/>
          <a:p>
            <a:pPr algn="ctr">
              <a:buSzPct val="25000"/>
            </a:pPr>
            <a:r>
              <a:rPr lang="zh-CN" altLang="en-US" sz="3200" b="1" dirty="0">
                <a:latin typeface="仿宋" panose="02010609060101010101" pitchFamily="49" charset="-122"/>
                <a:ea typeface="仿宋" panose="02010609060101010101" pitchFamily="49" charset="-122"/>
              </a:rPr>
              <a:t>控制流劫持攻击</a:t>
            </a:r>
            <a:endParaRPr lang="en-US" sz="3200" dirty="0">
              <a:latin typeface="仿宋" panose="02010609060101010101" pitchFamily="49" charset="-122"/>
              <a:ea typeface="仿宋" panose="02010609060101010101" pitchFamily="49" charset="-122"/>
              <a:cs typeface="Calibri" panose="020F0502020204030204"/>
              <a:sym typeface="Calibri" panose="020F0502020204030204"/>
            </a:endParaRPr>
          </a:p>
        </p:txBody>
      </p:sp>
      <p:pic>
        <p:nvPicPr>
          <p:cNvPr id="5" name="图片 4" descr="中科大"/>
          <p:cNvPicPr>
            <a:picLocks noChangeAspect="1"/>
          </p:cNvPicPr>
          <p:nvPr/>
        </p:nvPicPr>
        <p:blipFill>
          <a:blip r:embed="rId3"/>
          <a:stretch>
            <a:fillRect/>
          </a:stretch>
        </p:blipFill>
        <p:spPr>
          <a:xfrm>
            <a:off x="10803255" y="155575"/>
            <a:ext cx="717550" cy="717550"/>
          </a:xfrm>
          <a:prstGeom prst="rect">
            <a:avLst/>
          </a:prstGeom>
        </p:spPr>
      </p:pic>
      <p:sp>
        <p:nvSpPr>
          <p:cNvPr id="6" name="文本框 5"/>
          <p:cNvSpPr txBox="1"/>
          <p:nvPr/>
        </p:nvSpPr>
        <p:spPr>
          <a:xfrm>
            <a:off x="1495425" y="1605915"/>
            <a:ext cx="9307195" cy="2214880"/>
          </a:xfrm>
          <a:prstGeom prst="rect">
            <a:avLst/>
          </a:prstGeom>
          <a:noFill/>
        </p:spPr>
        <p:txBody>
          <a:bodyPr wrap="square" rtlCol="0" anchor="t">
            <a:noAutofit/>
          </a:bodyPr>
          <a:p>
            <a:pPr>
              <a:lnSpc>
                <a:spcPct val="130000"/>
              </a:lnSpc>
            </a:pPr>
            <a:r>
              <a:rPr lang="zh-CN" altLang="en-US">
                <a:latin typeface="华文中宋" panose="02010600040101010101" charset="-122"/>
                <a:ea typeface="华文中宋" panose="02010600040101010101" charset="-122"/>
              </a:rPr>
              <a:t>控制流劫持是一种危害性极大的攻击方式，攻击者能够通过它来获取目标机器的控制权，对目标机器进行全面控制。</a:t>
            </a:r>
            <a:endParaRPr lang="zh-CN" altLang="en-US">
              <a:latin typeface="华文中宋" panose="02010600040101010101" charset="-122"/>
              <a:ea typeface="华文中宋" panose="02010600040101010101" charset="-122"/>
            </a:endParaRPr>
          </a:p>
        </p:txBody>
      </p:sp>
      <p:sp>
        <p:nvSpPr>
          <p:cNvPr id="8" name="文本框 7"/>
          <p:cNvSpPr txBox="1"/>
          <p:nvPr/>
        </p:nvSpPr>
        <p:spPr>
          <a:xfrm>
            <a:off x="4730750" y="2491105"/>
            <a:ext cx="6954520" cy="3238500"/>
          </a:xfrm>
          <a:prstGeom prst="rect">
            <a:avLst/>
          </a:prstGeom>
          <a:noFill/>
        </p:spPr>
        <p:txBody>
          <a:bodyPr wrap="square" rtlCol="0" anchor="t">
            <a:noAutofit/>
          </a:bodyPr>
          <a:p>
            <a:pPr indent="457200">
              <a:lnSpc>
                <a:spcPct val="130000"/>
              </a:lnSpc>
            </a:pPr>
            <a:r>
              <a:rPr lang="zh-CN" altLang="en-US" sz="1600">
                <a:latin typeface="仿宋" panose="02010609060101010101" pitchFamily="49" charset="-122"/>
                <a:ea typeface="仿宋" panose="02010609060101010101" pitchFamily="49" charset="-122"/>
                <a:cs typeface="仿宋" panose="02010609060101010101" pitchFamily="49" charset="-122"/>
              </a:rPr>
              <a:t>当函数正在执行内部指令的过程中我们无法拿到程序的控制权，</a:t>
            </a:r>
            <a:r>
              <a:rPr lang="zh-CN" altLang="en-US" sz="1600" b="1">
                <a:latin typeface="仿宋" panose="02010609060101010101" pitchFamily="49" charset="-122"/>
                <a:ea typeface="仿宋" panose="02010609060101010101" pitchFamily="49" charset="-122"/>
                <a:cs typeface="仿宋" panose="02010609060101010101" pitchFamily="49" charset="-122"/>
              </a:rPr>
              <a:t>只有在发生函数调用或者结束函数调用时，程序的控制权会在函数状态之间发生跳转，这时才可以通过修改函数状态来实现攻击。</a:t>
            </a:r>
            <a:r>
              <a:rPr lang="zh-CN" altLang="en-US" sz="1600">
                <a:latin typeface="仿宋" panose="02010609060101010101" pitchFamily="49" charset="-122"/>
                <a:ea typeface="仿宋" panose="02010609060101010101" pitchFamily="49" charset="-122"/>
                <a:cs typeface="仿宋" panose="02010609060101010101" pitchFamily="49" charset="-122"/>
              </a:rPr>
              <a:t>函数结束调用时返回地址从栈内弹出，并通过</a:t>
            </a:r>
            <a:r>
              <a:rPr lang="en-US" altLang="zh-CN" sz="1600">
                <a:latin typeface="仿宋" panose="02010609060101010101" pitchFamily="49" charset="-122"/>
                <a:ea typeface="仿宋" panose="02010609060101010101" pitchFamily="49" charset="-122"/>
                <a:cs typeface="仿宋" panose="02010609060101010101" pitchFamily="49" charset="-122"/>
              </a:rPr>
              <a:t>ret</a:t>
            </a:r>
            <a:r>
              <a:rPr lang="zh-CN" altLang="en-US" sz="1600">
                <a:latin typeface="仿宋" panose="02010609060101010101" pitchFamily="49" charset="-122"/>
                <a:ea typeface="仿宋" panose="02010609060101010101" pitchFamily="49" charset="-122"/>
                <a:cs typeface="仿宋" panose="02010609060101010101" pitchFamily="49" charset="-122"/>
              </a:rPr>
              <a:t>操作存到指令寄存器内，获得控制权，所以可通过让指令寄存器载入攻击指令地址实现劫持。实现方法有以下几种：</a:t>
            </a:r>
            <a:endParaRPr lang="zh-CN" altLang="en-US" sz="1600">
              <a:latin typeface="仿宋" panose="02010609060101010101" pitchFamily="49" charset="-122"/>
              <a:ea typeface="仿宋" panose="02010609060101010101" pitchFamily="49" charset="-122"/>
              <a:cs typeface="仿宋" panose="02010609060101010101" pitchFamily="49" charset="-122"/>
            </a:endParaRPr>
          </a:p>
          <a:p>
            <a:pPr indent="457200">
              <a:lnSpc>
                <a:spcPct val="130000"/>
              </a:lnSpc>
            </a:pPr>
            <a:r>
              <a:rPr lang="zh-CN" altLang="en-US" sz="1600">
                <a:latin typeface="仿宋" panose="02010609060101010101" pitchFamily="49" charset="-122"/>
                <a:ea typeface="仿宋" panose="02010609060101010101" pitchFamily="49" charset="-122"/>
                <a:cs typeface="仿宋" panose="02010609060101010101" pitchFamily="49" charset="-122"/>
              </a:rPr>
              <a:t>修改返回地址，让其指向溢出数据中的一段指令（shellcode）</a:t>
            </a:r>
            <a:endParaRPr lang="zh-CN" altLang="en-US" sz="1600">
              <a:latin typeface="仿宋" panose="02010609060101010101" pitchFamily="49" charset="-122"/>
              <a:ea typeface="仿宋" panose="02010609060101010101" pitchFamily="49" charset="-122"/>
              <a:cs typeface="仿宋" panose="02010609060101010101" pitchFamily="49" charset="-122"/>
            </a:endParaRPr>
          </a:p>
          <a:p>
            <a:pPr indent="457200">
              <a:lnSpc>
                <a:spcPct val="130000"/>
              </a:lnSpc>
            </a:pPr>
            <a:r>
              <a:rPr lang="zh-CN" altLang="en-US" sz="1600">
                <a:latin typeface="仿宋" panose="02010609060101010101" pitchFamily="49" charset="-122"/>
                <a:ea typeface="仿宋" panose="02010609060101010101" pitchFamily="49" charset="-122"/>
                <a:cs typeface="仿宋" panose="02010609060101010101" pitchFamily="49" charset="-122"/>
              </a:rPr>
              <a:t>修改返回地址，让其指向内存中已有的某个函数（return2libc）</a:t>
            </a:r>
            <a:endParaRPr lang="zh-CN" altLang="en-US" sz="1600">
              <a:latin typeface="仿宋" panose="02010609060101010101" pitchFamily="49" charset="-122"/>
              <a:ea typeface="仿宋" panose="02010609060101010101" pitchFamily="49" charset="-122"/>
              <a:cs typeface="仿宋" panose="02010609060101010101" pitchFamily="49" charset="-122"/>
            </a:endParaRPr>
          </a:p>
          <a:p>
            <a:pPr indent="457200">
              <a:lnSpc>
                <a:spcPct val="130000"/>
              </a:lnSpc>
            </a:pPr>
            <a:r>
              <a:rPr lang="zh-CN" altLang="en-US" sz="1600">
                <a:latin typeface="仿宋" panose="02010609060101010101" pitchFamily="49" charset="-122"/>
                <a:ea typeface="仿宋" panose="02010609060101010101" pitchFamily="49" charset="-122"/>
                <a:cs typeface="仿宋" panose="02010609060101010101" pitchFamily="49" charset="-122"/>
              </a:rPr>
              <a:t>修改返回地址，让其指向内存中已有的一段指令（ROP）</a:t>
            </a:r>
            <a:endParaRPr lang="zh-CN" altLang="en-US" sz="1600">
              <a:latin typeface="仿宋" panose="02010609060101010101" pitchFamily="49" charset="-122"/>
              <a:ea typeface="仿宋" panose="02010609060101010101" pitchFamily="49" charset="-122"/>
              <a:cs typeface="仿宋" panose="02010609060101010101" pitchFamily="49" charset="-122"/>
            </a:endParaRPr>
          </a:p>
          <a:p>
            <a:pPr indent="457200">
              <a:lnSpc>
                <a:spcPct val="130000"/>
              </a:lnSpc>
            </a:pPr>
            <a:r>
              <a:rPr lang="zh-CN" altLang="en-US" sz="1600">
                <a:latin typeface="仿宋" panose="02010609060101010101" pitchFamily="49" charset="-122"/>
                <a:ea typeface="仿宋" panose="02010609060101010101" pitchFamily="49" charset="-122"/>
                <a:cs typeface="仿宋" panose="02010609060101010101" pitchFamily="49" charset="-122"/>
              </a:rPr>
              <a:t>修改某个被调用函数的地址，让其指向另一个函数（hijack GOT）</a:t>
            </a:r>
            <a:endParaRPr lang="zh-CN" altLang="en-US" sz="160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transition advTm="3278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History of CFI</a:t>
            </a:r>
            <a:endParaRPr lang="zh-CN" altLang="en-US" dirty="0"/>
          </a:p>
        </p:txBody>
      </p:sp>
      <p:sp>
        <p:nvSpPr>
          <p:cNvPr id="87" name="Shape 284"/>
          <p:cNvSpPr txBox="1"/>
          <p:nvPr/>
        </p:nvSpPr>
        <p:spPr>
          <a:xfrm>
            <a:off x="8747760" y="4695825"/>
            <a:ext cx="2767965" cy="2227580"/>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gn="l">
              <a:lnSpc>
                <a:spcPct val="140000"/>
              </a:lnSpc>
            </a:pPr>
            <a:r>
              <a:rPr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随着防护技术的发展，针对控制流的攻击变得愈发困难。而不通过劫持控制流，而是针对数据流来进行攻击的方式，这就是DOP攻击。</a:t>
            </a:r>
            <a:endPar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p:txBody>
      </p:sp>
      <p:sp>
        <p:nvSpPr>
          <p:cNvPr id="88" name="Shape 285"/>
          <p:cNvSpPr txBox="1"/>
          <p:nvPr/>
        </p:nvSpPr>
        <p:spPr>
          <a:xfrm>
            <a:off x="8748120" y="4428051"/>
            <a:ext cx="3160309" cy="311745"/>
          </a:xfrm>
          <a:prstGeom prst="rect">
            <a:avLst/>
          </a:prstGeom>
          <a:noFill/>
          <a:ln>
            <a:noFill/>
          </a:ln>
        </p:spPr>
        <p:txBody>
          <a:bodyPr wrap="none" lIns="91440" tIns="45720" rIns="91440" bIns="45720" anchor="ctr" anchorCtr="0">
            <a:noAutofit/>
          </a:bodyPr>
          <a:lstStyle/>
          <a:p>
            <a:pPr>
              <a:buSzPct val="25000"/>
            </a:pPr>
            <a:r>
              <a:rPr lang="de-DE" altLang="zh-CN" sz="1900" b="1" dirty="0">
                <a:solidFill>
                  <a:schemeClr val="tx1"/>
                </a:solidFill>
                <a:uFillTx/>
                <a:ea typeface="Calibri" panose="020F0502020204030204"/>
                <a:cs typeface="Calibri" panose="020F0502020204030204"/>
                <a:sym typeface="Calibri" panose="020F0502020204030204"/>
              </a:rPr>
              <a:t>DOP</a:t>
            </a:r>
            <a:endParaRPr lang="de-DE" altLang="zh-CN" sz="1900" b="1" dirty="0">
              <a:solidFill>
                <a:schemeClr val="tx1"/>
              </a:solidFill>
              <a:uFillTx/>
              <a:ea typeface="Calibri" panose="020F0502020204030204"/>
              <a:cs typeface="Calibri" panose="020F0502020204030204"/>
              <a:sym typeface="Calibri" panose="020F0502020204030204"/>
            </a:endParaRPr>
          </a:p>
        </p:txBody>
      </p:sp>
      <p:sp>
        <p:nvSpPr>
          <p:cNvPr id="90" name="Shape 287"/>
          <p:cNvSpPr txBox="1"/>
          <p:nvPr/>
        </p:nvSpPr>
        <p:spPr>
          <a:xfrm>
            <a:off x="678815" y="4696460"/>
            <a:ext cx="3268345" cy="2718435"/>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gn="l">
              <a:lnSpc>
                <a:spcPct val="150000"/>
              </a:lnSpc>
            </a:pPr>
            <a:r>
              <a:rPr lang="zh-CN" altLang="en-US" b="0" i="0" dirty="0">
                <a:solidFill>
                  <a:srgbClr val="000000"/>
                </a:solidFill>
                <a:highlight>
                  <a:srgbClr val="FFFFFF">
                    <a:alpha val="0"/>
                  </a:srgbClr>
                </a:highlight>
                <a:latin typeface="微软雅黑" panose="020B0503020204020204" charset="-122"/>
                <a:ea typeface="微软雅黑" panose="020B0503020204020204" charset="-122"/>
              </a:rPr>
              <a:t>早期的攻击通常采用代码注入(shellcode)的方式，通过上载一段代码，将控制转向这段代码执行。攻击指令一般都是用来打开 shell，从而可以获得当前进程的控制权，所以这类指令片段也被成为“shellcode”。</a:t>
            </a:r>
            <a:endParaRPr lang="zh-CN" altLang="en-US" b="0" i="0" dirty="0">
              <a:solidFill>
                <a:srgbClr val="000000"/>
              </a:solidFill>
              <a:highlight>
                <a:srgbClr val="FFFFFF">
                  <a:alpha val="0"/>
                </a:srgbClr>
              </a:highlight>
              <a:latin typeface="微软雅黑" panose="020B0503020204020204" charset="-122"/>
              <a:ea typeface="微软雅黑" panose="020B0503020204020204" charset="-122"/>
            </a:endParaRPr>
          </a:p>
        </p:txBody>
      </p:sp>
      <p:sp>
        <p:nvSpPr>
          <p:cNvPr id="91" name="Shape 288"/>
          <p:cNvSpPr txBox="1"/>
          <p:nvPr/>
        </p:nvSpPr>
        <p:spPr>
          <a:xfrm>
            <a:off x="673100" y="4428051"/>
            <a:ext cx="3160309" cy="311745"/>
          </a:xfrm>
          <a:prstGeom prst="rect">
            <a:avLst/>
          </a:prstGeom>
          <a:noFill/>
          <a:ln>
            <a:noFill/>
          </a:ln>
        </p:spPr>
        <p:txBody>
          <a:bodyPr wrap="none" lIns="91440" tIns="45720" rIns="91440" bIns="45720" anchor="ctr" anchorCtr="0"/>
          <a:lstStyle/>
          <a:p>
            <a:pPr>
              <a:buSzPct val="25000"/>
            </a:pPr>
            <a:r>
              <a:rPr lang="de-DE" b="1" dirty="0">
                <a:ea typeface="Calibri" panose="020F0502020204030204"/>
                <a:cs typeface="Calibri" panose="020F0502020204030204"/>
                <a:sym typeface="Calibri" panose="020F0502020204030204"/>
              </a:rPr>
              <a:t>Shellcode</a:t>
            </a:r>
            <a:r>
              <a:rPr lang="zh-CN" altLang="de-DE" b="1" dirty="0">
                <a:ea typeface="Calibri" panose="020F0502020204030204"/>
                <a:cs typeface="Calibri" panose="020F0502020204030204"/>
                <a:sym typeface="Calibri" panose="020F0502020204030204"/>
              </a:rPr>
              <a:t>攻击</a:t>
            </a:r>
            <a:endParaRPr lang="zh-CN" altLang="de-DE" b="1" dirty="0">
              <a:ea typeface="Calibri" panose="020F0502020204030204"/>
              <a:cs typeface="Calibri" panose="020F0502020204030204"/>
              <a:sym typeface="Calibri" panose="020F0502020204030204"/>
            </a:endParaRPr>
          </a:p>
        </p:txBody>
      </p:sp>
      <p:sp>
        <p:nvSpPr>
          <p:cNvPr id="93" name="Shape 290"/>
          <p:cNvSpPr txBox="1"/>
          <p:nvPr/>
        </p:nvSpPr>
        <p:spPr>
          <a:xfrm>
            <a:off x="4419600" y="4695825"/>
            <a:ext cx="3855085" cy="2162810"/>
          </a:xfrm>
          <a:prstGeom prst="rect">
            <a:avLst/>
          </a:prstGeom>
          <a:noFill/>
          <a:ln>
            <a:noFill/>
          </a:ln>
        </p:spPr>
        <p:txBody>
          <a:bodyPr lIns="91440" tIns="45720" rIns="91440" bIns="45720" anchor="t" anchorCtr="0">
            <a:noAutofit/>
          </a:bodyPr>
          <a:lstStyle>
            <a:defPPr>
              <a:defRPr lang="zh-CN"/>
            </a:defPPr>
            <a:lvl1pPr>
              <a:buSzPct val="25000"/>
              <a:defRPr sz="1200" b="1">
                <a:solidFill>
                  <a:schemeClr val="dk1"/>
                </a:solidFill>
                <a:latin typeface="Calibri" panose="020F0502020204030204"/>
                <a:ea typeface="Calibri" panose="020F0502020204030204"/>
                <a:cs typeface="Calibri" panose="020F0502020204030204"/>
              </a:defRPr>
            </a:lvl1pPr>
          </a:lstStyle>
          <a:p>
            <a:pPr algn="l">
              <a:lnSpc>
                <a:spcPct val="150000"/>
              </a:lnSpc>
            </a:pP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利用被攻击程序中的代码片段，进行拼接以形成攻击逻辑（代码重用）。包括</a:t>
            </a:r>
            <a:r>
              <a:rPr lang="en-US" altLang="zh-CN"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Return-to-</a:t>
            </a:r>
            <a:r>
              <a:rPr lang="en-US" altLang="zh-CN" b="0" i="0" dirty="0" err="1">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libc</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a:t>
            </a:r>
            <a:r>
              <a:rPr lang="en-US" altLang="zh-CN"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ROP</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a:t>
            </a:r>
            <a:r>
              <a:rPr lang="en-US" altLang="zh-CN"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JOP</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等。</a:t>
            </a:r>
            <a:endPar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Return2libc攻击调用内存里libc 动态链接库中的系统级函数</a:t>
            </a:r>
            <a:r>
              <a:rPr lang="en-US" altLang="zh-CN" b="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sym typeface="+mn-ea"/>
              </a:rPr>
              <a:t>system</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函数，通过</a:t>
            </a:r>
            <a:r>
              <a:rPr lang="zh-CN" altLang="en-US" b="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sym typeface="+mn-ea"/>
              </a:rPr>
              <a:t>system(“/bin/sh”) 指令</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打开 shell。</a:t>
            </a:r>
            <a:r>
              <a:rPr lang="en-US" altLang="zh-CN"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ROP</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则用内存中函数片段</a:t>
            </a:r>
            <a:r>
              <a:rPr lang="en-US" altLang="zh-CN"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gadget</a:t>
            </a:r>
            <a:r>
              <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rPr>
              <a:t>拼凑系统调用命令，劫持控制权。</a:t>
            </a:r>
            <a:endPar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a:p>
            <a:pPr algn="l">
              <a:lnSpc>
                <a:spcPct val="150000"/>
              </a:lnSpc>
            </a:pPr>
            <a:endParaRPr lang="zh-CN" altLang="en-US" b="0" i="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p:txBody>
      </p:sp>
      <p:sp>
        <p:nvSpPr>
          <p:cNvPr id="94" name="Shape 291"/>
          <p:cNvSpPr txBox="1"/>
          <p:nvPr/>
        </p:nvSpPr>
        <p:spPr>
          <a:xfrm>
            <a:off x="4419433" y="4443926"/>
            <a:ext cx="3160309" cy="311745"/>
          </a:xfrm>
          <a:prstGeom prst="rect">
            <a:avLst/>
          </a:prstGeom>
          <a:noFill/>
          <a:ln>
            <a:noFill/>
          </a:ln>
        </p:spPr>
        <p:txBody>
          <a:bodyPr wrap="none" lIns="91440" tIns="45720" rIns="91440" bIns="45720" anchor="ctr" anchorCtr="0"/>
          <a:lstStyle/>
          <a:p>
            <a:pPr>
              <a:buSzPct val="25000"/>
            </a:pPr>
            <a:r>
              <a:rPr lang="de-DE" altLang="zh-CN" sz="2000" b="1" dirty="0">
                <a:ea typeface="Calibri" panose="020F0502020204030204"/>
                <a:cs typeface="Calibri" panose="020F0502020204030204"/>
                <a:sym typeface="Calibri" panose="020F0502020204030204"/>
              </a:rPr>
              <a:t>Return2lib/ROP</a:t>
            </a:r>
            <a:endParaRPr lang="de-DE" altLang="zh-CN" sz="2000" b="1" dirty="0">
              <a:ea typeface="Calibri" panose="020F0502020204030204"/>
              <a:cs typeface="Calibri" panose="020F0502020204030204"/>
              <a:sym typeface="Calibri" panose="020F0502020204030204"/>
            </a:endParaRPr>
          </a:p>
        </p:txBody>
      </p:sp>
      <p:sp>
        <p:nvSpPr>
          <p:cNvPr id="96" name="Shape 300"/>
          <p:cNvSpPr txBox="1"/>
          <p:nvPr/>
        </p:nvSpPr>
        <p:spPr>
          <a:xfrm>
            <a:off x="159165" y="4158498"/>
            <a:ext cx="1436658" cy="1621078"/>
          </a:xfrm>
          <a:prstGeom prst="rect">
            <a:avLst/>
          </a:prstGeom>
          <a:noFill/>
          <a:ln>
            <a:noFill/>
          </a:ln>
        </p:spPr>
        <p:txBody>
          <a:bodyPr lIns="91440" tIns="45720" rIns="91440" bIns="45720" anchor="t" anchorCtr="0">
            <a:noAutofit/>
          </a:bodyPr>
          <a:lstStyle/>
          <a:p>
            <a:pPr>
              <a:buSzPct val="25000"/>
            </a:pPr>
            <a:r>
              <a:rPr lang="de-DE" sz="7500" dirty="0">
                <a:solidFill>
                  <a:schemeClr val="bg1">
                    <a:lumMod val="95000"/>
                  </a:schemeClr>
                </a:solidFill>
                <a:ea typeface="Questrial"/>
                <a:cs typeface="Questrial"/>
                <a:sym typeface="Questrial"/>
              </a:rPr>
              <a:t>1</a:t>
            </a:r>
            <a:endParaRPr lang="de-DE" sz="7500" dirty="0">
              <a:solidFill>
                <a:schemeClr val="bg1">
                  <a:lumMod val="95000"/>
                </a:schemeClr>
              </a:solidFill>
              <a:ea typeface="Questrial"/>
              <a:cs typeface="Questrial"/>
              <a:sym typeface="Questrial"/>
            </a:endParaRPr>
          </a:p>
        </p:txBody>
      </p:sp>
      <p:sp>
        <p:nvSpPr>
          <p:cNvPr id="97" name="Shape 301"/>
          <p:cNvSpPr txBox="1"/>
          <p:nvPr/>
        </p:nvSpPr>
        <p:spPr>
          <a:xfrm>
            <a:off x="3833495" y="4218305"/>
            <a:ext cx="1654175" cy="1229995"/>
          </a:xfrm>
          <a:prstGeom prst="rect">
            <a:avLst/>
          </a:prstGeom>
          <a:noFill/>
          <a:ln>
            <a:noFill/>
          </a:ln>
        </p:spPr>
        <p:txBody>
          <a:bodyPr lIns="91440" tIns="45720" rIns="91440" bIns="45720" anchor="t" anchorCtr="0">
            <a:noAutofit/>
          </a:bodyPr>
          <a:lstStyle>
            <a:defPPr>
              <a:defRPr lang="zh-CN"/>
            </a:defPPr>
            <a:lvl1pPr>
              <a:buSzPct val="25000"/>
              <a:defRPr sz="7500">
                <a:solidFill>
                  <a:schemeClr val="bg1">
                    <a:lumMod val="95000"/>
                  </a:schemeClr>
                </a:solidFill>
                <a:ea typeface="Questrial"/>
                <a:cs typeface="Questrial"/>
              </a:defRPr>
            </a:lvl1pPr>
          </a:lstStyle>
          <a:p>
            <a:r>
              <a:rPr lang="de-DE" dirty="0">
                <a:sym typeface="Questrial"/>
              </a:rPr>
              <a:t>2</a:t>
            </a:r>
            <a:endParaRPr lang="de-DE" dirty="0">
              <a:sym typeface="Questrial"/>
            </a:endParaRPr>
          </a:p>
        </p:txBody>
      </p:sp>
      <p:sp>
        <p:nvSpPr>
          <p:cNvPr id="98" name="Shape 302"/>
          <p:cNvSpPr txBox="1"/>
          <p:nvPr/>
        </p:nvSpPr>
        <p:spPr>
          <a:xfrm>
            <a:off x="8165812" y="4218188"/>
            <a:ext cx="1436658" cy="1621078"/>
          </a:xfrm>
          <a:prstGeom prst="rect">
            <a:avLst/>
          </a:prstGeom>
          <a:noFill/>
          <a:ln>
            <a:noFill/>
          </a:ln>
        </p:spPr>
        <p:txBody>
          <a:bodyPr lIns="91440" tIns="45720" rIns="91440" bIns="45720" anchor="t" anchorCtr="0">
            <a:noAutofit/>
          </a:bodyPr>
          <a:lstStyle>
            <a:defPPr>
              <a:defRPr lang="zh-CN"/>
            </a:defPPr>
            <a:lvl1pPr>
              <a:buSzPct val="25000"/>
              <a:defRPr sz="7500">
                <a:solidFill>
                  <a:schemeClr val="bg1">
                    <a:lumMod val="95000"/>
                  </a:schemeClr>
                </a:solidFill>
                <a:ea typeface="Questrial"/>
                <a:cs typeface="Questrial"/>
              </a:defRPr>
            </a:lvl1pPr>
          </a:lstStyle>
          <a:p>
            <a:r>
              <a:rPr lang="de-DE">
                <a:sym typeface="Questrial"/>
              </a:rPr>
              <a:t>3</a:t>
            </a:r>
            <a:endParaRPr lang="de-DE">
              <a:sym typeface="Questrial"/>
            </a:endParaRPr>
          </a:p>
        </p:txBody>
      </p:sp>
      <p:sp>
        <p:nvSpPr>
          <p:cNvPr id="99" name="Shape 305"/>
          <p:cNvSpPr txBox="1"/>
          <p:nvPr/>
        </p:nvSpPr>
        <p:spPr>
          <a:xfrm>
            <a:off x="1897439" y="1130299"/>
            <a:ext cx="8397123" cy="581926"/>
          </a:xfrm>
          <a:prstGeom prst="rect">
            <a:avLst/>
          </a:prstGeom>
          <a:noFill/>
          <a:ln>
            <a:noFill/>
          </a:ln>
        </p:spPr>
        <p:txBody>
          <a:bodyPr lIns="45713" tIns="22850" rIns="45713" bIns="22850" anchor="ctr" anchorCtr="0">
            <a:noAutofit/>
          </a:bodyPr>
          <a:lstStyle/>
          <a:p>
            <a:pPr algn="ctr">
              <a:buSzPct val="25000"/>
            </a:pPr>
            <a:r>
              <a:rPr lang="zh-CN" altLang="en-US" sz="3200" b="1" dirty="0">
                <a:latin typeface="仿宋" panose="02010609060101010101" pitchFamily="49" charset="-122"/>
                <a:ea typeface="仿宋" panose="02010609060101010101" pitchFamily="49" charset="-122"/>
              </a:rPr>
              <a:t>控制流攻击历史</a:t>
            </a:r>
            <a:endParaRPr lang="en-US" sz="3200" dirty="0">
              <a:latin typeface="仿宋" panose="02010609060101010101" pitchFamily="49" charset="-122"/>
              <a:ea typeface="仿宋" panose="02010609060101010101" pitchFamily="49" charset="-122"/>
              <a:cs typeface="Calibri" panose="020F0502020204030204"/>
              <a:sym typeface="Calibri" panose="020F0502020204030204"/>
            </a:endParaRPr>
          </a:p>
        </p:txBody>
      </p:sp>
      <p:pic>
        <p:nvPicPr>
          <p:cNvPr id="5" name="图片 4" descr="中科大"/>
          <p:cNvPicPr>
            <a:picLocks noChangeAspect="1"/>
          </p:cNvPicPr>
          <p:nvPr/>
        </p:nvPicPr>
        <p:blipFill>
          <a:blip r:embed="rId1"/>
          <a:stretch>
            <a:fillRect/>
          </a:stretch>
        </p:blipFill>
        <p:spPr>
          <a:xfrm>
            <a:off x="10803255" y="155575"/>
            <a:ext cx="717550" cy="717550"/>
          </a:xfrm>
          <a:prstGeom prst="rect">
            <a:avLst/>
          </a:prstGeom>
        </p:spPr>
      </p:pic>
      <p:pic>
        <p:nvPicPr>
          <p:cNvPr id="6" name="图片 5"/>
          <p:cNvPicPr>
            <a:picLocks noChangeAspect="1"/>
          </p:cNvPicPr>
          <p:nvPr>
            <p:custDataLst>
              <p:tags r:id="rId2"/>
            </p:custDataLst>
          </p:nvPr>
        </p:nvPicPr>
        <p:blipFill>
          <a:blip r:embed="rId3"/>
          <a:stretch>
            <a:fillRect/>
          </a:stretch>
        </p:blipFill>
        <p:spPr>
          <a:xfrm>
            <a:off x="369570" y="1728470"/>
            <a:ext cx="3663950" cy="2413635"/>
          </a:xfrm>
          <a:prstGeom prst="rect">
            <a:avLst/>
          </a:prstGeom>
        </p:spPr>
      </p:pic>
      <p:pic>
        <p:nvPicPr>
          <p:cNvPr id="102" name="图片 101"/>
          <p:cNvPicPr/>
          <p:nvPr>
            <p:custDataLst>
              <p:tags r:id="rId4"/>
            </p:custDataLst>
          </p:nvPr>
        </p:nvPicPr>
        <p:blipFill>
          <a:blip r:embed="rId5"/>
          <a:stretch>
            <a:fillRect/>
          </a:stretch>
        </p:blipFill>
        <p:spPr>
          <a:xfrm>
            <a:off x="3551555" y="1729105"/>
            <a:ext cx="3673475" cy="2364105"/>
          </a:xfrm>
          <a:prstGeom prst="rect">
            <a:avLst/>
          </a:prstGeom>
          <a:noFill/>
          <a:ln w="9525">
            <a:noFill/>
          </a:ln>
        </p:spPr>
      </p:pic>
      <p:pic>
        <p:nvPicPr>
          <p:cNvPr id="103" name="图片 102"/>
          <p:cNvPicPr/>
          <p:nvPr>
            <p:custDataLst>
              <p:tags r:id="rId6"/>
            </p:custDataLst>
          </p:nvPr>
        </p:nvPicPr>
        <p:blipFill>
          <a:blip r:embed="rId7"/>
          <a:stretch>
            <a:fillRect/>
          </a:stretch>
        </p:blipFill>
        <p:spPr>
          <a:xfrm>
            <a:off x="7178675" y="1755775"/>
            <a:ext cx="3115945" cy="2337435"/>
          </a:xfrm>
          <a:prstGeom prst="rect">
            <a:avLst/>
          </a:prstGeom>
          <a:noFill/>
          <a:ln w="9525">
            <a:noFill/>
          </a:ln>
        </p:spPr>
      </p:pic>
    </p:spTree>
  </p:cSld>
  <p:clrMapOvr>
    <a:masterClrMapping/>
  </p:clrMapOvr>
  <p:transition advTm="4409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History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0709" y="1267203"/>
            <a:ext cx="11124565" cy="4622800"/>
            <a:chOff x="600709" y="1206878"/>
            <a:chExt cx="11124565" cy="4622800"/>
          </a:xfrm>
        </p:grpSpPr>
        <p:sp>
          <p:nvSpPr>
            <p:cNvPr id="13" name="işļiḑè"/>
            <p:cNvSpPr txBox="1"/>
            <p:nvPr/>
          </p:nvSpPr>
          <p:spPr bwMode="auto">
            <a:xfrm>
              <a:off x="779779" y="1206878"/>
              <a:ext cx="363601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rPr>
                <a:t>CFI</a:t>
              </a:r>
              <a:r>
                <a:rPr kumimoji="0" lang="zh-CN" altLang="en-US" sz="2800" b="1" i="0" u="none" strike="noStrike" kern="1200" cap="none" spc="0" normalizeH="0" baseline="0" noProof="0" dirty="0">
                  <a:ln>
                    <a:noFill/>
                  </a:ln>
                  <a:solidFill>
                    <a:srgbClr val="000000"/>
                  </a:solidFill>
                  <a:effectLst/>
                  <a:uLnTx/>
                  <a:uFillTx/>
                </a:rPr>
                <a:t>的提出与</a:t>
              </a:r>
              <a:r>
                <a:rPr kumimoji="0" lang="zh-CN" altLang="en-US" sz="2800" b="1" i="0" u="none" strike="noStrike" kern="1200" cap="none" spc="0" normalizeH="0" baseline="0" noProof="0" dirty="0">
                  <a:ln>
                    <a:noFill/>
                  </a:ln>
                  <a:solidFill>
                    <a:srgbClr val="000000"/>
                  </a:solidFill>
                  <a:effectLst/>
                  <a:uLnTx/>
                  <a:uFillTx/>
                </a:rPr>
                <a:t>发展</a:t>
              </a:r>
              <a:endParaRPr kumimoji="0" lang="zh-CN" altLang="en-US" sz="2800" b="1" i="0" u="none" strike="noStrike" kern="1200" cap="none" spc="0" normalizeH="0" baseline="0" noProof="0" dirty="0">
                <a:ln>
                  <a:noFill/>
                </a:ln>
                <a:solidFill>
                  <a:srgbClr val="000000"/>
                </a:solidFill>
                <a:effectLst/>
                <a:uLnTx/>
                <a:uFillTx/>
              </a:endParaRPr>
            </a:p>
          </p:txBody>
        </p:sp>
        <p:sp>
          <p:nvSpPr>
            <p:cNvPr id="14" name="iSḷiḋé"/>
            <p:cNvSpPr/>
            <p:nvPr/>
          </p:nvSpPr>
          <p:spPr bwMode="auto">
            <a:xfrm>
              <a:off x="600709" y="1906013"/>
              <a:ext cx="8867140" cy="385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rgbClr val="000000"/>
                  </a:solidFill>
                  <a:effectLst/>
                  <a:uLnTx/>
                  <a:uFillTx/>
                </a:rPr>
                <a:t>为了应对这些新型的控制流劫持攻击，加州大学和微软公司</a:t>
              </a:r>
              <a:r>
                <a:rPr kumimoji="0" lang="zh-CN" altLang="en-US" sz="1400" b="0" i="0" u="none" strike="noStrike" kern="1200" cap="none" spc="0" normalizeH="0" baseline="0" noProof="0" dirty="0">
                  <a:ln>
                    <a:noFill/>
                  </a:ln>
                  <a:solidFill>
                    <a:srgbClr val="000000"/>
                  </a:solidFill>
                  <a:effectLst/>
                  <a:uLnTx/>
                  <a:uFillTx/>
                </a:rPr>
                <a:t>在</a:t>
              </a:r>
              <a:r>
                <a:rPr kumimoji="0" lang="en-US" altLang="zh-CN" sz="1400" b="0" i="0" u="none" strike="noStrike" kern="1200" cap="none" spc="0" normalizeH="0" baseline="0" noProof="0" dirty="0">
                  <a:ln>
                    <a:noFill/>
                  </a:ln>
                  <a:solidFill>
                    <a:srgbClr val="000000"/>
                  </a:solidFill>
                  <a:effectLst/>
                  <a:uLnTx/>
                  <a:uFillTx/>
                </a:rPr>
                <a:t>2005</a:t>
              </a:r>
              <a:r>
                <a:rPr kumimoji="0" lang="zh-CN" altLang="en-US" sz="1400" b="0" i="0" u="none" strike="noStrike" kern="1200" cap="none" spc="0" normalizeH="0" baseline="0" noProof="0" dirty="0">
                  <a:ln>
                    <a:noFill/>
                  </a:ln>
                  <a:solidFill>
                    <a:srgbClr val="000000"/>
                  </a:solidFill>
                  <a:effectLst/>
                  <a:uLnTx/>
                  <a:uFillTx/>
                </a:rPr>
                <a:t>年</a:t>
              </a:r>
              <a:r>
                <a:rPr kumimoji="0" lang="en-US" altLang="zh-CN" sz="1400" b="0" i="0" u="none" strike="noStrike" kern="1200" cap="none" spc="0" normalizeH="0" baseline="0" noProof="0" dirty="0">
                  <a:ln>
                    <a:noFill/>
                  </a:ln>
                  <a:solidFill>
                    <a:srgbClr val="000000"/>
                  </a:solidFill>
                  <a:effectLst/>
                  <a:uLnTx/>
                  <a:uFillTx/>
                </a:rPr>
                <a:t>提出了</a:t>
              </a:r>
              <a:r>
                <a:rPr kumimoji="0" lang="en-US" altLang="zh-CN" sz="1400" b="1" i="0" u="none" strike="noStrike" kern="1200" cap="none" spc="0" normalizeH="0" baseline="0" noProof="0" dirty="0">
                  <a:ln>
                    <a:noFill/>
                  </a:ln>
                  <a:solidFill>
                    <a:srgbClr val="000000"/>
                  </a:solidFill>
                  <a:effectLst/>
                  <a:uLnTx/>
                  <a:uFillTx/>
                </a:rPr>
                <a:t>控制流完整性(</a:t>
              </a:r>
              <a:r>
                <a:rPr lang="en-US" altLang="zh-CN" sz="1400" b="1" noProof="0" dirty="0">
                  <a:ln>
                    <a:noFill/>
                  </a:ln>
                  <a:solidFill>
                    <a:srgbClr val="000000"/>
                  </a:solidFill>
                  <a:effectLst/>
                  <a:uLnTx/>
                  <a:uFillTx/>
                  <a:latin typeface="Agency FB" panose="020B0503020202020204" charset="0"/>
                  <a:cs typeface="Agency FB" panose="020B0503020202020204" charset="0"/>
                  <a:sym typeface="+mn-ea"/>
                </a:rPr>
                <a:t>Control-Flow Integrity</a:t>
              </a:r>
              <a:r>
                <a:rPr kumimoji="0" lang="en-US" altLang="zh-CN" sz="1400" b="1" i="0" u="none" strike="noStrike" kern="1200" cap="none" spc="0" normalizeH="0" baseline="0" noProof="0" dirty="0">
                  <a:ln>
                    <a:noFill/>
                  </a:ln>
                  <a:solidFill>
                    <a:srgbClr val="000000"/>
                  </a:solidFill>
                  <a:effectLst/>
                  <a:uLnTx/>
                  <a:uFillTx/>
                </a:rPr>
                <a:t>)</a:t>
              </a:r>
              <a:r>
                <a:rPr kumimoji="0" lang="en-US" altLang="zh-CN" sz="1400" b="0" i="0" u="none" strike="noStrike" kern="1200" cap="none" spc="0" normalizeH="0" baseline="0" noProof="0" dirty="0">
                  <a:ln>
                    <a:noFill/>
                  </a:ln>
                  <a:solidFill>
                    <a:srgbClr val="000000"/>
                  </a:solidFill>
                  <a:effectLst/>
                  <a:uLnTx/>
                  <a:uFillTx/>
                </a:rPr>
                <a:t>的防御机制。其核心思想是限制程序运行中的控制转移，使之始终处于原有的控制流图所限定的范围内。</a:t>
              </a:r>
              <a:endParaRPr kumimoji="0" lang="en-US" altLang="zh-CN" sz="1400" b="0" i="0" u="none" strike="noStrike" kern="1200" cap="none" spc="0" normalizeH="0" baseline="0" noProof="0" dirty="0">
                <a:ln>
                  <a:noFill/>
                </a:ln>
                <a:solidFill>
                  <a:srgbClr val="000000"/>
                </a:solidFill>
                <a:effectLst/>
                <a:uLnTx/>
                <a:uFillTx/>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1400" b="0" i="0" u="none" strike="noStrike" kern="1200" cap="none" spc="0" normalizeH="0" baseline="0" noProof="0" dirty="0">
                <a:ln>
                  <a:noFill/>
                </a:ln>
                <a:solidFill>
                  <a:srgbClr val="000000"/>
                </a:solidFill>
                <a:effectLst/>
                <a:uLnTx/>
                <a:uFillTx/>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2010年 Control-Flow Integrity Principles, Implementations, and Applications</a:t>
              </a: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介绍了</a:t>
              </a:r>
              <a:r>
                <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原始的CFI机制</a:t>
              </a: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a:t>
              </a:r>
              <a:r>
                <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理论上是对所有的间接转移指令进行检查,确保其只能跳转到它自身的目标集合,但这样的开销过大。</a:t>
              </a:r>
              <a:endPar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2013年 CCFIR的提出</a:t>
              </a: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rPr>
                <a:t>，成功降低了CFI机制的开销，使得能够将CFI投入实际使用中。</a:t>
              </a:r>
              <a:endParaRPr kumimoji="0" lang="zh-CN" altLang="en-US" sz="1400" b="0" i="0" u="none" strike="noStrike" kern="1200" cap="none" spc="0" normalizeH="0" baseline="0" noProof="0" dirty="0">
                <a:ln>
                  <a:noFill/>
                </a:ln>
                <a:solidFill>
                  <a:srgbClr val="000000"/>
                </a:solidFill>
                <a:effectLst/>
                <a:uLnTx/>
                <a:uFillTx/>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rPr>
                <a:t>持续的改进意味着现在CFI已经成为主流：最近版本的clang编译器</a:t>
              </a:r>
              <a:endParaRPr kumimoji="0" lang="zh-CN" altLang="en-US" sz="1400" b="0" i="0" u="none" strike="noStrike" kern="1200" cap="none" spc="0" normalizeH="0" baseline="0" noProof="0" dirty="0">
                <a:ln>
                  <a:noFill/>
                </a:ln>
                <a:solidFill>
                  <a:srgbClr val="000000"/>
                </a:solidFill>
                <a:effectLst/>
                <a:uLnTx/>
                <a:uFillTx/>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rPr>
                <a:t>和Microsoft Visual Studio都包含某种形式的CFI。</a:t>
              </a:r>
              <a:endParaRPr kumimoji="0" lang="zh-CN" altLang="en-US" sz="1400" b="0"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2"/>
          <a:stretch>
            <a:fillRect/>
          </a:stretch>
        </p:blipFill>
        <p:spPr>
          <a:xfrm>
            <a:off x="10803255" y="155575"/>
            <a:ext cx="717550" cy="717550"/>
          </a:xfrm>
          <a:prstGeom prst="rect">
            <a:avLst/>
          </a:prstGeom>
        </p:spPr>
      </p:pic>
      <p:pic>
        <p:nvPicPr>
          <p:cNvPr id="26" name="图片 25" descr="cfiHistory"/>
          <p:cNvPicPr>
            <a:picLocks noChangeAspect="1"/>
          </p:cNvPicPr>
          <p:nvPr/>
        </p:nvPicPr>
        <p:blipFill>
          <a:blip r:embed="rId3"/>
          <a:stretch>
            <a:fillRect/>
          </a:stretch>
        </p:blipFill>
        <p:spPr>
          <a:xfrm>
            <a:off x="6096000" y="3167380"/>
            <a:ext cx="5835650" cy="3546475"/>
          </a:xfrm>
          <a:prstGeom prst="rect">
            <a:avLst/>
          </a:prstGeom>
        </p:spPr>
      </p:pic>
    </p:spTree>
  </p:cSld>
  <p:clrMapOvr>
    <a:masterClrMapping/>
  </p:clrMapOvr>
  <p:transition advTm="2927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fontScale="90000"/>
          </a:bodyPr>
          <a:lstStyle/>
          <a:p>
            <a:r>
              <a:rPr lang="en-US" altLang="zh-CN" sz="4000" dirty="0"/>
              <a:t>P</a:t>
            </a:r>
            <a:r>
              <a:rPr lang="en-US" altLang="zh-CN" sz="4000" dirty="0"/>
              <a:t>rinciple of CFI</a:t>
            </a:r>
            <a:endParaRPr lang="zh-CN" altLang="en-US" sz="4000" dirty="0"/>
          </a:p>
        </p:txBody>
      </p:sp>
      <p:sp>
        <p:nvSpPr>
          <p:cNvPr id="6" name="文本占位符 5"/>
          <p:cNvSpPr>
            <a:spLocks noGrp="1"/>
          </p:cNvSpPr>
          <p:nvPr userDrawn="1">
            <p:ph type="body" idx="1"/>
          </p:nvPr>
        </p:nvSpPr>
        <p:spPr>
          <a:xfrm>
            <a:off x="5562600" y="3007995"/>
            <a:ext cx="6570980" cy="2088515"/>
          </a:xfrm>
        </p:spPr>
        <p:txBody>
          <a:bodyPr>
            <a:normAutofit/>
          </a:bodyPr>
          <a:lstStyle/>
          <a:p>
            <a:pPr marL="171450" lvl="0" indent="-171450">
              <a:buFont typeface="Arial" panose="020B0604020202020204" pitchFamily="34" charset="0"/>
              <a:buChar char="•"/>
            </a:pPr>
            <a:r>
              <a:rPr lang="zh-CN" altLang="en-US" sz="1800" dirty="0"/>
              <a:t>指令分类</a:t>
            </a:r>
            <a:r>
              <a:rPr lang="en-US" altLang="zh-CN" sz="1800" dirty="0"/>
              <a:t>——</a:t>
            </a:r>
            <a:r>
              <a:rPr lang="zh-CN" altLang="en-US" sz="1600" dirty="0"/>
              <a:t>直接跳转和间接跳转、前向转移和后向转移</a:t>
            </a:r>
            <a:endParaRPr lang="en-US" altLang="zh-CN" sz="1600" dirty="0"/>
          </a:p>
          <a:p>
            <a:pPr marL="171450" lvl="0" indent="-171450">
              <a:buFont typeface="Arial" panose="020B0604020202020204" pitchFamily="34" charset="0"/>
              <a:buChar char="•"/>
            </a:pPr>
            <a:r>
              <a:rPr lang="en-US" altLang="zh-CN" sz="1800" dirty="0"/>
              <a:t>CFI </a:t>
            </a:r>
            <a:r>
              <a:rPr lang="zh-CN" altLang="en-US" sz="1800" dirty="0"/>
              <a:t>基本原理</a:t>
            </a:r>
            <a:endParaRPr lang="en-US" altLang="zh-CN" sz="1800" dirty="0"/>
          </a:p>
          <a:p>
            <a:pPr marL="171450" lvl="0" indent="-171450">
              <a:buFont typeface="Arial" panose="020B0604020202020204" pitchFamily="34" charset="0"/>
              <a:buChar char="•"/>
            </a:pPr>
            <a:r>
              <a:rPr sz="1800" dirty="0"/>
              <a:t>Orig CFI</a:t>
            </a:r>
            <a:endParaRPr sz="1800" dirty="0"/>
          </a:p>
          <a:p>
            <a:pPr marL="171450" lvl="0" indent="-171450">
              <a:buFont typeface="Arial" panose="020B0604020202020204" pitchFamily="34" charset="0"/>
              <a:buChar char="•"/>
            </a:pPr>
            <a:r>
              <a:rPr sz="1800" dirty="0"/>
              <a:t>Kernel CFI</a:t>
            </a:r>
            <a:r>
              <a:rPr lang="en-US" sz="1800" dirty="0"/>
              <a:t> </a:t>
            </a:r>
            <a:endParaRPr lang="en-US" sz="1800" dirty="0"/>
          </a:p>
        </p:txBody>
      </p:sp>
      <p:sp>
        <p:nvSpPr>
          <p:cNvPr id="8" name="文本框 7"/>
          <p:cNvSpPr txBox="1"/>
          <p:nvPr/>
        </p:nvSpPr>
        <p:spPr>
          <a:xfrm>
            <a:off x="4096053" y="394802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3" name="图片 2" descr="中科大"/>
          <p:cNvPicPr>
            <a:picLocks noChangeAspect="1"/>
          </p:cNvPicPr>
          <p:nvPr/>
        </p:nvPicPr>
        <p:blipFill>
          <a:blip r:embed="rId1"/>
          <a:stretch>
            <a:fillRect/>
          </a:stretch>
        </p:blipFill>
        <p:spPr>
          <a:xfrm>
            <a:off x="10803255" y="155575"/>
            <a:ext cx="717550" cy="717550"/>
          </a:xfrm>
          <a:prstGeom prst="rect">
            <a:avLst/>
          </a:prstGeom>
        </p:spPr>
      </p:pic>
    </p:spTree>
  </p:cSld>
  <p:clrMapOvr>
    <a:masterClrMapping/>
  </p:clrMapOvr>
  <p:transition advTm="343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fiIntro"/>
          <p:cNvPicPr>
            <a:picLocks noChangeAspect="1"/>
          </p:cNvPicPr>
          <p:nvPr/>
        </p:nvPicPr>
        <p:blipFill>
          <a:blip r:embed="rId1"/>
          <a:stretch>
            <a:fillRect/>
          </a:stretch>
        </p:blipFill>
        <p:spPr>
          <a:xfrm>
            <a:off x="6323965" y="3916045"/>
            <a:ext cx="5593715" cy="251841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79779" y="1267203"/>
            <a:ext cx="10945495" cy="4622800"/>
            <a:chOff x="779779" y="1206878"/>
            <a:chExt cx="10945495" cy="4622800"/>
          </a:xfrm>
        </p:grpSpPr>
        <p:sp>
          <p:nvSpPr>
            <p:cNvPr id="13" name="işļiḑè"/>
            <p:cNvSpPr txBox="1"/>
            <p:nvPr/>
          </p:nvSpPr>
          <p:spPr bwMode="auto">
            <a:xfrm>
              <a:off x="779779" y="1206878"/>
              <a:ext cx="560324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rPr>
                <a:t>指令分类：直接跳转和间接跳转</a:t>
              </a:r>
              <a:endParaRPr kumimoji="0" lang="zh-CN" altLang="en-US"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3"/>
          <a:stretch>
            <a:fillRect/>
          </a:stretch>
        </p:blipFill>
        <p:spPr>
          <a:xfrm>
            <a:off x="10803255" y="155575"/>
            <a:ext cx="717550" cy="717550"/>
          </a:xfrm>
          <a:prstGeom prst="rect">
            <a:avLst/>
          </a:prstGeom>
        </p:spPr>
      </p:pic>
      <p:sp>
        <p:nvSpPr>
          <p:cNvPr id="6" name="iSḷiḋé"/>
          <p:cNvSpPr/>
          <p:nvPr>
            <p:custDataLst>
              <p:tags r:id="rId4"/>
            </p:custDataLst>
          </p:nvPr>
        </p:nvSpPr>
        <p:spPr bwMode="auto">
          <a:xfrm>
            <a:off x="6323965" y="3742690"/>
            <a:ext cx="5504815" cy="4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华文中宋" panose="02010600040101010101" charset="-122"/>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6490970" y="1518920"/>
            <a:ext cx="5191760" cy="3157220"/>
          </a:xfrm>
          <a:prstGeom prst="rect">
            <a:avLst/>
          </a:prstGeom>
          <a:noFill/>
        </p:spPr>
        <p:txBody>
          <a:bodyPr wrap="square" rtlCol="0" anchor="t">
            <a:noAutofit/>
          </a:bodyPr>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rPr>
              <a:t>直接跳转操作的操作数在程序运行前就决定且不可更改的，不需要检验；</a:t>
            </a:r>
            <a:endPar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rPr>
              <a:t>间接跳转的操作数是从内存或寄存器中得到的，是</a:t>
            </a:r>
            <a:r>
              <a:rPr lang="zh-CN" altLang="en-US" sz="1600" b="1" noProof="0" dirty="0">
                <a:ln>
                  <a:noFill/>
                </a:ln>
                <a:solidFill>
                  <a:srgbClr val="000000"/>
                </a:solidFill>
                <a:effectLst/>
                <a:uLnTx/>
                <a:uFillTx/>
                <a:latin typeface="微软雅黑" panose="020B0503020204020204" charset="-122"/>
                <a:ea typeface="微软雅黑" panose="020B0503020204020204" charset="-122"/>
                <a:cs typeface="+mn-lt"/>
                <a:sym typeface="+mn-ea"/>
              </a:rPr>
              <a:t>有可能被篡改</a:t>
            </a:r>
            <a:r>
              <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rPr>
              <a:t>的。</a:t>
            </a:r>
            <a:endPar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en-US" altLang="zh-CN" sz="1400" noProof="0" dirty="0">
                <a:ln>
                  <a:noFill/>
                </a:ln>
                <a:solidFill>
                  <a:srgbClr val="000000"/>
                </a:solidFill>
                <a:effectLst/>
                <a:uLnTx/>
                <a:uFillTx/>
                <a:latin typeface="楷体" panose="02010609060101010101" charset="-122"/>
                <a:ea typeface="楷体" panose="02010609060101010101" charset="-122"/>
                <a:cs typeface="+mn-lt"/>
                <a:sym typeface="+mn-ea"/>
              </a:rPr>
              <a:t>   </a:t>
            </a:r>
            <a:r>
              <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rPr>
              <a:t>如下图，绿色的静态控制流路径并不易受到攻击，红色的动</a:t>
            </a:r>
            <a:r>
              <a:rPr lang="en-US" altLang="zh-CN" sz="1400" noProof="0" dirty="0">
                <a:ln>
                  <a:noFill/>
                </a:ln>
                <a:solidFill>
                  <a:srgbClr val="000000"/>
                </a:solidFill>
                <a:effectLst/>
                <a:uLnTx/>
                <a:uFillTx/>
                <a:latin typeface="楷体" panose="02010609060101010101" charset="-122"/>
                <a:ea typeface="楷体" panose="02010609060101010101" charset="-122"/>
                <a:cs typeface="+mn-lt"/>
                <a:sym typeface="+mn-ea"/>
              </a:rPr>
              <a:t> </a:t>
            </a:r>
            <a:endParaRPr lang="en-US" altLang="zh-CN" sz="1400" noProof="0" dirty="0">
              <a:ln>
                <a:noFill/>
              </a:ln>
              <a:solidFill>
                <a:srgbClr val="000000"/>
              </a:solidFill>
              <a:effectLst/>
              <a:uLnTx/>
              <a:uFillTx/>
              <a:latin typeface="楷体" panose="02010609060101010101" charset="-122"/>
              <a:ea typeface="楷体" panose="0201060906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en-US" altLang="zh-CN" sz="1400" noProof="0" dirty="0">
                <a:ln>
                  <a:noFill/>
                </a:ln>
                <a:solidFill>
                  <a:srgbClr val="000000"/>
                </a:solidFill>
                <a:effectLst/>
                <a:uLnTx/>
                <a:uFillTx/>
                <a:latin typeface="楷体" panose="02010609060101010101" charset="-122"/>
                <a:ea typeface="楷体" panose="02010609060101010101" charset="-122"/>
                <a:cs typeface="+mn-lt"/>
                <a:sym typeface="+mn-ea"/>
              </a:rPr>
              <a:t>   </a:t>
            </a:r>
            <a:r>
              <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rPr>
              <a:t>态控制流路径容易受到攻击。静态路径就是直接跳转，动态</a:t>
            </a:r>
            <a:endPar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rPr>
              <a:t> </a:t>
            </a:r>
            <a:r>
              <a:rPr lang="en-US" altLang="zh-CN" sz="1400" noProof="0" dirty="0">
                <a:ln>
                  <a:noFill/>
                </a:ln>
                <a:solidFill>
                  <a:srgbClr val="000000"/>
                </a:solidFill>
                <a:effectLst/>
                <a:uLnTx/>
                <a:uFillTx/>
                <a:latin typeface="楷体" panose="02010609060101010101" charset="-122"/>
                <a:ea typeface="楷体" panose="02010609060101010101" charset="-122"/>
                <a:cs typeface="+mn-lt"/>
                <a:sym typeface="+mn-ea"/>
              </a:rPr>
              <a:t>  </a:t>
            </a:r>
            <a:r>
              <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rPr>
              <a:t>路径就是间接跳转的路径。</a:t>
            </a:r>
            <a:endParaRPr lang="zh-CN" altLang="en-US" sz="1400" noProof="0" dirty="0">
              <a:ln>
                <a:noFill/>
              </a:ln>
              <a:solidFill>
                <a:srgbClr val="000000"/>
              </a:solidFill>
              <a:effectLst/>
              <a:uLnTx/>
              <a:uFillTx/>
              <a:latin typeface="楷体" panose="02010609060101010101" charset="-122"/>
              <a:ea typeface="楷体" panose="02010609060101010101" charset="-122"/>
              <a:cs typeface="+mn-lt"/>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p:txBody>
      </p:sp>
      <p:sp>
        <p:nvSpPr>
          <p:cNvPr id="9" name="文本框 8"/>
          <p:cNvSpPr txBox="1"/>
          <p:nvPr>
            <p:custDataLst>
              <p:tags r:id="rId5"/>
            </p:custDataLst>
          </p:nvPr>
        </p:nvSpPr>
        <p:spPr>
          <a:xfrm>
            <a:off x="669925" y="1875790"/>
            <a:ext cx="5582920" cy="4981575"/>
          </a:xfrm>
          <a:prstGeom prst="rect">
            <a:avLst/>
          </a:prstGeom>
          <a:noFill/>
        </p:spPr>
        <p:txBody>
          <a:bodyPr wrap="square" rtlCol="0" anchor="t">
            <a:noAutofit/>
          </a:bodyPr>
          <a:p>
            <a:pPr marR="0" lvl="0" indent="0" algn="l" defTabSz="913765" rtl="0" eaLnBrk="1" fontAlgn="auto" latinLnBrk="0" hangingPunct="1">
              <a:lnSpc>
                <a:spcPct val="150000"/>
              </a:lnSpc>
              <a:spcBef>
                <a:spcPts val="0"/>
              </a:spcBef>
              <a:spcAft>
                <a:spcPts val="0"/>
              </a:spcAft>
              <a:buClrTx/>
              <a:buSzTx/>
              <a:buNone/>
              <a:defRPr/>
            </a:pP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在汇编语言中,根据寻址方式的不同可以分为两种跳转指令。一种是间接跳转指令,另一种是直接跳转指令。</a:t>
            </a:r>
            <a:endPar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lt"/>
                <a:sym typeface="+mn-ea"/>
              </a:rPr>
              <a:t>直接跳转指令：</a:t>
            </a:r>
            <a:r>
              <a:rPr lang="zh-CN" altLang="en-US" sz="1600" noProof="0" dirty="0">
                <a:ln>
                  <a:noFill/>
                </a:ln>
                <a:solidFill>
                  <a:srgbClr val="000000"/>
                </a:solidFill>
                <a:effectLst/>
                <a:uLnTx/>
                <a:uFillTx/>
                <a:latin typeface="微软雅黑" panose="020B0503020204020204" charset="-122"/>
                <a:ea typeface="微软雅黑" panose="020B0503020204020204" charset="-122"/>
                <a:cs typeface="楷体" panose="02010609060101010101" charset="-122"/>
                <a:sym typeface="+mn-ea"/>
              </a:rPr>
              <a:t>在指令中直接给出跳转地址</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lt"/>
              <a:sym typeface="+mn-ea"/>
            </a:endParaRPr>
          </a:p>
          <a:p>
            <a:pPr marR="0" lvl="0" indent="0" algn="l" defTabSz="913765" rtl="0" eaLnBrk="1" fontAlgn="auto" latinLnBrk="0" hangingPunct="1">
              <a:lnSpc>
                <a:spcPct val="150000"/>
              </a:lnSpc>
              <a:spcBef>
                <a:spcPts val="0"/>
              </a:spcBef>
              <a:spcAft>
                <a:spcPts val="0"/>
              </a:spcAft>
              <a:buClrTx/>
              <a:buSzTx/>
              <a:buNone/>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rPr>
              <a:t>     </a:t>
            </a:r>
            <a:r>
              <a:rPr kumimoji="0" lang="zh-CN" altLang="en-US" sz="1600" b="1" i="0" u="none" strike="noStrike" kern="1200" cap="none" spc="0" normalizeH="0" baseline="0" noProof="0" dirty="0">
                <a:ln>
                  <a:noFill/>
                </a:ln>
                <a:solidFill>
                  <a:srgbClr val="000000"/>
                </a:solidFill>
                <a:effectLst/>
                <a:highlight>
                  <a:srgbClr val="FFFF00"/>
                </a:highlight>
                <a:uLnTx/>
                <a:uFillTx/>
                <a:latin typeface="Microsoft JhengHei Light" panose="020B0304030504040204" charset="-120"/>
                <a:ea typeface="Microsoft JhengHei Light" panose="020B0304030504040204" charset="-120"/>
                <a:cs typeface="+mn-lt"/>
                <a:sym typeface="+mn-ea"/>
              </a:rPr>
              <a:t>CALL 0x1060000F</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None/>
              <a:defRPr/>
            </a:pP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sym typeface="+mn-ea"/>
              </a:rPr>
              <a:t>在程序执行到这条语句时,就会将指令寄存器的值替换为0x1060000F。在高级语言中, 像if-else,静态函数调用这种跳转目标往往可以确定的语句就会被转换为直接跳转指令。</a:t>
            </a:r>
            <a:endPar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sym typeface="+mn-ea"/>
            </a:endParaRPr>
          </a:p>
          <a:p>
            <a:pPr marR="0" lvl="0" indent="0" algn="l" defTabSz="913765" rtl="0" eaLnBrk="1" fontAlgn="auto" latinLnBrk="0" hangingPunct="1">
              <a:lnSpc>
                <a:spcPct val="150000"/>
              </a:lnSpc>
              <a:spcBef>
                <a:spcPts val="0"/>
              </a:spcBef>
              <a:spcAft>
                <a:spcPts val="0"/>
              </a:spcAft>
              <a:buClrTx/>
              <a:buSzTx/>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lt"/>
                <a:sym typeface="+mn-ea"/>
              </a:rPr>
              <a:t>间接跳转指令：</a:t>
            </a:r>
            <a:r>
              <a:rPr lang="zh-CN" altLang="en-US" sz="1600" noProof="0" dirty="0">
                <a:ln>
                  <a:noFill/>
                </a:ln>
                <a:solidFill>
                  <a:srgbClr val="000000"/>
                </a:solidFill>
                <a:effectLst/>
                <a:uLnTx/>
                <a:uFillTx/>
                <a:latin typeface="微软雅黑" panose="020B0503020204020204" charset="-122"/>
                <a:ea typeface="微软雅黑" panose="020B0503020204020204" charset="-122"/>
                <a:cs typeface="+mn-lt"/>
                <a:sym typeface="+mn-ea"/>
              </a:rPr>
              <a:t>使用数据寻址方式间接的指出转移地址</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lt"/>
              <a:sym typeface="+mn-ea"/>
            </a:endParaRPr>
          </a:p>
          <a:p>
            <a:pPr marR="0" lvl="0" indent="0" algn="l" defTabSz="913765" rtl="0" eaLnBrk="1" fontAlgn="auto" latinLnBrk="0" hangingPunct="1">
              <a:lnSpc>
                <a:spcPct val="150000"/>
              </a:lnSpc>
              <a:spcBef>
                <a:spcPts val="0"/>
              </a:spcBef>
              <a:spcAft>
                <a:spcPts val="0"/>
              </a:spcAft>
              <a:buClrTx/>
              <a:buSzTx/>
              <a:buNone/>
              <a:defRPr/>
            </a:pPr>
            <a:r>
              <a:rPr kumimoji="0" lang="en-US" altLang="zh-CN" sz="1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rPr>
              <a:t>     </a:t>
            </a:r>
            <a:r>
              <a:rPr kumimoji="0" lang="zh-CN" altLang="en-US" sz="1600" i="0" u="none" strike="noStrike" kern="1200" cap="none" spc="0" normalizeH="0" baseline="0" noProof="0" dirty="0">
                <a:ln>
                  <a:noFill/>
                </a:ln>
                <a:solidFill>
                  <a:srgbClr val="000000"/>
                </a:solidFill>
                <a:effectLst/>
                <a:highlight>
                  <a:srgbClr val="FFFF00"/>
                </a:highlight>
                <a:uLnTx/>
                <a:uFillTx/>
                <a:latin typeface="Microsoft JhengHei Light" panose="020B0304030504040204" charset="-120"/>
                <a:ea typeface="Microsoft JhengHei Light" panose="020B0304030504040204" charset="-120"/>
                <a:cs typeface="+mn-lt"/>
                <a:sym typeface="+mn-ea"/>
              </a:rPr>
              <a:t>JMP EBX</a:t>
            </a:r>
            <a:endParaRPr kumimoji="0" lang="zh-CN" altLang="en-US" sz="1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None/>
              <a:defRPr/>
            </a:pP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sym typeface="+mn-ea"/>
              </a:rPr>
              <a:t>这条指令执行完之后, 指令寄存器的值就被替换为EBX寄存器的值。它的转换对象</a:t>
            </a:r>
            <a:r>
              <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sym typeface="+mn-ea"/>
              </a:rPr>
              <a:t>往往是作为回调参数的函数指针等动态决定目标地址的语句。</a:t>
            </a:r>
            <a:endParaRPr kumimoji="0" lang="zh-CN" altLang="en-US" sz="14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advTm="5955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ontrolFlowHijack"/>
          <p:cNvPicPr>
            <a:picLocks noChangeAspect="1"/>
          </p:cNvPicPr>
          <p:nvPr/>
        </p:nvPicPr>
        <p:blipFill>
          <a:blip r:embed="rId1"/>
          <a:stretch>
            <a:fillRect/>
          </a:stretch>
        </p:blipFill>
        <p:spPr>
          <a:xfrm>
            <a:off x="7335520" y="1327785"/>
            <a:ext cx="4813300" cy="2286000"/>
          </a:xfrm>
          <a:prstGeom prst="rect">
            <a:avLst/>
          </a:prstGeom>
        </p:spPr>
      </p:pic>
      <p:sp>
        <p:nvSpPr>
          <p:cNvPr id="2" name="标题 1"/>
          <p:cNvSpPr>
            <a:spLocks noGrp="1"/>
          </p:cNvSpPr>
          <p:nvPr>
            <p:ph type="title"/>
          </p:nvPr>
        </p:nvSpPr>
        <p:spPr/>
        <p:txBody>
          <a:bodyPr/>
          <a:lstStyle/>
          <a:p>
            <a:r>
              <a:rPr lang="en-US" altLang="zh-CN" dirty="0">
                <a:sym typeface="+mn-ea"/>
              </a:rPr>
              <a:t>Principle</a:t>
            </a:r>
            <a:r>
              <a:rPr lang="en-US" altLang="zh-CN" dirty="0">
                <a:sym typeface="+mn-ea"/>
              </a:rPr>
              <a:t> of CFI</a:t>
            </a:r>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79779" y="1267203"/>
            <a:ext cx="10945495" cy="4622800"/>
            <a:chOff x="779779" y="1206878"/>
            <a:chExt cx="10945495" cy="4622800"/>
          </a:xfrm>
        </p:grpSpPr>
        <p:sp>
          <p:nvSpPr>
            <p:cNvPr id="13" name="işļiḑè"/>
            <p:cNvSpPr txBox="1"/>
            <p:nvPr/>
          </p:nvSpPr>
          <p:spPr bwMode="auto">
            <a:xfrm>
              <a:off x="779779" y="1206878"/>
              <a:ext cx="560324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rPr>
                <a:t>指令分类：前向转移和</a:t>
              </a:r>
              <a:r>
                <a:rPr kumimoji="0" lang="zh-CN" altLang="en-US" sz="2400" b="1" i="0" u="none" strike="noStrike" kern="1200" cap="none" spc="0" normalizeH="0" baseline="0" noProof="0" dirty="0">
                  <a:ln>
                    <a:noFill/>
                  </a:ln>
                  <a:solidFill>
                    <a:srgbClr val="000000"/>
                  </a:solidFill>
                  <a:effectLst/>
                  <a:uLnTx/>
                  <a:uFillTx/>
                </a:rPr>
                <a:t>后向转移</a:t>
              </a:r>
              <a:endParaRPr kumimoji="0" lang="zh-CN" altLang="en-US"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9" name="iṡļîḓe"/>
            <p:cNvSpPr txBox="1"/>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20" name="iṣḻîḓe"/>
            <p:cNvSpPr/>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pic>
        <p:nvPicPr>
          <p:cNvPr id="23" name="图片 22" descr="中科大"/>
          <p:cNvPicPr>
            <a:picLocks noChangeAspect="1"/>
          </p:cNvPicPr>
          <p:nvPr/>
        </p:nvPicPr>
        <p:blipFill>
          <a:blip r:embed="rId3"/>
          <a:stretch>
            <a:fillRect/>
          </a:stretch>
        </p:blipFill>
        <p:spPr>
          <a:xfrm>
            <a:off x="10803255" y="155575"/>
            <a:ext cx="717550" cy="717550"/>
          </a:xfrm>
          <a:prstGeom prst="rect">
            <a:avLst/>
          </a:prstGeom>
        </p:spPr>
      </p:pic>
      <p:sp>
        <p:nvSpPr>
          <p:cNvPr id="6" name="iSḷiḋé"/>
          <p:cNvSpPr/>
          <p:nvPr>
            <p:custDataLst>
              <p:tags r:id="rId4"/>
            </p:custDataLst>
          </p:nvPr>
        </p:nvSpPr>
        <p:spPr bwMode="auto">
          <a:xfrm>
            <a:off x="6323965" y="3742690"/>
            <a:ext cx="5504815" cy="4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华文中宋" panose="02010600040101010101" charset="-122"/>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779780" y="1885315"/>
            <a:ext cx="6950075" cy="3930650"/>
          </a:xfrm>
          <a:prstGeom prst="rect">
            <a:avLst/>
          </a:prstGeom>
          <a:noFill/>
        </p:spPr>
        <p:txBody>
          <a:bodyPr wrap="square" rtlCol="0" anchor="t">
            <a:noAutofit/>
          </a:bodyPr>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在CFI中还有一个比较特殊的分类方式, 就是前向和后向转移。</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前向转移：</a:t>
            </a: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将控制权定向到程序中一个新位置的转移方式，比如jmp和call指令。</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后向转移：</a:t>
            </a: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将控制权返回到先前位置，最常见的就是ret指令。</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p:txBody>
      </p:sp>
      <p:grpSp>
        <p:nvGrpSpPr>
          <p:cNvPr id="9"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5"/>
            </p:custDataLst>
          </p:nvPr>
        </p:nvGrpSpPr>
        <p:grpSpPr>
          <a:xfrm>
            <a:off x="779779" y="3525898"/>
            <a:ext cx="11049000" cy="4622800"/>
            <a:chOff x="676274" y="1206878"/>
            <a:chExt cx="11049000" cy="4622800"/>
          </a:xfrm>
        </p:grpSpPr>
        <p:sp>
          <p:nvSpPr>
            <p:cNvPr id="10" name="işļiḑè"/>
            <p:cNvSpPr txBox="1"/>
            <p:nvPr>
              <p:custDataLst>
                <p:tags r:id="rId6"/>
              </p:custDataLst>
            </p:nvPr>
          </p:nvSpPr>
          <p:spPr bwMode="auto">
            <a:xfrm>
              <a:off x="676274" y="1206878"/>
              <a:ext cx="5603240" cy="520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CFI</a:t>
              </a:r>
              <a:r>
                <a:rPr kumimoji="0" lang="zh-CN" altLang="en-US" sz="2400" b="1" i="0" u="none" strike="noStrike" kern="1200" cap="none" spc="0" normalizeH="0" baseline="0" noProof="0" dirty="0">
                  <a:ln>
                    <a:noFill/>
                  </a:ln>
                  <a:solidFill>
                    <a:srgbClr val="000000"/>
                  </a:solidFill>
                  <a:effectLst/>
                  <a:uLnTx/>
                  <a:uFillTx/>
                </a:rPr>
                <a:t>关注什么？</a:t>
              </a:r>
              <a:endParaRPr kumimoji="0" lang="zh-CN" altLang="en-US" sz="2400" b="1" i="0" u="none" strike="noStrike" kern="1200" cap="none" spc="0" normalizeH="0" baseline="0" noProof="0" dirty="0">
                <a:ln>
                  <a:noFill/>
                </a:ln>
                <a:solidFill>
                  <a:srgbClr val="000000"/>
                </a:solidFill>
                <a:effectLst/>
                <a:uLnTx/>
                <a:uFillTx/>
              </a:endParaRPr>
            </a:p>
          </p:txBody>
        </p:sp>
        <p:sp>
          <p:nvSpPr>
            <p:cNvPr id="11" name="îşľîḍe"/>
            <p:cNvSpPr txBox="1"/>
            <p:nvPr>
              <p:custDataLst>
                <p:tags r:id="rId7"/>
              </p:custDataLst>
            </p:nvPr>
          </p:nvSpPr>
          <p:spPr bwMode="auto">
            <a:xfrm>
              <a:off x="8209914" y="1267203"/>
              <a:ext cx="3308985" cy="5480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noProof="0" dirty="0">
                <a:ln>
                  <a:noFill/>
                </a:ln>
                <a:solidFill>
                  <a:srgbClr val="000000"/>
                </a:solidFill>
                <a:effectLst/>
                <a:uLnTx/>
                <a:uFillTx/>
              </a:endParaRPr>
            </a:p>
          </p:txBody>
        </p:sp>
        <p:sp>
          <p:nvSpPr>
            <p:cNvPr id="12" name="iṡļîḓe"/>
            <p:cNvSpPr txBox="1"/>
            <p:nvPr>
              <p:custDataLst>
                <p:tags r:id="rId8"/>
              </p:custDataLst>
            </p:nvPr>
          </p:nvSpPr>
          <p:spPr bwMode="auto">
            <a:xfrm>
              <a:off x="8301355" y="4688413"/>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endParaRPr>
            </a:p>
          </p:txBody>
        </p:sp>
        <p:sp>
          <p:nvSpPr>
            <p:cNvPr id="14" name="iṣḻîḓe"/>
            <p:cNvSpPr/>
            <p:nvPr>
              <p:custDataLst>
                <p:tags r:id="rId9"/>
              </p:custDataLst>
            </p:nvPr>
          </p:nvSpPr>
          <p:spPr bwMode="auto">
            <a:xfrm>
              <a:off x="8301354" y="5129908"/>
              <a:ext cx="3423920" cy="69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lang="zh-CN" altLang="en-US" sz="1600" noProof="0" dirty="0">
                <a:ln>
                  <a:noFill/>
                </a:ln>
                <a:solidFill>
                  <a:srgbClr val="000000"/>
                </a:solidFill>
                <a:effectLst/>
                <a:uLnTx/>
                <a:uFillTx/>
                <a:sym typeface="+mn-ea"/>
              </a:endParaRPr>
            </a:p>
          </p:txBody>
        </p:sp>
      </p:grpSp>
      <p:sp>
        <p:nvSpPr>
          <p:cNvPr id="16" name="文本框 15"/>
          <p:cNvSpPr txBox="1"/>
          <p:nvPr>
            <p:custDataLst>
              <p:tags r:id="rId10"/>
            </p:custDataLst>
          </p:nvPr>
        </p:nvSpPr>
        <p:spPr>
          <a:xfrm>
            <a:off x="779780" y="4048125"/>
            <a:ext cx="9546590" cy="3930650"/>
          </a:xfrm>
          <a:prstGeom prst="rect">
            <a:avLst/>
          </a:prstGeom>
          <a:noFill/>
        </p:spPr>
        <p:txBody>
          <a:bodyPr wrap="square" rtlCol="0" anchor="t">
            <a:noAutofit/>
          </a:bodyPr>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将以上两种分类方式结合起来：</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前向转移指令call和jmp根据寻址方式不同, 又可以分为直接jmp, 间接jmp，直接call，间接call四种。</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285750" marR="0" lvl="0" indent="-2857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后向转移指令ret没有操作数，它的目标地址计算是通过从栈中弹出的数来决定的。正因为ret指令的特性，引发了一系列针对返回地址的攻击，</a:t>
            </a:r>
            <a:r>
              <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需要保护。</a:t>
            </a:r>
            <a:endParaRPr kumimoji="0" lang="zh-CN" altLang="en-US" sz="16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6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rPr>
              <a:t>CFI(Control-Flow Integrity)关注的就是</a:t>
            </a: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间接jmp、间接call、ret</a:t>
            </a:r>
            <a:r>
              <a:rPr kumimoji="0" lang="zh-CN" altLang="en-US" sz="16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rPr>
              <a:t>这几种指令控制流的完整性。</a:t>
            </a:r>
            <a:endParaRPr kumimoji="0" lang="zh-CN" altLang="en-US" sz="16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a:p>
            <a:pPr marR="0" lvl="0" indent="0" algn="l" defTabSz="913765"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lt"/>
              <a:sym typeface="+mn-ea"/>
            </a:endParaRPr>
          </a:p>
        </p:txBody>
      </p:sp>
    </p:spTree>
  </p:cSld>
  <p:clrMapOvr>
    <a:masterClrMapping/>
  </p:clrMapOvr>
  <p:transition advTm="48896"/>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ISLIDE.DIAGRAM" val="25614a77-0ddb-4449-a9ba-0f861133a66f"/>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ISLIDE.DIAGRAM" val="25614a77-0ddb-4449-a9ba-0f861133a66f"/>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ISLIDE.DIAGRAM" val="25614a77-0ddb-4449-a9ba-0f861133a66f"/>
</p:tagLst>
</file>

<file path=ppt/tags/tag2.xml><?xml version="1.0" encoding="utf-8"?>
<p:tagLst xmlns:p="http://schemas.openxmlformats.org/presentationml/2006/main">
  <p:tag name="ISLIDE.DIAGRAM" val="3e8992b5-5db5-46cc-947c-ea2e40ebc0ca"/>
</p:tagLst>
</file>

<file path=ppt/tags/tag20.xml><?xml version="1.0" encoding="utf-8"?>
<p:tagLst xmlns:p="http://schemas.openxmlformats.org/presentationml/2006/main">
  <p:tag name="ISLIDE.DIAGRAM" val="25614a77-0ddb-4449-a9ba-0f861133a66f"/>
</p:tagLst>
</file>

<file path=ppt/tags/tag21.xml><?xml version="1.0" encoding="utf-8"?>
<p:tagLst xmlns:p="http://schemas.openxmlformats.org/presentationml/2006/main">
  <p:tag name="ISLIDE.DIAGRAM" val="25614a77-0ddb-4449-a9ba-0f861133a66f"/>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ISLIDE.DIAGRAM" val="25614a77-0ddb-4449-a9ba-0f861133a66f"/>
</p:tagLst>
</file>

<file path=ppt/tags/tag24.xml><?xml version="1.0" encoding="utf-8"?>
<p:tagLst xmlns:p="http://schemas.openxmlformats.org/presentationml/2006/main">
  <p:tag name="ISLIDE.DIAGRAM" val="25614a77-0ddb-4449-a9ba-0f861133a66f"/>
</p:tagLst>
</file>

<file path=ppt/tags/tag25.xml><?xml version="1.0" encoding="utf-8"?>
<p:tagLst xmlns:p="http://schemas.openxmlformats.org/presentationml/2006/main">
  <p:tag name="ISLIDE.DIAGRAM" val="25614a77-0ddb-4449-a9ba-0f861133a66f"/>
</p:tagLst>
</file>

<file path=ppt/tags/tag26.xml><?xml version="1.0" encoding="utf-8"?>
<p:tagLst xmlns:p="http://schemas.openxmlformats.org/presentationml/2006/main">
  <p:tag name="ISLIDE.DIAGRAM" val="25614a77-0ddb-4449-a9ba-0f861133a66f"/>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ISLIDE.DIAGRAM" val="25614a77-0ddb-4449-a9ba-0f861133a66f"/>
</p:tagLst>
</file>

<file path=ppt/tags/tag29.xml><?xml version="1.0" encoding="utf-8"?>
<p:tagLst xmlns:p="http://schemas.openxmlformats.org/presentationml/2006/main">
  <p:tag name="ISLIDE.DIAGRAM" val="25614a77-0ddb-4449-a9ba-0f861133a66f"/>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ISLIDE.DIAGRAM" val="25614a77-0ddb-4449-a9ba-0f861133a66f"/>
</p:tagLst>
</file>

<file path=ppt/tags/tag34.xml><?xml version="1.0" encoding="utf-8"?>
<p:tagLst xmlns:p="http://schemas.openxmlformats.org/presentationml/2006/main">
  <p:tag name="ISLIDE.DIAGRAM" val="25614a77-0ddb-4449-a9ba-0f861133a66f"/>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ISLIDE.DIAGRAM" val="25614a77-0ddb-4449-a9ba-0f861133a66f"/>
</p:tagLst>
</file>

<file path=ppt/tags/tag37.xml><?xml version="1.0" encoding="utf-8"?>
<p:tagLst xmlns:p="http://schemas.openxmlformats.org/presentationml/2006/main">
  <p:tag name="ISLIDE.DIAGRAM" val="25614a77-0ddb-4449-a9ba-0f861133a66f"/>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dae8d51-ae9a-4b15-bf83-fdc4f469b13e"/>
  <p:tag name="commondata" val="eyJoZGlkIjoiYTc2ZGZiNzZiNDVlOGViOWVmM2JhOTY0NGJkNjUyYzg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ISLIDE.DIAGRAM" val="25614a77-0ddb-4449-a9ba-0f861133a66f"/>
</p:tagLst>
</file>

<file path=ppt/tags/tag8.xml><?xml version="1.0" encoding="utf-8"?>
<p:tagLst xmlns:p="http://schemas.openxmlformats.org/presentationml/2006/main">
  <p:tag name="ISLIDE.DIAGRAM" val="25614a77-0ddb-4449-a9ba-0f861133a66f"/>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5">
  <a:themeElements>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ppt/theme/themeOverride2.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ppt/theme/themeOverride3.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ppt/theme/themeOverride4.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ppt/theme/themeOverride5.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ppt/theme/themeOverride6.xml><?xml version="1.0" encoding="utf-8"?>
<a:themeOverride xmlns:a="http://schemas.openxmlformats.org/drawingml/2006/main">
  <a:clrScheme name="沃博联">
    <a:dk1>
      <a:srgbClr val="000000"/>
    </a:dk1>
    <a:lt1>
      <a:srgbClr val="FFFFFF"/>
    </a:lt1>
    <a:dk2>
      <a:srgbClr val="778495"/>
    </a:dk2>
    <a:lt2>
      <a:srgbClr val="F0F0F0"/>
    </a:lt2>
    <a:accent1>
      <a:srgbClr val="006BB1"/>
    </a:accent1>
    <a:accent2>
      <a:srgbClr val="0087C7"/>
    </a:accent2>
    <a:accent3>
      <a:srgbClr val="596984"/>
    </a:accent3>
    <a:accent4>
      <a:srgbClr val="7F8FA9"/>
    </a:accent4>
    <a:accent5>
      <a:srgbClr val="5AA2AE"/>
    </a:accent5>
    <a:accent6>
      <a:srgbClr val="9D90A0"/>
    </a:accent6>
    <a:hlink>
      <a:srgbClr val="006B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16223</Words>
  <Application>WPS 演示</Application>
  <PresentationFormat>宽屏</PresentationFormat>
  <Paragraphs>684</Paragraphs>
  <Slides>39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39</vt:i4>
      </vt:variant>
    </vt:vector>
  </HeadingPairs>
  <TitlesOfParts>
    <vt:vector size="57" baseType="lpstr">
      <vt:lpstr>Arial</vt:lpstr>
      <vt:lpstr>宋体</vt:lpstr>
      <vt:lpstr>Wingdings</vt:lpstr>
      <vt:lpstr>微软雅黑</vt:lpstr>
      <vt:lpstr>Impact</vt:lpstr>
      <vt:lpstr>仿宋</vt:lpstr>
      <vt:lpstr>Calibri</vt:lpstr>
      <vt:lpstr>华文中宋</vt:lpstr>
      <vt:lpstr>Questrial</vt:lpstr>
      <vt:lpstr>Segoe Print</vt:lpstr>
      <vt:lpstr>Agency FB</vt:lpstr>
      <vt:lpstr>Trebuchet MS</vt:lpstr>
      <vt:lpstr>楷体</vt:lpstr>
      <vt:lpstr>Microsoft JhengHei Light</vt:lpstr>
      <vt:lpstr>华文新魏</vt:lpstr>
      <vt:lpstr>Arial Unicode MS</vt:lpstr>
      <vt:lpstr>华文仿宋</vt:lpstr>
      <vt:lpstr>主题5</vt:lpstr>
      <vt:lpstr>Control Flow Integrity (CFI) </vt:lpstr>
      <vt:lpstr>PowerPoint 演示文稿</vt:lpstr>
      <vt:lpstr>History of CFI</vt:lpstr>
      <vt:lpstr>History of CFI</vt:lpstr>
      <vt:lpstr>History of CFI</vt:lpstr>
      <vt:lpstr>History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Principle of CFI</vt:lpstr>
      <vt:lpstr>Protect Instances of CFI </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Protect Instances of CFI</vt:lpstr>
      <vt:lpstr>Summary</vt:lpstr>
      <vt:lpstr>Summary</vt:lpstr>
      <vt:lpstr>Thanks For Your Listening.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Naughty Fox</cp:lastModifiedBy>
  <cp:revision>45</cp:revision>
  <cp:lastPrinted>2017-11-22T16:00:00Z</cp:lastPrinted>
  <dcterms:created xsi:type="dcterms:W3CDTF">2017-11-22T16:00:00Z</dcterms:created>
  <dcterms:modified xsi:type="dcterms:W3CDTF">2024-01-22T10:19:31Z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2052-12.1.0.16120</vt:lpwstr>
  </property>
  <property fmtid="{D5CDD505-2E9C-101B-9397-08002B2CF9AE}" pid="4" name="ICV">
    <vt:lpwstr>FD9E0C2ADDE6421BBB9D905884131C93_12</vt:lpwstr>
  </property>
</Properties>
</file>