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1"/>
  </p:notesMasterIdLst>
  <p:sldIdLst>
    <p:sldId id="324"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5" r:id="rId21"/>
    <p:sldId id="309" r:id="rId22"/>
    <p:sldId id="291" r:id="rId23"/>
    <p:sldId id="292" r:id="rId24"/>
    <p:sldId id="311" r:id="rId25"/>
    <p:sldId id="272" r:id="rId26"/>
    <p:sldId id="313" r:id="rId27"/>
    <p:sldId id="312" r:id="rId28"/>
    <p:sldId id="314" r:id="rId29"/>
    <p:sldId id="315" r:id="rId30"/>
    <p:sldId id="316" r:id="rId31"/>
    <p:sldId id="317" r:id="rId32"/>
    <p:sldId id="295" r:id="rId33"/>
    <p:sldId id="296" r:id="rId34"/>
    <p:sldId id="321" r:id="rId35"/>
    <p:sldId id="319" r:id="rId36"/>
    <p:sldId id="297" r:id="rId37"/>
    <p:sldId id="322" r:id="rId38"/>
    <p:sldId id="323" r:id="rId39"/>
    <p:sldId id="26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48" autoAdjust="0"/>
  </p:normalViewPr>
  <p:slideViewPr>
    <p:cSldViewPr snapToGrid="0">
      <p:cViewPr varScale="1">
        <p:scale>
          <a:sx n="91" d="100"/>
          <a:sy n="91" d="100"/>
        </p:scale>
        <p:origin x="90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2024/1/22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extLst>
      <p:ext uri="{BB962C8B-B14F-4D97-AF65-F5344CB8AC3E}">
        <p14:creationId xmlns:p14="http://schemas.microsoft.com/office/powerpoint/2010/main" val="39655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982255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64707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21599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9038091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2519847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1358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901735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782291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6089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88955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52864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hyperlink" Target="https://dl.acm.org/toc/csur/2021/53/1"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64767" y="1592570"/>
            <a:ext cx="5536627" cy="1194174"/>
          </a:xfrm>
        </p:spPr>
        <p:txBody>
          <a:bodyPr>
            <a:noAutofit/>
          </a:bodyPr>
          <a:lstStyle/>
          <a:p>
            <a:r>
              <a:rPr lang="zh-CN" altLang="en-US" sz="3600" dirty="0">
                <a:effectLst/>
                <a:latin typeface="微软雅黑" panose="020B0503020204020204" pitchFamily="34" charset="-122"/>
                <a:ea typeface="微软雅黑" panose="020B0503020204020204" pitchFamily="34" charset="-122"/>
                <a:cs typeface="Times New Roman" panose="02020603050405020304" pitchFamily="18" charset="0"/>
              </a:rPr>
              <a:t>编译器测试</a:t>
            </a:r>
            <a:r>
              <a:rPr lang="zh-CN" altLang="zh-CN" sz="3600" dirty="0">
                <a:effectLst/>
                <a:latin typeface="微软雅黑" panose="020B0503020204020204" pitchFamily="34" charset="-122"/>
                <a:ea typeface="微软雅黑" panose="020B0503020204020204" pitchFamily="34" charset="-122"/>
                <a:cs typeface="Times New Roman" panose="02020603050405020304" pitchFamily="18" charset="0"/>
              </a:rPr>
              <a:t>方法调研</a:t>
            </a:r>
            <a:endParaRPr lang="zh-CN" altLang="en-US" sz="3600"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a:xfrm>
            <a:off x="446161" y="3052537"/>
            <a:ext cx="6034152" cy="2924193"/>
          </a:xfrm>
        </p:spPr>
        <p:txBody>
          <a:bodyPr>
            <a:normAutofit/>
          </a:bodyPr>
          <a:lstStyle/>
          <a:p>
            <a:pPr algn="ctr">
              <a:lnSpc>
                <a:spcPct val="105000"/>
              </a:lnSpc>
              <a:spcAft>
                <a:spcPts val="800"/>
              </a:spcAft>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小组成员：王孔鑫、于振东</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05000"/>
              </a:lnSpc>
              <a:spcAft>
                <a:spcPts val="800"/>
              </a:spcAft>
            </a:pP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分工：于振东：摘要、第一至第三章，贡献比</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50%</a:t>
            </a:r>
          </a:p>
          <a:p>
            <a:pPr algn="ctr">
              <a:lnSpc>
                <a:spcPct val="105000"/>
              </a:lnSpc>
              <a:spcAft>
                <a:spcPts val="800"/>
              </a:spcAft>
            </a:pPr>
            <a:r>
              <a:rPr lang="zh-CN" altLang="en-US" sz="1400" dirty="0">
                <a:effectLst/>
                <a:latin typeface="微软雅黑" panose="020B0503020204020204" pitchFamily="34" charset="-122"/>
                <a:ea typeface="微软雅黑" panose="020B0503020204020204" pitchFamily="34" charset="-122"/>
                <a:cs typeface="Times New Roman" panose="02020603050405020304" pitchFamily="18" charset="0"/>
              </a:rPr>
              <a:t>王孔鑫：第四至第七章，贡献比</a:t>
            </a:r>
            <a:r>
              <a:rPr lang="en-US" altLang="zh-CN" sz="1400" dirty="0">
                <a:effectLst/>
                <a:latin typeface="微软雅黑" panose="020B0503020204020204" pitchFamily="34" charset="-122"/>
                <a:ea typeface="微软雅黑" panose="020B0503020204020204" pitchFamily="34" charset="-122"/>
                <a:cs typeface="Times New Roman" panose="02020603050405020304" pitchFamily="18" charset="0"/>
              </a:rPr>
              <a:t>50%</a:t>
            </a:r>
          </a:p>
          <a:p>
            <a:pPr algn="ctr">
              <a:lnSpc>
                <a:spcPct val="105000"/>
              </a:lnSpc>
              <a:spcAft>
                <a:spcPts val="800"/>
              </a:spcAft>
            </a:pP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05000"/>
              </a:lnSpc>
              <a:spcAft>
                <a:spcPts val="800"/>
              </a:spcAft>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指导老师：</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张昱</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教授</a:t>
            </a:r>
          </a:p>
          <a:p>
            <a:pPr algn="ctr">
              <a:lnSpc>
                <a:spcPct val="105000"/>
              </a:lnSpc>
              <a:spcAft>
                <a:spcPts val="800"/>
              </a:spcAft>
            </a:pP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3863064"/>
      </p:ext>
    </p:extLst>
  </p:cSld>
  <p:clrMapOvr>
    <a:masterClrMapping/>
  </p:clrMapOvr>
  <p:transition advTm="21072">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41611-5030-1FE3-7156-804DB6B8D040}"/>
              </a:ext>
            </a:extLst>
          </p:cNvPr>
          <p:cNvSpPr>
            <a:spLocks noGrp="1"/>
          </p:cNvSpPr>
          <p:nvPr>
            <p:ph type="title"/>
          </p:nvPr>
        </p:nvSpPr>
        <p:spPr/>
        <p:txBody>
          <a:bodyPr/>
          <a:lstStyle/>
          <a:p>
            <a:r>
              <a:rPr lang="zh-CN" altLang="en-US" dirty="0">
                <a:latin typeface="+mj-ea"/>
              </a:rPr>
              <a:t>测试程序生成</a:t>
            </a:r>
          </a:p>
        </p:txBody>
      </p:sp>
      <p:sp>
        <p:nvSpPr>
          <p:cNvPr id="3" name="内容占位符 2">
            <a:extLst>
              <a:ext uri="{FF2B5EF4-FFF2-40B4-BE49-F238E27FC236}">
                <a16:creationId xmlns:a16="http://schemas.microsoft.com/office/drawing/2014/main" id="{D00684BB-CE53-996B-95B3-369E808BA438}"/>
              </a:ext>
            </a:extLst>
          </p:cNvPr>
          <p:cNvSpPr>
            <a:spLocks noGrp="1"/>
          </p:cNvSpPr>
          <p:nvPr>
            <p:ph idx="1"/>
          </p:nvPr>
        </p:nvSpPr>
        <p:spPr/>
        <p:txBody>
          <a:bodyPr>
            <a:normAutofit/>
          </a:bodyPr>
          <a:lstStyle/>
          <a:p>
            <a:pPr marL="0" indent="0">
              <a:buNone/>
            </a:pPr>
            <a:r>
              <a:rPr lang="zh-CN" altLang="en-US" sz="2400" dirty="0"/>
              <a:t>而</a:t>
            </a:r>
            <a:r>
              <a:rPr lang="zh-CN" altLang="zh-CN" sz="2400" dirty="0"/>
              <a:t>用于测试编译器的自动测试程序生成器大致可以分为三类：</a:t>
            </a:r>
            <a:endParaRPr lang="en-US" altLang="zh-CN" sz="2400" dirty="0"/>
          </a:p>
          <a:p>
            <a:r>
              <a:rPr lang="zh-CN" altLang="zh-CN" sz="2400" dirty="0"/>
              <a:t>基于语法制导的测试程序生成</a:t>
            </a:r>
            <a:endParaRPr lang="en-US" altLang="zh-CN" sz="2400" dirty="0"/>
          </a:p>
          <a:p>
            <a:r>
              <a:rPr lang="zh-CN" altLang="zh-CN" sz="2400" dirty="0"/>
              <a:t>基于辅助语法的测试程序生成</a:t>
            </a:r>
            <a:endParaRPr lang="en-US" altLang="zh-CN" sz="2400" dirty="0"/>
          </a:p>
          <a:p>
            <a:r>
              <a:rPr lang="zh-CN" altLang="zh-CN" sz="2400" dirty="0"/>
              <a:t>其他方法</a:t>
            </a:r>
          </a:p>
        </p:txBody>
      </p:sp>
      <p:sp>
        <p:nvSpPr>
          <p:cNvPr id="4" name="灯片编号占位符 3">
            <a:extLst>
              <a:ext uri="{FF2B5EF4-FFF2-40B4-BE49-F238E27FC236}">
                <a16:creationId xmlns:a16="http://schemas.microsoft.com/office/drawing/2014/main" id="{3043309C-AE86-38F4-D8D3-419DB5BCB789}"/>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512738806"/>
      </p:ext>
    </p:extLst>
  </p:cSld>
  <p:clrMapOvr>
    <a:masterClrMapping/>
  </p:clrMapOvr>
  <p:transition advTm="11376">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1C870-9926-8E61-7E78-999737610B72}"/>
              </a:ext>
            </a:extLst>
          </p:cNvPr>
          <p:cNvSpPr>
            <a:spLocks noGrp="1"/>
          </p:cNvSpPr>
          <p:nvPr>
            <p:ph type="title"/>
          </p:nvPr>
        </p:nvSpPr>
        <p:spPr/>
        <p:txBody>
          <a:bodyPr/>
          <a:lstStyle/>
          <a:p>
            <a:r>
              <a:rPr lang="zh-CN" altLang="en-US" dirty="0">
                <a:latin typeface="+mj-ea"/>
              </a:rPr>
              <a:t>测试程序生成</a:t>
            </a:r>
            <a:endParaRPr lang="zh-CN" altLang="en-US" dirty="0">
              <a:latin typeface="+mn-ea"/>
              <a:ea typeface="+mn-ea"/>
            </a:endParaRPr>
          </a:p>
        </p:txBody>
      </p:sp>
      <p:sp>
        <p:nvSpPr>
          <p:cNvPr id="3" name="内容占位符 2">
            <a:extLst>
              <a:ext uri="{FF2B5EF4-FFF2-40B4-BE49-F238E27FC236}">
                <a16:creationId xmlns:a16="http://schemas.microsoft.com/office/drawing/2014/main" id="{F0CB9C93-CB5D-BA02-3BB1-CF0CB43C700E}"/>
              </a:ext>
            </a:extLst>
          </p:cNvPr>
          <p:cNvSpPr>
            <a:spLocks noGrp="1"/>
          </p:cNvSpPr>
          <p:nvPr>
            <p:ph idx="1"/>
          </p:nvPr>
        </p:nvSpPr>
        <p:spPr>
          <a:xfrm>
            <a:off x="457200" y="1227668"/>
            <a:ext cx="8055866" cy="4914743"/>
          </a:xfrm>
        </p:spPr>
        <p:txBody>
          <a:bodyPr>
            <a:normAutofit/>
          </a:bodyPr>
          <a:lstStyle/>
          <a:p>
            <a:pPr marL="0" indent="0">
              <a:buNone/>
            </a:pPr>
            <a:r>
              <a:rPr lang="zh-CN" altLang="zh-CN" sz="2400" dirty="0"/>
              <a:t>基于语法制导的测试程序生成</a:t>
            </a:r>
            <a:r>
              <a:rPr lang="zh-CN" altLang="en-US" sz="2400" dirty="0"/>
              <a:t>：</a:t>
            </a:r>
            <a:endParaRPr lang="en-US" altLang="zh-CN" sz="2400" dirty="0"/>
          </a:p>
          <a:p>
            <a:r>
              <a:rPr lang="zh-CN" altLang="zh-CN" sz="2400" dirty="0"/>
              <a:t>给定一种语言的上下文无关文法，按照文法的产生式规则生成该语言的</a:t>
            </a:r>
            <a:r>
              <a:rPr lang="zh-CN" altLang="en-US" sz="2400" dirty="0"/>
              <a:t>程序</a:t>
            </a:r>
            <a:r>
              <a:rPr lang="zh-CN" altLang="zh-CN" sz="2400" dirty="0"/>
              <a:t>。</a:t>
            </a:r>
            <a:r>
              <a:rPr lang="zh-CN" altLang="en-US" sz="2400" dirty="0"/>
              <a:t>这</a:t>
            </a:r>
            <a:r>
              <a:rPr lang="zh-CN" altLang="zh-CN" sz="2400" dirty="0"/>
              <a:t>是最早提出的自动生成测试程序的方法。</a:t>
            </a:r>
            <a:endParaRPr lang="en-US" altLang="zh-CN" sz="2400" dirty="0"/>
          </a:p>
          <a:p>
            <a:r>
              <a:rPr lang="zh-CN" altLang="en-US" sz="2400" dirty="0"/>
              <a:t>实例：</a:t>
            </a:r>
            <a:r>
              <a:rPr lang="en-US" altLang="zh-CN" sz="2400" dirty="0" err="1"/>
              <a:t>Purdom</a:t>
            </a:r>
            <a:r>
              <a:rPr lang="zh-CN" altLang="zh-CN" sz="2400" dirty="0"/>
              <a:t>提出了一种基于上下文无关文法的解析器和文法的测试方法。主要重点是验证从上下文无关文法自动生成的解析器的正确性，并找到非规约文法。</a:t>
            </a:r>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pPr marL="0" indent="0">
              <a:buNone/>
            </a:pPr>
            <a:endParaRPr lang="en-US" altLang="zh-CN" sz="2000" dirty="0">
              <a:latin typeface="+mn-ea"/>
              <a:cs typeface="Times New Roman" panose="02020603050405020304" pitchFamily="18" charset="0"/>
            </a:endParaRPr>
          </a:p>
        </p:txBody>
      </p:sp>
      <p:sp>
        <p:nvSpPr>
          <p:cNvPr id="4" name="灯片编号占位符 3">
            <a:extLst>
              <a:ext uri="{FF2B5EF4-FFF2-40B4-BE49-F238E27FC236}">
                <a16:creationId xmlns:a16="http://schemas.microsoft.com/office/drawing/2014/main" id="{EC415A41-0336-6B67-5448-235E7CAFC4A9}"/>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978106175"/>
      </p:ext>
    </p:extLst>
  </p:cSld>
  <p:clrMapOvr>
    <a:masterClrMapping/>
  </p:clrMapOvr>
  <p:transition advTm="23368">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1932F-6BF9-D389-B409-794D4E478D7C}"/>
              </a:ext>
            </a:extLst>
          </p:cNvPr>
          <p:cNvSpPr>
            <a:spLocks noGrp="1"/>
          </p:cNvSpPr>
          <p:nvPr>
            <p:ph type="title"/>
          </p:nvPr>
        </p:nvSpPr>
        <p:spPr/>
        <p:txBody>
          <a:bodyPr/>
          <a:lstStyle/>
          <a:p>
            <a:r>
              <a:rPr lang="zh-CN" altLang="en-US" dirty="0">
                <a:latin typeface="+mj-ea"/>
              </a:rPr>
              <a:t>测试程序生成</a:t>
            </a:r>
            <a:endParaRPr lang="zh-CN" altLang="en-US" dirty="0">
              <a:latin typeface="+mn-ea"/>
              <a:ea typeface="+mn-ea"/>
            </a:endParaRPr>
          </a:p>
        </p:txBody>
      </p:sp>
      <p:sp>
        <p:nvSpPr>
          <p:cNvPr id="3" name="内容占位符 2">
            <a:extLst>
              <a:ext uri="{FF2B5EF4-FFF2-40B4-BE49-F238E27FC236}">
                <a16:creationId xmlns:a16="http://schemas.microsoft.com/office/drawing/2014/main" id="{589D80F8-159F-25B2-1785-156C5FD406B7}"/>
              </a:ext>
            </a:extLst>
          </p:cNvPr>
          <p:cNvSpPr>
            <a:spLocks noGrp="1"/>
          </p:cNvSpPr>
          <p:nvPr>
            <p:ph idx="1"/>
          </p:nvPr>
        </p:nvSpPr>
        <p:spPr/>
        <p:txBody>
          <a:bodyPr>
            <a:normAutofit/>
          </a:bodyPr>
          <a:lstStyle/>
          <a:p>
            <a:pPr marL="0" indent="0">
              <a:buNone/>
            </a:pPr>
            <a:r>
              <a:rPr lang="zh-CN" altLang="zh-CN" sz="2400" dirty="0"/>
              <a:t>基于语法辅助的测试程序生成</a:t>
            </a:r>
            <a:r>
              <a:rPr lang="zh-CN" altLang="en-US" sz="2400" dirty="0"/>
              <a:t>：</a:t>
            </a:r>
            <a:endParaRPr lang="en-US" altLang="zh-CN" sz="2400" dirty="0"/>
          </a:p>
          <a:p>
            <a:r>
              <a:rPr lang="zh-CN" altLang="zh-CN" sz="2400" dirty="0"/>
              <a:t>语法辅助方法将语法作为输入，并使用一些启发式方法来解决上下文敏感性。这些方法从一个类似于模板的固定代码片段开始，它充当占位符，然后利用语法来生成程序的其余部分。</a:t>
            </a:r>
            <a:endParaRPr lang="en-US" altLang="zh-CN" sz="2400" dirty="0"/>
          </a:p>
          <a:p>
            <a:r>
              <a:rPr lang="zh-CN" altLang="en-US" sz="2400" dirty="0">
                <a:effectLst/>
                <a:latin typeface="+mn-ea"/>
                <a:cs typeface="Times New Roman" panose="02020603050405020304" pitchFamily="18" charset="0"/>
              </a:rPr>
              <a:t>实例：</a:t>
            </a:r>
            <a:r>
              <a:rPr lang="en-US" altLang="zh-CN" sz="2400" dirty="0" err="1"/>
              <a:t>Sirer</a:t>
            </a:r>
            <a:r>
              <a:rPr lang="zh-CN" altLang="zh-CN" sz="2400" dirty="0"/>
              <a:t>等人提出了一种语法辅助方法来测试</a:t>
            </a:r>
            <a:r>
              <a:rPr lang="en-US" altLang="zh-CN" sz="2400" dirty="0"/>
              <a:t>Java</a:t>
            </a:r>
            <a:r>
              <a:rPr lang="zh-CN" altLang="zh-CN" sz="2400" dirty="0"/>
              <a:t>虚拟机</a:t>
            </a:r>
            <a:r>
              <a:rPr lang="en-US" altLang="zh-CN" sz="2400" dirty="0"/>
              <a:t>(JVM)</a:t>
            </a:r>
            <a:r>
              <a:rPr lang="zh-CN" altLang="zh-CN" sz="2400" dirty="0"/>
              <a:t>，它通过概率地迭代语法产生式来生成自检测测试程序，即具有用于验证</a:t>
            </a:r>
            <a:r>
              <a:rPr lang="en-US" altLang="zh-CN" sz="2400" dirty="0"/>
              <a:t>JVM</a:t>
            </a:r>
            <a:r>
              <a:rPr lang="zh-CN" altLang="zh-CN" sz="2400" dirty="0"/>
              <a:t>正确性的断言的程序。</a:t>
            </a:r>
            <a:endParaRPr lang="en-US" altLang="zh-CN" sz="2400" dirty="0">
              <a:effectLst/>
              <a:latin typeface="+mn-ea"/>
              <a:cs typeface="Times New Roman" panose="02020603050405020304" pitchFamily="18" charset="0"/>
            </a:endParaRPr>
          </a:p>
        </p:txBody>
      </p:sp>
      <p:sp>
        <p:nvSpPr>
          <p:cNvPr id="4" name="灯片编号占位符 3">
            <a:extLst>
              <a:ext uri="{FF2B5EF4-FFF2-40B4-BE49-F238E27FC236}">
                <a16:creationId xmlns:a16="http://schemas.microsoft.com/office/drawing/2014/main" id="{4F43129E-9F53-4F2F-2183-7A5AA419F62C}"/>
              </a:ext>
            </a:extLst>
          </p:cNvPr>
          <p:cNvSpPr>
            <a:spLocks noGrp="1"/>
          </p:cNvSpPr>
          <p:nvPr>
            <p:ph type="sldNum" sz="quarter" idx="14"/>
          </p:nvPr>
        </p:nvSpPr>
        <p:spPr>
          <a:xfrm>
            <a:off x="8574157" y="6142411"/>
            <a:ext cx="509305" cy="46158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984713101"/>
      </p:ext>
    </p:extLst>
  </p:cSld>
  <p:clrMapOvr>
    <a:masterClrMapping/>
  </p:clrMapOvr>
  <p:transition advTm="5347">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5517"/>
            <a:ext cx="8058150" cy="665816"/>
          </a:xfrm>
        </p:spPr>
        <p:txBody>
          <a:bodyPr/>
          <a:lstStyle/>
          <a:p>
            <a:r>
              <a:rPr lang="zh-CN" altLang="en-US" dirty="0">
                <a:latin typeface="+mj-ea"/>
              </a:rPr>
              <a:t>测试程序生成</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其他方法的</a:t>
            </a:r>
            <a:r>
              <a:rPr lang="zh-CN" altLang="zh-CN" sz="2400" dirty="0"/>
              <a:t>的测试程序生成</a:t>
            </a:r>
            <a:r>
              <a:rPr lang="zh-CN" altLang="en-US" sz="2400" dirty="0"/>
              <a:t>：</a:t>
            </a:r>
            <a:endParaRPr lang="en-US" altLang="zh-CN" sz="2400" dirty="0"/>
          </a:p>
          <a:p>
            <a:r>
              <a:rPr lang="zh-CN" altLang="en-US" sz="2400" dirty="0"/>
              <a:t>还有</a:t>
            </a:r>
            <a:r>
              <a:rPr lang="zh-CN" altLang="zh-CN" sz="2400" dirty="0"/>
              <a:t>不直接使用语法作为输入的方法。它们中的许多都是基于预定义的代码模板生成测试程序的，这些代码模板为测试程序指定了一个框架，然后填充额外的代码片段。</a:t>
            </a:r>
            <a:endParaRPr lang="en-US" altLang="zh-CN" sz="2400" dirty="0"/>
          </a:p>
          <a:p>
            <a:r>
              <a:rPr lang="zh-CN" altLang="en-US" sz="2400" dirty="0"/>
              <a:t>实例：</a:t>
            </a:r>
            <a:r>
              <a:rPr lang="zh-CN" altLang="zh-CN" sz="2400" dirty="0"/>
              <a:t>在使用机器学习对软件进行分析的趋势下，</a:t>
            </a:r>
            <a:r>
              <a:rPr lang="en-US" altLang="zh-CN" sz="2400" dirty="0"/>
              <a:t> </a:t>
            </a:r>
            <a:r>
              <a:rPr lang="en-US" altLang="zh-CN" sz="2400" dirty="0" err="1"/>
              <a:t>TreeFuzz</a:t>
            </a:r>
            <a:r>
              <a:rPr lang="zh-CN" altLang="zh-CN" sz="2400" dirty="0"/>
              <a:t>等人学习了一组概率生成模型，用于处理树状数据，如</a:t>
            </a:r>
            <a:r>
              <a:rPr lang="en-US" altLang="zh-CN" sz="2400" dirty="0"/>
              <a:t>AST</a:t>
            </a:r>
            <a:r>
              <a:rPr lang="zh-CN" altLang="zh-CN" sz="2400" dirty="0"/>
              <a:t>。该方法已用于测试</a:t>
            </a:r>
            <a:r>
              <a:rPr lang="en-US" altLang="zh-CN" sz="2400" dirty="0"/>
              <a:t>JavaScript</a:t>
            </a:r>
            <a:r>
              <a:rPr lang="zh-CN" altLang="zh-CN" sz="2400" dirty="0"/>
              <a:t>引擎</a:t>
            </a:r>
            <a:r>
              <a:rPr lang="zh-CN" altLang="en-US" sz="2400" dirty="0"/>
              <a:t>。</a:t>
            </a:r>
            <a:endParaRPr lang="zh-CN" altLang="zh-CN" sz="2400" dirty="0"/>
          </a:p>
          <a:p>
            <a:endParaRPr lang="en-US" altLang="zh-CN" sz="2000" dirty="0"/>
          </a:p>
          <a:p>
            <a:pPr marL="0" indent="0">
              <a:buNone/>
            </a:pPr>
            <a:endParaRPr lang="en-US" altLang="zh-CN" sz="2000" dirty="0"/>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405245257"/>
      </p:ext>
    </p:extLst>
  </p:cSld>
  <p:clrMapOvr>
    <a:masterClrMapping/>
  </p:clrMapOvr>
  <p:transition advTm="1984">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D70AA-5327-A6B3-B4D5-D4564B3A9EA9}"/>
              </a:ext>
            </a:extLst>
          </p:cNvPr>
          <p:cNvSpPr>
            <a:spLocks noGrp="1"/>
          </p:cNvSpPr>
          <p:nvPr>
            <p:ph type="title"/>
          </p:nvPr>
        </p:nvSpPr>
        <p:spPr/>
        <p:txBody>
          <a:bodyPr/>
          <a:lstStyle/>
          <a:p>
            <a:r>
              <a:rPr lang="zh-CN" altLang="en-US" dirty="0"/>
              <a:t>程序突变</a:t>
            </a:r>
          </a:p>
        </p:txBody>
      </p:sp>
      <p:sp>
        <p:nvSpPr>
          <p:cNvPr id="3" name="内容占位符 2">
            <a:extLst>
              <a:ext uri="{FF2B5EF4-FFF2-40B4-BE49-F238E27FC236}">
                <a16:creationId xmlns:a16="http://schemas.microsoft.com/office/drawing/2014/main" id="{F7DED64C-9BC9-1E44-B164-CC76C5889CA8}"/>
              </a:ext>
            </a:extLst>
          </p:cNvPr>
          <p:cNvSpPr>
            <a:spLocks noGrp="1"/>
          </p:cNvSpPr>
          <p:nvPr>
            <p:ph idx="1"/>
          </p:nvPr>
        </p:nvSpPr>
        <p:spPr/>
        <p:txBody>
          <a:bodyPr>
            <a:normAutofit/>
          </a:bodyPr>
          <a:lstStyle/>
          <a:p>
            <a:r>
              <a:rPr lang="zh-CN" altLang="zh-CN" sz="2400" dirty="0"/>
              <a:t>程序突变的主要思想是修改现有测试程序的部分。这</a:t>
            </a:r>
            <a:r>
              <a:rPr lang="zh-CN" altLang="en-US" sz="2400" dirty="0"/>
              <a:t>方面的</a:t>
            </a:r>
            <a:r>
              <a:rPr lang="zh-CN" altLang="zh-CN" sz="2400" dirty="0"/>
              <a:t>研究工作</a:t>
            </a:r>
            <a:r>
              <a:rPr lang="zh-CN" altLang="en-US" sz="2400" dirty="0"/>
              <a:t>主要为</a:t>
            </a:r>
            <a:r>
              <a:rPr lang="zh-CN" altLang="zh-CN" sz="2400" dirty="0"/>
              <a:t>对</a:t>
            </a:r>
            <a:r>
              <a:rPr lang="en-US" altLang="zh-CN" sz="2400" dirty="0" err="1"/>
              <a:t>Csmith</a:t>
            </a:r>
            <a:r>
              <a:rPr lang="zh-CN" altLang="zh-CN" sz="2400" dirty="0"/>
              <a:t>生成的程序进行变异，</a:t>
            </a:r>
            <a:r>
              <a:rPr lang="zh-CN" altLang="en-US" sz="2400" dirty="0"/>
              <a:t>或</a:t>
            </a:r>
            <a:r>
              <a:rPr lang="zh-CN" altLang="zh-CN" sz="2400" dirty="0"/>
              <a:t>在</a:t>
            </a:r>
            <a:r>
              <a:rPr lang="en-US" altLang="zh-CN" sz="2400" dirty="0" err="1"/>
              <a:t>Csmith</a:t>
            </a:r>
            <a:r>
              <a:rPr lang="zh-CN" altLang="zh-CN" sz="2400" dirty="0"/>
              <a:t>的缺点基础上进行改进。</a:t>
            </a:r>
            <a:endParaRPr lang="en-US" altLang="zh-CN" sz="2400" dirty="0"/>
          </a:p>
          <a:p>
            <a:r>
              <a:rPr lang="zh-CN" altLang="zh-CN" sz="2400" dirty="0"/>
              <a:t>构建测试程序的</a:t>
            </a:r>
            <a:r>
              <a:rPr lang="zh-CN" altLang="en-US" sz="2400" dirty="0"/>
              <a:t>突变</a:t>
            </a:r>
            <a:r>
              <a:rPr lang="zh-CN" altLang="zh-CN" sz="2400" dirty="0"/>
              <a:t>方法可以分为两类</a:t>
            </a:r>
            <a:r>
              <a:rPr lang="zh-CN" altLang="en-US" sz="2400" dirty="0"/>
              <a:t>：</a:t>
            </a:r>
            <a:endParaRPr lang="en-US" altLang="zh-CN" sz="2400" dirty="0"/>
          </a:p>
          <a:p>
            <a:r>
              <a:rPr lang="zh-CN" altLang="zh-CN" sz="2400" dirty="0"/>
              <a:t>语义保存突变</a:t>
            </a:r>
            <a:r>
              <a:rPr lang="zh-CN" altLang="en-US" sz="2400" dirty="0"/>
              <a:t>和</a:t>
            </a:r>
            <a:r>
              <a:rPr lang="zh-CN" altLang="zh-CN" sz="2400" dirty="0"/>
              <a:t>非语义保存突变</a:t>
            </a:r>
          </a:p>
        </p:txBody>
      </p:sp>
      <p:sp>
        <p:nvSpPr>
          <p:cNvPr id="4" name="灯片编号占位符 3">
            <a:extLst>
              <a:ext uri="{FF2B5EF4-FFF2-40B4-BE49-F238E27FC236}">
                <a16:creationId xmlns:a16="http://schemas.microsoft.com/office/drawing/2014/main" id="{5EF16CE8-522E-AE74-6A26-F68122474D0F}"/>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285889680"/>
      </p:ext>
    </p:extLst>
  </p:cSld>
  <p:clrMapOvr>
    <a:masterClrMapping/>
  </p:clrMapOvr>
  <p:transition advTm="92562">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6AF9A-F8F8-5684-755C-21A9CC23639F}"/>
              </a:ext>
            </a:extLst>
          </p:cNvPr>
          <p:cNvSpPr>
            <a:spLocks noGrp="1"/>
          </p:cNvSpPr>
          <p:nvPr>
            <p:ph type="title"/>
          </p:nvPr>
        </p:nvSpPr>
        <p:spPr/>
        <p:txBody>
          <a:bodyPr/>
          <a:lstStyle/>
          <a:p>
            <a:r>
              <a:rPr lang="zh-CN" altLang="en-US" dirty="0"/>
              <a:t>程序突变</a:t>
            </a:r>
          </a:p>
        </p:txBody>
      </p:sp>
      <p:sp>
        <p:nvSpPr>
          <p:cNvPr id="3" name="内容占位符 2">
            <a:extLst>
              <a:ext uri="{FF2B5EF4-FFF2-40B4-BE49-F238E27FC236}">
                <a16:creationId xmlns:a16="http://schemas.microsoft.com/office/drawing/2014/main" id="{6B25A738-B611-1E27-3E8F-E83EF46F8DD3}"/>
              </a:ext>
            </a:extLst>
          </p:cNvPr>
          <p:cNvSpPr>
            <a:spLocks noGrp="1"/>
          </p:cNvSpPr>
          <p:nvPr>
            <p:ph idx="1"/>
          </p:nvPr>
        </p:nvSpPr>
        <p:spPr/>
        <p:txBody>
          <a:bodyPr>
            <a:normAutofit/>
          </a:bodyPr>
          <a:lstStyle/>
          <a:p>
            <a:pPr marL="0" indent="0">
              <a:buNone/>
            </a:pPr>
            <a:r>
              <a:rPr lang="zh-CN" altLang="en-US" sz="2400" dirty="0"/>
              <a:t>语义保存突变：</a:t>
            </a:r>
            <a:endParaRPr lang="zh-CN" altLang="zh-CN" sz="2400" dirty="0"/>
          </a:p>
          <a:p>
            <a:r>
              <a:rPr lang="zh-CN" altLang="zh-CN" sz="2400" dirty="0"/>
              <a:t>语义保存突变的主要思想是在不改变程序行为的情况下进行突变。</a:t>
            </a:r>
            <a:r>
              <a:rPr lang="zh-CN" altLang="en-US" sz="2400" dirty="0"/>
              <a:t>一般</a:t>
            </a:r>
            <a:r>
              <a:rPr lang="zh-CN" altLang="zh-CN" sz="2400" dirty="0"/>
              <a:t>基于输入等效性（</a:t>
            </a:r>
            <a:r>
              <a:rPr lang="en-US" altLang="zh-CN" sz="2400" dirty="0"/>
              <a:t>EMI</a:t>
            </a:r>
            <a:r>
              <a:rPr lang="zh-CN" altLang="zh-CN" sz="2400" dirty="0"/>
              <a:t>）</a:t>
            </a:r>
            <a:r>
              <a:rPr lang="zh-CN" altLang="en-US" sz="2400" dirty="0"/>
              <a:t>的思想</a:t>
            </a:r>
            <a:r>
              <a:rPr lang="zh-CN" altLang="zh-CN" sz="2400" dirty="0"/>
              <a:t>：如果在一组输入的情况下，同一编程语言中编写的两个测试程序的行为相同，则它们在该组输入下彼此等效。</a:t>
            </a:r>
            <a:endParaRPr lang="en-US" altLang="zh-CN" sz="2400" dirty="0"/>
          </a:p>
          <a:p>
            <a:r>
              <a:rPr lang="zh-CN" altLang="en-US" sz="2400" dirty="0"/>
              <a:t>实例：</a:t>
            </a:r>
            <a:r>
              <a:rPr lang="zh-CN" altLang="zh-CN" sz="2400" dirty="0"/>
              <a:t>基于</a:t>
            </a:r>
            <a:r>
              <a:rPr lang="en-US" altLang="zh-CN" sz="2400" dirty="0"/>
              <a:t>EMI</a:t>
            </a:r>
            <a:r>
              <a:rPr lang="zh-CN" altLang="zh-CN" sz="2400" dirty="0"/>
              <a:t>的一般思想，</a:t>
            </a:r>
            <a:r>
              <a:rPr lang="en-US" altLang="zh-CN" sz="2400" dirty="0"/>
              <a:t>Le</a:t>
            </a:r>
            <a:r>
              <a:rPr lang="zh-CN" altLang="zh-CN" sz="2400" dirty="0"/>
              <a:t>等人提出了</a:t>
            </a:r>
            <a:r>
              <a:rPr lang="en-US" altLang="zh-CN" sz="2400" dirty="0"/>
              <a:t>Orion</a:t>
            </a:r>
            <a:r>
              <a:rPr lang="zh-CN" altLang="zh-CN" sz="2400" dirty="0"/>
              <a:t>，通过对代码的非执行部分进行随机变异，创建测试程序来验证</a:t>
            </a:r>
            <a:r>
              <a:rPr lang="en-US" altLang="zh-CN" sz="2400" dirty="0"/>
              <a:t>C</a:t>
            </a:r>
            <a:r>
              <a:rPr lang="zh-CN" altLang="zh-CN" sz="2400" dirty="0"/>
              <a:t>编译器。</a:t>
            </a:r>
            <a:endParaRPr lang="en-US" altLang="zh-CN" sz="2400" dirty="0"/>
          </a:p>
          <a:p>
            <a:pPr marL="0" indent="0">
              <a:buNone/>
            </a:pPr>
            <a:endParaRPr lang="en-US" altLang="zh-CN" sz="2400" dirty="0"/>
          </a:p>
          <a:p>
            <a:pPr marL="0" indent="0">
              <a:buNone/>
            </a:pPr>
            <a:endParaRPr lang="en-US" altLang="zh-CN" sz="2400" dirty="0"/>
          </a:p>
        </p:txBody>
      </p:sp>
      <p:sp>
        <p:nvSpPr>
          <p:cNvPr id="4" name="灯片编号占位符 3">
            <a:extLst>
              <a:ext uri="{FF2B5EF4-FFF2-40B4-BE49-F238E27FC236}">
                <a16:creationId xmlns:a16="http://schemas.microsoft.com/office/drawing/2014/main" id="{772C312E-577C-0E48-7896-296D5D1147ED}"/>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243672705"/>
      </p:ext>
    </p:extLst>
  </p:cSld>
  <p:clrMapOvr>
    <a:masterClrMapping/>
  </p:clrMapOvr>
  <p:transition advTm="901">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6AF9A-F8F8-5684-755C-21A9CC23639F}"/>
              </a:ext>
            </a:extLst>
          </p:cNvPr>
          <p:cNvSpPr>
            <a:spLocks noGrp="1"/>
          </p:cNvSpPr>
          <p:nvPr>
            <p:ph type="title"/>
          </p:nvPr>
        </p:nvSpPr>
        <p:spPr/>
        <p:txBody>
          <a:bodyPr/>
          <a:lstStyle/>
          <a:p>
            <a:r>
              <a:rPr lang="zh-CN" altLang="en-US" dirty="0"/>
              <a:t>程序突变</a:t>
            </a:r>
          </a:p>
        </p:txBody>
      </p:sp>
      <p:sp>
        <p:nvSpPr>
          <p:cNvPr id="3" name="内容占位符 2">
            <a:extLst>
              <a:ext uri="{FF2B5EF4-FFF2-40B4-BE49-F238E27FC236}">
                <a16:creationId xmlns:a16="http://schemas.microsoft.com/office/drawing/2014/main" id="{6B25A738-B611-1E27-3E8F-E83EF46F8DD3}"/>
              </a:ext>
            </a:extLst>
          </p:cNvPr>
          <p:cNvSpPr>
            <a:spLocks noGrp="1"/>
          </p:cNvSpPr>
          <p:nvPr>
            <p:ph idx="1"/>
          </p:nvPr>
        </p:nvSpPr>
        <p:spPr/>
        <p:txBody>
          <a:bodyPr>
            <a:noAutofit/>
          </a:bodyPr>
          <a:lstStyle/>
          <a:p>
            <a:pPr marL="0" indent="0">
              <a:buNone/>
            </a:pPr>
            <a:r>
              <a:rPr lang="zh-CN" altLang="en-US" sz="2400" dirty="0"/>
              <a:t>非语义保存突变：</a:t>
            </a:r>
            <a:endParaRPr lang="zh-CN" altLang="zh-CN" sz="2400" dirty="0"/>
          </a:p>
          <a:p>
            <a:r>
              <a:rPr lang="zh-CN" altLang="zh-CN" sz="2400" dirty="0"/>
              <a:t>这些方法变异程序的主要动机是为了使程序适合测试编译器，例如避免产生未定义行为或创建更多样化的测试程序。</a:t>
            </a:r>
            <a:endParaRPr lang="en-US" altLang="zh-CN" sz="2400" dirty="0"/>
          </a:p>
          <a:p>
            <a:r>
              <a:rPr lang="zh-CN" altLang="en-US" sz="2400" dirty="0"/>
              <a:t>实例：</a:t>
            </a:r>
            <a:r>
              <a:rPr lang="en-US" altLang="zh-CN" sz="2400" dirty="0"/>
              <a:t>Nagai</a:t>
            </a:r>
            <a:r>
              <a:rPr lang="zh-CN" altLang="zh-CN" sz="2400" dirty="0"/>
              <a:t>等人扩展了非保持语义的变异方法，该工作是通过变异生成的表达式来生成随机算术表达式。结果是，他们能够生成更大的算术表达式，并能够发现</a:t>
            </a:r>
            <a:r>
              <a:rPr lang="en-US" altLang="zh-CN" sz="2400" dirty="0"/>
              <a:t>C</a:t>
            </a:r>
            <a:r>
              <a:rPr lang="zh-CN" altLang="zh-CN" sz="2400" dirty="0"/>
              <a:t>编译器中的错误。</a:t>
            </a:r>
          </a:p>
          <a:p>
            <a:endParaRPr lang="en-US" altLang="zh-CN" sz="2400" dirty="0"/>
          </a:p>
          <a:p>
            <a:pPr marL="0" indent="0">
              <a:buNone/>
            </a:pPr>
            <a:endParaRPr lang="en-US" altLang="zh-CN" sz="2400" dirty="0"/>
          </a:p>
          <a:p>
            <a:pPr marL="0" indent="0">
              <a:buNone/>
            </a:pPr>
            <a:endParaRPr lang="en-US" altLang="zh-CN" sz="2400" dirty="0"/>
          </a:p>
        </p:txBody>
      </p:sp>
      <p:sp>
        <p:nvSpPr>
          <p:cNvPr id="4" name="灯片编号占位符 3">
            <a:extLst>
              <a:ext uri="{FF2B5EF4-FFF2-40B4-BE49-F238E27FC236}">
                <a16:creationId xmlns:a16="http://schemas.microsoft.com/office/drawing/2014/main" id="{772C312E-577C-0E48-7896-296D5D1147ED}"/>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857081885"/>
      </p:ext>
    </p:extLst>
  </p:cSld>
  <p:clrMapOvr>
    <a:masterClrMapping/>
  </p:clrMapOvr>
  <p:transition advTm="783">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4958" y="1198467"/>
            <a:ext cx="6211430" cy="1152806"/>
          </a:xfrm>
        </p:spPr>
        <p:txBody>
          <a:bodyPr>
            <a:normAutofit/>
          </a:bodyPr>
          <a:lstStyle/>
          <a:p>
            <a:r>
              <a:rPr lang="zh-CN" altLang="en-US" dirty="0"/>
              <a:t>测试</a:t>
            </a:r>
            <a:r>
              <a:rPr lang="en-US" altLang="zh-CN" dirty="0"/>
              <a:t>ORACLE</a:t>
            </a:r>
            <a:endParaRPr lang="zh-CN" altLang="en-US" dirty="0"/>
          </a:p>
        </p:txBody>
      </p:sp>
      <p:sp>
        <p:nvSpPr>
          <p:cNvPr id="9" name="文本占位符 8"/>
          <p:cNvSpPr>
            <a:spLocks noGrp="1"/>
          </p:cNvSpPr>
          <p:nvPr>
            <p:ph type="body" sz="quarter" idx="13"/>
          </p:nvPr>
        </p:nvSpPr>
        <p:spPr/>
        <p:txBody>
          <a:bodyPr/>
          <a:lstStyle/>
          <a:p>
            <a:r>
              <a:rPr lang="en-US" altLang="zh-CN" dirty="0"/>
              <a:t>03</a:t>
            </a:r>
            <a:endParaRPr lang="zh-CN" altLang="en-US" dirty="0"/>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
        <p:nvSpPr>
          <p:cNvPr id="3" name="矩形 2"/>
          <p:cNvSpPr/>
          <p:nvPr/>
        </p:nvSpPr>
        <p:spPr>
          <a:xfrm>
            <a:off x="2772562" y="2409386"/>
            <a:ext cx="4572000" cy="1096710"/>
          </a:xfrm>
          <a:prstGeom prst="rect">
            <a:avLst/>
          </a:prstGeom>
        </p:spPr>
        <p:txBody>
          <a:bodyPr>
            <a:spAutoFit/>
          </a:bodyPr>
          <a:lstStyle/>
          <a:p>
            <a:pPr marL="285750" indent="-285750">
              <a:lnSpc>
                <a:spcPct val="90000"/>
              </a:lnSpc>
              <a:spcBef>
                <a:spcPts val="1000"/>
              </a:spcBef>
              <a:buFont typeface="Wingdings" panose="05000000000000000000" pitchFamily="2" charset="2"/>
              <a:buChar char="n"/>
            </a:pPr>
            <a:r>
              <a:rPr lang="zh-CN" altLang="en-US" b="1" spc="20" dirty="0">
                <a:solidFill>
                  <a:schemeClr val="tx1">
                    <a:tint val="75000"/>
                  </a:schemeClr>
                </a:solidFill>
                <a:latin typeface="+mn-ea"/>
                <a:cs typeface="Times New Roman" panose="02020603050405020304" pitchFamily="18" charset="0"/>
              </a:rPr>
              <a:t>差分测试</a:t>
            </a:r>
            <a:endParaRPr lang="en-US" altLang="zh-CN" b="1" spc="20" dirty="0">
              <a:solidFill>
                <a:schemeClr val="tx1">
                  <a:tint val="75000"/>
                </a:schemeClr>
              </a:solidFill>
              <a:latin typeface="+mn-ea"/>
              <a:cs typeface="Times New Roman" panose="02020603050405020304" pitchFamily="18" charset="0"/>
            </a:endParaRPr>
          </a:p>
          <a:p>
            <a:pPr marL="285750" indent="-285750">
              <a:lnSpc>
                <a:spcPct val="90000"/>
              </a:lnSpc>
              <a:spcBef>
                <a:spcPts val="1000"/>
              </a:spcBef>
              <a:buFont typeface="Wingdings" panose="05000000000000000000" pitchFamily="2" charset="2"/>
              <a:buChar char="n"/>
            </a:pPr>
            <a:r>
              <a:rPr lang="zh-CN" altLang="en-US" b="1" spc="20" dirty="0">
                <a:solidFill>
                  <a:schemeClr val="tx1">
                    <a:tint val="75000"/>
                  </a:schemeClr>
                </a:solidFill>
                <a:latin typeface="+mn-ea"/>
                <a:cs typeface="Times New Roman" panose="02020603050405020304" pitchFamily="18" charset="0"/>
              </a:rPr>
              <a:t>蜕变测试</a:t>
            </a:r>
          </a:p>
          <a:p>
            <a:pPr marL="285750" indent="-285750">
              <a:lnSpc>
                <a:spcPct val="90000"/>
              </a:lnSpc>
              <a:spcBef>
                <a:spcPts val="1000"/>
              </a:spcBef>
              <a:buFont typeface="Wingdings" panose="05000000000000000000" pitchFamily="2" charset="2"/>
              <a:buChar char="n"/>
            </a:pPr>
            <a:endParaRPr lang="en-US" altLang="zh-CN" b="1" spc="20" dirty="0">
              <a:solidFill>
                <a:schemeClr val="tx1">
                  <a:tint val="7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205268237"/>
      </p:ext>
    </p:extLst>
  </p:cSld>
  <p:clrMapOvr>
    <a:masterClrMapping/>
  </p:clrMapOvr>
  <p:transition advTm="502">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差分测试</a:t>
            </a:r>
          </a:p>
        </p:txBody>
      </p:sp>
      <p:sp>
        <p:nvSpPr>
          <p:cNvPr id="3" name="内容占位符 2"/>
          <p:cNvSpPr>
            <a:spLocks noGrp="1"/>
          </p:cNvSpPr>
          <p:nvPr>
            <p:ph idx="1"/>
          </p:nvPr>
        </p:nvSpPr>
        <p:spPr>
          <a:xfrm>
            <a:off x="457200" y="1227667"/>
            <a:ext cx="8055866" cy="5433191"/>
          </a:xfrm>
        </p:spPr>
        <p:txBody>
          <a:bodyPr>
            <a:normAutofit/>
          </a:bodyPr>
          <a:lstStyle/>
          <a:p>
            <a:r>
              <a:rPr lang="zh-CN" altLang="zh-CN" sz="2000" dirty="0"/>
              <a:t>因为实际上并不存在一个完美的编译器</a:t>
            </a:r>
            <a:r>
              <a:rPr lang="zh-CN" altLang="en-US" sz="2000" dirty="0"/>
              <a:t>，各方面都</a:t>
            </a:r>
            <a:r>
              <a:rPr lang="zh-CN" altLang="zh-CN" sz="2000" dirty="0"/>
              <a:t>达到</a:t>
            </a:r>
            <a:r>
              <a:rPr lang="en-US" altLang="zh-CN" sz="2000" dirty="0"/>
              <a:t>“</a:t>
            </a:r>
            <a:r>
              <a:rPr lang="zh-CN" altLang="zh-CN" sz="2000" dirty="0"/>
              <a:t>最佳</a:t>
            </a:r>
            <a:r>
              <a:rPr lang="en-US" altLang="zh-CN" sz="2000" dirty="0"/>
              <a:t>”</a:t>
            </a:r>
            <a:r>
              <a:rPr lang="zh-CN" altLang="zh-CN" sz="2000" dirty="0"/>
              <a:t>，</a:t>
            </a:r>
            <a:r>
              <a:rPr lang="zh-CN" altLang="en-US" sz="2000" dirty="0"/>
              <a:t>因此</a:t>
            </a:r>
            <a:r>
              <a:rPr lang="zh-CN" altLang="zh-CN" sz="2000" dirty="0"/>
              <a:t>研究人员很难判定一个实际存在的编译器的缺陷在哪里。于是就有了假设：不同的编译器在编译同一个测试程序的时候，如果输出的结果不一样或者在编译过程中的反应不同，那么应该会存在相对正确和相对错误的情况，以此</a:t>
            </a:r>
            <a:r>
              <a:rPr lang="zh-CN" altLang="en-US" sz="2000" dirty="0"/>
              <a:t>判断编译器的</a:t>
            </a:r>
            <a:r>
              <a:rPr lang="zh-CN" altLang="zh-CN" sz="2000" dirty="0"/>
              <a:t>缺陷。</a:t>
            </a:r>
            <a:r>
              <a:rPr lang="zh-CN" altLang="en-US" sz="2000" dirty="0"/>
              <a:t>于是</a:t>
            </a:r>
            <a:r>
              <a:rPr lang="zh-CN" altLang="zh-CN" sz="2000" dirty="0"/>
              <a:t>提出了差分测试的概念。</a:t>
            </a:r>
          </a:p>
          <a:p>
            <a:r>
              <a:rPr lang="zh-CN" altLang="zh-CN" sz="2000" dirty="0"/>
              <a:t>编译器测试中有三种广泛使用的差分测试策略的用法</a:t>
            </a:r>
            <a:r>
              <a:rPr lang="zh-CN" altLang="en-US" sz="2000" dirty="0"/>
              <a:t>：</a:t>
            </a:r>
            <a:endParaRPr lang="en-US" altLang="zh-CN" sz="2000" dirty="0"/>
          </a:p>
          <a:p>
            <a:r>
              <a:rPr lang="zh-CN" altLang="zh-CN" sz="2000" dirty="0"/>
              <a:t>交叉编译器策略：通过比较不同编译器生成的结果来检测编译器错误。</a:t>
            </a:r>
            <a:r>
              <a:rPr lang="zh-CN" altLang="en-US" sz="2000" dirty="0"/>
              <a:t>这</a:t>
            </a:r>
            <a:r>
              <a:rPr lang="zh-CN" altLang="zh-CN" sz="2000" dirty="0"/>
              <a:t>是差分测试中最通用的概念。 </a:t>
            </a:r>
            <a:endParaRPr lang="en-US" altLang="zh-CN" sz="2000" dirty="0"/>
          </a:p>
          <a:p>
            <a:r>
              <a:rPr lang="zh-CN" altLang="zh-CN" sz="2000" dirty="0"/>
              <a:t>交叉优化策略：通过比较在单个编译器中使用不同优化实现的结果来检测编译器错误。这是现有编译器测试研究中最广泛使用的策略。</a:t>
            </a:r>
            <a:endParaRPr lang="en-US" altLang="zh-CN" sz="2000" dirty="0"/>
          </a:p>
          <a:p>
            <a:r>
              <a:rPr lang="zh-CN" altLang="zh-CN" sz="2000" dirty="0"/>
              <a:t>交叉版本策略：通过比较单个编译器的不同版本生成的结果来检测编译器错误。</a:t>
            </a:r>
          </a:p>
          <a:p>
            <a:endParaRPr lang="en-US" altLang="zh-CN" sz="2000" dirty="0"/>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1170324594"/>
      </p:ext>
    </p:extLst>
  </p:cSld>
  <p:clrMapOvr>
    <a:masterClrMapping/>
  </p:clrMapOvr>
  <p:transition advTm="185">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差分测试</a:t>
            </a:r>
          </a:p>
        </p:txBody>
      </p:sp>
      <p:sp>
        <p:nvSpPr>
          <p:cNvPr id="3" name="内容占位符 2"/>
          <p:cNvSpPr>
            <a:spLocks noGrp="1"/>
          </p:cNvSpPr>
          <p:nvPr>
            <p:ph idx="1"/>
          </p:nvPr>
        </p:nvSpPr>
        <p:spPr/>
        <p:txBody>
          <a:bodyPr/>
          <a:lstStyle/>
          <a:p>
            <a:pPr marL="0" indent="0">
              <a:buNone/>
            </a:pPr>
            <a:r>
              <a:rPr lang="zh-CN" altLang="zh-CN" sz="2000" dirty="0"/>
              <a:t>交叉编译器策略实例</a:t>
            </a:r>
            <a:r>
              <a:rPr lang="zh-CN" altLang="en-US" sz="2000" dirty="0"/>
              <a:t>：</a:t>
            </a:r>
            <a:endParaRPr lang="en-US" altLang="zh-CN" sz="2000" dirty="0"/>
          </a:p>
          <a:p>
            <a:r>
              <a:rPr lang="en-US" altLang="zh-CN" sz="2000" dirty="0"/>
              <a:t>Sheridan</a:t>
            </a:r>
            <a:r>
              <a:rPr lang="zh-CN" altLang="zh-CN" sz="2000" dirty="0"/>
              <a:t>使用交叉编译策略测试了一个</a:t>
            </a:r>
            <a:r>
              <a:rPr lang="en-US" altLang="zh-CN" sz="2000" dirty="0"/>
              <a:t>C99</a:t>
            </a:r>
            <a:r>
              <a:rPr lang="zh-CN" altLang="zh-CN" sz="2000" dirty="0"/>
              <a:t>编译器</a:t>
            </a:r>
            <a:r>
              <a:rPr lang="en-US" altLang="zh-CN" sz="2000" dirty="0"/>
              <a:t>(</a:t>
            </a:r>
            <a:r>
              <a:rPr lang="zh-CN" altLang="zh-CN" sz="2000" dirty="0"/>
              <a:t>即</a:t>
            </a:r>
            <a:r>
              <a:rPr lang="en-US" altLang="zh-CN" sz="2000" dirty="0" err="1"/>
              <a:t>PalmSource</a:t>
            </a:r>
            <a:r>
              <a:rPr lang="en-US" altLang="zh-CN" sz="2000" dirty="0"/>
              <a:t> Cobalt ARM C/C++</a:t>
            </a:r>
            <a:r>
              <a:rPr lang="zh-CN" altLang="zh-CN" sz="2000" dirty="0"/>
              <a:t>嵌入式交叉编译器</a:t>
            </a:r>
            <a:r>
              <a:rPr lang="en-US" altLang="zh-CN" sz="2000" dirty="0"/>
              <a:t>)</a:t>
            </a:r>
            <a:r>
              <a:rPr lang="zh-CN" altLang="zh-CN" sz="2000" dirty="0"/>
              <a:t>。</a:t>
            </a:r>
            <a:r>
              <a:rPr lang="en-US" altLang="zh-CN" sz="2000" dirty="0"/>
              <a:t>Sheridan</a:t>
            </a:r>
            <a:r>
              <a:rPr lang="zh-CN" altLang="zh-CN" sz="2000" dirty="0"/>
              <a:t>将被测试的编译器的输出与现有工具的输出进行了比较，以检测编译器的错误。</a:t>
            </a:r>
            <a:endParaRPr lang="en-US" altLang="zh-CN" sz="2000" dirty="0"/>
          </a:p>
          <a:p>
            <a:pPr marL="0" indent="0">
              <a:buNone/>
            </a:pPr>
            <a:r>
              <a:rPr lang="zh-CN" altLang="zh-CN" sz="2000" dirty="0"/>
              <a:t>交叉优化策略实例</a:t>
            </a:r>
            <a:r>
              <a:rPr lang="zh-CN" altLang="en-US" sz="2000" dirty="0"/>
              <a:t>：</a:t>
            </a:r>
            <a:endParaRPr lang="en-US" altLang="zh-CN" sz="2000" dirty="0"/>
          </a:p>
          <a:p>
            <a:r>
              <a:rPr lang="en-US" altLang="zh-CN" sz="2000" dirty="0" err="1"/>
              <a:t>Sassa</a:t>
            </a:r>
            <a:r>
              <a:rPr lang="zh-CN" altLang="zh-CN" sz="2000" dirty="0"/>
              <a:t>和</a:t>
            </a:r>
            <a:r>
              <a:rPr lang="en-US" altLang="zh-CN" sz="2000" dirty="0" err="1"/>
              <a:t>Sudosa</a:t>
            </a:r>
            <a:r>
              <a:rPr lang="zh-CN" altLang="zh-CN" sz="2000" dirty="0"/>
              <a:t>使用交叉优化策略来测试编译器的优化器。他们的方法通过比较给定测试程序在优化前后的重要值的轨迹来检测编译器中的错误。如果轨迹不同，则意味着检测到了优化器中的错误。</a:t>
            </a:r>
            <a:endParaRPr lang="en-US" altLang="zh-CN" sz="2000" dirty="0"/>
          </a:p>
          <a:p>
            <a:pPr marL="0" indent="0">
              <a:buNone/>
            </a:pPr>
            <a:r>
              <a:rPr lang="zh-CN" altLang="zh-CN" sz="2000" dirty="0"/>
              <a:t>交叉版本策略实例</a:t>
            </a:r>
            <a:r>
              <a:rPr lang="zh-CN" altLang="en-US" sz="2000" dirty="0"/>
              <a:t>：</a:t>
            </a:r>
            <a:endParaRPr lang="en-US" altLang="zh-CN" sz="2000" dirty="0"/>
          </a:p>
          <a:p>
            <a:r>
              <a:rPr lang="en-US" altLang="zh-CN" sz="2000" dirty="0" err="1"/>
              <a:t>Hawblitzel</a:t>
            </a:r>
            <a:r>
              <a:rPr lang="zh-CN" altLang="zh-CN" sz="2000" dirty="0"/>
              <a:t>等人提出了通过比较多个编译器版本（跨版本策略）和具有不同优化级别的编译器（跨优化策略）的汇编语言输出来检测编译器错误的方法。此外，该工作还使用其他策略，包括跨体系结构策略，以及跨场景策略</a:t>
            </a:r>
            <a:r>
              <a:rPr lang="zh-CN" altLang="en-US" sz="2000" dirty="0"/>
              <a:t>。</a:t>
            </a:r>
            <a:endParaRPr lang="zh-CN" altLang="zh-CN" sz="2000" dirty="0"/>
          </a:p>
          <a:p>
            <a:endParaRPr lang="en-US" altLang="zh-CN" sz="2000" dirty="0"/>
          </a:p>
          <a:p>
            <a:pPr marL="0" indent="0">
              <a:buNone/>
            </a:pPr>
            <a:endParaRPr lang="zh-CN" altLang="en-US" sz="20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487848257"/>
      </p:ext>
    </p:extLst>
  </p:cSld>
  <p:clrMapOvr>
    <a:masterClrMapping/>
  </p:clrMapOvr>
  <p:transition advTm="69">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a:t>目录</a:t>
            </a:r>
          </a:p>
        </p:txBody>
      </p:sp>
      <p:sp>
        <p:nvSpPr>
          <p:cNvPr id="4" name="内容占位符 3"/>
          <p:cNvSpPr>
            <a:spLocks noGrp="1"/>
          </p:cNvSpPr>
          <p:nvPr>
            <p:ph sz="quarter" idx="13"/>
          </p:nvPr>
        </p:nvSpPr>
        <p:spPr>
          <a:xfrm>
            <a:off x="3065417" y="1376197"/>
            <a:ext cx="6078583" cy="4454617"/>
          </a:xfrm>
        </p:spPr>
        <p:txBody>
          <a:bodyPr/>
          <a:lstStyle/>
          <a:p>
            <a:r>
              <a:rPr lang="zh-CN" altLang="en-US" sz="2400" b="1" dirty="0">
                <a:latin typeface="微软雅黑" panose="020B0503020204020204" pitchFamily="34" charset="-122"/>
                <a:ea typeface="微软雅黑" panose="020B0503020204020204" pitchFamily="34" charset="-122"/>
              </a:rPr>
              <a:t>第一章  绪论</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第二章  测试程序构建</a:t>
            </a:r>
            <a:endPar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第三章 </a:t>
            </a:r>
            <a:r>
              <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测试</a:t>
            </a:r>
            <a:r>
              <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ORACLE</a:t>
            </a:r>
          </a:p>
          <a:p>
            <a:r>
              <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第四章 </a:t>
            </a:r>
            <a:r>
              <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优化测试过程</a:t>
            </a:r>
            <a:endPar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kern="0" cap="all" spc="20" dirty="0">
                <a:latin typeface="微软雅黑" panose="020B0503020204020204" pitchFamily="34" charset="-122"/>
                <a:ea typeface="微软雅黑" panose="020B0503020204020204" pitchFamily="34" charset="-122"/>
                <a:cs typeface="Times New Roman" panose="02020603050405020304" pitchFamily="18" charset="0"/>
              </a:rPr>
              <a:t>第五章  测试结果的后续处理</a:t>
            </a:r>
            <a:endParaRPr lang="en-US" altLang="zh-CN" sz="2400" b="1" kern="0" cap="all" spc="2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第六章  编译器测试的实证研究</a:t>
            </a:r>
            <a:endPar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七</a:t>
            </a:r>
            <a:r>
              <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章 </a:t>
            </a:r>
            <a:r>
              <a:rPr lang="en-US"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展望</a:t>
            </a:r>
            <a:r>
              <a:rPr lang="zh-CN" altLang="en-US"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rPr>
              <a:t>与总结</a:t>
            </a:r>
            <a:endParaRPr lang="zh-CN" altLang="zh-CN" sz="2400" b="1" kern="0" cap="all" spc="2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a:t>
            </a:fld>
            <a:endParaRPr lang="zh-CN" altLang="en-US" dirty="0"/>
          </a:p>
        </p:txBody>
      </p:sp>
    </p:spTree>
    <p:extLst>
      <p:ext uri="{BB962C8B-B14F-4D97-AF65-F5344CB8AC3E}">
        <p14:creationId xmlns:p14="http://schemas.microsoft.com/office/powerpoint/2010/main" val="2472860475"/>
      </p:ext>
    </p:extLst>
  </p:cSld>
  <p:clrMapOvr>
    <a:masterClrMapping/>
  </p:clrMapOvr>
  <p:transition advTm="5222">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蜕变测试</a:t>
            </a:r>
          </a:p>
        </p:txBody>
      </p:sp>
      <p:sp>
        <p:nvSpPr>
          <p:cNvPr id="3" name="内容占位符 2"/>
          <p:cNvSpPr>
            <a:spLocks noGrp="1"/>
          </p:cNvSpPr>
          <p:nvPr>
            <p:ph idx="1"/>
          </p:nvPr>
        </p:nvSpPr>
        <p:spPr>
          <a:xfrm>
            <a:off x="457200" y="1227668"/>
            <a:ext cx="8055866" cy="5064075"/>
          </a:xfrm>
        </p:spPr>
        <p:txBody>
          <a:bodyPr>
            <a:normAutofit/>
          </a:bodyPr>
          <a:lstStyle/>
          <a:p>
            <a:r>
              <a:rPr lang="zh-CN" altLang="zh-CN" sz="2000" dirty="0"/>
              <a:t>蜕变测试是另一种用于解决测试预言问题的流行方法。蜕变测试的核心思想是构建蜕变关系，它指定了对待测项目的输入进行特定改变会如何改变输出。</a:t>
            </a:r>
            <a:endParaRPr lang="en-US" altLang="zh-CN" sz="2000" dirty="0"/>
          </a:p>
          <a:p>
            <a:r>
              <a:rPr lang="zh-CN" altLang="zh-CN" sz="2000" dirty="0"/>
              <a:t>目前最被接受的蜕变关系是在某些假设下建立两个程序是等价的等价关系。</a:t>
            </a:r>
            <a:endParaRPr lang="en-US" altLang="zh-CN" sz="2000" dirty="0"/>
          </a:p>
          <a:p>
            <a:pPr marL="0" indent="0">
              <a:buNone/>
            </a:pPr>
            <a:r>
              <a:rPr lang="zh-CN" altLang="en-US" sz="2000" dirty="0"/>
              <a:t>实例：</a:t>
            </a:r>
            <a:endParaRPr lang="en-US" altLang="zh-CN" sz="2000" dirty="0"/>
          </a:p>
          <a:p>
            <a:r>
              <a:rPr lang="en-US" altLang="zh-CN" sz="2000" dirty="0"/>
              <a:t>Tao</a:t>
            </a:r>
            <a:r>
              <a:rPr lang="zh-CN" altLang="zh-CN" sz="2000" dirty="0"/>
              <a:t>等人开发了一种名为</a:t>
            </a:r>
            <a:r>
              <a:rPr lang="en-US" altLang="zh-CN" sz="2000" dirty="0" err="1"/>
              <a:t>Mettoc</a:t>
            </a:r>
            <a:r>
              <a:rPr lang="zh-CN" altLang="zh-CN" sz="2000" dirty="0"/>
              <a:t>的测试工具，通过元胞测试来测试编译器，并将等价保持关系作为蜕变关系。</a:t>
            </a:r>
            <a:r>
              <a:rPr lang="en-US" altLang="zh-CN" sz="2000" dirty="0"/>
              <a:t> </a:t>
            </a:r>
            <a:r>
              <a:rPr lang="en-US" altLang="zh-CN" sz="2000" dirty="0" err="1"/>
              <a:t>Mettoc</a:t>
            </a:r>
            <a:r>
              <a:rPr lang="zh-CN" altLang="zh-CN" sz="2000" dirty="0"/>
              <a:t>首先构建一个通用控制流图，图中的每个块节点表示一个子模块。然后，使用那些等价的语句或表达式填充每个块节点。最后，它遍历填充后的图形来生成等价的测试程序。</a:t>
            </a:r>
          </a:p>
          <a:p>
            <a:endParaRPr lang="en-US" altLang="zh-CN" sz="2000" dirty="0"/>
          </a:p>
          <a:p>
            <a:endParaRPr lang="zh-CN" altLang="zh-CN" sz="2000" dirty="0"/>
          </a:p>
          <a:p>
            <a:endParaRPr lang="zh-CN" altLang="zh-CN" sz="2000" dirty="0"/>
          </a:p>
          <a:p>
            <a:endParaRPr lang="zh-CN" altLang="en-US" sz="2000" dirty="0"/>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1668812767"/>
      </p:ext>
    </p:extLst>
  </p:cSld>
  <p:clrMapOvr>
    <a:masterClrMapping/>
  </p:clrMapOvr>
  <p:transition advTm="1425">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4958" y="1198467"/>
            <a:ext cx="6211430" cy="1152806"/>
          </a:xfrm>
        </p:spPr>
        <p:txBody>
          <a:bodyPr>
            <a:normAutofit/>
          </a:bodyPr>
          <a:lstStyle/>
          <a:p>
            <a:r>
              <a:rPr lang="zh-CN" altLang="en-US" dirty="0"/>
              <a:t>优化测试过程</a:t>
            </a:r>
          </a:p>
        </p:txBody>
      </p:sp>
      <p:sp>
        <p:nvSpPr>
          <p:cNvPr id="9" name="文本占位符 8"/>
          <p:cNvSpPr>
            <a:spLocks noGrp="1"/>
          </p:cNvSpPr>
          <p:nvPr>
            <p:ph type="body" sz="quarter" idx="13"/>
          </p:nvPr>
        </p:nvSpPr>
        <p:spPr/>
        <p:txBody>
          <a:bodyPr/>
          <a:lstStyle/>
          <a:p>
            <a:r>
              <a:rPr lang="en-US" altLang="zh-CN" dirty="0"/>
              <a:t>04</a:t>
            </a:r>
            <a:endParaRPr lang="zh-CN" altLang="en-US" dirty="0"/>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
        <p:nvSpPr>
          <p:cNvPr id="3" name="矩形 2"/>
          <p:cNvSpPr/>
          <p:nvPr/>
        </p:nvSpPr>
        <p:spPr>
          <a:xfrm>
            <a:off x="2772562" y="2409386"/>
            <a:ext cx="4572000" cy="719171"/>
          </a:xfrm>
          <a:prstGeom prst="rect">
            <a:avLst/>
          </a:prstGeom>
        </p:spPr>
        <p:txBody>
          <a:bodyPr>
            <a:spAutoFit/>
          </a:bodyPr>
          <a:lstStyle/>
          <a:p>
            <a:pPr marL="285750" indent="-285750">
              <a:lnSpc>
                <a:spcPct val="90000"/>
              </a:lnSpc>
              <a:spcBef>
                <a:spcPts val="1000"/>
              </a:spcBef>
              <a:buFont typeface="Wingdings" panose="05000000000000000000" pitchFamily="2" charset="2"/>
              <a:buChar char="n"/>
            </a:pPr>
            <a:r>
              <a:rPr lang="zh-CN" altLang="en-US" b="1" spc="20" dirty="0">
                <a:solidFill>
                  <a:schemeClr val="tx1">
                    <a:tint val="75000"/>
                  </a:schemeClr>
                </a:solidFill>
                <a:latin typeface="+mn-ea"/>
                <a:cs typeface="Times New Roman" panose="02020603050405020304" pitchFamily="18" charset="0"/>
              </a:rPr>
              <a:t>测试程序优先级</a:t>
            </a:r>
            <a:endParaRPr lang="en-US" altLang="zh-CN" b="1" spc="20" dirty="0">
              <a:solidFill>
                <a:schemeClr val="tx1">
                  <a:tint val="75000"/>
                </a:schemeClr>
              </a:solidFill>
              <a:latin typeface="+mn-ea"/>
              <a:cs typeface="Times New Roman" panose="02020603050405020304" pitchFamily="18" charset="0"/>
            </a:endParaRPr>
          </a:p>
          <a:p>
            <a:pPr marL="285750" indent="-285750">
              <a:lnSpc>
                <a:spcPct val="90000"/>
              </a:lnSpc>
              <a:spcBef>
                <a:spcPts val="1000"/>
              </a:spcBef>
              <a:buFont typeface="Wingdings" panose="05000000000000000000" pitchFamily="2" charset="2"/>
              <a:buChar char="n"/>
            </a:pPr>
            <a:r>
              <a:rPr lang="zh-CN" altLang="en-US" b="1" spc="20" dirty="0">
                <a:solidFill>
                  <a:schemeClr val="tx1">
                    <a:tint val="75000"/>
                  </a:schemeClr>
                </a:solidFill>
                <a:latin typeface="+mn-ea"/>
                <a:cs typeface="Times New Roman" panose="02020603050405020304" pitchFamily="18" charset="0"/>
              </a:rPr>
              <a:t>测试套件的削减</a:t>
            </a:r>
            <a:endParaRPr lang="en-US" altLang="zh-CN" b="1" spc="20" dirty="0">
              <a:solidFill>
                <a:schemeClr val="tx1">
                  <a:tint val="7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1700468055"/>
      </p:ext>
    </p:extLst>
  </p:cSld>
  <p:clrMapOvr>
    <a:masterClrMapping/>
  </p:clrMapOvr>
  <p:transition advTm="8343">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优化测试过程</a:t>
            </a:r>
          </a:p>
        </p:txBody>
      </p:sp>
      <p:sp>
        <p:nvSpPr>
          <p:cNvPr id="3" name="内容占位符 2"/>
          <p:cNvSpPr>
            <a:spLocks noGrp="1"/>
          </p:cNvSpPr>
          <p:nvPr>
            <p:ph idx="1"/>
          </p:nvPr>
        </p:nvSpPr>
        <p:spPr>
          <a:xfrm>
            <a:off x="457200" y="1282622"/>
            <a:ext cx="8055866" cy="4698999"/>
          </a:xfrm>
        </p:spPr>
        <p:txBody>
          <a:bodyPr>
            <a:normAutofit/>
          </a:bodyPr>
          <a:lstStyle/>
          <a:p>
            <a:pPr indent="279400" algn="just">
              <a:lnSpc>
                <a:spcPct val="105000"/>
              </a:lnSpc>
              <a:spcAft>
                <a:spcPts val="800"/>
              </a:spcAft>
            </a:pPr>
            <a:r>
              <a:rPr lang="zh-CN" altLang="zh-CN" sz="2000" dirty="0"/>
              <a:t>编译器测试往往需要通过运行大量测试程序来找到相对较少的编译器</a:t>
            </a:r>
            <a:r>
              <a:rPr lang="en-US" altLang="zh-CN" sz="2000" dirty="0"/>
              <a:t>bug</a:t>
            </a:r>
            <a:r>
              <a:rPr lang="zh-CN" altLang="zh-CN" sz="2000" dirty="0"/>
              <a:t>，这需要很长的测试时间。</a:t>
            </a:r>
            <a:endParaRPr lang="en-US" altLang="zh-CN" sz="2000" dirty="0"/>
          </a:p>
          <a:p>
            <a:pPr indent="279400" algn="just">
              <a:lnSpc>
                <a:spcPct val="105000"/>
              </a:lnSpc>
              <a:spcAft>
                <a:spcPts val="800"/>
              </a:spcAft>
            </a:pPr>
            <a:r>
              <a:rPr lang="zh-CN" altLang="zh-CN" sz="2000" dirty="0"/>
              <a:t>因此，如何优化测试过程成为一个需要研究的问题，探究如何缩短编译器测试时间，提高编译器测试效率。</a:t>
            </a:r>
            <a:endParaRPr lang="en-US" altLang="zh-CN" sz="2000" dirty="0"/>
          </a:p>
          <a:p>
            <a:pPr indent="279400" algn="just">
              <a:lnSpc>
                <a:spcPct val="105000"/>
              </a:lnSpc>
              <a:spcAft>
                <a:spcPts val="800"/>
              </a:spcAft>
            </a:pPr>
            <a:r>
              <a:rPr lang="zh-CN" altLang="zh-CN" sz="2000" dirty="0"/>
              <a:t>优化测试过程主要有两个研究方向：测试程序优先级和测试套件的削减。</a:t>
            </a:r>
          </a:p>
          <a:p>
            <a:pPr marL="0" indent="0">
              <a:buNone/>
            </a:pPr>
            <a:endParaRPr lang="en-US" altLang="zh-CN" sz="1800" dirty="0"/>
          </a:p>
          <a:p>
            <a:pPr marL="457200" indent="-457200">
              <a:buAutoNum type="arabicPeriod"/>
            </a:pPr>
            <a:endParaRPr lang="zh-CN" altLang="en-US" sz="18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316438775"/>
      </p:ext>
    </p:extLst>
  </p:cSld>
  <p:clrMapOvr>
    <a:masterClrMapping/>
  </p:clrMapOvr>
  <p:transition advTm="77949">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测试程序优先级</a:t>
            </a:r>
          </a:p>
        </p:txBody>
      </p:sp>
      <p:sp>
        <p:nvSpPr>
          <p:cNvPr id="3" name="内容占位符 2"/>
          <p:cNvSpPr>
            <a:spLocks noGrp="1"/>
          </p:cNvSpPr>
          <p:nvPr>
            <p:ph idx="1"/>
          </p:nvPr>
        </p:nvSpPr>
        <p:spPr>
          <a:xfrm>
            <a:off x="457200" y="930275"/>
            <a:ext cx="8055866" cy="5357882"/>
          </a:xfrm>
        </p:spPr>
        <p:txBody>
          <a:bodyPr>
            <a:normAutofit/>
          </a:bodyPr>
          <a:lstStyle/>
          <a:p>
            <a:pPr marL="0" indent="0">
              <a:buNone/>
            </a:pPr>
            <a:r>
              <a:rPr lang="zh-CN" altLang="en-US" sz="2000" dirty="0">
                <a:latin typeface="+mn-ea"/>
              </a:rPr>
              <a:t>测试程序优先级是一种优化测试程序执行顺序的方法，可使能够触发编译器错误的概率较大的程序能够尽早执行。</a:t>
            </a:r>
            <a:endParaRPr lang="en-US" altLang="zh-CN" sz="2000" dirty="0">
              <a:latin typeface="+mn-ea"/>
            </a:endParaRPr>
          </a:p>
          <a:p>
            <a:pPr marL="0" indent="0">
              <a:buNone/>
            </a:pPr>
            <a:r>
              <a:rPr lang="zh-CN" altLang="en-US" sz="2000" dirty="0">
                <a:latin typeface="+mn-ea"/>
              </a:rPr>
              <a:t>传统的测试程序优先级的局限：</a:t>
            </a:r>
          </a:p>
          <a:p>
            <a:r>
              <a:rPr lang="zh-CN" altLang="en-US" sz="2000" dirty="0">
                <a:latin typeface="+mn-ea"/>
              </a:rPr>
              <a:t>依赖于代码覆盖率，而由于目前编译器测试的测试程序往往是通过自动程序生成工具（如</a:t>
            </a:r>
            <a:r>
              <a:rPr lang="en-US" altLang="zh-CN" sz="2000" dirty="0" err="1">
                <a:latin typeface="+mn-ea"/>
              </a:rPr>
              <a:t>Csmith</a:t>
            </a:r>
            <a:r>
              <a:rPr lang="zh-CN" altLang="en-US" sz="2000" dirty="0">
                <a:latin typeface="+mn-ea"/>
              </a:rPr>
              <a:t>）生成的，因此难以事先知道覆盖率；</a:t>
            </a:r>
            <a:endParaRPr lang="en-US" altLang="zh-CN" sz="2000" dirty="0">
              <a:latin typeface="+mn-ea"/>
            </a:endParaRPr>
          </a:p>
          <a:p>
            <a:r>
              <a:rPr lang="zh-CN" altLang="en-US" sz="2000" dirty="0">
                <a:latin typeface="+mn-ea"/>
              </a:rPr>
              <a:t>另外还有基于测试输入信息的测试优先级方法，但由于其优先级的计算时间非常长，因此也无法加速编译器测试。</a:t>
            </a:r>
            <a:endParaRPr lang="en-US" altLang="zh-CN" sz="2000" dirty="0">
              <a:latin typeface="+mn-ea"/>
            </a:endParaRPr>
          </a:p>
          <a:p>
            <a:pPr marL="0" indent="0">
              <a:buNone/>
            </a:pPr>
            <a:r>
              <a:rPr lang="en-US" altLang="zh-CN" sz="2000" dirty="0">
                <a:latin typeface="+mn-ea"/>
              </a:rPr>
              <a:t>Chen</a:t>
            </a:r>
            <a:r>
              <a:rPr lang="zh-CN" altLang="en-US" sz="2000" dirty="0">
                <a:latin typeface="+mn-ea"/>
              </a:rPr>
              <a:t>等人提出了将测试程序转成文本向量的方法，基于这些文本向量，使用三种策略来确定测试程序的优先级。</a:t>
            </a:r>
            <a:endParaRPr lang="en-US" altLang="zh-CN" sz="2000" dirty="0">
              <a:latin typeface="+mn-ea"/>
            </a:endParaRPr>
          </a:p>
          <a:p>
            <a:r>
              <a:rPr lang="zh-CN" altLang="en-US" sz="1800" dirty="0">
                <a:latin typeface="+mn-ea"/>
              </a:rPr>
              <a:t>第一种方法是按照文本向量与原始向量（</a:t>
            </a:r>
            <a:r>
              <a:rPr lang="en-US" altLang="zh-CN" sz="1800" dirty="0">
                <a:latin typeface="+mn-ea"/>
              </a:rPr>
              <a:t>0, 0, ... , 0</a:t>
            </a:r>
            <a:r>
              <a:rPr lang="zh-CN" altLang="en-US" sz="1800" dirty="0">
                <a:latin typeface="+mn-ea"/>
              </a:rPr>
              <a:t>）之间的距离降序排列测试程序，称为贪心策略。</a:t>
            </a:r>
            <a:endParaRPr lang="en-US" altLang="zh-CN" sz="1800" dirty="0">
              <a:latin typeface="+mn-ea"/>
            </a:endParaRPr>
          </a:p>
          <a:p>
            <a:r>
              <a:rPr lang="zh-CN" altLang="en-US" sz="1800" dirty="0">
                <a:latin typeface="+mn-ea"/>
              </a:rPr>
              <a:t>第二种方法是通过借鉴自适应随机测试的策略来调度测试程序，在选择下一个测试程序时，最小化与已经选择的测试程序之间的距离。</a:t>
            </a:r>
            <a:endParaRPr lang="en-US" altLang="zh-CN" sz="1800" dirty="0">
              <a:latin typeface="+mn-ea"/>
            </a:endParaRPr>
          </a:p>
          <a:p>
            <a:r>
              <a:rPr lang="zh-CN" altLang="en-US" sz="1800" dirty="0">
                <a:latin typeface="+mn-ea"/>
              </a:rPr>
              <a:t>第三种方法是使用局部波束搜索策略来安排测试程序。</a:t>
            </a:r>
            <a:endParaRPr lang="en-US" altLang="zh-CN" sz="1800" dirty="0">
              <a:latin typeface="+mn-ea"/>
            </a:endParaRPr>
          </a:p>
          <a:p>
            <a:endParaRPr lang="zh-CN" altLang="en-US" sz="2000" dirty="0">
              <a:latin typeface="+mn-ea"/>
            </a:endParaRPr>
          </a:p>
          <a:p>
            <a:pPr marL="0" indent="0">
              <a:buNone/>
            </a:pPr>
            <a:endParaRPr lang="en-US" altLang="zh-CN" sz="20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1303771888"/>
      </p:ext>
    </p:extLst>
  </p:cSld>
  <p:clrMapOvr>
    <a:masterClrMapping/>
  </p:clrMapOvr>
  <p:transition advTm="612">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测试套件的削减</a:t>
            </a:r>
          </a:p>
        </p:txBody>
      </p:sp>
      <p:sp>
        <p:nvSpPr>
          <p:cNvPr id="3" name="内容占位符 2"/>
          <p:cNvSpPr>
            <a:spLocks noGrp="1"/>
          </p:cNvSpPr>
          <p:nvPr>
            <p:ph idx="1"/>
          </p:nvPr>
        </p:nvSpPr>
        <p:spPr>
          <a:xfrm>
            <a:off x="457200" y="930274"/>
            <a:ext cx="8055866" cy="5437395"/>
          </a:xfrm>
        </p:spPr>
        <p:txBody>
          <a:bodyPr>
            <a:normAutofit/>
          </a:bodyPr>
          <a:lstStyle/>
          <a:p>
            <a:r>
              <a:rPr lang="zh-CN" altLang="en-US" sz="2000" dirty="0">
                <a:latin typeface="+mn-ea"/>
              </a:rPr>
              <a:t>测试套件削减的方法是通过排除冗余的测试程序来提高编译器测试的效率。</a:t>
            </a:r>
            <a:endParaRPr lang="en-US" altLang="zh-CN" sz="2000" dirty="0">
              <a:latin typeface="+mn-ea"/>
            </a:endParaRPr>
          </a:p>
          <a:p>
            <a:pPr indent="279400" algn="just" fontAlgn="base">
              <a:lnSpc>
                <a:spcPct val="105000"/>
              </a:lnSpc>
              <a:spcAft>
                <a:spcPts val="800"/>
              </a:spcAft>
            </a:pPr>
            <a:r>
              <a:rPr lang="en-US" altLang="zh-CN" sz="2000" dirty="0">
                <a:latin typeface="+mn-ea"/>
              </a:rPr>
              <a:t>Woo</a:t>
            </a:r>
            <a:r>
              <a:rPr lang="zh-CN" altLang="zh-CN" sz="2000" dirty="0">
                <a:latin typeface="+mn-ea"/>
              </a:rPr>
              <a:t>等人根据</a:t>
            </a:r>
            <a:r>
              <a:rPr lang="en-US" altLang="zh-CN" sz="2000" dirty="0">
                <a:latin typeface="+mn-ea"/>
              </a:rPr>
              <a:t>IR</a:t>
            </a:r>
            <a:r>
              <a:rPr lang="zh-CN" altLang="zh-CN" sz="2000" dirty="0">
                <a:latin typeface="+mn-ea"/>
              </a:rPr>
              <a:t>级覆盖信息，提出了一种去除重定向编译器的冗余测试程序的方法。该方法获取</a:t>
            </a:r>
            <a:r>
              <a:rPr lang="zh-CN" altLang="en-US" sz="2000" dirty="0">
                <a:latin typeface="+mn-ea"/>
              </a:rPr>
              <a:t>大小</a:t>
            </a:r>
            <a:r>
              <a:rPr lang="zh-CN" altLang="zh-CN" sz="2000" dirty="0">
                <a:latin typeface="+mn-ea"/>
              </a:rPr>
              <a:t>较小但不减少中间语言语法覆盖率的测试套件，确保</a:t>
            </a:r>
            <a:r>
              <a:rPr lang="zh-CN" altLang="en-US" sz="2000" dirty="0">
                <a:latin typeface="+mn-ea"/>
              </a:rPr>
              <a:t>其中</a:t>
            </a:r>
            <a:r>
              <a:rPr lang="zh-CN" altLang="zh-CN" sz="2000" dirty="0">
                <a:latin typeface="+mn-ea"/>
              </a:rPr>
              <a:t>的测试程序都覆盖至少一个新的语法规则。</a:t>
            </a:r>
          </a:p>
          <a:p>
            <a:pPr indent="279400" algn="just" fontAlgn="base">
              <a:lnSpc>
                <a:spcPct val="105000"/>
              </a:lnSpc>
              <a:spcAft>
                <a:spcPts val="800"/>
              </a:spcAft>
            </a:pPr>
            <a:r>
              <a:rPr lang="en-US" altLang="zh-CN" sz="2000" dirty="0">
                <a:latin typeface="+mn-ea"/>
              </a:rPr>
              <a:t>Chae</a:t>
            </a:r>
            <a:r>
              <a:rPr lang="zh-CN" altLang="zh-CN" sz="2000" dirty="0">
                <a:latin typeface="+mn-ea"/>
              </a:rPr>
              <a:t>等人进一步扩展了上述测试套件缩减方法。他们研究了一种新的语法覆盖</a:t>
            </a:r>
            <a:r>
              <a:rPr lang="zh-CN" altLang="en-US" sz="2000" dirty="0">
                <a:latin typeface="+mn-ea"/>
              </a:rPr>
              <a:t>，</a:t>
            </a:r>
            <a:r>
              <a:rPr lang="zh-CN" altLang="zh-CN" sz="2000" dirty="0">
                <a:latin typeface="+mn-ea"/>
              </a:rPr>
              <a:t>使这种方法更加通用。然后，他们开发了一个全自动的工具来简化测试套件，</a:t>
            </a:r>
            <a:r>
              <a:rPr lang="zh-CN" altLang="en-US" sz="2000" dirty="0">
                <a:latin typeface="+mn-ea"/>
              </a:rPr>
              <a:t>可以</a:t>
            </a:r>
            <a:r>
              <a:rPr lang="zh-CN" altLang="zh-CN" sz="2000" dirty="0">
                <a:latin typeface="+mn-ea"/>
              </a:rPr>
              <a:t>生成一个测试套件</a:t>
            </a:r>
            <a:r>
              <a:rPr lang="zh-CN" altLang="en-US" sz="2000" dirty="0">
                <a:latin typeface="+mn-ea"/>
              </a:rPr>
              <a:t>自动</a:t>
            </a:r>
            <a:r>
              <a:rPr lang="zh-CN" altLang="zh-CN" sz="2000" dirty="0">
                <a:latin typeface="+mn-ea"/>
              </a:rPr>
              <a:t>简化。</a:t>
            </a:r>
          </a:p>
          <a:p>
            <a:pPr marL="0" indent="0">
              <a:buNone/>
            </a:pPr>
            <a:endParaRPr lang="en-US" altLang="zh-CN" sz="20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550779344"/>
      </p:ext>
    </p:extLst>
  </p:cSld>
  <p:clrMapOvr>
    <a:masterClrMapping/>
  </p:clrMapOvr>
  <p:transition advTm="406">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708F1-78DA-8125-FA7E-7352B2980099}"/>
              </a:ext>
            </a:extLst>
          </p:cNvPr>
          <p:cNvSpPr>
            <a:spLocks noGrp="1"/>
          </p:cNvSpPr>
          <p:nvPr>
            <p:ph type="title"/>
          </p:nvPr>
        </p:nvSpPr>
        <p:spPr>
          <a:xfrm>
            <a:off x="2570125" y="1233845"/>
            <a:ext cx="6211430" cy="1152806"/>
          </a:xfrm>
        </p:spPr>
        <p:txBody>
          <a:bodyPr>
            <a:normAutofit/>
          </a:bodyPr>
          <a:lstStyle/>
          <a:p>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测试结果的后续处理</a:t>
            </a:r>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FFB0D4B2-BAA2-71EF-0CE8-B924E5C8281A}"/>
              </a:ext>
            </a:extLst>
          </p:cNvPr>
          <p:cNvSpPr>
            <a:spLocks noGrp="1"/>
          </p:cNvSpPr>
          <p:nvPr>
            <p:ph type="body" idx="1"/>
          </p:nvPr>
        </p:nvSpPr>
        <p:spPr>
          <a:xfrm>
            <a:off x="2570125" y="2386650"/>
            <a:ext cx="6211430" cy="2084699"/>
          </a:xfrm>
        </p:spPr>
        <p:txBody>
          <a:bodyPr>
            <a:normAutofit/>
          </a:bodyPr>
          <a:lstStyle/>
          <a:p>
            <a:pPr marL="285750" indent="-285750">
              <a:buFont typeface="Wingdings" panose="05000000000000000000" pitchFamily="2" charset="2"/>
              <a:buChar char="n"/>
            </a:pPr>
            <a:r>
              <a:rPr lang="zh-CN" altLang="en-US" sz="1800" b="1" spc="20" dirty="0">
                <a:effectLst/>
                <a:latin typeface="微软雅黑" panose="020B0503020204020204" pitchFamily="34" charset="-122"/>
                <a:ea typeface="微软雅黑" panose="020B0503020204020204" pitchFamily="34" charset="-122"/>
                <a:cs typeface="Times New Roman" panose="02020603050405020304" pitchFamily="18" charset="0"/>
              </a:rPr>
              <a:t>测试程序削减</a:t>
            </a:r>
            <a:endParaRPr lang="en-US" altLang="zh-CN" sz="1800" b="1" spc="2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n"/>
            </a:pPr>
            <a:r>
              <a:rPr lang="zh-CN" altLang="en-US" sz="1800" b="1" spc="20" dirty="0">
                <a:effectLst/>
                <a:latin typeface="微软雅黑" panose="020B0503020204020204" pitchFamily="34" charset="-122"/>
                <a:ea typeface="微软雅黑" panose="020B0503020204020204" pitchFamily="34" charset="-122"/>
                <a:cs typeface="Times New Roman" panose="02020603050405020304" pitchFamily="18" charset="0"/>
              </a:rPr>
              <a:t>重复的错误识别</a:t>
            </a:r>
            <a:endParaRPr lang="en-US" altLang="zh-CN" sz="1800" b="1" spc="2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n"/>
            </a:pPr>
            <a:r>
              <a:rPr lang="zh-CN" altLang="en-US" sz="1800" b="1" spc="20" dirty="0">
                <a:effectLst/>
                <a:latin typeface="微软雅黑" panose="020B0503020204020204" pitchFamily="34" charset="-122"/>
                <a:ea typeface="微软雅黑" panose="020B0503020204020204" pitchFamily="34" charset="-122"/>
                <a:cs typeface="Times New Roman" panose="02020603050405020304" pitchFamily="18" charset="0"/>
              </a:rPr>
              <a:t>编译器错误调试</a:t>
            </a:r>
            <a:endParaRPr lang="zh-CN" altLang="en-US" dirty="0">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1C94825F-D832-B96C-AA62-DCEFAB21F200}"/>
              </a:ext>
            </a:extLst>
          </p:cNvPr>
          <p:cNvSpPr>
            <a:spLocks noGrp="1"/>
          </p:cNvSpPr>
          <p:nvPr>
            <p:ph type="body" sz="quarter" idx="13"/>
          </p:nvPr>
        </p:nvSpPr>
        <p:spPr/>
        <p:txBody>
          <a:bodyPr/>
          <a:lstStyle/>
          <a:p>
            <a:r>
              <a:rPr lang="en-US" altLang="zh-CN" dirty="0"/>
              <a:t>05</a:t>
            </a:r>
            <a:endParaRPr lang="zh-CN" altLang="en-US" dirty="0"/>
          </a:p>
        </p:txBody>
      </p:sp>
      <p:sp>
        <p:nvSpPr>
          <p:cNvPr id="5" name="灯片编号占位符 4">
            <a:extLst>
              <a:ext uri="{FF2B5EF4-FFF2-40B4-BE49-F238E27FC236}">
                <a16:creationId xmlns:a16="http://schemas.microsoft.com/office/drawing/2014/main" id="{84BF89FF-EA3F-4AAB-8B6B-5B3BB57F34BE}"/>
              </a:ext>
            </a:extLst>
          </p:cNvPr>
          <p:cNvSpPr>
            <a:spLocks noGrp="1"/>
          </p:cNvSpPr>
          <p:nvPr>
            <p:ph type="sldNum" sz="quarter" idx="14"/>
          </p:nvPr>
        </p:nvSpPr>
        <p:spPr/>
        <p:txBody>
          <a:bodyPr/>
          <a:lstStyle/>
          <a:p>
            <a:fld id="{27C45CD9-0508-4D1E-923D-4DFDAA610D19}" type="slidenum">
              <a:rPr lang="zh-CN" altLang="en-US" smtClean="0"/>
              <a:pPr/>
              <a:t>25</a:t>
            </a:fld>
            <a:endParaRPr lang="zh-CN" altLang="en-US" dirty="0"/>
          </a:p>
        </p:txBody>
      </p:sp>
    </p:spTree>
    <p:extLst>
      <p:ext uri="{BB962C8B-B14F-4D97-AF65-F5344CB8AC3E}">
        <p14:creationId xmlns:p14="http://schemas.microsoft.com/office/powerpoint/2010/main" val="3480252651"/>
      </p:ext>
    </p:extLst>
  </p:cSld>
  <p:clrMapOvr>
    <a:masterClrMapping/>
  </p:clrMapOvr>
  <p:transition advTm="2363">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测试结果的后续处理</a:t>
            </a:r>
          </a:p>
        </p:txBody>
      </p:sp>
      <p:sp>
        <p:nvSpPr>
          <p:cNvPr id="3" name="内容占位符 2"/>
          <p:cNvSpPr>
            <a:spLocks noGrp="1"/>
          </p:cNvSpPr>
          <p:nvPr>
            <p:ph idx="1"/>
          </p:nvPr>
        </p:nvSpPr>
        <p:spPr>
          <a:xfrm>
            <a:off x="457200" y="1079500"/>
            <a:ext cx="8055866" cy="4698999"/>
          </a:xfrm>
        </p:spPr>
        <p:txBody>
          <a:bodyPr>
            <a:normAutofit/>
          </a:bodyPr>
          <a:lstStyle/>
          <a:p>
            <a:pPr indent="279400" algn="just">
              <a:lnSpc>
                <a:spcPct val="105000"/>
              </a:lnSpc>
              <a:spcAft>
                <a:spcPts val="800"/>
              </a:spcAft>
            </a:pPr>
            <a:r>
              <a:rPr lang="zh-CN" altLang="zh-CN" sz="2000" dirty="0">
                <a:latin typeface="+mn-ea"/>
              </a:rPr>
              <a:t>一旦编译器测试找到了触发编译器错误的测试程序，下一步就是理解并修复这些错误。</a:t>
            </a:r>
            <a:endParaRPr lang="en-US" altLang="zh-CN" sz="2000" dirty="0">
              <a:latin typeface="+mn-ea"/>
            </a:endParaRPr>
          </a:p>
          <a:p>
            <a:pPr indent="279400" algn="just">
              <a:lnSpc>
                <a:spcPct val="105000"/>
              </a:lnSpc>
              <a:spcAft>
                <a:spcPts val="800"/>
              </a:spcAft>
            </a:pPr>
            <a:r>
              <a:rPr lang="zh-CN" altLang="zh-CN" sz="2000" dirty="0">
                <a:latin typeface="+mn-ea"/>
              </a:rPr>
              <a:t>为了促进这项任务，一些研究工作都集中在测试结果的后</a:t>
            </a:r>
            <a:r>
              <a:rPr lang="zh-CN" altLang="en-US" sz="2000" dirty="0">
                <a:latin typeface="+mn-ea"/>
              </a:rPr>
              <a:t>续</a:t>
            </a:r>
            <a:r>
              <a:rPr lang="zh-CN" altLang="zh-CN" sz="2000" dirty="0">
                <a:latin typeface="+mn-ea"/>
              </a:rPr>
              <a:t>处理上。</a:t>
            </a:r>
            <a:endParaRPr lang="en-US" altLang="zh-CN" sz="2000" dirty="0">
              <a:latin typeface="+mn-ea"/>
            </a:endParaRPr>
          </a:p>
          <a:p>
            <a:pPr indent="279400" algn="just">
              <a:lnSpc>
                <a:spcPct val="105000"/>
              </a:lnSpc>
              <a:spcAft>
                <a:spcPts val="800"/>
              </a:spcAft>
            </a:pPr>
            <a:r>
              <a:rPr lang="zh-CN" altLang="zh-CN" sz="2000" dirty="0">
                <a:latin typeface="+mn-ea"/>
              </a:rPr>
              <a:t>下面分三部分讨论这些工作：测试程序削减、重复的错误识别和编译器错误调试。</a:t>
            </a: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4271399951"/>
      </p:ext>
    </p:extLst>
  </p:cSld>
  <p:clrMapOvr>
    <a:masterClrMapping/>
  </p:clrMapOvr>
  <p:transition advTm="49539">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测试程序削减</a:t>
            </a:r>
          </a:p>
        </p:txBody>
      </p:sp>
      <p:sp>
        <p:nvSpPr>
          <p:cNvPr id="3" name="内容占位符 2"/>
          <p:cNvSpPr>
            <a:spLocks noGrp="1"/>
          </p:cNvSpPr>
          <p:nvPr>
            <p:ph idx="1"/>
          </p:nvPr>
        </p:nvSpPr>
        <p:spPr>
          <a:xfrm>
            <a:off x="457200" y="1079500"/>
            <a:ext cx="8055866" cy="4698999"/>
          </a:xfrm>
        </p:spPr>
        <p:txBody>
          <a:bodyPr>
            <a:normAutofit/>
          </a:bodyPr>
          <a:lstStyle/>
          <a:p>
            <a:pPr indent="0" algn="just">
              <a:lnSpc>
                <a:spcPct val="105000"/>
              </a:lnSpc>
              <a:spcAft>
                <a:spcPts val="800"/>
              </a:spcAft>
              <a:buNone/>
            </a:pPr>
            <a:r>
              <a:rPr lang="zh-CN" altLang="en-US" sz="2000" dirty="0">
                <a:latin typeface="+mn-ea"/>
              </a:rPr>
              <a:t>测试程序可能大而复杂，我们希望在给编译器的开发者反馈</a:t>
            </a:r>
            <a:r>
              <a:rPr lang="en-US" altLang="zh-CN" sz="2000" dirty="0">
                <a:latin typeface="+mn-ea"/>
              </a:rPr>
              <a:t>bug</a:t>
            </a:r>
            <a:r>
              <a:rPr lang="zh-CN" altLang="en-US" sz="2000" dirty="0">
                <a:latin typeface="+mn-ea"/>
              </a:rPr>
              <a:t>时尽量提供小而简洁并仍然可以触发</a:t>
            </a:r>
            <a:r>
              <a:rPr lang="en-US" altLang="zh-CN" sz="2000" dirty="0">
                <a:latin typeface="+mn-ea"/>
              </a:rPr>
              <a:t>bug</a:t>
            </a:r>
            <a:r>
              <a:rPr lang="zh-CN" altLang="en-US" sz="2000" dirty="0">
                <a:latin typeface="+mn-ea"/>
              </a:rPr>
              <a:t>的测试程序，即测试程序的削减。</a:t>
            </a:r>
            <a:endParaRPr lang="en-US" altLang="zh-CN" sz="2000" dirty="0">
              <a:latin typeface="+mn-ea"/>
            </a:endParaRPr>
          </a:p>
          <a:p>
            <a:pPr indent="279400" algn="just">
              <a:lnSpc>
                <a:spcPct val="105000"/>
              </a:lnSpc>
              <a:spcAft>
                <a:spcPts val="800"/>
              </a:spcAft>
            </a:pPr>
            <a:r>
              <a:rPr lang="en-US" altLang="zh-CN" sz="2000" dirty="0">
                <a:latin typeface="+mn-ea"/>
              </a:rPr>
              <a:t>Delta debugging</a:t>
            </a:r>
            <a:r>
              <a:rPr lang="zh-CN" altLang="en-US" sz="2000" dirty="0">
                <a:latin typeface="+mn-ea"/>
              </a:rPr>
              <a:t>是一种确定存在错误的程序中造成故障的最小集的方法。</a:t>
            </a:r>
            <a:r>
              <a:rPr lang="en-US" altLang="zh-CN" sz="2000" dirty="0">
                <a:latin typeface="+mn-ea"/>
              </a:rPr>
              <a:t>Zeller</a:t>
            </a:r>
            <a:r>
              <a:rPr lang="zh-CN" altLang="en-US" sz="2000" dirty="0">
                <a:latin typeface="+mn-ea"/>
              </a:rPr>
              <a:t>和</a:t>
            </a:r>
            <a:r>
              <a:rPr lang="en-US" altLang="zh-CN" sz="2000" dirty="0">
                <a:latin typeface="+mn-ea"/>
              </a:rPr>
              <a:t>Hildebrandt</a:t>
            </a:r>
            <a:r>
              <a:rPr lang="zh-CN" altLang="en-US" sz="2000" dirty="0">
                <a:latin typeface="+mn-ea"/>
              </a:rPr>
              <a:t>应用</a:t>
            </a:r>
            <a:r>
              <a:rPr lang="en-US" altLang="zh-CN" sz="2000" dirty="0">
                <a:latin typeface="+mn-ea"/>
              </a:rPr>
              <a:t>Delta debugging</a:t>
            </a:r>
            <a:r>
              <a:rPr lang="zh-CN" altLang="en-US" sz="2000" dirty="0">
                <a:latin typeface="+mn-ea"/>
              </a:rPr>
              <a:t>来简化测试程序。但该方法会陷入局部最优解，引入</a:t>
            </a:r>
            <a:r>
              <a:rPr lang="en-US" altLang="zh-CN" sz="2000" dirty="0">
                <a:latin typeface="+mn-ea"/>
              </a:rPr>
              <a:t>UB</a:t>
            </a:r>
            <a:r>
              <a:rPr lang="zh-CN" altLang="en-US" sz="2000" dirty="0">
                <a:latin typeface="+mn-ea"/>
              </a:rPr>
              <a:t>问题，且缩减后的程序仍然很大。</a:t>
            </a:r>
            <a:endParaRPr lang="zh-CN" altLang="zh-CN" sz="20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619949985"/>
      </p:ext>
    </p:extLst>
  </p:cSld>
  <p:clrMapOvr>
    <a:masterClrMapping/>
  </p:clrMapOvr>
  <p:transition advTm="386">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测试程序削减</a:t>
            </a:r>
          </a:p>
        </p:txBody>
      </p:sp>
      <p:sp>
        <p:nvSpPr>
          <p:cNvPr id="3" name="内容占位符 2"/>
          <p:cNvSpPr>
            <a:spLocks noGrp="1"/>
          </p:cNvSpPr>
          <p:nvPr>
            <p:ph idx="1"/>
          </p:nvPr>
        </p:nvSpPr>
        <p:spPr>
          <a:xfrm>
            <a:off x="457200" y="1079500"/>
            <a:ext cx="8055866" cy="4950239"/>
          </a:xfrm>
        </p:spPr>
        <p:txBody>
          <a:bodyPr>
            <a:normAutofit/>
          </a:bodyPr>
          <a:lstStyle/>
          <a:p>
            <a:pPr indent="279400" algn="just">
              <a:lnSpc>
                <a:spcPct val="105000"/>
              </a:lnSpc>
              <a:spcAft>
                <a:spcPts val="800"/>
              </a:spcAft>
            </a:pPr>
            <a:r>
              <a:rPr lang="zh-CN" altLang="en-US" sz="2000" dirty="0">
                <a:latin typeface="+mn-ea"/>
              </a:rPr>
              <a:t>随着代码化简工具</a:t>
            </a:r>
            <a:r>
              <a:rPr lang="en-US" altLang="zh-CN" sz="2000" dirty="0" err="1">
                <a:latin typeface="+mn-ea"/>
              </a:rPr>
              <a:t>Creduce</a:t>
            </a:r>
            <a:r>
              <a:rPr lang="zh-CN" altLang="en-US" sz="2000" dirty="0">
                <a:latin typeface="+mn-ea"/>
              </a:rPr>
              <a:t>的提出，</a:t>
            </a:r>
            <a:r>
              <a:rPr lang="en-US" altLang="zh-CN" sz="2000" dirty="0" err="1">
                <a:latin typeface="+mn-ea"/>
              </a:rPr>
              <a:t>Pflanzer</a:t>
            </a:r>
            <a:r>
              <a:rPr lang="zh-CN" altLang="en-US" sz="2000" dirty="0">
                <a:latin typeface="+mn-ea"/>
              </a:rPr>
              <a:t>基于</a:t>
            </a:r>
            <a:r>
              <a:rPr lang="en-US" altLang="zh-CN" sz="2000" dirty="0" err="1">
                <a:latin typeface="+mn-ea"/>
              </a:rPr>
              <a:t>Creduce</a:t>
            </a:r>
            <a:r>
              <a:rPr lang="zh-CN" altLang="en-US" sz="2000" dirty="0">
                <a:latin typeface="+mn-ea"/>
              </a:rPr>
              <a:t>的工作实现了关于</a:t>
            </a:r>
            <a:r>
              <a:rPr lang="en-US" altLang="zh-CN" sz="2000" dirty="0">
                <a:latin typeface="+mn-ea"/>
              </a:rPr>
              <a:t>OpenCL</a:t>
            </a:r>
            <a:r>
              <a:rPr lang="zh-CN" altLang="en-US" sz="2000" dirty="0">
                <a:latin typeface="+mn-ea"/>
              </a:rPr>
              <a:t>的削减器，其主要的挑战来自于检测</a:t>
            </a:r>
            <a:r>
              <a:rPr lang="en-US" altLang="zh-CN" sz="2000" dirty="0">
                <a:latin typeface="+mn-ea"/>
              </a:rPr>
              <a:t>OpenCL</a:t>
            </a:r>
            <a:r>
              <a:rPr lang="zh-CN" altLang="en-US" sz="2000" dirty="0">
                <a:latin typeface="+mn-ea"/>
              </a:rPr>
              <a:t>中的</a:t>
            </a:r>
            <a:r>
              <a:rPr lang="en-US" altLang="zh-CN" sz="2000" dirty="0">
                <a:latin typeface="+mn-ea"/>
              </a:rPr>
              <a:t>UB</a:t>
            </a:r>
            <a:r>
              <a:rPr lang="zh-CN" altLang="en-US" sz="2000" dirty="0">
                <a:latin typeface="+mn-ea"/>
              </a:rPr>
              <a:t>问题。</a:t>
            </a:r>
            <a:endParaRPr lang="en-US" altLang="zh-CN" sz="2000" dirty="0">
              <a:latin typeface="+mn-ea"/>
            </a:endParaRPr>
          </a:p>
          <a:p>
            <a:pPr indent="279400" algn="just">
              <a:lnSpc>
                <a:spcPct val="105000"/>
              </a:lnSpc>
              <a:spcAft>
                <a:spcPts val="800"/>
              </a:spcAft>
            </a:pPr>
            <a:r>
              <a:rPr lang="zh-CN" altLang="en-US" sz="2000" dirty="0">
                <a:latin typeface="+mn-ea"/>
              </a:rPr>
              <a:t>上述的缩减工具主要适用于某些单一类型的测试输入（例如</a:t>
            </a:r>
            <a:r>
              <a:rPr lang="en-US" altLang="zh-CN" sz="2000" dirty="0">
                <a:latin typeface="+mn-ea"/>
              </a:rPr>
              <a:t>C</a:t>
            </a:r>
            <a:r>
              <a:rPr lang="zh-CN" altLang="en-US" sz="2000" dirty="0">
                <a:latin typeface="+mn-ea"/>
              </a:rPr>
              <a:t>程序或</a:t>
            </a:r>
            <a:r>
              <a:rPr lang="en-US" altLang="zh-CN" sz="2000" dirty="0">
                <a:latin typeface="+mn-ea"/>
              </a:rPr>
              <a:t>OpenCL</a:t>
            </a:r>
            <a:r>
              <a:rPr lang="zh-CN" altLang="en-US" sz="2000" dirty="0">
                <a:latin typeface="+mn-ea"/>
              </a:rPr>
              <a:t>内核）。</a:t>
            </a:r>
            <a:r>
              <a:rPr lang="en-US" altLang="zh-CN" sz="2000" dirty="0" err="1">
                <a:latin typeface="+mn-ea"/>
              </a:rPr>
              <a:t>Herfert</a:t>
            </a:r>
            <a:r>
              <a:rPr lang="zh-CN" altLang="en-US" sz="2000" dirty="0">
                <a:latin typeface="+mn-ea"/>
              </a:rPr>
              <a:t>等人提出了一种通用的树缩减算法</a:t>
            </a:r>
            <a:r>
              <a:rPr lang="en-US" altLang="zh-CN" sz="2000" dirty="0">
                <a:latin typeface="+mn-ea"/>
              </a:rPr>
              <a:t>GTR</a:t>
            </a:r>
            <a:r>
              <a:rPr lang="zh-CN" altLang="en-US" sz="2000" dirty="0">
                <a:latin typeface="+mn-ea"/>
              </a:rPr>
              <a:t>，可用于缩减任何具有树状结构的测试输入（如</a:t>
            </a:r>
            <a:r>
              <a:rPr lang="en-US" altLang="zh-CN" sz="2000" dirty="0">
                <a:latin typeface="+mn-ea"/>
              </a:rPr>
              <a:t>Python</a:t>
            </a:r>
            <a:r>
              <a:rPr lang="zh-CN" altLang="en-US" sz="2000" dirty="0">
                <a:latin typeface="+mn-ea"/>
              </a:rPr>
              <a:t>和</a:t>
            </a:r>
            <a:r>
              <a:rPr lang="en-US" altLang="zh-CN" sz="2000" dirty="0">
                <a:latin typeface="+mn-ea"/>
              </a:rPr>
              <a:t>JavaScript</a:t>
            </a:r>
            <a:r>
              <a:rPr lang="zh-CN" altLang="en-US" sz="2000" dirty="0">
                <a:latin typeface="+mn-ea"/>
              </a:rPr>
              <a:t>）。</a:t>
            </a:r>
            <a:endParaRPr lang="en-US" altLang="zh-CN" sz="2000" dirty="0">
              <a:latin typeface="+mn-ea"/>
            </a:endParaRPr>
          </a:p>
          <a:p>
            <a:pPr indent="279400" algn="just">
              <a:lnSpc>
                <a:spcPct val="105000"/>
              </a:lnSpc>
              <a:spcAft>
                <a:spcPts val="800"/>
              </a:spcAft>
            </a:pPr>
            <a:r>
              <a:rPr lang="en-US" altLang="zh-CN" sz="2000" dirty="0">
                <a:latin typeface="+mn-ea"/>
              </a:rPr>
              <a:t>Sun</a:t>
            </a:r>
            <a:r>
              <a:rPr lang="zh-CN" altLang="en-US" sz="2000" dirty="0">
                <a:latin typeface="+mn-ea"/>
              </a:rPr>
              <a:t>等人又提出了称为</a:t>
            </a:r>
            <a:r>
              <a:rPr lang="en-US" altLang="zh-CN" sz="2000" dirty="0" err="1">
                <a:latin typeface="+mn-ea"/>
              </a:rPr>
              <a:t>Perses</a:t>
            </a:r>
            <a:r>
              <a:rPr lang="zh-CN" altLang="en-US" sz="2000" dirty="0">
                <a:latin typeface="+mn-ea"/>
              </a:rPr>
              <a:t>的通用框架，不仅可以针对树状测试输入，还可以减少安全域中的结构化文本格式。</a:t>
            </a:r>
            <a:endParaRPr lang="zh-CN" altLang="zh-CN" sz="20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996513062"/>
      </p:ext>
    </p:extLst>
  </p:cSld>
  <p:clrMapOvr>
    <a:masterClrMapping/>
  </p:clrMapOvr>
  <p:transition advTm="258">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重复的错误识别</a:t>
            </a:r>
          </a:p>
        </p:txBody>
      </p:sp>
      <p:sp>
        <p:nvSpPr>
          <p:cNvPr id="3" name="内容占位符 2"/>
          <p:cNvSpPr>
            <a:spLocks noGrp="1"/>
          </p:cNvSpPr>
          <p:nvPr>
            <p:ph idx="1"/>
          </p:nvPr>
        </p:nvSpPr>
        <p:spPr>
          <a:xfrm>
            <a:off x="457200" y="1079500"/>
            <a:ext cx="8055866" cy="4950239"/>
          </a:xfrm>
        </p:spPr>
        <p:txBody>
          <a:bodyPr>
            <a:normAutofit/>
          </a:bodyPr>
          <a:lstStyle/>
          <a:p>
            <a:pPr indent="0" algn="just">
              <a:lnSpc>
                <a:spcPct val="105000"/>
              </a:lnSpc>
              <a:spcAft>
                <a:spcPts val="800"/>
              </a:spcAft>
              <a:buNone/>
            </a:pPr>
            <a:r>
              <a:rPr lang="zh-CN" altLang="zh-CN" sz="2000" dirty="0">
                <a:latin typeface="+mn-ea"/>
              </a:rPr>
              <a:t>随机测试工具（如</a:t>
            </a:r>
            <a:r>
              <a:rPr lang="en-US" altLang="zh-CN" sz="2000" dirty="0" err="1">
                <a:latin typeface="+mn-ea"/>
              </a:rPr>
              <a:t>Csmith</a:t>
            </a:r>
            <a:r>
              <a:rPr lang="zh-CN" altLang="zh-CN" sz="2000" dirty="0">
                <a:latin typeface="+mn-ea"/>
              </a:rPr>
              <a:t>）存在一个严重问题：</a:t>
            </a:r>
            <a:r>
              <a:rPr lang="zh-CN" altLang="en-US" sz="2000" dirty="0">
                <a:latin typeface="+mn-ea"/>
              </a:rPr>
              <a:t>会</a:t>
            </a:r>
            <a:r>
              <a:rPr lang="zh-CN" altLang="zh-CN" sz="2000" dirty="0">
                <a:latin typeface="+mn-ea"/>
              </a:rPr>
              <a:t>产生大量触发相同的编译器错误</a:t>
            </a:r>
            <a:r>
              <a:rPr lang="zh-CN" altLang="en-US" sz="2000" dirty="0">
                <a:latin typeface="+mn-ea"/>
              </a:rPr>
              <a:t>的程序</a:t>
            </a:r>
            <a:r>
              <a:rPr lang="zh-CN" altLang="zh-CN" sz="2000" dirty="0">
                <a:latin typeface="+mn-ea"/>
              </a:rPr>
              <a:t>。这种冗余增加了开发人员的调试难度。</a:t>
            </a:r>
            <a:endParaRPr lang="en-US" altLang="zh-CN" sz="2000" dirty="0">
              <a:latin typeface="+mn-ea"/>
            </a:endParaRPr>
          </a:p>
          <a:p>
            <a:pPr indent="0" algn="just">
              <a:lnSpc>
                <a:spcPct val="105000"/>
              </a:lnSpc>
              <a:spcAft>
                <a:spcPts val="800"/>
              </a:spcAft>
              <a:buNone/>
            </a:pPr>
            <a:r>
              <a:rPr lang="en-US" altLang="zh-CN" sz="2000" dirty="0">
                <a:latin typeface="+mn-ea"/>
              </a:rPr>
              <a:t>Chen</a:t>
            </a:r>
            <a:r>
              <a:rPr lang="zh-CN" altLang="en-US" sz="2000" dirty="0">
                <a:latin typeface="+mn-ea"/>
              </a:rPr>
              <a:t>等人将这个问题定义为模糊驯服问题。必须对大量测试程序进行排序，使触发不同错误的测试程序排在列表的前列。</a:t>
            </a:r>
            <a:endParaRPr lang="en-US" altLang="zh-CN" sz="2000" dirty="0">
              <a:latin typeface="+mn-ea"/>
            </a:endParaRPr>
          </a:p>
          <a:p>
            <a:pPr indent="279400" algn="just">
              <a:lnSpc>
                <a:spcPct val="105000"/>
              </a:lnSpc>
              <a:spcAft>
                <a:spcPts val="800"/>
              </a:spcAft>
            </a:pPr>
            <a:r>
              <a:rPr lang="en-US" altLang="zh-CN" sz="2000" dirty="0">
                <a:latin typeface="+mn-ea"/>
              </a:rPr>
              <a:t>Holmes</a:t>
            </a:r>
            <a:r>
              <a:rPr lang="zh-CN" altLang="zh-CN" sz="2000" dirty="0">
                <a:latin typeface="+mn-ea"/>
              </a:rPr>
              <a:t>和</a:t>
            </a:r>
            <a:r>
              <a:rPr lang="en-US" altLang="zh-CN" sz="2000" dirty="0" err="1">
                <a:latin typeface="+mn-ea"/>
              </a:rPr>
              <a:t>Groce</a:t>
            </a:r>
            <a:r>
              <a:rPr lang="zh-CN" altLang="zh-CN" sz="2000" dirty="0">
                <a:latin typeface="+mn-ea"/>
              </a:rPr>
              <a:t>进一步解决模糊驯服问题，提出一种基于变异的度量方法，以衡量两个触发错误的测试程序之间的相似性。</a:t>
            </a: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92740103"/>
      </p:ext>
    </p:extLst>
  </p:cSld>
  <p:clrMapOvr>
    <a:masterClrMapping/>
  </p:clrMapOvr>
  <p:transition advTm="263">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绪论</a:t>
            </a:r>
          </a:p>
        </p:txBody>
      </p:sp>
      <p:sp>
        <p:nvSpPr>
          <p:cNvPr id="3" name="文本占位符 2"/>
          <p:cNvSpPr>
            <a:spLocks noGrp="1"/>
          </p:cNvSpPr>
          <p:nvPr>
            <p:ph type="body" idx="1"/>
          </p:nvPr>
        </p:nvSpPr>
        <p:spPr>
          <a:xfrm>
            <a:off x="2570125" y="2386651"/>
            <a:ext cx="6211430" cy="1628758"/>
          </a:xfrm>
        </p:spPr>
        <p:txBody>
          <a:bodyPr/>
          <a:lstStyle/>
          <a:p>
            <a:pPr marL="285750" indent="-285750">
              <a:buFont typeface="Wingdings" panose="05000000000000000000" pitchFamily="2" charset="2"/>
              <a:buChar char="n"/>
            </a:pPr>
            <a:r>
              <a:rPr lang="zh-CN" altLang="en-US" dirty="0"/>
              <a:t>研究背景及意义</a:t>
            </a:r>
            <a:endParaRPr lang="en-US" altLang="zh-CN" dirty="0"/>
          </a:p>
          <a:p>
            <a:pPr marL="285750" indent="-285750">
              <a:buFont typeface="Wingdings" panose="05000000000000000000" pitchFamily="2" charset="2"/>
              <a:buChar char="n"/>
            </a:pPr>
            <a:r>
              <a:rPr lang="zh-CN" altLang="zh-CN" dirty="0"/>
              <a:t>编译器测试过程中面临的挑战</a:t>
            </a:r>
            <a:endParaRPr lang="en-US" altLang="zh-CN" dirty="0"/>
          </a:p>
          <a:p>
            <a:pPr marL="285750" indent="-285750">
              <a:buFont typeface="Wingdings" panose="05000000000000000000" pitchFamily="2" charset="2"/>
              <a:buChar char="n"/>
            </a:pPr>
            <a:r>
              <a:rPr lang="zh-CN" altLang="en-US" dirty="0"/>
              <a:t>本文的研究目的</a:t>
            </a:r>
            <a:endParaRPr lang="en-US" altLang="zh-CN" dirty="0"/>
          </a:p>
          <a:p>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893199646"/>
      </p:ext>
    </p:extLst>
  </p:cSld>
  <p:clrMapOvr>
    <a:masterClrMapping/>
  </p:clrMapOvr>
  <p:transition advTm="2665">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编译器错误调试</a:t>
            </a:r>
          </a:p>
        </p:txBody>
      </p:sp>
      <p:sp>
        <p:nvSpPr>
          <p:cNvPr id="3" name="内容占位符 2"/>
          <p:cNvSpPr>
            <a:spLocks noGrp="1"/>
          </p:cNvSpPr>
          <p:nvPr>
            <p:ph idx="1"/>
          </p:nvPr>
        </p:nvSpPr>
        <p:spPr>
          <a:xfrm>
            <a:off x="457200" y="1079500"/>
            <a:ext cx="8055866" cy="4950239"/>
          </a:xfrm>
        </p:spPr>
        <p:txBody>
          <a:bodyPr>
            <a:normAutofit/>
          </a:bodyPr>
          <a:lstStyle/>
          <a:p>
            <a:pPr indent="0" algn="just">
              <a:lnSpc>
                <a:spcPct val="105000"/>
              </a:lnSpc>
              <a:spcAft>
                <a:spcPts val="800"/>
              </a:spcAft>
              <a:buNone/>
            </a:pPr>
            <a:r>
              <a:rPr lang="zh-CN" altLang="en-US" sz="2200" dirty="0">
                <a:latin typeface="+mn-ea"/>
              </a:rPr>
              <a:t>接收到编译器错误报告后，调试这些错误是重要且具有挑战性的步骤</a:t>
            </a:r>
            <a:r>
              <a:rPr lang="zh-CN" altLang="zh-CN" sz="2200" dirty="0">
                <a:latin typeface="+mn-ea"/>
              </a:rPr>
              <a:t>。</a:t>
            </a:r>
          </a:p>
          <a:p>
            <a:pPr indent="0" algn="just">
              <a:lnSpc>
                <a:spcPct val="105000"/>
              </a:lnSpc>
              <a:spcAft>
                <a:spcPts val="800"/>
              </a:spcAft>
              <a:buNone/>
            </a:pPr>
            <a:r>
              <a:rPr lang="zh-CN" altLang="en-US" sz="2200" dirty="0">
                <a:latin typeface="+mn-ea"/>
              </a:rPr>
              <a:t>一些工作的重点是找到测试程序的错误触发部分和错误触发条件，以方便编译器错误的调试。</a:t>
            </a:r>
            <a:endParaRPr lang="en-US" altLang="zh-CN" sz="2200" dirty="0">
              <a:latin typeface="+mn-ea"/>
            </a:endParaRPr>
          </a:p>
          <a:p>
            <a:pPr indent="279400" algn="just">
              <a:lnSpc>
                <a:spcPct val="105000"/>
              </a:lnSpc>
              <a:spcAft>
                <a:spcPts val="800"/>
              </a:spcAft>
            </a:pPr>
            <a:r>
              <a:rPr lang="zh-CN" altLang="en-US" sz="2200" dirty="0">
                <a:latin typeface="+mn-ea"/>
              </a:rPr>
              <a:t>如</a:t>
            </a:r>
            <a:r>
              <a:rPr lang="en-US" altLang="zh-CN" sz="2200" dirty="0">
                <a:latin typeface="+mn-ea"/>
              </a:rPr>
              <a:t>Caron</a:t>
            </a:r>
            <a:r>
              <a:rPr lang="zh-CN" altLang="en-US" sz="2200" dirty="0">
                <a:latin typeface="+mn-ea"/>
              </a:rPr>
              <a:t>和</a:t>
            </a:r>
            <a:r>
              <a:rPr lang="en-US" altLang="zh-CN" sz="2200" dirty="0">
                <a:latin typeface="+mn-ea"/>
              </a:rPr>
              <a:t>Darnell</a:t>
            </a:r>
            <a:r>
              <a:rPr lang="zh-CN" altLang="en-US" sz="2200" dirty="0">
                <a:latin typeface="+mn-ea"/>
              </a:rPr>
              <a:t>开发了一个称为</a:t>
            </a:r>
            <a:r>
              <a:rPr lang="en-US" altLang="zh-CN" sz="2200" dirty="0" err="1">
                <a:latin typeface="+mn-ea"/>
              </a:rPr>
              <a:t>bugFind</a:t>
            </a:r>
            <a:r>
              <a:rPr lang="zh-CN" altLang="en-US" sz="2200" dirty="0">
                <a:latin typeface="+mn-ea"/>
              </a:rPr>
              <a:t>的工具，将一个失败的多模块测试程序划分为可以单独编译的小文件，然后调整每个文件的优化级别，以找到导致不正确优化的文件。</a:t>
            </a:r>
            <a:endParaRPr lang="zh-CN" altLang="zh-CN" sz="2200" dirty="0">
              <a:latin typeface="+mn-ea"/>
            </a:endParaRP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360919645"/>
      </p:ext>
    </p:extLst>
  </p:cSld>
  <p:clrMapOvr>
    <a:masterClrMapping/>
  </p:clrMapOvr>
  <p:transition advTm="59">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编译器错误调试</a:t>
            </a:r>
          </a:p>
        </p:txBody>
      </p:sp>
      <p:sp>
        <p:nvSpPr>
          <p:cNvPr id="3" name="内容占位符 2"/>
          <p:cNvSpPr>
            <a:spLocks noGrp="1"/>
          </p:cNvSpPr>
          <p:nvPr>
            <p:ph idx="1"/>
          </p:nvPr>
        </p:nvSpPr>
        <p:spPr>
          <a:xfrm>
            <a:off x="457200" y="1079500"/>
            <a:ext cx="8055866" cy="4950239"/>
          </a:xfrm>
        </p:spPr>
        <p:txBody>
          <a:bodyPr>
            <a:normAutofit/>
          </a:bodyPr>
          <a:lstStyle/>
          <a:p>
            <a:pPr indent="0" algn="just">
              <a:lnSpc>
                <a:spcPct val="105000"/>
              </a:lnSpc>
              <a:spcAft>
                <a:spcPts val="800"/>
              </a:spcAft>
              <a:buNone/>
            </a:pPr>
            <a:r>
              <a:rPr lang="zh-CN" altLang="en-US" sz="2200" dirty="0">
                <a:latin typeface="+mn-ea"/>
              </a:rPr>
              <a:t>还有一些工作集中于提供更充分的执行信息，以促进编译器</a:t>
            </a:r>
            <a:r>
              <a:rPr lang="en-US" altLang="zh-CN" sz="2200" dirty="0">
                <a:latin typeface="+mn-ea"/>
              </a:rPr>
              <a:t>bug</a:t>
            </a:r>
            <a:r>
              <a:rPr lang="zh-CN" altLang="en-US" sz="2200" dirty="0">
                <a:latin typeface="+mn-ea"/>
              </a:rPr>
              <a:t>的调试。</a:t>
            </a:r>
            <a:endParaRPr lang="en-US" altLang="zh-CN" sz="2200" dirty="0">
              <a:latin typeface="+mn-ea"/>
            </a:endParaRPr>
          </a:p>
          <a:p>
            <a:pPr indent="279400" algn="just">
              <a:lnSpc>
                <a:spcPct val="105000"/>
              </a:lnSpc>
              <a:spcAft>
                <a:spcPts val="800"/>
              </a:spcAft>
            </a:pPr>
            <a:r>
              <a:rPr lang="en-US" altLang="zh-CN" sz="2200" dirty="0">
                <a:latin typeface="+mn-ea"/>
              </a:rPr>
              <a:t>Sloane</a:t>
            </a:r>
            <a:r>
              <a:rPr lang="zh-CN" altLang="en-US" sz="2200" dirty="0">
                <a:latin typeface="+mn-ea"/>
              </a:rPr>
              <a:t>提出了 </a:t>
            </a:r>
            <a:r>
              <a:rPr lang="en-US" altLang="zh-CN" sz="2200" dirty="0">
                <a:latin typeface="+mn-ea"/>
              </a:rPr>
              <a:t>Noosa</a:t>
            </a:r>
            <a:r>
              <a:rPr lang="zh-CN" altLang="en-US" sz="2200" dirty="0">
                <a:latin typeface="+mn-ea"/>
              </a:rPr>
              <a:t>，在处理测试程序时为编译器执行进行可视化。它使编译器的实现细节被隐藏起来，即使没有相关知识，也可以理解编译器的执行过程。</a:t>
            </a:r>
            <a:endParaRPr lang="en-US" altLang="zh-CN" sz="2200" dirty="0">
              <a:latin typeface="+mn-ea"/>
            </a:endParaRPr>
          </a:p>
          <a:p>
            <a:pPr indent="279400" algn="just">
              <a:lnSpc>
                <a:spcPct val="105000"/>
              </a:lnSpc>
              <a:spcAft>
                <a:spcPts val="800"/>
              </a:spcAft>
            </a:pPr>
            <a:r>
              <a:rPr lang="en-US" altLang="zh-CN" sz="2200" dirty="0">
                <a:latin typeface="+mn-ea"/>
              </a:rPr>
              <a:t>Chen</a:t>
            </a:r>
            <a:r>
              <a:rPr lang="zh-CN" altLang="zh-CN" sz="2200" dirty="0">
                <a:latin typeface="+mn-ea"/>
              </a:rPr>
              <a:t>等人提出了一种名为</a:t>
            </a:r>
            <a:r>
              <a:rPr lang="en-US" altLang="zh-CN" sz="2200" dirty="0" err="1">
                <a:latin typeface="+mn-ea"/>
              </a:rPr>
              <a:t>DiWi</a:t>
            </a:r>
            <a:r>
              <a:rPr lang="zh-CN" altLang="zh-CN" sz="2200" dirty="0">
                <a:latin typeface="+mn-ea"/>
              </a:rPr>
              <a:t>的方法，将编译器错误定位问题转化为搜索问题，即搜索一组有效见证测试程序，这些程序能够从嫌疑文件中排除无辜的文件。</a:t>
            </a:r>
          </a:p>
        </p:txBody>
      </p:sp>
      <p:sp>
        <p:nvSpPr>
          <p:cNvPr id="4" name="灯片编号占位符 3"/>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1096910709"/>
      </p:ext>
    </p:extLst>
  </p:cSld>
  <p:clrMapOvr>
    <a:masterClrMapping/>
  </p:clrMapOvr>
  <p:transition advTm="64">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51FCCE5-95A0-0F78-266C-C3F6218B66BF}"/>
              </a:ext>
            </a:extLst>
          </p:cNvPr>
          <p:cNvSpPr>
            <a:spLocks noGrp="1"/>
          </p:cNvSpPr>
          <p:nvPr>
            <p:ph type="title"/>
          </p:nvPr>
        </p:nvSpPr>
        <p:spPr/>
        <p:txBody>
          <a:bodyPr/>
          <a:lstStyle/>
          <a:p>
            <a:r>
              <a:rPr lang="zh-CN" altLang="en-US" dirty="0"/>
              <a:t>编译器测试的实证研究</a:t>
            </a:r>
          </a:p>
        </p:txBody>
      </p:sp>
      <p:sp>
        <p:nvSpPr>
          <p:cNvPr id="6" name="文本占位符 5">
            <a:extLst>
              <a:ext uri="{FF2B5EF4-FFF2-40B4-BE49-F238E27FC236}">
                <a16:creationId xmlns:a16="http://schemas.microsoft.com/office/drawing/2014/main" id="{42AD96A3-7418-5A21-3632-F26B227C1EA0}"/>
              </a:ext>
            </a:extLst>
          </p:cNvPr>
          <p:cNvSpPr>
            <a:spLocks noGrp="1"/>
          </p:cNvSpPr>
          <p:nvPr>
            <p:ph type="body" idx="1"/>
          </p:nvPr>
        </p:nvSpPr>
        <p:spPr/>
        <p:txBody>
          <a:bodyPr/>
          <a:lstStyle/>
          <a:p>
            <a:endParaRPr lang="zh-CN" altLang="en-US" dirty="0"/>
          </a:p>
        </p:txBody>
      </p:sp>
      <p:sp>
        <p:nvSpPr>
          <p:cNvPr id="7" name="文本占位符 6">
            <a:extLst>
              <a:ext uri="{FF2B5EF4-FFF2-40B4-BE49-F238E27FC236}">
                <a16:creationId xmlns:a16="http://schemas.microsoft.com/office/drawing/2014/main" id="{9DFFBA99-34D1-5E78-6318-2C4246BB0F4F}"/>
              </a:ext>
            </a:extLst>
          </p:cNvPr>
          <p:cNvSpPr>
            <a:spLocks noGrp="1"/>
          </p:cNvSpPr>
          <p:nvPr>
            <p:ph type="body" sz="quarter" idx="13"/>
          </p:nvPr>
        </p:nvSpPr>
        <p:spPr/>
        <p:txBody>
          <a:bodyPr/>
          <a:lstStyle/>
          <a:p>
            <a:r>
              <a:rPr lang="en-US" altLang="zh-CN" dirty="0"/>
              <a:t>06</a:t>
            </a:r>
            <a:endParaRPr lang="zh-CN" altLang="en-US" dirty="0"/>
          </a:p>
        </p:txBody>
      </p:sp>
      <p:sp>
        <p:nvSpPr>
          <p:cNvPr id="4" name="灯片编号占位符 3">
            <a:extLst>
              <a:ext uri="{FF2B5EF4-FFF2-40B4-BE49-F238E27FC236}">
                <a16:creationId xmlns:a16="http://schemas.microsoft.com/office/drawing/2014/main" id="{C9E5EA52-BCE5-1ADE-7357-32A653128F0D}"/>
              </a:ext>
            </a:extLst>
          </p:cNvPr>
          <p:cNvSpPr>
            <a:spLocks noGrp="1"/>
          </p:cNvSpPr>
          <p:nvPr>
            <p:ph type="sldNum" sz="quarter" idx="14"/>
          </p:nvPr>
        </p:nvSpPr>
        <p:spPr/>
        <p:txBody>
          <a:bodyPr/>
          <a:lstStyle/>
          <a:p>
            <a:fld id="{27C45CD9-0508-4D1E-923D-4DFDAA610D19}" type="slidenum">
              <a:rPr lang="zh-CN" altLang="en-US" smtClean="0"/>
              <a:pPr/>
              <a:t>32</a:t>
            </a:fld>
            <a:endParaRPr lang="zh-CN" altLang="en-US" dirty="0"/>
          </a:p>
        </p:txBody>
      </p:sp>
    </p:spTree>
    <p:extLst>
      <p:ext uri="{BB962C8B-B14F-4D97-AF65-F5344CB8AC3E}">
        <p14:creationId xmlns:p14="http://schemas.microsoft.com/office/powerpoint/2010/main" val="2366937429"/>
      </p:ext>
    </p:extLst>
  </p:cSld>
  <p:clrMapOvr>
    <a:masterClrMapping/>
  </p:clrMapOvr>
  <p:transition advTm="649">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B4BD51D-41C2-FCBC-CD56-4AA4B1E41287}"/>
              </a:ext>
            </a:extLst>
          </p:cNvPr>
          <p:cNvSpPr>
            <a:spLocks noGrp="1"/>
          </p:cNvSpPr>
          <p:nvPr>
            <p:ph type="title"/>
          </p:nvPr>
        </p:nvSpPr>
        <p:spPr/>
        <p:txBody>
          <a:bodyPr/>
          <a:lstStyle/>
          <a:p>
            <a:r>
              <a:rPr lang="zh-CN" altLang="en-US" dirty="0"/>
              <a:t>编译器测试的实证研究</a:t>
            </a:r>
          </a:p>
        </p:txBody>
      </p:sp>
      <p:sp>
        <p:nvSpPr>
          <p:cNvPr id="7" name="内容占位符 6">
            <a:extLst>
              <a:ext uri="{FF2B5EF4-FFF2-40B4-BE49-F238E27FC236}">
                <a16:creationId xmlns:a16="http://schemas.microsoft.com/office/drawing/2014/main" id="{3DB8706C-865E-A448-B669-7C0FD5EBC879}"/>
              </a:ext>
            </a:extLst>
          </p:cNvPr>
          <p:cNvSpPr>
            <a:spLocks noGrp="1"/>
          </p:cNvSpPr>
          <p:nvPr>
            <p:ph idx="1"/>
          </p:nvPr>
        </p:nvSpPr>
        <p:spPr/>
        <p:txBody>
          <a:bodyPr>
            <a:normAutofit/>
          </a:bodyPr>
          <a:lstStyle/>
          <a:p>
            <a:pPr marL="0" indent="0">
              <a:buNone/>
            </a:pPr>
            <a:r>
              <a:rPr lang="zh-CN" altLang="en-US" sz="2400" dirty="0">
                <a:latin typeface="+mn-ea"/>
              </a:rPr>
              <a:t>除了开发解决技术挑战的新方法之外，编译器测试研究领域还受益于几个实证研究。这些研究系统地探索了编译器错误和编译器测试方法。</a:t>
            </a:r>
            <a:endParaRPr lang="en-US" altLang="zh-CN" sz="2400" dirty="0">
              <a:latin typeface="+mn-ea"/>
            </a:endParaRPr>
          </a:p>
          <a:p>
            <a:r>
              <a:rPr lang="en-US" altLang="zh-CN" sz="2400" dirty="0">
                <a:latin typeface="+mn-ea"/>
              </a:rPr>
              <a:t>Chen</a:t>
            </a:r>
            <a:r>
              <a:rPr lang="zh-CN" altLang="zh-CN" sz="2400" dirty="0">
                <a:latin typeface="+mn-ea"/>
              </a:rPr>
              <a:t>等人对比研究了不同编译器之间的差分测试（</a:t>
            </a:r>
            <a:r>
              <a:rPr lang="en-US" altLang="zh-CN" sz="2400" dirty="0">
                <a:latin typeface="+mn-ea"/>
              </a:rPr>
              <a:t>RDT)</a:t>
            </a:r>
            <a:r>
              <a:rPr lang="zh-CN" altLang="zh-CN" sz="2400" dirty="0">
                <a:latin typeface="+mn-ea"/>
              </a:rPr>
              <a:t>、不同的优化级别的差分测试（</a:t>
            </a:r>
            <a:r>
              <a:rPr lang="en-US" altLang="zh-CN" sz="2400" dirty="0">
                <a:latin typeface="+mn-ea"/>
              </a:rPr>
              <a:t>DOL)</a:t>
            </a:r>
            <a:r>
              <a:rPr lang="zh-CN" altLang="zh-CN" sz="2400" dirty="0">
                <a:latin typeface="+mn-ea"/>
              </a:rPr>
              <a:t>和等价模量输入（</a:t>
            </a:r>
            <a:r>
              <a:rPr lang="en-US" altLang="zh-CN" sz="2400" dirty="0">
                <a:latin typeface="+mn-ea"/>
              </a:rPr>
              <a:t>EMI)</a:t>
            </a:r>
            <a:r>
              <a:rPr lang="zh-CN" altLang="zh-CN" sz="2400" dirty="0">
                <a:latin typeface="+mn-ea"/>
              </a:rPr>
              <a:t>。</a:t>
            </a:r>
            <a:endParaRPr lang="en-US" altLang="zh-CN" sz="2400" dirty="0">
              <a:latin typeface="+mn-ea"/>
            </a:endParaRPr>
          </a:p>
          <a:p>
            <a:r>
              <a:rPr lang="zh-CN" altLang="zh-CN" sz="2400" dirty="0">
                <a:latin typeface="+mn-ea"/>
              </a:rPr>
              <a:t>结论之一是：</a:t>
            </a:r>
            <a:r>
              <a:rPr lang="en-US" altLang="zh-CN" sz="2400" dirty="0">
                <a:latin typeface="+mn-ea"/>
              </a:rPr>
              <a:t>DOL</a:t>
            </a:r>
            <a:r>
              <a:rPr lang="zh-CN" altLang="zh-CN" sz="2400" dirty="0">
                <a:latin typeface="+mn-ea"/>
              </a:rPr>
              <a:t>对与编译器优化相关的</a:t>
            </a:r>
            <a:r>
              <a:rPr lang="en-US" altLang="zh-CN" sz="2400" dirty="0">
                <a:latin typeface="+mn-ea"/>
              </a:rPr>
              <a:t>bug</a:t>
            </a:r>
            <a:r>
              <a:rPr lang="zh-CN" altLang="zh-CN" sz="2400" dirty="0">
                <a:latin typeface="+mn-ea"/>
              </a:rPr>
              <a:t>执行最有效，</a:t>
            </a:r>
            <a:r>
              <a:rPr lang="en-US" altLang="zh-CN" sz="2400" dirty="0">
                <a:latin typeface="+mn-ea"/>
              </a:rPr>
              <a:t>RDT</a:t>
            </a:r>
            <a:r>
              <a:rPr lang="zh-CN" altLang="zh-CN" sz="2400" dirty="0">
                <a:latin typeface="+mn-ea"/>
              </a:rPr>
              <a:t>对与优化无关的</a:t>
            </a:r>
            <a:r>
              <a:rPr lang="en-US" altLang="zh-CN" sz="2400" dirty="0">
                <a:latin typeface="+mn-ea"/>
              </a:rPr>
              <a:t>bug</a:t>
            </a:r>
            <a:r>
              <a:rPr lang="zh-CN" altLang="zh-CN" sz="2400" dirty="0">
                <a:latin typeface="+mn-ea"/>
              </a:rPr>
              <a:t>执行最有效，而</a:t>
            </a:r>
            <a:r>
              <a:rPr lang="en-US" altLang="zh-CN" sz="2400" dirty="0">
                <a:latin typeface="+mn-ea"/>
              </a:rPr>
              <a:t>EMI</a:t>
            </a:r>
            <a:r>
              <a:rPr lang="zh-CN" altLang="zh-CN" sz="2400" dirty="0">
                <a:latin typeface="+mn-ea"/>
              </a:rPr>
              <a:t>由于其检测唯一</a:t>
            </a:r>
            <a:r>
              <a:rPr lang="en-US" altLang="zh-CN" sz="2400" dirty="0">
                <a:latin typeface="+mn-ea"/>
              </a:rPr>
              <a:t>bug</a:t>
            </a:r>
            <a:r>
              <a:rPr lang="zh-CN" altLang="zh-CN" sz="2400" dirty="0">
                <a:latin typeface="+mn-ea"/>
              </a:rPr>
              <a:t>的有效性而对它们进行了补充。</a:t>
            </a:r>
            <a:endParaRPr lang="en-US" altLang="zh-CN" sz="2400" dirty="0">
              <a:latin typeface="+mn-ea"/>
            </a:endParaRPr>
          </a:p>
        </p:txBody>
      </p:sp>
      <p:sp>
        <p:nvSpPr>
          <p:cNvPr id="5" name="灯片编号占位符 4">
            <a:extLst>
              <a:ext uri="{FF2B5EF4-FFF2-40B4-BE49-F238E27FC236}">
                <a16:creationId xmlns:a16="http://schemas.microsoft.com/office/drawing/2014/main" id="{96AF586A-C475-1EE5-9CA4-0A5B90D8D66D}"/>
              </a:ext>
            </a:extLst>
          </p:cNvPr>
          <p:cNvSpPr>
            <a:spLocks noGrp="1"/>
          </p:cNvSpPr>
          <p:nvPr>
            <p:ph type="sldNum" sz="quarter" idx="14"/>
          </p:nvPr>
        </p:nvSpPr>
        <p:spPr/>
        <p:txBody>
          <a:bodyPr/>
          <a:lstStyle/>
          <a:p>
            <a:fld id="{27C45CD9-0508-4D1E-923D-4DFDAA610D19}" type="slidenum">
              <a:rPr lang="zh-CN" altLang="en-US" smtClean="0"/>
              <a:pPr/>
              <a:t>33</a:t>
            </a:fld>
            <a:endParaRPr lang="zh-CN" altLang="en-US" dirty="0"/>
          </a:p>
        </p:txBody>
      </p:sp>
    </p:spTree>
    <p:extLst>
      <p:ext uri="{BB962C8B-B14F-4D97-AF65-F5344CB8AC3E}">
        <p14:creationId xmlns:p14="http://schemas.microsoft.com/office/powerpoint/2010/main" val="3246593351"/>
      </p:ext>
    </p:extLst>
  </p:cSld>
  <p:clrMapOvr>
    <a:masterClrMapping/>
  </p:clrMapOvr>
  <p:transition advTm="9297">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B4BD51D-41C2-FCBC-CD56-4AA4B1E41287}"/>
              </a:ext>
            </a:extLst>
          </p:cNvPr>
          <p:cNvSpPr>
            <a:spLocks noGrp="1"/>
          </p:cNvSpPr>
          <p:nvPr>
            <p:ph type="title"/>
          </p:nvPr>
        </p:nvSpPr>
        <p:spPr/>
        <p:txBody>
          <a:bodyPr/>
          <a:lstStyle/>
          <a:p>
            <a:r>
              <a:rPr lang="zh-CN" altLang="en-US" dirty="0"/>
              <a:t>编译器测试的实证研究</a:t>
            </a:r>
          </a:p>
        </p:txBody>
      </p:sp>
      <p:sp>
        <p:nvSpPr>
          <p:cNvPr id="7" name="内容占位符 6">
            <a:extLst>
              <a:ext uri="{FF2B5EF4-FFF2-40B4-BE49-F238E27FC236}">
                <a16:creationId xmlns:a16="http://schemas.microsoft.com/office/drawing/2014/main" id="{3DB8706C-865E-A448-B669-7C0FD5EBC879}"/>
              </a:ext>
            </a:extLst>
          </p:cNvPr>
          <p:cNvSpPr>
            <a:spLocks noGrp="1"/>
          </p:cNvSpPr>
          <p:nvPr>
            <p:ph idx="1"/>
          </p:nvPr>
        </p:nvSpPr>
        <p:spPr/>
        <p:txBody>
          <a:bodyPr>
            <a:normAutofit/>
          </a:bodyPr>
          <a:lstStyle/>
          <a:p>
            <a:r>
              <a:rPr lang="en-US" altLang="zh-CN" sz="2400" dirty="0" err="1">
                <a:latin typeface="+mn-ea"/>
              </a:rPr>
              <a:t>Lidbury</a:t>
            </a:r>
            <a:r>
              <a:rPr lang="zh-CN" altLang="en-US" sz="2400" dirty="0">
                <a:latin typeface="+mn-ea"/>
              </a:rPr>
              <a:t>等人研究了</a:t>
            </a:r>
            <a:r>
              <a:rPr lang="en-US" altLang="zh-CN" sz="2400" dirty="0">
                <a:latin typeface="+mn-ea"/>
              </a:rPr>
              <a:t>RDT</a:t>
            </a:r>
            <a:r>
              <a:rPr lang="zh-CN" altLang="en-US" sz="2400" dirty="0">
                <a:latin typeface="+mn-ea"/>
              </a:rPr>
              <a:t>和</a:t>
            </a:r>
            <a:r>
              <a:rPr lang="en-US" altLang="zh-CN" sz="2400" dirty="0">
                <a:latin typeface="+mn-ea"/>
              </a:rPr>
              <a:t>EMI</a:t>
            </a:r>
            <a:r>
              <a:rPr lang="zh-CN" altLang="en-US" sz="2400" dirty="0">
                <a:latin typeface="+mn-ea"/>
              </a:rPr>
              <a:t>在一种新应用，即</a:t>
            </a:r>
            <a:r>
              <a:rPr lang="en-US" altLang="zh-CN" sz="2400" dirty="0">
                <a:latin typeface="+mn-ea"/>
              </a:rPr>
              <a:t>OpenCL</a:t>
            </a:r>
            <a:r>
              <a:rPr lang="zh-CN" altLang="en-US" sz="2400" dirty="0">
                <a:latin typeface="+mn-ea"/>
              </a:rPr>
              <a:t>编译器上的有效性。</a:t>
            </a:r>
            <a:endParaRPr lang="en-US" altLang="zh-CN" sz="2400" dirty="0">
              <a:latin typeface="+mn-ea"/>
            </a:endParaRPr>
          </a:p>
          <a:p>
            <a:r>
              <a:rPr lang="zh-CN" altLang="en-US" sz="2400" dirty="0">
                <a:latin typeface="+mn-ea"/>
              </a:rPr>
              <a:t>为了将</a:t>
            </a:r>
            <a:r>
              <a:rPr lang="en-US" altLang="zh-CN" sz="2400" dirty="0">
                <a:latin typeface="+mn-ea"/>
              </a:rPr>
              <a:t>RDT</a:t>
            </a:r>
            <a:r>
              <a:rPr lang="zh-CN" altLang="en-US" sz="2400" dirty="0">
                <a:latin typeface="+mn-ea"/>
              </a:rPr>
              <a:t>应用于</a:t>
            </a:r>
            <a:r>
              <a:rPr lang="en-US" altLang="zh-CN" sz="2400" dirty="0">
                <a:latin typeface="+mn-ea"/>
              </a:rPr>
              <a:t>OpenCL</a:t>
            </a:r>
            <a:r>
              <a:rPr lang="zh-CN" altLang="en-US" sz="2400" dirty="0">
                <a:latin typeface="+mn-ea"/>
              </a:rPr>
              <a:t>编译器，他们使用</a:t>
            </a:r>
            <a:r>
              <a:rPr lang="en-US" altLang="zh-CN" sz="2400" dirty="0" err="1">
                <a:latin typeface="+mn-ea"/>
              </a:rPr>
              <a:t>Csmith</a:t>
            </a:r>
            <a:r>
              <a:rPr lang="zh-CN" altLang="en-US" sz="2400" dirty="0">
                <a:latin typeface="+mn-ea"/>
              </a:rPr>
              <a:t>构建了名为</a:t>
            </a:r>
            <a:r>
              <a:rPr lang="en-US" altLang="zh-CN" sz="2400" dirty="0" err="1">
                <a:latin typeface="+mn-ea"/>
              </a:rPr>
              <a:t>CLsmith</a:t>
            </a:r>
            <a:r>
              <a:rPr lang="zh-CN" altLang="en-US" sz="2400" dirty="0">
                <a:latin typeface="+mn-ea"/>
              </a:rPr>
              <a:t>的工具，以随机生成用于</a:t>
            </a:r>
            <a:r>
              <a:rPr lang="en-US" altLang="zh-CN" sz="2400" dirty="0">
                <a:latin typeface="+mn-ea"/>
              </a:rPr>
              <a:t>OpenCL</a:t>
            </a:r>
            <a:r>
              <a:rPr lang="zh-CN" altLang="en-US" sz="2400" dirty="0">
                <a:latin typeface="+mn-ea"/>
              </a:rPr>
              <a:t>编译器的测试程序。</a:t>
            </a:r>
            <a:endParaRPr lang="en-US" altLang="zh-CN" sz="2400" dirty="0">
              <a:latin typeface="+mn-ea"/>
            </a:endParaRPr>
          </a:p>
          <a:p>
            <a:r>
              <a:rPr lang="zh-CN" altLang="en-US" sz="2400" dirty="0">
                <a:latin typeface="+mn-ea"/>
              </a:rPr>
              <a:t>为了将</a:t>
            </a:r>
            <a:r>
              <a:rPr lang="en-US" altLang="zh-CN" sz="2400" dirty="0">
                <a:latin typeface="+mn-ea"/>
              </a:rPr>
              <a:t>EMI</a:t>
            </a:r>
            <a:r>
              <a:rPr lang="zh-CN" altLang="en-US" sz="2400" dirty="0">
                <a:latin typeface="+mn-ea"/>
              </a:rPr>
              <a:t>应用于</a:t>
            </a:r>
            <a:r>
              <a:rPr lang="en-US" altLang="zh-CN" sz="2400" dirty="0">
                <a:latin typeface="+mn-ea"/>
              </a:rPr>
              <a:t>OpenCL</a:t>
            </a:r>
            <a:r>
              <a:rPr lang="zh-CN" altLang="en-US" sz="2400" dirty="0">
                <a:latin typeface="+mn-ea"/>
              </a:rPr>
              <a:t>编译器，他们提出首先向</a:t>
            </a:r>
            <a:r>
              <a:rPr lang="en-US" altLang="zh-CN" sz="2400" dirty="0">
                <a:latin typeface="+mn-ea"/>
              </a:rPr>
              <a:t>OpenCL</a:t>
            </a:r>
            <a:r>
              <a:rPr lang="zh-CN" altLang="en-US" sz="2400" dirty="0">
                <a:latin typeface="+mn-ea"/>
              </a:rPr>
              <a:t>内核中注入无效代码，然后应用</a:t>
            </a:r>
            <a:r>
              <a:rPr lang="en-US" altLang="zh-CN" sz="2400" dirty="0">
                <a:latin typeface="+mn-ea"/>
              </a:rPr>
              <a:t>EMI</a:t>
            </a:r>
            <a:r>
              <a:rPr lang="zh-CN" altLang="en-US" sz="2400" dirty="0">
                <a:latin typeface="+mn-ea"/>
              </a:rPr>
              <a:t>技术生成等效的变体。</a:t>
            </a:r>
            <a:endParaRPr lang="en-US" altLang="zh-CN" sz="2400" dirty="0">
              <a:latin typeface="+mn-ea"/>
            </a:endParaRPr>
          </a:p>
          <a:p>
            <a:r>
              <a:rPr lang="zh-CN" altLang="en-US" sz="2400" dirty="0">
                <a:latin typeface="+mn-ea"/>
              </a:rPr>
              <a:t>基于这两种测试方法，他们鉴定并报告了超过</a:t>
            </a:r>
            <a:r>
              <a:rPr lang="en-US" altLang="zh-CN" sz="2400" dirty="0">
                <a:latin typeface="+mn-ea"/>
              </a:rPr>
              <a:t>50</a:t>
            </a:r>
            <a:r>
              <a:rPr lang="zh-CN" altLang="en-US" sz="2400" dirty="0">
                <a:latin typeface="+mn-ea"/>
              </a:rPr>
              <a:t>个</a:t>
            </a:r>
            <a:r>
              <a:rPr lang="en-US" altLang="zh-CN" sz="2400" dirty="0">
                <a:latin typeface="+mn-ea"/>
              </a:rPr>
              <a:t>OpenCL</a:t>
            </a:r>
            <a:r>
              <a:rPr lang="zh-CN" altLang="en-US" sz="2400" dirty="0">
                <a:latin typeface="+mn-ea"/>
              </a:rPr>
              <a:t>编译器错误，其中大部分发生在商业实现中。</a:t>
            </a:r>
          </a:p>
        </p:txBody>
      </p:sp>
      <p:sp>
        <p:nvSpPr>
          <p:cNvPr id="5" name="灯片编号占位符 4">
            <a:extLst>
              <a:ext uri="{FF2B5EF4-FFF2-40B4-BE49-F238E27FC236}">
                <a16:creationId xmlns:a16="http://schemas.microsoft.com/office/drawing/2014/main" id="{96AF586A-C475-1EE5-9CA4-0A5B90D8D66D}"/>
              </a:ext>
            </a:extLst>
          </p:cNvPr>
          <p:cNvSpPr>
            <a:spLocks noGrp="1"/>
          </p:cNvSpPr>
          <p:nvPr>
            <p:ph type="sldNum" sz="quarter" idx="14"/>
          </p:nvPr>
        </p:nvSpPr>
        <p:spPr/>
        <p:txBody>
          <a:bodyPr/>
          <a:lstStyle/>
          <a:p>
            <a:fld id="{27C45CD9-0508-4D1E-923D-4DFDAA610D19}" type="slidenum">
              <a:rPr lang="zh-CN" altLang="en-US" smtClean="0"/>
              <a:pPr/>
              <a:t>34</a:t>
            </a:fld>
            <a:endParaRPr lang="zh-CN" altLang="en-US" dirty="0"/>
          </a:p>
        </p:txBody>
      </p:sp>
    </p:spTree>
    <p:extLst>
      <p:ext uri="{BB962C8B-B14F-4D97-AF65-F5344CB8AC3E}">
        <p14:creationId xmlns:p14="http://schemas.microsoft.com/office/powerpoint/2010/main" val="2160294012"/>
      </p:ext>
    </p:extLst>
  </p:cSld>
  <p:clrMapOvr>
    <a:masterClrMapping/>
  </p:clrMapOvr>
  <p:transition advTm="1728">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708F1-78DA-8125-FA7E-7352B2980099}"/>
              </a:ext>
            </a:extLst>
          </p:cNvPr>
          <p:cNvSpPr>
            <a:spLocks noGrp="1"/>
          </p:cNvSpPr>
          <p:nvPr>
            <p:ph type="title"/>
          </p:nvPr>
        </p:nvSpPr>
        <p:spPr>
          <a:xfrm>
            <a:off x="2570125" y="1233845"/>
            <a:ext cx="6211430" cy="1152806"/>
          </a:xfrm>
        </p:spPr>
        <p:txBody>
          <a:bodyPr>
            <a:normAutofit/>
          </a:bodyPr>
          <a:lstStyle/>
          <a:p>
            <a:r>
              <a:rPr lang="zh-CN" altLang="en-US" dirty="0"/>
              <a:t>展望与总结</a:t>
            </a:r>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FFB0D4B2-BAA2-71EF-0CE8-B924E5C8281A}"/>
              </a:ext>
            </a:extLst>
          </p:cNvPr>
          <p:cNvSpPr>
            <a:spLocks noGrp="1"/>
          </p:cNvSpPr>
          <p:nvPr>
            <p:ph type="body" idx="1"/>
          </p:nvPr>
        </p:nvSpPr>
        <p:spPr>
          <a:xfrm>
            <a:off x="2570125" y="2386650"/>
            <a:ext cx="6211430" cy="2084699"/>
          </a:xfrm>
        </p:spPr>
        <p:txBody>
          <a:bodyPr>
            <a:normAutofit/>
          </a:bodyPr>
          <a:lstStyle/>
          <a:p>
            <a:pPr marL="285750" indent="-285750">
              <a:buFont typeface="Wingdings" panose="05000000000000000000" pitchFamily="2" charset="2"/>
              <a:buChar char="n"/>
            </a:pPr>
            <a:r>
              <a:rPr lang="zh-CN" altLang="en-US" sz="1800" b="1" spc="20" dirty="0">
                <a:effectLst/>
                <a:latin typeface="微软雅黑" panose="020B0503020204020204" pitchFamily="34" charset="-122"/>
                <a:ea typeface="微软雅黑" panose="020B0503020204020204" pitchFamily="34" charset="-122"/>
                <a:cs typeface="Times New Roman" panose="02020603050405020304" pitchFamily="18" charset="0"/>
              </a:rPr>
              <a:t>展望</a:t>
            </a:r>
            <a:endParaRPr lang="en-US" altLang="zh-CN" sz="1800" b="1" spc="2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n"/>
            </a:pPr>
            <a:r>
              <a:rPr lang="zh-CN" altLang="en-US" sz="1800" b="1" spc="20" dirty="0">
                <a:effectLst/>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en-US" dirty="0">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1C94825F-D832-B96C-AA62-DCEFAB21F200}"/>
              </a:ext>
            </a:extLst>
          </p:cNvPr>
          <p:cNvSpPr>
            <a:spLocks noGrp="1"/>
          </p:cNvSpPr>
          <p:nvPr>
            <p:ph type="body" sz="quarter" idx="13"/>
          </p:nvPr>
        </p:nvSpPr>
        <p:spPr/>
        <p:txBody>
          <a:bodyPr/>
          <a:lstStyle/>
          <a:p>
            <a:r>
              <a:rPr lang="en-US" altLang="zh-CN" dirty="0"/>
              <a:t>07</a:t>
            </a:r>
            <a:endParaRPr lang="zh-CN" altLang="en-US" dirty="0"/>
          </a:p>
        </p:txBody>
      </p:sp>
      <p:sp>
        <p:nvSpPr>
          <p:cNvPr id="5" name="灯片编号占位符 4">
            <a:extLst>
              <a:ext uri="{FF2B5EF4-FFF2-40B4-BE49-F238E27FC236}">
                <a16:creationId xmlns:a16="http://schemas.microsoft.com/office/drawing/2014/main" id="{84BF89FF-EA3F-4AAB-8B6B-5B3BB57F34BE}"/>
              </a:ext>
            </a:extLst>
          </p:cNvPr>
          <p:cNvSpPr>
            <a:spLocks noGrp="1"/>
          </p:cNvSpPr>
          <p:nvPr>
            <p:ph type="sldNum" sz="quarter" idx="14"/>
          </p:nvPr>
        </p:nvSpPr>
        <p:spPr/>
        <p:txBody>
          <a:bodyPr/>
          <a:lstStyle/>
          <a:p>
            <a:fld id="{27C45CD9-0508-4D1E-923D-4DFDAA610D19}" type="slidenum">
              <a:rPr lang="zh-CN" altLang="en-US" smtClean="0"/>
              <a:pPr/>
              <a:t>35</a:t>
            </a:fld>
            <a:endParaRPr lang="zh-CN" altLang="en-US" dirty="0"/>
          </a:p>
        </p:txBody>
      </p:sp>
    </p:spTree>
    <p:extLst>
      <p:ext uri="{BB962C8B-B14F-4D97-AF65-F5344CB8AC3E}">
        <p14:creationId xmlns:p14="http://schemas.microsoft.com/office/powerpoint/2010/main" val="2238159713"/>
      </p:ext>
    </p:extLst>
  </p:cSld>
  <p:clrMapOvr>
    <a:masterClrMapping/>
  </p:clrMapOvr>
  <p:transition advTm="298">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E755-AFD8-7EC5-7810-8621E696AA65}"/>
              </a:ext>
            </a:extLst>
          </p:cNvPr>
          <p:cNvSpPr>
            <a:spLocks noGrp="1"/>
          </p:cNvSpPr>
          <p:nvPr>
            <p:ph type="title"/>
          </p:nvPr>
        </p:nvSpPr>
        <p:spPr/>
        <p:txBody>
          <a:bodyPr/>
          <a:lstStyle/>
          <a:p>
            <a:r>
              <a:rPr lang="zh-CN" altLang="en-US" dirty="0"/>
              <a:t>展望</a:t>
            </a:r>
          </a:p>
        </p:txBody>
      </p:sp>
      <p:sp>
        <p:nvSpPr>
          <p:cNvPr id="3" name="内容占位符 2">
            <a:extLst>
              <a:ext uri="{FF2B5EF4-FFF2-40B4-BE49-F238E27FC236}">
                <a16:creationId xmlns:a16="http://schemas.microsoft.com/office/drawing/2014/main" id="{7DAF234A-25E2-3670-35B3-937B17A19FCC}"/>
              </a:ext>
            </a:extLst>
          </p:cNvPr>
          <p:cNvSpPr>
            <a:spLocks noGrp="1"/>
          </p:cNvSpPr>
          <p:nvPr>
            <p:ph idx="1"/>
          </p:nvPr>
        </p:nvSpPr>
        <p:spPr/>
        <p:txBody>
          <a:bodyPr>
            <a:normAutofit/>
          </a:bodyPr>
          <a:lstStyle/>
          <a:p>
            <a:pPr marL="0" indent="0">
              <a:buNone/>
            </a:pPr>
            <a:r>
              <a:rPr lang="zh-CN" altLang="en-US" sz="2400" dirty="0">
                <a:latin typeface="+mn-ea"/>
              </a:rPr>
              <a:t>尽管编译器测试领域已取得了显著进展，但未来工作仍有可能需要解决的一些挑战。</a:t>
            </a:r>
            <a:endParaRPr lang="en-US" altLang="zh-CN" sz="2400" dirty="0">
              <a:latin typeface="+mn-ea"/>
            </a:endParaRPr>
          </a:p>
          <a:p>
            <a:pPr marL="0" indent="0">
              <a:buNone/>
            </a:pPr>
            <a:r>
              <a:rPr lang="en-US" altLang="zh-CN" sz="2400" dirty="0">
                <a:latin typeface="+mn-ea"/>
              </a:rPr>
              <a:t>1.</a:t>
            </a:r>
            <a:r>
              <a:rPr lang="zh-CN" altLang="en-US" sz="2400" dirty="0">
                <a:latin typeface="+mn-ea"/>
              </a:rPr>
              <a:t>编译器测试的效率。编译器测试仍然是一项耗时的任务，需要进一步努力提高编译器测试的效率。</a:t>
            </a:r>
            <a:endParaRPr lang="en-US" altLang="zh-CN" sz="2400" dirty="0">
              <a:latin typeface="+mn-ea"/>
            </a:endParaRPr>
          </a:p>
          <a:p>
            <a:pPr marL="0" indent="0">
              <a:buNone/>
            </a:pPr>
            <a:r>
              <a:rPr lang="en-US" altLang="zh-CN" sz="2400" dirty="0">
                <a:latin typeface="+mn-ea"/>
              </a:rPr>
              <a:t>2.</a:t>
            </a:r>
            <a:r>
              <a:rPr lang="zh-CN" altLang="en-US" sz="2400" dirty="0">
                <a:latin typeface="+mn-ea"/>
              </a:rPr>
              <a:t>编译器验证。编译器验证是另一个试图消除编译器中缺陷的研究方向。而由于成本，验证技术通常只能应用于编译器的一小部分。测试如何与验证相结合可能是另一个研究方向。</a:t>
            </a:r>
            <a:endParaRPr lang="en-US" altLang="zh-CN" sz="2400" dirty="0">
              <a:latin typeface="+mn-ea"/>
            </a:endParaRPr>
          </a:p>
          <a:p>
            <a:pPr marL="0" indent="0">
              <a:buNone/>
            </a:pPr>
            <a:r>
              <a:rPr lang="en-US" altLang="zh-CN" sz="2400" dirty="0">
                <a:latin typeface="+mn-ea"/>
              </a:rPr>
              <a:t>3.</a:t>
            </a:r>
            <a:r>
              <a:rPr lang="zh-CN" altLang="en-US" sz="2400" dirty="0">
                <a:latin typeface="+mn-ea"/>
              </a:rPr>
              <a:t>方法的通用性。大部分自动化编译器测试的努力都是针对特定的编程语言的，特别是</a:t>
            </a:r>
            <a:r>
              <a:rPr lang="en-US" altLang="zh-CN" sz="2400" dirty="0">
                <a:latin typeface="+mn-ea"/>
              </a:rPr>
              <a:t>C</a:t>
            </a:r>
            <a:r>
              <a:rPr lang="zh-CN" altLang="en-US" sz="2400" dirty="0">
                <a:latin typeface="+mn-ea"/>
              </a:rPr>
              <a:t>语言。未来的研究可以着重于多种不同编程语言。</a:t>
            </a:r>
          </a:p>
          <a:p>
            <a:pPr marL="0" indent="0">
              <a:buNone/>
            </a:pPr>
            <a:endParaRPr lang="zh-CN" altLang="en-US" sz="2400" dirty="0">
              <a:latin typeface="+mn-ea"/>
            </a:endParaRPr>
          </a:p>
        </p:txBody>
      </p:sp>
      <p:sp>
        <p:nvSpPr>
          <p:cNvPr id="4" name="灯片编号占位符 3">
            <a:extLst>
              <a:ext uri="{FF2B5EF4-FFF2-40B4-BE49-F238E27FC236}">
                <a16:creationId xmlns:a16="http://schemas.microsoft.com/office/drawing/2014/main" id="{000E7974-8FAF-7F6E-7B64-F7726C64F2BD}"/>
              </a:ext>
            </a:extLst>
          </p:cNvPr>
          <p:cNvSpPr>
            <a:spLocks noGrp="1"/>
          </p:cNvSpPr>
          <p:nvPr>
            <p:ph type="sldNum" sz="quarter" idx="14"/>
          </p:nvPr>
        </p:nvSpPr>
        <p:spPr/>
        <p:txBody>
          <a:bodyPr/>
          <a:lstStyle/>
          <a:p>
            <a:fld id="{27C45CD9-0508-4D1E-923D-4DFDAA610D19}" type="slidenum">
              <a:rPr lang="zh-CN" altLang="en-US" smtClean="0"/>
              <a:pPr/>
              <a:t>36</a:t>
            </a:fld>
            <a:endParaRPr lang="zh-CN" altLang="en-US" dirty="0"/>
          </a:p>
        </p:txBody>
      </p:sp>
    </p:spTree>
    <p:extLst>
      <p:ext uri="{BB962C8B-B14F-4D97-AF65-F5344CB8AC3E}">
        <p14:creationId xmlns:p14="http://schemas.microsoft.com/office/powerpoint/2010/main" val="3813334256"/>
      </p:ext>
    </p:extLst>
  </p:cSld>
  <p:clrMapOvr>
    <a:masterClrMapping/>
  </p:clrMapOvr>
  <p:transition advTm="33045">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E755-AFD8-7EC5-7810-8621E696AA65}"/>
              </a:ext>
            </a:extLst>
          </p:cNvPr>
          <p:cNvSpPr>
            <a:spLocks noGrp="1"/>
          </p:cNvSpPr>
          <p:nvPr>
            <p:ph type="title"/>
          </p:nvPr>
        </p:nvSpPr>
        <p:spPr/>
        <p:txBody>
          <a:bodyPr/>
          <a:lstStyle/>
          <a:p>
            <a:r>
              <a:rPr lang="zh-CN" altLang="en-US" dirty="0"/>
              <a:t>展望</a:t>
            </a:r>
          </a:p>
        </p:txBody>
      </p:sp>
      <p:sp>
        <p:nvSpPr>
          <p:cNvPr id="3" name="内容占位符 2">
            <a:extLst>
              <a:ext uri="{FF2B5EF4-FFF2-40B4-BE49-F238E27FC236}">
                <a16:creationId xmlns:a16="http://schemas.microsoft.com/office/drawing/2014/main" id="{7DAF234A-25E2-3670-35B3-937B17A19FCC}"/>
              </a:ext>
            </a:extLst>
          </p:cNvPr>
          <p:cNvSpPr>
            <a:spLocks noGrp="1"/>
          </p:cNvSpPr>
          <p:nvPr>
            <p:ph idx="1"/>
          </p:nvPr>
        </p:nvSpPr>
        <p:spPr/>
        <p:txBody>
          <a:bodyPr>
            <a:normAutofit/>
          </a:bodyPr>
          <a:lstStyle/>
          <a:p>
            <a:pPr marL="0" indent="0">
              <a:buNone/>
            </a:pPr>
            <a:r>
              <a:rPr lang="en-US" altLang="zh-CN" sz="2400" dirty="0">
                <a:latin typeface="+mn-ea"/>
              </a:rPr>
              <a:t>4.</a:t>
            </a:r>
            <a:r>
              <a:rPr lang="zh-CN" altLang="en-US" sz="2400" dirty="0">
                <a:latin typeface="+mn-ea"/>
              </a:rPr>
              <a:t>已发现错误的覆盖率。目前构建测试程序和测试</a:t>
            </a:r>
            <a:r>
              <a:rPr lang="en-US" altLang="zh-CN" sz="2400" dirty="0">
                <a:latin typeface="+mn-ea"/>
              </a:rPr>
              <a:t>oracles</a:t>
            </a:r>
            <a:r>
              <a:rPr lang="zh-CN" altLang="en-US" sz="2400" dirty="0">
                <a:latin typeface="+mn-ea"/>
              </a:rPr>
              <a:t>的自动方法只能覆盖所有编译错误的一个子集。未来构建测试程序的研究需要考虑可能触发错误的无效程序，测试</a:t>
            </a:r>
            <a:r>
              <a:rPr lang="en-US" altLang="zh-CN" sz="2400" dirty="0">
                <a:latin typeface="+mn-ea"/>
              </a:rPr>
              <a:t>oracles</a:t>
            </a:r>
            <a:r>
              <a:rPr lang="zh-CN" altLang="en-US" sz="2400" dirty="0">
                <a:latin typeface="+mn-ea"/>
              </a:rPr>
              <a:t>可以考虑非等价关系。</a:t>
            </a:r>
            <a:endParaRPr lang="en-US" altLang="zh-CN" sz="2400" dirty="0">
              <a:latin typeface="+mn-ea"/>
            </a:endParaRPr>
          </a:p>
          <a:p>
            <a:pPr marL="0" indent="0">
              <a:buNone/>
            </a:pPr>
            <a:r>
              <a:rPr lang="en-US" altLang="zh-CN" sz="2400" dirty="0">
                <a:latin typeface="+mn-ea"/>
              </a:rPr>
              <a:t>5.</a:t>
            </a:r>
            <a:r>
              <a:rPr lang="zh-CN" altLang="en-US" sz="2400" dirty="0">
                <a:latin typeface="+mn-ea"/>
              </a:rPr>
              <a:t>处理发现的错误。一个挑战是应该将哪些测试程序、按什么顺序呈现给编译器开发人员，这需要研究减少冗余以及优先级排序。另一个挑战是测试程序的可读性，冗余过小的程序可能导致可读性变差。最后是自动修复编译器错误。</a:t>
            </a:r>
            <a:endParaRPr lang="en-US" altLang="zh-CN" sz="2400" dirty="0">
              <a:latin typeface="+mn-ea"/>
            </a:endParaRPr>
          </a:p>
          <a:p>
            <a:pPr marL="0" indent="0">
              <a:buNone/>
            </a:pPr>
            <a:r>
              <a:rPr lang="en-US" altLang="zh-CN" sz="2400" dirty="0">
                <a:latin typeface="+mn-ea"/>
              </a:rPr>
              <a:t>6.</a:t>
            </a:r>
            <a:r>
              <a:rPr lang="zh-CN" altLang="en-US" sz="2400" dirty="0">
                <a:latin typeface="+mn-ea"/>
              </a:rPr>
              <a:t>基准测试。建立一个共同的基准可以容易地衡量新提出的编译器测试方法的有效性。</a:t>
            </a:r>
          </a:p>
          <a:p>
            <a:pPr marL="0" indent="0">
              <a:buNone/>
            </a:pPr>
            <a:endParaRPr lang="zh-CN" altLang="en-US" sz="2400" dirty="0">
              <a:latin typeface="+mn-ea"/>
            </a:endParaRPr>
          </a:p>
        </p:txBody>
      </p:sp>
      <p:sp>
        <p:nvSpPr>
          <p:cNvPr id="4" name="灯片编号占位符 3">
            <a:extLst>
              <a:ext uri="{FF2B5EF4-FFF2-40B4-BE49-F238E27FC236}">
                <a16:creationId xmlns:a16="http://schemas.microsoft.com/office/drawing/2014/main" id="{000E7974-8FAF-7F6E-7B64-F7726C64F2BD}"/>
              </a:ext>
            </a:extLst>
          </p:cNvPr>
          <p:cNvSpPr>
            <a:spLocks noGrp="1"/>
          </p:cNvSpPr>
          <p:nvPr>
            <p:ph type="sldNum" sz="quarter" idx="14"/>
          </p:nvPr>
        </p:nvSpPr>
        <p:spPr/>
        <p:txBody>
          <a:bodyPr/>
          <a:lstStyle/>
          <a:p>
            <a:fld id="{27C45CD9-0508-4D1E-923D-4DFDAA610D19}" type="slidenum">
              <a:rPr lang="zh-CN" altLang="en-US" smtClean="0"/>
              <a:pPr/>
              <a:t>37</a:t>
            </a:fld>
            <a:endParaRPr lang="zh-CN" altLang="en-US" dirty="0"/>
          </a:p>
        </p:txBody>
      </p:sp>
    </p:spTree>
    <p:extLst>
      <p:ext uri="{BB962C8B-B14F-4D97-AF65-F5344CB8AC3E}">
        <p14:creationId xmlns:p14="http://schemas.microsoft.com/office/powerpoint/2010/main" val="2602510665"/>
      </p:ext>
    </p:extLst>
  </p:cSld>
  <p:clrMapOvr>
    <a:masterClrMapping/>
  </p:clrMapOvr>
  <p:transition advTm="24193">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E755-AFD8-7EC5-7810-8621E696AA65}"/>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AF234A-25E2-3670-35B3-937B17A19FCC}"/>
              </a:ext>
            </a:extLst>
          </p:cNvPr>
          <p:cNvSpPr>
            <a:spLocks noGrp="1"/>
          </p:cNvSpPr>
          <p:nvPr>
            <p:ph idx="1"/>
          </p:nvPr>
        </p:nvSpPr>
        <p:spPr/>
        <p:txBody>
          <a:bodyPr>
            <a:normAutofit lnSpcReduction="10000"/>
          </a:bodyPr>
          <a:lstStyle/>
          <a:p>
            <a:r>
              <a:rPr lang="zh-CN" altLang="en-US" sz="2400" dirty="0">
                <a:latin typeface="+mn-ea"/>
              </a:rPr>
              <a:t>我们调研了测试编译器的方法。</a:t>
            </a:r>
            <a:endParaRPr lang="en-US" altLang="zh-CN" sz="2400" dirty="0">
              <a:latin typeface="+mn-ea"/>
            </a:endParaRPr>
          </a:p>
          <a:p>
            <a:r>
              <a:rPr lang="zh-CN" altLang="en-US" sz="2400" dirty="0">
                <a:latin typeface="+mn-ea"/>
              </a:rPr>
              <a:t>考虑到编译器作为每个开发人员工具链的基本组成部分的重要性，以及编译器错误的灾难性后果，测试编译器是一个非常重要的主题。</a:t>
            </a:r>
            <a:endParaRPr lang="en-US" altLang="zh-CN" sz="2400" dirty="0">
              <a:latin typeface="+mn-ea"/>
            </a:endParaRPr>
          </a:p>
          <a:p>
            <a:r>
              <a:rPr lang="zh-CN" altLang="en-US" sz="2400" dirty="0">
                <a:latin typeface="+mn-ea"/>
              </a:rPr>
              <a:t>如今在编译器测试领域已经有了显著的改进和活动。基于调研，我们得出结论：编译器测试已经发展成为一个成熟的领域，对现实编译器的开发产生了重大影响。</a:t>
            </a:r>
            <a:endParaRPr lang="en-US" altLang="zh-CN" sz="2400" dirty="0">
              <a:latin typeface="+mn-ea"/>
            </a:endParaRPr>
          </a:p>
          <a:p>
            <a:endParaRPr lang="en-US" altLang="zh-CN" sz="2400" dirty="0">
              <a:latin typeface="+mn-ea"/>
            </a:endParaRPr>
          </a:p>
          <a:p>
            <a:pPr marL="0" indent="0">
              <a:buNone/>
            </a:pPr>
            <a:r>
              <a:rPr lang="zh-CN" altLang="en-US" sz="1600" b="0" i="0" u="none" strike="noStrike" dirty="0">
                <a:effectLst/>
                <a:latin typeface="Open Sans" panose="020B0606030504020204" pitchFamily="34" charset="0"/>
              </a:rPr>
              <a:t>参考文献：</a:t>
            </a:r>
            <a:endParaRPr lang="zh-CN" altLang="en-US" sz="1600" b="0" i="0" u="none" strike="noStrike" dirty="0">
              <a:effectLst/>
              <a:latin typeface="Open Sans" panose="020B0606030504020204" pitchFamily="34" charset="0"/>
              <a:hlinkClick r:id="rId2" tooltip="ACM Computing Surveys"/>
            </a:endParaRPr>
          </a:p>
          <a:p>
            <a:pPr marL="0" indent="0">
              <a:buNone/>
            </a:pPr>
            <a:r>
              <a:rPr lang="en-US" altLang="zh-CN" sz="1600" b="0" i="0" u="none" strike="noStrike" dirty="0">
                <a:effectLst/>
                <a:latin typeface="Open Sans" panose="020B0606030504020204" pitchFamily="34" charset="0"/>
              </a:rPr>
              <a:t>Junjie Chen, </a:t>
            </a:r>
            <a:r>
              <a:rPr lang="en-US" altLang="zh-CN" sz="1600" b="0" i="0" u="none" strike="noStrike" dirty="0" err="1">
                <a:effectLst/>
                <a:latin typeface="Open Sans" panose="020B0606030504020204" pitchFamily="34" charset="0"/>
              </a:rPr>
              <a:t>Jibesh</a:t>
            </a:r>
            <a:r>
              <a:rPr lang="en-US" altLang="zh-CN" sz="1600" b="0" i="0" u="none" strike="noStrike" dirty="0">
                <a:effectLst/>
                <a:latin typeface="Open Sans" panose="020B0606030504020204" pitchFamily="34" charset="0"/>
              </a:rPr>
              <a:t> Patra, Michael </a:t>
            </a:r>
            <a:r>
              <a:rPr lang="en-US" altLang="zh-CN" sz="1600" b="0" i="0" u="none" strike="noStrike" dirty="0" err="1">
                <a:effectLst/>
                <a:latin typeface="Open Sans" panose="020B0606030504020204" pitchFamily="34" charset="0"/>
              </a:rPr>
              <a:t>Pradel</a:t>
            </a:r>
            <a:r>
              <a:rPr lang="en-US" altLang="zh-CN" sz="1600" b="0" i="0" u="none" strike="noStrike" dirty="0">
                <a:effectLst/>
                <a:latin typeface="Open Sans" panose="020B0606030504020204" pitchFamily="34" charset="0"/>
              </a:rPr>
              <a:t>, et al. 2020. A Survey of Compiler Testing</a:t>
            </a:r>
            <a:r>
              <a:rPr lang="en-US" altLang="zh-CN" sz="1600" dirty="0">
                <a:latin typeface="Open Sans" panose="020B0606030504020204" pitchFamily="34" charset="0"/>
              </a:rPr>
              <a:t>.</a:t>
            </a:r>
            <a:r>
              <a:rPr lang="zh-CN" altLang="en-US" sz="1600" dirty="0">
                <a:latin typeface="Open Sans" panose="020B0606030504020204" pitchFamily="34" charset="0"/>
              </a:rPr>
              <a:t> </a:t>
            </a:r>
            <a:r>
              <a:rPr lang="en-US" altLang="zh-CN" sz="1600" b="0" i="0" u="none" strike="noStrike" dirty="0">
                <a:effectLst/>
                <a:latin typeface="Open Sans" panose="020B0606030504020204" pitchFamily="34" charset="0"/>
              </a:rPr>
              <a:t>ACM Computing Surveys</a:t>
            </a:r>
            <a:r>
              <a:rPr lang="en-US" altLang="zh-CN" sz="1600" dirty="0">
                <a:latin typeface="Open Sans" panose="020B0606030504020204" pitchFamily="34" charset="0"/>
              </a:rPr>
              <a:t>, Volume 53, Issue 1, Article No.: 4, pp 1–36</a:t>
            </a:r>
          </a:p>
          <a:p>
            <a:pPr marL="0" indent="0">
              <a:buNone/>
            </a:pPr>
            <a:r>
              <a:rPr lang="en-US" altLang="zh-CN" sz="1600" dirty="0">
                <a:latin typeface="Open Sans" panose="020B0606030504020204" pitchFamily="34" charset="0"/>
              </a:rPr>
              <a:t>Junjie Chen, </a:t>
            </a:r>
            <a:r>
              <a:rPr lang="en-US" altLang="zh-CN" sz="1600" dirty="0" err="1">
                <a:latin typeface="Open Sans" panose="020B0606030504020204" pitchFamily="34" charset="0"/>
              </a:rPr>
              <a:t>Wenxiang</a:t>
            </a:r>
            <a:r>
              <a:rPr lang="en-US" altLang="zh-CN" sz="1600" dirty="0">
                <a:latin typeface="Open Sans" panose="020B0606030504020204" pitchFamily="34" charset="0"/>
              </a:rPr>
              <a:t> Hu, Dan Hao, Yingfei Xiong, </a:t>
            </a:r>
            <a:r>
              <a:rPr lang="en-US" altLang="zh-CN" sz="1600" dirty="0" err="1">
                <a:latin typeface="Open Sans" panose="020B0606030504020204" pitchFamily="34" charset="0"/>
              </a:rPr>
              <a:t>Hongyu</a:t>
            </a:r>
            <a:r>
              <a:rPr lang="en-US" altLang="zh-CN" sz="1600" dirty="0">
                <a:latin typeface="Open Sans" panose="020B0606030504020204" pitchFamily="34" charset="0"/>
              </a:rPr>
              <a:t> Zhang, Lu Zhang, and Bing Xie. 2016. An empirical comparison of compiler testing techniques. In Proceedings of the 38th International Conference on Software Engineering. 180–190.</a:t>
            </a:r>
            <a:endParaRPr lang="zh-CN" altLang="en-US" sz="1600" dirty="0">
              <a:latin typeface="Open Sans" panose="020B0606030504020204" pitchFamily="34" charset="0"/>
            </a:endParaRPr>
          </a:p>
        </p:txBody>
      </p:sp>
      <p:sp>
        <p:nvSpPr>
          <p:cNvPr id="4" name="灯片编号占位符 3">
            <a:extLst>
              <a:ext uri="{FF2B5EF4-FFF2-40B4-BE49-F238E27FC236}">
                <a16:creationId xmlns:a16="http://schemas.microsoft.com/office/drawing/2014/main" id="{000E7974-8FAF-7F6E-7B64-F7726C64F2BD}"/>
              </a:ext>
            </a:extLst>
          </p:cNvPr>
          <p:cNvSpPr>
            <a:spLocks noGrp="1"/>
          </p:cNvSpPr>
          <p:nvPr>
            <p:ph type="sldNum" sz="quarter" idx="14"/>
          </p:nvPr>
        </p:nvSpPr>
        <p:spPr/>
        <p:txBody>
          <a:bodyPr/>
          <a:lstStyle/>
          <a:p>
            <a:fld id="{27C45CD9-0508-4D1E-923D-4DFDAA610D19}" type="slidenum">
              <a:rPr lang="zh-CN" altLang="en-US" smtClean="0"/>
              <a:pPr/>
              <a:t>38</a:t>
            </a:fld>
            <a:endParaRPr lang="zh-CN" altLang="en-US" dirty="0"/>
          </a:p>
        </p:txBody>
      </p:sp>
    </p:spTree>
    <p:extLst>
      <p:ext uri="{BB962C8B-B14F-4D97-AF65-F5344CB8AC3E}">
        <p14:creationId xmlns:p14="http://schemas.microsoft.com/office/powerpoint/2010/main" val="101131805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337746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研究背景及意义</a:t>
            </a:r>
          </a:p>
        </p:txBody>
      </p:sp>
      <p:sp>
        <p:nvSpPr>
          <p:cNvPr id="3" name="内容占位符 2"/>
          <p:cNvSpPr>
            <a:spLocks noGrp="1"/>
          </p:cNvSpPr>
          <p:nvPr>
            <p:ph idx="1"/>
          </p:nvPr>
        </p:nvSpPr>
        <p:spPr/>
        <p:txBody>
          <a:bodyPr>
            <a:normAutofit/>
          </a:bodyPr>
          <a:lstStyle/>
          <a:p>
            <a:r>
              <a:rPr lang="zh-CN" altLang="zh-CN" sz="2000" dirty="0"/>
              <a:t>编译器是重要的工具，因为它们是构建其他软件的核心基础设施</a:t>
            </a:r>
            <a:r>
              <a:rPr lang="zh-CN" altLang="en-US" sz="2000" dirty="0"/>
              <a:t>，</a:t>
            </a:r>
            <a:r>
              <a:rPr lang="zh-CN" altLang="zh-CN" sz="2000" dirty="0"/>
              <a:t>被广泛</a:t>
            </a:r>
            <a:r>
              <a:rPr lang="zh-CN" altLang="en-US" sz="2000" dirty="0"/>
              <a:t>的使用和分布</a:t>
            </a:r>
            <a:r>
              <a:rPr lang="zh-CN" altLang="zh-CN" sz="2000" dirty="0"/>
              <a:t>。</a:t>
            </a:r>
            <a:endParaRPr lang="en-US" altLang="zh-CN" sz="2000" dirty="0"/>
          </a:p>
          <a:p>
            <a:r>
              <a:rPr lang="zh-CN" altLang="zh-CN" sz="2000" dirty="0"/>
              <a:t>尽管人们已经付出了相当大的努力来提高编译器的质量，</a:t>
            </a:r>
            <a:r>
              <a:rPr lang="zh-CN" altLang="en-US" sz="2000" dirty="0"/>
              <a:t>但</a:t>
            </a:r>
            <a:r>
              <a:rPr lang="zh-CN" altLang="zh-CN" sz="2000" dirty="0"/>
              <a:t>编译器仍然存在</a:t>
            </a:r>
            <a:r>
              <a:rPr lang="en-US" altLang="zh-CN" sz="2000" dirty="0"/>
              <a:t>bug</a:t>
            </a:r>
            <a:r>
              <a:rPr lang="zh-CN" altLang="zh-CN" sz="2000" dirty="0"/>
              <a:t>。</a:t>
            </a:r>
            <a:endParaRPr lang="en-US" altLang="zh-CN" sz="2000" dirty="0"/>
          </a:p>
          <a:p>
            <a:r>
              <a:rPr lang="zh-CN" altLang="zh-CN" sz="2000" dirty="0"/>
              <a:t>编译器</a:t>
            </a:r>
            <a:r>
              <a:rPr lang="en-US" altLang="zh-CN" sz="2000" dirty="0"/>
              <a:t>bug</a:t>
            </a:r>
            <a:r>
              <a:rPr lang="zh-CN" altLang="zh-CN" sz="2000" dirty="0"/>
              <a:t>可能会导致正确的源代码生成不正确的二进制代码。单个</a:t>
            </a:r>
            <a:r>
              <a:rPr lang="en-US" altLang="zh-CN" sz="2000" dirty="0"/>
              <a:t>bug</a:t>
            </a:r>
            <a:r>
              <a:rPr lang="zh-CN" altLang="en-US" sz="2000" dirty="0"/>
              <a:t>还</a:t>
            </a:r>
            <a:r>
              <a:rPr lang="zh-CN" altLang="zh-CN" sz="2000" dirty="0"/>
              <a:t>可</a:t>
            </a:r>
            <a:r>
              <a:rPr lang="zh-CN" altLang="en-US" sz="2000" dirty="0"/>
              <a:t>能</a:t>
            </a:r>
            <a:r>
              <a:rPr lang="zh-CN" altLang="zh-CN" sz="2000" dirty="0"/>
              <a:t>传播到该编译器上构建的任何应用程序。</a:t>
            </a:r>
          </a:p>
          <a:p>
            <a:r>
              <a:rPr lang="zh-CN" altLang="zh-CN" sz="2000" dirty="0"/>
              <a:t>编译器</a:t>
            </a:r>
            <a:r>
              <a:rPr lang="en-US" altLang="zh-CN" sz="2000" dirty="0"/>
              <a:t>bug</a:t>
            </a:r>
            <a:r>
              <a:rPr lang="zh-CN" altLang="zh-CN" sz="2000" dirty="0"/>
              <a:t>还会使软件调试更加困难。由于应用程序开发人员通常假设错误行为往往是由自己引入的</a:t>
            </a:r>
            <a:r>
              <a:rPr lang="en-US" altLang="zh-CN" sz="2000" dirty="0"/>
              <a:t> bug </a:t>
            </a:r>
            <a:r>
              <a:rPr lang="zh-CN" altLang="zh-CN" sz="2000" dirty="0"/>
              <a:t>导致的，可能会花费很长时间才能最终意识到编译器</a:t>
            </a:r>
            <a:r>
              <a:rPr lang="en-US" altLang="zh-CN" sz="2000" dirty="0"/>
              <a:t> bug </a:t>
            </a:r>
            <a:r>
              <a:rPr lang="zh-CN" altLang="zh-CN" sz="2000" dirty="0"/>
              <a:t>是根本原因。</a:t>
            </a:r>
          </a:p>
          <a:p>
            <a:endParaRPr lang="zh-CN" altLang="zh-CN" sz="1800" dirty="0"/>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670827831"/>
      </p:ext>
    </p:extLst>
  </p:cSld>
  <p:clrMapOvr>
    <a:masterClrMapping/>
  </p:clrMapOvr>
  <p:transition advTm="35967">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9F722-575B-3958-F27C-EEB050E4640C}"/>
              </a:ext>
            </a:extLst>
          </p:cNvPr>
          <p:cNvSpPr>
            <a:spLocks noGrp="1"/>
          </p:cNvSpPr>
          <p:nvPr>
            <p:ph type="title"/>
          </p:nvPr>
        </p:nvSpPr>
        <p:spPr/>
        <p:txBody>
          <a:bodyPr/>
          <a:lstStyle/>
          <a:p>
            <a:r>
              <a:rPr lang="zh-CN" altLang="zh-CN" dirty="0"/>
              <a:t>编译器测试过程中面临的挑战</a:t>
            </a:r>
            <a:endParaRPr lang="zh-CN" altLang="en-US" dirty="0"/>
          </a:p>
        </p:txBody>
      </p:sp>
      <p:sp>
        <p:nvSpPr>
          <p:cNvPr id="3" name="内容占位符 2">
            <a:extLst>
              <a:ext uri="{FF2B5EF4-FFF2-40B4-BE49-F238E27FC236}">
                <a16:creationId xmlns:a16="http://schemas.microsoft.com/office/drawing/2014/main" id="{2C83F403-C1F2-CF32-EEC6-0CEFAB3785E2}"/>
              </a:ext>
            </a:extLst>
          </p:cNvPr>
          <p:cNvSpPr>
            <a:spLocks noGrp="1"/>
          </p:cNvSpPr>
          <p:nvPr>
            <p:ph idx="1"/>
          </p:nvPr>
        </p:nvSpPr>
        <p:spPr/>
        <p:txBody>
          <a:bodyPr>
            <a:normAutofit/>
          </a:bodyPr>
          <a:lstStyle/>
          <a:p>
            <a:r>
              <a:rPr lang="zh-CN" altLang="zh-CN" sz="2000" dirty="0"/>
              <a:t>一个挑战是缺乏有关编译器应该具体执行哪些操作的正式规范。尽管</a:t>
            </a:r>
            <a:r>
              <a:rPr lang="zh-CN" altLang="en-US" sz="2000" dirty="0"/>
              <a:t>隐含了</a:t>
            </a:r>
            <a:r>
              <a:rPr lang="zh-CN" altLang="zh-CN" sz="2000" dirty="0"/>
              <a:t>高级规范，但通常未指定更低级别的细节。</a:t>
            </a:r>
            <a:r>
              <a:rPr lang="en-US" altLang="zh-CN" sz="2000" dirty="0"/>
              <a:t> </a:t>
            </a:r>
          </a:p>
          <a:p>
            <a:r>
              <a:rPr lang="zh-CN" altLang="zh-CN" sz="2000" dirty="0"/>
              <a:t>另一个挑战是编译器所处理的输入和输出语言的语义丰富性。自动生成具有非平凡行为的源代码是困难的。</a:t>
            </a:r>
            <a:endParaRPr lang="en-US" altLang="zh-CN" sz="2000" dirty="0"/>
          </a:p>
          <a:p>
            <a:r>
              <a:rPr lang="zh-CN" altLang="zh-CN" sz="2000" dirty="0"/>
              <a:t>第三个重要的挑战是编译器具有各种选项和特性。例如，大多数编译器提供不同的优化级别，并考虑多个目标平台。</a:t>
            </a:r>
            <a:r>
              <a:rPr lang="zh-CN" altLang="en-US" sz="2000" dirty="0"/>
              <a:t>这使得</a:t>
            </a:r>
            <a:r>
              <a:rPr lang="zh-CN" altLang="zh-CN" sz="2000" dirty="0"/>
              <a:t>很难进行穷尽性的探索。</a:t>
            </a:r>
          </a:p>
          <a:p>
            <a:endParaRPr lang="zh-CN" altLang="zh-CN" sz="1800" dirty="0"/>
          </a:p>
        </p:txBody>
      </p:sp>
      <p:sp>
        <p:nvSpPr>
          <p:cNvPr id="4" name="灯片编号占位符 3">
            <a:extLst>
              <a:ext uri="{FF2B5EF4-FFF2-40B4-BE49-F238E27FC236}">
                <a16:creationId xmlns:a16="http://schemas.microsoft.com/office/drawing/2014/main" id="{0165D440-F11F-F7AB-EE3F-BA3E26E4FD5D}"/>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829392803"/>
      </p:ext>
    </p:extLst>
  </p:cSld>
  <p:clrMapOvr>
    <a:masterClrMapping/>
  </p:clrMapOvr>
  <p:transition advTm="35834">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A9EB-F3BD-B8EC-B0E0-5A193E52E5DC}"/>
              </a:ext>
            </a:extLst>
          </p:cNvPr>
          <p:cNvSpPr>
            <a:spLocks noGrp="1"/>
          </p:cNvSpPr>
          <p:nvPr>
            <p:ph type="title"/>
          </p:nvPr>
        </p:nvSpPr>
        <p:spPr/>
        <p:txBody>
          <a:bodyPr/>
          <a:lstStyle/>
          <a:p>
            <a:r>
              <a:rPr lang="zh-CN" altLang="en-US" dirty="0"/>
              <a:t>研究目的</a:t>
            </a:r>
          </a:p>
        </p:txBody>
      </p:sp>
      <p:sp>
        <p:nvSpPr>
          <p:cNvPr id="3" name="内容占位符 2">
            <a:extLst>
              <a:ext uri="{FF2B5EF4-FFF2-40B4-BE49-F238E27FC236}">
                <a16:creationId xmlns:a16="http://schemas.microsoft.com/office/drawing/2014/main" id="{A65AADA1-74A3-698B-41BD-85F42542F33F}"/>
              </a:ext>
            </a:extLst>
          </p:cNvPr>
          <p:cNvSpPr>
            <a:spLocks noGrp="1"/>
          </p:cNvSpPr>
          <p:nvPr>
            <p:ph idx="1"/>
          </p:nvPr>
        </p:nvSpPr>
        <p:spPr/>
        <p:txBody>
          <a:bodyPr>
            <a:normAutofit/>
          </a:bodyPr>
          <a:lstStyle/>
          <a:p>
            <a:r>
              <a:rPr lang="zh-CN" altLang="zh-CN" sz="2400" dirty="0"/>
              <a:t>选取几种典型的编译器测试方法进行详细说明</a:t>
            </a:r>
            <a:r>
              <a:rPr lang="zh-CN" altLang="en-US" sz="2400" dirty="0"/>
              <a:t>。</a:t>
            </a:r>
            <a:endParaRPr lang="en-US" altLang="zh-CN" sz="2400" dirty="0"/>
          </a:p>
          <a:p>
            <a:r>
              <a:rPr lang="zh-CN" altLang="zh-CN" sz="2400" dirty="0"/>
              <a:t>从中深入了解现有编译器测试方法，</a:t>
            </a:r>
            <a:r>
              <a:rPr lang="zh-CN" altLang="en-US" sz="2400" dirty="0"/>
              <a:t>发现</a:t>
            </a:r>
            <a:r>
              <a:rPr lang="zh-CN" altLang="zh-CN" sz="2400" dirty="0"/>
              <a:t>现有方法的优点和局限性，</a:t>
            </a:r>
            <a:r>
              <a:rPr lang="zh-CN" altLang="en-US" sz="2400" dirty="0"/>
              <a:t>以及</a:t>
            </a:r>
            <a:r>
              <a:rPr lang="zh-CN" altLang="zh-CN" sz="2400" dirty="0"/>
              <a:t>在实践中的采用。</a:t>
            </a:r>
            <a:endParaRPr lang="en-US" altLang="zh-CN" sz="2400" dirty="0"/>
          </a:p>
          <a:p>
            <a:r>
              <a:rPr lang="zh-CN" altLang="zh-CN" sz="2400" dirty="0"/>
              <a:t>最后，再提出编译器测试研究的可能未来方向。</a:t>
            </a:r>
          </a:p>
        </p:txBody>
      </p:sp>
      <p:sp>
        <p:nvSpPr>
          <p:cNvPr id="4" name="灯片编号占位符 3">
            <a:extLst>
              <a:ext uri="{FF2B5EF4-FFF2-40B4-BE49-F238E27FC236}">
                <a16:creationId xmlns:a16="http://schemas.microsoft.com/office/drawing/2014/main" id="{39C27EFD-57B8-F6EF-A2D5-AAAF23E18FA0}"/>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3535934193"/>
      </p:ext>
    </p:extLst>
  </p:cSld>
  <p:clrMapOvr>
    <a:masterClrMapping/>
  </p:clrMapOvr>
  <p:transition advTm="16912">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n-ea"/>
                <a:ea typeface="+mn-ea"/>
              </a:rPr>
              <a:t>测试程序构建</a:t>
            </a:r>
          </a:p>
        </p:txBody>
      </p:sp>
      <p:sp>
        <p:nvSpPr>
          <p:cNvPr id="3" name="文本占位符 2"/>
          <p:cNvSpPr>
            <a:spLocks noGrp="1"/>
          </p:cNvSpPr>
          <p:nvPr>
            <p:ph type="body" idx="1"/>
          </p:nvPr>
        </p:nvSpPr>
        <p:spPr>
          <a:xfrm>
            <a:off x="2570125" y="2386651"/>
            <a:ext cx="6211430" cy="2603360"/>
          </a:xfrm>
        </p:spPr>
        <p:txBody>
          <a:bodyPr>
            <a:normAutofit/>
          </a:bodyPr>
          <a:lstStyle/>
          <a:p>
            <a:pPr marL="285750" indent="-285750">
              <a:buFont typeface="Wingdings" panose="05000000000000000000" pitchFamily="2" charset="2"/>
              <a:buChar char="n"/>
            </a:pPr>
            <a:r>
              <a:rPr lang="zh-CN" altLang="en-US" sz="1800" b="1" spc="20" dirty="0">
                <a:effectLst/>
                <a:latin typeface="+mn-ea"/>
                <a:cs typeface="Times New Roman" panose="02020603050405020304" pitchFamily="18" charset="0"/>
              </a:rPr>
              <a:t>构建测试程序的挑战</a:t>
            </a:r>
            <a:endParaRPr lang="en-US" altLang="zh-CN" sz="1800" b="1" spc="20" dirty="0">
              <a:effectLst/>
              <a:latin typeface="+mn-ea"/>
              <a:cs typeface="Times New Roman" panose="02020603050405020304" pitchFamily="18" charset="0"/>
            </a:endParaRPr>
          </a:p>
          <a:p>
            <a:pPr marL="285750" indent="-285750">
              <a:buFont typeface="Wingdings" panose="05000000000000000000" pitchFamily="2" charset="2"/>
              <a:buChar char="n"/>
            </a:pPr>
            <a:r>
              <a:rPr lang="zh-CN" altLang="en-US" sz="1800" b="1" spc="20" dirty="0">
                <a:effectLst/>
                <a:latin typeface="+mn-ea"/>
                <a:cs typeface="Times New Roman" panose="02020603050405020304" pitchFamily="18" charset="0"/>
              </a:rPr>
              <a:t>手动构建测试程序</a:t>
            </a:r>
            <a:endParaRPr lang="en-US" altLang="zh-CN" sz="1800" b="1" spc="20" dirty="0">
              <a:effectLst/>
              <a:latin typeface="+mn-ea"/>
              <a:cs typeface="Times New Roman" panose="02020603050405020304" pitchFamily="18" charset="0"/>
            </a:endParaRPr>
          </a:p>
          <a:p>
            <a:pPr marL="285750" indent="-285750">
              <a:buFont typeface="Wingdings" panose="05000000000000000000" pitchFamily="2" charset="2"/>
              <a:buChar char="n"/>
            </a:pPr>
            <a:r>
              <a:rPr lang="zh-CN" altLang="en-US" b="1" spc="20" dirty="0">
                <a:latin typeface="+mn-ea"/>
                <a:cs typeface="Times New Roman" panose="02020603050405020304" pitchFamily="18" charset="0"/>
              </a:rPr>
              <a:t>测试程序生成</a:t>
            </a:r>
            <a:endParaRPr lang="en-US" altLang="zh-CN" b="1" spc="20" dirty="0">
              <a:latin typeface="+mn-ea"/>
              <a:cs typeface="Times New Roman" panose="02020603050405020304" pitchFamily="18" charset="0"/>
            </a:endParaRPr>
          </a:p>
          <a:p>
            <a:pPr marL="285750" indent="-285750">
              <a:buFont typeface="Wingdings" panose="05000000000000000000" pitchFamily="2" charset="2"/>
              <a:buChar char="n"/>
            </a:pPr>
            <a:r>
              <a:rPr lang="zh-CN" altLang="en-US" b="1" spc="20" dirty="0">
                <a:latin typeface="+mn-ea"/>
                <a:cs typeface="Times New Roman" panose="02020603050405020304" pitchFamily="18" charset="0"/>
              </a:rPr>
              <a:t>程序突变</a:t>
            </a:r>
            <a:endParaRPr lang="zh-CN" altLang="zh-CN" b="1" spc="20" dirty="0">
              <a:latin typeface="+mn-ea"/>
              <a:cs typeface="Times New Roman" panose="02020603050405020304" pitchFamily="18" charset="0"/>
            </a:endParaRPr>
          </a:p>
          <a:p>
            <a:pPr marL="285750" indent="-285750">
              <a:buFont typeface="Wingdings" panose="05000000000000000000" pitchFamily="2" charset="2"/>
              <a:buChar char="n"/>
            </a:pPr>
            <a:endParaRPr lang="en-US" altLang="zh-CN" sz="1800" b="1" spc="20" dirty="0">
              <a:effectLst/>
              <a:latin typeface="+mn-ea"/>
              <a:cs typeface="Times New Roman" panose="02020603050405020304" pitchFamily="18" charset="0"/>
            </a:endParaRPr>
          </a:p>
          <a:p>
            <a:endParaRPr lang="zh-CN" altLang="zh-CN" sz="1800" b="1" spc="20" dirty="0">
              <a:effectLst/>
              <a:latin typeface="+mn-ea"/>
              <a:cs typeface="Times New Roman" panose="02020603050405020304" pitchFamily="18" charset="0"/>
            </a:endParaRPr>
          </a:p>
          <a:p>
            <a:endParaRPr lang="zh-CN" altLang="en-US" dirty="0">
              <a:latin typeface="+mn-ea"/>
            </a:endParaRPr>
          </a:p>
        </p:txBody>
      </p:sp>
      <p:sp>
        <p:nvSpPr>
          <p:cNvPr id="9" name="文本占位符 8"/>
          <p:cNvSpPr>
            <a:spLocks noGrp="1"/>
          </p:cNvSpPr>
          <p:nvPr>
            <p:ph type="body" sz="quarter" idx="13"/>
          </p:nvPr>
        </p:nvSpPr>
        <p:spPr/>
        <p:txBody>
          <a:bodyPr/>
          <a:lstStyle/>
          <a:p>
            <a:r>
              <a:rPr lang="en-US" altLang="zh-CN" dirty="0"/>
              <a:t>02</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7</a:t>
            </a:fld>
            <a:endParaRPr lang="zh-CN" altLang="en-US" dirty="0"/>
          </a:p>
        </p:txBody>
      </p:sp>
    </p:spTree>
    <p:extLst>
      <p:ext uri="{BB962C8B-B14F-4D97-AF65-F5344CB8AC3E}">
        <p14:creationId xmlns:p14="http://schemas.microsoft.com/office/powerpoint/2010/main" val="1076879523"/>
      </p:ext>
    </p:extLst>
  </p:cSld>
  <p:clrMapOvr>
    <a:masterClrMapping/>
  </p:clrMapOvr>
  <p:transition advTm="3184">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285750" indent="-285750"/>
            <a:r>
              <a:rPr lang="zh-CN" altLang="en-US" sz="2800" spc="20" dirty="0">
                <a:latin typeface="+mn-ea"/>
                <a:cs typeface="Times New Roman" panose="02020603050405020304" pitchFamily="18" charset="0"/>
              </a:rPr>
              <a:t>构建测试程序的挑战</a:t>
            </a:r>
            <a:endParaRPr lang="en-US" altLang="zh-CN" sz="2800" spc="20" dirty="0">
              <a:latin typeface="+mn-ea"/>
              <a:cs typeface="Times New Roman" panose="02020603050405020304" pitchFamily="18" charset="0"/>
            </a:endParaRPr>
          </a:p>
        </p:txBody>
      </p:sp>
      <p:sp>
        <p:nvSpPr>
          <p:cNvPr id="3" name="内容占位符 2"/>
          <p:cNvSpPr>
            <a:spLocks noGrp="1"/>
          </p:cNvSpPr>
          <p:nvPr>
            <p:ph idx="1"/>
          </p:nvPr>
        </p:nvSpPr>
        <p:spPr>
          <a:xfrm>
            <a:off x="446734" y="1212918"/>
            <a:ext cx="8365962" cy="5094755"/>
          </a:xfrm>
        </p:spPr>
        <p:txBody>
          <a:bodyPr>
            <a:normAutofit/>
          </a:bodyPr>
          <a:lstStyle/>
          <a:p>
            <a:r>
              <a:rPr lang="en-US" altLang="zh-CN" sz="2400" dirty="0">
                <a:latin typeface="+mn-ea"/>
              </a:rPr>
              <a:t>1.</a:t>
            </a:r>
            <a:r>
              <a:rPr lang="zh-CN" altLang="zh-CN" sz="2400" dirty="0"/>
              <a:t>测试程序的有效性。很难保证生成的测试程序的有效性，比如它们可能不符合语言的语法规范</a:t>
            </a:r>
            <a:endParaRPr lang="en-US" altLang="zh-CN" sz="2400" dirty="0"/>
          </a:p>
          <a:p>
            <a:r>
              <a:rPr lang="en-US" altLang="zh-CN" sz="2400" dirty="0">
                <a:latin typeface="+mn-ea"/>
              </a:rPr>
              <a:t>2.</a:t>
            </a:r>
            <a:r>
              <a:rPr lang="zh-CN" altLang="zh-CN" sz="2400" dirty="0"/>
              <a:t>测试程序的多样性。虽然多样性可以保证测试更加全面，但是引入多样性后会导致生成无效程序的概率提高</a:t>
            </a:r>
            <a:r>
              <a:rPr lang="zh-CN" altLang="en-US" sz="2400" dirty="0"/>
              <a:t>，使有效性降低</a:t>
            </a:r>
            <a:r>
              <a:rPr lang="zh-CN" altLang="zh-CN" sz="2400" dirty="0"/>
              <a:t>。</a:t>
            </a:r>
          </a:p>
          <a:p>
            <a:pPr marL="285750" indent="-285750">
              <a:buFont typeface="Arial" panose="020B0604020202020204" pitchFamily="34" charset="0"/>
              <a:buChar char="•"/>
              <a:defRPr/>
            </a:pPr>
            <a:r>
              <a:rPr lang="en-US" altLang="zh-CN" sz="2400" dirty="0">
                <a:latin typeface="+mn-ea"/>
              </a:rPr>
              <a:t>3.</a:t>
            </a:r>
            <a:r>
              <a:rPr lang="zh-CN" altLang="zh-CN" sz="2400" dirty="0"/>
              <a:t>由测试方法所施加的具体需求。</a:t>
            </a:r>
          </a:p>
          <a:p>
            <a:pPr marL="285750" indent="-285750">
              <a:buFont typeface="Arial" panose="020B0604020202020204" pitchFamily="34" charset="0"/>
              <a:buChar char="•"/>
              <a:defRPr/>
            </a:pPr>
            <a:endParaRPr lang="zh-CN" altLang="en-US" sz="2400" dirty="0"/>
          </a:p>
          <a:p>
            <a:endParaRPr lang="zh-CN" altLang="zh-CN" sz="2400" dirty="0"/>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2921902242"/>
      </p:ext>
    </p:extLst>
  </p:cSld>
  <p:clrMapOvr>
    <a:masterClrMapping/>
  </p:clrMapOvr>
  <p:transition advTm="28099">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手动构建测试程序</a:t>
            </a:r>
          </a:p>
        </p:txBody>
      </p:sp>
      <p:sp>
        <p:nvSpPr>
          <p:cNvPr id="3" name="内容占位符 2"/>
          <p:cNvSpPr>
            <a:spLocks noGrp="1"/>
          </p:cNvSpPr>
          <p:nvPr>
            <p:ph idx="1"/>
          </p:nvPr>
        </p:nvSpPr>
        <p:spPr>
          <a:xfrm>
            <a:off x="457200" y="1227668"/>
            <a:ext cx="8055866" cy="4914743"/>
          </a:xfrm>
        </p:spPr>
        <p:txBody>
          <a:bodyPr>
            <a:normAutofit/>
          </a:bodyPr>
          <a:lstStyle/>
          <a:p>
            <a:r>
              <a:rPr lang="zh-CN" altLang="zh-CN" sz="2400" dirty="0">
                <a:latin typeface="+mn-ea"/>
                <a:cs typeface="Times New Roman" panose="02020603050405020304" pitchFamily="18" charset="0"/>
              </a:rPr>
              <a:t>手动构建测试程序从编译器测试的早期就开始使用。</a:t>
            </a:r>
            <a:endParaRPr lang="en-US" altLang="zh-CN" sz="2400" dirty="0">
              <a:latin typeface="+mn-ea"/>
              <a:cs typeface="Times New Roman" panose="02020603050405020304" pitchFamily="18" charset="0"/>
            </a:endParaRPr>
          </a:p>
          <a:p>
            <a:r>
              <a:rPr lang="zh-CN" altLang="zh-CN" sz="2400" dirty="0">
                <a:latin typeface="+mn-ea"/>
                <a:cs typeface="Times New Roman" panose="02020603050405020304" pitchFamily="18" charset="0"/>
              </a:rPr>
              <a:t>这些测试程序可以有效地发现错误，因为它们可以针对特定需求进行调整，并且通常是为了测试新实现的功能而编写的。</a:t>
            </a:r>
            <a:endParaRPr lang="en-US" altLang="zh-CN" sz="2400" dirty="0">
              <a:solidFill>
                <a:srgbClr val="121212"/>
              </a:solidFill>
              <a:latin typeface="+mn-ea"/>
              <a:cs typeface="Times New Roman" panose="02020603050405020304" pitchFamily="18" charset="0"/>
            </a:endParaRPr>
          </a:p>
          <a:p>
            <a:r>
              <a:rPr lang="zh-CN" altLang="zh-CN" sz="2400" dirty="0"/>
              <a:t>尽管在实践中很受欢迎，但这类工作</a:t>
            </a:r>
            <a:r>
              <a:rPr lang="zh-CN" altLang="en-US" sz="2400" dirty="0"/>
              <a:t>主要为人工工作</a:t>
            </a:r>
            <a:r>
              <a:rPr lang="zh-CN" altLang="zh-CN" sz="2400" dirty="0"/>
              <a:t>，研究价值较低，学术工作非常有限。</a:t>
            </a:r>
          </a:p>
          <a:p>
            <a:endParaRPr lang="en-US" altLang="zh-CN" sz="2400" dirty="0">
              <a:solidFill>
                <a:srgbClr val="121212"/>
              </a:solidFill>
              <a:latin typeface="+mn-ea"/>
              <a:cs typeface="Times New Roman" panose="02020603050405020304" pitchFamily="18" charset="0"/>
            </a:endParaRPr>
          </a:p>
        </p:txBody>
      </p:sp>
      <p:sp>
        <p:nvSpPr>
          <p:cNvPr id="5" name="灯片编号占位符 4"/>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C45CD9-0508-4D1E-923D-4DFDAA610D19}" type="slidenum">
              <a:rPr kumimoji="0" lang="zh-CN" altLang="en-US" sz="2000" b="1" i="0" u="none" strike="noStrike" kern="1200" cap="none" spc="0" normalizeH="0" baseline="0" noProof="0" smtClean="0">
                <a:ln>
                  <a:noFill/>
                </a:ln>
                <a:solidFill>
                  <a:srgbClr val="FFCA0F"/>
                </a:solidFill>
                <a:effectLst/>
                <a:uLnTx/>
                <a:uFillTx/>
                <a:latin typeface="Candara"/>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2000" b="1" i="0" u="none" strike="noStrike" kern="1200" cap="none" spc="0" normalizeH="0" baseline="0" noProof="0" dirty="0">
              <a:ln>
                <a:noFill/>
              </a:ln>
              <a:solidFill>
                <a:srgbClr val="FFCA0F"/>
              </a:solidFill>
              <a:effectLst/>
              <a:uLnTx/>
              <a:uFillTx/>
              <a:latin typeface="Candara"/>
              <a:ea typeface="微软雅黑"/>
              <a:cs typeface="+mn-cs"/>
            </a:endParaRPr>
          </a:p>
        </p:txBody>
      </p:sp>
    </p:spTree>
    <p:extLst>
      <p:ext uri="{BB962C8B-B14F-4D97-AF65-F5344CB8AC3E}">
        <p14:creationId xmlns:p14="http://schemas.microsoft.com/office/powerpoint/2010/main" val="1704945933"/>
      </p:ext>
    </p:extLst>
  </p:cSld>
  <p:clrMapOvr>
    <a:masterClrMapping/>
  </p:clrMapOvr>
  <p:transition advTm="22197">
    <p:fade/>
  </p:transition>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1803</TotalTime>
  <Words>3306</Words>
  <Application>Microsoft Office PowerPoint</Application>
  <PresentationFormat>全屏显示(4:3)</PresentationFormat>
  <Paragraphs>225</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等线</vt:lpstr>
      <vt:lpstr>微软雅黑</vt:lpstr>
      <vt:lpstr>Arial</vt:lpstr>
      <vt:lpstr>Candara</vt:lpstr>
      <vt:lpstr>Open Sans</vt:lpstr>
      <vt:lpstr>Wingdings</vt:lpstr>
      <vt:lpstr>Office 主题​​</vt:lpstr>
      <vt:lpstr>编译器测试方法调研</vt:lpstr>
      <vt:lpstr>目录</vt:lpstr>
      <vt:lpstr>绪论</vt:lpstr>
      <vt:lpstr>研究背景及意义</vt:lpstr>
      <vt:lpstr>编译器测试过程中面临的挑战</vt:lpstr>
      <vt:lpstr>研究目的</vt:lpstr>
      <vt:lpstr>测试程序构建</vt:lpstr>
      <vt:lpstr>构建测试程序的挑战</vt:lpstr>
      <vt:lpstr>手动构建测试程序</vt:lpstr>
      <vt:lpstr>测试程序生成</vt:lpstr>
      <vt:lpstr>测试程序生成</vt:lpstr>
      <vt:lpstr>测试程序生成</vt:lpstr>
      <vt:lpstr>测试程序生成</vt:lpstr>
      <vt:lpstr>程序突变</vt:lpstr>
      <vt:lpstr>程序突变</vt:lpstr>
      <vt:lpstr>程序突变</vt:lpstr>
      <vt:lpstr>测试ORACLE</vt:lpstr>
      <vt:lpstr>差分测试</vt:lpstr>
      <vt:lpstr>差分测试</vt:lpstr>
      <vt:lpstr>蜕变测试</vt:lpstr>
      <vt:lpstr>优化测试过程</vt:lpstr>
      <vt:lpstr>优化测试过程</vt:lpstr>
      <vt:lpstr>测试程序优先级</vt:lpstr>
      <vt:lpstr>测试套件的削减</vt:lpstr>
      <vt:lpstr>测试结果的后续处理</vt:lpstr>
      <vt:lpstr>测试结果的后续处理</vt:lpstr>
      <vt:lpstr>测试程序削减</vt:lpstr>
      <vt:lpstr>测试程序削减</vt:lpstr>
      <vt:lpstr>重复的错误识别</vt:lpstr>
      <vt:lpstr>编译器错误调试</vt:lpstr>
      <vt:lpstr>编译器错误调试</vt:lpstr>
      <vt:lpstr>编译器测试的实证研究</vt:lpstr>
      <vt:lpstr>编译器测试的实证研究</vt:lpstr>
      <vt:lpstr>编译器测试的实证研究</vt:lpstr>
      <vt:lpstr>展望与总结</vt:lpstr>
      <vt:lpstr>展望</vt:lpstr>
      <vt:lpstr>展望</vt:lpstr>
      <vt:lpstr>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Kongxin Wang</cp:lastModifiedBy>
  <cp:revision>98</cp:revision>
  <dcterms:created xsi:type="dcterms:W3CDTF">2019-09-17T05:09:33Z</dcterms:created>
  <dcterms:modified xsi:type="dcterms:W3CDTF">2024-01-22T12:15:32Z</dcterms:modified>
</cp:coreProperties>
</file>