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handoutMasterIdLst>
    <p:handoutMasterId r:id="rId77"/>
  </p:handoutMasterIdLst>
  <p:sldIdLst>
    <p:sldId id="257" r:id="rId3"/>
    <p:sldId id="258" r:id="rId4"/>
    <p:sldId id="259" r:id="rId5"/>
    <p:sldId id="260" r:id="rId6"/>
    <p:sldId id="261" r:id="rId7"/>
    <p:sldId id="278" r:id="rId8"/>
    <p:sldId id="267" r:id="rId9"/>
    <p:sldId id="269" r:id="rId10"/>
    <p:sldId id="270" r:id="rId11"/>
    <p:sldId id="272" r:id="rId12"/>
    <p:sldId id="273" r:id="rId13"/>
    <p:sldId id="274" r:id="rId14"/>
    <p:sldId id="275" r:id="rId15"/>
    <p:sldId id="276" r:id="rId16"/>
    <p:sldId id="277" r:id="rId17"/>
    <p:sldId id="345" r:id="rId18"/>
    <p:sldId id="280" r:id="rId19"/>
    <p:sldId id="281" r:id="rId20"/>
    <p:sldId id="282" r:id="rId21"/>
    <p:sldId id="287" r:id="rId22"/>
    <p:sldId id="288" r:id="rId23"/>
    <p:sldId id="289" r:id="rId24"/>
    <p:sldId id="290"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44" r:id="rId67"/>
    <p:sldId id="336" r:id="rId68"/>
    <p:sldId id="337" r:id="rId69"/>
    <p:sldId id="338" r:id="rId70"/>
    <p:sldId id="339" r:id="rId71"/>
    <p:sldId id="340" r:id="rId72"/>
    <p:sldId id="343" r:id="rId73"/>
    <p:sldId id="342" r:id="rId74"/>
    <p:sldId id="341" r:id="rId75"/>
  </p:sldIdLst>
  <p:sldSz cx="9144000" cy="6858000" type="screen4x3"/>
  <p:notesSz cx="6858000" cy="9144000"/>
  <p:custDataLst>
    <p:tags r:id="rId8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63" d="100"/>
          <a:sy n="163" d="100"/>
        </p:scale>
        <p:origin x="158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gs" Target="tags/tag8.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smtClean="0"/>
              <a:t>单行标题</a:t>
            </a:r>
            <a:r>
              <a:rPr lang="en-US" altLang="zh-CN" dirty="0" smtClean="0"/>
              <a:t>-</a:t>
            </a:r>
            <a:r>
              <a:rPr lang="zh-CN" altLang="en-US" dirty="0" smtClean="0"/>
              <a:t>单击编辑</a:t>
            </a:r>
            <a:endParaRPr lang="zh-CN" altLang="en-US" dirty="0"/>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单击编辑副标题</a:t>
            </a:r>
            <a:endParaRPr lang="zh-CN" altLang="en-US" dirty="0"/>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smtClean="0"/>
              <a:t>结束语</a:t>
            </a:r>
            <a:endParaRPr lang="zh-CN" altLang="en-US" dirty="0"/>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单击以编辑副标题</a:t>
            </a:r>
            <a:endParaRPr lang="zh-CN" altLang="en-US" dirty="0"/>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smtClean="0"/>
              <a:t>多行标题 </a:t>
            </a:r>
            <a:r>
              <a:rPr lang="en-US" altLang="zh-CN" dirty="0" smtClean="0"/>
              <a:t>- </a:t>
            </a:r>
            <a:r>
              <a:rPr lang="zh-CN" altLang="en-US" dirty="0" smtClean="0"/>
              <a:t>单击此处编辑母版标题</a:t>
            </a:r>
            <a:endParaRPr lang="zh-CN" altLang="en-US" dirty="0"/>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单击编辑副标题</a:t>
            </a:r>
            <a:endParaRPr lang="zh-CN" altLang="en-US" dirty="0"/>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smtClean="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smtClean="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smtClean="0"/>
              <a:t>目录</a:t>
            </a:r>
            <a:endParaRPr lang="zh-CN" altLang="en-US" dirty="0"/>
          </a:p>
        </p:txBody>
      </p:sp>
      <p:sp>
        <p:nvSpPr>
          <p:cNvPr id="5" name="内容占位符 4"/>
          <p:cNvSpPr>
            <a:spLocks noGrp="1"/>
          </p:cNvSpPr>
          <p:nvPr>
            <p:ph sz="quarter" idx="13" hasCustomPrompt="1"/>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smtClean="0"/>
              <a:t>编辑母版文本样式</a:t>
            </a:r>
            <a:endParaRPr lang="en-US" altLang="zh-CN" dirty="0" smtClean="0"/>
          </a:p>
        </p:txBody>
      </p:sp>
      <p:sp>
        <p:nvSpPr>
          <p:cNvPr id="2" name="灯片编号占位符 1"/>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smtClean="0"/>
              <a:t>小节标题</a:t>
            </a:r>
            <a:endParaRPr lang="zh-CN" altLang="en-US" dirty="0"/>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小节副标题</a:t>
            </a:r>
            <a:endParaRPr lang="zh-CN" altLang="en-US" dirty="0" smtClean="0"/>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smtClean="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57200" y="1227668"/>
            <a:ext cx="8055866" cy="4698999"/>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635001"/>
            <a:ext cx="8055866" cy="529166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smtClean="0"/>
              <a:t>图片说明</a:t>
            </a:r>
            <a:endParaRPr lang="zh-CN" altLang="en-US" dirty="0"/>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hasCustomPrompt="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hemeOverride" Target="../theme/themeOverride3.xml"/><Relationship Id="rId2" Type="http://schemas.openxmlformats.org/officeDocument/2006/relationships/image" Target="../media/image8.png"/><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png"/><Relationship Id="rId7" Type="http://schemas.openxmlformats.org/officeDocument/2006/relationships/tags" Target="../tags/tag4.xm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dirty="0" smtClean="0"/>
              <a:t>图数据库及其查询编译优化的研究</a:t>
            </a:r>
            <a:endParaRPr lang="zh-CN" altLang="en-US" dirty="0" smtClean="0"/>
          </a:p>
        </p:txBody>
      </p:sp>
      <p:sp>
        <p:nvSpPr>
          <p:cNvPr id="5" name="副标题 4"/>
          <p:cNvSpPr>
            <a:spLocks noGrp="1"/>
          </p:cNvSpPr>
          <p:nvPr>
            <p:ph type="subTitle" idx="1"/>
          </p:nvPr>
        </p:nvSpPr>
        <p:spPr>
          <a:xfrm>
            <a:off x="1256030" y="2486660"/>
            <a:ext cx="5295265" cy="1352550"/>
          </a:xfrm>
        </p:spPr>
        <p:txBody>
          <a:bodyPr/>
          <a:lstStyle/>
          <a:p>
            <a:r>
              <a:rPr lang="zh-CN" altLang="en-US" smtClean="0"/>
              <a:t>组号：</a:t>
            </a:r>
            <a:r>
              <a:rPr lang="en-US" altLang="zh-CN" smtClean="0"/>
              <a:t>G8</a:t>
            </a:r>
            <a:endParaRPr lang="en-US" altLang="zh-CN" smtClean="0"/>
          </a:p>
          <a:p>
            <a:endParaRPr lang="en-US" altLang="zh-CN" dirty="0" smtClean="0"/>
          </a:p>
        </p:txBody>
      </p:sp>
    </p:spTree>
  </p:cSld>
  <p:clrMapOvr>
    <a:masterClrMapping/>
  </p:clrMapOvr>
  <p:transition advTm="687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大图的前景与困境</a:t>
            </a:r>
            <a:endParaRPr lang="zh-CN" altLang="en-US" dirty="0"/>
          </a:p>
        </p:txBody>
      </p:sp>
      <p:sp>
        <p:nvSpPr>
          <p:cNvPr id="3" name="文本占位符 2"/>
          <p:cNvSpPr>
            <a:spLocks noGrp="1"/>
          </p:cNvSpPr>
          <p:nvPr>
            <p:ph type="body" idx="1"/>
          </p:nvPr>
        </p:nvSpPr>
        <p:spPr>
          <a:xfrm>
            <a:off x="2569845" y="2386965"/>
            <a:ext cx="6211570" cy="3754755"/>
          </a:xfrm>
        </p:spPr>
        <p:txBody>
          <a:bodyPr>
            <a:normAutofit/>
          </a:bodyPr>
          <a:lstStyle/>
          <a:p>
            <a:r>
              <a:rPr lang="zh-CN" altLang="en-US" dirty="0"/>
              <a:t>体积</a:t>
            </a:r>
            <a:endParaRPr lang="zh-CN" altLang="en-US" dirty="0"/>
          </a:p>
          <a:p>
            <a:r>
              <a:rPr lang="zh-CN" altLang="en-US" dirty="0"/>
              <a:t>速度</a:t>
            </a:r>
            <a:endParaRPr lang="zh-CN" altLang="en-US" dirty="0"/>
          </a:p>
          <a:p>
            <a:r>
              <a:rPr lang="zh-CN" altLang="en-US" dirty="0"/>
              <a:t>多样性</a:t>
            </a:r>
            <a:endParaRPr lang="zh-CN" altLang="en-US" dirty="0"/>
          </a:p>
          <a:p>
            <a:r>
              <a:rPr lang="zh-CN" altLang="en-US" dirty="0"/>
              <a:t>真实性</a:t>
            </a:r>
            <a:endParaRPr lang="zh-CN" altLang="en-US" dirty="0"/>
          </a:p>
        </p:txBody>
      </p:sp>
      <p:sp>
        <p:nvSpPr>
          <p:cNvPr id="9" name="文本占位符 8"/>
          <p:cNvSpPr>
            <a:spLocks noGrp="1"/>
          </p:cNvSpPr>
          <p:nvPr>
            <p:ph type="body" sz="quarter" idx="13"/>
          </p:nvPr>
        </p:nvSpPr>
        <p:spPr/>
        <p:txBody>
          <a:bodyPr/>
          <a:lstStyle/>
          <a:p>
            <a:r>
              <a:rPr lang="en-US" altLang="zh-CN" dirty="0" smtClean="0"/>
              <a:t>02</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859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大图的前景与困境</a:t>
            </a:r>
            <a:endParaRPr lang="zh-CN" altLang="en-US" dirty="0"/>
          </a:p>
        </p:txBody>
      </p:sp>
      <p:sp>
        <p:nvSpPr>
          <p:cNvPr id="3" name="内容占位符 2"/>
          <p:cNvSpPr>
            <a:spLocks noGrp="1"/>
          </p:cNvSpPr>
          <p:nvPr>
            <p:ph idx="1"/>
          </p:nvPr>
        </p:nvSpPr>
        <p:spPr/>
        <p:txBody>
          <a:bodyPr>
            <a:normAutofit/>
          </a:bodyPr>
          <a:lstStyle/>
          <a:p>
            <a:r>
              <a:rPr lang="zh-CN" altLang="en-US" b="1" dirty="0" smtClean="0"/>
              <a:t>大图现状</a:t>
            </a:r>
            <a:endParaRPr lang="zh-CN" altLang="en-US" b="1" dirty="0" smtClean="0"/>
          </a:p>
          <a:p>
            <a:pPr marL="457200" lvl="1" indent="0">
              <a:buNone/>
            </a:pPr>
            <a:endParaRPr lang="zh-CN" altLang="en-US" dirty="0"/>
          </a:p>
          <a:p>
            <a:pPr marL="457200" lvl="1" indent="0">
              <a:buNone/>
            </a:pPr>
            <a:r>
              <a:rPr lang="zh-CN" altLang="en-US" dirty="0"/>
              <a:t>大数据通常具有四个</a:t>
            </a:r>
            <a:r>
              <a:rPr lang="en-US" altLang="zh-CN" dirty="0"/>
              <a:t>V</a:t>
            </a:r>
            <a:r>
              <a:rPr lang="zh-CN" altLang="en-US" dirty="0"/>
              <a:t>特征：</a:t>
            </a:r>
            <a:r>
              <a:rPr lang="zh-CN" altLang="en-US" b="1" dirty="0"/>
              <a:t>容量</a:t>
            </a:r>
            <a:r>
              <a:rPr lang="zh-CN" altLang="en-US" dirty="0"/>
              <a:t>（Volume）、</a:t>
            </a:r>
            <a:r>
              <a:rPr lang="zh-CN" altLang="en-US" b="1" dirty="0"/>
              <a:t>速度</a:t>
            </a:r>
            <a:r>
              <a:rPr lang="zh-CN" altLang="en-US" dirty="0"/>
              <a:t>（Velocity）、</a:t>
            </a:r>
            <a:r>
              <a:rPr lang="zh-CN" altLang="en-US" b="1" dirty="0"/>
              <a:t>多样性</a:t>
            </a:r>
            <a:r>
              <a:rPr lang="zh-CN" altLang="en-US" dirty="0"/>
              <a:t>（Variety）和</a:t>
            </a:r>
            <a:r>
              <a:rPr lang="zh-CN" altLang="en-US" b="1" dirty="0"/>
              <a:t>真实性</a:t>
            </a:r>
            <a:r>
              <a:rPr lang="zh-CN" altLang="en-US" dirty="0"/>
              <a:t>（ Veracity）。</a:t>
            </a:r>
            <a:endParaRPr lang="zh-CN" altLang="en-US" dirty="0"/>
          </a:p>
          <a:p>
            <a:pPr marL="457200" lvl="1" indent="0">
              <a:buNone/>
            </a:pPr>
            <a:endParaRPr lang="zh-CN" altLang="en-US" dirty="0"/>
          </a:p>
          <a:p>
            <a:pPr marL="457200" lvl="1" indent="0">
              <a:buNone/>
            </a:pPr>
            <a:r>
              <a:rPr lang="zh-CN" altLang="en-US" dirty="0"/>
              <a:t>当涉及到大规模图时，这四个特征每个方面都引发了新的问题，</a:t>
            </a:r>
            <a:r>
              <a:rPr lang="zh-CN" altLang="en-US" dirty="0">
                <a:sym typeface="+mn-ea"/>
              </a:rPr>
              <a:t>并带来艰巨挑战</a:t>
            </a:r>
            <a:r>
              <a:rPr lang="en-US" altLang="zh-CN" baseline="30000" dirty="0">
                <a:solidFill>
                  <a:schemeClr val="tx1"/>
                </a:solidFill>
                <a:uFillTx/>
                <a:sym typeface="+mn-ea"/>
              </a:rPr>
              <a:t>[1]</a:t>
            </a:r>
            <a:r>
              <a:rPr lang="zh-CN" altLang="en-US" dirty="0">
                <a:sym typeface="+mn-ea"/>
              </a:rPr>
              <a:t>。</a:t>
            </a:r>
            <a:endParaRPr lang="en-US" altLang="zh-CN" dirty="0">
              <a:sym typeface="+mn-ea"/>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advTm="1474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大图的前景与困境</a:t>
            </a:r>
            <a:endParaRPr lang="zh-CN" altLang="en-US" dirty="0"/>
          </a:p>
        </p:txBody>
      </p:sp>
      <p:sp>
        <p:nvSpPr>
          <p:cNvPr id="3" name="内容占位符 2"/>
          <p:cNvSpPr>
            <a:spLocks noGrp="1"/>
          </p:cNvSpPr>
          <p:nvPr>
            <p:ph idx="1"/>
          </p:nvPr>
        </p:nvSpPr>
        <p:spPr/>
        <p:txBody>
          <a:bodyPr>
            <a:normAutofit/>
          </a:bodyPr>
          <a:lstStyle/>
          <a:p>
            <a:r>
              <a:rPr lang="zh-CN" altLang="en-US" b="1" dirty="0" smtClean="0"/>
              <a:t>体积：并行计算问题</a:t>
            </a:r>
            <a:endParaRPr lang="zh-CN" altLang="en-US" b="1" dirty="0" smtClean="0"/>
          </a:p>
          <a:p>
            <a:pPr marL="457200" lvl="1" indent="0">
              <a:buNone/>
            </a:pPr>
            <a:endParaRPr lang="zh-CN" altLang="en-US" dirty="0"/>
          </a:p>
          <a:p>
            <a:pPr marL="457200" lvl="1" indent="0">
              <a:buNone/>
            </a:pPr>
            <a:r>
              <a:rPr lang="zh-CN" altLang="en-US" dirty="0"/>
              <a:t>考虑图的 Q 类模式查询。我们希望计算图 G 中模式 Q 的所有匹配项的集合 Q（G），但在</a:t>
            </a:r>
            <a:r>
              <a:rPr lang="zh-CN" altLang="en-US" u="sng" dirty="0"/>
              <a:t>现实世界</a:t>
            </a:r>
            <a:r>
              <a:rPr lang="zh-CN" altLang="en-US" dirty="0"/>
              <a:t>中，图形很容易拥有数十亿个顶点和数万亿个边，这一工作量是巨大的。即</a:t>
            </a:r>
            <a:r>
              <a:rPr lang="zh-CN" altLang="en-US" dirty="0">
                <a:sym typeface="+mn-ea"/>
              </a:rPr>
              <a:t>使是判断Q（G）是否为空也很难。</a:t>
            </a:r>
            <a:endParaRPr lang="zh-CN" altLang="en-US" dirty="0"/>
          </a:p>
          <a:p>
            <a:pPr marL="457200" lvl="1" indent="0">
              <a:buNone/>
            </a:pPr>
            <a:r>
              <a:rPr lang="zh-CN" altLang="en-US" dirty="0"/>
              <a:t>为解决这一问题，一个想法是使用</a:t>
            </a:r>
            <a:r>
              <a:rPr lang="zh-CN" altLang="en-US" u="sng" dirty="0"/>
              <a:t>基于图的模型</a:t>
            </a:r>
            <a:r>
              <a:rPr lang="zh-CN" altLang="en-US" dirty="0"/>
              <a:t>（如阿里的GraphScope），将现有的顺序算法在多台机器的集群上</a:t>
            </a:r>
            <a:r>
              <a:rPr lang="zh-CN" altLang="en-US" b="1" dirty="0"/>
              <a:t>并行化</a:t>
            </a:r>
            <a:r>
              <a:rPr lang="zh-CN" altLang="en-US" dirty="0"/>
              <a:t>。对于图模拟等计算问题，与基于顶点的模型相比，基于图的模型在</a:t>
            </a:r>
            <a:r>
              <a:rPr lang="zh-CN" altLang="en-US" u="sng" dirty="0"/>
              <a:t>效率和编程的简便性</a:t>
            </a:r>
            <a:r>
              <a:rPr lang="zh-CN" altLang="en-US" dirty="0"/>
              <a:t>方面表现更好。</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pic>
        <p:nvPicPr>
          <p:cNvPr id="9" name="图片 8"/>
          <p:cNvPicPr>
            <a:picLocks noChangeAspect="1"/>
          </p:cNvPicPr>
          <p:nvPr>
            <p:custDataLst>
              <p:tags r:id="rId1"/>
            </p:custDataLst>
          </p:nvPr>
        </p:nvPicPr>
        <p:blipFill>
          <a:blip r:embed="rId2"/>
          <a:stretch>
            <a:fillRect/>
          </a:stretch>
        </p:blipFill>
        <p:spPr>
          <a:xfrm>
            <a:off x="5164455" y="930275"/>
            <a:ext cx="2696845" cy="840105"/>
          </a:xfrm>
          <a:prstGeom prst="rect">
            <a:avLst/>
          </a:prstGeom>
        </p:spPr>
      </p:pic>
    </p:spTree>
  </p:cSld>
  <p:clrMapOvr>
    <a:overrideClrMapping bg1="lt1" tx1="dk1" bg2="lt2" tx2="dk2" accent1="accent1" accent2="accent2" accent3="accent3" accent4="accent4" accent5="accent5" accent6="accent6" hlink="hlink" folHlink="folHlink"/>
  </p:clrMapOvr>
  <p:transition advTm="2565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大图的前景与困境</a:t>
            </a:r>
            <a:endParaRPr lang="zh-CN" altLang="en-US" dirty="0"/>
          </a:p>
        </p:txBody>
      </p:sp>
      <p:sp>
        <p:nvSpPr>
          <p:cNvPr id="3" name="内容占位符 2"/>
          <p:cNvSpPr>
            <a:spLocks noGrp="1"/>
          </p:cNvSpPr>
          <p:nvPr>
            <p:ph idx="1"/>
          </p:nvPr>
        </p:nvSpPr>
        <p:spPr/>
        <p:txBody>
          <a:bodyPr>
            <a:normAutofit/>
          </a:bodyPr>
          <a:lstStyle/>
          <a:p>
            <a:r>
              <a:rPr lang="zh-CN" altLang="en-US" b="1" dirty="0" smtClean="0"/>
              <a:t>速度：图增量算法问题</a:t>
            </a:r>
            <a:endParaRPr lang="zh-CN" altLang="en-US" dirty="0" smtClean="0"/>
          </a:p>
          <a:p>
            <a:pPr marL="457200" lvl="1" indent="0">
              <a:buNone/>
            </a:pPr>
            <a:endParaRPr lang="zh-CN" altLang="en-US" dirty="0"/>
          </a:p>
          <a:p>
            <a:pPr marL="457200" lvl="1" indent="0">
              <a:buNone/>
            </a:pPr>
            <a:r>
              <a:rPr lang="zh-CN" altLang="en-US" dirty="0"/>
              <a:t>实际生活中的图经常被</a:t>
            </a:r>
            <a:r>
              <a:rPr lang="zh-CN" altLang="en-US" u="sng" dirty="0"/>
              <a:t>小规模的更新修改</a:t>
            </a:r>
            <a:r>
              <a:rPr lang="zh-CN" altLang="en-US" dirty="0"/>
              <a:t>。假设我们已经计算出图G中模式Q的匹配Q(G)。当G通过∆G进行更新时，我们需要计算更新后图G ⊕∆G中匹配Q的Q(G ⊕∆G)，例如用于欺诈检测。一种批处理的方法是从头开始重新计算Q(G ⊕∆G)，但对于大型图G而言</a:t>
            </a:r>
            <a:r>
              <a:rPr lang="zh-CN" altLang="en-US" u="sng" dirty="0"/>
              <a:t>代价很昂贵</a:t>
            </a:r>
            <a:r>
              <a:rPr lang="zh-CN" altLang="en-US" dirty="0"/>
              <a:t>。另一种方法是使用增量算法A ∆，它以Q、G、Q(G)和∆G作为输入，计算出旧输出Q(G)的变化∆O，使得Q(G ⊕∆G) = Q(G) ⊕∆O，并</a:t>
            </a:r>
            <a:r>
              <a:rPr lang="zh-CN" altLang="en-US" u="sng" dirty="0"/>
              <a:t>最小化不必要的重新计算</a:t>
            </a:r>
            <a:r>
              <a:rPr lang="zh-CN" altLang="en-US" dirty="0"/>
              <a:t>。当∆G较小时，对Q(G)的更新∆O也往往很小。增量方法通常比批处理方法更高效。但增量算法很难编写和分析。需要系统的方法来开发有效的增量算法。</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advTm="2993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大图的前景与困境</a:t>
            </a:r>
            <a:endParaRPr lang="zh-CN" altLang="en-US" dirty="0"/>
          </a:p>
        </p:txBody>
      </p:sp>
      <p:sp>
        <p:nvSpPr>
          <p:cNvPr id="3" name="内容占位符 2"/>
          <p:cNvSpPr>
            <a:spLocks noGrp="1"/>
          </p:cNvSpPr>
          <p:nvPr>
            <p:ph idx="1"/>
          </p:nvPr>
        </p:nvSpPr>
        <p:spPr/>
        <p:txBody>
          <a:bodyPr>
            <a:normAutofit/>
          </a:bodyPr>
          <a:lstStyle/>
          <a:p>
            <a:r>
              <a:rPr lang="zh-CN" altLang="en-US" b="1" dirty="0" smtClean="0"/>
              <a:t>多样性：跨关系和图的查询问题</a:t>
            </a:r>
            <a:endParaRPr lang="zh-CN" altLang="en-US" dirty="0" smtClean="0"/>
          </a:p>
          <a:p>
            <a:pPr marL="457200" lvl="1" indent="0">
              <a:buNone/>
            </a:pPr>
            <a:endParaRPr lang="zh-CN" altLang="en-US" dirty="0"/>
          </a:p>
          <a:p>
            <a:pPr marL="457200" lvl="1" indent="0">
              <a:buNone/>
            </a:pPr>
            <a:r>
              <a:rPr lang="zh-CN" altLang="en-US" dirty="0"/>
              <a:t>即如何在关系</a:t>
            </a:r>
            <a:r>
              <a:rPr lang="zh-CN" altLang="en-US" u="sng" dirty="0"/>
              <a:t>数据库D和无模式图G之间</a:t>
            </a:r>
            <a:r>
              <a:rPr lang="zh-CN" altLang="en-US" dirty="0"/>
              <a:t>编写SQL查询。研究这个问题的需求是显而易见的。尽管商业数据通常存储在关系数据库中，但图结构化的数据越来越常见。这就需要在D和G之间合成数据，并将它们</a:t>
            </a:r>
            <a:r>
              <a:rPr lang="zh-CN" altLang="en-US" u="sng" dirty="0"/>
              <a:t>有关同一实体的信息相关联</a:t>
            </a:r>
            <a:r>
              <a:rPr lang="zh-CN" altLang="en-US" dirty="0"/>
              <a:t>。</a:t>
            </a:r>
            <a:endParaRPr lang="zh-CN" altLang="en-US" dirty="0"/>
          </a:p>
          <a:p>
            <a:pPr marL="457200" lvl="1" indent="0">
              <a:buNone/>
            </a:pPr>
            <a:r>
              <a:rPr lang="zh-CN" altLang="en-US" dirty="0"/>
              <a:t>为此需要</a:t>
            </a:r>
            <a:r>
              <a:rPr lang="zh-CN" altLang="en-US" u="sng" dirty="0"/>
              <a:t>SQL连接的语义扩</a:t>
            </a:r>
            <a:r>
              <a:rPr lang="zh-CN" altLang="en-US" dirty="0"/>
              <a:t>展。如果确定关系数据库D中的元组t和图中的v由HER（异构实体对齐）引用同一个现实世界实体，则可以自然地“连接”两者，提取顶点v的相关属性，并丰富元组t的额外“属性”。</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advTm="17403"/>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大图的前景与困境</a:t>
            </a:r>
            <a:endParaRPr lang="zh-CN" altLang="en-US" dirty="0"/>
          </a:p>
        </p:txBody>
      </p:sp>
      <p:sp>
        <p:nvSpPr>
          <p:cNvPr id="3" name="内容占位符 2"/>
          <p:cNvSpPr>
            <a:spLocks noGrp="1"/>
          </p:cNvSpPr>
          <p:nvPr>
            <p:ph idx="1"/>
          </p:nvPr>
        </p:nvSpPr>
        <p:spPr/>
        <p:txBody>
          <a:bodyPr>
            <a:normAutofit/>
          </a:bodyPr>
          <a:lstStyle/>
          <a:p>
            <a:r>
              <a:rPr lang="zh-CN" altLang="en-US" b="1" dirty="0" smtClean="0"/>
              <a:t>真实性：大图的质量和价值问题</a:t>
            </a:r>
            <a:endParaRPr lang="zh-CN" altLang="en-US" b="1" dirty="0" smtClean="0"/>
          </a:p>
          <a:p>
            <a:pPr marL="457200" lvl="1" indent="0">
              <a:buNone/>
            </a:pPr>
            <a:endParaRPr lang="zh-CN" altLang="en-US" dirty="0"/>
          </a:p>
          <a:p>
            <a:pPr marL="457200" lvl="1" indent="0">
              <a:buNone/>
            </a:pPr>
            <a:r>
              <a:rPr lang="zh-CN" altLang="en-US" dirty="0"/>
              <a:t>现实生活中的数据常常是脏的。即使在广泛使用的知识图谱中，也常常发现重复和语义不一致的问题。例如，在生物医学知识图谱中的噪声被认为是药物发现的重大挑战。</a:t>
            </a:r>
            <a:r>
              <a:rPr lang="zh-CN" altLang="en-US" u="sng" dirty="0"/>
              <a:t>脏数据带来的代价是昂贵的</a:t>
            </a:r>
            <a:r>
              <a:rPr lang="zh-CN" altLang="en-US" dirty="0"/>
              <a:t>。据估计，差数据质量每年给组织带来平均1500万美元的损失，并且仅在2016年就使美国损失了3.1万亿美元</a:t>
            </a:r>
            <a:r>
              <a:rPr lang="en-US" altLang="zh-CN" baseline="30000" dirty="0">
                <a:solidFill>
                  <a:schemeClr val="tx1"/>
                </a:solidFill>
                <a:uFillTx/>
              </a:rPr>
              <a:t>[1]</a:t>
            </a:r>
            <a:r>
              <a:rPr lang="zh-CN" altLang="en-US" dirty="0"/>
              <a:t>。基于脏数据的数据驱动决策可能比没有数据的决策还要糟糕。因此，需要进行</a:t>
            </a:r>
            <a:r>
              <a:rPr lang="zh-CN" altLang="en-US" u="sng" dirty="0"/>
              <a:t>数据清洗</a:t>
            </a:r>
            <a:r>
              <a:rPr lang="zh-CN" altLang="en-US" dirty="0"/>
              <a:t>，以准确地检测和修复数据中的错误。</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advTm="1752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图数据库编译优化</a:t>
            </a:r>
            <a:endParaRPr lang="zh-CN" altLang="en-US" dirty="0"/>
          </a:p>
        </p:txBody>
      </p:sp>
      <p:sp>
        <p:nvSpPr>
          <p:cNvPr id="3" name="文本占位符 2"/>
          <p:cNvSpPr>
            <a:spLocks noGrp="1"/>
          </p:cNvSpPr>
          <p:nvPr>
            <p:ph type="body" idx="1"/>
          </p:nvPr>
        </p:nvSpPr>
        <p:spPr>
          <a:xfrm>
            <a:off x="2569845" y="2386965"/>
            <a:ext cx="6211570" cy="3754755"/>
          </a:xfrm>
        </p:spPr>
        <p:txBody>
          <a:bodyPr>
            <a:normAutofit/>
          </a:bodyPr>
          <a:lstStyle/>
          <a:p>
            <a:endParaRPr lang="zh-CN" altLang="en-US" dirty="0"/>
          </a:p>
        </p:txBody>
      </p:sp>
      <p:sp>
        <p:nvSpPr>
          <p:cNvPr id="9" name="文本占位符 8"/>
          <p:cNvSpPr>
            <a:spLocks noGrp="1"/>
          </p:cNvSpPr>
          <p:nvPr>
            <p:ph type="body" sz="quarter" idx="13"/>
          </p:nvPr>
        </p:nvSpPr>
        <p:spPr/>
        <p:txBody>
          <a:bodyPr/>
          <a:lstStyle/>
          <a:p>
            <a:r>
              <a:rPr lang="en-US" altLang="zh-CN" dirty="0" smtClean="0"/>
              <a:t>03</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3315"/>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图数据库编译优化</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一篇</a:t>
            </a:r>
            <a:r>
              <a:rPr lang="zh-CN" altLang="en-US"/>
              <a:t>最新论文</a:t>
            </a:r>
            <a:r>
              <a:rPr lang="zh-CN" altLang="en-US"/>
              <a:t>提出一种自适应的图查询编译方法。</a:t>
            </a:r>
            <a:endParaRPr lang="zh-CN" altLang="en-US"/>
          </a:p>
          <a:p>
            <a:pPr marL="0" indent="0">
              <a:buNone/>
            </a:pPr>
            <a:r>
              <a:rPr lang="zh-CN" altLang="en-US"/>
              <a:t> </a:t>
            </a:r>
            <a:r>
              <a:rPr lang="en-US" altLang="zh-CN"/>
              <a:t>   </a:t>
            </a:r>
            <a:r>
              <a:rPr lang="zh-CN" altLang="en-US"/>
              <a:t>我们深挖了该论文背后的优化机制与手段。</a:t>
            </a:r>
            <a:endParaRPr lang="zh-CN" altLang="en-US"/>
          </a:p>
          <a:p>
            <a:pPr marL="0" indent="0">
              <a:buNone/>
            </a:pPr>
            <a:r>
              <a:rPr lang="en-US" altLang="zh-CN"/>
              <a:t>    </a:t>
            </a:r>
            <a:r>
              <a:rPr lang="zh-CN" altLang="en-US"/>
              <a:t>该技术宏观的想法是将查询解释和编译集成到处理中 。</a:t>
            </a:r>
            <a:endParaRPr lang="zh-CN" altLang="en-US"/>
          </a:p>
        </p:txBody>
      </p:sp>
    </p:spTree>
  </p:cSld>
  <p:clrMapOvr>
    <a:masterClrMapping/>
  </p:clrMapOvr>
  <p:transition advTm="1734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图数据库编译优化</a:t>
            </a:r>
            <a:endParaRPr lang="zh-CN" altLang="en-US"/>
          </a:p>
        </p:txBody>
      </p:sp>
      <p:sp>
        <p:nvSpPr>
          <p:cNvPr id="3" name="内容占位符 2"/>
          <p:cNvSpPr>
            <a:spLocks noGrp="1"/>
          </p:cNvSpPr>
          <p:nvPr>
            <p:ph idx="1"/>
          </p:nvPr>
        </p:nvSpPr>
        <p:spPr/>
        <p:txBody>
          <a:bodyPr/>
          <a:p>
            <a:r>
              <a:rPr lang="zh-CN" altLang="en-US"/>
              <a:t>基础优化</a:t>
            </a:r>
            <a:endParaRPr lang="zh-CN" altLang="en-US"/>
          </a:p>
        </p:txBody>
      </p:sp>
    </p:spTree>
  </p:cSld>
  <p:clrMapOvr>
    <a:masterClrMapping/>
  </p:clrMapOvr>
  <p:transition advTm="317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基础优化</a:t>
            </a:r>
            <a:endParaRPr lang="zh-CN" altLang="en-US"/>
          </a:p>
        </p:txBody>
      </p:sp>
      <p:sp>
        <p:nvSpPr>
          <p:cNvPr id="3" name="内容占位符 2"/>
          <p:cNvSpPr>
            <a:spLocks noGrp="1"/>
          </p:cNvSpPr>
          <p:nvPr>
            <p:ph idx="1"/>
          </p:nvPr>
        </p:nvSpPr>
        <p:spPr/>
        <p:txBody>
          <a:bodyPr/>
          <a:p>
            <a:r>
              <a:rPr lang="zh-CN" altLang="en-US">
                <a:sym typeface="+mn-ea"/>
              </a:rPr>
              <a:t>图数据库中数据的存储结构</a:t>
            </a:r>
            <a:endParaRPr lang="zh-CN" altLang="en-US"/>
          </a:p>
        </p:txBody>
      </p:sp>
    </p:spTree>
  </p:cSld>
  <p:clrMapOvr>
    <a:masterClrMapping/>
  </p:clrMapOvr>
  <p:transition advTm="121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主要议程</a:t>
            </a:r>
            <a:endParaRPr lang="zh-CN" altLang="en-US" dirty="0"/>
          </a:p>
        </p:txBody>
      </p:sp>
      <p:sp>
        <p:nvSpPr>
          <p:cNvPr id="4" name="内容占位符 3"/>
          <p:cNvSpPr>
            <a:spLocks noGrp="1"/>
          </p:cNvSpPr>
          <p:nvPr>
            <p:ph sz="quarter" idx="13"/>
          </p:nvPr>
        </p:nvSpPr>
        <p:spPr/>
        <p:txBody>
          <a:bodyPr/>
          <a:lstStyle/>
          <a:p>
            <a:r>
              <a:rPr lang="zh-CN" altLang="en-US" dirty="0" smtClean="0"/>
              <a:t>图查询语言及应用</a:t>
            </a:r>
            <a:endParaRPr lang="zh-CN" altLang="en-US" dirty="0" smtClean="0"/>
          </a:p>
          <a:p>
            <a:r>
              <a:rPr lang="zh-CN" altLang="en-US" dirty="0" smtClean="0"/>
              <a:t>大图的前景与困境</a:t>
            </a:r>
            <a:endParaRPr lang="en-US" altLang="zh-CN" dirty="0" smtClean="0"/>
          </a:p>
          <a:p>
            <a:r>
              <a:rPr lang="zh-CN" altLang="en-US" dirty="0" smtClean="0"/>
              <a:t>图数据库的查询编译优化</a:t>
            </a:r>
            <a:endParaRPr lang="zh-CN" altLang="en-US" dirty="0" smtClean="0"/>
          </a:p>
          <a:p>
            <a:r>
              <a:rPr lang="zh-CN" altLang="en-US" dirty="0" smtClean="0"/>
              <a:t>进一步优化的想法与思考</a:t>
            </a:r>
            <a:endParaRPr lang="zh-CN" altLang="en-US" dirty="0" smtClean="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3269"/>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图数据库中数据的存储结构</a:t>
            </a:r>
            <a:endParaRPr lang="zh-CN" altLang="en-US"/>
          </a:p>
        </p:txBody>
      </p:sp>
      <p:sp>
        <p:nvSpPr>
          <p:cNvPr id="3" name="内容占位符 2"/>
          <p:cNvSpPr>
            <a:spLocks noGrp="1"/>
          </p:cNvSpPr>
          <p:nvPr>
            <p:ph idx="1"/>
          </p:nvPr>
        </p:nvSpPr>
        <p:spPr/>
        <p:txBody>
          <a:bodyPr/>
          <a:p>
            <a:pPr marL="0" indent="0">
              <a:buNone/>
            </a:pPr>
            <a:r>
              <a:rPr lang="zh-CN" altLang="en-US">
                <a:sym typeface="+mn-ea"/>
              </a:rPr>
              <a:t>主要有三点</a:t>
            </a:r>
            <a:r>
              <a:rPr lang="zh-CN" altLang="en-US">
                <a:sym typeface="+mn-ea"/>
              </a:rPr>
              <a:t>优化：</a:t>
            </a:r>
            <a:endParaRPr lang="zh-CN" altLang="en-US">
              <a:sym typeface="+mn-ea"/>
            </a:endParaRPr>
          </a:p>
          <a:p>
            <a:r>
              <a:rPr lang="zh-CN" altLang="en-US">
                <a:sym typeface="+mn-ea"/>
              </a:rPr>
              <a:t>分块存储组成单向链表</a:t>
            </a:r>
            <a:endParaRPr lang="zh-CN" altLang="en-US">
              <a:sym typeface="+mn-ea"/>
            </a:endParaRPr>
          </a:p>
          <a:p>
            <a:r>
              <a:rPr lang="zh-CN" altLang="en-US">
                <a:sym typeface="+mn-ea"/>
              </a:rPr>
              <a:t>位图信息</a:t>
            </a:r>
            <a:endParaRPr lang="zh-CN" altLang="en-US">
              <a:sym typeface="+mn-ea"/>
            </a:endParaRPr>
          </a:p>
          <a:p>
            <a:r>
              <a:rPr lang="zh-CN" altLang="en-US">
                <a:sym typeface="+mn-ea"/>
              </a:rPr>
              <a:t>稀疏索引</a:t>
            </a:r>
            <a:endParaRPr lang="zh-CN" altLang="en-US">
              <a:sym typeface="+mn-ea"/>
            </a:endParaRPr>
          </a:p>
          <a:p>
            <a:pPr marL="0" indent="0">
              <a:buNone/>
            </a:pPr>
            <a:r>
              <a:rPr lang="en-US" altLang="zh-CN"/>
              <a:t>   </a:t>
            </a:r>
            <a:r>
              <a:rPr lang="zh-CN" altLang="en-US">
                <a:sym typeface="+mn-ea"/>
              </a:rPr>
              <a:t>可以看出，该论文主要是尽可能实现数据的</a:t>
            </a:r>
            <a:r>
              <a:rPr lang="zh-CN" altLang="en-US">
                <a:sym typeface="+mn-ea"/>
              </a:rPr>
              <a:t>快速访问和查找。</a:t>
            </a:r>
            <a:endParaRPr lang="zh-CN" altLang="en-US"/>
          </a:p>
        </p:txBody>
      </p:sp>
    </p:spTree>
  </p:cSld>
  <p:clrMapOvr>
    <a:masterClrMapping/>
  </p:clrMapOvr>
  <p:transition advTm="829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基础优化</a:t>
            </a:r>
            <a:endParaRPr lang="zh-CN" altLang="en-US"/>
          </a:p>
        </p:txBody>
      </p:sp>
      <p:sp>
        <p:nvSpPr>
          <p:cNvPr id="3" name="内容占位符 2"/>
          <p:cNvSpPr>
            <a:spLocks noGrp="1"/>
          </p:cNvSpPr>
          <p:nvPr>
            <p:ph idx="1"/>
          </p:nvPr>
        </p:nvSpPr>
        <p:spPr/>
        <p:txBody>
          <a:bodyPr/>
          <a:p>
            <a:r>
              <a:rPr lang="zh-CN" altLang="en-US"/>
              <a:t>图数据库中数据的存储结构</a:t>
            </a:r>
            <a:endParaRPr lang="zh-CN" altLang="en-US"/>
          </a:p>
          <a:p>
            <a:r>
              <a:rPr lang="zh-CN" altLang="en-US"/>
              <a:t>图数据库关系代数拓展</a:t>
            </a:r>
            <a:endParaRPr lang="zh-CN" altLang="en-US"/>
          </a:p>
          <a:p>
            <a:endParaRPr lang="zh-CN" altLang="en-US"/>
          </a:p>
          <a:p>
            <a:pPr marL="0" indent="0">
              <a:buNone/>
            </a:pPr>
            <a:endParaRPr lang="zh-CN" altLang="en-US"/>
          </a:p>
        </p:txBody>
      </p:sp>
    </p:spTree>
  </p:cSld>
  <p:clrMapOvr>
    <a:masterClrMapping/>
  </p:clrMapOvr>
  <p:transition advTm="410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图数据库关系代数拓展</a:t>
            </a:r>
            <a:endParaRPr lang="zh-CN" altLang="en-US"/>
          </a:p>
        </p:txBody>
      </p:sp>
      <p:sp>
        <p:nvSpPr>
          <p:cNvPr id="3" name="内容占位符 2"/>
          <p:cNvSpPr>
            <a:spLocks noGrp="1"/>
          </p:cNvSpPr>
          <p:nvPr>
            <p:ph idx="1"/>
          </p:nvPr>
        </p:nvSpPr>
        <p:spPr/>
        <p:txBody>
          <a:bodyPr/>
          <a:p>
            <a:r>
              <a:rPr lang="zh-CN" altLang="en-US"/>
              <a:t>通过三个主要图算子来扩展关系代数</a:t>
            </a:r>
            <a:endParaRPr lang="zh-CN" altLang="en-US"/>
          </a:p>
          <a:p>
            <a:pPr marL="0" indent="0">
              <a:buNone/>
            </a:pPr>
            <a:r>
              <a:rPr lang="zh-CN" altLang="en-US"/>
              <a:t>       NODESCAN：扫描图的节点。 </a:t>
            </a:r>
            <a:endParaRPr lang="zh-CN" altLang="en-US"/>
          </a:p>
          <a:p>
            <a:pPr marL="0" indent="0">
              <a:buNone/>
            </a:pPr>
            <a:r>
              <a:rPr lang="zh-CN" altLang="en-US"/>
              <a:t>       FOREAHRELATIONSHIP：遍历给定方向（即入边或出边）的节点的所有关系。 </a:t>
            </a:r>
            <a:endParaRPr lang="zh-CN" altLang="en-US"/>
          </a:p>
          <a:p>
            <a:pPr marL="0" indent="0">
              <a:buNone/>
            </a:pPr>
            <a:r>
              <a:rPr lang="zh-CN" altLang="en-US"/>
              <a:t>       EXPAND ：可以获得边（即关系）的源或目的地。</a:t>
            </a:r>
            <a:endParaRPr lang="zh-CN" altLang="en-US"/>
          </a:p>
        </p:txBody>
      </p:sp>
    </p:spTree>
  </p:cSld>
  <p:clrMapOvr>
    <a:masterClrMapping/>
  </p:clrMapOvr>
  <p:transition advTm="321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图数据库关系代数拓展</a:t>
            </a:r>
            <a:endParaRPr lang="zh-CN" altLang="en-US"/>
          </a:p>
        </p:txBody>
      </p:sp>
      <p:sp>
        <p:nvSpPr>
          <p:cNvPr id="3" name="内容占位符 2"/>
          <p:cNvSpPr>
            <a:spLocks noGrp="1"/>
          </p:cNvSpPr>
          <p:nvPr>
            <p:ph idx="1"/>
          </p:nvPr>
        </p:nvSpPr>
        <p:spPr/>
        <p:txBody>
          <a:bodyPr/>
          <a:p>
            <a:r>
              <a:rPr lang="zh-CN" altLang="en-US"/>
              <a:t>通过三个主要图算子来扩展关系代数</a:t>
            </a:r>
            <a:endParaRPr lang="zh-CN" altLang="en-US"/>
          </a:p>
          <a:p>
            <a:r>
              <a:rPr lang="zh-CN" altLang="en-US"/>
              <a:t>主要目的是用这种关系代数达到简单快速且等价的描述各种查询语言中的查询操作的效果，为后续的推送查询</a:t>
            </a:r>
            <a:r>
              <a:rPr lang="zh-CN" altLang="en-US"/>
              <a:t>做铺垫</a:t>
            </a:r>
            <a:endParaRPr lang="zh-CN" altLang="en-US"/>
          </a:p>
          <a:p>
            <a:pPr marL="0" indent="0">
              <a:buNone/>
            </a:pPr>
            <a:endParaRPr lang="zh-CN" altLang="en-US"/>
          </a:p>
        </p:txBody>
      </p:sp>
    </p:spTree>
  </p:cSld>
  <p:clrMapOvr>
    <a:masterClrMapping/>
  </p:clrMapOvr>
  <p:transition advTm="1512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图数据库关系代数拓展</a:t>
            </a:r>
            <a:endParaRPr lang="zh-CN" altLang="en-US"/>
          </a:p>
        </p:txBody>
      </p:sp>
      <p:sp>
        <p:nvSpPr>
          <p:cNvPr id="3" name="内容占位符 2"/>
          <p:cNvSpPr>
            <a:spLocks noGrp="1"/>
          </p:cNvSpPr>
          <p:nvPr>
            <p:ph idx="1"/>
          </p:nvPr>
        </p:nvSpPr>
        <p:spPr/>
        <p:txBody>
          <a:bodyPr/>
          <a:p>
            <a:pPr marL="0" indent="0">
              <a:buNone/>
            </a:pPr>
            <a:r>
              <a:rPr lang="zh-CN" altLang="en-US"/>
              <a:t>举例查询过程：</a:t>
            </a:r>
            <a:endParaRPr lang="en-US" altLang="zh-CN"/>
          </a:p>
          <a:p>
            <a:pPr marL="0" indent="0">
              <a:buNone/>
            </a:pPr>
            <a:r>
              <a:rPr lang="zh-CN" altLang="en-US">
                <a:solidFill>
                  <a:srgbClr val="00B050"/>
                </a:solidFill>
              </a:rPr>
              <a:t>Expand(OUT, "Person", </a:t>
            </a:r>
            <a:r>
              <a:rPr lang="zh-CN" altLang="en-US">
                <a:solidFill>
                  <a:srgbClr val="0070C0"/>
                </a:solidFill>
              </a:rPr>
              <a:t>ForeachRelationship(FROM, ":knows",</a:t>
            </a:r>
            <a:r>
              <a:rPr lang="zh-CN" altLang="en-US"/>
              <a:t> </a:t>
            </a:r>
            <a:r>
              <a:rPr lang="zh-CN" altLang="en-US">
                <a:solidFill>
                  <a:srgbClr val="FF0000"/>
                </a:solidFill>
              </a:rPr>
              <a:t>NodeScan("Person")</a:t>
            </a:r>
            <a:r>
              <a:rPr lang="zh-CN" altLang="en-US">
                <a:solidFill>
                  <a:srgbClr val="0070C0"/>
                </a:solidFill>
              </a:rPr>
              <a:t>)</a:t>
            </a:r>
            <a:r>
              <a:rPr lang="zh-CN" altLang="en-US">
                <a:solidFill>
                  <a:srgbClr val="00B050"/>
                </a:solidFill>
              </a:rPr>
              <a:t>)</a:t>
            </a:r>
            <a:r>
              <a:rPr lang="zh-CN" altLang="en-US"/>
              <a:t> 。</a:t>
            </a:r>
            <a:endParaRPr lang="zh-CN" altLang="en-US"/>
          </a:p>
          <a:p>
            <a:pPr marL="0" indent="0">
              <a:buNone/>
            </a:pPr>
            <a:r>
              <a:rPr lang="en-US" altLang="zh-CN"/>
              <a:t>      </a:t>
            </a:r>
            <a:r>
              <a:rPr lang="zh-CN" altLang="en-US"/>
              <a:t>这种</a:t>
            </a:r>
            <a:r>
              <a:rPr lang="zh-CN" altLang="en-US"/>
              <a:t>图关系代数下，各个运算符之间则以</a:t>
            </a:r>
            <a:r>
              <a:rPr lang="zh-CN" altLang="en-US" u="sng"/>
              <a:t>相反的顺序</a:t>
            </a:r>
            <a:r>
              <a:rPr lang="zh-CN" altLang="en-US"/>
              <a:t>进行。这是为了以便与下文中基于推送的查询处理兼容</a:t>
            </a:r>
            <a:endParaRPr lang="zh-CN" altLang="en-US"/>
          </a:p>
        </p:txBody>
      </p:sp>
    </p:spTree>
  </p:cSld>
  <p:clrMapOvr>
    <a:masterClrMapping/>
  </p:clrMapOvr>
  <p:transition advTm="23857"/>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基础优化</a:t>
            </a:r>
            <a:endParaRPr lang="zh-CN" altLang="en-US"/>
          </a:p>
        </p:txBody>
      </p:sp>
      <p:sp>
        <p:nvSpPr>
          <p:cNvPr id="3" name="内容占位符 2"/>
          <p:cNvSpPr>
            <a:spLocks noGrp="1"/>
          </p:cNvSpPr>
          <p:nvPr>
            <p:ph idx="1"/>
          </p:nvPr>
        </p:nvSpPr>
        <p:spPr/>
        <p:txBody>
          <a:bodyPr/>
          <a:p>
            <a:r>
              <a:rPr lang="zh-CN" altLang="en-US"/>
              <a:t>图数据库中数据的存储结构</a:t>
            </a:r>
            <a:endParaRPr lang="zh-CN" altLang="en-US"/>
          </a:p>
          <a:p>
            <a:r>
              <a:rPr lang="zh-CN" altLang="en-US"/>
              <a:t>图数据库关系代数拓展</a:t>
            </a:r>
            <a:endParaRPr lang="zh-CN" altLang="en-US"/>
          </a:p>
          <a:p>
            <a:r>
              <a:rPr lang="zh-CN" altLang="en-US"/>
              <a:t>基于推送的查询</a:t>
            </a:r>
            <a:endParaRPr lang="zh-CN" altLang="en-US"/>
          </a:p>
          <a:p>
            <a:pPr marL="0" indent="0">
              <a:buNone/>
            </a:pPr>
            <a:endParaRPr lang="zh-CN" altLang="en-US"/>
          </a:p>
        </p:txBody>
      </p:sp>
    </p:spTree>
  </p:cSld>
  <p:clrMapOvr>
    <a:masterClrMapping/>
  </p:clrMapOvr>
  <p:transition advTm="99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基于推送的查询</a:t>
            </a:r>
            <a:endParaRPr lang="zh-CN" altLang="en-US"/>
          </a:p>
        </p:txBody>
      </p:sp>
      <p:sp>
        <p:nvSpPr>
          <p:cNvPr id="3" name="内容占位符 2"/>
          <p:cNvSpPr>
            <a:spLocks noGrp="1"/>
          </p:cNvSpPr>
          <p:nvPr>
            <p:ph idx="1"/>
          </p:nvPr>
        </p:nvSpPr>
        <p:spPr/>
        <p:txBody>
          <a:bodyPr/>
          <a:p>
            <a:r>
              <a:rPr lang="zh-CN" altLang="en-US"/>
              <a:t>主要思想是尽可能地</a:t>
            </a:r>
            <a:r>
              <a:rPr lang="zh-CN" altLang="en-US" u="sng"/>
              <a:t>将查询计算移动到数据源端</a:t>
            </a:r>
            <a:r>
              <a:rPr lang="zh-CN" altLang="en-US"/>
              <a:t>，从而减少数据传输和处理的开销，提高查询处理效率</a:t>
            </a:r>
            <a:endParaRPr lang="zh-CN" altLang="en-US"/>
          </a:p>
        </p:txBody>
      </p:sp>
    </p:spTree>
  </p:cSld>
  <p:clrMapOvr>
    <a:masterClrMapping/>
  </p:clrMapOvr>
  <p:transition advTm="1333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基于推送的查询</a:t>
            </a:r>
            <a:endParaRPr lang="zh-CN" altLang="en-US"/>
          </a:p>
        </p:txBody>
      </p:sp>
      <p:sp>
        <p:nvSpPr>
          <p:cNvPr id="3" name="内容占位符 2"/>
          <p:cNvSpPr>
            <a:spLocks noGrp="1"/>
          </p:cNvSpPr>
          <p:nvPr>
            <p:ph idx="1"/>
          </p:nvPr>
        </p:nvSpPr>
        <p:spPr/>
        <p:txBody>
          <a:bodyPr/>
          <a:p>
            <a:r>
              <a:rPr lang="zh-CN" altLang="en-US"/>
              <a:t>将查询计算移动到数据源端，减少开销</a:t>
            </a:r>
            <a:endParaRPr lang="zh-CN" altLang="en-US"/>
          </a:p>
          <a:p>
            <a:r>
              <a:rPr lang="zh-CN" altLang="en-US"/>
              <a:t>具体来说，在推送过程中，每个运算符都会接收上一个运算符的输出结果，并对其进行进一步的处理，然后将处理后的结果推送给前面的运算符。这样，整个查询过程就可以在数据源端进行。</a:t>
            </a:r>
            <a:endParaRPr lang="zh-CN" altLang="en-US"/>
          </a:p>
          <a:p>
            <a:endParaRPr lang="zh-CN" altLang="en-US"/>
          </a:p>
        </p:txBody>
      </p:sp>
    </p:spTree>
  </p:cSld>
  <p:clrMapOvr>
    <a:masterClrMapping/>
  </p:clrMapOvr>
  <p:transition advTm="1346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基于推送的查询</a:t>
            </a:r>
            <a:endParaRPr lang="zh-CN" altLang="en-US"/>
          </a:p>
        </p:txBody>
      </p:sp>
      <p:sp>
        <p:nvSpPr>
          <p:cNvPr id="3" name="内容占位符 2"/>
          <p:cNvSpPr>
            <a:spLocks noGrp="1"/>
          </p:cNvSpPr>
          <p:nvPr>
            <p:ph idx="1"/>
          </p:nvPr>
        </p:nvSpPr>
        <p:spPr/>
        <p:txBody>
          <a:bodyPr/>
          <a:p>
            <a:r>
              <a:rPr lang="zh-CN" altLang="en-US"/>
              <a:t>将查询计算移动到数据源端，减少开销</a:t>
            </a:r>
            <a:endParaRPr lang="zh-CN" altLang="en-US"/>
          </a:p>
          <a:p>
            <a:r>
              <a:rPr lang="zh-CN" altLang="en-US"/>
              <a:t>从查询语句的最后一个运算符开始向前推送结果</a:t>
            </a:r>
            <a:endParaRPr lang="zh-CN" altLang="en-US"/>
          </a:p>
          <a:p>
            <a:r>
              <a:rPr lang="zh-CN" altLang="en-US"/>
              <a:t>每个运算符将其结果（即生成的元组元素）附加到现有元组，形成元组元素列表。运算符可以从前一个运算符访问元组中的任何元素从而实现推送。元组将一直被推送直到到达终止点。</a:t>
            </a:r>
            <a:endParaRPr lang="zh-CN" altLang="en-US"/>
          </a:p>
        </p:txBody>
      </p:sp>
    </p:spTree>
  </p:cSld>
  <p:clrMapOvr>
    <a:masterClrMapping/>
  </p:clrMapOvr>
  <p:transition advTm="6464"/>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基于推送的查询</a:t>
            </a:r>
            <a:endParaRPr lang="zh-CN" altLang="en-US"/>
          </a:p>
        </p:txBody>
      </p:sp>
      <p:sp>
        <p:nvSpPr>
          <p:cNvPr id="3" name="内容占位符 2"/>
          <p:cNvSpPr>
            <a:spLocks noGrp="1"/>
          </p:cNvSpPr>
          <p:nvPr>
            <p:ph idx="1"/>
          </p:nvPr>
        </p:nvSpPr>
        <p:spPr>
          <a:xfrm>
            <a:off x="457200" y="1456690"/>
            <a:ext cx="8229600" cy="4525963"/>
          </a:xfrm>
        </p:spPr>
        <p:txBody>
          <a:bodyPr/>
          <a:p>
            <a:r>
              <a:rPr lang="zh-CN" altLang="en-US"/>
              <a:t>将查询计算移动到数据源端，减少开销</a:t>
            </a:r>
            <a:endParaRPr lang="zh-CN" altLang="en-US"/>
          </a:p>
          <a:p>
            <a:r>
              <a:rPr lang="zh-CN" altLang="en-US"/>
              <a:t>从查询语句的最后一个运算符开始向前推送结果</a:t>
            </a:r>
            <a:endParaRPr lang="zh-CN" altLang="en-US"/>
          </a:p>
          <a:p>
            <a:r>
              <a:rPr lang="zh-CN" altLang="en-US"/>
              <a:t>通过元组元素列表中实现推送</a:t>
            </a:r>
            <a:endParaRPr lang="zh-CN" altLang="en-US"/>
          </a:p>
          <a:p>
            <a:endParaRPr lang="en-US" altLang="zh-CN"/>
          </a:p>
          <a:p>
            <a:pPr marL="0" indent="0">
              <a:buNone/>
            </a:pPr>
            <a:r>
              <a:rPr lang="en-US" altLang="zh-CN"/>
              <a:t>    </a:t>
            </a:r>
            <a:r>
              <a:rPr lang="zh-CN" altLang="en-US"/>
              <a:t>在这种基于推送的查询</a:t>
            </a:r>
            <a:r>
              <a:rPr lang="zh-CN" altLang="en-US"/>
              <a:t>下，所有图代数运算符及其对应的代码被</a:t>
            </a:r>
            <a:r>
              <a:rPr lang="en-US" altLang="zh-CN"/>
              <a:t>C++</a:t>
            </a:r>
            <a:r>
              <a:rPr lang="zh-CN" altLang="en-US"/>
              <a:t>编写并优化好，这可以</a:t>
            </a:r>
            <a:r>
              <a:rPr lang="zh-CN" altLang="en-US">
                <a:sym typeface="+mn-ea"/>
              </a:rPr>
              <a:t>作为</a:t>
            </a:r>
            <a:r>
              <a:rPr lang="en-US" altLang="zh-CN">
                <a:sym typeface="+mn-ea"/>
              </a:rPr>
              <a:t>AOT</a:t>
            </a:r>
            <a:r>
              <a:rPr lang="zh-CN" altLang="en-US">
                <a:sym typeface="+mn-ea"/>
              </a:rPr>
              <a:t>编译的基础。</a:t>
            </a:r>
            <a:endParaRPr lang="zh-CN" altLang="en-US"/>
          </a:p>
          <a:p>
            <a:endParaRPr lang="zh-CN" altLang="en-US"/>
          </a:p>
        </p:txBody>
      </p:sp>
    </p:spTree>
  </p:cSld>
  <p:clrMapOvr>
    <a:masterClrMapping/>
  </p:clrMapOvr>
  <p:transition advTm="1930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图查询语言及应用</a:t>
            </a:r>
            <a:endParaRPr lang="zh-CN" altLang="en-US" dirty="0"/>
          </a:p>
        </p:txBody>
      </p:sp>
      <p:sp>
        <p:nvSpPr>
          <p:cNvPr id="3" name="文本占位符 2"/>
          <p:cNvSpPr>
            <a:spLocks noGrp="1"/>
          </p:cNvSpPr>
          <p:nvPr>
            <p:ph type="body" idx="1"/>
          </p:nvPr>
        </p:nvSpPr>
        <p:spPr>
          <a:xfrm>
            <a:off x="2569845" y="2386965"/>
            <a:ext cx="6211570" cy="3754755"/>
          </a:xfrm>
        </p:spPr>
        <p:txBody>
          <a:bodyPr>
            <a:normAutofit/>
          </a:bodyPr>
          <a:lstStyle/>
          <a:p>
            <a:endParaRPr lang="zh-CN" altLang="en-US" dirty="0"/>
          </a:p>
        </p:txBody>
      </p:sp>
      <p:sp>
        <p:nvSpPr>
          <p:cNvPr id="9" name="文本占位符 8"/>
          <p:cNvSpPr>
            <a:spLocks noGrp="1"/>
          </p:cNvSpPr>
          <p:nvPr>
            <p:ph type="body" sz="quarter" idx="13"/>
          </p:nvPr>
        </p:nvSpPr>
        <p:spPr/>
        <p:txBody>
          <a:bodyPr/>
          <a:lstStyle/>
          <a:p>
            <a:r>
              <a:rPr lang="en-US" altLang="zh-CN" dirty="0" smtClean="0"/>
              <a:t>01</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2348"/>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基础优化</a:t>
            </a:r>
            <a:endParaRPr lang="zh-CN" altLang="en-US"/>
          </a:p>
        </p:txBody>
      </p:sp>
      <p:sp>
        <p:nvSpPr>
          <p:cNvPr id="3" name="内容占位符 2"/>
          <p:cNvSpPr>
            <a:spLocks noGrp="1"/>
          </p:cNvSpPr>
          <p:nvPr>
            <p:ph idx="1"/>
          </p:nvPr>
        </p:nvSpPr>
        <p:spPr/>
        <p:txBody>
          <a:bodyPr/>
          <a:p>
            <a:r>
              <a:rPr lang="zh-CN" altLang="en-US"/>
              <a:t>图数据库中数据的存储结构</a:t>
            </a:r>
            <a:endParaRPr lang="zh-CN" altLang="en-US"/>
          </a:p>
          <a:p>
            <a:r>
              <a:rPr lang="zh-CN" altLang="en-US"/>
              <a:t>图数据库关系代数拓展</a:t>
            </a:r>
            <a:endParaRPr lang="zh-CN" altLang="en-US"/>
          </a:p>
          <a:p>
            <a:r>
              <a:rPr lang="zh-CN" altLang="en-US"/>
              <a:t>基于推送的查询</a:t>
            </a:r>
            <a:endParaRPr lang="zh-CN" altLang="en-US"/>
          </a:p>
          <a:p>
            <a:r>
              <a:rPr lang="zh-CN" altLang="en-US"/>
              <a:t>并行性</a:t>
            </a:r>
            <a:endParaRPr lang="zh-CN" altLang="en-US"/>
          </a:p>
          <a:p>
            <a:pPr marL="0" indent="0">
              <a:buNone/>
            </a:pPr>
            <a:endParaRPr lang="zh-CN" altLang="en-US"/>
          </a:p>
        </p:txBody>
      </p:sp>
    </p:spTree>
  </p:cSld>
  <p:clrMapOvr>
    <a:masterClrMapping/>
  </p:clrMapOvr>
  <p:transition advTm="179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并行性</a:t>
            </a:r>
            <a:endParaRPr lang="zh-CN" altLang="en-US"/>
          </a:p>
        </p:txBody>
      </p:sp>
      <p:sp>
        <p:nvSpPr>
          <p:cNvPr id="3" name="内容占位符 2"/>
          <p:cNvSpPr>
            <a:spLocks noGrp="1"/>
          </p:cNvSpPr>
          <p:nvPr>
            <p:ph idx="1"/>
          </p:nvPr>
        </p:nvSpPr>
        <p:spPr/>
        <p:txBody>
          <a:bodyPr/>
          <a:p>
            <a:r>
              <a:rPr lang="zh-CN" altLang="en-US"/>
              <a:t>在基于推送的查询的基础上，我们可以看出查询语句的执行能够被分解为多个线程（比如一个运算符一个线程）。</a:t>
            </a:r>
            <a:endParaRPr lang="zh-CN" altLang="en-US"/>
          </a:p>
          <a:p>
            <a:pPr marL="0" indent="0">
              <a:buNone/>
            </a:pPr>
            <a:r>
              <a:rPr lang="en-US" altLang="zh-CN"/>
              <a:t>    </a:t>
            </a:r>
            <a:r>
              <a:rPr lang="zh-CN" altLang="en-US"/>
              <a:t>每个线程负责执行查询语句中的一部分，并将计算结果推送给下一个线程。</a:t>
            </a:r>
            <a:endParaRPr lang="zh-CN" altLang="en-US"/>
          </a:p>
        </p:txBody>
      </p:sp>
    </p:spTree>
  </p:cSld>
  <p:clrMapOvr>
    <a:masterClrMapping/>
  </p:clrMapOvr>
  <p:transition advTm="1986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并行性</a:t>
            </a:r>
            <a:endParaRPr lang="zh-CN" altLang="en-US"/>
          </a:p>
        </p:txBody>
      </p:sp>
      <p:sp>
        <p:nvSpPr>
          <p:cNvPr id="3" name="内容占位符 2"/>
          <p:cNvSpPr>
            <a:spLocks noGrp="1"/>
          </p:cNvSpPr>
          <p:nvPr>
            <p:ph idx="1"/>
          </p:nvPr>
        </p:nvSpPr>
        <p:spPr/>
        <p:txBody>
          <a:bodyPr/>
          <a:p>
            <a:r>
              <a:rPr lang="zh-CN" altLang="en-US"/>
              <a:t>查询语句的执行能够被分解为多个线程</a:t>
            </a:r>
            <a:endParaRPr lang="zh-CN" altLang="en-US"/>
          </a:p>
          <a:p>
            <a:r>
              <a:rPr lang="zh-CN" altLang="en-US"/>
              <a:t>该论文利用Morsel 驱动（ 一种并行编程模型 )的并行性来实现这样的并行化。一个大任务（查询）被分解成多个任务包（代数运算符），这些任务包可以并行执行。由线程拉取任务包来执行工作，即实际查询。每个任务包将负责处理被分配的一系列数据块。查询的最后一步是合并来自各个工作线程的所有结果并将它们返回给调用者。</a:t>
            </a:r>
            <a:endParaRPr lang="zh-CN" altLang="en-US"/>
          </a:p>
          <a:p>
            <a:endParaRPr lang="zh-CN" altLang="en-US"/>
          </a:p>
        </p:txBody>
      </p:sp>
    </p:spTree>
  </p:cSld>
  <p:clrMapOvr>
    <a:masterClrMapping/>
  </p:clrMapOvr>
  <p:transition advTm="5693"/>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并行性</a:t>
            </a:r>
            <a:endParaRPr lang="zh-CN" altLang="en-US"/>
          </a:p>
        </p:txBody>
      </p:sp>
      <p:sp>
        <p:nvSpPr>
          <p:cNvPr id="3" name="内容占位符 2"/>
          <p:cNvSpPr>
            <a:spLocks noGrp="1"/>
          </p:cNvSpPr>
          <p:nvPr>
            <p:ph idx="1"/>
          </p:nvPr>
        </p:nvSpPr>
        <p:spPr/>
        <p:txBody>
          <a:bodyPr/>
          <a:p>
            <a:r>
              <a:rPr lang="zh-CN" altLang="en-US"/>
              <a:t>查询语句的执行能够被分解为多个线程</a:t>
            </a:r>
            <a:endParaRPr lang="zh-CN" altLang="en-US"/>
          </a:p>
          <a:p>
            <a:r>
              <a:rPr lang="zh-CN" altLang="en-US"/>
              <a:t>该论文利用Morsel 驱动实现并行化</a:t>
            </a:r>
            <a:endParaRPr lang="zh-CN" altLang="en-US"/>
          </a:p>
          <a:p>
            <a:pPr marL="0" indent="0">
              <a:buNone/>
            </a:pPr>
            <a:r>
              <a:rPr lang="en-US" altLang="zh-CN"/>
              <a:t>   </a:t>
            </a:r>
            <a:r>
              <a:rPr lang="zh-CN" altLang="en-US"/>
              <a:t>每个工作线程独立执行任务，并行处理</a:t>
            </a:r>
            <a:r>
              <a:rPr lang="zh-CN" altLang="en-US">
                <a:sym typeface="+mn-ea"/>
              </a:rPr>
              <a:t>提高查询的效率和吞吐量。</a:t>
            </a:r>
            <a:endParaRPr lang="zh-CN" altLang="en-US"/>
          </a:p>
          <a:p>
            <a:endParaRPr lang="zh-CN" altLang="en-US"/>
          </a:p>
        </p:txBody>
      </p:sp>
    </p:spTree>
  </p:cSld>
  <p:clrMapOvr>
    <a:masterClrMapping/>
  </p:clrMapOvr>
  <p:transition advTm="6039"/>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图数据库编译优化</a:t>
            </a:r>
            <a:endParaRPr lang="zh-CN" altLang="en-US"/>
          </a:p>
        </p:txBody>
      </p:sp>
      <p:sp>
        <p:nvSpPr>
          <p:cNvPr id="3" name="内容占位符 2"/>
          <p:cNvSpPr>
            <a:spLocks noGrp="1"/>
          </p:cNvSpPr>
          <p:nvPr>
            <p:ph idx="1"/>
          </p:nvPr>
        </p:nvSpPr>
        <p:spPr/>
        <p:txBody>
          <a:bodyPr/>
          <a:p>
            <a:r>
              <a:rPr lang="zh-CN" altLang="en-US"/>
              <a:t>基础优化</a:t>
            </a:r>
            <a:endParaRPr lang="zh-CN" altLang="en-US"/>
          </a:p>
          <a:p>
            <a:r>
              <a:rPr lang="zh-CN" altLang="en-US"/>
              <a:t>三种查询及其优化</a:t>
            </a:r>
            <a:endParaRPr lang="zh-CN" altLang="en-US"/>
          </a:p>
          <a:p>
            <a:endParaRPr lang="zh-CN" altLang="en-US"/>
          </a:p>
        </p:txBody>
      </p:sp>
    </p:spTree>
  </p:cSld>
  <p:clrMapOvr>
    <a:masterClrMapping/>
  </p:clrMapOvr>
  <p:transition advTm="6267"/>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三种查询及其优化</a:t>
            </a:r>
            <a:endParaRPr lang="zh-CN" altLang="en-US"/>
          </a:p>
        </p:txBody>
      </p:sp>
      <p:sp>
        <p:nvSpPr>
          <p:cNvPr id="3" name="内容占位符 2"/>
          <p:cNvSpPr>
            <a:spLocks noGrp="1"/>
          </p:cNvSpPr>
          <p:nvPr>
            <p:ph idx="1"/>
          </p:nvPr>
        </p:nvSpPr>
        <p:spPr/>
        <p:txBody>
          <a:bodyPr/>
          <a:p>
            <a:r>
              <a:rPr lang="zh-CN" altLang="en-US"/>
              <a:t>查询解释</a:t>
            </a:r>
            <a:endParaRPr lang="zh-CN" altLang="en-US"/>
          </a:p>
        </p:txBody>
      </p:sp>
    </p:spTree>
  </p:cSld>
  <p:clrMapOvr>
    <a:masterClrMapping/>
  </p:clrMapOvr>
  <p:transition advTm="200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查询解释</a:t>
            </a:r>
            <a:endParaRPr lang="zh-CN" altLang="en-US"/>
          </a:p>
        </p:txBody>
      </p:sp>
      <p:sp>
        <p:nvSpPr>
          <p:cNvPr id="3" name="内容占位符 2"/>
          <p:cNvSpPr>
            <a:spLocks noGrp="1"/>
          </p:cNvSpPr>
          <p:nvPr>
            <p:ph idx="1"/>
          </p:nvPr>
        </p:nvSpPr>
        <p:spPr/>
        <p:txBody>
          <a:bodyPr/>
          <a:p>
            <a:r>
              <a:rPr lang="zh-CN" altLang="en-US"/>
              <a:t>查询解释是执行查询的一种简单方法。</a:t>
            </a:r>
            <a:endParaRPr lang="zh-CN" altLang="en-US"/>
          </a:p>
          <a:p>
            <a:pPr marL="0" indent="0">
              <a:buNone/>
            </a:pPr>
            <a:r>
              <a:rPr lang="en-US" altLang="zh-CN"/>
              <a:t>   </a:t>
            </a:r>
            <a:r>
              <a:rPr lang="zh-CN" altLang="en-US"/>
              <a:t>对于给定查询的每个运算符，都会调用适当的 AOT 编译函数。我们其实可以理解成一个解释器，并可以通过访问者模式来实现。</a:t>
            </a:r>
            <a:endParaRPr lang="zh-CN" altLang="en-US"/>
          </a:p>
          <a:p>
            <a:pPr marL="0" indent="0">
              <a:buNone/>
            </a:pPr>
            <a:r>
              <a:rPr lang="zh-CN" altLang="en-US"/>
              <a:t> </a:t>
            </a:r>
            <a:r>
              <a:rPr lang="en-US" altLang="zh-CN"/>
              <a:t>  </a:t>
            </a:r>
            <a:r>
              <a:rPr lang="zh-CN" altLang="en-US"/>
              <a:t>对于每个运算符，该论文</a:t>
            </a:r>
            <a:r>
              <a:rPr lang="zh-CN" altLang="en-US"/>
              <a:t>至少提供一个 AOT 编译函数，该函数使用给定参数执行运算符</a:t>
            </a:r>
            <a:endParaRPr lang="zh-CN" altLang="en-US"/>
          </a:p>
        </p:txBody>
      </p:sp>
    </p:spTree>
  </p:cSld>
  <p:clrMapOvr>
    <a:masterClrMapping/>
  </p:clrMapOvr>
  <p:transition advTm="1987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查询解释</a:t>
            </a:r>
            <a:endParaRPr lang="zh-CN" altLang="en-US"/>
          </a:p>
        </p:txBody>
      </p:sp>
      <p:sp>
        <p:nvSpPr>
          <p:cNvPr id="3" name="内容占位符 2"/>
          <p:cNvSpPr>
            <a:spLocks noGrp="1"/>
          </p:cNvSpPr>
          <p:nvPr>
            <p:ph idx="1"/>
          </p:nvPr>
        </p:nvSpPr>
        <p:spPr/>
        <p:txBody>
          <a:bodyPr/>
          <a:p>
            <a:r>
              <a:rPr lang="zh-CN" altLang="en-US"/>
              <a:t>查询解释是执行查询的一种简单方法，</a:t>
            </a:r>
            <a:r>
              <a:rPr lang="zh-CN" altLang="en-US"/>
              <a:t>类似于一个解释器</a:t>
            </a:r>
            <a:endParaRPr lang="zh-CN" altLang="en-US"/>
          </a:p>
          <a:p>
            <a:pPr marL="0" indent="0">
              <a:buNone/>
            </a:pPr>
            <a:r>
              <a:rPr lang="en-US" altLang="zh-CN"/>
              <a:t>   </a:t>
            </a:r>
            <a:r>
              <a:rPr lang="zh-CN" altLang="en-US"/>
              <a:t>优劣：启动很快，但执行慢，</a:t>
            </a:r>
            <a:r>
              <a:rPr lang="zh-CN" altLang="en-US"/>
              <a:t>且基于模板，这增加了数据库代码的开发工作量和维护难度。</a:t>
            </a:r>
            <a:endParaRPr lang="zh-CN" altLang="en-US"/>
          </a:p>
        </p:txBody>
      </p:sp>
    </p:spTree>
  </p:cSld>
  <p:clrMapOvr>
    <a:masterClrMapping/>
  </p:clrMapOvr>
  <p:transition advTm="6432"/>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三种查询及其优化</a:t>
            </a:r>
            <a:endParaRPr lang="zh-CN" altLang="en-US"/>
          </a:p>
        </p:txBody>
      </p:sp>
      <p:sp>
        <p:nvSpPr>
          <p:cNvPr id="3" name="内容占位符 2"/>
          <p:cNvSpPr>
            <a:spLocks noGrp="1"/>
          </p:cNvSpPr>
          <p:nvPr>
            <p:ph idx="1"/>
          </p:nvPr>
        </p:nvSpPr>
        <p:spPr/>
        <p:txBody>
          <a:bodyPr/>
          <a:p>
            <a:r>
              <a:rPr lang="zh-CN" altLang="en-US"/>
              <a:t>查询解释</a:t>
            </a:r>
            <a:endParaRPr lang="zh-CN" altLang="en-US"/>
          </a:p>
          <a:p>
            <a:r>
              <a:rPr lang="zh-CN" altLang="en-US"/>
              <a:t>查询编译</a:t>
            </a:r>
            <a:endParaRPr lang="zh-CN" altLang="en-US"/>
          </a:p>
        </p:txBody>
      </p:sp>
    </p:spTree>
  </p:cSld>
  <p:clrMapOvr>
    <a:masterClrMapping/>
  </p:clrMapOvr>
  <p:transition advTm="3752"/>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查询编译</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选择 LLVM作为编译器后端，用于生成即时（JIT）查询代码。它提供了用于代码生成的低级 IR 语言，有强大完善的代码优化能力，能在运行时生成和编译代码（这是查询编译器的主要要求），并且LLVM支持多种架构。</a:t>
            </a:r>
            <a:endParaRPr lang="zh-CN" altLang="en-US"/>
          </a:p>
          <a:p>
            <a:pPr marL="0" indent="0">
              <a:buNone/>
            </a:pPr>
            <a:r>
              <a:rPr lang="en-US" altLang="zh-CN"/>
              <a:t>   </a:t>
            </a:r>
            <a:r>
              <a:rPr lang="zh-CN" altLang="en-US"/>
              <a:t>针对图数据库</a:t>
            </a:r>
            <a:r>
              <a:rPr lang="zh-CN" altLang="en-US"/>
              <a:t>查询，该论文有如下</a:t>
            </a:r>
            <a:r>
              <a:rPr lang="zh-CN" altLang="en-US"/>
              <a:t>优化：</a:t>
            </a:r>
            <a:endParaRPr lang="zh-CN" altLang="en-US"/>
          </a:p>
        </p:txBody>
      </p:sp>
    </p:spTree>
  </p:cSld>
  <p:clrMapOvr>
    <a:masterClrMapping/>
  </p:clrMapOvr>
  <p:transition advTm="16555"/>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图查询语言及应用</a:t>
            </a:r>
            <a:endParaRPr lang="zh-CN" altLang="en-US" dirty="0"/>
          </a:p>
        </p:txBody>
      </p:sp>
      <p:sp>
        <p:nvSpPr>
          <p:cNvPr id="3" name="内容占位符 2"/>
          <p:cNvSpPr>
            <a:spLocks noGrp="1"/>
          </p:cNvSpPr>
          <p:nvPr>
            <p:ph idx="1"/>
          </p:nvPr>
        </p:nvSpPr>
        <p:spPr/>
        <p:txBody>
          <a:bodyPr>
            <a:normAutofit/>
          </a:bodyPr>
          <a:lstStyle/>
          <a:p>
            <a:r>
              <a:rPr lang="zh-CN" altLang="en-US" b="1" dirty="0" smtClean="0"/>
              <a:t>图数据库</a:t>
            </a:r>
            <a:endParaRPr lang="zh-CN" altLang="en-US" b="1" dirty="0" smtClean="0"/>
          </a:p>
          <a:p>
            <a:pPr marL="457200" lvl="1" indent="0">
              <a:buNone/>
            </a:pPr>
            <a:endParaRPr lang="zh-CN" altLang="en-US" dirty="0"/>
          </a:p>
          <a:p>
            <a:pPr marL="457200" lvl="1" indent="0">
              <a:buNone/>
            </a:pPr>
            <a:r>
              <a:rPr lang="zh-CN" altLang="en-US" dirty="0"/>
              <a:t>在计算机科学中，图数据库（GDB）是一个使用图结构进行语义查询的数据库，它使用</a:t>
            </a:r>
            <a:r>
              <a:rPr lang="zh-CN" altLang="en-US" b="1" dirty="0"/>
              <a:t>节点、边和属性</a:t>
            </a:r>
            <a:r>
              <a:rPr lang="zh-CN" altLang="en-US" dirty="0"/>
              <a:t>来表示和存储数据。该系统的关键概念是</a:t>
            </a:r>
            <a:r>
              <a:rPr lang="zh-CN" altLang="en-US" b="1" dirty="0"/>
              <a:t>图</a:t>
            </a:r>
            <a:r>
              <a:rPr lang="zh-CN" altLang="en-US" dirty="0"/>
              <a:t>，它直接将存储中的数据项，与数据节点和节点间表示关系的边的集合相关联。</a:t>
            </a:r>
            <a:endParaRPr lang="zh-CN" altLang="en-US" dirty="0"/>
          </a:p>
          <a:p>
            <a:pPr marL="457200" lvl="1" indent="0">
              <a:buNone/>
            </a:pPr>
            <a:endParaRPr lang="zh-CN" altLang="en-US" dirty="0"/>
          </a:p>
          <a:p>
            <a:pPr marL="457200" lvl="1" indent="0">
              <a:buNone/>
            </a:pPr>
            <a:r>
              <a:rPr lang="zh-CN" altLang="en-US" b="1" dirty="0"/>
              <a:t>查询</a:t>
            </a:r>
            <a:r>
              <a:rPr lang="zh-CN" altLang="en-US" dirty="0"/>
              <a:t>图数据库中的</a:t>
            </a:r>
            <a:r>
              <a:rPr lang="zh-CN" altLang="en-US" b="1" dirty="0"/>
              <a:t>关系很快</a:t>
            </a:r>
            <a:r>
              <a:rPr lang="zh-CN" altLang="en-US" dirty="0"/>
              <a:t>，因为它们永久存储在数据库本身中。可以使用图数据库直观地显示关系，使其对于高度互连的数据非常有用。</a:t>
            </a:r>
            <a:endParaRPr lang="en-US" altLang="zh-CN" sz="1540" dirty="0" smtClean="0">
              <a:solidFill>
                <a:schemeClr val="tx1">
                  <a:tint val="75000"/>
                </a:schemeClr>
              </a:solidFill>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advTm="18373"/>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查询编译</a:t>
            </a:r>
            <a:endParaRPr lang="zh-CN" altLang="en-US"/>
          </a:p>
        </p:txBody>
      </p:sp>
      <p:sp>
        <p:nvSpPr>
          <p:cNvPr id="3" name="内容占位符 2"/>
          <p:cNvSpPr>
            <a:spLocks noGrp="1"/>
          </p:cNvSpPr>
          <p:nvPr>
            <p:ph idx="1"/>
          </p:nvPr>
        </p:nvSpPr>
        <p:spPr/>
        <p:txBody>
          <a:bodyPr/>
          <a:p>
            <a:r>
              <a:rPr lang="zh-CN" altLang="en-US"/>
              <a:t>期望尽可能长时间地在寄存器中处理元组结果，因为寄存器处的操作更快。</a:t>
            </a:r>
            <a:endParaRPr lang="zh-CN" altLang="en-US"/>
          </a:p>
          <a:p>
            <a:pPr marL="0" indent="0">
              <a:buNone/>
            </a:pPr>
            <a:r>
              <a:rPr lang="en-US" altLang="zh-CN"/>
              <a:t>  </a:t>
            </a:r>
            <a:r>
              <a:rPr lang="zh-CN" altLang="en-US"/>
              <a:t>由于基于推送的方法一次处理一个元组结果，因此实际元组是可以直接存储到寄存器中，并一直在寄存器中操作的，直到在有需要和必要的情况下才将原组具体化，即存储到内存/外存等介质中去。</a:t>
            </a:r>
            <a:endParaRPr lang="zh-CN" altLang="en-US"/>
          </a:p>
        </p:txBody>
      </p:sp>
    </p:spTree>
  </p:cSld>
  <p:clrMapOvr>
    <a:masterClrMapping/>
  </p:clrMapOvr>
  <p:transition advTm="2209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查询编译</a:t>
            </a:r>
            <a:endParaRPr lang="zh-CN" altLang="en-US"/>
          </a:p>
        </p:txBody>
      </p:sp>
      <p:sp>
        <p:nvSpPr>
          <p:cNvPr id="3" name="内容占位符 2"/>
          <p:cNvSpPr>
            <a:spLocks noGrp="1"/>
          </p:cNvSpPr>
          <p:nvPr>
            <p:ph idx="1"/>
          </p:nvPr>
        </p:nvSpPr>
        <p:spPr/>
        <p:txBody>
          <a:bodyPr/>
          <a:p>
            <a:r>
              <a:rPr lang="zh-CN" altLang="en-US"/>
              <a:t>在寄存器中处理元组</a:t>
            </a:r>
            <a:endParaRPr lang="zh-CN" altLang="en-US"/>
          </a:p>
          <a:p>
            <a:r>
              <a:rPr lang="zh-CN" altLang="en-US"/>
              <a:t>分配内存与</a:t>
            </a:r>
            <a:r>
              <a:rPr lang="zh-CN" altLang="en-US">
                <a:sym typeface="+mn-ea"/>
              </a:rPr>
              <a:t>类型处理</a:t>
            </a:r>
            <a:r>
              <a:rPr lang="zh-CN" altLang="en-US"/>
              <a:t>是一个成本高昂的过程，并且可能会影响代码的最终性能。</a:t>
            </a:r>
            <a:endParaRPr lang="zh-CN" altLang="en-US"/>
          </a:p>
          <a:p>
            <a:pPr marL="0" indent="0">
              <a:buNone/>
            </a:pPr>
            <a:r>
              <a:rPr lang="en-US" altLang="zh-CN"/>
              <a:t>   </a:t>
            </a:r>
            <a:r>
              <a:rPr lang="zh-CN" altLang="en-US"/>
              <a:t>该论文</a:t>
            </a:r>
            <a:r>
              <a:rPr lang="zh-CN" altLang="en-US"/>
              <a:t>提出通过对查询进行静态分析，获取查询涉及的数据结构、数据类型、元组元素类型以及查询计划中的操作信息。</a:t>
            </a:r>
            <a:endParaRPr lang="zh-CN" altLang="en-US"/>
          </a:p>
          <a:p>
            <a:pPr marL="0" indent="0">
              <a:buNone/>
            </a:pPr>
            <a:r>
              <a:rPr lang="en-US" altLang="zh-CN"/>
              <a:t>   </a:t>
            </a:r>
            <a:r>
              <a:rPr lang="zh-CN" altLang="en-US"/>
              <a:t>这些信息可以在代码生成的过程中被编译器使用，以便提前预分配足够的内存空间。并且省略一些情况下的显式类型</a:t>
            </a:r>
            <a:r>
              <a:rPr lang="zh-CN" altLang="en-US"/>
              <a:t>处理。</a:t>
            </a:r>
            <a:endParaRPr lang="zh-CN" altLang="en-US"/>
          </a:p>
        </p:txBody>
      </p:sp>
    </p:spTree>
  </p:cSld>
  <p:clrMapOvr>
    <a:masterClrMapping/>
  </p:clrMapOvr>
  <p:transition advTm="29188"/>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查询编译</a:t>
            </a:r>
            <a:endParaRPr lang="zh-CN" altLang="en-US"/>
          </a:p>
        </p:txBody>
      </p:sp>
      <p:sp>
        <p:nvSpPr>
          <p:cNvPr id="3" name="内容占位符 2"/>
          <p:cNvSpPr>
            <a:spLocks noGrp="1"/>
          </p:cNvSpPr>
          <p:nvPr>
            <p:ph idx="1"/>
          </p:nvPr>
        </p:nvSpPr>
        <p:spPr>
          <a:xfrm>
            <a:off x="457200" y="1557020"/>
            <a:ext cx="8229600" cy="4525963"/>
          </a:xfrm>
        </p:spPr>
        <p:txBody>
          <a:bodyPr/>
          <a:p>
            <a:r>
              <a:rPr lang="zh-CN" altLang="en-US"/>
              <a:t>在寄存器中处理元组</a:t>
            </a:r>
            <a:endParaRPr lang="zh-CN" altLang="en-US"/>
          </a:p>
          <a:p>
            <a:r>
              <a:rPr lang="zh-CN" altLang="en-US"/>
              <a:t>利用静态分析等预处理</a:t>
            </a:r>
            <a:endParaRPr lang="zh-CN" altLang="en-US"/>
          </a:p>
          <a:p>
            <a:r>
              <a:rPr lang="zh-CN" altLang="en-US"/>
              <a:t>对于某些查询操作，其逻辑是固定的且无需额外优化的（比如聚合运算），该论文</a:t>
            </a:r>
            <a:r>
              <a:rPr lang="zh-CN" altLang="en-US"/>
              <a:t>通过相应的代码来直接实现。</a:t>
            </a:r>
            <a:endParaRPr lang="zh-CN" altLang="en-US"/>
          </a:p>
          <a:p>
            <a:pPr marL="0" indent="0">
              <a:buNone/>
            </a:pPr>
            <a:r>
              <a:rPr lang="en-US" altLang="zh-CN"/>
              <a:t>   </a:t>
            </a:r>
            <a:r>
              <a:rPr lang="zh-CN" altLang="en-US"/>
              <a:t>这样可以避免将整个查询代码都生成为LLVM IR。而且这种操作是与AOT编译的查询引擎兼容</a:t>
            </a:r>
            <a:r>
              <a:rPr lang="zh-CN" altLang="en-US"/>
              <a:t>的。 </a:t>
            </a:r>
            <a:endParaRPr lang="zh-CN" altLang="en-US"/>
          </a:p>
          <a:p>
            <a:pPr marL="0" indent="0">
              <a:buNone/>
            </a:pPr>
            <a:r>
              <a:rPr lang="zh-CN" altLang="en-US"/>
              <a:t> </a:t>
            </a:r>
            <a:r>
              <a:rPr lang="en-US" altLang="zh-CN"/>
              <a:t>  提高代码的可读性和维护性</a:t>
            </a:r>
            <a:r>
              <a:rPr lang="zh-CN" altLang="en-US"/>
              <a:t>，</a:t>
            </a:r>
            <a:r>
              <a:rPr lang="en-US" altLang="zh-CN"/>
              <a:t>节省</a:t>
            </a:r>
            <a:r>
              <a:rPr lang="zh-CN" altLang="en-US"/>
              <a:t>了</a:t>
            </a:r>
            <a:r>
              <a:rPr lang="en-US" altLang="zh-CN"/>
              <a:t>编译时间和资源</a:t>
            </a:r>
            <a:r>
              <a:rPr lang="zh-CN" altLang="en-US"/>
              <a:t>。</a:t>
            </a:r>
            <a:endParaRPr lang="en-US" altLang="zh-CN"/>
          </a:p>
          <a:p>
            <a:pPr marL="0" indent="0">
              <a:buNone/>
            </a:pPr>
            <a:endParaRPr lang="zh-CN" altLang="en-US"/>
          </a:p>
        </p:txBody>
      </p:sp>
    </p:spTree>
  </p:cSld>
  <p:clrMapOvr>
    <a:masterClrMapping/>
  </p:clrMapOvr>
  <p:transition advTm="25523"/>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查询编译</a:t>
            </a:r>
            <a:endParaRPr lang="zh-CN" altLang="en-US"/>
          </a:p>
        </p:txBody>
      </p:sp>
      <p:sp>
        <p:nvSpPr>
          <p:cNvPr id="3" name="内容占位符 2"/>
          <p:cNvSpPr>
            <a:spLocks noGrp="1"/>
          </p:cNvSpPr>
          <p:nvPr>
            <p:ph idx="1"/>
          </p:nvPr>
        </p:nvSpPr>
        <p:spPr>
          <a:xfrm>
            <a:off x="457200" y="1557020"/>
            <a:ext cx="8229600" cy="4525963"/>
          </a:xfrm>
        </p:spPr>
        <p:txBody>
          <a:bodyPr/>
          <a:p>
            <a:r>
              <a:rPr lang="zh-CN" altLang="en-US"/>
              <a:t>在寄存器中处理元组</a:t>
            </a:r>
            <a:endParaRPr lang="zh-CN" altLang="en-US"/>
          </a:p>
          <a:p>
            <a:r>
              <a:rPr lang="zh-CN" altLang="en-US"/>
              <a:t>利用静态分析等预处理</a:t>
            </a:r>
            <a:endParaRPr lang="zh-CN" altLang="en-US"/>
          </a:p>
          <a:p>
            <a:r>
              <a:rPr lang="zh-CN" altLang="en-US"/>
              <a:t>固定逻辑查询操作的直接实现</a:t>
            </a:r>
            <a:endParaRPr lang="zh-CN" altLang="en-US"/>
          </a:p>
          <a:p>
            <a:r>
              <a:rPr lang="en-US" altLang="zh-CN"/>
              <a:t>不需要将节点或关系信息修改</a:t>
            </a:r>
            <a:r>
              <a:rPr lang="zh-CN" altLang="en-US"/>
              <a:t>等脏数据随时</a:t>
            </a:r>
            <a:r>
              <a:rPr lang="en-US" altLang="zh-CN"/>
              <a:t>在外存等介质中存储起来。</a:t>
            </a:r>
            <a:endParaRPr lang="en-US" altLang="zh-CN"/>
          </a:p>
          <a:p>
            <a:pPr marL="0" indent="0">
              <a:buNone/>
            </a:pPr>
            <a:r>
              <a:rPr lang="en-US" altLang="zh-CN"/>
              <a:t>   例如，可以将更改的节点或关系在脏列表中进行管理，脏列表在 DRAM 内存中进行管理，以实现尽可能低的延迟。每当事务完成时，脏列表的记录才会传播到适当的存储介质中保存起来</a:t>
            </a:r>
            <a:r>
              <a:rPr lang="zh-CN" altLang="en-US"/>
              <a:t>。</a:t>
            </a:r>
            <a:r>
              <a:rPr lang="en-US" altLang="zh-CN"/>
              <a:t>   </a:t>
            </a:r>
            <a:endParaRPr lang="zh-CN" altLang="en-US"/>
          </a:p>
        </p:txBody>
      </p:sp>
    </p:spTree>
  </p:cSld>
  <p:clrMapOvr>
    <a:masterClrMapping/>
  </p:clrMapOvr>
  <p:transition advTm="1705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查询编译</a:t>
            </a:r>
            <a:endParaRPr lang="zh-CN" altLang="en-US"/>
          </a:p>
        </p:txBody>
      </p:sp>
      <p:sp>
        <p:nvSpPr>
          <p:cNvPr id="3" name="内容占位符 2"/>
          <p:cNvSpPr>
            <a:spLocks noGrp="1"/>
          </p:cNvSpPr>
          <p:nvPr>
            <p:ph idx="1"/>
          </p:nvPr>
        </p:nvSpPr>
        <p:spPr>
          <a:xfrm>
            <a:off x="457200" y="1557020"/>
            <a:ext cx="8229600" cy="4752340"/>
          </a:xfrm>
        </p:spPr>
        <p:txBody>
          <a:bodyPr/>
          <a:p>
            <a:r>
              <a:rPr lang="zh-CN" altLang="en-US"/>
              <a:t>在寄存器中处理元组</a:t>
            </a:r>
            <a:endParaRPr lang="zh-CN" altLang="en-US"/>
          </a:p>
          <a:p>
            <a:r>
              <a:rPr lang="zh-CN" altLang="en-US"/>
              <a:t>利用静态分析等预处理</a:t>
            </a:r>
            <a:endParaRPr lang="zh-CN" altLang="en-US"/>
          </a:p>
          <a:p>
            <a:r>
              <a:rPr lang="zh-CN" altLang="en-US"/>
              <a:t>固定逻辑查询操作的直接实现</a:t>
            </a:r>
            <a:endParaRPr lang="zh-CN" altLang="en-US"/>
          </a:p>
          <a:p>
            <a:r>
              <a:rPr lang="zh-CN" altLang="en-US"/>
              <a:t>脏数据传播</a:t>
            </a:r>
            <a:endParaRPr lang="zh-CN" altLang="en-US"/>
          </a:p>
          <a:p>
            <a:pPr marL="0" indent="0">
              <a:buNone/>
            </a:pPr>
            <a:r>
              <a:rPr lang="en-US" altLang="zh-CN"/>
              <a:t>   结合第一</a:t>
            </a:r>
            <a:r>
              <a:rPr lang="zh-CN" altLang="en-US"/>
              <a:t>四</a:t>
            </a:r>
            <a:r>
              <a:rPr lang="en-US" altLang="zh-CN"/>
              <a:t>点我们发现，首先</a:t>
            </a:r>
            <a:r>
              <a:rPr lang="zh-CN" altLang="en-US"/>
              <a:t>该论文</a:t>
            </a:r>
            <a:r>
              <a:rPr lang="en-US" altLang="zh-CN"/>
              <a:t>尽可能在寄存器处理原组结果，然后尽可能在内存中保存当前结果，最后才适时将结果传播到外存等介质中去。通过这种</a:t>
            </a:r>
            <a:r>
              <a:rPr lang="zh-CN" altLang="en-US"/>
              <a:t>有意思又有效的</a:t>
            </a:r>
            <a:r>
              <a:rPr lang="en-US" altLang="zh-CN"/>
              <a:t>层层递进的方式来优化查询性能。   </a:t>
            </a:r>
            <a:endParaRPr lang="zh-CN" altLang="en-US"/>
          </a:p>
        </p:txBody>
      </p:sp>
    </p:spTree>
  </p:cSld>
  <p:clrMapOvr>
    <a:masterClrMapping/>
  </p:clrMapOvr>
  <p:transition advTm="16598"/>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三种查询及其优化</a:t>
            </a:r>
            <a:endParaRPr lang="zh-CN" altLang="en-US"/>
          </a:p>
        </p:txBody>
      </p:sp>
      <p:sp>
        <p:nvSpPr>
          <p:cNvPr id="3" name="内容占位符 2"/>
          <p:cNvSpPr>
            <a:spLocks noGrp="1"/>
          </p:cNvSpPr>
          <p:nvPr>
            <p:ph idx="1"/>
          </p:nvPr>
        </p:nvSpPr>
        <p:spPr/>
        <p:txBody>
          <a:bodyPr/>
          <a:p>
            <a:r>
              <a:rPr lang="zh-CN" altLang="en-US"/>
              <a:t>查询解释</a:t>
            </a:r>
            <a:endParaRPr lang="zh-CN" altLang="en-US"/>
          </a:p>
          <a:p>
            <a:r>
              <a:rPr lang="zh-CN" altLang="en-US"/>
              <a:t>查询编译</a:t>
            </a:r>
            <a:endParaRPr lang="zh-CN" altLang="en-US"/>
          </a:p>
          <a:p>
            <a:r>
              <a:t>IR代码生成实现中的优化</a:t>
            </a:r>
          </a:p>
        </p:txBody>
      </p:sp>
    </p:spTree>
  </p:cSld>
  <p:clrMapOvr>
    <a:masterClrMapping/>
  </p:clrMapOvr>
  <p:transition advTm="5168"/>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IR代码生成实现中的优化</a:t>
            </a:r>
            <a:endParaRPr lang="zh-CN" altLang="en-US"/>
          </a:p>
        </p:txBody>
      </p:sp>
      <p:sp>
        <p:nvSpPr>
          <p:cNvPr id="3" name="内容占位符 2"/>
          <p:cNvSpPr>
            <a:spLocks noGrp="1"/>
          </p:cNvSpPr>
          <p:nvPr>
            <p:ph idx="1"/>
          </p:nvPr>
        </p:nvSpPr>
        <p:spPr/>
        <p:txBody>
          <a:bodyPr/>
          <a:p>
            <a:r>
              <a:rPr lang="zh-CN" altLang="en-US"/>
              <a:t>为了生成高质量的IR代码，该论文实现了不同的抽象，以方便 LLVM IR 代码中各种运算符的实现。 </a:t>
            </a:r>
            <a:endParaRPr lang="zh-CN" altLang="en-US"/>
          </a:p>
          <a:p>
            <a:pPr marL="0" indent="0">
              <a:buNone/>
            </a:pPr>
            <a:r>
              <a:rPr lang="en-US" altLang="zh-CN"/>
              <a:t>   </a:t>
            </a:r>
            <a:r>
              <a:rPr lang="zh-CN" altLang="en-US"/>
              <a:t>下面是一些举例：</a:t>
            </a:r>
            <a:endParaRPr lang="zh-CN" altLang="en-US"/>
          </a:p>
        </p:txBody>
      </p:sp>
    </p:spTree>
  </p:cSld>
  <p:clrMapOvr>
    <a:masterClrMapping/>
  </p:clrMapOvr>
  <p:transition advTm="12375"/>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a:t>
            </a:r>
            <a:r>
              <a:rPr lang="zh-CN" altLang="en-US">
                <a:sym typeface="+mn-ea"/>
              </a:rPr>
              <a:t>实现</a:t>
            </a:r>
            <a:r>
              <a:rPr lang="zh-CN" altLang="en-US">
                <a:sym typeface="+mn-ea"/>
              </a:rPr>
              <a:t>的优化</a:t>
            </a:r>
            <a:endParaRPr lang="zh-CN" altLang="en-US"/>
          </a:p>
        </p:txBody>
      </p:sp>
      <p:sp>
        <p:nvSpPr>
          <p:cNvPr id="3" name="内容占位符 2"/>
          <p:cNvSpPr>
            <a:spLocks noGrp="1"/>
          </p:cNvSpPr>
          <p:nvPr>
            <p:ph idx="1"/>
          </p:nvPr>
        </p:nvSpPr>
        <p:spPr/>
        <p:txBody>
          <a:bodyPr/>
          <a:p>
            <a:r>
              <a:rPr lang="zh-CN" altLang="en-US">
                <a:sym typeface="+mn-ea"/>
              </a:rPr>
              <a:t>用不同的抽象</a:t>
            </a:r>
            <a:r>
              <a:rPr lang="zh-CN" altLang="en-US"/>
              <a:t>生成高质量的IR代码</a:t>
            </a:r>
            <a:endParaRPr lang="zh-CN" altLang="en-US"/>
          </a:p>
          <a:p>
            <a:pPr marL="0" indent="0">
              <a:buNone/>
            </a:pPr>
            <a:r>
              <a:rPr lang="en-US" altLang="zh-CN"/>
              <a:t>   </a:t>
            </a:r>
            <a:r>
              <a:rPr lang="zh-CN" altLang="en-US"/>
              <a:t>下面是一些举例：</a:t>
            </a:r>
            <a:endParaRPr lang="zh-CN" altLang="en-US"/>
          </a:p>
          <a:p>
            <a:pPr marL="0" indent="0">
              <a:buNone/>
            </a:pPr>
            <a:r>
              <a:rPr lang="zh-CN" altLang="en-US"/>
              <a:t> </a:t>
            </a:r>
            <a:r>
              <a:rPr lang="en-US" altLang="zh-CN"/>
              <a:t>   </a:t>
            </a:r>
            <a:r>
              <a:rPr lang="zh-CN" altLang="en-US"/>
              <a:t>循环是常用的控制流模式。该论文提供了一个高级接口来生成适当的代码。循环体可以作为 C++ 函数进行传递，其中将生成进一步的 IR 代码。</a:t>
            </a:r>
            <a:endParaRPr lang="zh-CN" altLang="en-US"/>
          </a:p>
        </p:txBody>
      </p:sp>
    </p:spTree>
  </p:cSld>
  <p:clrMapOvr>
    <a:masterClrMapping/>
  </p:clrMapOvr>
  <p:transition advTm="6337"/>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IR代码生成实现中的优化</a:t>
            </a:r>
            <a:endParaRPr lang="zh-CN" altLang="en-US"/>
          </a:p>
        </p:txBody>
      </p:sp>
      <p:sp>
        <p:nvSpPr>
          <p:cNvPr id="3" name="内容占位符 2"/>
          <p:cNvSpPr>
            <a:spLocks noGrp="1"/>
          </p:cNvSpPr>
          <p:nvPr>
            <p:ph idx="1"/>
          </p:nvPr>
        </p:nvSpPr>
        <p:spPr/>
        <p:txBody>
          <a:bodyPr/>
          <a:p>
            <a:r>
              <a:rPr lang="zh-CN" altLang="en-US">
                <a:sym typeface="+mn-ea"/>
              </a:rPr>
              <a:t>用不同的抽象</a:t>
            </a:r>
            <a:r>
              <a:rPr lang="zh-CN" altLang="en-US"/>
              <a:t>生成高质量的IR代码</a:t>
            </a:r>
            <a:endParaRPr lang="zh-CN" altLang="en-US"/>
          </a:p>
          <a:p>
            <a:pPr marL="0" indent="0">
              <a:buNone/>
            </a:pPr>
            <a:r>
              <a:rPr lang="en-US" altLang="zh-CN"/>
              <a:t>   </a:t>
            </a:r>
            <a:r>
              <a:rPr lang="zh-CN" altLang="en-US"/>
              <a:t>下面是一些举例：</a:t>
            </a:r>
            <a:endParaRPr lang="zh-CN" altLang="en-US"/>
          </a:p>
          <a:p>
            <a:pPr marL="0" indent="0">
              <a:buNone/>
            </a:pPr>
            <a:r>
              <a:rPr lang="zh-CN" altLang="en-US"/>
              <a:t> </a:t>
            </a:r>
            <a:r>
              <a:rPr lang="en-US" altLang="zh-CN"/>
              <a:t>   </a:t>
            </a:r>
            <a:r>
              <a:rPr lang="zh-CN" altLang="en-US"/>
              <a:t>指针算术是另一种常见结构。该论文对</a:t>
            </a:r>
            <a:r>
              <a:rPr lang="zh-CN" altLang="en-US">
                <a:sym typeface="+mn-ea"/>
              </a:rPr>
              <a:t>处理元组时的常用指令</a:t>
            </a:r>
            <a:r>
              <a:rPr lang="zh-CN" altLang="en-US">
                <a:sym typeface="+mn-ea"/>
              </a:rPr>
              <a:t>GEP</a:t>
            </a:r>
            <a:r>
              <a:rPr lang="zh-CN" altLang="en-US"/>
              <a:t>实现了进一步的简化开发。对于每个出现的记录字段，该论文提供一个</a:t>
            </a:r>
            <a:r>
              <a:rPr lang="zh-CN" altLang="en-US"/>
              <a:t>新开发指令来检索指向字段值的指针。我们从而能够进一步通过使用以指针作为参数的加载指令，将字段的值直接加载到寄存器中。</a:t>
            </a:r>
            <a:endParaRPr lang="zh-CN" altLang="en-US"/>
          </a:p>
        </p:txBody>
      </p:sp>
    </p:spTree>
  </p:cSld>
  <p:clrMapOvr>
    <a:masterClrMapping/>
  </p:clrMapOvr>
  <p:transition advTm="1588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IR代码生成实现中的优化</a:t>
            </a:r>
            <a:endParaRPr lang="zh-CN" altLang="en-US"/>
          </a:p>
        </p:txBody>
      </p:sp>
      <p:sp>
        <p:nvSpPr>
          <p:cNvPr id="3" name="内容占位符 2"/>
          <p:cNvSpPr>
            <a:spLocks noGrp="1"/>
          </p:cNvSpPr>
          <p:nvPr>
            <p:ph idx="1"/>
          </p:nvPr>
        </p:nvSpPr>
        <p:spPr/>
        <p:txBody>
          <a:bodyPr/>
          <a:p>
            <a:r>
              <a:rPr lang="zh-CN" altLang="en-US">
                <a:sym typeface="+mn-ea"/>
              </a:rPr>
              <a:t>用不同的抽象</a:t>
            </a:r>
            <a:r>
              <a:rPr lang="zh-CN" altLang="en-US"/>
              <a:t>生成高质量的IR代码</a:t>
            </a:r>
            <a:endParaRPr lang="zh-CN" altLang="en-US"/>
          </a:p>
          <a:p>
            <a:r>
              <a:rPr lang="zh-CN" altLang="en-US"/>
              <a:t>启动查询时，我们需要从位于各种可能的存储介质上取出数据。对于各个存储的调用，该论文选择通过</a:t>
            </a:r>
            <a:r>
              <a:rPr lang="zh-CN" altLang="en-US" u="sng"/>
              <a:t>外部函数调用</a:t>
            </a:r>
            <a:r>
              <a:rPr lang="zh-CN" altLang="en-US"/>
              <a:t>来执行的，类似于事务管理的调用。这种外部调用减少了生成IR代码的工作量，减少了重复代码，简化了程序结构。</a:t>
            </a:r>
            <a:endParaRPr lang="zh-CN" altLang="en-US"/>
          </a:p>
        </p:txBody>
      </p:sp>
    </p:spTree>
  </p:cSld>
  <p:clrMapOvr>
    <a:masterClrMapping/>
  </p:clrMapOvr>
  <p:transition advTm="1971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图查询语言及应用</a:t>
            </a:r>
            <a:endParaRPr lang="zh-CN" altLang="en-US" dirty="0"/>
          </a:p>
        </p:txBody>
      </p:sp>
      <p:sp>
        <p:nvSpPr>
          <p:cNvPr id="3" name="内容占位符 2"/>
          <p:cNvSpPr>
            <a:spLocks noGrp="1"/>
          </p:cNvSpPr>
          <p:nvPr>
            <p:ph idx="1"/>
          </p:nvPr>
        </p:nvSpPr>
        <p:spPr>
          <a:xfrm>
            <a:off x="457200" y="1227455"/>
            <a:ext cx="8055610" cy="5175885"/>
          </a:xfrm>
        </p:spPr>
        <p:txBody>
          <a:bodyPr>
            <a:normAutofit lnSpcReduction="20000"/>
          </a:bodyPr>
          <a:lstStyle/>
          <a:p>
            <a:r>
              <a:rPr lang="zh-CN" altLang="en-US" b="1" dirty="0" smtClean="0"/>
              <a:t>图查询语言</a:t>
            </a:r>
            <a:endParaRPr lang="zh-CN" altLang="en-US" dirty="0" smtClean="0"/>
          </a:p>
          <a:p>
            <a:endParaRPr lang="zh-CN" altLang="en-US" dirty="0" smtClean="0">
              <a:latin typeface="+mn-ea"/>
            </a:endParaRPr>
          </a:p>
          <a:p>
            <a:pPr marL="457200" lvl="1" indent="0">
              <a:buNone/>
            </a:pPr>
            <a:r>
              <a:rPr lang="zh-CN" altLang="en-US" b="1" dirty="0" smtClean="0">
                <a:latin typeface="+mn-ea"/>
                <a:cs typeface="+mn-ea"/>
              </a:rPr>
              <a:t>目前主要的图查询语言包括以下几种</a:t>
            </a:r>
            <a:r>
              <a:rPr lang="zh-CN" altLang="en-US" dirty="0" smtClean="0">
                <a:latin typeface="+mn-ea"/>
                <a:cs typeface="+mn-ea"/>
              </a:rPr>
              <a:t>：</a:t>
            </a:r>
            <a:endParaRPr lang="zh-CN" altLang="en-US" dirty="0" smtClean="0">
              <a:latin typeface="+mn-ea"/>
              <a:cs typeface="+mn-ea"/>
            </a:endParaRPr>
          </a:p>
          <a:p>
            <a:pPr marL="457200" lvl="1" indent="0">
              <a:buNone/>
            </a:pPr>
            <a:endParaRPr lang="zh-CN" altLang="en-US" dirty="0" smtClean="0">
              <a:latin typeface="+mn-ea"/>
              <a:cs typeface="+mn-ea"/>
            </a:endParaRPr>
          </a:p>
          <a:p>
            <a:pPr marL="457200" lvl="1" indent="0">
              <a:buNone/>
            </a:pPr>
            <a:r>
              <a:rPr lang="zh-CN" altLang="en-US" dirty="0" smtClean="0">
                <a:latin typeface="+mn-ea"/>
                <a:cs typeface="+mn-ea"/>
              </a:rPr>
              <a:t>1. </a:t>
            </a:r>
            <a:r>
              <a:rPr lang="zh-CN" altLang="en-US" b="1" dirty="0" smtClean="0">
                <a:latin typeface="+mn-ea"/>
                <a:cs typeface="+mn-ea"/>
              </a:rPr>
              <a:t>Cypher</a:t>
            </a:r>
            <a:r>
              <a:rPr lang="zh-CN" altLang="en-US" dirty="0" smtClean="0">
                <a:latin typeface="+mn-ea"/>
                <a:cs typeface="+mn-ea"/>
              </a:rPr>
              <a:t>：</a:t>
            </a:r>
            <a:r>
              <a:rPr lang="zh-CN" altLang="en-US" dirty="0" smtClean="0">
                <a:latin typeface="+mn-ea"/>
                <a:cs typeface="+mn-ea"/>
                <a:sym typeface="+mn-ea"/>
              </a:rPr>
              <a:t>Cypher是</a:t>
            </a:r>
            <a:r>
              <a:rPr lang="zh-CN" altLang="en-US" dirty="0" smtClean="0">
                <a:latin typeface="+mn-ea"/>
                <a:cs typeface="+mn-ea"/>
              </a:rPr>
              <a:t>用于Neo4j 图数据库的查询语言，</a:t>
            </a:r>
            <a:endParaRPr lang="zh-CN" altLang="en-US" dirty="0" smtClean="0">
              <a:latin typeface="+mn-ea"/>
              <a:cs typeface="+mn-ea"/>
            </a:endParaRPr>
          </a:p>
          <a:p>
            <a:pPr marL="457200" lvl="1" indent="0">
              <a:buNone/>
            </a:pPr>
            <a:r>
              <a:rPr lang="zh-CN" altLang="en-US" dirty="0" smtClean="0">
                <a:latin typeface="+mn-ea"/>
                <a:cs typeface="+mn-ea"/>
                <a:sym typeface="+mn-ea"/>
              </a:rPr>
              <a:t>注重易用性和可视化</a:t>
            </a:r>
            <a:r>
              <a:rPr lang="zh-CN" altLang="en-US" dirty="0" smtClean="0">
                <a:latin typeface="+mn-ea"/>
                <a:cs typeface="+mn-ea"/>
              </a:rPr>
              <a:t>。</a:t>
            </a:r>
            <a:endParaRPr lang="zh-CN" altLang="en-US" dirty="0" smtClean="0">
              <a:latin typeface="+mn-ea"/>
              <a:cs typeface="+mn-ea"/>
            </a:endParaRPr>
          </a:p>
          <a:p>
            <a:pPr marL="457200" lvl="1" indent="0">
              <a:buNone/>
            </a:pPr>
            <a:r>
              <a:rPr lang="zh-CN" altLang="en-US" dirty="0" smtClean="0">
                <a:latin typeface="+mn-ea"/>
                <a:cs typeface="+mn-ea"/>
              </a:rPr>
              <a:t>2.</a:t>
            </a:r>
            <a:r>
              <a:rPr lang="zh-CN" altLang="en-US" b="1" dirty="0" smtClean="0">
                <a:latin typeface="+mn-ea"/>
                <a:cs typeface="+mn-ea"/>
              </a:rPr>
              <a:t> SPARQL</a:t>
            </a:r>
            <a:r>
              <a:rPr lang="zh-CN" altLang="en-US" dirty="0" smtClean="0">
                <a:latin typeface="+mn-ea"/>
                <a:cs typeface="+mn-ea"/>
              </a:rPr>
              <a:t>： SPARQL 是用于 RDF 数据的查询语言，</a:t>
            </a:r>
            <a:endParaRPr lang="zh-CN" altLang="en-US" dirty="0" smtClean="0">
              <a:latin typeface="+mn-ea"/>
              <a:cs typeface="+mn-ea"/>
            </a:endParaRPr>
          </a:p>
          <a:p>
            <a:pPr marL="457200" lvl="1" indent="0">
              <a:buNone/>
            </a:pPr>
            <a:r>
              <a:rPr lang="zh-CN" altLang="en-US" dirty="0" smtClean="0">
                <a:latin typeface="+mn-ea"/>
                <a:cs typeface="+mn-ea"/>
                <a:sym typeface="+mn-ea"/>
              </a:rPr>
              <a:t>注重表达能力和查询复杂性</a:t>
            </a:r>
            <a:r>
              <a:rPr lang="zh-CN" altLang="en-US" dirty="0" smtClean="0">
                <a:latin typeface="+mn-ea"/>
                <a:cs typeface="+mn-ea"/>
              </a:rPr>
              <a:t>。</a:t>
            </a:r>
            <a:endParaRPr lang="zh-CN" altLang="en-US" dirty="0" smtClean="0">
              <a:latin typeface="+mn-ea"/>
              <a:cs typeface="+mn-ea"/>
            </a:endParaRPr>
          </a:p>
          <a:p>
            <a:pPr marL="457200" lvl="1" indent="0">
              <a:buNone/>
            </a:pPr>
            <a:r>
              <a:rPr lang="zh-CN" altLang="en-US" dirty="0" smtClean="0">
                <a:latin typeface="+mn-ea"/>
                <a:cs typeface="+mn-ea"/>
              </a:rPr>
              <a:t>3.</a:t>
            </a:r>
            <a:r>
              <a:rPr lang="zh-CN" altLang="en-US" b="1" dirty="0" smtClean="0">
                <a:latin typeface="+mn-ea"/>
                <a:cs typeface="+mn-ea"/>
              </a:rPr>
              <a:t> GQL</a:t>
            </a:r>
            <a:r>
              <a:rPr lang="zh-CN" altLang="en-US" dirty="0" smtClean="0">
                <a:latin typeface="+mn-ea"/>
                <a:cs typeface="+mn-ea"/>
              </a:rPr>
              <a:t>： GQL 是一种通用的图查询语言，与特定的图</a:t>
            </a:r>
            <a:endParaRPr lang="zh-CN" altLang="en-US" dirty="0" smtClean="0">
              <a:latin typeface="+mn-ea"/>
              <a:cs typeface="+mn-ea"/>
            </a:endParaRPr>
          </a:p>
          <a:p>
            <a:pPr marL="457200" lvl="1" indent="0">
              <a:buNone/>
            </a:pPr>
            <a:r>
              <a:rPr lang="zh-CN" altLang="en-US" dirty="0" smtClean="0">
                <a:latin typeface="+mn-ea"/>
                <a:cs typeface="+mn-ea"/>
              </a:rPr>
              <a:t>数据库无关。</a:t>
            </a:r>
            <a:r>
              <a:rPr lang="zh-CN" altLang="en-US" dirty="0" smtClean="0">
                <a:latin typeface="+mn-ea"/>
                <a:cs typeface="+mn-ea"/>
                <a:sym typeface="+mn-ea"/>
              </a:rPr>
              <a:t>注重通用性和统一接口</a:t>
            </a:r>
            <a:r>
              <a:rPr lang="zh-CN" altLang="en-US" dirty="0" smtClean="0">
                <a:latin typeface="+mn-ea"/>
                <a:cs typeface="+mn-ea"/>
              </a:rPr>
              <a:t>。</a:t>
            </a:r>
            <a:endParaRPr lang="zh-CN" altLang="en-US" dirty="0" smtClean="0">
              <a:latin typeface="+mn-ea"/>
              <a:cs typeface="+mn-ea"/>
            </a:endParaRPr>
          </a:p>
          <a:p>
            <a:pPr marL="457200" lvl="1" indent="0">
              <a:buNone/>
            </a:pPr>
            <a:r>
              <a:rPr lang="zh-CN" altLang="en-US" dirty="0" smtClean="0">
                <a:latin typeface="+mn-ea"/>
                <a:cs typeface="+mn-ea"/>
              </a:rPr>
              <a:t>4. </a:t>
            </a:r>
            <a:r>
              <a:rPr lang="zh-CN" altLang="en-US" b="1" dirty="0" smtClean="0">
                <a:latin typeface="+mn-ea"/>
                <a:cs typeface="+mn-ea"/>
              </a:rPr>
              <a:t>Gremlin</a:t>
            </a:r>
            <a:r>
              <a:rPr lang="zh-CN" altLang="en-US" dirty="0" smtClean="0">
                <a:latin typeface="+mn-ea"/>
                <a:cs typeface="+mn-ea"/>
              </a:rPr>
              <a:t>： Gremlin 是一种图遍历语言，适用于各</a:t>
            </a:r>
            <a:endParaRPr lang="zh-CN" altLang="en-US" dirty="0" smtClean="0">
              <a:latin typeface="+mn-ea"/>
              <a:cs typeface="+mn-ea"/>
            </a:endParaRPr>
          </a:p>
          <a:p>
            <a:pPr marL="457200" lvl="1" indent="0">
              <a:buNone/>
            </a:pPr>
            <a:r>
              <a:rPr lang="zh-CN" altLang="en-US" dirty="0" smtClean="0">
                <a:latin typeface="+mn-ea"/>
                <a:cs typeface="+mn-ea"/>
              </a:rPr>
              <a:t>种图数据库。</a:t>
            </a:r>
            <a:r>
              <a:rPr lang="zh-CN" altLang="en-US" dirty="0" smtClean="0">
                <a:latin typeface="+mn-ea"/>
                <a:cs typeface="+mn-ea"/>
                <a:sym typeface="+mn-ea"/>
              </a:rPr>
              <a:t>注重表达能力和灵活性</a:t>
            </a:r>
            <a:r>
              <a:rPr lang="zh-CN" altLang="en-US" dirty="0" smtClean="0">
                <a:latin typeface="+mn-ea"/>
                <a:cs typeface="+mn-ea"/>
              </a:rPr>
              <a:t>。</a:t>
            </a:r>
            <a:endParaRPr lang="zh-CN" altLang="en-US" dirty="0" smtClean="0">
              <a:latin typeface="+mn-ea"/>
              <a:cs typeface="+mn-ea"/>
            </a:endParaRPr>
          </a:p>
          <a:p>
            <a:pPr marL="457200" lvl="1" indent="0">
              <a:buNone/>
            </a:pPr>
            <a:endParaRPr lang="zh-CN" altLang="en-US" sz="4800" dirty="0" smtClean="0"/>
          </a:p>
          <a:p>
            <a:pPr marL="457200" lvl="1" indent="0">
              <a:buNone/>
            </a:pPr>
            <a:endParaRPr lang="zh-CN" altLang="en-US" sz="4800" dirty="0" smtClean="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10553"/>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IR代码生成实现中的优化</a:t>
            </a:r>
            <a:endParaRPr lang="zh-CN" altLang="en-US"/>
          </a:p>
        </p:txBody>
      </p:sp>
      <p:sp>
        <p:nvSpPr>
          <p:cNvPr id="3" name="内容占位符 2"/>
          <p:cNvSpPr>
            <a:spLocks noGrp="1"/>
          </p:cNvSpPr>
          <p:nvPr>
            <p:ph idx="1"/>
          </p:nvPr>
        </p:nvSpPr>
        <p:spPr/>
        <p:txBody>
          <a:bodyPr/>
          <a:p>
            <a:r>
              <a:rPr lang="zh-CN" altLang="en-US">
                <a:sym typeface="+mn-ea"/>
              </a:rPr>
              <a:t>用不同的抽象</a:t>
            </a:r>
            <a:r>
              <a:rPr lang="zh-CN" altLang="en-US"/>
              <a:t>生成高质量的IR代码</a:t>
            </a:r>
            <a:endParaRPr lang="zh-CN" altLang="en-US"/>
          </a:p>
          <a:p>
            <a:r>
              <a:rPr lang="zh-CN" altLang="en-US"/>
              <a:t>通过外部函数调用实现各种存储介质</a:t>
            </a:r>
            <a:r>
              <a:rPr lang="zh-CN" altLang="en-US"/>
              <a:t>访问</a:t>
            </a:r>
            <a:endParaRPr lang="zh-CN" altLang="en-US"/>
          </a:p>
          <a:p>
            <a:r>
              <a:rPr lang="zh-CN" altLang="en-US"/>
              <a:t>常规编译</a:t>
            </a:r>
            <a:r>
              <a:rPr lang="zh-CN" altLang="en-US"/>
              <a:t>优化</a:t>
            </a:r>
            <a:endParaRPr lang="zh-CN" altLang="en-US"/>
          </a:p>
          <a:p>
            <a:pPr marL="0" indent="0">
              <a:buNone/>
            </a:pPr>
            <a:r>
              <a:rPr lang="en-US" altLang="zh-CN"/>
              <a:t>   </a:t>
            </a:r>
            <a:r>
              <a:rPr lang="zh-CN" altLang="en-US"/>
              <a:t>这包括寄存器分配，控制流简化，死代码消除，指令组合，死存储消除等</a:t>
            </a:r>
            <a:r>
              <a:rPr lang="zh-CN" altLang="en-US"/>
              <a:t>操作。</a:t>
            </a:r>
            <a:endParaRPr lang="zh-CN" altLang="en-US"/>
          </a:p>
        </p:txBody>
      </p:sp>
    </p:spTree>
  </p:cSld>
  <p:clrMapOvr>
    <a:masterClrMapping/>
  </p:clrMapOvr>
  <p:transition advTm="5153"/>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IR代码生成实现中的优化</a:t>
            </a:r>
            <a:endParaRPr lang="zh-CN" altLang="en-US"/>
          </a:p>
        </p:txBody>
      </p:sp>
      <p:sp>
        <p:nvSpPr>
          <p:cNvPr id="3" name="内容占位符 2"/>
          <p:cNvSpPr>
            <a:spLocks noGrp="1"/>
          </p:cNvSpPr>
          <p:nvPr>
            <p:ph idx="1"/>
          </p:nvPr>
        </p:nvSpPr>
        <p:spPr/>
        <p:txBody>
          <a:bodyPr/>
          <a:p>
            <a:r>
              <a:rPr lang="zh-CN" altLang="en-US">
                <a:sym typeface="+mn-ea"/>
              </a:rPr>
              <a:t>用不同的抽象</a:t>
            </a:r>
            <a:r>
              <a:rPr lang="zh-CN" altLang="en-US"/>
              <a:t>生成高质量的IR代码</a:t>
            </a:r>
            <a:endParaRPr lang="zh-CN" altLang="en-US"/>
          </a:p>
          <a:p>
            <a:r>
              <a:rPr lang="zh-CN" altLang="en-US"/>
              <a:t>通过外部函数调用实现各种存储介质</a:t>
            </a:r>
            <a:r>
              <a:rPr lang="zh-CN" altLang="en-US"/>
              <a:t>访问</a:t>
            </a:r>
            <a:endParaRPr lang="zh-CN" altLang="en-US"/>
          </a:p>
          <a:p>
            <a:r>
              <a:rPr lang="zh-CN" altLang="en-US"/>
              <a:t>常规编译</a:t>
            </a:r>
            <a:r>
              <a:rPr lang="zh-CN" altLang="en-US"/>
              <a:t>优化</a:t>
            </a:r>
            <a:endParaRPr lang="zh-CN" altLang="en-US"/>
          </a:p>
          <a:p>
            <a:r>
              <a:rPr lang="zh-CN" altLang="en-US"/>
              <a:t>当每次编译类似的查询时，即具</a:t>
            </a:r>
            <a:r>
              <a:rPr lang="zh-CN" altLang="en-US" u="sng"/>
              <a:t>有相同运算符但具有不同参数</a:t>
            </a:r>
            <a:r>
              <a:rPr lang="zh-CN" altLang="en-US"/>
              <a:t>（如标签）的查询时，重复编译会对性能产生负面影响，这是完全没有必要的。</a:t>
            </a:r>
            <a:endParaRPr lang="zh-CN" altLang="en-US"/>
          </a:p>
        </p:txBody>
      </p:sp>
    </p:spTree>
  </p:cSld>
  <p:clrMapOvr>
    <a:masterClrMapping/>
  </p:clrMapOvr>
  <p:transition advTm="10559"/>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a:t>
            </a:r>
            <a:r>
              <a:rPr lang="zh-CN" altLang="en-US">
                <a:sym typeface="+mn-ea"/>
              </a:rPr>
              <a:t>实现</a:t>
            </a:r>
            <a:r>
              <a:rPr lang="zh-CN" altLang="en-US">
                <a:sym typeface="+mn-ea"/>
              </a:rPr>
              <a:t>中优化</a:t>
            </a:r>
            <a:endParaRPr lang="zh-CN" altLang="en-US"/>
          </a:p>
        </p:txBody>
      </p:sp>
      <p:sp>
        <p:nvSpPr>
          <p:cNvPr id="3" name="内容占位符 2"/>
          <p:cNvSpPr>
            <a:spLocks noGrp="1"/>
          </p:cNvSpPr>
          <p:nvPr>
            <p:ph idx="1"/>
          </p:nvPr>
        </p:nvSpPr>
        <p:spPr/>
        <p:txBody>
          <a:bodyPr/>
          <a:p>
            <a:r>
              <a:rPr lang="zh-CN" altLang="en-US"/>
              <a:t>重复编译完全没有必要。</a:t>
            </a:r>
            <a:endParaRPr lang="zh-CN" altLang="en-US"/>
          </a:p>
          <a:p>
            <a:pPr marL="0" indent="0">
              <a:buNone/>
            </a:pPr>
            <a:r>
              <a:rPr lang="en-US" altLang="zh-CN"/>
              <a:t>   </a:t>
            </a:r>
            <a:r>
              <a:rPr lang="zh-CN" altLang="en-US"/>
              <a:t>为了解决这个问题，该论文建立</a:t>
            </a:r>
            <a:r>
              <a:rPr lang="zh-CN" altLang="en-US"/>
              <a:t>了一个缓存机制来存储已编译查询的代码。它可以存储在磁盘或其他存储介质上。 </a:t>
            </a:r>
            <a:endParaRPr lang="zh-CN" altLang="en-US"/>
          </a:p>
          <a:p>
            <a:pPr marL="0" indent="0">
              <a:buNone/>
            </a:pPr>
            <a:r>
              <a:rPr lang="en-US" altLang="zh-CN"/>
              <a:t>   </a:t>
            </a:r>
            <a:r>
              <a:rPr lang="zh-CN" altLang="en-US"/>
              <a:t>开始编译前，通过关键字进行查询。如果已经存在编译后的代码，则</a:t>
            </a:r>
            <a:r>
              <a:rPr lang="zh-CN" altLang="en-US"/>
              <a:t>直接将其</a:t>
            </a:r>
            <a:r>
              <a:rPr lang="zh-CN" altLang="en-US"/>
              <a:t>用于处理查询。否则，将对查询进行新的编译，并将代码与其关键字一起存储起来。</a:t>
            </a:r>
            <a:endParaRPr lang="zh-CN" altLang="en-US"/>
          </a:p>
        </p:txBody>
      </p:sp>
    </p:spTree>
  </p:cSld>
  <p:clrMapOvr>
    <a:masterClrMapping/>
  </p:clrMapOvr>
  <p:transition advTm="11676"/>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IR代码生成实现中的优化</a:t>
            </a:r>
            <a:endParaRPr lang="zh-CN" altLang="en-US"/>
          </a:p>
        </p:txBody>
      </p:sp>
      <p:sp>
        <p:nvSpPr>
          <p:cNvPr id="3" name="内容占位符 2"/>
          <p:cNvSpPr>
            <a:spLocks noGrp="1"/>
          </p:cNvSpPr>
          <p:nvPr>
            <p:ph idx="1"/>
          </p:nvPr>
        </p:nvSpPr>
        <p:spPr/>
        <p:txBody>
          <a:bodyPr/>
          <a:p>
            <a:r>
              <a:rPr lang="zh-CN" altLang="en-US">
                <a:sym typeface="+mn-ea"/>
              </a:rPr>
              <a:t>用不同的抽象</a:t>
            </a:r>
            <a:r>
              <a:rPr lang="zh-CN" altLang="en-US"/>
              <a:t>生成高质量的IR代码</a:t>
            </a:r>
            <a:endParaRPr lang="zh-CN" altLang="en-US"/>
          </a:p>
          <a:p>
            <a:r>
              <a:rPr lang="zh-CN" altLang="en-US"/>
              <a:t>通过外部函数调用实现各种存储介质</a:t>
            </a:r>
            <a:r>
              <a:rPr lang="zh-CN" altLang="en-US"/>
              <a:t>访问</a:t>
            </a:r>
            <a:endParaRPr lang="zh-CN" altLang="en-US"/>
          </a:p>
          <a:p>
            <a:r>
              <a:rPr lang="zh-CN" altLang="en-US"/>
              <a:t>常规编译</a:t>
            </a:r>
            <a:r>
              <a:rPr lang="zh-CN" altLang="en-US"/>
              <a:t>优化</a:t>
            </a:r>
            <a:endParaRPr lang="zh-CN" altLang="en-US"/>
          </a:p>
          <a:p>
            <a:r>
              <a:rPr lang="zh-CN" altLang="en-US"/>
              <a:t>代码</a:t>
            </a:r>
            <a:r>
              <a:rPr lang="zh-CN" altLang="en-US"/>
              <a:t>缓存</a:t>
            </a:r>
            <a:endParaRPr lang="zh-CN" altLang="en-US"/>
          </a:p>
        </p:txBody>
      </p:sp>
    </p:spTree>
  </p:cSld>
  <p:clrMapOvr>
    <a:masterClrMapping/>
  </p:clrMapOvr>
  <p:transition advTm="3245"/>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三种查询及其优化</a:t>
            </a:r>
            <a:endParaRPr lang="zh-CN" altLang="en-US"/>
          </a:p>
        </p:txBody>
      </p:sp>
      <p:sp>
        <p:nvSpPr>
          <p:cNvPr id="3" name="内容占位符 2"/>
          <p:cNvSpPr>
            <a:spLocks noGrp="1"/>
          </p:cNvSpPr>
          <p:nvPr>
            <p:ph idx="1"/>
          </p:nvPr>
        </p:nvSpPr>
        <p:spPr/>
        <p:txBody>
          <a:bodyPr/>
          <a:p>
            <a:r>
              <a:rPr lang="zh-CN" altLang="en-US"/>
              <a:t>查询解释</a:t>
            </a:r>
            <a:endParaRPr lang="zh-CN" altLang="en-US"/>
          </a:p>
          <a:p>
            <a:r>
              <a:rPr lang="zh-CN" altLang="en-US"/>
              <a:t>查询编译</a:t>
            </a:r>
            <a:endParaRPr lang="zh-CN" altLang="en-US"/>
          </a:p>
          <a:p>
            <a:r>
              <a:rPr lang="en-US" altLang="zh-CN"/>
              <a:t>IR</a:t>
            </a:r>
            <a:r>
              <a:rPr lang="zh-CN" altLang="en-US"/>
              <a:t>的实现与进一步</a:t>
            </a:r>
            <a:r>
              <a:rPr lang="zh-CN" altLang="en-US"/>
              <a:t>优化</a:t>
            </a:r>
            <a:endParaRPr lang="zh-CN" altLang="en-US"/>
          </a:p>
          <a:p>
            <a:r>
              <a:rPr lang="zh-CN" altLang="en-US"/>
              <a:t>自适应查询</a:t>
            </a:r>
            <a:r>
              <a:rPr lang="zh-CN" altLang="en-US"/>
              <a:t>方法</a:t>
            </a:r>
            <a:endParaRPr lang="zh-CN" altLang="en-US"/>
          </a:p>
        </p:txBody>
      </p:sp>
    </p:spTree>
  </p:cSld>
  <p:clrMapOvr>
    <a:masterClrMapping/>
  </p:clrMapOvr>
  <p:transition advTm="4647"/>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pPr marL="0" indent="0">
              <a:buNone/>
            </a:pPr>
            <a:r>
              <a:rPr lang="zh-CN" altLang="en-US"/>
              <a:t>   尽管查询</a:t>
            </a:r>
            <a:r>
              <a:rPr lang="zh-CN" altLang="en-US">
                <a:sym typeface="+mn-ea"/>
              </a:rPr>
              <a:t>编译</a:t>
            </a:r>
            <a:r>
              <a:rPr lang="zh-CN" altLang="en-US"/>
              <a:t>的速度很快，但在仅涉及几个元组的短期运行查询时会出现问题。编译过程将消耗比实际查询运行时更多的时间。</a:t>
            </a:r>
            <a:endParaRPr lang="zh-CN" altLang="en-US"/>
          </a:p>
          <a:p>
            <a:pPr marL="0" indent="0">
              <a:buNone/>
            </a:pPr>
            <a:r>
              <a:rPr lang="en-US" altLang="zh-CN"/>
              <a:t>   </a:t>
            </a:r>
            <a:r>
              <a:rPr lang="zh-CN" altLang="en-US"/>
              <a:t>同时当数据存储在不同介质上时，会产生差异化的延迟时间，这对查询过程本身</a:t>
            </a:r>
            <a:r>
              <a:rPr lang="zh-CN" altLang="en-US"/>
              <a:t>以及用户感官都有</a:t>
            </a:r>
            <a:r>
              <a:rPr lang="zh-CN" altLang="en-US"/>
              <a:t>负面影响。</a:t>
            </a:r>
            <a:endParaRPr lang="zh-CN" altLang="en-US"/>
          </a:p>
        </p:txBody>
      </p:sp>
    </p:spTree>
  </p:cSld>
  <p:clrMapOvr>
    <a:masterClrMapping/>
  </p:clrMapOvr>
  <p:transition advTm="22849"/>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zh-CN" altLang="en-US"/>
              <a:t>前提：并行性</a:t>
            </a:r>
            <a:r>
              <a:rPr lang="en-US" altLang="zh-CN"/>
              <a:t>/</a:t>
            </a:r>
            <a:r>
              <a:rPr lang="zh-CN" altLang="en-US"/>
              <a:t>多线程</a:t>
            </a:r>
            <a:endParaRPr lang="zh-CN" altLang="en-US"/>
          </a:p>
          <a:p>
            <a:pPr marL="0" indent="0">
              <a:buNone/>
            </a:pPr>
            <a:r>
              <a:rPr lang="en-US" altLang="zh-CN"/>
              <a:t>   </a:t>
            </a:r>
            <a:r>
              <a:rPr lang="zh-CN" altLang="en-US"/>
              <a:t>在前面我们提到，利用Morsel 驱动的并行性来实现并行化。这意味着每个任务</a:t>
            </a:r>
            <a:r>
              <a:rPr lang="zh-CN" altLang="en-US"/>
              <a:t>块在自己的模式下独立地完成工作。这种任务块的独立性是该论文后续内容的前提。</a:t>
            </a:r>
            <a:endParaRPr lang="zh-CN" altLang="en-US"/>
          </a:p>
        </p:txBody>
      </p:sp>
    </p:spTree>
  </p:cSld>
  <p:clrMapOvr>
    <a:masterClrMapping/>
  </p:clrMapOvr>
  <p:transition advTm="15427"/>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zh-CN" altLang="en-US"/>
              <a:t>前提：并行性</a:t>
            </a:r>
            <a:r>
              <a:rPr lang="en-US" altLang="zh-CN"/>
              <a:t>/</a:t>
            </a:r>
            <a:r>
              <a:rPr lang="zh-CN" altLang="en-US"/>
              <a:t>多线程</a:t>
            </a:r>
            <a:endParaRPr lang="zh-CN" altLang="en-US"/>
          </a:p>
          <a:p>
            <a:r>
              <a:rPr lang="zh-CN" altLang="en-US"/>
              <a:t>自适应方法的</a:t>
            </a:r>
            <a:r>
              <a:rPr lang="zh-CN" altLang="en-US"/>
              <a:t>过程</a:t>
            </a:r>
            <a:endParaRPr lang="zh-CN" altLang="en-US"/>
          </a:p>
          <a:p>
            <a:pPr marL="0" indent="0">
              <a:buNone/>
            </a:pPr>
            <a:r>
              <a:rPr lang="en-US" altLang="zh-CN"/>
              <a:t>   </a:t>
            </a:r>
            <a:r>
              <a:rPr lang="zh-CN" altLang="en-US"/>
              <a:t>该</a:t>
            </a:r>
            <a:r>
              <a:rPr lang="zh-CN" altLang="en-US"/>
              <a:t>方法通过在后台线程中将查询编译成机器代码来提高查询的执行效率。</a:t>
            </a:r>
            <a:endParaRPr lang="zh-CN" altLang="en-US"/>
          </a:p>
          <a:p>
            <a:pPr marL="0" indent="0">
              <a:buNone/>
            </a:pPr>
            <a:r>
              <a:rPr lang="en-US" altLang="zh-CN"/>
              <a:t>   初始阶段，查询以解释模式执行（ 使用预先 AOT 编译好的代码进行解释 ），以便快速获取结果。同时，后台线程会对查询进行编译，并生成更高效的机器代码，为提高后续查询的执行速度做准备。当编译完成后，任务函数切换到新编译的查询代码去。</a:t>
            </a:r>
            <a:endParaRPr lang="en-US" altLang="zh-CN"/>
          </a:p>
        </p:txBody>
      </p:sp>
    </p:spTree>
  </p:cSld>
  <p:clrMapOvr>
    <a:masterClrMapping/>
  </p:clrMapOvr>
  <p:transition advTm="27967"/>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zh-CN" altLang="en-US"/>
              <a:t>前提：并行性</a:t>
            </a:r>
            <a:r>
              <a:rPr lang="en-US" altLang="zh-CN"/>
              <a:t>/</a:t>
            </a:r>
            <a:r>
              <a:rPr lang="zh-CN" altLang="en-US"/>
              <a:t>多线程</a:t>
            </a:r>
            <a:endParaRPr lang="zh-CN" altLang="en-US"/>
          </a:p>
          <a:p>
            <a:r>
              <a:rPr lang="zh-CN" altLang="en-US"/>
              <a:t>自适应方法的</a:t>
            </a:r>
            <a:r>
              <a:rPr lang="zh-CN" altLang="en-US"/>
              <a:t>过程</a:t>
            </a:r>
            <a:endParaRPr lang="zh-CN" altLang="en-US"/>
          </a:p>
          <a:p>
            <a:pPr marL="0" indent="0">
              <a:buNone/>
            </a:pPr>
            <a:r>
              <a:rPr lang="en-US" altLang="zh-CN"/>
              <a:t>   初始阶段，查询以解释模式执行，后台线程会对查询进行编译。</a:t>
            </a:r>
            <a:endParaRPr lang="en-US" altLang="zh-CN"/>
          </a:p>
          <a:p>
            <a:pPr marL="0" indent="0">
              <a:buNone/>
            </a:pPr>
            <a:r>
              <a:rPr lang="en-US" altLang="zh-CN"/>
              <a:t>   当编译完成后，任务切换到新编译代码。</a:t>
            </a:r>
            <a:endParaRPr lang="en-US" altLang="zh-CN"/>
          </a:p>
          <a:p>
            <a:pPr marL="0" indent="0">
              <a:buNone/>
            </a:pPr>
            <a:r>
              <a:rPr lang="en-US" altLang="zh-CN"/>
              <a:t>   不仅保留了</a:t>
            </a:r>
            <a:r>
              <a:rPr lang="en-US" altLang="zh-CN">
                <a:sym typeface="+mn-ea"/>
              </a:rPr>
              <a:t>编译</a:t>
            </a:r>
            <a:r>
              <a:rPr lang="en-US" altLang="zh-CN"/>
              <a:t>查询的优势，</a:t>
            </a:r>
            <a:r>
              <a:rPr lang="zh-CN" altLang="en-US"/>
              <a:t>还</a:t>
            </a:r>
            <a:r>
              <a:rPr lang="en-US" altLang="zh-CN"/>
              <a:t>通过并行处理解释查询和编译查询过程，提升</a:t>
            </a:r>
            <a:r>
              <a:rPr lang="zh-CN" altLang="en-US"/>
              <a:t>了</a:t>
            </a:r>
            <a:r>
              <a:rPr lang="en-US" altLang="zh-CN"/>
              <a:t>效率。</a:t>
            </a:r>
            <a:endParaRPr lang="en-US" altLang="zh-CN"/>
          </a:p>
          <a:p>
            <a:pPr marL="0" indent="0">
              <a:buNone/>
            </a:pPr>
            <a:r>
              <a:rPr lang="en-US" altLang="zh-CN"/>
              <a:t>    查询处理模式的切换</a:t>
            </a:r>
            <a:r>
              <a:rPr lang="zh-CN" altLang="en-US"/>
              <a:t>是多线程并行的一种应用</a:t>
            </a:r>
            <a:r>
              <a:rPr lang="en-US" altLang="zh-CN"/>
              <a:t>。</a:t>
            </a:r>
            <a:endParaRPr lang="en-US" altLang="zh-CN"/>
          </a:p>
          <a:p>
            <a:pPr marL="0" indent="0">
              <a:buNone/>
            </a:pPr>
            <a:endParaRPr lang="en-US" altLang="zh-CN"/>
          </a:p>
        </p:txBody>
      </p:sp>
    </p:spTree>
  </p:cSld>
  <p:clrMapOvr>
    <a:masterClrMapping/>
  </p:clrMapOvr>
  <p:transition advTm="14828"/>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zh-CN" altLang="en-US"/>
              <a:t>前提：并行性</a:t>
            </a:r>
            <a:r>
              <a:rPr lang="en-US" altLang="zh-CN"/>
              <a:t>/</a:t>
            </a:r>
            <a:r>
              <a:rPr lang="zh-CN" altLang="en-US"/>
              <a:t>多线程</a:t>
            </a:r>
            <a:endParaRPr lang="zh-CN" altLang="en-US"/>
          </a:p>
          <a:p>
            <a:r>
              <a:rPr lang="zh-CN" altLang="en-US"/>
              <a:t>自适应方法的过程</a:t>
            </a:r>
            <a:endParaRPr lang="zh-CN" altLang="en-US"/>
          </a:p>
          <a:p>
            <a:r>
              <a:rPr lang="en-US" altLang="zh-CN"/>
              <a:t>在不同存储介质下的优势</a:t>
            </a:r>
            <a:endParaRPr lang="zh-CN" altLang="en-US"/>
          </a:p>
          <a:p>
            <a:pPr marL="0" indent="0">
              <a:buNone/>
            </a:pPr>
            <a:endParaRPr lang="en-US" altLang="zh-CN"/>
          </a:p>
        </p:txBody>
      </p:sp>
    </p:spTree>
  </p:cSld>
  <p:clrMapOvr>
    <a:masterClrMapping/>
  </p:clrMapOvr>
  <p:transition advTm="494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4"/>
          </p:nvPr>
        </p:nvSpPr>
        <p:spPr>
          <a:xfrm>
            <a:off x="-17145" y="385445"/>
            <a:ext cx="2047240" cy="636270"/>
          </a:xfrm>
        </p:spPr>
        <p:txBody>
          <a:bodyPr wrap="square"/>
          <a:lstStyle/>
          <a:p>
            <a:r>
              <a:rPr lang="zh-CN" altLang="en-US"/>
              <a:t>图查询语言实例</a:t>
            </a:r>
            <a:endParaRPr lang="zh-CN" altLang="en-US"/>
          </a:p>
        </p:txBody>
      </p:sp>
      <p:sp>
        <p:nvSpPr>
          <p:cNvPr id="2" name="灯片编号占位符 1"/>
          <p:cNvSpPr>
            <a:spLocks noGrp="1"/>
          </p:cNvSpPr>
          <p:nvPr>
            <p:ph type="sldNum" sz="quarter" idx="15"/>
          </p:nvPr>
        </p:nvSpPr>
        <p:spPr/>
        <p:txBody>
          <a:bodyPr/>
          <a:lstStyle/>
          <a:p>
            <a:fld id="{27C45CD9-0508-4D1E-923D-4DFDAA610D19}" type="slidenum">
              <a:rPr lang="zh-CN" altLang="en-US" smtClean="0"/>
            </a:fld>
            <a:endParaRPr lang="zh-CN" altLang="en-US" dirty="0"/>
          </a:p>
        </p:txBody>
      </p:sp>
      <p:grpSp>
        <p:nvGrpSpPr>
          <p:cNvPr id="9" name="组合 8"/>
          <p:cNvGrpSpPr/>
          <p:nvPr/>
        </p:nvGrpSpPr>
        <p:grpSpPr>
          <a:xfrm>
            <a:off x="547370" y="1356995"/>
            <a:ext cx="8154035" cy="4311015"/>
            <a:chOff x="0" y="2137"/>
            <a:chExt cx="12841" cy="6789"/>
          </a:xfrm>
        </p:grpSpPr>
        <p:pic>
          <p:nvPicPr>
            <p:cNvPr id="5" name="图片 4"/>
            <p:cNvPicPr>
              <a:picLocks noChangeAspect="1"/>
            </p:cNvPicPr>
            <p:nvPr>
              <p:custDataLst>
                <p:tags r:id="rId1"/>
              </p:custDataLst>
            </p:nvPr>
          </p:nvPicPr>
          <p:blipFill>
            <a:blip r:embed="rId2"/>
            <a:stretch>
              <a:fillRect/>
            </a:stretch>
          </p:blipFill>
          <p:spPr>
            <a:xfrm>
              <a:off x="0" y="2137"/>
              <a:ext cx="7122" cy="264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0" y="4782"/>
              <a:ext cx="7149" cy="4144"/>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7122" y="2137"/>
              <a:ext cx="5596" cy="3859"/>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7121" y="5996"/>
              <a:ext cx="5720" cy="2930"/>
            </a:xfrm>
            <a:prstGeom prst="rect">
              <a:avLst/>
            </a:prstGeom>
          </p:spPr>
        </p:pic>
      </p:grpSp>
    </p:spTree>
  </p:cSld>
  <p:clrMapOvr>
    <a:masterClrMapping/>
  </p:clrMapOvr>
  <p:transition advTm="9294"/>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en-US" altLang="zh-CN"/>
              <a:t>在不同存储介质下的优势</a:t>
            </a:r>
            <a:endParaRPr lang="zh-CN" altLang="en-US"/>
          </a:p>
          <a:p>
            <a:pPr marL="0" indent="0">
              <a:buNone/>
            </a:pPr>
            <a:r>
              <a:rPr lang="en-US" altLang="zh-CN"/>
              <a:t>   该</a:t>
            </a:r>
            <a:r>
              <a:rPr lang="zh-CN" altLang="en-US"/>
              <a:t>方法能够</a:t>
            </a:r>
            <a:r>
              <a:rPr lang="en-US" altLang="zh-CN"/>
              <a:t>隐藏不同存储介质下的I/O延迟。这是由于延迟较高的存储类型会导致额外的存储访问延迟，从而使得我们有更多的处理时间来实现后台线程的编译过程。</a:t>
            </a:r>
            <a:endParaRPr lang="en-US" altLang="zh-CN"/>
          </a:p>
          <a:p>
            <a:pPr marL="0" indent="0">
              <a:buNone/>
            </a:pPr>
            <a:r>
              <a:rPr lang="en-US" altLang="zh-CN"/>
              <a:t>         </a:t>
            </a:r>
            <a:endParaRPr lang="en-US" altLang="zh-CN"/>
          </a:p>
        </p:txBody>
      </p:sp>
    </p:spTree>
  </p:cSld>
  <p:clrMapOvr>
    <a:masterClrMapping/>
  </p:clrMapOvr>
  <p:transition advTm="26276"/>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en-US" altLang="zh-CN"/>
              <a:t>在不同存储介质下的优势</a:t>
            </a:r>
            <a:endParaRPr lang="zh-CN" altLang="en-US"/>
          </a:p>
          <a:p>
            <a:pPr marL="0" indent="0">
              <a:buNone/>
            </a:pPr>
            <a:r>
              <a:rPr lang="en-US" altLang="zh-CN"/>
              <a:t>   延迟较高存储类型</a:t>
            </a:r>
            <a:r>
              <a:rPr lang="en-US" altLang="zh-CN">
                <a:latin typeface="Arial" panose="020B0604020202020204" pitchFamily="34" charset="0"/>
                <a:cs typeface="Arial" panose="020B0604020202020204" pitchFamily="34" charset="0"/>
              </a:rPr>
              <a:t>→</a:t>
            </a:r>
            <a:r>
              <a:rPr lang="en-US" altLang="zh-CN"/>
              <a:t>额外存储访问延迟</a:t>
            </a:r>
            <a:r>
              <a:rPr lang="en-US" altLang="zh-CN">
                <a:latin typeface="Arial" panose="020B0604020202020204" pitchFamily="34" charset="0"/>
                <a:cs typeface="Arial" panose="020B0604020202020204" pitchFamily="34" charset="0"/>
              </a:rPr>
              <a:t>→</a:t>
            </a:r>
            <a:r>
              <a:rPr lang="en-US" altLang="zh-CN"/>
              <a:t>更多</a:t>
            </a:r>
            <a:r>
              <a:rPr lang="en-US" altLang="zh-CN">
                <a:sym typeface="+mn-ea"/>
              </a:rPr>
              <a:t>后台编译</a:t>
            </a:r>
            <a:r>
              <a:rPr lang="en-US" altLang="zh-CN"/>
              <a:t>时间</a:t>
            </a:r>
            <a:endParaRPr lang="en-US" altLang="zh-CN"/>
          </a:p>
          <a:p>
            <a:pPr marL="0" indent="0">
              <a:buNone/>
            </a:pPr>
            <a:r>
              <a:rPr lang="en-US" altLang="zh-CN"/>
              <a:t>   在高延迟介质作用下，</a:t>
            </a:r>
            <a:r>
              <a:rPr lang="zh-CN" altLang="en-US"/>
              <a:t>虽然</a:t>
            </a:r>
            <a:r>
              <a:rPr lang="en-US" altLang="zh-CN"/>
              <a:t>处理的早期解释阶段，处理器可能会花费更多的时间等待存储数据的到达，但是这也给了更多时间来进行后台编译和优化，大幅提高后续查询的性能。一旦数据到达并开始处理管道后面的操作符，编译器可以选择更快的编译模式来进一步优化代码，以提高整体性能。         </a:t>
            </a:r>
            <a:endParaRPr lang="en-US" altLang="zh-CN"/>
          </a:p>
        </p:txBody>
      </p:sp>
    </p:spTree>
  </p:cSld>
  <p:clrMapOvr>
    <a:masterClrMapping/>
  </p:clrMapOvr>
  <p:transition advTm="19741"/>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zh-CN" altLang="en-US"/>
              <a:t>前提：并行性</a:t>
            </a:r>
            <a:r>
              <a:rPr lang="en-US" altLang="zh-CN"/>
              <a:t>/</a:t>
            </a:r>
            <a:r>
              <a:rPr lang="zh-CN" altLang="en-US"/>
              <a:t>多线程</a:t>
            </a:r>
            <a:endParaRPr lang="zh-CN" altLang="en-US"/>
          </a:p>
          <a:p>
            <a:r>
              <a:rPr lang="zh-CN" altLang="en-US"/>
              <a:t>自适应方法的过程</a:t>
            </a:r>
            <a:endParaRPr lang="zh-CN" altLang="en-US"/>
          </a:p>
          <a:p>
            <a:r>
              <a:rPr lang="en-US" altLang="zh-CN"/>
              <a:t>在不同存储介质下的优势</a:t>
            </a:r>
            <a:endParaRPr lang="en-US" altLang="zh-CN"/>
          </a:p>
          <a:p>
            <a:pPr marL="0" indent="0">
              <a:buNone/>
            </a:pPr>
            <a:r>
              <a:rPr lang="en-US" altLang="zh-CN"/>
              <a:t>   </a:t>
            </a:r>
            <a:r>
              <a:rPr lang="zh-CN" altLang="en-US"/>
              <a:t>达到</a:t>
            </a:r>
            <a:r>
              <a:rPr lang="en-US" altLang="zh-CN"/>
              <a:t>查询操作在各种介质上都快速且稳定的效果</a:t>
            </a:r>
            <a:r>
              <a:rPr lang="zh-CN" altLang="en-US"/>
              <a:t>。</a:t>
            </a:r>
            <a:endParaRPr lang="en-US" altLang="zh-CN"/>
          </a:p>
          <a:p>
            <a:pPr marL="0" indent="0">
              <a:buNone/>
            </a:pPr>
            <a:endParaRPr lang="en-US" altLang="zh-CN"/>
          </a:p>
        </p:txBody>
      </p:sp>
    </p:spTree>
  </p:cSld>
  <p:clrMapOvr>
    <a:masterClrMapping/>
  </p:clrMapOvr>
  <p:transition advTm="6922"/>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a:xfrm>
            <a:off x="457200" y="1456690"/>
            <a:ext cx="8229600" cy="4525963"/>
          </a:xfrm>
        </p:spPr>
        <p:txBody>
          <a:bodyPr/>
          <a:p>
            <a:r>
              <a:rPr lang="zh-CN" altLang="en-US"/>
              <a:t>前提：并行性</a:t>
            </a:r>
            <a:r>
              <a:rPr lang="en-US" altLang="zh-CN"/>
              <a:t>/</a:t>
            </a:r>
            <a:r>
              <a:rPr lang="zh-CN" altLang="en-US"/>
              <a:t>多线程</a:t>
            </a:r>
            <a:endParaRPr lang="zh-CN" altLang="en-US"/>
          </a:p>
          <a:p>
            <a:r>
              <a:rPr lang="zh-CN" altLang="en-US"/>
              <a:t>自适应方法的过程</a:t>
            </a:r>
            <a:endParaRPr lang="zh-CN" altLang="en-US"/>
          </a:p>
          <a:p>
            <a:r>
              <a:rPr lang="en-US" altLang="zh-CN"/>
              <a:t>在不同存储介质下的优势</a:t>
            </a:r>
            <a:endParaRPr lang="en-US" altLang="zh-CN"/>
          </a:p>
          <a:p>
            <a:r>
              <a:rPr lang="en-US" altLang="zh-CN"/>
              <a:t>自适应方法中的代码缓存</a:t>
            </a:r>
            <a:endParaRPr lang="en-US" altLang="zh-CN"/>
          </a:p>
          <a:p>
            <a:pPr marL="0" indent="0">
              <a:buNone/>
            </a:pPr>
            <a:r>
              <a:rPr lang="en-US" altLang="zh-CN"/>
              <a:t>   检索代码的过程也会带来开销，且具有一定的失败率</a:t>
            </a:r>
            <a:r>
              <a:rPr lang="zh-CN" altLang="en-US"/>
              <a:t>。该论文提出可以</a:t>
            </a:r>
            <a:r>
              <a:rPr lang="en-US" altLang="zh-CN"/>
              <a:t>选择类似的方式处理此开销。查询引擎</a:t>
            </a:r>
            <a:r>
              <a:rPr lang="zh-CN" altLang="en-US"/>
              <a:t>开始阶段仍为</a:t>
            </a:r>
            <a:r>
              <a:rPr lang="en-US" altLang="zh-CN"/>
              <a:t>解释</a:t>
            </a:r>
            <a:r>
              <a:rPr lang="zh-CN" altLang="en-US"/>
              <a:t>模式</a:t>
            </a:r>
            <a:r>
              <a:rPr lang="en-US" altLang="zh-CN"/>
              <a:t>，</a:t>
            </a:r>
            <a:r>
              <a:rPr lang="zh-CN" altLang="en-US"/>
              <a:t>而</a:t>
            </a:r>
            <a:r>
              <a:rPr lang="en-US" altLang="zh-CN"/>
              <a:t>后台线程</a:t>
            </a:r>
            <a:r>
              <a:rPr lang="zh-CN" altLang="en-US"/>
              <a:t>同时进行的则是</a:t>
            </a:r>
            <a:r>
              <a:rPr lang="en-US" altLang="zh-CN"/>
              <a:t>从缓存中检索代码开始。</a:t>
            </a:r>
            <a:r>
              <a:rPr lang="zh-CN" altLang="en-US"/>
              <a:t>并行化处理</a:t>
            </a:r>
            <a:r>
              <a:rPr lang="en-US" altLang="zh-CN"/>
              <a:t>有效地隐藏了额外的代码缓存开销并进一步提高性能。</a:t>
            </a:r>
            <a:endParaRPr lang="en-US" altLang="zh-CN"/>
          </a:p>
          <a:p>
            <a:pPr marL="0" indent="0">
              <a:buNone/>
            </a:pPr>
            <a:endParaRPr lang="en-US" altLang="zh-CN"/>
          </a:p>
        </p:txBody>
      </p:sp>
    </p:spTree>
  </p:cSld>
  <p:clrMapOvr>
    <a:masterClrMapping/>
  </p:clrMapOvr>
  <p:transition advTm="32717"/>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自适应查询方法</a:t>
            </a:r>
            <a:endParaRPr lang="zh-CN" altLang="en-US"/>
          </a:p>
        </p:txBody>
      </p:sp>
      <p:sp>
        <p:nvSpPr>
          <p:cNvPr id="3" name="内容占位符 2"/>
          <p:cNvSpPr>
            <a:spLocks noGrp="1"/>
          </p:cNvSpPr>
          <p:nvPr>
            <p:ph idx="1"/>
          </p:nvPr>
        </p:nvSpPr>
        <p:spPr/>
        <p:txBody>
          <a:bodyPr/>
          <a:p>
            <a:r>
              <a:rPr lang="zh-CN" altLang="en-US"/>
              <a:t>前提：并行性</a:t>
            </a:r>
            <a:r>
              <a:rPr lang="en-US" altLang="zh-CN"/>
              <a:t>/</a:t>
            </a:r>
            <a:r>
              <a:rPr lang="zh-CN" altLang="en-US"/>
              <a:t>多线程</a:t>
            </a:r>
            <a:endParaRPr lang="zh-CN" altLang="en-US"/>
          </a:p>
          <a:p>
            <a:r>
              <a:rPr lang="zh-CN" altLang="en-US"/>
              <a:t>自适应方法的过程</a:t>
            </a:r>
            <a:endParaRPr lang="zh-CN" altLang="en-US"/>
          </a:p>
          <a:p>
            <a:r>
              <a:rPr lang="en-US" altLang="zh-CN"/>
              <a:t>在不同存储介质下的优势</a:t>
            </a:r>
            <a:endParaRPr lang="en-US" altLang="zh-CN"/>
          </a:p>
          <a:p>
            <a:r>
              <a:rPr lang="en-US" altLang="zh-CN"/>
              <a:t>自适应方法中的代码缓存</a:t>
            </a:r>
            <a:endParaRPr lang="en-US" altLang="zh-CN"/>
          </a:p>
          <a:p>
            <a:r>
              <a:rPr lang="zh-CN" altLang="en-US"/>
              <a:t>自适应方法的效果</a:t>
            </a:r>
            <a:endParaRPr lang="zh-CN" altLang="en-US"/>
          </a:p>
          <a:p>
            <a:pPr marL="0" indent="0">
              <a:buNone/>
            </a:pPr>
            <a:r>
              <a:rPr lang="en-US" altLang="zh-CN"/>
              <a:t>     </a:t>
            </a:r>
            <a:r>
              <a:rPr lang="zh-CN" altLang="en-US"/>
              <a:t>自适应查询在多线程情况下是优于纯</a:t>
            </a:r>
            <a:r>
              <a:rPr lang="en-US" altLang="zh-CN"/>
              <a:t>JIT</a:t>
            </a:r>
            <a:r>
              <a:rPr lang="zh-CN" altLang="en-US"/>
              <a:t>或纯</a:t>
            </a:r>
            <a:r>
              <a:rPr lang="en-US" altLang="zh-CN"/>
              <a:t>AOT</a:t>
            </a:r>
            <a:r>
              <a:rPr lang="zh-CN" altLang="en-US"/>
              <a:t>编译</a:t>
            </a:r>
            <a:r>
              <a:rPr lang="zh-CN" altLang="en-US"/>
              <a:t>的。</a:t>
            </a:r>
            <a:endParaRPr lang="zh-CN" altLang="en-US"/>
          </a:p>
          <a:p>
            <a:pPr marL="0" indent="0">
              <a:buNone/>
            </a:pPr>
            <a:r>
              <a:rPr lang="en-US" altLang="zh-CN"/>
              <a:t>   </a:t>
            </a:r>
            <a:endParaRPr lang="en-US" altLang="zh-CN"/>
          </a:p>
          <a:p>
            <a:pPr marL="0" indent="0">
              <a:buNone/>
            </a:pPr>
            <a:endParaRPr lang="en-US" altLang="zh-CN"/>
          </a:p>
        </p:txBody>
      </p:sp>
    </p:spTree>
  </p:cSld>
  <p:clrMapOvr>
    <a:masterClrMapping/>
  </p:clrMapOvr>
  <p:transition advTm="14849"/>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进一步优化的想法与思考</a:t>
            </a:r>
            <a:endParaRPr lang="zh-CN" altLang="en-US" dirty="0"/>
          </a:p>
        </p:txBody>
      </p:sp>
      <p:sp>
        <p:nvSpPr>
          <p:cNvPr id="3" name="文本占位符 2"/>
          <p:cNvSpPr>
            <a:spLocks noGrp="1"/>
          </p:cNvSpPr>
          <p:nvPr>
            <p:ph type="body" idx="1"/>
          </p:nvPr>
        </p:nvSpPr>
        <p:spPr>
          <a:xfrm>
            <a:off x="2569845" y="2386965"/>
            <a:ext cx="6211570" cy="3754755"/>
          </a:xfrm>
        </p:spPr>
        <p:txBody>
          <a:bodyPr>
            <a:normAutofit/>
          </a:bodyPr>
          <a:lstStyle/>
          <a:p>
            <a:endParaRPr lang="zh-CN" altLang="en-US" dirty="0"/>
          </a:p>
        </p:txBody>
      </p:sp>
      <p:sp>
        <p:nvSpPr>
          <p:cNvPr id="9" name="文本占位符 8"/>
          <p:cNvSpPr>
            <a:spLocks noGrp="1"/>
          </p:cNvSpPr>
          <p:nvPr>
            <p:ph type="body" sz="quarter" idx="13"/>
          </p:nvPr>
        </p:nvSpPr>
        <p:spPr/>
        <p:txBody>
          <a:bodyPr/>
          <a:lstStyle/>
          <a:p>
            <a:r>
              <a:rPr lang="en-US" altLang="zh-CN" dirty="0" smtClean="0"/>
              <a:t>04</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12112"/>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进一步优化的想法与思考</a:t>
            </a:r>
            <a:endParaRPr lang="zh-CN" altLang="en-US"/>
          </a:p>
        </p:txBody>
      </p:sp>
      <p:sp>
        <p:nvSpPr>
          <p:cNvPr id="3" name="内容占位符 2"/>
          <p:cNvSpPr>
            <a:spLocks noGrp="1"/>
          </p:cNvSpPr>
          <p:nvPr>
            <p:ph idx="1"/>
          </p:nvPr>
        </p:nvSpPr>
        <p:spPr/>
        <p:txBody>
          <a:bodyPr/>
          <a:p>
            <a:r>
              <a:rPr lang="zh-CN" altLang="en-US"/>
              <a:t>根据图在速度维度的增量特性，我们在图查询编译优化中</a:t>
            </a:r>
            <a:r>
              <a:rPr lang="zh-CN" altLang="en-US"/>
              <a:t>的代码缓存的基础上也可以考虑增量</a:t>
            </a:r>
            <a:r>
              <a:rPr lang="zh-CN" altLang="en-US"/>
              <a:t>操作。</a:t>
            </a:r>
            <a:endParaRPr lang="zh-CN" altLang="en-US"/>
          </a:p>
          <a:p>
            <a:pPr marL="0" indent="0">
              <a:buNone/>
            </a:pPr>
            <a:r>
              <a:rPr lang="en-US" altLang="zh-CN"/>
              <a:t>   </a:t>
            </a:r>
            <a:r>
              <a:rPr lang="zh-CN" altLang="en-US"/>
              <a:t>对于</a:t>
            </a:r>
            <a:r>
              <a:rPr lang="en-US" altLang="zh-CN"/>
              <a:t>代码缓存</a:t>
            </a:r>
            <a:r>
              <a:rPr lang="zh-CN" altLang="en-US"/>
              <a:t>的查找，从</a:t>
            </a:r>
            <a:r>
              <a:rPr lang="en-US" altLang="zh-CN"/>
              <a:t>查找</a:t>
            </a:r>
            <a:r>
              <a:rPr lang="en-US" altLang="zh-CN" u="sng"/>
              <a:t>相同关键字</a:t>
            </a:r>
            <a:r>
              <a:rPr lang="en-US" altLang="zh-CN"/>
              <a:t>（操作符）拓展至</a:t>
            </a:r>
            <a:r>
              <a:rPr lang="en-US" altLang="zh-CN" u="sng">
                <a:sym typeface="+mn-ea"/>
              </a:rPr>
              <a:t>相近</a:t>
            </a:r>
            <a:r>
              <a:rPr lang="en-US" altLang="zh-CN" u="sng"/>
              <a:t>关键字</a:t>
            </a:r>
            <a:r>
              <a:rPr lang="en-US" altLang="zh-CN"/>
              <a:t>（操作符）</a:t>
            </a:r>
            <a:r>
              <a:rPr lang="zh-CN" altLang="en-US"/>
              <a:t>，同时期望有某种增量操作可以通过这个相近操作的优化代码快速得到我们</a:t>
            </a:r>
            <a:r>
              <a:rPr lang="zh-CN" altLang="en-US"/>
              <a:t>目标的优化代码。</a:t>
            </a:r>
            <a:endParaRPr lang="zh-CN" altLang="en-US"/>
          </a:p>
        </p:txBody>
      </p:sp>
    </p:spTree>
  </p:cSld>
  <p:clrMapOvr>
    <a:masterClrMapping/>
  </p:clrMapOvr>
  <p:transition advTm="21129"/>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进一步优化的想法与思考</a:t>
            </a:r>
            <a:endParaRPr lang="zh-CN" altLang="en-US"/>
          </a:p>
        </p:txBody>
      </p:sp>
      <p:sp>
        <p:nvSpPr>
          <p:cNvPr id="3" name="内容占位符 2"/>
          <p:cNvSpPr>
            <a:spLocks noGrp="1"/>
          </p:cNvSpPr>
          <p:nvPr>
            <p:ph idx="1"/>
          </p:nvPr>
        </p:nvSpPr>
        <p:spPr/>
        <p:txBody>
          <a:bodyPr/>
          <a:p>
            <a:r>
              <a:rPr lang="zh-CN" altLang="en-US"/>
              <a:t>编译代码</a:t>
            </a:r>
            <a:r>
              <a:rPr lang="zh-CN" altLang="en-US"/>
              <a:t>的增量</a:t>
            </a:r>
            <a:endParaRPr lang="zh-CN" altLang="en-US"/>
          </a:p>
          <a:p>
            <a:pPr marL="0" indent="0">
              <a:buNone/>
            </a:pPr>
            <a:r>
              <a:rPr lang="en-US" altLang="zh-CN"/>
              <a:t>   </a:t>
            </a:r>
            <a:r>
              <a:rPr lang="zh-CN" altLang="en-US"/>
              <a:t>对此我们更进一步提出两个探究点：</a:t>
            </a:r>
            <a:endParaRPr lang="zh-CN" altLang="en-US"/>
          </a:p>
          <a:p>
            <a:pPr marL="0" indent="0">
              <a:buNone/>
            </a:pPr>
            <a:r>
              <a:rPr lang="zh-CN" altLang="en-US"/>
              <a:t> </a:t>
            </a:r>
            <a:r>
              <a:rPr lang="en-US" altLang="zh-CN"/>
              <a:t>  第一，这种针对图数据库增量操作或许是不平凡的，或许实际的</a:t>
            </a:r>
            <a:r>
              <a:rPr lang="zh-CN" altLang="en-US"/>
              <a:t>代价</a:t>
            </a:r>
            <a:r>
              <a:rPr lang="en-US" altLang="zh-CN"/>
              <a:t>远大于我们直接从头编译</a:t>
            </a:r>
            <a:r>
              <a:rPr lang="zh-CN" altLang="en-US"/>
              <a:t>的代价</a:t>
            </a:r>
            <a:r>
              <a:rPr lang="en-US" altLang="zh-CN"/>
              <a:t>，</a:t>
            </a:r>
            <a:r>
              <a:rPr lang="zh-CN" altLang="en-US"/>
              <a:t>这</a:t>
            </a:r>
            <a:r>
              <a:rPr lang="en-US" altLang="zh-CN"/>
              <a:t>需要更进一步的研究和实验来验证；</a:t>
            </a:r>
            <a:endParaRPr lang="en-US" altLang="zh-CN"/>
          </a:p>
          <a:p>
            <a:pPr marL="0" indent="0">
              <a:buNone/>
            </a:pPr>
            <a:r>
              <a:rPr lang="en-US" altLang="zh-CN"/>
              <a:t>   第二，如果有这样的操作，</a:t>
            </a:r>
            <a:r>
              <a:rPr lang="zh-CN" altLang="en-US"/>
              <a:t>那么</a:t>
            </a:r>
            <a:r>
              <a:rPr lang="en-US" altLang="zh-CN"/>
              <a:t>一系列可增量的操作代码是否只需要缓存其“主代码”，这与全部缓存相比哪种更有优势？</a:t>
            </a:r>
            <a:endParaRPr lang="en-US" altLang="zh-CN"/>
          </a:p>
          <a:p>
            <a:pPr marL="0" indent="0">
              <a:buNone/>
            </a:pPr>
            <a:r>
              <a:rPr lang="en-US" altLang="zh-CN"/>
              <a:t>   </a:t>
            </a:r>
            <a:endParaRPr lang="zh-CN" altLang="en-US"/>
          </a:p>
        </p:txBody>
      </p:sp>
    </p:spTree>
  </p:cSld>
  <p:clrMapOvr>
    <a:masterClrMapping/>
  </p:clrMapOvr>
  <p:transition advTm="15576"/>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进一步优化的想法与思考</a:t>
            </a:r>
            <a:endParaRPr lang="zh-CN" altLang="en-US"/>
          </a:p>
        </p:txBody>
      </p:sp>
      <p:sp>
        <p:nvSpPr>
          <p:cNvPr id="3" name="内容占位符 2"/>
          <p:cNvSpPr>
            <a:spLocks noGrp="1"/>
          </p:cNvSpPr>
          <p:nvPr>
            <p:ph idx="1"/>
          </p:nvPr>
        </p:nvSpPr>
        <p:spPr/>
        <p:txBody>
          <a:bodyPr/>
          <a:p>
            <a:r>
              <a:rPr lang="zh-CN" altLang="en-US"/>
              <a:t>编译代码</a:t>
            </a:r>
            <a:r>
              <a:rPr lang="zh-CN" altLang="en-US"/>
              <a:t>的增量</a:t>
            </a:r>
            <a:endParaRPr lang="zh-CN" altLang="en-US"/>
          </a:p>
          <a:p>
            <a:r>
              <a:rPr lang="zh-CN" altLang="en-US"/>
              <a:t>编译代码缓存</a:t>
            </a:r>
            <a:r>
              <a:rPr lang="en-US" altLang="zh-CN"/>
              <a:t>是根据我们在实际运行中将生成的优化代码缓存起来的，</a:t>
            </a:r>
            <a:r>
              <a:rPr lang="zh-CN" altLang="en-US"/>
              <a:t>用于</a:t>
            </a:r>
            <a:r>
              <a:rPr lang="en-US" altLang="zh-CN"/>
              <a:t>在后续编译中进行查找。</a:t>
            </a:r>
            <a:endParaRPr lang="en-US" altLang="zh-CN"/>
          </a:p>
          <a:p>
            <a:pPr marL="0" indent="0">
              <a:buNone/>
            </a:pPr>
            <a:r>
              <a:rPr lang="en-US" altLang="zh-CN"/>
              <a:t>   </a:t>
            </a:r>
            <a:r>
              <a:rPr lang="zh-CN" altLang="en-US"/>
              <a:t>事实上</a:t>
            </a:r>
            <a:r>
              <a:rPr lang="en-US" altLang="zh-CN"/>
              <a:t>可以</a:t>
            </a:r>
            <a:r>
              <a:rPr lang="zh-CN" altLang="en-US"/>
              <a:t>考虑</a:t>
            </a:r>
            <a:r>
              <a:rPr lang="en-US" altLang="zh-CN" u="sng"/>
              <a:t>提前</a:t>
            </a:r>
            <a:r>
              <a:rPr lang="en-US" altLang="zh-CN"/>
              <a:t>缓存一些常见的查询操作的优化代码在</a:t>
            </a:r>
            <a:r>
              <a:rPr lang="en-US" altLang="zh-CN" u="sng"/>
              <a:t>预缓存</a:t>
            </a:r>
            <a:r>
              <a:rPr lang="en-US" altLang="zh-CN"/>
              <a:t>于其中</a:t>
            </a:r>
            <a:r>
              <a:rPr lang="zh-CN" altLang="en-US"/>
              <a:t>。</a:t>
            </a:r>
            <a:r>
              <a:rPr lang="en-US" altLang="zh-CN"/>
              <a:t>这能省略前期一些常见操作的编译时间以及初始阶段空查找产生的无用时间。   </a:t>
            </a:r>
            <a:endParaRPr lang="zh-CN" altLang="en-US"/>
          </a:p>
        </p:txBody>
      </p:sp>
    </p:spTree>
  </p:cSld>
  <p:clrMapOvr>
    <a:masterClrMapping/>
  </p:clrMapOvr>
  <p:transition advTm="27506"/>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进一步优化的想法与思考</a:t>
            </a:r>
            <a:endParaRPr lang="zh-CN" altLang="en-US"/>
          </a:p>
        </p:txBody>
      </p:sp>
      <p:sp>
        <p:nvSpPr>
          <p:cNvPr id="3" name="内容占位符 2"/>
          <p:cNvSpPr>
            <a:spLocks noGrp="1"/>
          </p:cNvSpPr>
          <p:nvPr>
            <p:ph idx="1"/>
          </p:nvPr>
        </p:nvSpPr>
        <p:spPr/>
        <p:txBody>
          <a:bodyPr/>
          <a:p>
            <a:r>
              <a:rPr lang="zh-CN" altLang="en-US"/>
              <a:t>编译代码</a:t>
            </a:r>
            <a:r>
              <a:rPr lang="zh-CN" altLang="en-US"/>
              <a:t>的增量</a:t>
            </a:r>
            <a:endParaRPr lang="zh-CN" altLang="en-US"/>
          </a:p>
          <a:p>
            <a:r>
              <a:rPr lang="zh-CN" altLang="en-US"/>
              <a:t>编译代码</a:t>
            </a:r>
            <a:r>
              <a:rPr lang="zh-CN" altLang="en-US"/>
              <a:t>预缓存</a:t>
            </a:r>
            <a:r>
              <a:rPr lang="en-US" altLang="zh-CN"/>
              <a:t>  </a:t>
            </a:r>
            <a:endParaRPr lang="en-US" altLang="zh-CN"/>
          </a:p>
          <a:p>
            <a:pPr marL="0" indent="0">
              <a:buNone/>
            </a:pPr>
            <a:r>
              <a:rPr lang="en-US" altLang="zh-CN"/>
              <a:t>   </a:t>
            </a:r>
            <a:r>
              <a:rPr lang="zh-CN" altLang="en-US"/>
              <a:t>此外，与我们OS中虚拟缓存机制相同，会有使用频率的高低之分和缓存空间的大小限制，那么仿照虚拟缓存中页面的进出机制，及时清理和</a:t>
            </a:r>
            <a:r>
              <a:rPr lang="zh-CN" altLang="en-US"/>
              <a:t>替换不用或用的少的缓存代码等一系列手段值得我们深入研究。</a:t>
            </a:r>
            <a:endParaRPr lang="zh-CN" altLang="en-US"/>
          </a:p>
        </p:txBody>
      </p:sp>
    </p:spTree>
  </p:cSld>
  <p:clrMapOvr>
    <a:masterClrMapping/>
  </p:clrMapOvr>
  <p:transition advTm="134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图查询语言基础</a:t>
            </a:r>
            <a:endParaRPr lang="zh-CN" altLang="en-US" dirty="0"/>
          </a:p>
        </p:txBody>
      </p:sp>
      <p:sp>
        <p:nvSpPr>
          <p:cNvPr id="3" name="内容占位符 2"/>
          <p:cNvSpPr>
            <a:spLocks noGrp="1"/>
          </p:cNvSpPr>
          <p:nvPr>
            <p:ph idx="1"/>
          </p:nvPr>
        </p:nvSpPr>
        <p:spPr/>
        <p:txBody>
          <a:bodyPr>
            <a:normAutofit/>
          </a:bodyPr>
          <a:lstStyle/>
          <a:p>
            <a:r>
              <a:rPr lang="zh-CN" altLang="en-US" b="1" dirty="0" smtClean="0"/>
              <a:t>图查询语言应用</a:t>
            </a:r>
            <a:endParaRPr lang="zh-CN" altLang="en-US" dirty="0" smtClean="0"/>
          </a:p>
          <a:p>
            <a:pPr marL="0" indent="457200">
              <a:buNone/>
            </a:pPr>
            <a:endParaRPr lang="en-US" altLang="zh-CN" sz="2400" b="1" dirty="0" smtClean="0">
              <a:latin typeface="+mn-ea"/>
              <a:cs typeface="+mn-ea"/>
            </a:endParaRPr>
          </a:p>
          <a:p>
            <a:pPr marL="0" indent="457200">
              <a:buNone/>
            </a:pPr>
            <a:r>
              <a:rPr lang="en-US" altLang="zh-CN" sz="2400" b="1" dirty="0" smtClean="0">
                <a:latin typeface="+mn-ea"/>
                <a:cs typeface="+mn-ea"/>
              </a:rPr>
              <a:t>1. 社会关系查找</a:t>
            </a:r>
            <a:endParaRPr lang="en-US" altLang="zh-CN" sz="2400" b="1" dirty="0" smtClean="0">
              <a:latin typeface="+mn-ea"/>
              <a:cs typeface="+mn-ea"/>
            </a:endParaRPr>
          </a:p>
          <a:p>
            <a:pPr marL="457200" lvl="1" indent="0">
              <a:buNone/>
            </a:pPr>
            <a:endParaRPr lang="zh-CN" altLang="en-US" sz="1760">
              <a:latin typeface="+mn-ea"/>
            </a:endParaRPr>
          </a:p>
          <a:p>
            <a:pPr marL="457200" lvl="1" indent="0">
              <a:buNone/>
            </a:pPr>
            <a:r>
              <a:rPr lang="zh-CN" altLang="en-US">
                <a:latin typeface="+mn-ea"/>
              </a:rPr>
              <a:t>可以</a:t>
            </a:r>
            <a:r>
              <a:rPr lang="zh-CN" altLang="en-US" u="sng">
                <a:latin typeface="+mn-ea"/>
              </a:rPr>
              <a:t>使用社交网络记录人们之间的社会关系</a:t>
            </a:r>
            <a:r>
              <a:rPr lang="zh-CN" altLang="en-US">
                <a:latin typeface="+mn-ea"/>
              </a:rPr>
              <a:t>，其中网络的顶点是人，且顶点上带有属性值，用来记录人的姓名；边是人与人之间的各种人际关系，且边上带有属性值，用来记录所连接的两人之间的相应关系。</a:t>
            </a:r>
            <a:endParaRPr lang="zh-CN" altLang="en-US">
              <a:latin typeface="+mn-ea"/>
            </a:endParaRPr>
          </a:p>
          <a:p>
            <a:pPr marL="457200" lvl="1" indent="0">
              <a:buNone/>
            </a:pPr>
            <a:r>
              <a:rPr lang="zh-CN" altLang="en-US">
                <a:latin typeface="+mn-ea"/>
              </a:rPr>
              <a:t>例如，查找给定两人是否是远房亲戚，</a:t>
            </a:r>
            <a:r>
              <a:rPr lang="zh-CN" altLang="en-US" u="sng">
                <a:latin typeface="+mn-ea"/>
              </a:rPr>
              <a:t>即查询图中两个节点之间是否存在一条路径（即可达的）</a:t>
            </a:r>
            <a:r>
              <a:rPr lang="zh-CN" altLang="en-US">
                <a:latin typeface="+mn-ea"/>
              </a:rPr>
              <a:t>。其他类型的查询应用也都可以用带边属性约束的可达性查询完成。</a:t>
            </a:r>
            <a:endParaRPr lang="zh-CN" altLang="en-US">
              <a:latin typeface="+mn-ea"/>
            </a:endParaRPr>
          </a:p>
          <a:p>
            <a:pPr marL="914400" lvl="2" indent="0">
              <a:buNone/>
            </a:pPr>
            <a:endParaRPr lang="zh-CN" altLang="en-US" b="1" dirty="0" smtClean="0">
              <a:latin typeface="+mn-ea"/>
              <a:cs typeface="+mn-ea"/>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ransition advTm="16973"/>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进一步优化的想法与思考</a:t>
            </a:r>
            <a:endParaRPr lang="zh-CN" altLang="en-US"/>
          </a:p>
        </p:txBody>
      </p:sp>
      <p:sp>
        <p:nvSpPr>
          <p:cNvPr id="3" name="内容占位符 2"/>
          <p:cNvSpPr>
            <a:spLocks noGrp="1"/>
          </p:cNvSpPr>
          <p:nvPr>
            <p:ph idx="1"/>
          </p:nvPr>
        </p:nvSpPr>
        <p:spPr/>
        <p:txBody>
          <a:bodyPr/>
          <a:p>
            <a:r>
              <a:rPr lang="zh-CN" altLang="en-US"/>
              <a:t>编译代码</a:t>
            </a:r>
            <a:r>
              <a:rPr lang="zh-CN" altLang="en-US"/>
              <a:t>的增量</a:t>
            </a:r>
            <a:endParaRPr lang="zh-CN" altLang="en-US"/>
          </a:p>
          <a:p>
            <a:r>
              <a:rPr lang="zh-CN" altLang="en-US"/>
              <a:t>编译代码预缓存及其机制</a:t>
            </a:r>
            <a:r>
              <a:rPr lang="zh-CN" altLang="en-US"/>
              <a:t>的深入</a:t>
            </a:r>
            <a:endParaRPr lang="zh-CN" altLang="en-US"/>
          </a:p>
          <a:p>
            <a:r>
              <a:rPr lang="zh-CN" altLang="en-US"/>
              <a:t>优化手段在</a:t>
            </a:r>
            <a:r>
              <a:rPr lang="zh-CN" altLang="en-US"/>
              <a:t>传统关系数据库等领域依然有着研究的前景与可能性</a:t>
            </a:r>
            <a:endParaRPr lang="zh-CN" altLang="en-US"/>
          </a:p>
        </p:txBody>
      </p:sp>
    </p:spTree>
  </p:cSld>
  <p:clrMapOvr>
    <a:masterClrMapping/>
  </p:clrMapOvr>
  <p:transition advTm="6016"/>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组员分工及贡献比</a:t>
            </a:r>
            <a:endParaRPr lang="zh-CN" altLang="en-US">
              <a:sym typeface="+mn-ea"/>
            </a:endParaRPr>
          </a:p>
        </p:txBody>
      </p:sp>
      <p:sp>
        <p:nvSpPr>
          <p:cNvPr id="3" name="内容占位符 2"/>
          <p:cNvSpPr>
            <a:spLocks noGrp="1"/>
          </p:cNvSpPr>
          <p:nvPr>
            <p:ph idx="1"/>
          </p:nvPr>
        </p:nvSpPr>
        <p:spPr/>
        <p:txBody>
          <a:bodyPr>
            <a:normAutofit/>
          </a:bodyPr>
          <a:p>
            <a:pPr marL="0" indent="0">
              <a:buNone/>
            </a:pPr>
            <a:r>
              <a:rPr lang="zh-CN" altLang="en-US"/>
              <a:t>吴越：</a:t>
            </a:r>
            <a:endParaRPr lang="zh-CN" altLang="en-US"/>
          </a:p>
          <a:p>
            <a:pPr marL="457200" lvl="1" indent="0">
              <a:buNone/>
            </a:pPr>
            <a:r>
              <a:rPr lang="zh-CN" altLang="en-US" sz="2055"/>
              <a:t>对图数据库、图查询语言以及图数据库的应用等开展了基础的认知与探究；</a:t>
            </a:r>
            <a:endParaRPr lang="zh-CN" altLang="en-US" sz="2055"/>
          </a:p>
          <a:p>
            <a:pPr marL="457200" lvl="1" indent="0">
              <a:buNone/>
            </a:pPr>
            <a:r>
              <a:rPr lang="zh-CN" altLang="en-US" sz="2055"/>
              <a:t>基于图的综述论文来深入理解图、图数据库以及图数据库上的操作在四种维度上的前景与困境；</a:t>
            </a:r>
            <a:endParaRPr lang="zh-CN" altLang="en-US" sz="2055"/>
          </a:p>
          <a:p>
            <a:pPr marL="457200" lvl="1" indent="0">
              <a:buNone/>
            </a:pPr>
            <a:endParaRPr lang="zh-CN" altLang="en-US" sz="2055"/>
          </a:p>
          <a:p>
            <a:pPr marL="0" indent="0">
              <a:buNone/>
            </a:pPr>
            <a:r>
              <a:rPr lang="zh-CN" altLang="en-US"/>
              <a:t>刘开开：</a:t>
            </a:r>
            <a:endParaRPr lang="zh-CN" altLang="en-US"/>
          </a:p>
          <a:p>
            <a:pPr marL="457200" lvl="1" indent="0">
              <a:buNone/>
            </a:pPr>
            <a:r>
              <a:rPr lang="zh-CN" altLang="en-US" sz="2055"/>
              <a:t>针对图数据库的查询编译优化，研究了一种集成图查询解释和编译的自适应方法，深挖其背后的优化细节与手段；</a:t>
            </a:r>
            <a:endParaRPr lang="zh-CN" altLang="en-US" sz="2055"/>
          </a:p>
          <a:p>
            <a:pPr marL="457200" lvl="1" indent="0">
              <a:buNone/>
            </a:pPr>
            <a:r>
              <a:rPr lang="zh-CN" altLang="en-US" sz="2055"/>
              <a:t>针对该论文提出一系列进一步优化的想法与思考。</a:t>
            </a:r>
            <a:endParaRPr lang="zh-CN" altLang="en-US" sz="2055"/>
          </a:p>
        </p:txBody>
      </p:sp>
    </p:spTree>
  </p:cSld>
  <p:clrMapOvr>
    <a:masterClrMapping/>
  </p:clrMapOvr>
  <p:transition advTm="7456"/>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参考文献</a:t>
            </a:r>
            <a:endParaRPr lang="zh-CN" altLang="en-US">
              <a:sym typeface="+mn-ea"/>
            </a:endParaRPr>
          </a:p>
        </p:txBody>
      </p:sp>
      <p:sp>
        <p:nvSpPr>
          <p:cNvPr id="3" name="内容占位符 2"/>
          <p:cNvSpPr>
            <a:spLocks noGrp="1"/>
          </p:cNvSpPr>
          <p:nvPr>
            <p:ph idx="1"/>
          </p:nvPr>
        </p:nvSpPr>
        <p:spPr/>
        <p:txBody>
          <a:bodyPr>
            <a:normAutofit fontScale="90000" lnSpcReduction="10000"/>
          </a:bodyPr>
          <a:p>
            <a:r>
              <a:rPr lang="zh-CN" altLang="en-US"/>
              <a:t>[1]Wenfei Fan.:Big Graphs: Challenges and Opportunities.Proceedings of the VLDB Endowment,Volume 15,Issue 12,pp 3782–3797.https://doi.org/10.14778/3554821.3554899</a:t>
            </a:r>
            <a:endParaRPr lang="zh-CN" altLang="en-US"/>
          </a:p>
          <a:p>
            <a:r>
              <a:rPr lang="zh-CN" altLang="en-US"/>
              <a:t>[2]Baumstark, A., Jibril, M.A. &amp; Sattler, KU. Adaptive query compilation in graph databases. Distrib Parallel Databases 41, 359–386 (2023). https://doi.org/10.1007/s10619-023-07430-4</a:t>
            </a:r>
            <a:endParaRPr lang="zh-CN" altLang="en-US"/>
          </a:p>
          <a:p>
            <a:r>
              <a:rPr lang="zh-CN" altLang="en-US"/>
              <a:t>[3]Hölsch, J., Grossniklaus, M.: An algebra and equivalences to transform graph patterns in NEO4J.In:PALPANAS, Themis, ed., Kostas STEFANIDIS, ed.. Proceedings of the Workshops of the EDBT/ICDT 2016 Joint Conference (EDBT/ICDT 2016). 2016. CEUR Workshop Proceedings. 1558. ISSN 1613-0073</a:t>
            </a:r>
            <a:endParaRPr lang="zh-CN" altLang="en-US"/>
          </a:p>
        </p:txBody>
      </p:sp>
    </p:spTree>
  </p:cSld>
  <p:clrMapOvr>
    <a:masterClrMapping/>
  </p:clrMapOvr>
  <p:transition advTm="1967"/>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r>
              <a:rPr lang="zh-CN" altLang="en-US" dirty="0" smtClean="0"/>
              <a:t>结束页</a:t>
            </a:r>
            <a:endParaRPr lang="zh-CN" altLang="en-US" dirty="0"/>
          </a:p>
        </p:txBody>
      </p:sp>
    </p:spTree>
  </p:cSld>
  <p:clrMapOvr>
    <a:masterClrMapping/>
  </p:clrMapOvr>
  <p:transition advTm="60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图查询语言及应用</a:t>
            </a:r>
            <a:endParaRPr lang="zh-CN" altLang="en-US" dirty="0"/>
          </a:p>
        </p:txBody>
      </p:sp>
      <p:sp>
        <p:nvSpPr>
          <p:cNvPr id="3" name="内容占位符 2"/>
          <p:cNvSpPr>
            <a:spLocks noGrp="1"/>
          </p:cNvSpPr>
          <p:nvPr>
            <p:ph idx="1"/>
          </p:nvPr>
        </p:nvSpPr>
        <p:spPr/>
        <p:txBody>
          <a:bodyPr>
            <a:normAutofit/>
          </a:bodyPr>
          <a:lstStyle/>
          <a:p>
            <a:r>
              <a:rPr lang="zh-CN" altLang="en-US" b="1" dirty="0" smtClean="0"/>
              <a:t>图查询语言应用</a:t>
            </a:r>
            <a:endParaRPr lang="zh-CN" altLang="en-US" b="1" dirty="0" smtClean="0"/>
          </a:p>
          <a:p>
            <a:pPr marL="0" indent="457200">
              <a:buNone/>
            </a:pPr>
            <a:endParaRPr lang="en-US" altLang="zh-CN" sz="2400" b="1" dirty="0" smtClean="0">
              <a:latin typeface="+mn-ea"/>
              <a:cs typeface="+mn-ea"/>
            </a:endParaRPr>
          </a:p>
          <a:p>
            <a:pPr marL="0" indent="457200">
              <a:buNone/>
            </a:pPr>
            <a:r>
              <a:rPr lang="en-US" altLang="zh-CN" sz="2400" b="1" dirty="0" smtClean="0">
                <a:latin typeface="+mn-ea"/>
                <a:cs typeface="+mn-ea"/>
              </a:rPr>
              <a:t>2. </a:t>
            </a:r>
            <a:r>
              <a:rPr lang="zh-CN" altLang="en-US" sz="2400" b="1" dirty="0" smtClean="0">
                <a:latin typeface="+mn-ea"/>
                <a:cs typeface="+mn-ea"/>
              </a:rPr>
              <a:t>角色分析</a:t>
            </a:r>
            <a:endParaRPr lang="en-US" altLang="zh-CN" sz="2400" b="1" dirty="0" smtClean="0">
              <a:latin typeface="+mn-ea"/>
              <a:cs typeface="+mn-ea"/>
            </a:endParaRPr>
          </a:p>
          <a:p>
            <a:pPr marL="457200" lvl="1" indent="0">
              <a:buNone/>
            </a:pPr>
            <a:endParaRPr lang="zh-CN" altLang="en-US" sz="1760">
              <a:latin typeface="+mn-ea"/>
            </a:endParaRPr>
          </a:p>
          <a:p>
            <a:pPr marL="457200" lvl="1" indent="0">
              <a:buNone/>
            </a:pPr>
            <a:r>
              <a:rPr lang="zh-CN" altLang="en-US">
                <a:latin typeface="+mn-ea"/>
              </a:rPr>
              <a:t>为了分析员工对公司的重要性，公司需要了解哪些人的工作是可以相互替换的，即</a:t>
            </a:r>
            <a:r>
              <a:rPr lang="zh-CN" altLang="en-US" u="sng">
                <a:latin typeface="+mn-ea"/>
              </a:rPr>
              <a:t>分析角色的等效性</a:t>
            </a:r>
            <a:r>
              <a:rPr lang="zh-CN" altLang="en-US">
                <a:latin typeface="+mn-ea"/>
              </a:rPr>
              <a:t>，这是图匹配查询的一个经典应用。公司的所有职员组成一个社会网络，他们之间的工作关系用有向边来表示。 </a:t>
            </a:r>
            <a:endParaRPr lang="zh-CN" altLang="en-US">
              <a:latin typeface="+mn-ea"/>
            </a:endParaRPr>
          </a:p>
          <a:p>
            <a:pPr marL="457200" lvl="1" indent="0">
              <a:buNone/>
            </a:pPr>
            <a:r>
              <a:rPr lang="zh-CN" altLang="en-US">
                <a:latin typeface="+mn-ea"/>
              </a:rPr>
              <a:t>我们可以通过</a:t>
            </a:r>
            <a:r>
              <a:rPr lang="zh-CN" altLang="en-US" u="sng">
                <a:latin typeface="+mn-ea"/>
              </a:rPr>
              <a:t>基于图模拟的图匹配查询</a:t>
            </a:r>
            <a:r>
              <a:rPr lang="zh-CN" altLang="en-US">
                <a:latin typeface="+mn-ea"/>
              </a:rPr>
              <a:t>来找出任意两个员工之间的是否可被“模拟” 的关系。如果角色X能被Y所模拟，则证明X可以被Y替代。 </a:t>
            </a:r>
            <a:endParaRPr lang="zh-CN" altLang="en-US">
              <a:latin typeface="+mn-ea"/>
            </a:endParaRPr>
          </a:p>
          <a:p>
            <a:pPr marL="914400" lvl="2" indent="0">
              <a:buNone/>
            </a:pPr>
            <a:endParaRPr lang="zh-CN" altLang="en-US" b="1" dirty="0" smtClean="0">
              <a:latin typeface="+mn-ea"/>
              <a:cs typeface="+mn-ea"/>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5231130" y="400685"/>
            <a:ext cx="2349500" cy="2240280"/>
          </a:xfrm>
          <a:prstGeom prst="rect">
            <a:avLst/>
          </a:prstGeom>
        </p:spPr>
      </p:pic>
    </p:spTree>
  </p:cSld>
  <p:clrMapOvr>
    <a:masterClrMapping/>
  </p:clrMapOvr>
  <p:transition advTm="19549"/>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图查询语言及应用</a:t>
            </a:r>
            <a:endParaRPr lang="zh-CN" altLang="en-US" dirty="0"/>
          </a:p>
        </p:txBody>
      </p:sp>
      <p:sp>
        <p:nvSpPr>
          <p:cNvPr id="3" name="内容占位符 2"/>
          <p:cNvSpPr>
            <a:spLocks noGrp="1"/>
          </p:cNvSpPr>
          <p:nvPr>
            <p:ph idx="1"/>
          </p:nvPr>
        </p:nvSpPr>
        <p:spPr/>
        <p:txBody>
          <a:bodyPr>
            <a:normAutofit/>
          </a:bodyPr>
          <a:lstStyle/>
          <a:p>
            <a:r>
              <a:rPr lang="zh-CN" altLang="en-US" b="1" dirty="0" smtClean="0"/>
              <a:t>图查询语言应用</a:t>
            </a:r>
            <a:endParaRPr lang="zh-CN" altLang="en-US" dirty="0" smtClean="0"/>
          </a:p>
          <a:p>
            <a:pPr marL="0" indent="457200">
              <a:buNone/>
            </a:pPr>
            <a:endParaRPr lang="en-US" altLang="zh-CN" sz="2400" b="1" dirty="0" smtClean="0">
              <a:latin typeface="+mn-ea"/>
              <a:cs typeface="+mn-ea"/>
            </a:endParaRPr>
          </a:p>
          <a:p>
            <a:pPr marL="0" indent="457200">
              <a:buNone/>
            </a:pPr>
            <a:r>
              <a:rPr lang="en-US" altLang="zh-CN" sz="2400" b="1" dirty="0" smtClean="0">
                <a:latin typeface="+mn-ea"/>
                <a:cs typeface="+mn-ea"/>
              </a:rPr>
              <a:t>3. </a:t>
            </a:r>
            <a:r>
              <a:rPr lang="zh-CN" altLang="en-US" sz="2400" b="1" dirty="0" smtClean="0">
                <a:latin typeface="+mn-ea"/>
                <a:cs typeface="+mn-ea"/>
              </a:rPr>
              <a:t>推荐系统</a:t>
            </a:r>
            <a:endParaRPr lang="en-US" altLang="zh-CN" sz="2400" b="1" dirty="0" smtClean="0">
              <a:latin typeface="+mn-ea"/>
              <a:cs typeface="+mn-ea"/>
            </a:endParaRPr>
          </a:p>
          <a:p>
            <a:pPr marL="457200" lvl="1" indent="0">
              <a:buNone/>
            </a:pPr>
            <a:endParaRPr lang="zh-CN" altLang="en-US" b="1" dirty="0" smtClean="0">
              <a:latin typeface="+mn-ea"/>
              <a:cs typeface="+mn-ea"/>
            </a:endParaRPr>
          </a:p>
          <a:p>
            <a:pPr marL="457200" lvl="2" indent="0">
              <a:buNone/>
            </a:pPr>
            <a:r>
              <a:rPr lang="zh-CN" altLang="en-US" sz="2400">
                <a:latin typeface="+mn-ea"/>
                <a:sym typeface="+mn-ea"/>
              </a:rPr>
              <a:t>在</a:t>
            </a:r>
            <a:r>
              <a:rPr lang="zh-CN" altLang="en-US" sz="2400" u="sng">
                <a:latin typeface="+mn-ea"/>
                <a:sym typeface="+mn-ea"/>
              </a:rPr>
              <a:t>推荐系统</a:t>
            </a:r>
            <a:r>
              <a:rPr lang="zh-CN" altLang="en-US" sz="2400">
                <a:latin typeface="+mn-ea"/>
                <a:sym typeface="+mn-ea"/>
              </a:rPr>
              <a:t>中也常常会用到图匹配查询。如一类面向领域专家的求职社会网络，其中顶点表示专家，顶点标签是专业领域，边表示良好的领导合作关系。我们需要软件开发团队成员满足需求模式图所示的合作关系，以招聘合适专家构建软件开发团队。</a:t>
            </a:r>
            <a:endParaRPr lang="zh-CN" altLang="en-US" sz="2400">
              <a:latin typeface="+mn-ea"/>
              <a:sym typeface="+mn-ea"/>
            </a:endParaRPr>
          </a:p>
          <a:p>
            <a:pPr marL="457200" lvl="2" indent="0">
              <a:buNone/>
            </a:pPr>
            <a:r>
              <a:rPr lang="zh-CN" altLang="en-US" sz="2400">
                <a:latin typeface="+mn-ea"/>
                <a:sym typeface="+mn-ea"/>
              </a:rPr>
              <a:t>原问题可以转化为</a:t>
            </a:r>
            <a:r>
              <a:rPr lang="zh-CN" altLang="en-US" sz="2400" u="sng">
                <a:latin typeface="+mn-ea"/>
                <a:sym typeface="+mn-ea"/>
              </a:rPr>
              <a:t>图模式匹配问题</a:t>
            </a:r>
            <a:r>
              <a:rPr lang="zh-CN" altLang="en-US" sz="2400">
                <a:latin typeface="+mn-ea"/>
                <a:sym typeface="+mn-ea"/>
              </a:rPr>
              <a:t>，</a:t>
            </a:r>
            <a:r>
              <a:rPr lang="zh-CN" altLang="en-US" sz="2400" u="sng">
                <a:latin typeface="+mn-ea"/>
                <a:sym typeface="+mn-ea"/>
              </a:rPr>
              <a:t>即如何从专家社交网络中找出子图与需求模式图匹配</a:t>
            </a:r>
            <a:r>
              <a:rPr lang="zh-CN" altLang="en-US" sz="2400">
                <a:latin typeface="+mn-ea"/>
                <a:sym typeface="+mn-ea"/>
              </a:rPr>
              <a:t>，以满足软件开发团队的各种要求。 </a:t>
            </a:r>
            <a:endParaRPr lang="zh-CN" altLang="en-US" sz="2400">
              <a:latin typeface="+mn-ea"/>
            </a:endParaRPr>
          </a:p>
          <a:p>
            <a:pPr marL="457200" lvl="1" indent="0">
              <a:buNone/>
            </a:pPr>
            <a:endParaRPr lang="zh-CN" altLang="en-US" sz="2400" b="1" dirty="0" smtClean="0">
              <a:latin typeface="+mn-ea"/>
              <a:cs typeface="+mn-ea"/>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pic>
        <p:nvPicPr>
          <p:cNvPr id="6" name="图片 5"/>
          <p:cNvPicPr>
            <a:picLocks noChangeAspect="1"/>
          </p:cNvPicPr>
          <p:nvPr>
            <p:custDataLst>
              <p:tags r:id="rId1"/>
            </p:custDataLst>
          </p:nvPr>
        </p:nvPicPr>
        <p:blipFill>
          <a:blip r:embed="rId2"/>
          <a:stretch>
            <a:fillRect/>
          </a:stretch>
        </p:blipFill>
        <p:spPr>
          <a:xfrm>
            <a:off x="3472815" y="424180"/>
            <a:ext cx="5043170" cy="2452370"/>
          </a:xfrm>
          <a:prstGeom prst="rect">
            <a:avLst/>
          </a:prstGeom>
        </p:spPr>
      </p:pic>
    </p:spTree>
  </p:cSld>
  <p:clrMapOvr>
    <a:masterClrMapping/>
  </p:clrMapOvr>
  <p:transition advTm="16253"/>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YjMxY2NmMWRjMDIyYmJiYWY0NjRiOTU5YWIxZjc5MGEifQ=="/>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themeOverride>
</file>

<file path=ppt/theme/themeOverride2.xml><?xml version="1.0" encoding="utf-8"?>
<a:themeOverride xmlns:a="http://schemas.openxmlformats.org/drawingml/2006/main">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themeOverride>
</file>

<file path=ppt/theme/themeOverride3.xml><?xml version="1.0" encoding="utf-8"?>
<a:themeOverride xmlns:a="http://schemas.openxmlformats.org/drawingml/2006/main">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themeOverride>
</file>

<file path=ppt/theme/themeOverride4.xml><?xml version="1.0" encoding="utf-8"?>
<a:themeOverride xmlns:a="http://schemas.openxmlformats.org/drawingml/2006/main">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themeOverride>
</file>

<file path=ppt/theme/themeOverride5.xml><?xml version="1.0" encoding="utf-8"?>
<a:themeOverride xmlns:a="http://schemas.openxmlformats.org/drawingml/2006/main">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themeOverride>
</file>

<file path=ppt/theme/themeOverride6.xml><?xml version="1.0" encoding="utf-8"?>
<a:themeOverride xmlns:a="http://schemas.openxmlformats.org/drawingml/2006/main">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8184</Words>
  <Application>WPS 演示</Application>
  <PresentationFormat>全屏显示(4:3)</PresentationFormat>
  <Paragraphs>517</Paragraphs>
  <Slides>73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Arial</vt:lpstr>
      <vt:lpstr>宋体</vt:lpstr>
      <vt:lpstr>Wingdings</vt:lpstr>
      <vt:lpstr>Candara</vt:lpstr>
      <vt:lpstr>微软雅黑</vt:lpstr>
      <vt:lpstr>Arial Unicode MS</vt:lpstr>
      <vt:lpstr>等线</vt:lpstr>
      <vt:lpstr>Calibri</vt:lpstr>
      <vt:lpstr>Office 主题​​</vt:lpstr>
      <vt:lpstr>图数据库及其查询编译优化的研究</vt:lpstr>
      <vt:lpstr>主要议程</vt:lpstr>
      <vt:lpstr>图查询语言及应用</vt:lpstr>
      <vt:lpstr>图查询语言及应用</vt:lpstr>
      <vt:lpstr>图查询语言及应用</vt:lpstr>
      <vt:lpstr>PowerPoint 演示文稿</vt:lpstr>
      <vt:lpstr>图查询语言基础</vt:lpstr>
      <vt:lpstr>图查询语言及应用</vt:lpstr>
      <vt:lpstr>图查询语言及应用</vt:lpstr>
      <vt:lpstr>大图的前景与困境</vt:lpstr>
      <vt:lpstr>大图的前景与困境</vt:lpstr>
      <vt:lpstr>大图的前景与困境</vt:lpstr>
      <vt:lpstr>大图的前景与困境</vt:lpstr>
      <vt:lpstr>大图的前景与困境</vt:lpstr>
      <vt:lpstr>大图的前景与困境</vt:lpstr>
      <vt:lpstr>图数据库编译优化</vt:lpstr>
      <vt:lpstr>图数据库编译优化</vt:lpstr>
      <vt:lpstr>图数据库编译优化</vt:lpstr>
      <vt:lpstr>基础优化</vt:lpstr>
      <vt:lpstr>图数据库中数据的存储结构</vt:lpstr>
      <vt:lpstr>基础优化</vt:lpstr>
      <vt:lpstr>图数据库关系代数拓展</vt:lpstr>
      <vt:lpstr>图数据库关系代数拓展</vt:lpstr>
      <vt:lpstr>图数据库关系代数拓展</vt:lpstr>
      <vt:lpstr>基础优化</vt:lpstr>
      <vt:lpstr>基于推送的查询</vt:lpstr>
      <vt:lpstr>基于推送的查询</vt:lpstr>
      <vt:lpstr>基于推送的查询</vt:lpstr>
      <vt:lpstr>基于推送的查询</vt:lpstr>
      <vt:lpstr>基础优化</vt:lpstr>
      <vt:lpstr>并行性</vt:lpstr>
      <vt:lpstr>并行性</vt:lpstr>
      <vt:lpstr>并行性</vt:lpstr>
      <vt:lpstr>图数据库编译优化</vt:lpstr>
      <vt:lpstr>三种查询及其优化</vt:lpstr>
      <vt:lpstr>查询解释</vt:lpstr>
      <vt:lpstr>查询解释</vt:lpstr>
      <vt:lpstr>三种查询及其优化</vt:lpstr>
      <vt:lpstr>查询编译</vt:lpstr>
      <vt:lpstr>查询编译</vt:lpstr>
      <vt:lpstr>查询编译</vt:lpstr>
      <vt:lpstr>查询编译</vt:lpstr>
      <vt:lpstr>查询编译</vt:lpstr>
      <vt:lpstr>查询编译</vt:lpstr>
      <vt:lpstr>三种查询及其优化</vt:lpstr>
      <vt:lpstr>IR代码生成实现中的优化</vt:lpstr>
      <vt:lpstr>IR实现的优化</vt:lpstr>
      <vt:lpstr>IR代码生成实现中的优化</vt:lpstr>
      <vt:lpstr>IR代码生成实现中的优化</vt:lpstr>
      <vt:lpstr>IR代码生成实现中的优化</vt:lpstr>
      <vt:lpstr>IR代码生成实现中的优化</vt:lpstr>
      <vt:lpstr>IR实现中优化</vt:lpstr>
      <vt:lpstr>IR代码生成实现中的优化</vt:lpstr>
      <vt:lpstr>三种查询及其优化</vt:lpstr>
      <vt:lpstr>自适应查询方法</vt:lpstr>
      <vt:lpstr>自适应查询方法</vt:lpstr>
      <vt:lpstr>自适应查询方法</vt:lpstr>
      <vt:lpstr>自适应查询方法</vt:lpstr>
      <vt:lpstr>自适应查询方法</vt:lpstr>
      <vt:lpstr>自适应查询方法</vt:lpstr>
      <vt:lpstr>自适应查询方法</vt:lpstr>
      <vt:lpstr>自适应查询方法</vt:lpstr>
      <vt:lpstr>自适应查询方法</vt:lpstr>
      <vt:lpstr>自适应查询方法</vt:lpstr>
      <vt:lpstr>进一步优化的想法与思考</vt:lpstr>
      <vt:lpstr>进一步优化的想法与思考</vt:lpstr>
      <vt:lpstr>进一步优化的想法与思考</vt:lpstr>
      <vt:lpstr>进一步优化的想法与思考</vt:lpstr>
      <vt:lpstr>进一步优化的想法与思考</vt:lpstr>
      <vt:lpstr>进一步优化的想法与思考</vt:lpstr>
      <vt:lpstr>组员分工及贡献比</vt:lpstr>
      <vt:lpstr>参考文献</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吴越</cp:lastModifiedBy>
  <cp:revision>45</cp:revision>
  <dcterms:created xsi:type="dcterms:W3CDTF">2019-09-17T05:09:00Z</dcterms:created>
  <dcterms:modified xsi:type="dcterms:W3CDTF">2024-01-22T10:10:17Z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241A51BB58614C7092E758458B3B6948_13</vt:lpwstr>
  </property>
  <property fmtid="{D5CDD505-2E9C-101B-9397-08002B2CF9AE}" pid="3" name="KSOProductBuildVer">
    <vt:lpwstr>2052-12.1.0.16250</vt:lpwstr>
  </property>
</Properties>
</file>