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60" r:id="rId3"/>
    <p:sldId id="261" r:id="rId4"/>
    <p:sldId id="262" r:id="rId5"/>
    <p:sldId id="259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113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13BAEC-4C72-4C06-A896-066961CEEF3B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B6E5D-FBF8-4E56-AE2C-317D9A1672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829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B6E5D-FBF8-4E56-AE2C-317D9A16720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82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_空白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16832"/>
            <a:ext cx="7772400" cy="1371600"/>
          </a:xfrm>
        </p:spPr>
        <p:txBody>
          <a:bodyPr/>
          <a:lstStyle>
            <a:lvl1pPr algn="ctr">
              <a:defRPr sz="40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133056"/>
            <a:ext cx="7010400" cy="1600200"/>
          </a:xfrm>
        </p:spPr>
        <p:txBody>
          <a:bodyPr/>
          <a:lstStyle>
            <a:lvl1pPr marL="0" indent="0" algn="ctr">
              <a:buFont typeface="Wingdings" charset="0"/>
              <a:buNone/>
              <a:defRPr sz="22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29" y="15670"/>
            <a:ext cx="938915" cy="96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06025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9881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68407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60039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60039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71256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、文本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762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22691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zh-CN" altLang="en-US" dirty="0" smtClean="0"/>
            </a:lvl1pPr>
            <a:lvl2pPr>
              <a:defRPr lang="zh-CN" altLang="en-US" dirty="0" smtClean="0"/>
            </a:lvl2pPr>
            <a:lvl3pPr>
              <a:defRPr lang="zh-CN" altLang="en-US" dirty="0" smtClean="0"/>
            </a:lvl3pPr>
            <a:lvl4pPr>
              <a:defRPr lang="zh-CN" altLang="en-US" dirty="0" smtClean="0"/>
            </a:lvl4pPr>
            <a:lvl5pPr>
              <a:defRPr lang="zh-CN" altLang="en-US" dirty="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fld id="{EAD9BC6E-CD49-4804-BB3A-F73857E17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81105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fld id="{EAD9BC6E-CD49-4804-BB3A-F73857E17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43911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95038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26158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85437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fld id="{EAD9BC6E-CD49-4804-BB3A-F73857E17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32871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3399FF"/>
          </a:solidFill>
          <a:ln w="9525">
            <a:solidFill>
              <a:srgbClr val="3399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 algn="l">
              <a:defRPr sz="40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501008"/>
            <a:ext cx="7010400" cy="1600200"/>
          </a:xfrm>
        </p:spPr>
        <p:txBody>
          <a:bodyPr/>
          <a:lstStyle>
            <a:lvl1pPr marL="0" indent="0" algn="l">
              <a:buFont typeface="Wingdings" charset="0"/>
              <a:buNone/>
              <a:defRPr sz="22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29" y="15670"/>
            <a:ext cx="938915" cy="96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81883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81532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29" y="15670"/>
            <a:ext cx="938915" cy="965405"/>
          </a:xfrm>
          <a:prstGeom prst="rect">
            <a:avLst/>
          </a:prstGeom>
        </p:spPr>
      </p:pic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341438"/>
            <a:ext cx="8001000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566738" y="1119189"/>
            <a:ext cx="7958137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3399FF"/>
          </a:solidFill>
          <a:ln w="9525">
            <a:solidFill>
              <a:srgbClr val="3399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042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fld id="{D132D6C0-C5B3-401A-9AE6-BDD6444BD593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70042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75" y="6624638"/>
            <a:ext cx="1952625" cy="23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395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charset="0"/>
        <a:buChar char="o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charset="0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ü"/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Ø"/>
        <a:defRPr kumimoji="1" sz="16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l"/>
        <a:defRPr kumimoji="1" sz="1600">
          <a:solidFill>
            <a:schemeClr val="tx1"/>
          </a:solidFill>
          <a:latin typeface="+mn-lt"/>
          <a:ea typeface="+mn-ea"/>
          <a:cs typeface="+mn-cs"/>
        </a:defRPr>
      </a:lvl5pPr>
      <a:lvl6pPr marL="2551113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3008313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65513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922713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c.ustc.edu.cn/share/2d329540-c329-11ef-a93c-29c02e38f45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c.ustc.edu.cn/share/1cbc4e40-c329-11ef-8923-ff4f1c74c8ed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ustcdia@163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8021548" cy="13716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altLang="zh-CN" dirty="0"/>
              <a:t>DIA</a:t>
            </a:r>
            <a:r>
              <a:rPr lang="zh-CN" altLang="en-US" dirty="0"/>
              <a:t>作业：</a:t>
            </a:r>
            <a:br>
              <a:rPr lang="en-US" altLang="zh-CN" dirty="0"/>
            </a:br>
            <a:r>
              <a:rPr lang="zh-CN" altLang="en-US" dirty="0"/>
              <a:t>基于球面哈希的图像检索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2800" dirty="0"/>
              <a:t>2025</a:t>
            </a:r>
            <a:r>
              <a:rPr lang="zh-CN" altLang="en-US" sz="2800" dirty="0"/>
              <a:t>年</a:t>
            </a:r>
            <a:r>
              <a:rPr lang="en-US" altLang="zh-CN" sz="2800" dirty="0"/>
              <a:t>5</a:t>
            </a:r>
            <a:r>
              <a:rPr lang="zh-CN" altLang="en-US" sz="2800" dirty="0"/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326711707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任务说明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66738" y="1341438"/>
            <a:ext cx="8190720" cy="5228886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dirty="0"/>
              <a:t>给定一个图像数据库，基于球面哈希进行图像检索</a:t>
            </a:r>
            <a:endParaRPr lang="en-US" altLang="zh-CN" dirty="0"/>
          </a:p>
          <a:p>
            <a:pPr lvl="1">
              <a:spcAft>
                <a:spcPts val="600"/>
              </a:spcAft>
            </a:pPr>
            <a:r>
              <a:rPr lang="zh-CN" altLang="en-US" dirty="0"/>
              <a:t>共</a:t>
            </a:r>
            <a:r>
              <a:rPr lang="en-US" altLang="zh-CN" dirty="0"/>
              <a:t>16000</a:t>
            </a:r>
            <a:r>
              <a:rPr lang="zh-CN" altLang="en-US" dirty="0"/>
              <a:t>张图像，前</a:t>
            </a:r>
            <a:r>
              <a:rPr lang="en-US" altLang="zh-CN" dirty="0"/>
              <a:t>1K</a:t>
            </a:r>
            <a:r>
              <a:rPr lang="zh-CN" altLang="en-US" dirty="0"/>
              <a:t>副图像作为</a:t>
            </a:r>
            <a:r>
              <a:rPr lang="zh-CN" altLang="en-US" b="1" dirty="0">
                <a:solidFill>
                  <a:srgbClr val="0070C0"/>
                </a:solidFill>
              </a:rPr>
              <a:t>查询图像</a:t>
            </a:r>
            <a:r>
              <a:rPr lang="zh-CN" altLang="en-US" dirty="0"/>
              <a:t>，后</a:t>
            </a:r>
            <a:r>
              <a:rPr lang="en-US" altLang="zh-CN" dirty="0"/>
              <a:t>15K</a:t>
            </a:r>
            <a:r>
              <a:rPr lang="zh-CN" altLang="en-US" dirty="0"/>
              <a:t>图像作为检索</a:t>
            </a:r>
            <a:r>
              <a:rPr lang="zh-CN" altLang="en-US" b="1" dirty="0">
                <a:solidFill>
                  <a:srgbClr val="0070C0"/>
                </a:solidFill>
              </a:rPr>
              <a:t>数据库图像</a:t>
            </a:r>
            <a:r>
              <a:rPr lang="zh-CN" altLang="en-US" dirty="0"/>
              <a:t>，每幅图像提供一个视觉特征向量（</a:t>
            </a:r>
            <a:r>
              <a:rPr lang="en-US" altLang="zh-CN" dirty="0"/>
              <a:t>768</a:t>
            </a:r>
            <a:r>
              <a:rPr lang="zh-CN" altLang="en-US" dirty="0"/>
              <a:t>维）</a:t>
            </a:r>
            <a:endParaRPr lang="en-US" altLang="zh-CN" dirty="0"/>
          </a:p>
          <a:p>
            <a:pPr lvl="1">
              <a:spcAft>
                <a:spcPts val="600"/>
              </a:spcAft>
            </a:pPr>
            <a:r>
              <a:rPr lang="zh-CN" altLang="en-US" dirty="0"/>
              <a:t>每个图像有多个标签（共</a:t>
            </a:r>
            <a:r>
              <a:rPr lang="en-US" altLang="zh-CN" dirty="0"/>
              <a:t>38</a:t>
            </a:r>
            <a:r>
              <a:rPr lang="zh-CN" altLang="en-US" dirty="0"/>
              <a:t>类），如果两张图像具有某个相同的标签，则它们为</a:t>
            </a:r>
            <a:r>
              <a:rPr lang="zh-CN" altLang="en-US" dirty="0">
                <a:solidFill>
                  <a:srgbClr val="0070C0"/>
                </a:solidFill>
              </a:rPr>
              <a:t>相关</a:t>
            </a:r>
            <a:r>
              <a:rPr lang="zh-CN" altLang="en-US" dirty="0"/>
              <a:t>图像</a:t>
            </a:r>
            <a:endParaRPr lang="en-US" altLang="zh-CN" dirty="0"/>
          </a:p>
          <a:p>
            <a:pPr lvl="1">
              <a:spcAft>
                <a:spcPts val="600"/>
              </a:spcAft>
            </a:pPr>
            <a:r>
              <a:rPr lang="zh-CN" altLang="en-US" b="1" dirty="0">
                <a:solidFill>
                  <a:srgbClr val="0070C0"/>
                </a:solidFill>
              </a:rPr>
              <a:t>对后</a:t>
            </a:r>
            <a:r>
              <a:rPr lang="en-US" altLang="zh-CN" b="1" dirty="0">
                <a:solidFill>
                  <a:srgbClr val="0070C0"/>
                </a:solidFill>
              </a:rPr>
              <a:t>15K</a:t>
            </a:r>
            <a:r>
              <a:rPr lang="zh-CN" altLang="en-US" b="1" dirty="0">
                <a:solidFill>
                  <a:srgbClr val="0070C0"/>
                </a:solidFill>
              </a:rPr>
              <a:t>的数据库图像的特征向量，采用球面哈希算法训练二值哈希函数，对图像特征进行二值化，分别测试</a:t>
            </a:r>
            <a:r>
              <a:rPr lang="en-US" altLang="zh-CN" b="1" dirty="0">
                <a:solidFill>
                  <a:srgbClr val="0070C0"/>
                </a:solidFill>
              </a:rPr>
              <a:t>32</a:t>
            </a:r>
            <a:r>
              <a:rPr lang="zh-CN" altLang="en-US" b="1" dirty="0">
                <a:solidFill>
                  <a:srgbClr val="0070C0"/>
                </a:solidFill>
              </a:rPr>
              <a:t>、</a:t>
            </a:r>
            <a:r>
              <a:rPr lang="en-US" altLang="zh-CN" b="1" dirty="0">
                <a:solidFill>
                  <a:srgbClr val="0070C0"/>
                </a:solidFill>
              </a:rPr>
              <a:t>64</a:t>
            </a:r>
            <a:r>
              <a:rPr lang="zh-CN" altLang="en-US" b="1" dirty="0">
                <a:solidFill>
                  <a:srgbClr val="0070C0"/>
                </a:solidFill>
              </a:rPr>
              <a:t>、</a:t>
            </a:r>
            <a:r>
              <a:rPr lang="en-US" altLang="zh-CN" b="1" dirty="0">
                <a:solidFill>
                  <a:srgbClr val="0070C0"/>
                </a:solidFill>
              </a:rPr>
              <a:t>128</a:t>
            </a:r>
            <a:r>
              <a:rPr lang="zh-CN" altLang="en-US" b="1" dirty="0">
                <a:solidFill>
                  <a:srgbClr val="0070C0"/>
                </a:solidFill>
              </a:rPr>
              <a:t>比特的检索性能</a:t>
            </a:r>
            <a:endParaRPr lang="en-US" altLang="zh-CN" b="1" dirty="0">
              <a:solidFill>
                <a:srgbClr val="0070C0"/>
              </a:solidFill>
            </a:endParaRPr>
          </a:p>
          <a:p>
            <a:pPr lvl="1">
              <a:spcAft>
                <a:spcPts val="600"/>
              </a:spcAft>
            </a:pPr>
            <a:r>
              <a:rPr lang="zh-CN" altLang="en-US" dirty="0"/>
              <a:t>检索性能计算方法：</a:t>
            </a:r>
            <a:endParaRPr lang="en-US" altLang="zh-CN" dirty="0"/>
          </a:p>
          <a:p>
            <a:pPr lvl="2">
              <a:spcAft>
                <a:spcPts val="600"/>
              </a:spcAft>
            </a:pPr>
            <a:r>
              <a:rPr lang="zh-CN" altLang="en-US" dirty="0"/>
              <a:t>对每幅查询图像，计算查询图像与数据库所有图像的二值哈希特征的</a:t>
            </a:r>
            <a:r>
              <a:rPr lang="en-US" altLang="zh-CN" dirty="0"/>
              <a:t>Hamming</a:t>
            </a:r>
            <a:r>
              <a:rPr lang="zh-CN" altLang="en-US" dirty="0"/>
              <a:t>距离，按距离值由小到大的顺序，返回检索结果</a:t>
            </a:r>
            <a:endParaRPr lang="en-US" altLang="zh-CN" dirty="0"/>
          </a:p>
          <a:p>
            <a:pPr lvl="2">
              <a:spcAft>
                <a:spcPts val="600"/>
              </a:spcAft>
            </a:pPr>
            <a:r>
              <a:rPr lang="zh-CN" altLang="en-US" dirty="0"/>
              <a:t>检索性能评价指标：</a:t>
            </a:r>
            <a:r>
              <a:rPr lang="en-US" altLang="zh-CN" dirty="0" err="1"/>
              <a:t>mAP</a:t>
            </a:r>
            <a:r>
              <a:rPr lang="zh-CN" altLang="en-US" dirty="0"/>
              <a:t>，</a:t>
            </a:r>
            <a:r>
              <a:rPr lang="en-US" altLang="zh-CN" dirty="0" err="1"/>
              <a:t>recall@K</a:t>
            </a:r>
            <a:r>
              <a:rPr lang="zh-CN" altLang="en-US" dirty="0"/>
              <a:t>曲线，</a:t>
            </a:r>
            <a:r>
              <a:rPr lang="en-US" altLang="zh-CN" dirty="0" err="1"/>
              <a:t>precision@K</a:t>
            </a:r>
            <a:r>
              <a:rPr lang="zh-CN" altLang="en-US" dirty="0"/>
              <a:t>曲线</a:t>
            </a:r>
            <a:endParaRPr lang="en-US" altLang="zh-CN" dirty="0"/>
          </a:p>
          <a:p>
            <a:pPr lvl="2">
              <a:spcAft>
                <a:spcPts val="600"/>
              </a:spcAft>
            </a:pPr>
            <a:r>
              <a:rPr lang="zh-CN" altLang="en-US" dirty="0"/>
              <a:t>检索效率评价指标：数据库特征存储消耗，每张图像平均检索时间</a:t>
            </a:r>
            <a:endParaRPr lang="en-US" altLang="zh-CN" dirty="0"/>
          </a:p>
          <a:p>
            <a:pPr lvl="2">
              <a:spcAft>
                <a:spcPts val="600"/>
              </a:spcAft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0852948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2126A4-C276-4075-B437-A25F1C125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C9B954-BC0D-4E77-A835-25849BEBF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341438"/>
            <a:ext cx="8001000" cy="5026044"/>
          </a:xfrm>
        </p:spPr>
        <p:txBody>
          <a:bodyPr/>
          <a:lstStyle/>
          <a:p>
            <a:r>
              <a:rPr lang="zh-CN" altLang="en-US" sz="2000" dirty="0"/>
              <a:t>图像数据集</a:t>
            </a:r>
            <a:r>
              <a:rPr lang="en-US" altLang="zh-CN" sz="2000" dirty="0"/>
              <a:t>MIRFLICKR25K</a:t>
            </a:r>
          </a:p>
          <a:p>
            <a:pPr lvl="1"/>
            <a:r>
              <a:rPr lang="zh-CN" altLang="en-US" sz="1800" dirty="0"/>
              <a:t>共</a:t>
            </a:r>
            <a:r>
              <a:rPr lang="en-US" altLang="zh-CN" sz="1800" dirty="0"/>
              <a:t>25000</a:t>
            </a:r>
            <a:r>
              <a:rPr lang="zh-CN" altLang="en-US" sz="1800" dirty="0"/>
              <a:t>张图像，本次实验取其中</a:t>
            </a:r>
            <a:r>
              <a:rPr lang="en-US" altLang="zh-CN" sz="1800" dirty="0"/>
              <a:t>16000</a:t>
            </a:r>
            <a:r>
              <a:rPr lang="zh-CN" altLang="en-US" sz="1800" dirty="0"/>
              <a:t>张进行检索实验</a:t>
            </a:r>
            <a:endParaRPr lang="en-US" altLang="zh-CN" sz="1800" dirty="0"/>
          </a:p>
          <a:p>
            <a:pPr lvl="1"/>
            <a:r>
              <a:rPr lang="zh-CN" altLang="en-US" sz="1800" dirty="0"/>
              <a:t>文件总大小：</a:t>
            </a:r>
            <a:r>
              <a:rPr lang="en-US" altLang="zh-CN" sz="1800" dirty="0"/>
              <a:t>2.85 GB</a:t>
            </a:r>
          </a:p>
          <a:p>
            <a:r>
              <a:rPr lang="zh-CN" altLang="en-US" sz="2000" dirty="0"/>
              <a:t>提供</a:t>
            </a:r>
            <a:r>
              <a:rPr lang="en-US" altLang="zh-CN" sz="2000" dirty="0" err="1"/>
              <a:t>data.npz</a:t>
            </a:r>
            <a:r>
              <a:rPr lang="zh-CN" altLang="en-US" sz="2000" dirty="0"/>
              <a:t>文件 </a:t>
            </a:r>
            <a:r>
              <a:rPr lang="en-US" altLang="zh-CN" sz="2000" dirty="0"/>
              <a:t>(python</a:t>
            </a:r>
            <a:r>
              <a:rPr lang="zh-CN" altLang="en-US" sz="2000" dirty="0"/>
              <a:t>代码加载数据：</a:t>
            </a:r>
            <a:r>
              <a:rPr lang="en-US" altLang="zh-CN" sz="2000" dirty="0"/>
              <a:t>Data = </a:t>
            </a:r>
            <a:r>
              <a:rPr lang="en-US" altLang="zh-CN" sz="2000" dirty="0" err="1"/>
              <a:t>np.load</a:t>
            </a:r>
            <a:r>
              <a:rPr lang="en-US" altLang="zh-CN" sz="2000" dirty="0"/>
              <a:t>(‘</a:t>
            </a:r>
            <a:r>
              <a:rPr lang="en-US" altLang="zh-CN" sz="2000" dirty="0" err="1"/>
              <a:t>data.npz</a:t>
            </a:r>
            <a:r>
              <a:rPr lang="en-US" altLang="zh-CN" sz="2000" dirty="0"/>
              <a:t>’)</a:t>
            </a:r>
          </a:p>
          <a:p>
            <a:pPr lvl="1"/>
            <a:r>
              <a:rPr lang="en-US" altLang="zh-CN" sz="1800" dirty="0"/>
              <a:t>Data[‘arr_0’]: (16000x768)</a:t>
            </a:r>
            <a:r>
              <a:rPr lang="zh-CN" altLang="en-US" sz="1800" dirty="0"/>
              <a:t>，图像数据特征，每行表示一个图像特征</a:t>
            </a:r>
            <a:endParaRPr lang="en-US" altLang="zh-CN" sz="1800" dirty="0"/>
          </a:p>
          <a:p>
            <a:pPr lvl="1"/>
            <a:r>
              <a:rPr lang="en-US" altLang="zh-CN" sz="1800" dirty="0"/>
              <a:t>Data[‘arr_1’]: (16000)</a:t>
            </a:r>
            <a:r>
              <a:rPr lang="zh-CN" altLang="en-US" sz="1800" dirty="0"/>
              <a:t>，图像标签，每行表示对应的图像标签 </a:t>
            </a:r>
            <a:endParaRPr lang="en-US" altLang="zh-CN" sz="1800" dirty="0"/>
          </a:p>
          <a:p>
            <a:pPr lvl="1"/>
            <a:r>
              <a:rPr lang="en-US" altLang="zh-CN" sz="1800" dirty="0"/>
              <a:t>Data[‘arr_2’]: (16000x38)</a:t>
            </a:r>
            <a:r>
              <a:rPr lang="zh-CN" altLang="en-US" sz="1800" dirty="0"/>
              <a:t>，图像相对路径，每行表示对应的图像路径</a:t>
            </a:r>
            <a:endParaRPr lang="en-US" altLang="zh-CN" sz="1800" dirty="0"/>
          </a:p>
          <a:p>
            <a:r>
              <a:rPr lang="zh-CN" altLang="en-US" sz="2000" dirty="0"/>
              <a:t>下载链接</a:t>
            </a:r>
            <a:endParaRPr lang="en-US" altLang="zh-CN" sz="2000" dirty="0"/>
          </a:p>
          <a:p>
            <a:pPr lvl="1"/>
            <a:r>
              <a:rPr lang="zh-CN" altLang="en-US" sz="1800" dirty="0"/>
              <a:t>图像数据 </a:t>
            </a:r>
            <a:endParaRPr lang="en-US" altLang="zh-CN" sz="1800" dirty="0"/>
          </a:p>
          <a:p>
            <a:pPr lvl="2"/>
            <a:r>
              <a:rPr lang="zh-CN" altLang="en-US" dirty="0"/>
              <a:t>链接：</a:t>
            </a:r>
            <a:r>
              <a:rPr lang="en-US" altLang="zh-CN" dirty="0">
                <a:hlinkClick r:id="rId3"/>
              </a:rPr>
              <a:t>https://rec.ustc.edu.cn/share/2d329540-c329-11ef-a93c-29c02e38f45d</a:t>
            </a:r>
            <a:endParaRPr lang="en-US" altLang="zh-CN" dirty="0"/>
          </a:p>
          <a:p>
            <a:pPr lvl="1"/>
            <a:r>
              <a:rPr lang="zh-CN" altLang="en-US" dirty="0"/>
              <a:t>图像特征数据</a:t>
            </a:r>
            <a:endParaRPr lang="en-US" altLang="zh-CN" dirty="0"/>
          </a:p>
          <a:p>
            <a:pPr lvl="2"/>
            <a:r>
              <a:rPr lang="zh-CN" altLang="en-US" dirty="0"/>
              <a:t>链接：</a:t>
            </a:r>
            <a:r>
              <a:rPr lang="en-US" altLang="zh-CN" dirty="0">
                <a:hlinkClick r:id="rId4"/>
              </a:rPr>
              <a:t>https://rec.ustc.edu.cn/share/1cbc4e40-c329-11ef-8923-ff4f1c74c8ed</a:t>
            </a:r>
            <a:endParaRPr lang="en-US" altLang="zh-CN" dirty="0"/>
          </a:p>
          <a:p>
            <a:pPr lvl="2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2285339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5CC77D-4B80-4AD5-9E77-AC7221162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评测方法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AF14409-CAD5-4246-A7B8-7F90D254F2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000" dirty="0"/>
                  <a:t>性能评价计算公式</a:t>
                </a:r>
                <a:endParaRPr lang="en-US" altLang="zh-CN" sz="20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i="1" dirty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1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 dirty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zh-CN" sz="1800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800" i="1" dirty="0"/>
                                  <m:t>precision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@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𝑟𝑒𝑙</m:t>
                                </m:r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d>
                      </m:e>
                    </m:nary>
                  </m:oMath>
                </a14:m>
                <a:endParaRPr lang="en-US" altLang="zh-CN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𝑟𝑒𝑐𝑎𝑙𝑙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@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sup>
                      <m:e>
                        <m:f>
                          <m:fPr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  <m:e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𝑟𝑒𝑙</m:t>
                                </m:r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num>
                          <m:den>
                            <m:sSub>
                              <m:sSubPr>
                                <m:ctrlP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altLang="zh-CN" sz="1800" dirty="0"/>
              </a:p>
              <a:p>
                <a:pPr lvl="1"/>
                <a:r>
                  <a:rPr lang="en-US" altLang="zh-CN" sz="1800" i="1" dirty="0"/>
                  <a:t>precision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@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sup>
                      <m:e>
                        <m:f>
                          <m:fPr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  <m:e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𝑟𝑒𝑙</m:t>
                                </m:r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num>
                          <m:den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den>
                        </m:f>
                      </m:e>
                    </m:nary>
                  </m:oMath>
                </a14:m>
                <a:endParaRPr lang="en-US" altLang="zh-CN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𝑟𝑒𝑙</m:t>
                    </m:r>
                    <m:d>
                      <m:d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zh-CN" altLang="en-US" sz="1800" dirty="0"/>
                  <a:t>表示第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1800" dirty="0"/>
                  <a:t>个检索结果与第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US" altLang="zh-CN" sz="18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800" dirty="0"/>
                  <a:t>个查询图像是否</a:t>
                </a:r>
                <a:r>
                  <a:rPr lang="zh-CN" altLang="en-US" sz="1800" dirty="0">
                    <a:solidFill>
                      <a:srgbClr val="0070C0"/>
                    </a:solidFill>
                  </a:rPr>
                  <a:t>相关</a:t>
                </a:r>
                <a:r>
                  <a:rPr lang="zh-CN" altLang="en-US" sz="1800" dirty="0"/>
                  <a:t>（</a:t>
                </a:r>
                <a:r>
                  <a:rPr lang="en-US" altLang="zh-CN" sz="1800" dirty="0"/>
                  <a:t>0</a:t>
                </a:r>
                <a:r>
                  <a:rPr lang="zh-CN" altLang="en-US" sz="1800" dirty="0"/>
                  <a:t>或</a:t>
                </a:r>
                <a:r>
                  <a:rPr lang="en-US" altLang="zh-CN" sz="1800" dirty="0"/>
                  <a:t>1</a:t>
                </a:r>
                <a:r>
                  <a:rPr lang="zh-CN" altLang="en-US" sz="1800" dirty="0"/>
                  <a:t>），</a:t>
                </a:r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zh-CN" altLang="en-US" sz="1800" dirty="0"/>
                  <a:t>是查询图像数量，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dirty="0"/>
                  <a:t>表示第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US" altLang="zh-CN" sz="18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800" dirty="0"/>
                  <a:t>个查询图像的相关图像总数，</a:t>
                </a:r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z="1800" dirty="0"/>
                  <a:t>是检索数据库图像总数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AF14409-CAD5-4246-A7B8-7F90D254F2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86" t="-8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836349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提交时间和方式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提交截止时间：</a:t>
                </a:r>
                <a:r>
                  <a:rPr lang="en-US" altLang="zh-CN" dirty="0"/>
                  <a:t>2025</a:t>
                </a:r>
                <a:r>
                  <a:rPr lang="zh-CN" altLang="en-US" dirty="0"/>
                  <a:t>年</a:t>
                </a:r>
                <a:r>
                  <a:rPr lang="en-US" altLang="zh-CN" dirty="0"/>
                  <a:t>6</a:t>
                </a:r>
                <a:r>
                  <a:rPr lang="zh-CN" altLang="en-US" dirty="0"/>
                  <a:t>月</a:t>
                </a:r>
                <a:r>
                  <a:rPr lang="en-US" altLang="zh-CN" dirty="0"/>
                  <a:t>8</a:t>
                </a:r>
                <a:r>
                  <a:rPr lang="zh-CN" altLang="en-US" dirty="0"/>
                  <a:t>日晚上</a:t>
                </a:r>
                <a:r>
                  <a:rPr lang="en-US" altLang="zh-CN" dirty="0"/>
                  <a:t>12</a:t>
                </a:r>
                <a:r>
                  <a:rPr lang="zh-CN" altLang="en-US" dirty="0"/>
                  <a:t>点前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提交方式：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将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实验报告</a:t>
                </a:r>
                <a:r>
                  <a:rPr lang="zh-CN" altLang="en-US" dirty="0"/>
                  <a:t>和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代码文件</a:t>
                </a:r>
                <a:r>
                  <a:rPr lang="zh-CN" altLang="en-US" dirty="0"/>
                  <a:t>放到一个文件夹中，生成一个压缩文件，文件名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命名规则为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: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“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DIA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第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1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次作业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_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姓名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_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学号”</a:t>
                </a:r>
                <a:endParaRPr lang="en-US" altLang="zh-CN" b="1" dirty="0"/>
              </a:p>
              <a:p>
                <a:pPr lvl="1"/>
                <a:r>
                  <a:rPr lang="zh-CN" altLang="en-US" dirty="0"/>
                  <a:t>将以上压缩文件发到如下邮箱：</a:t>
                </a:r>
                <a:r>
                  <a:rPr lang="en-US" altLang="zh-CN" dirty="0"/>
                  <a:t> </a:t>
                </a:r>
                <a:r>
                  <a:rPr lang="en-US" altLang="zh-CN" dirty="0">
                    <a:hlinkClick r:id="rId2"/>
                  </a:rPr>
                  <a:t>ustcdia@163.com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r>
                  <a:rPr lang="zh-CN" altLang="en-US" dirty="0"/>
                  <a:t>作业迟交处理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如迟交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天，本次作业分数乘以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0.9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67" t="-1350" r="-33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495527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USTC_Blu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Times New Roman"/>
        <a:ea typeface="黑体"/>
        <a:cs typeface="黑体"/>
      </a:majorFont>
      <a:minorFont>
        <a:latin typeface="Times New Roman"/>
        <a:ea typeface="黑体"/>
        <a:cs typeface="黑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charset="0"/>
          <a:buChar char="•"/>
          <a:tabLst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黑体" charset="0"/>
            <a:cs typeface="黑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charset="0"/>
          <a:buChar char="•"/>
          <a:tabLst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黑体" charset="0"/>
            <a:cs typeface="黑体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STC_Blue" id="{1804F9FF-AFC8-42F8-BB2A-584494198765}" vid="{61B7C5E0-3706-4D85-A3C2-011B51B2623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USTC_Blue</Template>
  <TotalTime>369</TotalTime>
  <Words>499</Words>
  <Application>Microsoft Office PowerPoint</Application>
  <PresentationFormat>全屏显示(4:3)</PresentationFormat>
  <Paragraphs>41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Arial</vt:lpstr>
      <vt:lpstr>Cambria Math</vt:lpstr>
      <vt:lpstr>Times New Roman</vt:lpstr>
      <vt:lpstr>Verdana</vt:lpstr>
      <vt:lpstr>Wingdings</vt:lpstr>
      <vt:lpstr>USTC_Blue</vt:lpstr>
      <vt:lpstr>DIA作业： 基于球面哈希的图像检索</vt:lpstr>
      <vt:lpstr>任务说明</vt:lpstr>
      <vt:lpstr>数据说明</vt:lpstr>
      <vt:lpstr>评测方法</vt:lpstr>
      <vt:lpstr>提交时间和方式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第一次作业</dc:title>
  <dc:creator>Zhou</dc:creator>
  <cp:lastModifiedBy>Adam Zhou</cp:lastModifiedBy>
  <cp:revision>159</cp:revision>
  <dcterms:created xsi:type="dcterms:W3CDTF">2016-10-28T13:04:45Z</dcterms:created>
  <dcterms:modified xsi:type="dcterms:W3CDTF">2025-05-28T08:23:08Z</dcterms:modified>
</cp:coreProperties>
</file>