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49935-7E55-2402-79C2-89D7E6CD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49436-6E8A-91B6-FF52-BED94D628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9FAD7-D1BD-D982-3D4D-F54D8726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231B7-8C8C-85FD-E346-1CFDA76D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ECF-57C0-B4E1-292C-DCC12DC6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8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BDC7-6FF4-6F9B-8FDE-469344E2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94C94D-D5B1-49EF-1D1E-7F8D6C70D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2A928-3D98-4639-7897-13131903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9DE82-6315-76A0-85FF-542F754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1E7AD-897F-F112-D1ED-56E869FE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8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7671B-4447-C590-EF2E-E6948E908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FA003-EDF6-13A0-B1B0-28A4A47B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A812B-7BEC-25D2-A5B0-7C3EF832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369C8-B4EB-0774-A602-F1CBC847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998D7-6292-0FC6-0C95-D7F8092E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0AF22-2DE8-34FB-8C3D-ADE55738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EB671-BB5D-8A06-E904-B200E744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1ADC8-C402-78C8-C780-62907824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83B7-FB5E-69FE-2774-93B69AEA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49891-A2B3-7C2F-3464-6FA22707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5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00DF-5CED-78DA-D00A-5BCF49C6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58D90-0176-CE0A-5AC3-1B0F06D0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90467-BB21-27C7-6654-CACED6E5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0E261-CFB0-FE2D-9178-7E08E4B4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80F51-F92B-A33D-F068-82A83D53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F91D-12DE-39B6-1C37-BA4314A8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94EBB-A359-6972-341F-72625D899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75CCB-4646-457E-C2E0-2E9EBC77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B4F0F-B90A-9520-2F14-13CC3C6A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CCA29-8E3D-A83C-1970-DD12E6E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21549-3368-E87C-1842-8493038E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C862-A266-8D33-B320-D4D7C9CB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1A288-E43C-B2FB-A9D5-AB656B16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D51A9-9640-E3F2-7153-5B32F438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FB2FDC-1861-28A3-2AAF-E958B6CA1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01316-7480-8338-60CF-E50C66ADA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CA28F-77FA-254F-6C0E-1D9C083A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8D3B2-D50E-D5B3-4288-0BA50A1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B8F1A5-A166-AB50-35E4-022E8908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F933B-06BE-05C1-690D-3CD1F206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40EEA6-870D-8777-9208-B3609C22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1E47A-C2AE-1DF6-A1D6-E047E49A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6D2607-7F63-A3FF-E330-22A33A9A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2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1AE98-A58A-2C96-38BB-DA28BA5B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9894D-5AC2-F36D-ACDF-6E61B72C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D9F30-465E-C73A-86DD-4038DFA2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249D-C281-0AEE-C7E4-13F1209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927AD-141F-3E95-118D-698E4C92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86366-5B1B-685E-210B-086B0D6F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D5BDE-FC9E-AE07-8A8B-65E4FDC7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F697F-3A5D-7DE0-0E68-F8255D60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7DA99-EB79-1746-E2C7-6F2DC8E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CB7F-5B96-1180-9703-38708F6C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73BD6E-4EB1-667E-D629-AE45391D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452EA-296C-E3F9-F2CF-4D5E2B54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28136-5B05-9CA5-590C-EA21DA3D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DAF5A-32D1-96FB-158E-089DFFAF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7FEB-FC88-6E4F-570E-5EEBE49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9C8DB-A70D-B55D-2395-11603895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35060-AE64-E8D3-C94D-1C4D4B22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A7964-9040-8C70-9DED-137547C7B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6259-C222-4E22-8E29-C527CF34A0C8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0C41A-5A19-9745-D56A-1BFD959BD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FF23B-AC73-7171-D02F-392AB555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B0C9-7D0B-4B7E-B142-718398541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2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988F-C450-8186-3B2E-7259B664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9" y="646501"/>
            <a:ext cx="9943322" cy="23876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IterFuse: Linear Layer Fusion via Iterative Few-Sample Inference Alignment</a:t>
            </a:r>
            <a:endParaRPr lang="zh-CN" altLang="en-US" sz="4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C32F9D-C56B-22DB-C66B-D2097F3D8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Hongxu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4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F65802-36CD-2B83-14BB-CD821E9A8A93}"/>
              </a:ext>
            </a:extLst>
          </p:cNvPr>
          <p:cNvSpPr txBox="1">
            <a:spLocks/>
          </p:cNvSpPr>
          <p:nvPr/>
        </p:nvSpPr>
        <p:spPr>
          <a:xfrm>
            <a:off x="1145930" y="2026871"/>
            <a:ext cx="99001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</a:t>
            </a:r>
            <a:r>
              <a:rPr lang="en-US" altLang="zh-CN" b="1" dirty="0"/>
              <a:t>isotropic </a:t>
            </a:r>
            <a:r>
              <a:rPr lang="en-US" altLang="zh-CN" dirty="0"/>
              <a:t>assumption is </a:t>
            </a:r>
            <a:r>
              <a:rPr lang="en-US" altLang="zh-CN" b="1" dirty="0"/>
              <a:t>too simple</a:t>
            </a:r>
            <a:r>
              <a:rPr lang="en-US" altLang="zh-CN" dirty="0"/>
              <a:t>, suggesting that it may lead to degraded performance.</a:t>
            </a:r>
          </a:p>
          <a:p>
            <a:endParaRPr lang="en-US" altLang="zh-CN" b="1" dirty="0"/>
          </a:p>
          <a:p>
            <a:r>
              <a:rPr lang="en-US" altLang="zh-CN" dirty="0"/>
              <a:t>So we try to formulate the model merging optimization </a:t>
            </a:r>
            <a:r>
              <a:rPr lang="en-US" altLang="zh-CN" b="1" dirty="0"/>
              <a:t>in a more accurate way</a:t>
            </a:r>
            <a:r>
              <a:rPr lang="en-US" altLang="zh-CN" dirty="0"/>
              <a:t>. Instead of applying above assumption and mathematical expectations. We try to use the features of inference sample directly.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5A5AB2-E242-779B-127E-DE59F653056A}"/>
              </a:ext>
            </a:extLst>
          </p:cNvPr>
          <p:cNvSpPr txBox="1"/>
          <p:nvPr/>
        </p:nvSpPr>
        <p:spPr>
          <a:xfrm>
            <a:off x="838200" y="681037"/>
            <a:ext cx="24000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Linear Merging</a:t>
            </a:r>
            <a:endParaRPr lang="zh-CN" altLang="en-US" sz="25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584272-2826-6D76-104E-226B314B2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5" b="85462"/>
          <a:stretch/>
        </p:blipFill>
        <p:spPr>
          <a:xfrm>
            <a:off x="3389705" y="337507"/>
            <a:ext cx="7964095" cy="11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3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5A6D5B-B819-7DFF-FD03-398C37A7EFFD}"/>
              </a:ext>
            </a:extLst>
          </p:cNvPr>
          <p:cNvSpPr txBox="1"/>
          <p:nvPr/>
        </p:nvSpPr>
        <p:spPr>
          <a:xfrm>
            <a:off x="775768" y="321447"/>
            <a:ext cx="4999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RegMean (Mix-of-Show also </a:t>
            </a:r>
          </a:p>
          <a:p>
            <a:r>
              <a:rPr lang="en-US" altLang="zh-CN" sz="2500" b="1" dirty="0"/>
              <a:t>utilizes this Opt.)</a:t>
            </a:r>
            <a:endParaRPr lang="zh-CN" altLang="en-US" sz="25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8D7DD-A77A-FF97-F479-9E1D0C893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70" y="636838"/>
            <a:ext cx="6010336" cy="5269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0545E2-88EA-F2BE-932A-3413A18F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8934"/>
            <a:ext cx="4999892" cy="10494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6CB8EC-9331-FC9F-241E-BA7360B0888B}"/>
              </a:ext>
            </a:extLst>
          </p:cNvPr>
          <p:cNvSpPr txBox="1"/>
          <p:nvPr/>
        </p:nvSpPr>
        <p:spPr>
          <a:xfrm>
            <a:off x="838200" y="2311985"/>
            <a:ext cx="3374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Closed-Form Solution</a:t>
            </a:r>
            <a:endParaRPr lang="zh-CN" altLang="en-US" sz="25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10ACCC-1563-BC1A-7E04-988BCEE39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55301"/>
            <a:ext cx="4216399" cy="8432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714907-F793-D1EF-D59D-B3FBAE765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8" y="3917803"/>
            <a:ext cx="5214724" cy="198879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6D19E77-6437-4C0E-76F0-9B72071E3688}"/>
              </a:ext>
            </a:extLst>
          </p:cNvPr>
          <p:cNvSpPr/>
          <p:nvPr/>
        </p:nvSpPr>
        <p:spPr>
          <a:xfrm>
            <a:off x="6201510" y="4457700"/>
            <a:ext cx="2751990" cy="1763462"/>
          </a:xfrm>
          <a:prstGeom prst="ellipse">
            <a:avLst/>
          </a:prstGeom>
          <a:noFill/>
          <a:ln w="127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98EE51-04B9-1170-1B60-D8F84C407B82}"/>
              </a:ext>
            </a:extLst>
          </p:cNvPr>
          <p:cNvSpPr txBox="1"/>
          <p:nvPr/>
        </p:nvSpPr>
        <p:spPr>
          <a:xfrm>
            <a:off x="4066218" y="988166"/>
            <a:ext cx="186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LBFGS optimizer 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4375182-3217-69B9-95A6-75B54A7A3E9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383130" y="685476"/>
            <a:ext cx="683088" cy="48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83E21-192B-96DF-67C8-D6635D01902B}"/>
              </a:ext>
            </a:extLst>
          </p:cNvPr>
          <p:cNvSpPr txBox="1"/>
          <p:nvPr/>
        </p:nvSpPr>
        <p:spPr>
          <a:xfrm>
            <a:off x="514884" y="423047"/>
            <a:ext cx="8419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Custom Diffusion Optimization</a:t>
            </a:r>
            <a:endParaRPr lang="zh-CN" altLang="en-US" sz="25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F6118-6BEC-8765-995A-89A6AACE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4" y="1095251"/>
            <a:ext cx="6239746" cy="17718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B93183-2562-9F50-D5E2-21C284946700}"/>
              </a:ext>
            </a:extLst>
          </p:cNvPr>
          <p:cNvSpPr txBox="1"/>
          <p:nvPr/>
        </p:nvSpPr>
        <p:spPr>
          <a:xfrm>
            <a:off x="514884" y="3062298"/>
            <a:ext cx="3374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Closed-Form Solution</a:t>
            </a:r>
            <a:endParaRPr lang="zh-CN" altLang="en-US" sz="25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8293-915A-98AA-7AD8-06A251EFC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8" y="3734502"/>
            <a:ext cx="5496692" cy="10193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7BB258-6C2A-5668-72E7-5CC8226E4091}"/>
              </a:ext>
            </a:extLst>
          </p:cNvPr>
          <p:cNvSpPr txBox="1"/>
          <p:nvPr/>
        </p:nvSpPr>
        <p:spPr>
          <a:xfrm>
            <a:off x="514884" y="4970338"/>
            <a:ext cx="84513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/>
              <a:t>The solution is derived from the use of Lagrange multipliers.</a:t>
            </a:r>
            <a:endParaRPr lang="zh-CN" altLang="en-US" sz="25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8D1D17D-F59F-E421-D079-204E6F248890}"/>
              </a:ext>
            </a:extLst>
          </p:cNvPr>
          <p:cNvCxnSpPr>
            <a:cxnSpLocks/>
          </p:cNvCxnSpPr>
          <p:nvPr/>
        </p:nvCxnSpPr>
        <p:spPr>
          <a:xfrm>
            <a:off x="2235200" y="2184400"/>
            <a:ext cx="4991100" cy="9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3A3437D-B0B1-268B-8727-0F31F07CD67E}"/>
              </a:ext>
            </a:extLst>
          </p:cNvPr>
          <p:cNvSpPr txBox="1"/>
          <p:nvPr/>
        </p:nvSpPr>
        <p:spPr>
          <a:xfrm>
            <a:off x="6331484" y="3142522"/>
            <a:ext cx="5496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Use constraint to align mid-features</a:t>
            </a:r>
          </a:p>
          <a:p>
            <a:pPr algn="just"/>
            <a:r>
              <a:rPr lang="en-US" altLang="zh-CN" sz="2000" b="1" dirty="0"/>
              <a:t>Issue: </a:t>
            </a:r>
            <a:r>
              <a:rPr lang="en-US" altLang="zh-CN" sz="2000" dirty="0">
                <a:solidFill>
                  <a:schemeClr val="accent2"/>
                </a:solidFill>
              </a:rPr>
              <a:t>Only utilize a single prompt per concept within the constraint, making it difficult to capture more information in each agent.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E938E4-4AB0-BEC4-C931-FEE8932F9709}"/>
              </a:ext>
            </a:extLst>
          </p:cNvPr>
          <p:cNvCxnSpPr>
            <a:cxnSpLocks/>
          </p:cNvCxnSpPr>
          <p:nvPr/>
        </p:nvCxnSpPr>
        <p:spPr>
          <a:xfrm>
            <a:off x="4826000" y="1468013"/>
            <a:ext cx="1150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F62E70-D0B4-AB3A-8CA2-C3BE18E27342}"/>
              </a:ext>
            </a:extLst>
          </p:cNvPr>
          <p:cNvSpPr/>
          <p:nvPr/>
        </p:nvSpPr>
        <p:spPr>
          <a:xfrm>
            <a:off x="6096000" y="3142522"/>
            <a:ext cx="5732176" cy="132343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B3F991-1A48-0AAD-B790-85727ECAFEA2}"/>
              </a:ext>
            </a:extLst>
          </p:cNvPr>
          <p:cNvSpPr/>
          <p:nvPr/>
        </p:nvSpPr>
        <p:spPr>
          <a:xfrm>
            <a:off x="5963557" y="802971"/>
            <a:ext cx="4690675" cy="137768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8ECE85-16B7-AD5A-BDDB-33FC87BD08D7}"/>
              </a:ext>
            </a:extLst>
          </p:cNvPr>
          <p:cNvSpPr txBox="1"/>
          <p:nvPr/>
        </p:nvSpPr>
        <p:spPr>
          <a:xfrm>
            <a:off x="6096000" y="857223"/>
            <a:ext cx="44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Prevent the updated parameters too far from the pre-training parameter</a:t>
            </a:r>
          </a:p>
          <a:p>
            <a:pPr algn="just"/>
            <a:r>
              <a:rPr lang="en-US" altLang="zh-CN" sz="2000" b="1" dirty="0"/>
              <a:t>Issue: </a:t>
            </a:r>
            <a:r>
              <a:rPr lang="en-US" altLang="zh-CN" sz="2000" dirty="0">
                <a:solidFill>
                  <a:schemeClr val="accent2"/>
                </a:solidFill>
              </a:rPr>
              <a:t>This regularization needs ∼ 1000 randomly sampled captions.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43859C-A5EC-4406-F1DD-64887FA5204D}"/>
              </a:ext>
            </a:extLst>
          </p:cNvPr>
          <p:cNvSpPr txBox="1"/>
          <p:nvPr/>
        </p:nvSpPr>
        <p:spPr>
          <a:xfrm>
            <a:off x="623368" y="511947"/>
            <a:ext cx="7657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The shortcomings of previous works in summary:</a:t>
            </a:r>
            <a:endParaRPr lang="zh-CN" altLang="en-US" sz="25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9EA601-F362-E96F-967A-D31387D4CB63}"/>
              </a:ext>
            </a:extLst>
          </p:cNvPr>
          <p:cNvSpPr txBox="1"/>
          <p:nvPr/>
        </p:nvSpPr>
        <p:spPr>
          <a:xfrm>
            <a:off x="686322" y="1351508"/>
            <a:ext cx="108193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1) </a:t>
            </a:r>
            <a:r>
              <a:rPr lang="zh-CN" altLang="en-US" sz="2400" b="1" dirty="0">
                <a:solidFill>
                  <a:srgbClr val="FF0000"/>
                </a:solidFill>
              </a:rPr>
              <a:t>Unbalanced Optimization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2400" dirty="0"/>
              <a:t>Significant differences in the magnitudes of intermediate features between agents across different tasks or concepts can result in </a:t>
            </a:r>
            <a:r>
              <a:rPr lang="en-US" altLang="zh-CN" sz="2400" b="1" dirty="0"/>
              <a:t>biased optimization.</a:t>
            </a:r>
          </a:p>
          <a:p>
            <a:pPr marL="342900" indent="-342900">
              <a:buAutoNum type="arabicParenR"/>
            </a:pPr>
            <a:endParaRPr lang="en-US" altLang="zh-CN" sz="2400" dirty="0"/>
          </a:p>
          <a:p>
            <a:r>
              <a:rPr lang="en-US" altLang="zh-CN" sz="2400" b="1" dirty="0"/>
              <a:t>2) </a:t>
            </a:r>
            <a:r>
              <a:rPr lang="en-US" altLang="zh-CN" sz="2400" b="1" dirty="0">
                <a:solidFill>
                  <a:srgbClr val="FF0000"/>
                </a:solidFill>
              </a:rPr>
              <a:t>Sample Requirement:</a:t>
            </a:r>
          </a:p>
          <a:p>
            <a:r>
              <a:rPr lang="en-US" altLang="zh-CN" sz="2400" dirty="0"/>
              <a:t>Thousands of inference samples are always required, leading to </a:t>
            </a:r>
            <a:r>
              <a:rPr lang="en-US" altLang="zh-CN" sz="2400" b="1" dirty="0"/>
              <a:t>increased computational costs</a:t>
            </a:r>
            <a:r>
              <a:rPr lang="en-US" altLang="zh-CN" sz="2400" dirty="0"/>
              <a:t>. And in some cases, it is unrealistic.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3) </a:t>
            </a:r>
            <a:r>
              <a:rPr lang="en-US" altLang="zh-CN" sz="2400" b="1" dirty="0">
                <a:solidFill>
                  <a:srgbClr val="FF0000"/>
                </a:solidFill>
              </a:rPr>
              <a:t>Insufficient Utilization:</a:t>
            </a:r>
          </a:p>
          <a:p>
            <a:r>
              <a:rPr lang="en-US" altLang="zh-CN" sz="2400" dirty="0"/>
              <a:t>The optimization doesn't fully leverage the knowledge of each agent.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4) </a:t>
            </a:r>
            <a:r>
              <a:rPr lang="en-US" altLang="zh-CN" sz="2400" b="1" dirty="0">
                <a:solidFill>
                  <a:srgbClr val="FF0000"/>
                </a:solidFill>
              </a:rPr>
              <a:t>Assumption Limitation:</a:t>
            </a:r>
          </a:p>
          <a:p>
            <a:r>
              <a:rPr lang="en-US" altLang="zh-CN" sz="2400" dirty="0"/>
              <a:t>Approximations used in assumption are imprecise.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6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E59B8C-7A5A-505A-3A21-76C4F382A9AE}"/>
              </a:ext>
            </a:extLst>
          </p:cNvPr>
          <p:cNvSpPr txBox="1"/>
          <p:nvPr/>
        </p:nvSpPr>
        <p:spPr>
          <a:xfrm>
            <a:off x="504172" y="634839"/>
            <a:ext cx="6093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IterFuse (Ours)</a:t>
            </a:r>
            <a:endParaRPr lang="zh-CN" altLang="en-US" sz="25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F474FE-1CB8-DF3C-AF1F-9E65FEAB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8"/>
          <a:stretch/>
        </p:blipFill>
        <p:spPr>
          <a:xfrm>
            <a:off x="4784941" y="634839"/>
            <a:ext cx="7345303" cy="55883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7A4CDC-19FA-2EC3-5BBA-22258838FB97}"/>
              </a:ext>
            </a:extLst>
          </p:cNvPr>
          <p:cNvSpPr txBox="1"/>
          <p:nvPr/>
        </p:nvSpPr>
        <p:spPr>
          <a:xfrm>
            <a:off x="-131272" y="2141307"/>
            <a:ext cx="4916213" cy="2575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Iterative Inference-Solving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Balanced Optimization</a:t>
            </a:r>
            <a:endParaRPr lang="en-US" altLang="zh-CN" sz="2200" b="0" i="0" dirty="0">
              <a:solidFill>
                <a:schemeClr val="accent1"/>
              </a:solidFill>
              <a:effectLst/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Fewer Sample Requirement(&lt;60)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 S</a:t>
            </a:r>
            <a:r>
              <a:rPr lang="en-US" altLang="zh-CN" sz="2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ufficient Utilization</a:t>
            </a:r>
          </a:p>
          <a:p>
            <a:pPr algn="ctr">
              <a:lnSpc>
                <a:spcPct val="150000"/>
              </a:lnSpc>
            </a:pPr>
            <a:r>
              <a:rPr lang="en-US" altLang="zh-CN" sz="2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 Assumption Limitation</a:t>
            </a:r>
            <a:r>
              <a:rPr lang="en-US" altLang="zh-CN" sz="2200" dirty="0">
                <a:solidFill>
                  <a:schemeClr val="accent1"/>
                </a:solidFill>
                <a:latin typeface="Comic Sans MS" panose="030F0702030302020204" pitchFamily="66" charset="0"/>
              </a:rPr>
              <a:t>? No!</a:t>
            </a:r>
            <a:endParaRPr lang="en-US" altLang="zh-CN" sz="2200" b="0" i="0" dirty="0">
              <a:solidFill>
                <a:schemeClr val="accent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9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5511D36-A200-772B-68F1-A8478005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581797"/>
            <a:ext cx="4850474" cy="9727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7AD5B2-BA14-EDCB-4CC4-58FF762CC090}"/>
              </a:ext>
            </a:extLst>
          </p:cNvPr>
          <p:cNvSpPr txBox="1"/>
          <p:nvPr/>
        </p:nvSpPr>
        <p:spPr>
          <a:xfrm>
            <a:off x="504172" y="634839"/>
            <a:ext cx="6093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IterFuse (Ours)</a:t>
            </a:r>
            <a:endParaRPr lang="zh-CN" altLang="en-US" sz="25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F00F29-5FD6-CABB-7131-F553DE94BD9C}"/>
              </a:ext>
            </a:extLst>
          </p:cNvPr>
          <p:cNvSpPr txBox="1"/>
          <p:nvPr/>
        </p:nvSpPr>
        <p:spPr>
          <a:xfrm>
            <a:off x="504172" y="2668342"/>
            <a:ext cx="1129534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sz="2500" b="1" dirty="0"/>
              <a:t> Iterative Inference-Solving</a:t>
            </a:r>
            <a:endParaRPr lang="en-US" altLang="zh-CN" sz="2500" b="1" dirty="0"/>
          </a:p>
          <a:p>
            <a:r>
              <a:rPr lang="en-US" altLang="zh-CN" sz="2500" dirty="0"/>
              <a:t>This process is somewhat complex to explain verbally, so let's move on…</a:t>
            </a:r>
          </a:p>
          <a:p>
            <a:endParaRPr lang="en-US" altLang="zh-CN" sz="2500" dirty="0"/>
          </a:p>
          <a:p>
            <a:r>
              <a:rPr lang="en-US" altLang="zh-CN" sz="2500" b="1" dirty="0"/>
              <a:t>2) Balance the Norm of Each Term</a:t>
            </a:r>
          </a:p>
          <a:p>
            <a:r>
              <a:rPr lang="en-US" altLang="zh-CN" sz="2500" dirty="0"/>
              <a:t>The magnitude differences between mid-features can be substantial, causing an imbalance in the optimization objective. To balance each term in Opt. we set:</a:t>
            </a:r>
          </a:p>
          <a:p>
            <a:endParaRPr lang="en-US" altLang="zh-CN" sz="2500" dirty="0"/>
          </a:p>
          <a:p>
            <a:endParaRPr lang="en-US" altLang="zh-CN" sz="2500" dirty="0"/>
          </a:p>
          <a:p>
            <a:endParaRPr lang="en-US" altLang="zh-CN" sz="25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7763A4-DEFD-8BAF-41BB-8EC3F90F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2" y="1684099"/>
            <a:ext cx="5229534" cy="9842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A7D10B-B2A8-79FC-64C6-4E42520DF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95" y="5236218"/>
            <a:ext cx="3038899" cy="4667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0FABCA-0E11-9DE2-EA3A-CEA61B4BB467}"/>
              </a:ext>
            </a:extLst>
          </p:cNvPr>
          <p:cNvSpPr txBox="1"/>
          <p:nvPr/>
        </p:nvSpPr>
        <p:spPr>
          <a:xfrm>
            <a:off x="504172" y="1283989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Optimization (Ours): 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28FD3-7325-9E44-6377-C652BBF31561}"/>
              </a:ext>
            </a:extLst>
          </p:cNvPr>
          <p:cNvSpPr txBox="1"/>
          <p:nvPr/>
        </p:nvSpPr>
        <p:spPr>
          <a:xfrm>
            <a:off x="5733706" y="1311948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Closed-Form Solution: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905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5511D36-A200-772B-68F1-A8478005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581797"/>
            <a:ext cx="4850474" cy="9727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7AD5B2-BA14-EDCB-4CC4-58FF762CC090}"/>
              </a:ext>
            </a:extLst>
          </p:cNvPr>
          <p:cNvSpPr txBox="1"/>
          <p:nvPr/>
        </p:nvSpPr>
        <p:spPr>
          <a:xfrm>
            <a:off x="504172" y="634839"/>
            <a:ext cx="6093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IterFuse (Ours)</a:t>
            </a:r>
            <a:endParaRPr lang="zh-CN" altLang="en-US" sz="25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F00F29-5FD6-CABB-7131-F553DE94BD9C}"/>
              </a:ext>
            </a:extLst>
          </p:cNvPr>
          <p:cNvSpPr txBox="1"/>
          <p:nvPr/>
        </p:nvSpPr>
        <p:spPr>
          <a:xfrm>
            <a:off x="504172" y="2668342"/>
            <a:ext cx="112953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3) 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Regularization Prevents Singular Cases</a:t>
            </a:r>
          </a:p>
          <a:p>
            <a:r>
              <a:rPr lang="en-US" altLang="zh-CN" sz="2500" dirty="0"/>
              <a:t>Our method relies on a limited number of inference samples (typically 50-60), which has been experimentally demonstrated to be sufficient for capturing the knowledge from each agent. However, there is a heightened risk of encountering singular cases in the closed-form solution. So we set:</a:t>
            </a:r>
          </a:p>
          <a:p>
            <a:endParaRPr lang="en-US" altLang="zh-CN" sz="2500" dirty="0"/>
          </a:p>
          <a:p>
            <a:endParaRPr lang="en-US" altLang="zh-CN" sz="2500" dirty="0"/>
          </a:p>
          <a:p>
            <a:endParaRPr lang="en-US" altLang="zh-CN" sz="25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7763A4-DEFD-8BAF-41BB-8EC3F90F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2" y="1684099"/>
            <a:ext cx="5229534" cy="9842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0FABCA-0E11-9DE2-EA3A-CEA61B4BB467}"/>
              </a:ext>
            </a:extLst>
          </p:cNvPr>
          <p:cNvSpPr txBox="1"/>
          <p:nvPr/>
        </p:nvSpPr>
        <p:spPr>
          <a:xfrm>
            <a:off x="504172" y="1283989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Optimization (Ours): 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28FD3-7325-9E44-6377-C652BBF31561}"/>
              </a:ext>
            </a:extLst>
          </p:cNvPr>
          <p:cNvSpPr txBox="1"/>
          <p:nvPr/>
        </p:nvSpPr>
        <p:spPr>
          <a:xfrm>
            <a:off x="5733706" y="1311948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Closed-Form Solution: 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BE53BB-6AE0-90E2-9D31-33132669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45" y="4890900"/>
            <a:ext cx="6465000" cy="6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5511D36-A200-772B-68F1-A8478005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581797"/>
            <a:ext cx="4850474" cy="9727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7AD5B2-BA14-EDCB-4CC4-58FF762CC090}"/>
              </a:ext>
            </a:extLst>
          </p:cNvPr>
          <p:cNvSpPr txBox="1"/>
          <p:nvPr/>
        </p:nvSpPr>
        <p:spPr>
          <a:xfrm>
            <a:off x="504172" y="634839"/>
            <a:ext cx="6093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IterFuse (Ours)</a:t>
            </a:r>
            <a:endParaRPr lang="zh-CN" altLang="en-US" sz="25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F00F29-5FD6-CABB-7131-F553DE94BD9C}"/>
              </a:ext>
            </a:extLst>
          </p:cNvPr>
          <p:cNvSpPr txBox="1"/>
          <p:nvPr/>
        </p:nvSpPr>
        <p:spPr>
          <a:xfrm>
            <a:off x="456919" y="2770644"/>
            <a:ext cx="463388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500" b="1" dirty="0"/>
              <a:t>4) Property of IterFuse</a:t>
            </a:r>
            <a:r>
              <a:rPr lang="zh-CN" altLang="en-US" sz="2500" b="1" dirty="0"/>
              <a:t>：</a:t>
            </a:r>
            <a:endParaRPr lang="en-US" altLang="zh-CN" sz="2500" b="1" dirty="0"/>
          </a:p>
          <a:p>
            <a:pPr algn="just"/>
            <a:r>
              <a:rPr lang="en-US" altLang="zh-CN" sz="2500" dirty="0"/>
              <a:t>We derive an </a:t>
            </a:r>
            <a:r>
              <a:rPr lang="en-US" altLang="zh-CN" sz="2500" b="1" dirty="0"/>
              <a:t>upper bound on the number of iterations</a:t>
            </a:r>
            <a:r>
              <a:rPr lang="en-US" altLang="zh-CN" sz="2500" dirty="0"/>
              <a:t> required for the convergence of our proposed algorithm, which is influenced by the network’s depth and architecture</a:t>
            </a:r>
          </a:p>
          <a:p>
            <a:pPr algn="just"/>
            <a:endParaRPr lang="en-US" altLang="zh-CN" sz="2500" dirty="0"/>
          </a:p>
          <a:p>
            <a:pPr algn="just"/>
            <a:endParaRPr lang="en-US" altLang="zh-CN" sz="25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7763A4-DEFD-8BAF-41BB-8EC3F90F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2" y="1684099"/>
            <a:ext cx="5229534" cy="9842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0FABCA-0E11-9DE2-EA3A-CEA61B4BB467}"/>
              </a:ext>
            </a:extLst>
          </p:cNvPr>
          <p:cNvSpPr txBox="1"/>
          <p:nvPr/>
        </p:nvSpPr>
        <p:spPr>
          <a:xfrm>
            <a:off x="504172" y="1283989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Optimization (Ours): 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28FD3-7325-9E44-6377-C652BBF31561}"/>
              </a:ext>
            </a:extLst>
          </p:cNvPr>
          <p:cNvSpPr txBox="1"/>
          <p:nvPr/>
        </p:nvSpPr>
        <p:spPr>
          <a:xfrm>
            <a:off x="5733706" y="1311948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Closed-Form Solution: 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18470E-3584-C8DE-4709-2D2052FE5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6791" r="7165" b="3742"/>
          <a:stretch/>
        </p:blipFill>
        <p:spPr>
          <a:xfrm>
            <a:off x="5383994" y="2770644"/>
            <a:ext cx="6448434" cy="3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1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3FDE48-684F-81A6-22BA-894BBE3F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800152"/>
            <a:ext cx="4470400" cy="5444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CDE1C5-31F5-0577-EF87-D72964AB3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8"/>
          <a:stretch/>
        </p:blipFill>
        <p:spPr>
          <a:xfrm>
            <a:off x="4974490" y="937885"/>
            <a:ext cx="6794225" cy="51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7F8A00-2BBB-A889-3CD6-04C9AA9A4E09}"/>
              </a:ext>
            </a:extLst>
          </p:cNvPr>
          <p:cNvSpPr txBox="1"/>
          <p:nvPr/>
        </p:nvSpPr>
        <p:spPr>
          <a:xfrm>
            <a:off x="504172" y="1305399"/>
            <a:ext cx="6093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Results on Multi-Task integrating(NLP)</a:t>
            </a:r>
            <a:endParaRPr lang="zh-CN" altLang="en-US" sz="25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FF2532-2948-8F6E-C0EF-0D3A2BB8F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58659"/>
              </p:ext>
            </p:extLst>
          </p:nvPr>
        </p:nvGraphicFramePr>
        <p:xfrm>
          <a:off x="584201" y="2652380"/>
          <a:ext cx="4822571" cy="238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140">
                  <a:extLst>
                    <a:ext uri="{9D8B030D-6E8A-4147-A177-3AD203B41FA5}">
                      <a16:colId xmlns:a16="http://schemas.microsoft.com/office/drawing/2014/main" val="1875067396"/>
                    </a:ext>
                  </a:extLst>
                </a:gridCol>
                <a:gridCol w="1017261">
                  <a:extLst>
                    <a:ext uri="{9D8B030D-6E8A-4147-A177-3AD203B41FA5}">
                      <a16:colId xmlns:a16="http://schemas.microsoft.com/office/drawing/2014/main" val="402648267"/>
                    </a:ext>
                  </a:extLst>
                </a:gridCol>
                <a:gridCol w="998423">
                  <a:extLst>
                    <a:ext uri="{9D8B030D-6E8A-4147-A177-3AD203B41FA5}">
                      <a16:colId xmlns:a16="http://schemas.microsoft.com/office/drawing/2014/main" val="2077327252"/>
                    </a:ext>
                  </a:extLst>
                </a:gridCol>
                <a:gridCol w="960747">
                  <a:extLst>
                    <a:ext uri="{9D8B030D-6E8A-4147-A177-3AD203B41FA5}">
                      <a16:colId xmlns:a16="http://schemas.microsoft.com/office/drawing/2014/main" val="264015536"/>
                    </a:ext>
                  </a:extLst>
                </a:gridCol>
              </a:tblGrid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BART-base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IterFuse(ours)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600871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mnli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3.390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3.056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2.798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886930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3.434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3.229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117877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qqp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4.179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4.064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3.762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3787026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qnli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4.379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4.310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3.559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885578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3.919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3.909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3.676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1801259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sst2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4.561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4.259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4.081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976472"/>
                  </a:ext>
                </a:extLst>
              </a:tr>
              <a:tr h="297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23.863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22.827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21.132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75089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9F7157-AAB8-C3DB-C873-DADD9E35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49600"/>
              </p:ext>
            </p:extLst>
          </p:nvPr>
        </p:nvGraphicFramePr>
        <p:xfrm>
          <a:off x="6236970" y="2652380"/>
          <a:ext cx="5238749" cy="2383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603">
                  <a:extLst>
                    <a:ext uri="{9D8B030D-6E8A-4147-A177-3AD203B41FA5}">
                      <a16:colId xmlns:a16="http://schemas.microsoft.com/office/drawing/2014/main" val="1854292624"/>
                    </a:ext>
                  </a:extLst>
                </a:gridCol>
                <a:gridCol w="1109382">
                  <a:extLst>
                    <a:ext uri="{9D8B030D-6E8A-4147-A177-3AD203B41FA5}">
                      <a16:colId xmlns:a16="http://schemas.microsoft.com/office/drawing/2014/main" val="3054189032"/>
                    </a:ext>
                  </a:extLst>
                </a:gridCol>
                <a:gridCol w="1109382">
                  <a:extLst>
                    <a:ext uri="{9D8B030D-6E8A-4147-A177-3AD203B41FA5}">
                      <a16:colId xmlns:a16="http://schemas.microsoft.com/office/drawing/2014/main" val="2766134162"/>
                    </a:ext>
                  </a:extLst>
                </a:gridCol>
                <a:gridCol w="1109382">
                  <a:extLst>
                    <a:ext uri="{9D8B030D-6E8A-4147-A177-3AD203B41FA5}">
                      <a16:colId xmlns:a16="http://schemas.microsoft.com/office/drawing/2014/main" val="2717966011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T5-base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IterFuse</a:t>
                      </a:r>
                      <a:r>
                        <a:rPr lang="en-US" sz="1100" u="none" strike="noStrike" dirty="0">
                          <a:effectLst/>
                        </a:rPr>
                        <a:t>(ours)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09786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mnli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4.842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4.740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4.388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092618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3.997 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3.911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4.065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985098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qqp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5.116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5.104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4.960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269288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qnli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5.504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5.493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5.339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350343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4.907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4.853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4.686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222343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sst2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5.674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5.669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5.593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155248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4.827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4.809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4.718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02674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34.867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34.579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33.750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40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8F26197C-47EF-233F-E62E-3B3EBD2B3936}"/>
              </a:ext>
            </a:extLst>
          </p:cNvPr>
          <p:cNvSpPr txBox="1"/>
          <p:nvPr/>
        </p:nvSpPr>
        <p:spPr>
          <a:xfrm>
            <a:off x="461061" y="539262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A33DA5E-2820-9B6C-AAA4-9A14B2F6D5A2}"/>
              </a:ext>
            </a:extLst>
          </p:cNvPr>
          <p:cNvSpPr txBox="1"/>
          <p:nvPr/>
        </p:nvSpPr>
        <p:spPr>
          <a:xfrm>
            <a:off x="461061" y="1184031"/>
            <a:ext cx="841158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Imagin that:</a:t>
            </a:r>
          </a:p>
          <a:p>
            <a:pPr algn="just"/>
            <a:r>
              <a:rPr lang="en-US" altLang="zh-CN" sz="2300" dirty="0"/>
              <a:t>   </a:t>
            </a:r>
            <a:r>
              <a:rPr lang="en-US" altLang="zh-CN" sz="2400" dirty="0"/>
              <a:t>We aim to </a:t>
            </a:r>
            <a:r>
              <a:rPr lang="en-US" altLang="zh-CN" sz="2400" dirty="0">
                <a:solidFill>
                  <a:srgbClr val="FF0000"/>
                </a:solidFill>
              </a:rPr>
              <a:t>generate text in a new style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customize concepts </a:t>
            </a:r>
            <a:r>
              <a:rPr lang="en-US" altLang="zh-CN" sz="2400" dirty="0"/>
              <a:t>for Text-to-Image diffusion, or </a:t>
            </a:r>
            <a:r>
              <a:rPr lang="en-US" altLang="zh-CN" sz="2400" dirty="0">
                <a:solidFill>
                  <a:srgbClr val="FF0000"/>
                </a:solidFill>
              </a:rPr>
              <a:t>perform downstream NLP tasks</a:t>
            </a:r>
            <a:r>
              <a:rPr lang="en-US" altLang="zh-CN" sz="2400" dirty="0"/>
              <a:t>. How can we achieve these goals?</a:t>
            </a:r>
            <a:endParaRPr lang="en-US" altLang="zh-CN" sz="2300" dirty="0"/>
          </a:p>
          <a:p>
            <a:pPr algn="just"/>
            <a:r>
              <a:rPr lang="en-US" altLang="zh-CN" sz="2300" dirty="0"/>
              <a:t>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300" b="1" dirty="0"/>
              <a:t>Transfer Learning</a:t>
            </a:r>
          </a:p>
          <a:p>
            <a:pPr algn="just"/>
            <a:r>
              <a:rPr lang="en-US" altLang="zh-CN" sz="2300" b="1" dirty="0"/>
              <a:t>    Fine-tuning</a:t>
            </a:r>
            <a:r>
              <a:rPr lang="en-US" altLang="zh-CN" sz="2300" dirty="0"/>
              <a:t> a pre-training model on task-specific datasets.</a:t>
            </a:r>
          </a:p>
          <a:p>
            <a:pPr algn="just"/>
            <a:endParaRPr lang="en-US" altLang="zh-CN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If we have training data that is </a:t>
            </a:r>
            <a:r>
              <a:rPr lang="en-US" altLang="zh-CN" sz="2300" b="1" dirty="0"/>
              <a:t>abundant</a:t>
            </a:r>
            <a:r>
              <a:rPr lang="en-US" altLang="zh-CN" sz="2300" dirty="0"/>
              <a:t> and of </a:t>
            </a:r>
            <a:r>
              <a:rPr lang="en-US" altLang="zh-CN" sz="2300" b="1" dirty="0"/>
              <a:t>high quality</a:t>
            </a:r>
            <a:r>
              <a:rPr lang="en-US" altLang="zh-CN" sz="2300" dirty="0"/>
              <a:t>. </a:t>
            </a:r>
          </a:p>
          <a:p>
            <a:pPr algn="just"/>
            <a:r>
              <a:rPr lang="en-US" altLang="zh-CN" sz="2300" dirty="0"/>
              <a:t>We can easily get a task-specific model with good performance through training.</a:t>
            </a:r>
            <a:endParaRPr lang="en-US" altLang="zh-CN" sz="2300" b="1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AE1DF28-59A7-A2F4-CFDD-23E69BE09350}"/>
              </a:ext>
            </a:extLst>
          </p:cNvPr>
          <p:cNvSpPr/>
          <p:nvPr/>
        </p:nvSpPr>
        <p:spPr>
          <a:xfrm>
            <a:off x="9055531" y="1295791"/>
            <a:ext cx="1459787" cy="7591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PTM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9027C3-47BD-0B66-F8B7-C77DE6F132B6}"/>
              </a:ext>
            </a:extLst>
          </p:cNvPr>
          <p:cNvCxnSpPr>
            <a:cxnSpLocks/>
            <a:stCxn id="50" idx="2"/>
            <a:endCxn id="52" idx="1"/>
          </p:cNvCxnSpPr>
          <p:nvPr/>
        </p:nvCxnSpPr>
        <p:spPr>
          <a:xfrm flipH="1">
            <a:off x="9785424" y="2054939"/>
            <a:ext cx="1" cy="86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体 51">
            <a:extLst>
              <a:ext uri="{FF2B5EF4-FFF2-40B4-BE49-F238E27FC236}">
                <a16:creationId xmlns:a16="http://schemas.microsoft.com/office/drawing/2014/main" id="{8DE95974-7A5E-E115-832D-100A3784E452}"/>
              </a:ext>
            </a:extLst>
          </p:cNvPr>
          <p:cNvSpPr/>
          <p:nvPr/>
        </p:nvSpPr>
        <p:spPr>
          <a:xfrm>
            <a:off x="8948851" y="2924036"/>
            <a:ext cx="1673145" cy="627859"/>
          </a:xfrm>
          <a:prstGeom prst="ca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Data 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60F9ABF1-6151-FC94-C7DF-C088E0365F88}"/>
              </a:ext>
            </a:extLst>
          </p:cNvPr>
          <p:cNvSpPr/>
          <p:nvPr/>
        </p:nvSpPr>
        <p:spPr>
          <a:xfrm>
            <a:off x="9013983" y="4420992"/>
            <a:ext cx="1542877" cy="80292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Agent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674ADF1-AAA7-9E45-3663-B194527BA324}"/>
              </a:ext>
            </a:extLst>
          </p:cNvPr>
          <p:cNvCxnSpPr>
            <a:cxnSpLocks/>
          </p:cNvCxnSpPr>
          <p:nvPr/>
        </p:nvCxnSpPr>
        <p:spPr>
          <a:xfrm flipH="1">
            <a:off x="9785422" y="3551895"/>
            <a:ext cx="1" cy="86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0C69464-4C2E-F337-C94E-A9A4C94B8876}"/>
              </a:ext>
            </a:extLst>
          </p:cNvPr>
          <p:cNvSpPr txBox="1"/>
          <p:nvPr/>
        </p:nvSpPr>
        <p:spPr>
          <a:xfrm>
            <a:off x="10857774" y="303075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Fine-tune</a:t>
            </a:r>
            <a:endParaRPr lang="zh-CN" altLang="en-US" b="1" dirty="0"/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8806BD78-47D6-E0EF-2514-94804364ACE3}"/>
              </a:ext>
            </a:extLst>
          </p:cNvPr>
          <p:cNvSpPr/>
          <p:nvPr/>
        </p:nvSpPr>
        <p:spPr>
          <a:xfrm flipH="1">
            <a:off x="10569901" y="2294257"/>
            <a:ext cx="339969" cy="1887416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7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D3E8F3-BC78-B39A-DF5E-1C3AA38CCA25}"/>
              </a:ext>
            </a:extLst>
          </p:cNvPr>
          <p:cNvSpPr txBox="1"/>
          <p:nvPr/>
        </p:nvSpPr>
        <p:spPr>
          <a:xfrm>
            <a:off x="605772" y="939639"/>
            <a:ext cx="76746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Results on In Domain Tasks integrating(NLP)</a:t>
            </a:r>
            <a:endParaRPr lang="zh-CN" altLang="en-US" sz="25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764EF3-D9C5-4E33-2305-E939E575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21270"/>
              </p:ext>
            </p:extLst>
          </p:nvPr>
        </p:nvGraphicFramePr>
        <p:xfrm>
          <a:off x="605772" y="1744980"/>
          <a:ext cx="10989330" cy="4274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358">
                  <a:extLst>
                    <a:ext uri="{9D8B030D-6E8A-4147-A177-3AD203B41FA5}">
                      <a16:colId xmlns:a16="http://schemas.microsoft.com/office/drawing/2014/main" val="2625488455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1186025221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1831309325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1141784793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344298817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649819832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4105413431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4089870073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1667749720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2392754649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1740076362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480023735"/>
                    </a:ext>
                  </a:extLst>
                </a:gridCol>
                <a:gridCol w="715831">
                  <a:extLst>
                    <a:ext uri="{9D8B030D-6E8A-4147-A177-3AD203B41FA5}">
                      <a16:colId xmlns:a16="http://schemas.microsoft.com/office/drawing/2014/main" val="3786310760"/>
                    </a:ext>
                  </a:extLst>
                </a:gridCol>
              </a:tblGrid>
              <a:tr h="5297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IterFuse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IterFuse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IterFuse </a:t>
                      </a:r>
                      <a:r>
                        <a:rPr lang="en-US" sz="1100" u="none" strike="noStrike" dirty="0">
                          <a:effectLst/>
                        </a:rPr>
                        <a:t>(ours)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IterFuse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(ours)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706425162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EMOTION_t5_large_restart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Task1</a:t>
                      </a:r>
                    </a:p>
                  </a:txBody>
                  <a:tcPr marL="9514" marR="9514" marT="951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Task2</a:t>
                      </a:r>
                    </a:p>
                  </a:txBody>
                  <a:tcPr marL="9514" marR="9514" marT="951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Task3</a:t>
                      </a:r>
                    </a:p>
                  </a:txBody>
                  <a:tcPr marL="9514" marR="9514" marT="951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Task4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01028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emoint/emotion-cause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0.810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0.808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0.784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0.938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0.912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120338351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emoint/tec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0.807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0.731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0.551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657050826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0.811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0.786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0.733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0.665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640180605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emotion-cause/tec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0.603 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0.630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703061306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emotion-cause/isear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0.953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0.938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0.709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0.719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1223512158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0.574 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0.592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0.526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0.661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2034078403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emoint/emotion-cause/tec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0.782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0.753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0.727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0.942 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0.877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0.540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0.510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0.460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03442810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emoint/emotion-cause/isear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0.720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0.926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0.670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0.641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2169590654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emoint/tec/isear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0.786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0.721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0.499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0.646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2293521998"/>
                  </a:ext>
                </a:extLst>
              </a:tr>
              <a:tr h="292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emotion-cause/tec/isear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0.950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0.910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0.857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0.552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0.555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0.683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0.649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2511209226"/>
                  </a:ext>
                </a:extLst>
              </a:tr>
              <a:tr h="529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emoint/emotion-cause/tec/isear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0.776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0.935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0.508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0.657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0.590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422344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6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490DAF-005F-71CA-D5D7-D044638C035B}"/>
              </a:ext>
            </a:extLst>
          </p:cNvPr>
          <p:cNvSpPr txBox="1"/>
          <p:nvPr/>
        </p:nvSpPr>
        <p:spPr>
          <a:xfrm>
            <a:off x="707372" y="848199"/>
            <a:ext cx="6093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/>
              <a:t>Results on Multi-Task integrating(NLP)</a:t>
            </a:r>
            <a:endParaRPr lang="zh-CN" altLang="en-US" sz="25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0CC269F-CD13-97AC-6C3B-C0C7BD2F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64206"/>
              </p:ext>
            </p:extLst>
          </p:nvPr>
        </p:nvGraphicFramePr>
        <p:xfrm>
          <a:off x="1221740" y="1692273"/>
          <a:ext cx="9748520" cy="4134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852">
                  <a:extLst>
                    <a:ext uri="{9D8B030D-6E8A-4147-A177-3AD203B41FA5}">
                      <a16:colId xmlns:a16="http://schemas.microsoft.com/office/drawing/2014/main" val="809859192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4153227088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3886863884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137068033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4172311065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1061189464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2286091808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4184181515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3604374241"/>
                    </a:ext>
                  </a:extLst>
                </a:gridCol>
                <a:gridCol w="974852">
                  <a:extLst>
                    <a:ext uri="{9D8B030D-6E8A-4147-A177-3AD203B41FA5}">
                      <a16:colId xmlns:a16="http://schemas.microsoft.com/office/drawing/2014/main" val="955614961"/>
                    </a:ext>
                  </a:extLst>
                </a:gridCol>
              </a:tblGrid>
              <a:tr h="45940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Methods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POS_Senti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NEG_Senti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5737054"/>
                  </a:ext>
                </a:extLst>
              </a:tr>
              <a:tr h="4594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FFML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0.560561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0.358618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0.231671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0.15062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0.419885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0.794337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0.830609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0.781312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621805"/>
                  </a:ext>
                </a:extLst>
              </a:tr>
              <a:tr h="459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0.57581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0.37024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0.239286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0.15569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0.421384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0.800756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0.624071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0.691849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8400155"/>
                  </a:ext>
                </a:extLst>
              </a:tr>
              <a:tr h="459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0.560696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0.357194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0.23019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0.150638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0.416946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0.770605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0.521545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0.55666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151436"/>
                  </a:ext>
                </a:extLst>
              </a:tr>
              <a:tr h="459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Origin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0.570264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0.369382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0.241157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0.158822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0.425951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0.807878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0.84844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 </a:t>
                      </a:r>
                      <a:r>
                        <a:rPr lang="en-US" altLang="zh-CN" sz="1100" u="none" strike="noStrike">
                          <a:effectLst/>
                        </a:rPr>
                        <a:t>--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680381"/>
                  </a:ext>
                </a:extLst>
              </a:tr>
              <a:tr h="4594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NEGATIVE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FFML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0.540423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0.347531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0.229749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0.153062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0.40598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0.79442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0.830609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0.781312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354377"/>
                  </a:ext>
                </a:extLst>
              </a:tr>
              <a:tr h="459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0.53981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0.3441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0.223023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0.144067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0.407238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0.77859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0.624071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0.691849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937851"/>
                  </a:ext>
                </a:extLst>
              </a:tr>
              <a:tr h="459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0.508658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0.31939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0.205573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0.133191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0.400807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0.733289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0.521545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0.55666</a:t>
                      </a:r>
                      <a:endParaRPr lang="en-US" altLang="zh-CN" sz="1050" b="0" i="0" u="none" strike="noStrike">
                        <a:solidFill>
                          <a:srgbClr val="5B9BD5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03453"/>
                  </a:ext>
                </a:extLst>
              </a:tr>
              <a:tr h="459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Origin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0.550148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0.35387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0.233725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0.156618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0.41449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0.810864</a:t>
                      </a:r>
                      <a:endParaRPr lang="en-US" altLang="zh-CN" sz="1050" b="0" i="0" u="none" strike="noStrike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 </a:t>
                      </a:r>
                      <a:r>
                        <a:rPr lang="en-US" altLang="zh-CN" sz="1100" u="none" strike="noStrike">
                          <a:effectLst/>
                        </a:rPr>
                        <a:t>--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0.866799</a:t>
                      </a:r>
                      <a:endParaRPr lang="en-US" altLang="zh-CN" sz="1050" b="0" i="0" u="none" strike="noStrike" dirty="0">
                        <a:solidFill>
                          <a:srgbClr val="70AD47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92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0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23053A-5115-B0B4-C122-A0CBD40A3DF0}"/>
              </a:ext>
            </a:extLst>
          </p:cNvPr>
          <p:cNvSpPr txBox="1"/>
          <p:nvPr/>
        </p:nvSpPr>
        <p:spPr>
          <a:xfrm>
            <a:off x="461061" y="539262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3E7DC7-5AB0-588F-8FED-EBAC5EC8B387}"/>
              </a:ext>
            </a:extLst>
          </p:cNvPr>
          <p:cNvSpPr txBox="1"/>
          <p:nvPr/>
        </p:nvSpPr>
        <p:spPr>
          <a:xfrm>
            <a:off x="461061" y="1184031"/>
            <a:ext cx="697137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If there are </a:t>
            </a:r>
            <a:r>
              <a:rPr lang="en-US" altLang="zh-CN" sz="2300" b="1" dirty="0"/>
              <a:t>multiple tasks</a:t>
            </a:r>
            <a:r>
              <a:rPr lang="en-US" altLang="zh-CN" sz="2300" dirty="0"/>
              <a:t>, each task corresponding </a:t>
            </a:r>
          </a:p>
          <a:p>
            <a:pPr algn="just"/>
            <a:r>
              <a:rPr lang="en-US" altLang="zh-CN" sz="2300" dirty="0"/>
              <a:t>a task-specific model. (For convenience, we refer to a task as not only a task but also a concept, a style…)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Using these models to do multiple tasks have </a:t>
            </a:r>
          </a:p>
          <a:p>
            <a:pPr algn="just"/>
            <a:r>
              <a:rPr lang="en-US" altLang="zh-CN" sz="2300" dirty="0"/>
              <a:t>extremely </a:t>
            </a:r>
            <a:r>
              <a:rPr lang="en-US" altLang="zh-CN" sz="2300" b="1" dirty="0"/>
              <a:t>high cost</a:t>
            </a:r>
            <a:r>
              <a:rPr lang="en-US" altLang="zh-CN" sz="2300" dirty="0"/>
              <a:t>. Because we must to </a:t>
            </a:r>
            <a:r>
              <a:rPr lang="en-US" altLang="zh-CN" sz="2300" b="1" dirty="0"/>
              <a:t>retain all of these models </a:t>
            </a:r>
            <a:r>
              <a:rPr lang="en-US" altLang="zh-CN" sz="2300" dirty="0"/>
              <a:t>to ensure every type of task can be handled.</a:t>
            </a:r>
          </a:p>
          <a:p>
            <a:pPr algn="just"/>
            <a:endParaRPr lang="en-US" altLang="zh-CN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Additionally, If we want to generate </a:t>
            </a:r>
            <a:r>
              <a:rPr lang="en-US" altLang="zh-CN" sz="2300" b="1" dirty="0"/>
              <a:t>a photo with </a:t>
            </a:r>
          </a:p>
          <a:p>
            <a:pPr algn="just"/>
            <a:r>
              <a:rPr lang="en-US" altLang="zh-CN" sz="2300" b="1" dirty="0"/>
              <a:t>multiple concepts</a:t>
            </a:r>
            <a:r>
              <a:rPr lang="en-US" altLang="zh-CN" sz="2300" dirty="0"/>
              <a:t> across different concept-specific</a:t>
            </a:r>
            <a:r>
              <a:rPr lang="en-US" altLang="zh-CN" sz="2300" b="1" dirty="0"/>
              <a:t> </a:t>
            </a:r>
            <a:r>
              <a:rPr lang="en-US" altLang="zh-CN" sz="2300" dirty="0"/>
              <a:t>Text-to-Image diffusions. Retaining all the model is useless.</a:t>
            </a:r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E0C712-C7AC-D01C-5F4F-91712DD8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82" t="-2931" r="58262" b="2931"/>
          <a:stretch/>
        </p:blipFill>
        <p:spPr>
          <a:xfrm>
            <a:off x="4543173" y="1016316"/>
            <a:ext cx="6804765" cy="4363027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C3A49B1-CE05-DD37-657B-DF8A0FE623AE}"/>
              </a:ext>
            </a:extLst>
          </p:cNvPr>
          <p:cNvSpPr/>
          <p:nvPr/>
        </p:nvSpPr>
        <p:spPr>
          <a:xfrm>
            <a:off x="10628970" y="4698750"/>
            <a:ext cx="1101969" cy="8792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5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9C931D3-0513-2411-E798-FD0152987EB9}"/>
              </a:ext>
            </a:extLst>
          </p:cNvPr>
          <p:cNvSpPr txBox="1"/>
          <p:nvPr/>
        </p:nvSpPr>
        <p:spPr>
          <a:xfrm>
            <a:off x="461061" y="539262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A900D-0347-A3BC-A0C6-904C671D28B0}"/>
              </a:ext>
            </a:extLst>
          </p:cNvPr>
          <p:cNvSpPr txBox="1"/>
          <p:nvPr/>
        </p:nvSpPr>
        <p:spPr>
          <a:xfrm>
            <a:off x="461061" y="1184031"/>
            <a:ext cx="68424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A natural Idea: Retrain a single model with multi-</a:t>
            </a:r>
          </a:p>
          <a:p>
            <a:pPr algn="just"/>
            <a:r>
              <a:rPr lang="en-US" altLang="zh-CN" sz="2300" dirty="0"/>
              <a:t>task datasets. So we can retain only one model for multi-task.</a:t>
            </a:r>
          </a:p>
          <a:p>
            <a:pPr algn="just"/>
            <a:endParaRPr lang="en-US" altLang="zh-CN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b="1" dirty="0"/>
              <a:t>Data privacy</a:t>
            </a:r>
            <a:r>
              <a:rPr lang="en-US" altLang="zh-CN" sz="2300" dirty="0"/>
              <a:t>:</a:t>
            </a:r>
          </a:p>
          <a:p>
            <a:pPr algn="just"/>
            <a:r>
              <a:rPr lang="en-US" altLang="zh-CN" sz="2300" b="1" dirty="0"/>
              <a:t>    </a:t>
            </a:r>
            <a:r>
              <a:rPr lang="en-US" altLang="zh-CN" sz="2300" dirty="0"/>
              <a:t>The access to task-specific datasets may be limited. Training a model on limited labeled data can lead to </a:t>
            </a:r>
            <a:r>
              <a:rPr lang="en-US" altLang="zh-CN" sz="2300" b="1" dirty="0"/>
              <a:t>overfitting</a:t>
            </a:r>
            <a:r>
              <a:rPr lang="en-US" altLang="zh-CN" sz="2300" dirty="0"/>
              <a:t>.</a:t>
            </a:r>
          </a:p>
          <a:p>
            <a:pPr algn="just"/>
            <a:endParaRPr lang="en-US" altLang="zh-CN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300" b="1" dirty="0"/>
              <a:t>Training cost</a:t>
            </a:r>
            <a:r>
              <a:rPr lang="en-US" altLang="zh-CN" sz="2300" dirty="0"/>
              <a:t>: </a:t>
            </a:r>
          </a:p>
          <a:p>
            <a:pPr algn="just"/>
            <a:r>
              <a:rPr lang="en-US" altLang="zh-CN" sz="2300" dirty="0"/>
              <a:t>    Even if we have enough data to do the training, we need consider the cost.</a:t>
            </a:r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31F1CE-A875-FCAD-EF80-4EA15CB1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1" r="35288"/>
          <a:stretch/>
        </p:blipFill>
        <p:spPr>
          <a:xfrm>
            <a:off x="7948250" y="919301"/>
            <a:ext cx="2836984" cy="526420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699B0F1-D2C1-1467-D2E1-AE70CBCD8F3C}"/>
              </a:ext>
            </a:extLst>
          </p:cNvPr>
          <p:cNvSpPr/>
          <p:nvPr/>
        </p:nvSpPr>
        <p:spPr>
          <a:xfrm>
            <a:off x="7502776" y="1744337"/>
            <a:ext cx="1101969" cy="25096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3405D3-4705-A28A-D9E2-4C57095B6C79}"/>
              </a:ext>
            </a:extLst>
          </p:cNvPr>
          <p:cNvSpPr/>
          <p:nvPr/>
        </p:nvSpPr>
        <p:spPr>
          <a:xfrm>
            <a:off x="10128739" y="1638830"/>
            <a:ext cx="1101969" cy="25096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E38A631-42F6-5D7A-2425-C0E89303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3"/>
          <a:stretch/>
        </p:blipFill>
        <p:spPr>
          <a:xfrm>
            <a:off x="7632723" y="230878"/>
            <a:ext cx="3861881" cy="45469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AA7180-834D-88A1-3518-A7C54EBB8CBD}"/>
              </a:ext>
            </a:extLst>
          </p:cNvPr>
          <p:cNvSpPr txBox="1"/>
          <p:nvPr/>
        </p:nvSpPr>
        <p:spPr>
          <a:xfrm>
            <a:off x="461061" y="539262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EC337-60C2-65FB-A041-943F11283679}"/>
              </a:ext>
            </a:extLst>
          </p:cNvPr>
          <p:cNvSpPr txBox="1"/>
          <p:nvPr/>
        </p:nvSpPr>
        <p:spPr>
          <a:xfrm>
            <a:off x="511883" y="1455799"/>
            <a:ext cx="65493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So how about thinking one way to utilize the </a:t>
            </a:r>
          </a:p>
          <a:p>
            <a:pPr algn="just"/>
            <a:r>
              <a:rPr lang="en-US" altLang="zh-CN" sz="2300" dirty="0"/>
              <a:t>existing task-specific models and </a:t>
            </a:r>
            <a:r>
              <a:rPr lang="en-US" altLang="zh-CN" sz="2300" b="1" dirty="0"/>
              <a:t>integrate</a:t>
            </a:r>
            <a:r>
              <a:rPr lang="en-US" altLang="zh-CN" sz="2300" dirty="0"/>
              <a:t> them into a single model?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b="1" dirty="0"/>
              <a:t>Data-less &amp; Training-Free &amp; Single Model</a:t>
            </a:r>
            <a:endParaRPr lang="en-US" altLang="zh-CN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There’s actually one direction focusing one such </a:t>
            </a:r>
          </a:p>
          <a:p>
            <a:pPr algn="just"/>
            <a:r>
              <a:rPr lang="en-US" altLang="zh-CN" sz="2300" dirty="0"/>
              <a:t>thing, it is called </a:t>
            </a:r>
            <a:r>
              <a:rPr lang="en-US" altLang="zh-CN" sz="2300" b="1" dirty="0">
                <a:solidFill>
                  <a:srgbClr val="FF0000"/>
                </a:solidFill>
              </a:rPr>
              <a:t>model merging</a:t>
            </a:r>
            <a:r>
              <a:rPr lang="en-US" altLang="zh-CN" sz="2300" dirty="0"/>
              <a:t>.</a:t>
            </a:r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36E8AA-1EA5-1048-9371-94BFCC285B2C}"/>
              </a:ext>
            </a:extLst>
          </p:cNvPr>
          <p:cNvSpPr/>
          <p:nvPr/>
        </p:nvSpPr>
        <p:spPr>
          <a:xfrm>
            <a:off x="7531123" y="3625624"/>
            <a:ext cx="1101969" cy="25096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1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DFC0B9-861D-D122-9707-8E5D6E84B303}"/>
              </a:ext>
            </a:extLst>
          </p:cNvPr>
          <p:cNvSpPr txBox="1"/>
          <p:nvPr/>
        </p:nvSpPr>
        <p:spPr>
          <a:xfrm>
            <a:off x="461061" y="539262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DACE42-F451-BA51-07A6-FC5A82DAFFDB}"/>
              </a:ext>
            </a:extLst>
          </p:cNvPr>
          <p:cNvSpPr txBox="1"/>
          <p:nvPr/>
        </p:nvSpPr>
        <p:spPr>
          <a:xfrm>
            <a:off x="492366" y="1455799"/>
            <a:ext cx="8491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The simplest model merging method is </a:t>
            </a:r>
            <a:r>
              <a:rPr lang="en-US" altLang="zh-CN" sz="2300" b="1" dirty="0"/>
              <a:t>Linear Merging</a:t>
            </a:r>
            <a:r>
              <a:rPr lang="en-US" altLang="zh-CN" sz="2300" dirty="0"/>
              <a:t>. </a:t>
            </a:r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  <a:p>
            <a:pPr algn="just"/>
            <a:endParaRPr lang="en-US" altLang="zh-CN" sz="23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DC08994-E926-5C43-9E11-046F29E5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5" b="85462"/>
          <a:stretch/>
        </p:blipFill>
        <p:spPr>
          <a:xfrm>
            <a:off x="511883" y="2507235"/>
            <a:ext cx="7964095" cy="118762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C77D740-2448-C44D-E02C-E129A277D00E}"/>
              </a:ext>
            </a:extLst>
          </p:cNvPr>
          <p:cNvSpPr txBox="1"/>
          <p:nvPr/>
        </p:nvSpPr>
        <p:spPr>
          <a:xfrm>
            <a:off x="513816" y="4450759"/>
            <a:ext cx="83898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It is simple and elegant but, </a:t>
            </a:r>
            <a:r>
              <a:rPr lang="en-US" altLang="zh-CN" sz="2300" b="1" dirty="0"/>
              <a:t>not efficient</a:t>
            </a:r>
            <a:r>
              <a:rPr lang="en-US" altLang="zh-CN" sz="2300" dirty="0"/>
              <a:t>…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3776774-4DDC-E72F-7E04-BC297AB6A827}"/>
              </a:ext>
            </a:extLst>
          </p:cNvPr>
          <p:cNvSpPr/>
          <p:nvPr/>
        </p:nvSpPr>
        <p:spPr>
          <a:xfrm>
            <a:off x="8698523" y="1533313"/>
            <a:ext cx="457201" cy="3186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CC845AE-7D99-DF00-57B0-5061B8DEB0B5}"/>
              </a:ext>
            </a:extLst>
          </p:cNvPr>
          <p:cNvSpPr/>
          <p:nvPr/>
        </p:nvSpPr>
        <p:spPr>
          <a:xfrm>
            <a:off x="9319653" y="1664404"/>
            <a:ext cx="1055077" cy="45506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Task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0FE8946-D0EA-45F7-56F8-76B8CF64C986}"/>
              </a:ext>
            </a:extLst>
          </p:cNvPr>
          <p:cNvSpPr/>
          <p:nvPr/>
        </p:nvSpPr>
        <p:spPr>
          <a:xfrm>
            <a:off x="9319652" y="2479505"/>
            <a:ext cx="1055077" cy="4550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Task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B04CE79-F7F7-81B6-3E45-DEFDF7D8DEB6}"/>
              </a:ext>
            </a:extLst>
          </p:cNvPr>
          <p:cNvSpPr/>
          <p:nvPr/>
        </p:nvSpPr>
        <p:spPr>
          <a:xfrm>
            <a:off x="9319651" y="4077387"/>
            <a:ext cx="1055077" cy="45506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Task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623486-B217-7C56-263E-E6FD156AF211}"/>
              </a:ext>
            </a:extLst>
          </p:cNvPr>
          <p:cNvSpPr txBox="1"/>
          <p:nvPr/>
        </p:nvSpPr>
        <p:spPr>
          <a:xfrm rot="5400000">
            <a:off x="9673904" y="33091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8F992D9-4BBD-0BC5-A812-B7E4EA1686C0}"/>
              </a:ext>
            </a:extLst>
          </p:cNvPr>
          <p:cNvSpPr/>
          <p:nvPr/>
        </p:nvSpPr>
        <p:spPr>
          <a:xfrm>
            <a:off x="10538659" y="1557691"/>
            <a:ext cx="205155" cy="561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7E3A0AE7-E838-FF73-E622-875904317174}"/>
              </a:ext>
            </a:extLst>
          </p:cNvPr>
          <p:cNvSpPr/>
          <p:nvPr/>
        </p:nvSpPr>
        <p:spPr>
          <a:xfrm>
            <a:off x="10538657" y="2426148"/>
            <a:ext cx="205155" cy="561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05693FAA-4DD7-CDCA-445F-E0B0DFFE0674}"/>
              </a:ext>
            </a:extLst>
          </p:cNvPr>
          <p:cNvSpPr/>
          <p:nvPr/>
        </p:nvSpPr>
        <p:spPr>
          <a:xfrm>
            <a:off x="10538655" y="4077387"/>
            <a:ext cx="205155" cy="561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7D551E-856F-E11B-4F85-DDCE92CDBAB0}"/>
              </a:ext>
            </a:extLst>
          </p:cNvPr>
          <p:cNvSpPr txBox="1"/>
          <p:nvPr/>
        </p:nvSpPr>
        <p:spPr>
          <a:xfrm>
            <a:off x="10739358" y="156221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46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4B6A38-1A7B-D21E-AFDC-6B2E3BEBCC8E}"/>
              </a:ext>
            </a:extLst>
          </p:cNvPr>
          <p:cNvSpPr txBox="1"/>
          <p:nvPr/>
        </p:nvSpPr>
        <p:spPr>
          <a:xfrm>
            <a:off x="609600" y="2027675"/>
            <a:ext cx="47078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300" dirty="0"/>
              <a:t>Most studies formulate model merging as an optimization problem and </a:t>
            </a:r>
            <a:r>
              <a:rPr lang="en-US" altLang="zh-CN" sz="2300" b="1" dirty="0"/>
              <a:t>apply closed-form solution</a:t>
            </a:r>
            <a:r>
              <a:rPr lang="en-US" altLang="zh-CN" sz="2300" dirty="0"/>
              <a:t> to get the parameters of the merged model.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00163B-8966-8017-58D6-95B740FAB6A9}"/>
              </a:ext>
            </a:extLst>
          </p:cNvPr>
          <p:cNvSpPr txBox="1"/>
          <p:nvPr/>
        </p:nvSpPr>
        <p:spPr>
          <a:xfrm>
            <a:off x="461061" y="539262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688FE-EC99-1DA5-C060-B049D9CBF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59" y="844618"/>
            <a:ext cx="5895141" cy="516876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9B8E61-BE4B-5E9C-80DB-43A8A148765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63520" y="4243666"/>
            <a:ext cx="3830980" cy="518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4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101FF-EAF9-74B5-D728-8986E829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102"/>
            <a:ext cx="10515600" cy="435133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RegMean, Mix-of-Show, and Custom Diffusion, these studies all formulate a similar optimization based on the idea of </a:t>
            </a:r>
            <a:r>
              <a:rPr lang="en-US" altLang="zh-CN" sz="2800" b="1" dirty="0"/>
              <a:t>aligning the intermediate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So following I’ll introduce these works respectively and analyze their shortcomings. Then naturally lead to our proposed method.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4F2B16-1E20-C8B6-A864-89C1D83E0EB8}"/>
              </a:ext>
            </a:extLst>
          </p:cNvPr>
          <p:cNvSpPr txBox="1"/>
          <p:nvPr/>
        </p:nvSpPr>
        <p:spPr>
          <a:xfrm>
            <a:off x="838200" y="681037"/>
            <a:ext cx="1999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Introduction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6058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543A0-29DC-8132-E359-DB0C3863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30" y="1825625"/>
            <a:ext cx="9900139" cy="4351338"/>
          </a:xfrm>
        </p:spPr>
        <p:txBody>
          <a:bodyPr/>
          <a:lstStyle/>
          <a:p>
            <a:r>
              <a:rPr lang="en-US" altLang="zh-CN" dirty="0"/>
              <a:t>Consider following </a:t>
            </a:r>
            <a:r>
              <a:rPr lang="en-US" altLang="zh-CN" b="1" dirty="0"/>
              <a:t>optimization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where W</a:t>
            </a:r>
            <a:r>
              <a:rPr lang="en-US" altLang="zh-CN" baseline="-25000" dirty="0"/>
              <a:t>i </a:t>
            </a:r>
            <a:r>
              <a:rPr lang="en-US" altLang="zh-CN" dirty="0"/>
              <a:t>represents the i-th agent's linear layer. Under the assumption that </a:t>
            </a:r>
            <a:r>
              <a:rPr lang="en-US" altLang="zh-CN" b="1" dirty="0"/>
              <a:t>the distribution of each x</a:t>
            </a:r>
            <a:r>
              <a:rPr lang="en-US" altLang="zh-CN" b="1" baseline="-25000" dirty="0"/>
              <a:t>i </a:t>
            </a:r>
            <a:r>
              <a:rPr lang="en-US" altLang="zh-CN" b="1" dirty="0"/>
              <a:t>is isotropic</a:t>
            </a:r>
            <a:r>
              <a:rPr lang="en-US" altLang="zh-CN" dirty="0"/>
              <a:t>, the above expression has a </a:t>
            </a:r>
            <a:r>
              <a:rPr lang="en-US" altLang="zh-CN" b="1" dirty="0"/>
              <a:t>closed-form solution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B9024-B4B3-7715-6508-A320E2244FC1}"/>
              </a:ext>
            </a:extLst>
          </p:cNvPr>
          <p:cNvSpPr txBox="1"/>
          <p:nvPr/>
        </p:nvSpPr>
        <p:spPr>
          <a:xfrm>
            <a:off x="838200" y="681037"/>
            <a:ext cx="24000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Linear Merging</a:t>
            </a:r>
            <a:endParaRPr lang="zh-CN" altLang="en-US" sz="25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95DE78-8FB7-7D04-B7AE-08D86D8ED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88" y="2253234"/>
            <a:ext cx="5669897" cy="1059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584E21-2B97-5797-4AC7-089C5FFC2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04" y="4726695"/>
            <a:ext cx="5218863" cy="11432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29AA03-AFD6-A1AB-FB0B-4EFA45EA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5" b="85462"/>
          <a:stretch/>
        </p:blipFill>
        <p:spPr>
          <a:xfrm>
            <a:off x="3389705" y="337507"/>
            <a:ext cx="7964095" cy="11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1241</Words>
  <Application>Microsoft Office PowerPoint</Application>
  <PresentationFormat>宽屏</PresentationFormat>
  <Paragraphs>437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Comic Sans MS</vt:lpstr>
      <vt:lpstr>Consolas</vt:lpstr>
      <vt:lpstr>Office 主题​​</vt:lpstr>
      <vt:lpstr>IterFuse: Linear Layer Fusion via Iterative Few-Sample Inference Alignment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鸿绪 陈</dc:creator>
  <cp:lastModifiedBy>鸿绪 陈</cp:lastModifiedBy>
  <cp:revision>141</cp:revision>
  <dcterms:created xsi:type="dcterms:W3CDTF">2024-10-16T19:55:03Z</dcterms:created>
  <dcterms:modified xsi:type="dcterms:W3CDTF">2024-10-17T07:09:57Z</dcterms:modified>
</cp:coreProperties>
</file>