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6" r:id="rId2"/>
    <p:sldId id="256" r:id="rId3"/>
    <p:sldId id="258" r:id="rId4"/>
    <p:sldId id="259" r:id="rId5"/>
    <p:sldId id="263" r:id="rId6"/>
    <p:sldId id="264" r:id="rId7"/>
    <p:sldId id="265" r:id="rId8"/>
    <p:sldId id="260" r:id="rId9"/>
    <p:sldId id="261" r:id="rId10"/>
    <p:sldId id="257"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F50676-DDA9-49ED-9F7E-9333ACDD5A3D}" type="datetimeFigureOut">
              <a:rPr lang="zh-CN" altLang="en-US" smtClean="0"/>
              <a:t>2024/11/23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A18C9-B941-41A0-A668-69A8267E5DB0}" type="slidenum">
              <a:rPr lang="zh-CN" altLang="en-US" smtClean="0"/>
              <a:t>‹#›</a:t>
            </a:fld>
            <a:endParaRPr lang="zh-CN" altLang="en-US"/>
          </a:p>
        </p:txBody>
      </p:sp>
    </p:spTree>
    <p:extLst>
      <p:ext uri="{BB962C8B-B14F-4D97-AF65-F5344CB8AC3E}">
        <p14:creationId xmlns:p14="http://schemas.microsoft.com/office/powerpoint/2010/main" val="3820741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A18C9-B941-41A0-A668-69A8267E5DB0}" type="slidenum">
              <a:rPr lang="zh-CN" altLang="en-US" smtClean="0"/>
              <a:t>10</a:t>
            </a:fld>
            <a:endParaRPr lang="zh-CN" altLang="en-US"/>
          </a:p>
        </p:txBody>
      </p:sp>
    </p:spTree>
    <p:extLst>
      <p:ext uri="{BB962C8B-B14F-4D97-AF65-F5344CB8AC3E}">
        <p14:creationId xmlns:p14="http://schemas.microsoft.com/office/powerpoint/2010/main" val="3916312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C4BACC-6FDE-2A67-0F14-98C2816473E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30DDC16-10D7-0EB1-DD6D-FFF5A3A5A9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DB6241F-ECFF-3D36-48C2-871A3B933CD9}"/>
              </a:ext>
            </a:extLst>
          </p:cNvPr>
          <p:cNvSpPr>
            <a:spLocks noGrp="1"/>
          </p:cNvSpPr>
          <p:nvPr>
            <p:ph type="dt" sz="half" idx="10"/>
          </p:nvPr>
        </p:nvSpPr>
        <p:spPr/>
        <p:txBody>
          <a:bodyPr/>
          <a:lstStyle/>
          <a:p>
            <a:fld id="{9EE81B8F-D861-4FBA-89FD-E6EA65034D17}" type="datetimeFigureOut">
              <a:rPr lang="zh-CN" altLang="en-US" smtClean="0"/>
              <a:t>2024/11/23</a:t>
            </a:fld>
            <a:endParaRPr lang="zh-CN" altLang="en-US"/>
          </a:p>
        </p:txBody>
      </p:sp>
      <p:sp>
        <p:nvSpPr>
          <p:cNvPr id="5" name="页脚占位符 4">
            <a:extLst>
              <a:ext uri="{FF2B5EF4-FFF2-40B4-BE49-F238E27FC236}">
                <a16:creationId xmlns:a16="http://schemas.microsoft.com/office/drawing/2014/main" id="{D484B0EF-728D-8496-45F8-562CAE7CDC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076F12-7401-45B0-A734-F832CE95F479}"/>
              </a:ext>
            </a:extLst>
          </p:cNvPr>
          <p:cNvSpPr>
            <a:spLocks noGrp="1"/>
          </p:cNvSpPr>
          <p:nvPr>
            <p:ph type="sldNum" sz="quarter" idx="12"/>
          </p:nvPr>
        </p:nvSpPr>
        <p:spPr/>
        <p:txBody>
          <a:bodyPr/>
          <a:lstStyle/>
          <a:p>
            <a:fld id="{71C07DD2-4F84-4292-B6C0-71426972DFCD}" type="slidenum">
              <a:rPr lang="zh-CN" altLang="en-US" smtClean="0"/>
              <a:t>‹#›</a:t>
            </a:fld>
            <a:endParaRPr lang="zh-CN" altLang="en-US"/>
          </a:p>
        </p:txBody>
      </p:sp>
    </p:spTree>
    <p:extLst>
      <p:ext uri="{BB962C8B-B14F-4D97-AF65-F5344CB8AC3E}">
        <p14:creationId xmlns:p14="http://schemas.microsoft.com/office/powerpoint/2010/main" val="1424345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AAE31-6E26-238E-E93F-2A57EB82E49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110F8D9-1670-1493-3517-2217714D97C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764BF0-7FE4-E1C1-7873-60766214E10A}"/>
              </a:ext>
            </a:extLst>
          </p:cNvPr>
          <p:cNvSpPr>
            <a:spLocks noGrp="1"/>
          </p:cNvSpPr>
          <p:nvPr>
            <p:ph type="dt" sz="half" idx="10"/>
          </p:nvPr>
        </p:nvSpPr>
        <p:spPr/>
        <p:txBody>
          <a:bodyPr/>
          <a:lstStyle/>
          <a:p>
            <a:fld id="{9EE81B8F-D861-4FBA-89FD-E6EA65034D17}" type="datetimeFigureOut">
              <a:rPr lang="zh-CN" altLang="en-US" smtClean="0"/>
              <a:t>2024/11/23</a:t>
            </a:fld>
            <a:endParaRPr lang="zh-CN" altLang="en-US"/>
          </a:p>
        </p:txBody>
      </p:sp>
      <p:sp>
        <p:nvSpPr>
          <p:cNvPr id="5" name="页脚占位符 4">
            <a:extLst>
              <a:ext uri="{FF2B5EF4-FFF2-40B4-BE49-F238E27FC236}">
                <a16:creationId xmlns:a16="http://schemas.microsoft.com/office/drawing/2014/main" id="{0B89BB22-973C-2EC2-D289-7406441B97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13A937-8FDD-7773-0193-31D8D59ED031}"/>
              </a:ext>
            </a:extLst>
          </p:cNvPr>
          <p:cNvSpPr>
            <a:spLocks noGrp="1"/>
          </p:cNvSpPr>
          <p:nvPr>
            <p:ph type="sldNum" sz="quarter" idx="12"/>
          </p:nvPr>
        </p:nvSpPr>
        <p:spPr/>
        <p:txBody>
          <a:bodyPr/>
          <a:lstStyle/>
          <a:p>
            <a:fld id="{71C07DD2-4F84-4292-B6C0-71426972DFCD}" type="slidenum">
              <a:rPr lang="zh-CN" altLang="en-US" smtClean="0"/>
              <a:t>‹#›</a:t>
            </a:fld>
            <a:endParaRPr lang="zh-CN" altLang="en-US"/>
          </a:p>
        </p:txBody>
      </p:sp>
    </p:spTree>
    <p:extLst>
      <p:ext uri="{BB962C8B-B14F-4D97-AF65-F5344CB8AC3E}">
        <p14:creationId xmlns:p14="http://schemas.microsoft.com/office/powerpoint/2010/main" val="1327928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4452803-543D-781C-765A-78643E2F64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1BA40F4-8D50-7C15-067B-362E339F567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1B04F22-5438-9163-3751-448DB3D21841}"/>
              </a:ext>
            </a:extLst>
          </p:cNvPr>
          <p:cNvSpPr>
            <a:spLocks noGrp="1"/>
          </p:cNvSpPr>
          <p:nvPr>
            <p:ph type="dt" sz="half" idx="10"/>
          </p:nvPr>
        </p:nvSpPr>
        <p:spPr/>
        <p:txBody>
          <a:bodyPr/>
          <a:lstStyle/>
          <a:p>
            <a:fld id="{9EE81B8F-D861-4FBA-89FD-E6EA65034D17}" type="datetimeFigureOut">
              <a:rPr lang="zh-CN" altLang="en-US" smtClean="0"/>
              <a:t>2024/11/23</a:t>
            </a:fld>
            <a:endParaRPr lang="zh-CN" altLang="en-US"/>
          </a:p>
        </p:txBody>
      </p:sp>
      <p:sp>
        <p:nvSpPr>
          <p:cNvPr id="5" name="页脚占位符 4">
            <a:extLst>
              <a:ext uri="{FF2B5EF4-FFF2-40B4-BE49-F238E27FC236}">
                <a16:creationId xmlns:a16="http://schemas.microsoft.com/office/drawing/2014/main" id="{EC59A052-7AE6-6713-4245-BE750CD8352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17C44B-BB03-3681-E3C0-31121989B3D4}"/>
              </a:ext>
            </a:extLst>
          </p:cNvPr>
          <p:cNvSpPr>
            <a:spLocks noGrp="1"/>
          </p:cNvSpPr>
          <p:nvPr>
            <p:ph type="sldNum" sz="quarter" idx="12"/>
          </p:nvPr>
        </p:nvSpPr>
        <p:spPr/>
        <p:txBody>
          <a:bodyPr/>
          <a:lstStyle/>
          <a:p>
            <a:fld id="{71C07DD2-4F84-4292-B6C0-71426972DFCD}" type="slidenum">
              <a:rPr lang="zh-CN" altLang="en-US" smtClean="0"/>
              <a:t>‹#›</a:t>
            </a:fld>
            <a:endParaRPr lang="zh-CN" altLang="en-US"/>
          </a:p>
        </p:txBody>
      </p:sp>
    </p:spTree>
    <p:extLst>
      <p:ext uri="{BB962C8B-B14F-4D97-AF65-F5344CB8AC3E}">
        <p14:creationId xmlns:p14="http://schemas.microsoft.com/office/powerpoint/2010/main" val="278287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7B93B2-8F66-B4A3-C4D6-BFD444BD5D3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F81D72E-7BC4-4254-4710-47DC2F8C8D8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92A378-BE0A-DB62-3B04-BAF371328FD6}"/>
              </a:ext>
            </a:extLst>
          </p:cNvPr>
          <p:cNvSpPr>
            <a:spLocks noGrp="1"/>
          </p:cNvSpPr>
          <p:nvPr>
            <p:ph type="dt" sz="half" idx="10"/>
          </p:nvPr>
        </p:nvSpPr>
        <p:spPr/>
        <p:txBody>
          <a:bodyPr/>
          <a:lstStyle/>
          <a:p>
            <a:fld id="{9EE81B8F-D861-4FBA-89FD-E6EA65034D17}" type="datetimeFigureOut">
              <a:rPr lang="zh-CN" altLang="en-US" smtClean="0"/>
              <a:t>2024/11/23</a:t>
            </a:fld>
            <a:endParaRPr lang="zh-CN" altLang="en-US"/>
          </a:p>
        </p:txBody>
      </p:sp>
      <p:sp>
        <p:nvSpPr>
          <p:cNvPr id="5" name="页脚占位符 4">
            <a:extLst>
              <a:ext uri="{FF2B5EF4-FFF2-40B4-BE49-F238E27FC236}">
                <a16:creationId xmlns:a16="http://schemas.microsoft.com/office/drawing/2014/main" id="{C62647FE-76DF-76B8-66DA-B33D608A12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EA954F-0952-B476-C0A8-92BBA51F74D0}"/>
              </a:ext>
            </a:extLst>
          </p:cNvPr>
          <p:cNvSpPr>
            <a:spLocks noGrp="1"/>
          </p:cNvSpPr>
          <p:nvPr>
            <p:ph type="sldNum" sz="quarter" idx="12"/>
          </p:nvPr>
        </p:nvSpPr>
        <p:spPr/>
        <p:txBody>
          <a:bodyPr/>
          <a:lstStyle/>
          <a:p>
            <a:fld id="{71C07DD2-4F84-4292-B6C0-71426972DFCD}" type="slidenum">
              <a:rPr lang="zh-CN" altLang="en-US" smtClean="0"/>
              <a:t>‹#›</a:t>
            </a:fld>
            <a:endParaRPr lang="zh-CN" altLang="en-US"/>
          </a:p>
        </p:txBody>
      </p:sp>
    </p:spTree>
    <p:extLst>
      <p:ext uri="{BB962C8B-B14F-4D97-AF65-F5344CB8AC3E}">
        <p14:creationId xmlns:p14="http://schemas.microsoft.com/office/powerpoint/2010/main" val="3141288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01A5F-A415-ECCC-C39B-8464D45EE0E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F6ABFD7-E1A6-5722-1005-8C909CE661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93036B3-9608-C780-9C86-ADB9B62FF442}"/>
              </a:ext>
            </a:extLst>
          </p:cNvPr>
          <p:cNvSpPr>
            <a:spLocks noGrp="1"/>
          </p:cNvSpPr>
          <p:nvPr>
            <p:ph type="dt" sz="half" idx="10"/>
          </p:nvPr>
        </p:nvSpPr>
        <p:spPr/>
        <p:txBody>
          <a:bodyPr/>
          <a:lstStyle/>
          <a:p>
            <a:fld id="{9EE81B8F-D861-4FBA-89FD-E6EA65034D17}" type="datetimeFigureOut">
              <a:rPr lang="zh-CN" altLang="en-US" smtClean="0"/>
              <a:t>2024/11/23</a:t>
            </a:fld>
            <a:endParaRPr lang="zh-CN" altLang="en-US"/>
          </a:p>
        </p:txBody>
      </p:sp>
      <p:sp>
        <p:nvSpPr>
          <p:cNvPr id="5" name="页脚占位符 4">
            <a:extLst>
              <a:ext uri="{FF2B5EF4-FFF2-40B4-BE49-F238E27FC236}">
                <a16:creationId xmlns:a16="http://schemas.microsoft.com/office/drawing/2014/main" id="{86B4BE1F-B0D6-1209-445F-B3587D6DD2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8F9D5B-D695-F0CD-2FEC-ACDBA8FA67FA}"/>
              </a:ext>
            </a:extLst>
          </p:cNvPr>
          <p:cNvSpPr>
            <a:spLocks noGrp="1"/>
          </p:cNvSpPr>
          <p:nvPr>
            <p:ph type="sldNum" sz="quarter" idx="12"/>
          </p:nvPr>
        </p:nvSpPr>
        <p:spPr/>
        <p:txBody>
          <a:bodyPr/>
          <a:lstStyle/>
          <a:p>
            <a:fld id="{71C07DD2-4F84-4292-B6C0-71426972DFCD}" type="slidenum">
              <a:rPr lang="zh-CN" altLang="en-US" smtClean="0"/>
              <a:t>‹#›</a:t>
            </a:fld>
            <a:endParaRPr lang="zh-CN" altLang="en-US"/>
          </a:p>
        </p:txBody>
      </p:sp>
    </p:spTree>
    <p:extLst>
      <p:ext uri="{BB962C8B-B14F-4D97-AF65-F5344CB8AC3E}">
        <p14:creationId xmlns:p14="http://schemas.microsoft.com/office/powerpoint/2010/main" val="3894635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F0532-70AC-6EE7-02E5-56F53DB017F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D9BE551-071B-FED6-376E-A7A26267B21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C9FB90D-6D6F-57DB-56C1-85C267B8675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47E3A4E-C441-30F9-B4F9-A655565E6FD2}"/>
              </a:ext>
            </a:extLst>
          </p:cNvPr>
          <p:cNvSpPr>
            <a:spLocks noGrp="1"/>
          </p:cNvSpPr>
          <p:nvPr>
            <p:ph type="dt" sz="half" idx="10"/>
          </p:nvPr>
        </p:nvSpPr>
        <p:spPr/>
        <p:txBody>
          <a:bodyPr/>
          <a:lstStyle/>
          <a:p>
            <a:fld id="{9EE81B8F-D861-4FBA-89FD-E6EA65034D17}" type="datetimeFigureOut">
              <a:rPr lang="zh-CN" altLang="en-US" smtClean="0"/>
              <a:t>2024/11/23</a:t>
            </a:fld>
            <a:endParaRPr lang="zh-CN" altLang="en-US"/>
          </a:p>
        </p:txBody>
      </p:sp>
      <p:sp>
        <p:nvSpPr>
          <p:cNvPr id="6" name="页脚占位符 5">
            <a:extLst>
              <a:ext uri="{FF2B5EF4-FFF2-40B4-BE49-F238E27FC236}">
                <a16:creationId xmlns:a16="http://schemas.microsoft.com/office/drawing/2014/main" id="{58FB24FB-9589-8F30-ED8C-0A3838DBD5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DDF9B6-1BEF-2290-C240-5E93D2AC219B}"/>
              </a:ext>
            </a:extLst>
          </p:cNvPr>
          <p:cNvSpPr>
            <a:spLocks noGrp="1"/>
          </p:cNvSpPr>
          <p:nvPr>
            <p:ph type="sldNum" sz="quarter" idx="12"/>
          </p:nvPr>
        </p:nvSpPr>
        <p:spPr/>
        <p:txBody>
          <a:bodyPr/>
          <a:lstStyle/>
          <a:p>
            <a:fld id="{71C07DD2-4F84-4292-B6C0-71426972DFCD}" type="slidenum">
              <a:rPr lang="zh-CN" altLang="en-US" smtClean="0"/>
              <a:t>‹#›</a:t>
            </a:fld>
            <a:endParaRPr lang="zh-CN" altLang="en-US"/>
          </a:p>
        </p:txBody>
      </p:sp>
    </p:spTree>
    <p:extLst>
      <p:ext uri="{BB962C8B-B14F-4D97-AF65-F5344CB8AC3E}">
        <p14:creationId xmlns:p14="http://schemas.microsoft.com/office/powerpoint/2010/main" val="3143067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1F32F-D1DD-884B-6B8A-B374A8D9CEC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F4722C1-A5B1-C206-0627-824E475DC6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9353E6D-A6BF-6635-0F3C-A5A03C7C4C2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D20CC28-C081-0DB2-DDF3-B2EF1B03EA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58E7524-A774-907A-EB52-7FE5188B348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8D10839-CF99-6C90-1028-AADB7B083F84}"/>
              </a:ext>
            </a:extLst>
          </p:cNvPr>
          <p:cNvSpPr>
            <a:spLocks noGrp="1"/>
          </p:cNvSpPr>
          <p:nvPr>
            <p:ph type="dt" sz="half" idx="10"/>
          </p:nvPr>
        </p:nvSpPr>
        <p:spPr/>
        <p:txBody>
          <a:bodyPr/>
          <a:lstStyle/>
          <a:p>
            <a:fld id="{9EE81B8F-D861-4FBA-89FD-E6EA65034D17}" type="datetimeFigureOut">
              <a:rPr lang="zh-CN" altLang="en-US" smtClean="0"/>
              <a:t>2024/11/23</a:t>
            </a:fld>
            <a:endParaRPr lang="zh-CN" altLang="en-US"/>
          </a:p>
        </p:txBody>
      </p:sp>
      <p:sp>
        <p:nvSpPr>
          <p:cNvPr id="8" name="页脚占位符 7">
            <a:extLst>
              <a:ext uri="{FF2B5EF4-FFF2-40B4-BE49-F238E27FC236}">
                <a16:creationId xmlns:a16="http://schemas.microsoft.com/office/drawing/2014/main" id="{56D82A04-B770-BF70-D18F-F105633C10C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721F766-CF42-BEFF-37A5-A3CECB941E7D}"/>
              </a:ext>
            </a:extLst>
          </p:cNvPr>
          <p:cNvSpPr>
            <a:spLocks noGrp="1"/>
          </p:cNvSpPr>
          <p:nvPr>
            <p:ph type="sldNum" sz="quarter" idx="12"/>
          </p:nvPr>
        </p:nvSpPr>
        <p:spPr/>
        <p:txBody>
          <a:bodyPr/>
          <a:lstStyle/>
          <a:p>
            <a:fld id="{71C07DD2-4F84-4292-B6C0-71426972DFCD}" type="slidenum">
              <a:rPr lang="zh-CN" altLang="en-US" smtClean="0"/>
              <a:t>‹#›</a:t>
            </a:fld>
            <a:endParaRPr lang="zh-CN" altLang="en-US"/>
          </a:p>
        </p:txBody>
      </p:sp>
    </p:spTree>
    <p:extLst>
      <p:ext uri="{BB962C8B-B14F-4D97-AF65-F5344CB8AC3E}">
        <p14:creationId xmlns:p14="http://schemas.microsoft.com/office/powerpoint/2010/main" val="857234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D9BB94-3FFE-1135-395E-B58E2EB4FBB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D04C466-FB7F-3DEA-B244-278D3FF0B325}"/>
              </a:ext>
            </a:extLst>
          </p:cNvPr>
          <p:cNvSpPr>
            <a:spLocks noGrp="1"/>
          </p:cNvSpPr>
          <p:nvPr>
            <p:ph type="dt" sz="half" idx="10"/>
          </p:nvPr>
        </p:nvSpPr>
        <p:spPr/>
        <p:txBody>
          <a:bodyPr/>
          <a:lstStyle/>
          <a:p>
            <a:fld id="{9EE81B8F-D861-4FBA-89FD-E6EA65034D17}" type="datetimeFigureOut">
              <a:rPr lang="zh-CN" altLang="en-US" smtClean="0"/>
              <a:t>2024/11/23</a:t>
            </a:fld>
            <a:endParaRPr lang="zh-CN" altLang="en-US"/>
          </a:p>
        </p:txBody>
      </p:sp>
      <p:sp>
        <p:nvSpPr>
          <p:cNvPr id="4" name="页脚占位符 3">
            <a:extLst>
              <a:ext uri="{FF2B5EF4-FFF2-40B4-BE49-F238E27FC236}">
                <a16:creationId xmlns:a16="http://schemas.microsoft.com/office/drawing/2014/main" id="{2DD33B18-9CEC-4A68-A400-8569E45B3DE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99C0392-1266-FE31-F6D8-82F1B3CFF198}"/>
              </a:ext>
            </a:extLst>
          </p:cNvPr>
          <p:cNvSpPr>
            <a:spLocks noGrp="1"/>
          </p:cNvSpPr>
          <p:nvPr>
            <p:ph type="sldNum" sz="quarter" idx="12"/>
          </p:nvPr>
        </p:nvSpPr>
        <p:spPr/>
        <p:txBody>
          <a:bodyPr/>
          <a:lstStyle/>
          <a:p>
            <a:fld id="{71C07DD2-4F84-4292-B6C0-71426972DFCD}" type="slidenum">
              <a:rPr lang="zh-CN" altLang="en-US" smtClean="0"/>
              <a:t>‹#›</a:t>
            </a:fld>
            <a:endParaRPr lang="zh-CN" altLang="en-US"/>
          </a:p>
        </p:txBody>
      </p:sp>
    </p:spTree>
    <p:extLst>
      <p:ext uri="{BB962C8B-B14F-4D97-AF65-F5344CB8AC3E}">
        <p14:creationId xmlns:p14="http://schemas.microsoft.com/office/powerpoint/2010/main" val="44092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12DA3DA-A548-9F0E-7E5D-FF8B0590C14F}"/>
              </a:ext>
            </a:extLst>
          </p:cNvPr>
          <p:cNvSpPr>
            <a:spLocks noGrp="1"/>
          </p:cNvSpPr>
          <p:nvPr>
            <p:ph type="dt" sz="half" idx="10"/>
          </p:nvPr>
        </p:nvSpPr>
        <p:spPr/>
        <p:txBody>
          <a:bodyPr/>
          <a:lstStyle/>
          <a:p>
            <a:fld id="{9EE81B8F-D861-4FBA-89FD-E6EA65034D17}" type="datetimeFigureOut">
              <a:rPr lang="zh-CN" altLang="en-US" smtClean="0"/>
              <a:t>2024/11/23</a:t>
            </a:fld>
            <a:endParaRPr lang="zh-CN" altLang="en-US"/>
          </a:p>
        </p:txBody>
      </p:sp>
      <p:sp>
        <p:nvSpPr>
          <p:cNvPr id="3" name="页脚占位符 2">
            <a:extLst>
              <a:ext uri="{FF2B5EF4-FFF2-40B4-BE49-F238E27FC236}">
                <a16:creationId xmlns:a16="http://schemas.microsoft.com/office/drawing/2014/main" id="{86D748F0-D88A-57A8-2E3E-36EDBDF6275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C4ABBD9-9261-0D3C-5FE5-762D7D5718CE}"/>
              </a:ext>
            </a:extLst>
          </p:cNvPr>
          <p:cNvSpPr>
            <a:spLocks noGrp="1"/>
          </p:cNvSpPr>
          <p:nvPr>
            <p:ph type="sldNum" sz="quarter" idx="12"/>
          </p:nvPr>
        </p:nvSpPr>
        <p:spPr/>
        <p:txBody>
          <a:bodyPr/>
          <a:lstStyle/>
          <a:p>
            <a:fld id="{71C07DD2-4F84-4292-B6C0-71426972DFCD}" type="slidenum">
              <a:rPr lang="zh-CN" altLang="en-US" smtClean="0"/>
              <a:t>‹#›</a:t>
            </a:fld>
            <a:endParaRPr lang="zh-CN" altLang="en-US"/>
          </a:p>
        </p:txBody>
      </p:sp>
    </p:spTree>
    <p:extLst>
      <p:ext uri="{BB962C8B-B14F-4D97-AF65-F5344CB8AC3E}">
        <p14:creationId xmlns:p14="http://schemas.microsoft.com/office/powerpoint/2010/main" val="3036879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1197A-32C3-CB44-DB6A-2ECBAE1ACF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84F06F5-0D13-5B5F-418A-BFA184503B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54A1EF6-137D-12D5-8C5B-AEF28CBD7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721756F-13BF-8D01-F153-E3866F95E113}"/>
              </a:ext>
            </a:extLst>
          </p:cNvPr>
          <p:cNvSpPr>
            <a:spLocks noGrp="1"/>
          </p:cNvSpPr>
          <p:nvPr>
            <p:ph type="dt" sz="half" idx="10"/>
          </p:nvPr>
        </p:nvSpPr>
        <p:spPr/>
        <p:txBody>
          <a:bodyPr/>
          <a:lstStyle/>
          <a:p>
            <a:fld id="{9EE81B8F-D861-4FBA-89FD-E6EA65034D17}" type="datetimeFigureOut">
              <a:rPr lang="zh-CN" altLang="en-US" smtClean="0"/>
              <a:t>2024/11/23</a:t>
            </a:fld>
            <a:endParaRPr lang="zh-CN" altLang="en-US"/>
          </a:p>
        </p:txBody>
      </p:sp>
      <p:sp>
        <p:nvSpPr>
          <p:cNvPr id="6" name="页脚占位符 5">
            <a:extLst>
              <a:ext uri="{FF2B5EF4-FFF2-40B4-BE49-F238E27FC236}">
                <a16:creationId xmlns:a16="http://schemas.microsoft.com/office/drawing/2014/main" id="{F0D68913-1C2C-FADD-887F-0552EC6096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32C843-A719-26BA-A601-2173A67F9C5C}"/>
              </a:ext>
            </a:extLst>
          </p:cNvPr>
          <p:cNvSpPr>
            <a:spLocks noGrp="1"/>
          </p:cNvSpPr>
          <p:nvPr>
            <p:ph type="sldNum" sz="quarter" idx="12"/>
          </p:nvPr>
        </p:nvSpPr>
        <p:spPr/>
        <p:txBody>
          <a:bodyPr/>
          <a:lstStyle/>
          <a:p>
            <a:fld id="{71C07DD2-4F84-4292-B6C0-71426972DFCD}" type="slidenum">
              <a:rPr lang="zh-CN" altLang="en-US" smtClean="0"/>
              <a:t>‹#›</a:t>
            </a:fld>
            <a:endParaRPr lang="zh-CN" altLang="en-US"/>
          </a:p>
        </p:txBody>
      </p:sp>
    </p:spTree>
    <p:extLst>
      <p:ext uri="{BB962C8B-B14F-4D97-AF65-F5344CB8AC3E}">
        <p14:creationId xmlns:p14="http://schemas.microsoft.com/office/powerpoint/2010/main" val="3205694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E8AECE-4851-630F-6797-43EAD1148C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C6E0067-9643-C6D0-6942-62A4C7CFCE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AD97ADE-4E70-7913-32F6-C948EC40F9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0E5B6FC-7B1D-2643-6E92-CCCAC775FD81}"/>
              </a:ext>
            </a:extLst>
          </p:cNvPr>
          <p:cNvSpPr>
            <a:spLocks noGrp="1"/>
          </p:cNvSpPr>
          <p:nvPr>
            <p:ph type="dt" sz="half" idx="10"/>
          </p:nvPr>
        </p:nvSpPr>
        <p:spPr/>
        <p:txBody>
          <a:bodyPr/>
          <a:lstStyle/>
          <a:p>
            <a:fld id="{9EE81B8F-D861-4FBA-89FD-E6EA65034D17}" type="datetimeFigureOut">
              <a:rPr lang="zh-CN" altLang="en-US" smtClean="0"/>
              <a:t>2024/11/23</a:t>
            </a:fld>
            <a:endParaRPr lang="zh-CN" altLang="en-US"/>
          </a:p>
        </p:txBody>
      </p:sp>
      <p:sp>
        <p:nvSpPr>
          <p:cNvPr id="6" name="页脚占位符 5">
            <a:extLst>
              <a:ext uri="{FF2B5EF4-FFF2-40B4-BE49-F238E27FC236}">
                <a16:creationId xmlns:a16="http://schemas.microsoft.com/office/drawing/2014/main" id="{8F546564-3FD8-B595-9A5E-F1A8F5479E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38146D1-EDD6-2D52-52C8-3D3BE9A94DCD}"/>
              </a:ext>
            </a:extLst>
          </p:cNvPr>
          <p:cNvSpPr>
            <a:spLocks noGrp="1"/>
          </p:cNvSpPr>
          <p:nvPr>
            <p:ph type="sldNum" sz="quarter" idx="12"/>
          </p:nvPr>
        </p:nvSpPr>
        <p:spPr/>
        <p:txBody>
          <a:bodyPr/>
          <a:lstStyle/>
          <a:p>
            <a:fld id="{71C07DD2-4F84-4292-B6C0-71426972DFCD}" type="slidenum">
              <a:rPr lang="zh-CN" altLang="en-US" smtClean="0"/>
              <a:t>‹#›</a:t>
            </a:fld>
            <a:endParaRPr lang="zh-CN" altLang="en-US"/>
          </a:p>
        </p:txBody>
      </p:sp>
    </p:spTree>
    <p:extLst>
      <p:ext uri="{BB962C8B-B14F-4D97-AF65-F5344CB8AC3E}">
        <p14:creationId xmlns:p14="http://schemas.microsoft.com/office/powerpoint/2010/main" val="3968052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DBC0240-4257-3904-634E-D468804C03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CE2ADF1-FDAC-78C5-B1A5-ED5BB7246D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5BAD80-FF91-454F-F2AE-0940CB44FE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E81B8F-D861-4FBA-89FD-E6EA65034D17}" type="datetimeFigureOut">
              <a:rPr lang="zh-CN" altLang="en-US" smtClean="0"/>
              <a:t>2024/11/23</a:t>
            </a:fld>
            <a:endParaRPr lang="zh-CN" altLang="en-US"/>
          </a:p>
        </p:txBody>
      </p:sp>
      <p:sp>
        <p:nvSpPr>
          <p:cNvPr id="5" name="页脚占位符 4">
            <a:extLst>
              <a:ext uri="{FF2B5EF4-FFF2-40B4-BE49-F238E27FC236}">
                <a16:creationId xmlns:a16="http://schemas.microsoft.com/office/drawing/2014/main" id="{54A3A03D-951E-3612-1562-505520EEB0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AEDA108-1323-C48A-39C1-9DD0F87499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C07DD2-4F84-4292-B6C0-71426972DFCD}" type="slidenum">
              <a:rPr lang="zh-CN" altLang="en-US" smtClean="0"/>
              <a:t>‹#›</a:t>
            </a:fld>
            <a:endParaRPr lang="zh-CN" altLang="en-US"/>
          </a:p>
        </p:txBody>
      </p:sp>
    </p:spTree>
    <p:extLst>
      <p:ext uri="{BB962C8B-B14F-4D97-AF65-F5344CB8AC3E}">
        <p14:creationId xmlns:p14="http://schemas.microsoft.com/office/powerpoint/2010/main" val="1893316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66E26-D02D-AB5F-1302-4F61AB44D22D}"/>
              </a:ext>
            </a:extLst>
          </p:cNvPr>
          <p:cNvSpPr>
            <a:spLocks noGrp="1"/>
          </p:cNvSpPr>
          <p:nvPr>
            <p:ph type="ctrTitle"/>
          </p:nvPr>
        </p:nvSpPr>
        <p:spPr>
          <a:xfrm>
            <a:off x="1427748" y="756603"/>
            <a:ext cx="9968564" cy="2387600"/>
          </a:xfrm>
        </p:spPr>
        <p:txBody>
          <a:bodyPr>
            <a:normAutofit/>
          </a:bodyPr>
          <a:lstStyle/>
          <a:p>
            <a:r>
              <a:rPr lang="en-US" altLang="zh-CN" sz="4500" b="1" dirty="0"/>
              <a:t>My Current Work on Side Tuning</a:t>
            </a:r>
            <a:endParaRPr lang="zh-CN" altLang="en-US" sz="4500" b="1" dirty="0"/>
          </a:p>
        </p:txBody>
      </p:sp>
      <p:sp>
        <p:nvSpPr>
          <p:cNvPr id="3" name="副标题 2">
            <a:extLst>
              <a:ext uri="{FF2B5EF4-FFF2-40B4-BE49-F238E27FC236}">
                <a16:creationId xmlns:a16="http://schemas.microsoft.com/office/drawing/2014/main" id="{944675CA-EA98-8E03-1EED-D8D8FBE20034}"/>
              </a:ext>
            </a:extLst>
          </p:cNvPr>
          <p:cNvSpPr>
            <a:spLocks noGrp="1"/>
          </p:cNvSpPr>
          <p:nvPr>
            <p:ph type="subTitle" idx="1"/>
          </p:nvPr>
        </p:nvSpPr>
        <p:spPr>
          <a:xfrm>
            <a:off x="1524000" y="3303872"/>
            <a:ext cx="9144000" cy="1655762"/>
          </a:xfrm>
        </p:spPr>
        <p:txBody>
          <a:bodyPr/>
          <a:lstStyle/>
          <a:p>
            <a:r>
              <a:rPr lang="en-US" altLang="zh-CN" dirty="0"/>
              <a:t>Aug. 2024  Hongxu Chen</a:t>
            </a:r>
            <a:endParaRPr lang="zh-CN" altLang="en-US" dirty="0"/>
          </a:p>
        </p:txBody>
      </p:sp>
    </p:spTree>
    <p:extLst>
      <p:ext uri="{BB962C8B-B14F-4D97-AF65-F5344CB8AC3E}">
        <p14:creationId xmlns:p14="http://schemas.microsoft.com/office/powerpoint/2010/main" val="1515642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3" name="直接箭头连接符 162">
            <a:extLst>
              <a:ext uri="{FF2B5EF4-FFF2-40B4-BE49-F238E27FC236}">
                <a16:creationId xmlns:a16="http://schemas.microsoft.com/office/drawing/2014/main" id="{D8550BEF-1F41-0A1C-9641-E32A8B157A62}"/>
              </a:ext>
            </a:extLst>
          </p:cNvPr>
          <p:cNvCxnSpPr>
            <a:cxnSpLocks/>
          </p:cNvCxnSpPr>
          <p:nvPr/>
        </p:nvCxnSpPr>
        <p:spPr>
          <a:xfrm flipV="1">
            <a:off x="5628087" y="4141166"/>
            <a:ext cx="1261895" cy="6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57150371-AC13-0C5E-4CDC-D9B41A49CAD6}"/>
              </a:ext>
            </a:extLst>
          </p:cNvPr>
          <p:cNvCxnSpPr>
            <a:cxnSpLocks/>
          </p:cNvCxnSpPr>
          <p:nvPr/>
        </p:nvCxnSpPr>
        <p:spPr>
          <a:xfrm>
            <a:off x="6991507" y="1969116"/>
            <a:ext cx="12231" cy="3416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3" name="矩形: 圆角 222">
            <a:extLst>
              <a:ext uri="{FF2B5EF4-FFF2-40B4-BE49-F238E27FC236}">
                <a16:creationId xmlns:a16="http://schemas.microsoft.com/office/drawing/2014/main" id="{EAA91F2F-1DB8-9F6D-D643-3F3626452CFF}"/>
              </a:ext>
            </a:extLst>
          </p:cNvPr>
          <p:cNvSpPr/>
          <p:nvPr/>
        </p:nvSpPr>
        <p:spPr>
          <a:xfrm>
            <a:off x="6028211" y="3856283"/>
            <a:ext cx="553477" cy="5389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79" name="直接箭头连接符 78">
            <a:extLst>
              <a:ext uri="{FF2B5EF4-FFF2-40B4-BE49-F238E27FC236}">
                <a16:creationId xmlns:a16="http://schemas.microsoft.com/office/drawing/2014/main" id="{96B58537-A846-4D24-1F29-8E829601E41A}"/>
              </a:ext>
            </a:extLst>
          </p:cNvPr>
          <p:cNvCxnSpPr>
            <a:cxnSpLocks/>
            <a:stCxn id="61" idx="0"/>
            <a:endCxn id="80" idx="2"/>
          </p:cNvCxnSpPr>
          <p:nvPr/>
        </p:nvCxnSpPr>
        <p:spPr>
          <a:xfrm flipV="1">
            <a:off x="5591170" y="2635936"/>
            <a:ext cx="1261895" cy="6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2" name="矩形: 圆角 221">
            <a:extLst>
              <a:ext uri="{FF2B5EF4-FFF2-40B4-BE49-F238E27FC236}">
                <a16:creationId xmlns:a16="http://schemas.microsoft.com/office/drawing/2014/main" id="{8F6BE2EC-4C8B-9366-9C53-7E4CD7174DEF}"/>
              </a:ext>
            </a:extLst>
          </p:cNvPr>
          <p:cNvSpPr/>
          <p:nvPr/>
        </p:nvSpPr>
        <p:spPr>
          <a:xfrm>
            <a:off x="6020960" y="2332587"/>
            <a:ext cx="553477" cy="5389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21" name="直接箭头连接符 120">
            <a:extLst>
              <a:ext uri="{FF2B5EF4-FFF2-40B4-BE49-F238E27FC236}">
                <a16:creationId xmlns:a16="http://schemas.microsoft.com/office/drawing/2014/main" id="{878581C9-F57B-46F0-30B6-9650D8436252}"/>
              </a:ext>
            </a:extLst>
          </p:cNvPr>
          <p:cNvCxnSpPr/>
          <p:nvPr/>
        </p:nvCxnSpPr>
        <p:spPr>
          <a:xfrm flipV="1">
            <a:off x="4319054" y="2827445"/>
            <a:ext cx="7526" cy="777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a:extLst>
              <a:ext uri="{FF2B5EF4-FFF2-40B4-BE49-F238E27FC236}">
                <a16:creationId xmlns:a16="http://schemas.microsoft.com/office/drawing/2014/main" id="{78914CE4-3321-1354-CFB5-7E781148EDEE}"/>
              </a:ext>
            </a:extLst>
          </p:cNvPr>
          <p:cNvCxnSpPr>
            <a:stCxn id="131" idx="0"/>
            <a:endCxn id="27" idx="2"/>
          </p:cNvCxnSpPr>
          <p:nvPr/>
        </p:nvCxnSpPr>
        <p:spPr>
          <a:xfrm flipV="1">
            <a:off x="4314295" y="4331655"/>
            <a:ext cx="12285" cy="810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矩形: 圆角 1">
            <a:extLst>
              <a:ext uri="{FF2B5EF4-FFF2-40B4-BE49-F238E27FC236}">
                <a16:creationId xmlns:a16="http://schemas.microsoft.com/office/drawing/2014/main" id="{B888D6CD-D496-6E72-362E-C7857ED474A9}"/>
              </a:ext>
            </a:extLst>
          </p:cNvPr>
          <p:cNvSpPr/>
          <p:nvPr/>
        </p:nvSpPr>
        <p:spPr>
          <a:xfrm>
            <a:off x="1066686" y="2455653"/>
            <a:ext cx="1296365" cy="3717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1DAA715A-1942-571A-7028-E16E702EF89E}"/>
              </a:ext>
            </a:extLst>
          </p:cNvPr>
          <p:cNvSpPr/>
          <p:nvPr/>
        </p:nvSpPr>
        <p:spPr>
          <a:xfrm>
            <a:off x="1059823" y="3980551"/>
            <a:ext cx="1296365" cy="3717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4EEE9B10-FACF-05DB-87D4-2E37EF916B61}"/>
              </a:ext>
            </a:extLst>
          </p:cNvPr>
          <p:cNvSpPr/>
          <p:nvPr/>
        </p:nvSpPr>
        <p:spPr>
          <a:xfrm>
            <a:off x="3716351" y="3959868"/>
            <a:ext cx="1220457" cy="37178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sz="1200" dirty="0"/>
              <a:t>Cross ATT</a:t>
            </a:r>
            <a:endParaRPr lang="zh-CN" altLang="en-US" sz="1200" dirty="0"/>
          </a:p>
        </p:txBody>
      </p:sp>
      <p:cxnSp>
        <p:nvCxnSpPr>
          <p:cNvPr id="29" name="直接箭头连接符 28">
            <a:extLst>
              <a:ext uri="{FF2B5EF4-FFF2-40B4-BE49-F238E27FC236}">
                <a16:creationId xmlns:a16="http://schemas.microsoft.com/office/drawing/2014/main" id="{B9EDF636-66BD-17B4-4E3A-B71B0EE08B27}"/>
              </a:ext>
            </a:extLst>
          </p:cNvPr>
          <p:cNvCxnSpPr>
            <a:cxnSpLocks/>
            <a:stCxn id="6" idx="3"/>
          </p:cNvCxnSpPr>
          <p:nvPr/>
        </p:nvCxnSpPr>
        <p:spPr>
          <a:xfrm>
            <a:off x="2356188" y="4166447"/>
            <a:ext cx="339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76F3B422-D759-A618-168F-25356BCF9855}"/>
              </a:ext>
            </a:extLst>
          </p:cNvPr>
          <p:cNvCxnSpPr>
            <a:cxnSpLocks/>
          </p:cNvCxnSpPr>
          <p:nvPr/>
        </p:nvCxnSpPr>
        <p:spPr>
          <a:xfrm>
            <a:off x="3431850" y="4166442"/>
            <a:ext cx="2941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172E1E27-917A-E740-64DD-5CC95B6E8064}"/>
              </a:ext>
            </a:extLst>
          </p:cNvPr>
          <p:cNvCxnSpPr>
            <a:cxnSpLocks/>
            <a:stCxn id="2" idx="0"/>
          </p:cNvCxnSpPr>
          <p:nvPr/>
        </p:nvCxnSpPr>
        <p:spPr>
          <a:xfrm flipH="1" flipV="1">
            <a:off x="1713104" y="2083860"/>
            <a:ext cx="1765" cy="371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C3F75738-33DD-9C09-B98D-AD5F47531AD3}"/>
              </a:ext>
            </a:extLst>
          </p:cNvPr>
          <p:cNvCxnSpPr>
            <a:cxnSpLocks/>
            <a:stCxn id="6" idx="0"/>
            <a:endCxn id="2" idx="2"/>
          </p:cNvCxnSpPr>
          <p:nvPr/>
        </p:nvCxnSpPr>
        <p:spPr>
          <a:xfrm flipV="1">
            <a:off x="1708006" y="2827445"/>
            <a:ext cx="6863" cy="1153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矩形: 圆角 73">
            <a:extLst>
              <a:ext uri="{FF2B5EF4-FFF2-40B4-BE49-F238E27FC236}">
                <a16:creationId xmlns:a16="http://schemas.microsoft.com/office/drawing/2014/main" id="{1058718D-CF20-2B44-B7F3-C3298DC45B8E}"/>
              </a:ext>
            </a:extLst>
          </p:cNvPr>
          <p:cNvSpPr/>
          <p:nvPr/>
        </p:nvSpPr>
        <p:spPr>
          <a:xfrm>
            <a:off x="3724980" y="2455658"/>
            <a:ext cx="1220457" cy="37178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sz="1200" dirty="0"/>
              <a:t>Cross ATT</a:t>
            </a:r>
            <a:endParaRPr lang="zh-CN" altLang="en-US" sz="1200" dirty="0"/>
          </a:p>
        </p:txBody>
      </p:sp>
      <p:sp>
        <p:nvSpPr>
          <p:cNvPr id="100" name="矩形: 圆角 99">
            <a:extLst>
              <a:ext uri="{FF2B5EF4-FFF2-40B4-BE49-F238E27FC236}">
                <a16:creationId xmlns:a16="http://schemas.microsoft.com/office/drawing/2014/main" id="{D71133E6-5206-80DD-C7C3-79BC0145AA7B}"/>
              </a:ext>
            </a:extLst>
          </p:cNvPr>
          <p:cNvSpPr/>
          <p:nvPr/>
        </p:nvSpPr>
        <p:spPr>
          <a:xfrm>
            <a:off x="2704748" y="2455662"/>
            <a:ext cx="735729" cy="37178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1200" dirty="0"/>
              <a:t>MLP adapter</a:t>
            </a:r>
            <a:endParaRPr lang="zh-CN" altLang="en-US" sz="1200" dirty="0"/>
          </a:p>
        </p:txBody>
      </p:sp>
      <p:cxnSp>
        <p:nvCxnSpPr>
          <p:cNvPr id="101" name="直接箭头连接符 100">
            <a:extLst>
              <a:ext uri="{FF2B5EF4-FFF2-40B4-BE49-F238E27FC236}">
                <a16:creationId xmlns:a16="http://schemas.microsoft.com/office/drawing/2014/main" id="{D7848652-1DF3-8D7D-DD82-EC578F6D7AD0}"/>
              </a:ext>
            </a:extLst>
          </p:cNvPr>
          <p:cNvCxnSpPr>
            <a:cxnSpLocks/>
          </p:cNvCxnSpPr>
          <p:nvPr/>
        </p:nvCxnSpPr>
        <p:spPr>
          <a:xfrm>
            <a:off x="2364815" y="2641549"/>
            <a:ext cx="339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0A4EAC94-9C88-C6C3-0D7C-2C1008EACFFB}"/>
              </a:ext>
            </a:extLst>
          </p:cNvPr>
          <p:cNvCxnSpPr>
            <a:cxnSpLocks/>
          </p:cNvCxnSpPr>
          <p:nvPr/>
        </p:nvCxnSpPr>
        <p:spPr>
          <a:xfrm>
            <a:off x="3430804" y="2635936"/>
            <a:ext cx="2941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文本框 123">
            <a:extLst>
              <a:ext uri="{FF2B5EF4-FFF2-40B4-BE49-F238E27FC236}">
                <a16:creationId xmlns:a16="http://schemas.microsoft.com/office/drawing/2014/main" id="{65D3FA65-12C9-8A9E-CC4D-EC0E9EB1FABD}"/>
              </a:ext>
            </a:extLst>
          </p:cNvPr>
          <p:cNvSpPr txBox="1"/>
          <p:nvPr/>
        </p:nvSpPr>
        <p:spPr>
          <a:xfrm>
            <a:off x="1183935" y="1830617"/>
            <a:ext cx="901209" cy="276999"/>
          </a:xfrm>
          <a:prstGeom prst="rect">
            <a:avLst/>
          </a:prstGeom>
          <a:noFill/>
        </p:spPr>
        <p:txBody>
          <a:bodyPr wrap="none" rtlCol="0">
            <a:spAutoFit/>
          </a:bodyPr>
          <a:lstStyle/>
          <a:p>
            <a:r>
              <a:rPr lang="en-US" altLang="zh-CN" sz="1200" dirty="0"/>
              <a:t>GUIDE CLS</a:t>
            </a:r>
            <a:endParaRPr lang="zh-CN" altLang="en-US" sz="1200" dirty="0"/>
          </a:p>
        </p:txBody>
      </p:sp>
      <p:sp>
        <p:nvSpPr>
          <p:cNvPr id="127" name="文本框 126">
            <a:extLst>
              <a:ext uri="{FF2B5EF4-FFF2-40B4-BE49-F238E27FC236}">
                <a16:creationId xmlns:a16="http://schemas.microsoft.com/office/drawing/2014/main" id="{7BC55798-1D3F-14EE-2DBC-8EBE56F79CE0}"/>
              </a:ext>
            </a:extLst>
          </p:cNvPr>
          <p:cNvSpPr txBox="1"/>
          <p:nvPr/>
        </p:nvSpPr>
        <p:spPr>
          <a:xfrm>
            <a:off x="3863690" y="3624304"/>
            <a:ext cx="901209" cy="276999"/>
          </a:xfrm>
          <a:prstGeom prst="rect">
            <a:avLst/>
          </a:prstGeom>
          <a:noFill/>
        </p:spPr>
        <p:txBody>
          <a:bodyPr wrap="none" rtlCol="0">
            <a:spAutoFit/>
          </a:bodyPr>
          <a:lstStyle/>
          <a:p>
            <a:r>
              <a:rPr lang="en-US" altLang="zh-CN" sz="1200" dirty="0"/>
              <a:t>GUIDE CLS</a:t>
            </a:r>
            <a:endParaRPr lang="zh-CN" altLang="en-US" sz="1200" dirty="0"/>
          </a:p>
        </p:txBody>
      </p:sp>
      <p:sp>
        <p:nvSpPr>
          <p:cNvPr id="131" name="文本框 130">
            <a:extLst>
              <a:ext uri="{FF2B5EF4-FFF2-40B4-BE49-F238E27FC236}">
                <a16:creationId xmlns:a16="http://schemas.microsoft.com/office/drawing/2014/main" id="{80A8D5A4-9533-12FB-1A72-55A767917B7C}"/>
              </a:ext>
            </a:extLst>
          </p:cNvPr>
          <p:cNvSpPr txBox="1"/>
          <p:nvPr/>
        </p:nvSpPr>
        <p:spPr>
          <a:xfrm>
            <a:off x="3863690" y="5142116"/>
            <a:ext cx="901209" cy="276999"/>
          </a:xfrm>
          <a:prstGeom prst="rect">
            <a:avLst/>
          </a:prstGeom>
          <a:noFill/>
        </p:spPr>
        <p:txBody>
          <a:bodyPr wrap="none" rtlCol="0">
            <a:spAutoFit/>
          </a:bodyPr>
          <a:lstStyle/>
          <a:p>
            <a:r>
              <a:rPr lang="en-US" altLang="zh-CN" sz="1200" dirty="0"/>
              <a:t>GUIDE CLS</a:t>
            </a:r>
            <a:endParaRPr lang="zh-CN" altLang="en-US" sz="1200" dirty="0"/>
          </a:p>
        </p:txBody>
      </p:sp>
      <p:sp>
        <p:nvSpPr>
          <p:cNvPr id="15" name="矩形: 圆角 14">
            <a:extLst>
              <a:ext uri="{FF2B5EF4-FFF2-40B4-BE49-F238E27FC236}">
                <a16:creationId xmlns:a16="http://schemas.microsoft.com/office/drawing/2014/main" id="{C8F19C7E-B820-B7C8-39CE-F0F6F352212E}"/>
              </a:ext>
            </a:extLst>
          </p:cNvPr>
          <p:cNvSpPr/>
          <p:nvPr/>
        </p:nvSpPr>
        <p:spPr>
          <a:xfrm>
            <a:off x="2698720" y="3996869"/>
            <a:ext cx="735729" cy="37178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1200" dirty="0"/>
              <a:t>MLP adapter</a:t>
            </a:r>
            <a:endParaRPr lang="zh-CN" altLang="en-US" sz="1200" dirty="0"/>
          </a:p>
        </p:txBody>
      </p:sp>
      <p:sp>
        <p:nvSpPr>
          <p:cNvPr id="19" name="矩形: 圆角 18">
            <a:extLst>
              <a:ext uri="{FF2B5EF4-FFF2-40B4-BE49-F238E27FC236}">
                <a16:creationId xmlns:a16="http://schemas.microsoft.com/office/drawing/2014/main" id="{DDC3D36B-4FEE-695C-3C20-1441401163AF}"/>
              </a:ext>
            </a:extLst>
          </p:cNvPr>
          <p:cNvSpPr/>
          <p:nvPr/>
        </p:nvSpPr>
        <p:spPr>
          <a:xfrm>
            <a:off x="3946431" y="3069464"/>
            <a:ext cx="735729" cy="37178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1200" dirty="0"/>
              <a:t>Trans</a:t>
            </a:r>
            <a:endParaRPr lang="zh-CN" altLang="en-US" sz="1200" dirty="0"/>
          </a:p>
        </p:txBody>
      </p:sp>
      <p:sp>
        <p:nvSpPr>
          <p:cNvPr id="28" name="矩形: 圆角 27">
            <a:extLst>
              <a:ext uri="{FF2B5EF4-FFF2-40B4-BE49-F238E27FC236}">
                <a16:creationId xmlns:a16="http://schemas.microsoft.com/office/drawing/2014/main" id="{CC7E8790-6C2F-4C46-93BB-E88B956962C2}"/>
              </a:ext>
            </a:extLst>
          </p:cNvPr>
          <p:cNvSpPr/>
          <p:nvPr/>
        </p:nvSpPr>
        <p:spPr>
          <a:xfrm>
            <a:off x="3951524" y="4554024"/>
            <a:ext cx="735729" cy="37178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1200" dirty="0"/>
              <a:t>Trans</a:t>
            </a:r>
            <a:endParaRPr lang="zh-CN" altLang="en-US" sz="1200" dirty="0"/>
          </a:p>
        </p:txBody>
      </p:sp>
      <p:sp>
        <p:nvSpPr>
          <p:cNvPr id="32" name="文本框 31">
            <a:extLst>
              <a:ext uri="{FF2B5EF4-FFF2-40B4-BE49-F238E27FC236}">
                <a16:creationId xmlns:a16="http://schemas.microsoft.com/office/drawing/2014/main" id="{90750E6D-BE5A-6796-896C-4F41E7B06357}"/>
              </a:ext>
            </a:extLst>
          </p:cNvPr>
          <p:cNvSpPr txBox="1"/>
          <p:nvPr/>
        </p:nvSpPr>
        <p:spPr>
          <a:xfrm>
            <a:off x="3412954" y="2339665"/>
            <a:ext cx="301686" cy="276999"/>
          </a:xfrm>
          <a:prstGeom prst="rect">
            <a:avLst/>
          </a:prstGeom>
          <a:noFill/>
        </p:spPr>
        <p:txBody>
          <a:bodyPr wrap="none" rtlCol="0">
            <a:spAutoFit/>
          </a:bodyPr>
          <a:lstStyle/>
          <a:p>
            <a:r>
              <a:rPr lang="en-US" altLang="zh-CN" sz="1200" dirty="0"/>
              <a:t>Q</a:t>
            </a:r>
            <a:endParaRPr lang="zh-CN" altLang="en-US" sz="1200" dirty="0"/>
          </a:p>
        </p:txBody>
      </p:sp>
      <p:sp>
        <p:nvSpPr>
          <p:cNvPr id="33" name="文本框 32">
            <a:extLst>
              <a:ext uri="{FF2B5EF4-FFF2-40B4-BE49-F238E27FC236}">
                <a16:creationId xmlns:a16="http://schemas.microsoft.com/office/drawing/2014/main" id="{85B9F6BA-7AB9-82D4-68B5-081348E90BCB}"/>
              </a:ext>
            </a:extLst>
          </p:cNvPr>
          <p:cNvSpPr txBox="1"/>
          <p:nvPr/>
        </p:nvSpPr>
        <p:spPr>
          <a:xfrm>
            <a:off x="3412954" y="3905761"/>
            <a:ext cx="301686" cy="276999"/>
          </a:xfrm>
          <a:prstGeom prst="rect">
            <a:avLst/>
          </a:prstGeom>
          <a:noFill/>
        </p:spPr>
        <p:txBody>
          <a:bodyPr wrap="none" rtlCol="0">
            <a:spAutoFit/>
          </a:bodyPr>
          <a:lstStyle/>
          <a:p>
            <a:r>
              <a:rPr lang="en-US" altLang="zh-CN" sz="1200" dirty="0"/>
              <a:t>Q</a:t>
            </a:r>
            <a:endParaRPr lang="zh-CN" altLang="en-US" sz="1200" dirty="0"/>
          </a:p>
        </p:txBody>
      </p:sp>
      <p:sp>
        <p:nvSpPr>
          <p:cNvPr id="35" name="文本框 34">
            <a:extLst>
              <a:ext uri="{FF2B5EF4-FFF2-40B4-BE49-F238E27FC236}">
                <a16:creationId xmlns:a16="http://schemas.microsoft.com/office/drawing/2014/main" id="{EF2B7BD4-DE5D-17B9-5F63-097AD387E426}"/>
              </a:ext>
            </a:extLst>
          </p:cNvPr>
          <p:cNvSpPr txBox="1"/>
          <p:nvPr/>
        </p:nvSpPr>
        <p:spPr>
          <a:xfrm>
            <a:off x="4348869" y="2792461"/>
            <a:ext cx="439544" cy="276999"/>
          </a:xfrm>
          <a:prstGeom prst="rect">
            <a:avLst/>
          </a:prstGeom>
          <a:noFill/>
        </p:spPr>
        <p:txBody>
          <a:bodyPr wrap="none" rtlCol="0">
            <a:spAutoFit/>
          </a:bodyPr>
          <a:lstStyle/>
          <a:p>
            <a:r>
              <a:rPr lang="en-US" altLang="zh-CN" sz="1200" dirty="0"/>
              <a:t>K, V</a:t>
            </a:r>
            <a:endParaRPr lang="zh-CN" altLang="en-US" sz="1200" dirty="0"/>
          </a:p>
        </p:txBody>
      </p:sp>
      <p:sp>
        <p:nvSpPr>
          <p:cNvPr id="39" name="文本框 38">
            <a:extLst>
              <a:ext uri="{FF2B5EF4-FFF2-40B4-BE49-F238E27FC236}">
                <a16:creationId xmlns:a16="http://schemas.microsoft.com/office/drawing/2014/main" id="{BC37367B-BC01-B3C9-418E-ACFD53AB5305}"/>
              </a:ext>
            </a:extLst>
          </p:cNvPr>
          <p:cNvSpPr txBox="1"/>
          <p:nvPr/>
        </p:nvSpPr>
        <p:spPr>
          <a:xfrm>
            <a:off x="4342698" y="4297682"/>
            <a:ext cx="439544" cy="276999"/>
          </a:xfrm>
          <a:prstGeom prst="rect">
            <a:avLst/>
          </a:prstGeom>
          <a:noFill/>
        </p:spPr>
        <p:txBody>
          <a:bodyPr wrap="none" rtlCol="0">
            <a:spAutoFit/>
          </a:bodyPr>
          <a:lstStyle/>
          <a:p>
            <a:r>
              <a:rPr lang="en-US" altLang="zh-CN" sz="1200" dirty="0"/>
              <a:t>K, V</a:t>
            </a:r>
            <a:endParaRPr lang="zh-CN" altLang="en-US" sz="1200" dirty="0"/>
          </a:p>
        </p:txBody>
      </p:sp>
      <p:cxnSp>
        <p:nvCxnSpPr>
          <p:cNvPr id="48" name="直接箭头连接符 47">
            <a:extLst>
              <a:ext uri="{FF2B5EF4-FFF2-40B4-BE49-F238E27FC236}">
                <a16:creationId xmlns:a16="http://schemas.microsoft.com/office/drawing/2014/main" id="{929751C2-96D2-EB28-E7B9-9062D8C945DA}"/>
              </a:ext>
            </a:extLst>
          </p:cNvPr>
          <p:cNvCxnSpPr>
            <a:cxnSpLocks/>
            <a:stCxn id="74" idx="3"/>
          </p:cNvCxnSpPr>
          <p:nvPr/>
        </p:nvCxnSpPr>
        <p:spPr>
          <a:xfrm>
            <a:off x="4945437" y="2641552"/>
            <a:ext cx="661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083CA94B-6D3E-2552-9394-5D3F374754EC}"/>
              </a:ext>
            </a:extLst>
          </p:cNvPr>
          <p:cNvCxnSpPr>
            <a:stCxn id="124" idx="3"/>
          </p:cNvCxnSpPr>
          <p:nvPr/>
        </p:nvCxnSpPr>
        <p:spPr>
          <a:xfrm flipV="1">
            <a:off x="2085144" y="1969116"/>
            <a:ext cx="6466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8F8652A3-8AB1-0DA1-9B30-87B645388F46}"/>
              </a:ext>
            </a:extLst>
          </p:cNvPr>
          <p:cNvSpPr txBox="1"/>
          <p:nvPr/>
        </p:nvSpPr>
        <p:spPr>
          <a:xfrm>
            <a:off x="2216139" y="1695049"/>
            <a:ext cx="545342" cy="276999"/>
          </a:xfrm>
          <a:prstGeom prst="rect">
            <a:avLst/>
          </a:prstGeom>
          <a:noFill/>
        </p:spPr>
        <p:txBody>
          <a:bodyPr wrap="none" rtlCol="0">
            <a:spAutoFit/>
          </a:bodyPr>
          <a:lstStyle/>
          <a:p>
            <a:r>
              <a:rPr lang="en-US" altLang="zh-CN" sz="1200" dirty="0"/>
              <a:t>linear</a:t>
            </a:r>
            <a:endParaRPr lang="zh-CN" altLang="en-US" sz="1200" dirty="0"/>
          </a:p>
        </p:txBody>
      </p:sp>
      <p:sp>
        <p:nvSpPr>
          <p:cNvPr id="57" name="文本框 56">
            <a:extLst>
              <a:ext uri="{FF2B5EF4-FFF2-40B4-BE49-F238E27FC236}">
                <a16:creationId xmlns:a16="http://schemas.microsoft.com/office/drawing/2014/main" id="{36ABEDA0-2EF6-0C64-EA34-F83763594743}"/>
              </a:ext>
            </a:extLst>
          </p:cNvPr>
          <p:cNvSpPr txBox="1"/>
          <p:nvPr/>
        </p:nvSpPr>
        <p:spPr>
          <a:xfrm>
            <a:off x="5991053" y="2370262"/>
            <a:ext cx="655544" cy="461665"/>
          </a:xfrm>
          <a:prstGeom prst="rect">
            <a:avLst/>
          </a:prstGeom>
          <a:noFill/>
        </p:spPr>
        <p:txBody>
          <a:bodyPr wrap="square" rtlCol="0">
            <a:spAutoFit/>
          </a:bodyPr>
          <a:lstStyle/>
          <a:p>
            <a:r>
              <a:rPr lang="en-US" altLang="zh-CN" sz="1200" dirty="0"/>
              <a:t>Shared </a:t>
            </a:r>
          </a:p>
          <a:p>
            <a:r>
              <a:rPr lang="en-US" altLang="zh-CN" sz="1200" dirty="0"/>
              <a:t>linear</a:t>
            </a:r>
            <a:endParaRPr lang="zh-CN" altLang="en-US" sz="1200" dirty="0"/>
          </a:p>
        </p:txBody>
      </p:sp>
      <p:cxnSp>
        <p:nvCxnSpPr>
          <p:cNvPr id="58" name="直接箭头连接符 57">
            <a:extLst>
              <a:ext uri="{FF2B5EF4-FFF2-40B4-BE49-F238E27FC236}">
                <a16:creationId xmlns:a16="http://schemas.microsoft.com/office/drawing/2014/main" id="{6E1CAF84-A655-167B-4C81-0BC93C474928}"/>
              </a:ext>
            </a:extLst>
          </p:cNvPr>
          <p:cNvCxnSpPr>
            <a:cxnSpLocks/>
            <a:stCxn id="27" idx="3"/>
            <a:endCxn id="63" idx="0"/>
          </p:cNvCxnSpPr>
          <p:nvPr/>
        </p:nvCxnSpPr>
        <p:spPr>
          <a:xfrm>
            <a:off x="4936808" y="4145762"/>
            <a:ext cx="678212" cy="2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矩形: 圆角 60">
            <a:extLst>
              <a:ext uri="{FF2B5EF4-FFF2-40B4-BE49-F238E27FC236}">
                <a16:creationId xmlns:a16="http://schemas.microsoft.com/office/drawing/2014/main" id="{A7D156BB-BB3F-F3C7-B0CE-C94AB7E82DEC}"/>
              </a:ext>
            </a:extLst>
          </p:cNvPr>
          <p:cNvSpPr/>
          <p:nvPr/>
        </p:nvSpPr>
        <p:spPr>
          <a:xfrm rot="5400000">
            <a:off x="5190835" y="2552149"/>
            <a:ext cx="619898" cy="18077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3" name="矩形: 圆角 62">
            <a:extLst>
              <a:ext uri="{FF2B5EF4-FFF2-40B4-BE49-F238E27FC236}">
                <a16:creationId xmlns:a16="http://schemas.microsoft.com/office/drawing/2014/main" id="{7A77ADEC-1CFC-B51D-4AE9-6B6D96E72C42}"/>
              </a:ext>
            </a:extLst>
          </p:cNvPr>
          <p:cNvSpPr/>
          <p:nvPr/>
        </p:nvSpPr>
        <p:spPr>
          <a:xfrm rot="5400000">
            <a:off x="5214685" y="4057380"/>
            <a:ext cx="619898" cy="180771"/>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80" name="椭圆 79">
            <a:extLst>
              <a:ext uri="{FF2B5EF4-FFF2-40B4-BE49-F238E27FC236}">
                <a16:creationId xmlns:a16="http://schemas.microsoft.com/office/drawing/2014/main" id="{802698BB-D140-2179-0256-E817412DFF34}"/>
              </a:ext>
            </a:extLst>
          </p:cNvPr>
          <p:cNvSpPr/>
          <p:nvPr/>
        </p:nvSpPr>
        <p:spPr>
          <a:xfrm>
            <a:off x="6853065" y="2495167"/>
            <a:ext cx="280698" cy="281538"/>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a:extLst>
              <a:ext uri="{FF2B5EF4-FFF2-40B4-BE49-F238E27FC236}">
                <a16:creationId xmlns:a16="http://schemas.microsoft.com/office/drawing/2014/main" id="{A8F1A396-715B-1BA7-AEC2-0EF4E65F5F96}"/>
              </a:ext>
            </a:extLst>
          </p:cNvPr>
          <p:cNvSpPr/>
          <p:nvPr/>
        </p:nvSpPr>
        <p:spPr>
          <a:xfrm>
            <a:off x="6863369" y="3988866"/>
            <a:ext cx="280698" cy="281538"/>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右大括号 104">
            <a:extLst>
              <a:ext uri="{FF2B5EF4-FFF2-40B4-BE49-F238E27FC236}">
                <a16:creationId xmlns:a16="http://schemas.microsoft.com/office/drawing/2014/main" id="{BFA22D80-DEAB-36AA-0F4E-AD20E639D515}"/>
              </a:ext>
            </a:extLst>
          </p:cNvPr>
          <p:cNvSpPr/>
          <p:nvPr/>
        </p:nvSpPr>
        <p:spPr>
          <a:xfrm>
            <a:off x="7216487" y="2478164"/>
            <a:ext cx="210693" cy="32234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7" name="文本框 106">
            <a:extLst>
              <a:ext uri="{FF2B5EF4-FFF2-40B4-BE49-F238E27FC236}">
                <a16:creationId xmlns:a16="http://schemas.microsoft.com/office/drawing/2014/main" id="{EC7FF67C-453B-A102-4B11-8DD793B6486F}"/>
              </a:ext>
            </a:extLst>
          </p:cNvPr>
          <p:cNvSpPr txBox="1"/>
          <p:nvPr/>
        </p:nvSpPr>
        <p:spPr>
          <a:xfrm>
            <a:off x="7413395" y="3930862"/>
            <a:ext cx="720069" cy="276999"/>
          </a:xfrm>
          <a:prstGeom prst="rect">
            <a:avLst/>
          </a:prstGeom>
          <a:noFill/>
        </p:spPr>
        <p:txBody>
          <a:bodyPr wrap="none" rtlCol="0">
            <a:spAutoFit/>
          </a:bodyPr>
          <a:lstStyle/>
          <a:p>
            <a:r>
              <a:rPr lang="en-US" altLang="zh-CN" sz="1200" dirty="0" err="1"/>
              <a:t>Softmax</a:t>
            </a:r>
            <a:endParaRPr lang="zh-CN" altLang="en-US" sz="1200" dirty="0"/>
          </a:p>
        </p:txBody>
      </p:sp>
      <p:cxnSp>
        <p:nvCxnSpPr>
          <p:cNvPr id="108" name="直接箭头连接符 107">
            <a:extLst>
              <a:ext uri="{FF2B5EF4-FFF2-40B4-BE49-F238E27FC236}">
                <a16:creationId xmlns:a16="http://schemas.microsoft.com/office/drawing/2014/main" id="{2F4A5471-4C90-3E13-0EC0-4288F3904157}"/>
              </a:ext>
            </a:extLst>
          </p:cNvPr>
          <p:cNvCxnSpPr>
            <a:cxnSpLocks/>
          </p:cNvCxnSpPr>
          <p:nvPr/>
        </p:nvCxnSpPr>
        <p:spPr>
          <a:xfrm flipV="1">
            <a:off x="1701142" y="4352343"/>
            <a:ext cx="6863" cy="1153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文本框 132">
            <a:extLst>
              <a:ext uri="{FF2B5EF4-FFF2-40B4-BE49-F238E27FC236}">
                <a16:creationId xmlns:a16="http://schemas.microsoft.com/office/drawing/2014/main" id="{C1A2A4B8-0085-6892-9D10-F17D095A97B4}"/>
              </a:ext>
            </a:extLst>
          </p:cNvPr>
          <p:cNvSpPr txBox="1"/>
          <p:nvPr/>
        </p:nvSpPr>
        <p:spPr>
          <a:xfrm>
            <a:off x="5986438" y="3890678"/>
            <a:ext cx="655544" cy="461665"/>
          </a:xfrm>
          <a:prstGeom prst="rect">
            <a:avLst/>
          </a:prstGeom>
          <a:noFill/>
        </p:spPr>
        <p:txBody>
          <a:bodyPr wrap="square" rtlCol="0">
            <a:spAutoFit/>
          </a:bodyPr>
          <a:lstStyle/>
          <a:p>
            <a:r>
              <a:rPr lang="en-US" altLang="zh-CN" sz="1200" dirty="0"/>
              <a:t>Shared </a:t>
            </a:r>
          </a:p>
          <a:p>
            <a:r>
              <a:rPr lang="en-US" altLang="zh-CN" sz="1200" dirty="0"/>
              <a:t>linear</a:t>
            </a:r>
            <a:endParaRPr lang="zh-CN" altLang="en-US" sz="1200" dirty="0"/>
          </a:p>
        </p:txBody>
      </p:sp>
      <p:sp>
        <p:nvSpPr>
          <p:cNvPr id="151" name="矩形: 圆角 150">
            <a:extLst>
              <a:ext uri="{FF2B5EF4-FFF2-40B4-BE49-F238E27FC236}">
                <a16:creationId xmlns:a16="http://schemas.microsoft.com/office/drawing/2014/main" id="{789581AA-09D3-A4F9-9E04-7B2BA0D611A3}"/>
              </a:ext>
            </a:extLst>
          </p:cNvPr>
          <p:cNvSpPr/>
          <p:nvPr/>
        </p:nvSpPr>
        <p:spPr>
          <a:xfrm rot="5400000">
            <a:off x="2495498" y="1889537"/>
            <a:ext cx="619898" cy="18077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172" name="直接连接符 171">
            <a:extLst>
              <a:ext uri="{FF2B5EF4-FFF2-40B4-BE49-F238E27FC236}">
                <a16:creationId xmlns:a16="http://schemas.microsoft.com/office/drawing/2014/main" id="{C958C58E-1200-843E-E40D-CF0BC80C6C79}"/>
              </a:ext>
            </a:extLst>
          </p:cNvPr>
          <p:cNvCxnSpPr>
            <a:stCxn id="61" idx="3"/>
          </p:cNvCxnSpPr>
          <p:nvPr/>
        </p:nvCxnSpPr>
        <p:spPr>
          <a:xfrm>
            <a:off x="5500784" y="2952484"/>
            <a:ext cx="0" cy="451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接箭头连接符 173">
            <a:extLst>
              <a:ext uri="{FF2B5EF4-FFF2-40B4-BE49-F238E27FC236}">
                <a16:creationId xmlns:a16="http://schemas.microsoft.com/office/drawing/2014/main" id="{12939DE1-7C13-41E4-D337-503374F839F9}"/>
              </a:ext>
            </a:extLst>
          </p:cNvPr>
          <p:cNvCxnSpPr>
            <a:cxnSpLocks/>
          </p:cNvCxnSpPr>
          <p:nvPr/>
        </p:nvCxnSpPr>
        <p:spPr>
          <a:xfrm>
            <a:off x="5500784" y="3398350"/>
            <a:ext cx="3060703" cy="23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直接连接符 176">
            <a:extLst>
              <a:ext uri="{FF2B5EF4-FFF2-40B4-BE49-F238E27FC236}">
                <a16:creationId xmlns:a16="http://schemas.microsoft.com/office/drawing/2014/main" id="{1D69FD73-85ED-1AB4-D9CA-18EE7D25A2BC}"/>
              </a:ext>
            </a:extLst>
          </p:cNvPr>
          <p:cNvCxnSpPr/>
          <p:nvPr/>
        </p:nvCxnSpPr>
        <p:spPr>
          <a:xfrm>
            <a:off x="5515168" y="4457715"/>
            <a:ext cx="0" cy="451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直接箭头连接符 178">
            <a:extLst>
              <a:ext uri="{FF2B5EF4-FFF2-40B4-BE49-F238E27FC236}">
                <a16:creationId xmlns:a16="http://schemas.microsoft.com/office/drawing/2014/main" id="{4E9A00C6-637B-14D4-2E1C-FCF048F8B130}"/>
              </a:ext>
            </a:extLst>
          </p:cNvPr>
          <p:cNvCxnSpPr>
            <a:cxnSpLocks/>
          </p:cNvCxnSpPr>
          <p:nvPr/>
        </p:nvCxnSpPr>
        <p:spPr>
          <a:xfrm>
            <a:off x="5520726" y="4909229"/>
            <a:ext cx="3040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箭头: 右 184">
            <a:extLst>
              <a:ext uri="{FF2B5EF4-FFF2-40B4-BE49-F238E27FC236}">
                <a16:creationId xmlns:a16="http://schemas.microsoft.com/office/drawing/2014/main" id="{CE0702CC-ED79-AC30-4F0A-47E1045F07BF}"/>
              </a:ext>
            </a:extLst>
          </p:cNvPr>
          <p:cNvSpPr/>
          <p:nvPr/>
        </p:nvSpPr>
        <p:spPr>
          <a:xfrm>
            <a:off x="8070577" y="3949123"/>
            <a:ext cx="356714" cy="2274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矩形: 圆角 185">
            <a:extLst>
              <a:ext uri="{FF2B5EF4-FFF2-40B4-BE49-F238E27FC236}">
                <a16:creationId xmlns:a16="http://schemas.microsoft.com/office/drawing/2014/main" id="{49DEACAD-1D17-58C3-2845-69344BE76012}"/>
              </a:ext>
            </a:extLst>
          </p:cNvPr>
          <p:cNvSpPr/>
          <p:nvPr/>
        </p:nvSpPr>
        <p:spPr>
          <a:xfrm>
            <a:off x="8561488" y="2332586"/>
            <a:ext cx="740714" cy="361101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93" name="文本框 192">
            <a:extLst>
              <a:ext uri="{FF2B5EF4-FFF2-40B4-BE49-F238E27FC236}">
                <a16:creationId xmlns:a16="http://schemas.microsoft.com/office/drawing/2014/main" id="{532D31C4-474E-C7BE-A19A-BE458A77B041}"/>
              </a:ext>
            </a:extLst>
          </p:cNvPr>
          <p:cNvSpPr txBox="1"/>
          <p:nvPr/>
        </p:nvSpPr>
        <p:spPr>
          <a:xfrm>
            <a:off x="8489755" y="3498203"/>
            <a:ext cx="886781" cy="830997"/>
          </a:xfrm>
          <a:prstGeom prst="rect">
            <a:avLst/>
          </a:prstGeom>
          <a:noFill/>
        </p:spPr>
        <p:txBody>
          <a:bodyPr wrap="none" rtlCol="0">
            <a:spAutoFit/>
          </a:bodyPr>
          <a:lstStyle/>
          <a:p>
            <a:r>
              <a:rPr lang="en-US" altLang="zh-CN" sz="1200" dirty="0"/>
              <a:t>SOFTMAX</a:t>
            </a:r>
          </a:p>
          <a:p>
            <a:r>
              <a:rPr lang="en-US" altLang="zh-CN" sz="1200" dirty="0"/>
              <a:t>Probability</a:t>
            </a:r>
          </a:p>
          <a:p>
            <a:r>
              <a:rPr lang="en-US" altLang="zh-CN" sz="1200" dirty="0"/>
              <a:t>aggregate</a:t>
            </a:r>
          </a:p>
          <a:p>
            <a:r>
              <a:rPr lang="en-US" altLang="zh-CN" sz="1200" dirty="0"/>
              <a:t> </a:t>
            </a:r>
          </a:p>
        </p:txBody>
      </p:sp>
      <p:cxnSp>
        <p:nvCxnSpPr>
          <p:cNvPr id="198" name="直接连接符 197">
            <a:extLst>
              <a:ext uri="{FF2B5EF4-FFF2-40B4-BE49-F238E27FC236}">
                <a16:creationId xmlns:a16="http://schemas.microsoft.com/office/drawing/2014/main" id="{6236A2EA-490D-D418-4A0C-16995AD29487}"/>
              </a:ext>
            </a:extLst>
          </p:cNvPr>
          <p:cNvCxnSpPr>
            <a:cxnSpLocks/>
            <a:stCxn id="151" idx="0"/>
          </p:cNvCxnSpPr>
          <p:nvPr/>
        </p:nvCxnSpPr>
        <p:spPr>
          <a:xfrm>
            <a:off x="2895833" y="1979923"/>
            <a:ext cx="4095674" cy="30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7" name="直接箭头连接符 206">
            <a:extLst>
              <a:ext uri="{FF2B5EF4-FFF2-40B4-BE49-F238E27FC236}">
                <a16:creationId xmlns:a16="http://schemas.microsoft.com/office/drawing/2014/main" id="{D1A8031E-2D7A-5CDC-2192-FC7AEDBCEFE2}"/>
              </a:ext>
            </a:extLst>
          </p:cNvPr>
          <p:cNvCxnSpPr>
            <a:cxnSpLocks/>
          </p:cNvCxnSpPr>
          <p:nvPr/>
        </p:nvCxnSpPr>
        <p:spPr>
          <a:xfrm>
            <a:off x="9376536" y="3988866"/>
            <a:ext cx="5424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9" name="文本框 208">
            <a:extLst>
              <a:ext uri="{FF2B5EF4-FFF2-40B4-BE49-F238E27FC236}">
                <a16:creationId xmlns:a16="http://schemas.microsoft.com/office/drawing/2014/main" id="{36EB1753-DD6C-96C5-E3C0-D45EC3BBCD7E}"/>
              </a:ext>
            </a:extLst>
          </p:cNvPr>
          <p:cNvSpPr txBox="1"/>
          <p:nvPr/>
        </p:nvSpPr>
        <p:spPr>
          <a:xfrm>
            <a:off x="8931845" y="1806861"/>
            <a:ext cx="901209" cy="276999"/>
          </a:xfrm>
          <a:prstGeom prst="rect">
            <a:avLst/>
          </a:prstGeom>
          <a:noFill/>
        </p:spPr>
        <p:txBody>
          <a:bodyPr wrap="none" rtlCol="0">
            <a:spAutoFit/>
          </a:bodyPr>
          <a:lstStyle/>
          <a:p>
            <a:r>
              <a:rPr lang="en-US" altLang="zh-CN" sz="1200" dirty="0"/>
              <a:t>GUIDE CLS</a:t>
            </a:r>
            <a:endParaRPr lang="zh-CN" altLang="en-US" sz="1200" dirty="0"/>
          </a:p>
        </p:txBody>
      </p:sp>
      <p:cxnSp>
        <p:nvCxnSpPr>
          <p:cNvPr id="213" name="直接连接符 212">
            <a:extLst>
              <a:ext uri="{FF2B5EF4-FFF2-40B4-BE49-F238E27FC236}">
                <a16:creationId xmlns:a16="http://schemas.microsoft.com/office/drawing/2014/main" id="{E9317F34-2D71-098C-DAC5-242326838C2A}"/>
              </a:ext>
            </a:extLst>
          </p:cNvPr>
          <p:cNvCxnSpPr>
            <a:stCxn id="209" idx="3"/>
          </p:cNvCxnSpPr>
          <p:nvPr/>
        </p:nvCxnSpPr>
        <p:spPr>
          <a:xfrm flipV="1">
            <a:off x="9833054" y="1945360"/>
            <a:ext cx="29202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直接箭头连接符 214">
            <a:extLst>
              <a:ext uri="{FF2B5EF4-FFF2-40B4-BE49-F238E27FC236}">
                <a16:creationId xmlns:a16="http://schemas.microsoft.com/office/drawing/2014/main" id="{7FC8D1FA-9A64-5D98-9C8F-26D929853258}"/>
              </a:ext>
            </a:extLst>
          </p:cNvPr>
          <p:cNvCxnSpPr/>
          <p:nvPr/>
        </p:nvCxnSpPr>
        <p:spPr>
          <a:xfrm>
            <a:off x="10125075" y="1945360"/>
            <a:ext cx="0" cy="1817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8" name="椭圆 217">
            <a:extLst>
              <a:ext uri="{FF2B5EF4-FFF2-40B4-BE49-F238E27FC236}">
                <a16:creationId xmlns:a16="http://schemas.microsoft.com/office/drawing/2014/main" id="{62F1208F-7DF8-0EA1-4009-E005D0574AF4}"/>
              </a:ext>
            </a:extLst>
          </p:cNvPr>
          <p:cNvSpPr/>
          <p:nvPr/>
        </p:nvSpPr>
        <p:spPr>
          <a:xfrm>
            <a:off x="9896711" y="3755193"/>
            <a:ext cx="470558" cy="467345"/>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t>α</a:t>
            </a:r>
            <a:endParaRPr lang="zh-CN" altLang="en-US" dirty="0"/>
          </a:p>
        </p:txBody>
      </p:sp>
      <p:sp>
        <p:nvSpPr>
          <p:cNvPr id="219" name="文本框 218">
            <a:extLst>
              <a:ext uri="{FF2B5EF4-FFF2-40B4-BE49-F238E27FC236}">
                <a16:creationId xmlns:a16="http://schemas.microsoft.com/office/drawing/2014/main" id="{2FA4797C-ACDC-AE54-7F4E-D2E23887DC88}"/>
              </a:ext>
            </a:extLst>
          </p:cNvPr>
          <p:cNvSpPr txBox="1"/>
          <p:nvPr/>
        </p:nvSpPr>
        <p:spPr>
          <a:xfrm>
            <a:off x="9889148" y="4258595"/>
            <a:ext cx="1090677" cy="461665"/>
          </a:xfrm>
          <a:prstGeom prst="rect">
            <a:avLst/>
          </a:prstGeom>
          <a:noFill/>
        </p:spPr>
        <p:txBody>
          <a:bodyPr wrap="square" rtlCol="0">
            <a:spAutoFit/>
          </a:bodyPr>
          <a:lstStyle/>
          <a:p>
            <a:r>
              <a:rPr lang="en-US" altLang="zh-CN" sz="1200" dirty="0"/>
              <a:t>Alpha blender</a:t>
            </a:r>
            <a:endParaRPr lang="zh-CN" altLang="en-US" sz="1200" dirty="0"/>
          </a:p>
        </p:txBody>
      </p:sp>
      <p:sp>
        <p:nvSpPr>
          <p:cNvPr id="224" name="椭圆 223">
            <a:extLst>
              <a:ext uri="{FF2B5EF4-FFF2-40B4-BE49-F238E27FC236}">
                <a16:creationId xmlns:a16="http://schemas.microsoft.com/office/drawing/2014/main" id="{3C593D3F-71D9-13CB-1452-1B561CE5E444}"/>
              </a:ext>
            </a:extLst>
          </p:cNvPr>
          <p:cNvSpPr/>
          <p:nvPr/>
        </p:nvSpPr>
        <p:spPr>
          <a:xfrm>
            <a:off x="8360980" y="301278"/>
            <a:ext cx="280698" cy="281538"/>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文本框 224">
            <a:extLst>
              <a:ext uri="{FF2B5EF4-FFF2-40B4-BE49-F238E27FC236}">
                <a16:creationId xmlns:a16="http://schemas.microsoft.com/office/drawing/2014/main" id="{208446F2-2EB9-F9AF-51F1-F8AFA99B94A6}"/>
              </a:ext>
            </a:extLst>
          </p:cNvPr>
          <p:cNvSpPr txBox="1"/>
          <p:nvPr/>
        </p:nvSpPr>
        <p:spPr>
          <a:xfrm>
            <a:off x="8957917" y="257381"/>
            <a:ext cx="2470548" cy="369332"/>
          </a:xfrm>
          <a:prstGeom prst="rect">
            <a:avLst/>
          </a:prstGeom>
          <a:noFill/>
        </p:spPr>
        <p:txBody>
          <a:bodyPr wrap="none" rtlCol="0">
            <a:spAutoFit/>
          </a:bodyPr>
          <a:lstStyle/>
          <a:p>
            <a:r>
              <a:rPr lang="en-US" altLang="zh-CN" b="1" dirty="0"/>
              <a:t>Learnable</a:t>
            </a:r>
            <a:r>
              <a:rPr lang="en-US" altLang="zh-CN" dirty="0"/>
              <a:t> Dot Product</a:t>
            </a:r>
            <a:endParaRPr lang="zh-CN" altLang="en-US" dirty="0"/>
          </a:p>
        </p:txBody>
      </p:sp>
      <p:sp>
        <p:nvSpPr>
          <p:cNvPr id="226" name="矩形: 圆角 225">
            <a:extLst>
              <a:ext uri="{FF2B5EF4-FFF2-40B4-BE49-F238E27FC236}">
                <a16:creationId xmlns:a16="http://schemas.microsoft.com/office/drawing/2014/main" id="{750CC5CD-7A49-4F2F-548C-DE9B788F8B70}"/>
              </a:ext>
            </a:extLst>
          </p:cNvPr>
          <p:cNvSpPr/>
          <p:nvPr/>
        </p:nvSpPr>
        <p:spPr>
          <a:xfrm>
            <a:off x="8133464" y="880529"/>
            <a:ext cx="735729" cy="37178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1200" dirty="0"/>
              <a:t>MLP adapter</a:t>
            </a:r>
            <a:endParaRPr lang="zh-CN" altLang="en-US" sz="1200" dirty="0"/>
          </a:p>
        </p:txBody>
      </p:sp>
      <p:sp>
        <p:nvSpPr>
          <p:cNvPr id="227" name="文本框 226">
            <a:extLst>
              <a:ext uri="{FF2B5EF4-FFF2-40B4-BE49-F238E27FC236}">
                <a16:creationId xmlns:a16="http://schemas.microsoft.com/office/drawing/2014/main" id="{7CBF4D00-D6D9-DB62-FFBD-8D637B899944}"/>
              </a:ext>
            </a:extLst>
          </p:cNvPr>
          <p:cNvSpPr txBox="1"/>
          <p:nvPr/>
        </p:nvSpPr>
        <p:spPr>
          <a:xfrm>
            <a:off x="8957917" y="860750"/>
            <a:ext cx="2959465" cy="369332"/>
          </a:xfrm>
          <a:prstGeom prst="rect">
            <a:avLst/>
          </a:prstGeom>
          <a:noFill/>
        </p:spPr>
        <p:txBody>
          <a:bodyPr wrap="none" rtlCol="0">
            <a:spAutoFit/>
          </a:bodyPr>
          <a:lstStyle/>
          <a:p>
            <a:r>
              <a:rPr lang="en-US" altLang="zh-CN" dirty="0"/>
              <a:t>Adapter with </a:t>
            </a:r>
            <a:r>
              <a:rPr lang="en-US" altLang="zh-CN" b="1" dirty="0"/>
              <a:t>different rank</a:t>
            </a:r>
            <a:endParaRPr lang="zh-CN" altLang="en-US" b="1" dirty="0"/>
          </a:p>
        </p:txBody>
      </p:sp>
    </p:spTree>
    <p:extLst>
      <p:ext uri="{BB962C8B-B14F-4D97-AF65-F5344CB8AC3E}">
        <p14:creationId xmlns:p14="http://schemas.microsoft.com/office/powerpoint/2010/main" val="483992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4ECBF7A2-436E-4493-B033-3B947184FDED}"/>
              </a:ext>
            </a:extLst>
          </p:cNvPr>
          <p:cNvSpPr txBox="1"/>
          <p:nvPr/>
        </p:nvSpPr>
        <p:spPr>
          <a:xfrm>
            <a:off x="9119345" y="423936"/>
            <a:ext cx="2853580" cy="369332"/>
          </a:xfrm>
          <a:prstGeom prst="rect">
            <a:avLst/>
          </a:prstGeom>
          <a:noFill/>
        </p:spPr>
        <p:txBody>
          <a:bodyPr wrap="square" rtlCol="0">
            <a:spAutoFit/>
          </a:bodyPr>
          <a:lstStyle/>
          <a:p>
            <a:r>
              <a:rPr lang="en-US" altLang="zh-CN" dirty="0"/>
              <a:t>Random Seed: 42</a:t>
            </a:r>
            <a:endParaRPr lang="zh-CN" altLang="en-US" dirty="0"/>
          </a:p>
        </p:txBody>
      </p:sp>
      <p:sp>
        <p:nvSpPr>
          <p:cNvPr id="17" name="文本框 16">
            <a:extLst>
              <a:ext uri="{FF2B5EF4-FFF2-40B4-BE49-F238E27FC236}">
                <a16:creationId xmlns:a16="http://schemas.microsoft.com/office/drawing/2014/main" id="{1D3DA0F9-6B0B-66A9-5630-EABB4E1E6B8F}"/>
              </a:ext>
            </a:extLst>
          </p:cNvPr>
          <p:cNvSpPr txBox="1"/>
          <p:nvPr/>
        </p:nvSpPr>
        <p:spPr>
          <a:xfrm>
            <a:off x="756394" y="797549"/>
            <a:ext cx="5339606" cy="369332"/>
          </a:xfrm>
          <a:prstGeom prst="rect">
            <a:avLst/>
          </a:prstGeom>
          <a:noFill/>
        </p:spPr>
        <p:txBody>
          <a:bodyPr wrap="square" rtlCol="0">
            <a:spAutoFit/>
          </a:bodyPr>
          <a:lstStyle/>
          <a:p>
            <a:r>
              <a:rPr lang="en-US" altLang="zh-CN" dirty="0"/>
              <a:t>The simplest and the best baseline (Ours): </a:t>
            </a:r>
            <a:endParaRPr lang="zh-CN" altLang="en-US" dirty="0"/>
          </a:p>
        </p:txBody>
      </p:sp>
      <p:sp>
        <p:nvSpPr>
          <p:cNvPr id="18" name="文本框 17">
            <a:extLst>
              <a:ext uri="{FF2B5EF4-FFF2-40B4-BE49-F238E27FC236}">
                <a16:creationId xmlns:a16="http://schemas.microsoft.com/office/drawing/2014/main" id="{53AB0DE6-D3CB-640A-8A08-A24894901FE2}"/>
              </a:ext>
            </a:extLst>
          </p:cNvPr>
          <p:cNvSpPr txBox="1"/>
          <p:nvPr/>
        </p:nvSpPr>
        <p:spPr>
          <a:xfrm>
            <a:off x="756395" y="3059668"/>
            <a:ext cx="2853580" cy="369332"/>
          </a:xfrm>
          <a:prstGeom prst="rect">
            <a:avLst/>
          </a:prstGeom>
          <a:noFill/>
        </p:spPr>
        <p:txBody>
          <a:bodyPr wrap="square" rtlCol="0">
            <a:spAutoFit/>
          </a:bodyPr>
          <a:lstStyle/>
          <a:p>
            <a:r>
              <a:rPr lang="en-US" altLang="zh-CN" dirty="0"/>
              <a:t>Former method</a:t>
            </a:r>
            <a:endParaRPr lang="zh-CN" altLang="en-US" dirty="0"/>
          </a:p>
        </p:txBody>
      </p:sp>
      <p:pic>
        <p:nvPicPr>
          <p:cNvPr id="3" name="图片 2">
            <a:extLst>
              <a:ext uri="{FF2B5EF4-FFF2-40B4-BE49-F238E27FC236}">
                <a16:creationId xmlns:a16="http://schemas.microsoft.com/office/drawing/2014/main" id="{0B1374C9-7D59-CA08-249B-31FA7D1BF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295" y="1498750"/>
            <a:ext cx="9711020" cy="966658"/>
          </a:xfrm>
          <a:prstGeom prst="rect">
            <a:avLst/>
          </a:prstGeom>
        </p:spPr>
      </p:pic>
      <p:sp>
        <p:nvSpPr>
          <p:cNvPr id="4" name="椭圆 3">
            <a:extLst>
              <a:ext uri="{FF2B5EF4-FFF2-40B4-BE49-F238E27FC236}">
                <a16:creationId xmlns:a16="http://schemas.microsoft.com/office/drawing/2014/main" id="{65C5C4F9-8E54-824F-7DD5-91510351A543}"/>
              </a:ext>
            </a:extLst>
          </p:cNvPr>
          <p:cNvSpPr/>
          <p:nvPr/>
        </p:nvSpPr>
        <p:spPr>
          <a:xfrm>
            <a:off x="5301205" y="2172449"/>
            <a:ext cx="1145894" cy="447022"/>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5" name="椭圆 4">
            <a:extLst>
              <a:ext uri="{FF2B5EF4-FFF2-40B4-BE49-F238E27FC236}">
                <a16:creationId xmlns:a16="http://schemas.microsoft.com/office/drawing/2014/main" id="{DCFC5262-8B09-8333-328E-0C71AFE8F110}"/>
              </a:ext>
            </a:extLst>
          </p:cNvPr>
          <p:cNvSpPr/>
          <p:nvPr/>
        </p:nvSpPr>
        <p:spPr>
          <a:xfrm>
            <a:off x="4166886" y="1686517"/>
            <a:ext cx="1145894" cy="447022"/>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C1E104B3-F983-73A0-C1FC-BACB34ADE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6011" y="3632753"/>
            <a:ext cx="6906589" cy="1857634"/>
          </a:xfrm>
          <a:prstGeom prst="rect">
            <a:avLst/>
          </a:prstGeom>
        </p:spPr>
      </p:pic>
      <p:sp>
        <p:nvSpPr>
          <p:cNvPr id="8" name="椭圆 7">
            <a:extLst>
              <a:ext uri="{FF2B5EF4-FFF2-40B4-BE49-F238E27FC236}">
                <a16:creationId xmlns:a16="http://schemas.microsoft.com/office/drawing/2014/main" id="{6415C549-187D-6944-9622-0F68A1D326B5}"/>
              </a:ext>
            </a:extLst>
          </p:cNvPr>
          <p:cNvSpPr/>
          <p:nvPr/>
        </p:nvSpPr>
        <p:spPr>
          <a:xfrm>
            <a:off x="5120463" y="4703309"/>
            <a:ext cx="678453" cy="787078"/>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9" name="椭圆 8">
            <a:extLst>
              <a:ext uri="{FF2B5EF4-FFF2-40B4-BE49-F238E27FC236}">
                <a16:creationId xmlns:a16="http://schemas.microsoft.com/office/drawing/2014/main" id="{2CCE32CF-008A-0829-3823-2D2D37457DAD}"/>
              </a:ext>
            </a:extLst>
          </p:cNvPr>
          <p:cNvSpPr/>
          <p:nvPr/>
        </p:nvSpPr>
        <p:spPr>
          <a:xfrm>
            <a:off x="6169306" y="4703309"/>
            <a:ext cx="555585" cy="787078"/>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Tree>
    <p:extLst>
      <p:ext uri="{BB962C8B-B14F-4D97-AF65-F5344CB8AC3E}">
        <p14:creationId xmlns:p14="http://schemas.microsoft.com/office/powerpoint/2010/main" val="210719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0834C61-B4BC-E9D9-A4F5-0AD4E1DB7EE8}"/>
              </a:ext>
            </a:extLst>
          </p:cNvPr>
          <p:cNvSpPr txBox="1"/>
          <p:nvPr/>
        </p:nvSpPr>
        <p:spPr>
          <a:xfrm>
            <a:off x="798285" y="449943"/>
            <a:ext cx="4107543" cy="369332"/>
          </a:xfrm>
          <a:prstGeom prst="rect">
            <a:avLst/>
          </a:prstGeom>
          <a:noFill/>
        </p:spPr>
        <p:txBody>
          <a:bodyPr wrap="square" rtlCol="0">
            <a:spAutoFit/>
          </a:bodyPr>
          <a:lstStyle/>
          <a:p>
            <a:r>
              <a:rPr lang="zh-CN" altLang="en-US" b="1" dirty="0"/>
              <a:t>设计想法与思考</a:t>
            </a:r>
          </a:p>
        </p:txBody>
      </p:sp>
      <p:sp>
        <p:nvSpPr>
          <p:cNvPr id="5" name="文本框 4">
            <a:extLst>
              <a:ext uri="{FF2B5EF4-FFF2-40B4-BE49-F238E27FC236}">
                <a16:creationId xmlns:a16="http://schemas.microsoft.com/office/drawing/2014/main" id="{F8F86078-B680-2DCA-880F-C4D5DD89D07D}"/>
              </a:ext>
            </a:extLst>
          </p:cNvPr>
          <p:cNvSpPr txBox="1"/>
          <p:nvPr/>
        </p:nvSpPr>
        <p:spPr>
          <a:xfrm>
            <a:off x="798285" y="1308306"/>
            <a:ext cx="9622972" cy="3416320"/>
          </a:xfrm>
          <a:prstGeom prst="rect">
            <a:avLst/>
          </a:prstGeom>
          <a:noFill/>
        </p:spPr>
        <p:txBody>
          <a:bodyPr wrap="square" rtlCol="0">
            <a:spAutoFit/>
          </a:bodyPr>
          <a:lstStyle/>
          <a:p>
            <a:pPr marL="342900" indent="-342900">
              <a:buAutoNum type="arabicPeriod"/>
            </a:pPr>
            <a:r>
              <a:rPr lang="en-US" altLang="zh-CN" dirty="0"/>
              <a:t>Side tuning </a:t>
            </a:r>
            <a:r>
              <a:rPr lang="zh-CN" altLang="en-US" dirty="0"/>
              <a:t>本质是充分利用</a:t>
            </a:r>
            <a:r>
              <a:rPr lang="zh-CN" altLang="en-US" b="1" dirty="0"/>
              <a:t>预训练模型中间层的输出特征</a:t>
            </a:r>
            <a:r>
              <a:rPr lang="zh-CN" altLang="en-US" dirty="0"/>
              <a:t>进行</a:t>
            </a:r>
            <a:r>
              <a:rPr lang="en-US" altLang="zh-CN" b="1" dirty="0"/>
              <a:t>boosting</a:t>
            </a:r>
          </a:p>
          <a:p>
            <a:endParaRPr lang="en-US" altLang="zh-CN" dirty="0"/>
          </a:p>
          <a:p>
            <a:pPr marL="342900" indent="-342900">
              <a:buAutoNum type="arabicPeriod" startAt="2"/>
            </a:pPr>
            <a:r>
              <a:rPr lang="zh-CN" altLang="en-US" dirty="0"/>
              <a:t>如果采用</a:t>
            </a:r>
            <a:r>
              <a:rPr lang="en-US" altLang="zh-CN" dirty="0"/>
              <a:t>LST</a:t>
            </a:r>
            <a:r>
              <a:rPr lang="zh-CN" altLang="en-US" dirty="0"/>
              <a:t>类似的</a:t>
            </a:r>
            <a:r>
              <a:rPr lang="en-US" altLang="zh-CN" dirty="0"/>
              <a:t>Side Net</a:t>
            </a:r>
            <a:r>
              <a:rPr lang="zh-CN" altLang="en-US" dirty="0"/>
              <a:t>，由于</a:t>
            </a:r>
            <a:r>
              <a:rPr lang="en-US" altLang="zh-CN" dirty="0"/>
              <a:t>Side Net</a:t>
            </a:r>
            <a:r>
              <a:rPr lang="zh-CN" altLang="en-US" dirty="0"/>
              <a:t>是串行的，我们将中间层的输入融合到</a:t>
            </a:r>
            <a:r>
              <a:rPr lang="en-US" altLang="zh-CN" dirty="0"/>
              <a:t>Side Net</a:t>
            </a:r>
            <a:r>
              <a:rPr lang="zh-CN" altLang="en-US" dirty="0"/>
              <a:t>的每一层，本质上在每一次融合的时候，我们都没有做到充分利用</a:t>
            </a:r>
            <a:r>
              <a:rPr lang="en-US" altLang="zh-CN" dirty="0"/>
              <a:t>backbone</a:t>
            </a:r>
            <a:r>
              <a:rPr lang="zh-CN" altLang="en-US" dirty="0"/>
              <a:t>的中间层输出，因为</a:t>
            </a:r>
            <a:r>
              <a:rPr lang="zh-CN" altLang="en-US" b="1" dirty="0"/>
              <a:t>随着侧网络的深度的增加，被融合的</a:t>
            </a:r>
            <a:r>
              <a:rPr lang="en-US" altLang="zh-CN" b="1" dirty="0"/>
              <a:t>backbone</a:t>
            </a:r>
            <a:r>
              <a:rPr lang="zh-CN" altLang="en-US" b="1" dirty="0"/>
              <a:t>中间层信息丢失将非常严重</a:t>
            </a:r>
            <a:r>
              <a:rPr lang="zh-CN" altLang="en-US" dirty="0"/>
              <a:t>。这就是</a:t>
            </a:r>
            <a:r>
              <a:rPr lang="en-US" altLang="zh-CN" dirty="0"/>
              <a:t>Side Tuning</a:t>
            </a:r>
            <a:r>
              <a:rPr lang="zh-CN" altLang="en-US" dirty="0"/>
              <a:t>侧网络设计成串行的弊端。</a:t>
            </a:r>
            <a:endParaRPr lang="en-US" altLang="zh-CN" dirty="0"/>
          </a:p>
          <a:p>
            <a:pPr marL="342900" indent="-342900">
              <a:buAutoNum type="arabicPeriod" startAt="2"/>
            </a:pPr>
            <a:endParaRPr lang="en-US" altLang="zh-CN" dirty="0"/>
          </a:p>
          <a:p>
            <a:pPr marL="342900" indent="-342900">
              <a:buAutoNum type="arabicPeriod" startAt="2"/>
            </a:pPr>
            <a:r>
              <a:rPr lang="en-US" altLang="zh-CN" dirty="0" err="1"/>
              <a:t>UniPT</a:t>
            </a:r>
            <a:r>
              <a:rPr lang="en-US" altLang="zh-CN" dirty="0"/>
              <a:t> </a:t>
            </a:r>
            <a:r>
              <a:rPr lang="zh-CN" altLang="en-US" dirty="0"/>
              <a:t>的做法非常高明。</a:t>
            </a:r>
            <a:r>
              <a:rPr lang="en-US" altLang="zh-CN" dirty="0" err="1"/>
              <a:t>UniPT</a:t>
            </a:r>
            <a:r>
              <a:rPr lang="zh-CN" altLang="en-US" dirty="0"/>
              <a:t>用</a:t>
            </a:r>
            <a:r>
              <a:rPr lang="en-US" altLang="zh-CN" dirty="0"/>
              <a:t>backbone</a:t>
            </a:r>
            <a:r>
              <a:rPr lang="zh-CN" altLang="en-US" dirty="0"/>
              <a:t>的输出头作为引导，与每一个中间层的输出进行特征融合，再通过</a:t>
            </a:r>
            <a:r>
              <a:rPr lang="en-US" altLang="zh-CN" dirty="0"/>
              <a:t>SOFTMAX</a:t>
            </a:r>
            <a:r>
              <a:rPr lang="zh-CN" altLang="en-US" dirty="0"/>
              <a:t>得到的概率进行特征加权融合，最后再和</a:t>
            </a:r>
            <a:r>
              <a:rPr lang="en-US" altLang="zh-CN" dirty="0"/>
              <a:t>backbone</a:t>
            </a:r>
            <a:r>
              <a:rPr lang="zh-CN" altLang="en-US" dirty="0"/>
              <a:t>的输出头进行相加融合。</a:t>
            </a:r>
            <a:r>
              <a:rPr lang="en-US" altLang="zh-CN" dirty="0" err="1"/>
              <a:t>UniPT</a:t>
            </a:r>
            <a:r>
              <a:rPr lang="zh-CN" altLang="en-US" dirty="0"/>
              <a:t>每一层的</a:t>
            </a:r>
            <a:r>
              <a:rPr lang="zh-CN" altLang="en-US" b="1" dirty="0"/>
              <a:t>并行侧网络结构完全相同（缺点</a:t>
            </a:r>
            <a:r>
              <a:rPr lang="en-US" altLang="zh-CN" b="1" dirty="0"/>
              <a:t>1</a:t>
            </a:r>
            <a:r>
              <a:rPr lang="zh-CN" altLang="en-US" b="1" dirty="0"/>
              <a:t>）</a:t>
            </a:r>
            <a:r>
              <a:rPr lang="zh-CN" altLang="en-US" dirty="0"/>
              <a:t>，且</a:t>
            </a:r>
            <a:r>
              <a:rPr lang="zh-CN" altLang="en-US" b="1" dirty="0"/>
              <a:t>利用了</a:t>
            </a:r>
            <a:r>
              <a:rPr lang="en-US" altLang="zh-CN" b="1" dirty="0"/>
              <a:t>backbone</a:t>
            </a:r>
            <a:r>
              <a:rPr lang="zh-CN" altLang="en-US" b="1" dirty="0"/>
              <a:t>的所有中间层特征（缺点</a:t>
            </a:r>
            <a:r>
              <a:rPr lang="en-US" altLang="zh-CN" b="1" dirty="0"/>
              <a:t>2</a:t>
            </a:r>
            <a:r>
              <a:rPr lang="zh-CN" altLang="en-US" b="1" dirty="0"/>
              <a:t>）</a:t>
            </a:r>
            <a:r>
              <a:rPr lang="zh-CN" altLang="en-US" dirty="0"/>
              <a:t>。</a:t>
            </a:r>
            <a:endParaRPr lang="en-US" altLang="zh-CN" dirty="0"/>
          </a:p>
          <a:p>
            <a:endParaRPr lang="en-US" altLang="zh-CN" dirty="0"/>
          </a:p>
        </p:txBody>
      </p:sp>
    </p:spTree>
    <p:extLst>
      <p:ext uri="{BB962C8B-B14F-4D97-AF65-F5344CB8AC3E}">
        <p14:creationId xmlns:p14="http://schemas.microsoft.com/office/powerpoint/2010/main" val="1000498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CBE9E9E-1018-74BE-062F-2ED68E0270D4}"/>
              </a:ext>
            </a:extLst>
          </p:cNvPr>
          <p:cNvSpPr>
            <a:spLocks noGrp="1"/>
          </p:cNvSpPr>
          <p:nvPr>
            <p:ph idx="1"/>
          </p:nvPr>
        </p:nvSpPr>
        <p:spPr>
          <a:xfrm>
            <a:off x="653247" y="981636"/>
            <a:ext cx="10515600" cy="5070475"/>
          </a:xfrm>
        </p:spPr>
        <p:txBody>
          <a:bodyPr>
            <a:normAutofit/>
          </a:bodyPr>
          <a:lstStyle/>
          <a:p>
            <a:pPr marL="342900" indent="-342900">
              <a:buAutoNum type="arabicPeriod" startAt="4"/>
            </a:pPr>
            <a:r>
              <a:rPr lang="zh-CN" altLang="en-US" sz="1800" dirty="0"/>
              <a:t>针对上述缺点我们作出以下的数学分析：</a:t>
            </a:r>
            <a:r>
              <a:rPr lang="en-US" altLang="zh-CN" sz="1800" dirty="0"/>
              <a:t>12</a:t>
            </a:r>
            <a:r>
              <a:rPr lang="zh-CN" altLang="en-US" sz="1800" dirty="0"/>
              <a:t>个</a:t>
            </a:r>
            <a:r>
              <a:rPr lang="en-US" altLang="zh-CN" sz="1800" dirty="0"/>
              <a:t>backbone</a:t>
            </a:r>
            <a:r>
              <a:rPr lang="zh-CN" altLang="en-US" sz="1800" dirty="0"/>
              <a:t>中间层的输出头均为</a:t>
            </a:r>
            <a:r>
              <a:rPr lang="en-US" altLang="zh-CN" sz="1800" dirty="0"/>
              <a:t>512</a:t>
            </a:r>
            <a:r>
              <a:rPr lang="zh-CN" altLang="en-US" sz="1800" dirty="0"/>
              <a:t>维，由于</a:t>
            </a:r>
            <a:r>
              <a:rPr lang="en-US" altLang="zh-CN" sz="1800" dirty="0"/>
              <a:t>12</a:t>
            </a:r>
            <a:r>
              <a:rPr lang="zh-CN" altLang="en-US" sz="1800" dirty="0"/>
              <a:t>个输出均经过了复杂的模块，已经可以近似为互相独立，而维数远远大于个数，完全可以近似认为</a:t>
            </a:r>
            <a:r>
              <a:rPr lang="en-US" altLang="zh-CN" sz="1800" dirty="0"/>
              <a:t>12</a:t>
            </a:r>
            <a:r>
              <a:rPr lang="zh-CN" altLang="en-US" sz="1800" dirty="0"/>
              <a:t>个中间层的输出头在</a:t>
            </a:r>
            <a:r>
              <a:rPr lang="en-US" altLang="zh-CN" sz="1800" dirty="0"/>
              <a:t>512</a:t>
            </a:r>
            <a:r>
              <a:rPr lang="zh-CN" altLang="en-US" sz="1800" dirty="0"/>
              <a:t>维向量空间中相互正交，此时在</a:t>
            </a:r>
            <a:r>
              <a:rPr lang="en-US" altLang="zh-CN" sz="1800" dirty="0" err="1"/>
              <a:t>UniPT</a:t>
            </a:r>
            <a:r>
              <a:rPr lang="zh-CN" altLang="en-US" sz="1800" dirty="0"/>
              <a:t>中最后加权特征融合时，</a:t>
            </a:r>
            <a:r>
              <a:rPr lang="zh-CN" altLang="en-US" sz="1800" b="1" dirty="0"/>
              <a:t>我们可以通过计算加权后每一层输出头的</a:t>
            </a:r>
            <a:r>
              <a:rPr lang="en-US" altLang="zh-CN" sz="1800" b="1" dirty="0"/>
              <a:t>L2</a:t>
            </a:r>
            <a:r>
              <a:rPr lang="zh-CN" altLang="en-US" sz="1800" b="1" dirty="0"/>
              <a:t>范数来衡量中间层对最后结果的贡献</a:t>
            </a:r>
            <a:r>
              <a:rPr lang="zh-CN" altLang="en-US" sz="1800" dirty="0"/>
              <a:t>。</a:t>
            </a:r>
            <a:endParaRPr lang="en-US" altLang="zh-CN" sz="1800" dirty="0"/>
          </a:p>
          <a:p>
            <a:pPr marL="342900" indent="-342900">
              <a:buAutoNum type="arabicPeriod" startAt="4"/>
            </a:pPr>
            <a:endParaRPr lang="en-US" altLang="zh-CN" sz="1800" dirty="0"/>
          </a:p>
          <a:p>
            <a:pPr marL="342900" indent="-342900">
              <a:buAutoNum type="arabicPeriod" startAt="4"/>
            </a:pPr>
            <a:r>
              <a:rPr lang="zh-CN" altLang="en-US" sz="1800" dirty="0"/>
              <a:t>实际上，我们知道</a:t>
            </a:r>
            <a:r>
              <a:rPr lang="zh-CN" altLang="en-US" sz="1800" b="1" dirty="0"/>
              <a:t>基于梯度下降的向后传播算法并不能确保模型收敛到最佳状态</a:t>
            </a:r>
            <a:r>
              <a:rPr lang="zh-CN" altLang="en-US" sz="1800" dirty="0"/>
              <a:t>，这使得在类似</a:t>
            </a:r>
            <a:r>
              <a:rPr lang="en-US" altLang="zh-CN" sz="1800" dirty="0" err="1"/>
              <a:t>UniPT</a:t>
            </a:r>
            <a:r>
              <a:rPr lang="zh-CN" altLang="en-US" sz="1800" dirty="0"/>
              <a:t>的并行</a:t>
            </a:r>
            <a:r>
              <a:rPr lang="en-US" altLang="zh-CN" sz="1800" dirty="0"/>
              <a:t>tuning</a:t>
            </a:r>
            <a:r>
              <a:rPr lang="zh-CN" altLang="en-US" sz="1800" dirty="0"/>
              <a:t>方法中，侧网络一旦在并行网络个数较多且结构全部相同的时候，反向传播较难实现往最佳状态方向的梯度下降，即侧网络容易错误地过度关注某几个中间层输出，从而最终得到的模型处于过拟合状态，导致其在测试集上始终不能到达满意的指标。</a:t>
            </a:r>
            <a:r>
              <a:rPr lang="zh-CN" altLang="en-US" sz="1800" b="1" dirty="0"/>
              <a:t>这使得最终指标受到随机种子和学习率调整的影响非常大</a:t>
            </a:r>
            <a:r>
              <a:rPr lang="zh-CN" altLang="en-US" sz="1800" dirty="0"/>
              <a:t>。下面我们看一组实验数据</a:t>
            </a:r>
            <a:r>
              <a:rPr lang="en-US" altLang="zh-CN" sz="1800" dirty="0"/>
              <a:t>:</a:t>
            </a:r>
            <a:r>
              <a:rPr lang="zh-CN" altLang="en-US" sz="1800" dirty="0"/>
              <a:t>。</a:t>
            </a:r>
          </a:p>
          <a:p>
            <a:endParaRPr lang="zh-CN" altLang="en-US" sz="1800" dirty="0"/>
          </a:p>
        </p:txBody>
      </p:sp>
    </p:spTree>
    <p:extLst>
      <p:ext uri="{BB962C8B-B14F-4D97-AF65-F5344CB8AC3E}">
        <p14:creationId xmlns:p14="http://schemas.microsoft.com/office/powerpoint/2010/main" val="2456104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92BAE7CB-E668-5DBB-7398-1AB228979C1D}"/>
              </a:ext>
            </a:extLst>
          </p:cNvPr>
          <p:cNvPicPr>
            <a:picLocks noChangeAspect="1"/>
          </p:cNvPicPr>
          <p:nvPr/>
        </p:nvPicPr>
        <p:blipFill rotWithShape="1">
          <a:blip r:embed="rId2">
            <a:extLst>
              <a:ext uri="{28A0092B-C50C-407E-A947-70E740481C1C}">
                <a14:useLocalDpi xmlns:a14="http://schemas.microsoft.com/office/drawing/2010/main" val="0"/>
              </a:ext>
            </a:extLst>
          </a:blip>
          <a:srcRect t="-1" r="5525" b="25939"/>
          <a:stretch/>
        </p:blipFill>
        <p:spPr>
          <a:xfrm>
            <a:off x="1600020" y="1118782"/>
            <a:ext cx="8383170" cy="1722054"/>
          </a:xfrm>
          <a:prstGeom prst="rect">
            <a:avLst/>
          </a:prstGeom>
        </p:spPr>
      </p:pic>
      <p:pic>
        <p:nvPicPr>
          <p:cNvPr id="10" name="内容占位符 9">
            <a:extLst>
              <a:ext uri="{FF2B5EF4-FFF2-40B4-BE49-F238E27FC236}">
                <a16:creationId xmlns:a16="http://schemas.microsoft.com/office/drawing/2014/main" id="{5B574A86-A534-D72A-27E1-27D3C39AAB3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18573"/>
          <a:stretch/>
        </p:blipFill>
        <p:spPr>
          <a:xfrm>
            <a:off x="1600020" y="3782126"/>
            <a:ext cx="8383170" cy="1722055"/>
          </a:xfrm>
          <a:prstGeom prst="rect">
            <a:avLst/>
          </a:prstGeom>
        </p:spPr>
      </p:pic>
      <p:sp>
        <p:nvSpPr>
          <p:cNvPr id="4" name="文本框 3">
            <a:extLst>
              <a:ext uri="{FF2B5EF4-FFF2-40B4-BE49-F238E27FC236}">
                <a16:creationId xmlns:a16="http://schemas.microsoft.com/office/drawing/2014/main" id="{B12D17A1-B4FF-21BD-37DE-5BF5C7E77ACA}"/>
              </a:ext>
            </a:extLst>
          </p:cNvPr>
          <p:cNvSpPr txBox="1"/>
          <p:nvPr/>
        </p:nvSpPr>
        <p:spPr>
          <a:xfrm>
            <a:off x="0" y="177492"/>
            <a:ext cx="7935186" cy="369332"/>
          </a:xfrm>
          <a:prstGeom prst="rect">
            <a:avLst/>
          </a:prstGeom>
          <a:noFill/>
        </p:spPr>
        <p:txBody>
          <a:bodyPr wrap="none" rtlCol="0">
            <a:spAutoFit/>
          </a:bodyPr>
          <a:lstStyle/>
          <a:p>
            <a:r>
              <a:rPr lang="en-US" altLang="zh-CN" b="1" dirty="0"/>
              <a:t>Ours</a:t>
            </a:r>
            <a:r>
              <a:rPr lang="zh-CN" altLang="en-US" dirty="0"/>
              <a:t>（</a:t>
            </a:r>
            <a:r>
              <a:rPr lang="en-US" altLang="zh-CN" dirty="0"/>
              <a:t>12</a:t>
            </a:r>
            <a:r>
              <a:rPr lang="zh-CN" altLang="en-US" dirty="0"/>
              <a:t>层的</a:t>
            </a:r>
            <a:r>
              <a:rPr lang="en-US" altLang="zh-CN" dirty="0"/>
              <a:t>Rank</a:t>
            </a:r>
            <a:r>
              <a:rPr lang="zh-CN" altLang="en-US" dirty="0"/>
              <a:t>设置全部一致）</a:t>
            </a:r>
            <a:r>
              <a:rPr lang="en-US" altLang="zh-CN" dirty="0"/>
              <a:t>:</a:t>
            </a:r>
            <a:r>
              <a:rPr lang="zh-CN" altLang="en-US" dirty="0"/>
              <a:t>不同学习率，囊括了所有</a:t>
            </a:r>
            <a:r>
              <a:rPr lang="en-US" altLang="zh-CN" dirty="0"/>
              <a:t>12</a:t>
            </a:r>
            <a:r>
              <a:rPr lang="zh-CN" altLang="en-US" dirty="0"/>
              <a:t>层中间层输出</a:t>
            </a:r>
          </a:p>
        </p:txBody>
      </p:sp>
      <p:sp>
        <p:nvSpPr>
          <p:cNvPr id="5" name="椭圆 4">
            <a:extLst>
              <a:ext uri="{FF2B5EF4-FFF2-40B4-BE49-F238E27FC236}">
                <a16:creationId xmlns:a16="http://schemas.microsoft.com/office/drawing/2014/main" id="{89B44AB0-5E73-7E42-C74F-EB09DBBA0C3E}"/>
              </a:ext>
            </a:extLst>
          </p:cNvPr>
          <p:cNvSpPr/>
          <p:nvPr/>
        </p:nvSpPr>
        <p:spPr>
          <a:xfrm>
            <a:off x="5136609" y="1118782"/>
            <a:ext cx="654996" cy="379379"/>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6" name="椭圆 5">
            <a:extLst>
              <a:ext uri="{FF2B5EF4-FFF2-40B4-BE49-F238E27FC236}">
                <a16:creationId xmlns:a16="http://schemas.microsoft.com/office/drawing/2014/main" id="{F101E96A-4223-B229-8D80-516168F07EDD}"/>
              </a:ext>
            </a:extLst>
          </p:cNvPr>
          <p:cNvSpPr/>
          <p:nvPr/>
        </p:nvSpPr>
        <p:spPr>
          <a:xfrm>
            <a:off x="4182894" y="2275594"/>
            <a:ext cx="729574" cy="369332"/>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164FEDE-07A1-BAD7-D6C7-0DC6462B5DDE}"/>
              </a:ext>
            </a:extLst>
          </p:cNvPr>
          <p:cNvSpPr txBox="1"/>
          <p:nvPr/>
        </p:nvSpPr>
        <p:spPr>
          <a:xfrm>
            <a:off x="39978" y="1488841"/>
            <a:ext cx="1560042" cy="923330"/>
          </a:xfrm>
          <a:prstGeom prst="rect">
            <a:avLst/>
          </a:prstGeom>
          <a:noFill/>
        </p:spPr>
        <p:txBody>
          <a:bodyPr wrap="none" rtlCol="0">
            <a:spAutoFit/>
          </a:bodyPr>
          <a:lstStyle/>
          <a:p>
            <a:r>
              <a:rPr lang="en-US" altLang="zh-CN" dirty="0"/>
              <a:t>Epoch 3</a:t>
            </a:r>
          </a:p>
          <a:p>
            <a:r>
              <a:rPr lang="en-US" altLang="zh-CN" b="1" dirty="0"/>
              <a:t>Bad</a:t>
            </a:r>
          </a:p>
          <a:p>
            <a:r>
              <a:rPr lang="en-US" altLang="zh-CN" dirty="0"/>
              <a:t>Performance: </a:t>
            </a:r>
            <a:endParaRPr lang="zh-CN" altLang="en-US" dirty="0"/>
          </a:p>
        </p:txBody>
      </p:sp>
      <p:sp>
        <p:nvSpPr>
          <p:cNvPr id="8" name="文本框 7">
            <a:extLst>
              <a:ext uri="{FF2B5EF4-FFF2-40B4-BE49-F238E27FC236}">
                <a16:creationId xmlns:a16="http://schemas.microsoft.com/office/drawing/2014/main" id="{758147C5-33FF-C823-1D3E-BF144CB0E0AC}"/>
              </a:ext>
            </a:extLst>
          </p:cNvPr>
          <p:cNvSpPr txBox="1"/>
          <p:nvPr/>
        </p:nvSpPr>
        <p:spPr>
          <a:xfrm>
            <a:off x="39978" y="4075173"/>
            <a:ext cx="1560042" cy="923330"/>
          </a:xfrm>
          <a:prstGeom prst="rect">
            <a:avLst/>
          </a:prstGeom>
          <a:noFill/>
        </p:spPr>
        <p:txBody>
          <a:bodyPr wrap="none" rtlCol="0">
            <a:spAutoFit/>
          </a:bodyPr>
          <a:lstStyle/>
          <a:p>
            <a:r>
              <a:rPr lang="en-US" altLang="zh-CN" dirty="0"/>
              <a:t>Epoch 1</a:t>
            </a:r>
          </a:p>
          <a:p>
            <a:r>
              <a:rPr lang="en-US" altLang="zh-CN" b="1" dirty="0"/>
              <a:t>Good</a:t>
            </a:r>
          </a:p>
          <a:p>
            <a:r>
              <a:rPr lang="en-US" altLang="zh-CN" dirty="0"/>
              <a:t>Performance: </a:t>
            </a:r>
            <a:endParaRPr lang="zh-CN" altLang="en-US" dirty="0"/>
          </a:p>
        </p:txBody>
      </p:sp>
      <p:sp>
        <p:nvSpPr>
          <p:cNvPr id="12" name="椭圆 11">
            <a:extLst>
              <a:ext uri="{FF2B5EF4-FFF2-40B4-BE49-F238E27FC236}">
                <a16:creationId xmlns:a16="http://schemas.microsoft.com/office/drawing/2014/main" id="{9ADA9527-49FC-9BE1-EFBD-CFAAFCCF2186}"/>
              </a:ext>
            </a:extLst>
          </p:cNvPr>
          <p:cNvSpPr/>
          <p:nvPr/>
        </p:nvSpPr>
        <p:spPr>
          <a:xfrm>
            <a:off x="4094278" y="4919149"/>
            <a:ext cx="729574" cy="377571"/>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DD3526F1-3EAF-609D-6135-9F8D4B0D2566}"/>
              </a:ext>
            </a:extLst>
          </p:cNvPr>
          <p:cNvSpPr/>
          <p:nvPr/>
        </p:nvSpPr>
        <p:spPr>
          <a:xfrm>
            <a:off x="2208810" y="3782126"/>
            <a:ext cx="4163438" cy="481519"/>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457CD4D9-8B58-91CE-8940-7B91A22873B7}"/>
              </a:ext>
            </a:extLst>
          </p:cNvPr>
          <p:cNvSpPr/>
          <p:nvPr/>
        </p:nvSpPr>
        <p:spPr>
          <a:xfrm>
            <a:off x="2512879" y="3587208"/>
            <a:ext cx="3440853" cy="16017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6C860770-6A49-AADD-32F1-7AB0A0E65E4E}"/>
              </a:ext>
            </a:extLst>
          </p:cNvPr>
          <p:cNvSpPr txBox="1"/>
          <p:nvPr/>
        </p:nvSpPr>
        <p:spPr>
          <a:xfrm>
            <a:off x="1547851" y="3274294"/>
            <a:ext cx="6353021" cy="276999"/>
          </a:xfrm>
          <a:prstGeom prst="rect">
            <a:avLst/>
          </a:prstGeom>
          <a:noFill/>
        </p:spPr>
        <p:txBody>
          <a:bodyPr wrap="none" rtlCol="0">
            <a:spAutoFit/>
          </a:bodyPr>
          <a:lstStyle/>
          <a:p>
            <a:r>
              <a:rPr lang="zh-CN" altLang="en-US" sz="1200" dirty="0">
                <a:solidFill>
                  <a:srgbClr val="FF0000"/>
                </a:solidFill>
              </a:rPr>
              <a:t>层数越浅，贡献</a:t>
            </a:r>
            <a:r>
              <a:rPr lang="en-US" altLang="zh-CN" sz="1200" dirty="0">
                <a:solidFill>
                  <a:srgbClr val="FF0000"/>
                </a:solidFill>
              </a:rPr>
              <a:t>(L2</a:t>
            </a:r>
            <a:r>
              <a:rPr lang="zh-CN" altLang="en-US" sz="1200" dirty="0">
                <a:solidFill>
                  <a:srgbClr val="FF0000"/>
                </a:solidFill>
              </a:rPr>
              <a:t>范数</a:t>
            </a:r>
            <a:r>
              <a:rPr lang="en-US" altLang="zh-CN" sz="1200" dirty="0">
                <a:solidFill>
                  <a:srgbClr val="FF0000"/>
                </a:solidFill>
              </a:rPr>
              <a:t>)</a:t>
            </a:r>
            <a:r>
              <a:rPr lang="zh-CN" altLang="en-US" sz="1200" dirty="0">
                <a:solidFill>
                  <a:srgbClr val="FF0000"/>
                </a:solidFill>
              </a:rPr>
              <a:t>近似递减，且数据大小量级一致，在</a:t>
            </a:r>
            <a:r>
              <a:rPr lang="en-US" altLang="zh-CN" sz="1200" dirty="0">
                <a:solidFill>
                  <a:srgbClr val="FF0000"/>
                </a:solidFill>
              </a:rPr>
              <a:t>epoch1</a:t>
            </a:r>
            <a:r>
              <a:rPr lang="zh-CN" altLang="en-US" sz="1200" dirty="0">
                <a:solidFill>
                  <a:srgbClr val="FF0000"/>
                </a:solidFill>
              </a:rPr>
              <a:t>就得到相对高的指标</a:t>
            </a:r>
          </a:p>
        </p:txBody>
      </p:sp>
      <p:sp>
        <p:nvSpPr>
          <p:cNvPr id="18" name="文本框 17">
            <a:extLst>
              <a:ext uri="{FF2B5EF4-FFF2-40B4-BE49-F238E27FC236}">
                <a16:creationId xmlns:a16="http://schemas.microsoft.com/office/drawing/2014/main" id="{41FEF443-19CA-2319-0DED-4C387CA7FDFB}"/>
              </a:ext>
            </a:extLst>
          </p:cNvPr>
          <p:cNvSpPr txBox="1"/>
          <p:nvPr/>
        </p:nvSpPr>
        <p:spPr>
          <a:xfrm>
            <a:off x="9109617" y="177492"/>
            <a:ext cx="2853580" cy="369332"/>
          </a:xfrm>
          <a:prstGeom prst="rect">
            <a:avLst/>
          </a:prstGeom>
          <a:noFill/>
        </p:spPr>
        <p:txBody>
          <a:bodyPr wrap="square" rtlCol="0">
            <a:spAutoFit/>
          </a:bodyPr>
          <a:lstStyle/>
          <a:p>
            <a:r>
              <a:rPr lang="en-US" altLang="zh-CN" dirty="0"/>
              <a:t>Random Seed: 42</a:t>
            </a:r>
            <a:endParaRPr lang="zh-CN" altLang="en-US" dirty="0"/>
          </a:p>
        </p:txBody>
      </p:sp>
      <p:sp>
        <p:nvSpPr>
          <p:cNvPr id="19" name="文本框 18">
            <a:extLst>
              <a:ext uri="{FF2B5EF4-FFF2-40B4-BE49-F238E27FC236}">
                <a16:creationId xmlns:a16="http://schemas.microsoft.com/office/drawing/2014/main" id="{ABFD0774-1113-8206-65AD-961D96668F98}"/>
              </a:ext>
            </a:extLst>
          </p:cNvPr>
          <p:cNvSpPr txBox="1"/>
          <p:nvPr/>
        </p:nvSpPr>
        <p:spPr>
          <a:xfrm>
            <a:off x="1524724" y="753438"/>
            <a:ext cx="7878765" cy="276999"/>
          </a:xfrm>
          <a:prstGeom prst="rect">
            <a:avLst/>
          </a:prstGeom>
          <a:noFill/>
        </p:spPr>
        <p:txBody>
          <a:bodyPr wrap="square" rtlCol="0">
            <a:spAutoFit/>
          </a:bodyPr>
          <a:lstStyle/>
          <a:p>
            <a:r>
              <a:rPr lang="zh-CN" altLang="en-US" sz="1200" dirty="0">
                <a:solidFill>
                  <a:srgbClr val="FF0000"/>
                </a:solidFill>
              </a:rPr>
              <a:t>倒数第七层的</a:t>
            </a:r>
            <a:r>
              <a:rPr lang="en-US" altLang="zh-CN" sz="1200" dirty="0">
                <a:solidFill>
                  <a:srgbClr val="FF0000"/>
                </a:solidFill>
              </a:rPr>
              <a:t>L2</a:t>
            </a:r>
            <a:r>
              <a:rPr lang="zh-CN" altLang="en-US" sz="1200" dirty="0">
                <a:solidFill>
                  <a:srgbClr val="FF0000"/>
                </a:solidFill>
              </a:rPr>
              <a:t>范数为</a:t>
            </a:r>
            <a:r>
              <a:rPr lang="en-US" altLang="zh-CN" sz="1200" dirty="0">
                <a:solidFill>
                  <a:srgbClr val="FF0000"/>
                </a:solidFill>
              </a:rPr>
              <a:t>29.1250</a:t>
            </a:r>
            <a:r>
              <a:rPr lang="zh-CN" altLang="en-US" sz="1200" dirty="0">
                <a:solidFill>
                  <a:srgbClr val="FF0000"/>
                </a:solidFill>
              </a:rPr>
              <a:t>远大于其它所有层的范数，所以出现了过拟合现象，模型被倒数第七层的</a:t>
            </a:r>
            <a:r>
              <a:rPr lang="en-US" altLang="zh-CN" sz="1200" dirty="0">
                <a:solidFill>
                  <a:srgbClr val="FF0000"/>
                </a:solidFill>
              </a:rPr>
              <a:t>feature</a:t>
            </a:r>
            <a:r>
              <a:rPr lang="zh-CN" altLang="en-US" sz="1200" dirty="0">
                <a:solidFill>
                  <a:srgbClr val="FF0000"/>
                </a:solidFill>
              </a:rPr>
              <a:t>主导</a:t>
            </a:r>
          </a:p>
        </p:txBody>
      </p:sp>
    </p:spTree>
    <p:extLst>
      <p:ext uri="{BB962C8B-B14F-4D97-AF65-F5344CB8AC3E}">
        <p14:creationId xmlns:p14="http://schemas.microsoft.com/office/powerpoint/2010/main" val="4168615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2D17A1-B4FF-21BD-37DE-5BF5C7E77ACA}"/>
              </a:ext>
            </a:extLst>
          </p:cNvPr>
          <p:cNvSpPr txBox="1"/>
          <p:nvPr/>
        </p:nvSpPr>
        <p:spPr>
          <a:xfrm>
            <a:off x="131526" y="199341"/>
            <a:ext cx="9046066" cy="369332"/>
          </a:xfrm>
          <a:prstGeom prst="rect">
            <a:avLst/>
          </a:prstGeom>
          <a:noFill/>
        </p:spPr>
        <p:txBody>
          <a:bodyPr wrap="none" rtlCol="0">
            <a:spAutoFit/>
          </a:bodyPr>
          <a:lstStyle/>
          <a:p>
            <a:r>
              <a:rPr lang="en-US" altLang="zh-CN" b="1" dirty="0"/>
              <a:t>Ours</a:t>
            </a:r>
            <a:r>
              <a:rPr lang="zh-CN" altLang="en-US" dirty="0"/>
              <a:t>（侧网络</a:t>
            </a:r>
            <a:r>
              <a:rPr lang="en-US" altLang="zh-CN" dirty="0"/>
              <a:t>4</a:t>
            </a:r>
            <a:r>
              <a:rPr lang="zh-CN" altLang="en-US" dirty="0"/>
              <a:t>层的</a:t>
            </a:r>
            <a:r>
              <a:rPr lang="en-US" altLang="zh-CN" dirty="0"/>
              <a:t>Rank</a:t>
            </a:r>
            <a:r>
              <a:rPr lang="zh-CN" altLang="en-US" dirty="0"/>
              <a:t>设置不一致）</a:t>
            </a:r>
            <a:r>
              <a:rPr lang="en-US" altLang="zh-CN" dirty="0"/>
              <a:t>:</a:t>
            </a:r>
            <a:r>
              <a:rPr lang="zh-CN" altLang="en-US" dirty="0"/>
              <a:t>只包含了后四层的输出，即侧网络层数只有</a:t>
            </a:r>
            <a:r>
              <a:rPr lang="en-US" altLang="zh-CN" dirty="0"/>
              <a:t>4</a:t>
            </a:r>
            <a:r>
              <a:rPr lang="zh-CN" altLang="en-US" dirty="0"/>
              <a:t>层</a:t>
            </a:r>
          </a:p>
        </p:txBody>
      </p:sp>
      <p:sp>
        <p:nvSpPr>
          <p:cNvPr id="7" name="文本框 6">
            <a:extLst>
              <a:ext uri="{FF2B5EF4-FFF2-40B4-BE49-F238E27FC236}">
                <a16:creationId xmlns:a16="http://schemas.microsoft.com/office/drawing/2014/main" id="{A164FEDE-07A1-BAD7-D6C7-0DC6462B5DDE}"/>
              </a:ext>
            </a:extLst>
          </p:cNvPr>
          <p:cNvSpPr txBox="1"/>
          <p:nvPr/>
        </p:nvSpPr>
        <p:spPr>
          <a:xfrm>
            <a:off x="273441" y="1683364"/>
            <a:ext cx="1560042" cy="923330"/>
          </a:xfrm>
          <a:prstGeom prst="rect">
            <a:avLst/>
          </a:prstGeom>
          <a:noFill/>
        </p:spPr>
        <p:txBody>
          <a:bodyPr wrap="none" rtlCol="0">
            <a:spAutoFit/>
          </a:bodyPr>
          <a:lstStyle/>
          <a:p>
            <a:r>
              <a:rPr lang="en-US" altLang="zh-CN" dirty="0"/>
              <a:t>Epoch 5</a:t>
            </a:r>
          </a:p>
          <a:p>
            <a:r>
              <a:rPr lang="en-US" altLang="zh-CN" b="1" dirty="0"/>
              <a:t>Great</a:t>
            </a:r>
          </a:p>
          <a:p>
            <a:r>
              <a:rPr lang="en-US" altLang="zh-CN" dirty="0"/>
              <a:t>Performance: </a:t>
            </a:r>
            <a:endParaRPr lang="zh-CN" altLang="en-US" dirty="0"/>
          </a:p>
        </p:txBody>
      </p:sp>
      <p:sp>
        <p:nvSpPr>
          <p:cNvPr id="18" name="文本框 17">
            <a:extLst>
              <a:ext uri="{FF2B5EF4-FFF2-40B4-BE49-F238E27FC236}">
                <a16:creationId xmlns:a16="http://schemas.microsoft.com/office/drawing/2014/main" id="{41FEF443-19CA-2319-0DED-4C387CA7FDFB}"/>
              </a:ext>
            </a:extLst>
          </p:cNvPr>
          <p:cNvSpPr txBox="1"/>
          <p:nvPr/>
        </p:nvSpPr>
        <p:spPr>
          <a:xfrm>
            <a:off x="9878103" y="199341"/>
            <a:ext cx="2853580" cy="369332"/>
          </a:xfrm>
          <a:prstGeom prst="rect">
            <a:avLst/>
          </a:prstGeom>
          <a:noFill/>
        </p:spPr>
        <p:txBody>
          <a:bodyPr wrap="square" rtlCol="0">
            <a:spAutoFit/>
          </a:bodyPr>
          <a:lstStyle/>
          <a:p>
            <a:r>
              <a:rPr lang="en-US" altLang="zh-CN" dirty="0"/>
              <a:t>Random Seed: 42</a:t>
            </a:r>
            <a:endParaRPr lang="zh-CN" altLang="en-US" dirty="0"/>
          </a:p>
        </p:txBody>
      </p:sp>
      <p:pic>
        <p:nvPicPr>
          <p:cNvPr id="13" name="图片 12">
            <a:extLst>
              <a:ext uri="{FF2B5EF4-FFF2-40B4-BE49-F238E27FC236}">
                <a16:creationId xmlns:a16="http://schemas.microsoft.com/office/drawing/2014/main" id="{4CFB6C82-D1C8-0DA1-6401-5EAB4BB56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570" y="1168257"/>
            <a:ext cx="9288171" cy="1724266"/>
          </a:xfrm>
          <a:prstGeom prst="rect">
            <a:avLst/>
          </a:prstGeom>
        </p:spPr>
      </p:pic>
      <p:sp>
        <p:nvSpPr>
          <p:cNvPr id="14" name="椭圆 13">
            <a:extLst>
              <a:ext uri="{FF2B5EF4-FFF2-40B4-BE49-F238E27FC236}">
                <a16:creationId xmlns:a16="http://schemas.microsoft.com/office/drawing/2014/main" id="{1722E5D3-8572-AAF2-5A2A-80413EDF2352}"/>
              </a:ext>
            </a:extLst>
          </p:cNvPr>
          <p:cNvSpPr/>
          <p:nvPr/>
        </p:nvSpPr>
        <p:spPr>
          <a:xfrm>
            <a:off x="2198451" y="1088373"/>
            <a:ext cx="2772383" cy="400468"/>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F2DA5E42-9221-CAE3-FA71-4B7EEC0D3938}"/>
              </a:ext>
            </a:extLst>
          </p:cNvPr>
          <p:cNvSpPr/>
          <p:nvPr/>
        </p:nvSpPr>
        <p:spPr>
          <a:xfrm>
            <a:off x="4416357" y="2237362"/>
            <a:ext cx="710120" cy="369332"/>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EB453B38-BA53-5868-6E5E-DCB2D90E2AC5}"/>
              </a:ext>
            </a:extLst>
          </p:cNvPr>
          <p:cNvSpPr txBox="1"/>
          <p:nvPr/>
        </p:nvSpPr>
        <p:spPr>
          <a:xfrm>
            <a:off x="1928570" y="749211"/>
            <a:ext cx="4306530" cy="307777"/>
          </a:xfrm>
          <a:prstGeom prst="rect">
            <a:avLst/>
          </a:prstGeom>
          <a:noFill/>
        </p:spPr>
        <p:txBody>
          <a:bodyPr wrap="square" rtlCol="0">
            <a:spAutoFit/>
          </a:bodyPr>
          <a:lstStyle/>
          <a:p>
            <a:r>
              <a:rPr lang="zh-CN" altLang="en-US" sz="1400" dirty="0">
                <a:solidFill>
                  <a:srgbClr val="FF0000"/>
                </a:solidFill>
              </a:rPr>
              <a:t>量级几乎一致，说明所有特征都有效用到</a:t>
            </a:r>
          </a:p>
        </p:txBody>
      </p:sp>
    </p:spTree>
    <p:extLst>
      <p:ext uri="{BB962C8B-B14F-4D97-AF65-F5344CB8AC3E}">
        <p14:creationId xmlns:p14="http://schemas.microsoft.com/office/powerpoint/2010/main" val="3883682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4217114-CB75-381D-FE3C-462069EC9BAF}"/>
              </a:ext>
            </a:extLst>
          </p:cNvPr>
          <p:cNvSpPr txBox="1"/>
          <p:nvPr/>
        </p:nvSpPr>
        <p:spPr>
          <a:xfrm>
            <a:off x="282103" y="274769"/>
            <a:ext cx="2316660" cy="369332"/>
          </a:xfrm>
          <a:prstGeom prst="rect">
            <a:avLst/>
          </a:prstGeom>
          <a:noFill/>
        </p:spPr>
        <p:txBody>
          <a:bodyPr wrap="none" rtlCol="0">
            <a:spAutoFit/>
          </a:bodyPr>
          <a:lstStyle/>
          <a:p>
            <a:r>
              <a:rPr lang="en-US" altLang="zh-CN" b="1" dirty="0"/>
              <a:t>UniPT  </a:t>
            </a:r>
            <a:r>
              <a:rPr lang="zh-CN" altLang="en-US" dirty="0"/>
              <a:t>不同随机种子</a:t>
            </a:r>
          </a:p>
        </p:txBody>
      </p:sp>
      <p:pic>
        <p:nvPicPr>
          <p:cNvPr id="6" name="图片 5">
            <a:extLst>
              <a:ext uri="{FF2B5EF4-FFF2-40B4-BE49-F238E27FC236}">
                <a16:creationId xmlns:a16="http://schemas.microsoft.com/office/drawing/2014/main" id="{BF413ECE-B274-B27A-FCC9-2ECAC24908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261" y="1476446"/>
            <a:ext cx="6973273" cy="1495634"/>
          </a:xfrm>
          <a:prstGeom prst="rect">
            <a:avLst/>
          </a:prstGeom>
        </p:spPr>
      </p:pic>
      <p:pic>
        <p:nvPicPr>
          <p:cNvPr id="8" name="图片 7">
            <a:extLst>
              <a:ext uri="{FF2B5EF4-FFF2-40B4-BE49-F238E27FC236}">
                <a16:creationId xmlns:a16="http://schemas.microsoft.com/office/drawing/2014/main" id="{33D18474-36FD-7AB0-0760-2914C55B1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892" y="3885921"/>
            <a:ext cx="6925642" cy="1467055"/>
          </a:xfrm>
          <a:prstGeom prst="rect">
            <a:avLst/>
          </a:prstGeom>
        </p:spPr>
      </p:pic>
      <p:sp>
        <p:nvSpPr>
          <p:cNvPr id="9" name="文本框 8">
            <a:extLst>
              <a:ext uri="{FF2B5EF4-FFF2-40B4-BE49-F238E27FC236}">
                <a16:creationId xmlns:a16="http://schemas.microsoft.com/office/drawing/2014/main" id="{EBE8CF3F-B706-1616-C678-61CCEB77D967}"/>
              </a:ext>
            </a:extLst>
          </p:cNvPr>
          <p:cNvSpPr txBox="1"/>
          <p:nvPr/>
        </p:nvSpPr>
        <p:spPr>
          <a:xfrm>
            <a:off x="633161" y="1624098"/>
            <a:ext cx="1560042" cy="1200329"/>
          </a:xfrm>
          <a:prstGeom prst="rect">
            <a:avLst/>
          </a:prstGeom>
          <a:noFill/>
        </p:spPr>
        <p:txBody>
          <a:bodyPr wrap="none" rtlCol="0">
            <a:spAutoFit/>
          </a:bodyPr>
          <a:lstStyle/>
          <a:p>
            <a:r>
              <a:rPr lang="en-US" altLang="zh-CN" dirty="0"/>
              <a:t>Epoch 4</a:t>
            </a:r>
          </a:p>
          <a:p>
            <a:r>
              <a:rPr lang="en-US" altLang="zh-CN" dirty="0"/>
              <a:t>Seed: 42</a:t>
            </a:r>
          </a:p>
          <a:p>
            <a:r>
              <a:rPr lang="en-US" altLang="zh-CN" b="1" dirty="0"/>
              <a:t>Bad</a:t>
            </a:r>
          </a:p>
          <a:p>
            <a:r>
              <a:rPr lang="en-US" altLang="zh-CN" dirty="0"/>
              <a:t>Performance: </a:t>
            </a:r>
            <a:endParaRPr lang="zh-CN" altLang="en-US" dirty="0"/>
          </a:p>
        </p:txBody>
      </p:sp>
      <p:sp>
        <p:nvSpPr>
          <p:cNvPr id="10" name="文本框 9">
            <a:extLst>
              <a:ext uri="{FF2B5EF4-FFF2-40B4-BE49-F238E27FC236}">
                <a16:creationId xmlns:a16="http://schemas.microsoft.com/office/drawing/2014/main" id="{A6A23301-2A6B-DBF6-0F09-72FC996C42FA}"/>
              </a:ext>
            </a:extLst>
          </p:cNvPr>
          <p:cNvSpPr txBox="1"/>
          <p:nvPr/>
        </p:nvSpPr>
        <p:spPr>
          <a:xfrm>
            <a:off x="633161" y="4033573"/>
            <a:ext cx="1560042" cy="1200329"/>
          </a:xfrm>
          <a:prstGeom prst="rect">
            <a:avLst/>
          </a:prstGeom>
          <a:noFill/>
        </p:spPr>
        <p:txBody>
          <a:bodyPr wrap="none" rtlCol="0">
            <a:spAutoFit/>
          </a:bodyPr>
          <a:lstStyle/>
          <a:p>
            <a:r>
              <a:rPr lang="en-US" altLang="zh-CN" dirty="0"/>
              <a:t>Epoch 4</a:t>
            </a:r>
          </a:p>
          <a:p>
            <a:r>
              <a:rPr lang="en-US" altLang="zh-CN" dirty="0"/>
              <a:t>Seed: 10</a:t>
            </a:r>
          </a:p>
          <a:p>
            <a:r>
              <a:rPr lang="en-US" altLang="zh-CN" b="1" dirty="0"/>
              <a:t>Great</a:t>
            </a:r>
          </a:p>
          <a:p>
            <a:r>
              <a:rPr lang="en-US" altLang="zh-CN" dirty="0"/>
              <a:t>Performance: </a:t>
            </a:r>
            <a:endParaRPr lang="zh-CN" altLang="en-US" dirty="0"/>
          </a:p>
        </p:txBody>
      </p:sp>
      <p:sp>
        <p:nvSpPr>
          <p:cNvPr id="11" name="椭圆 10">
            <a:extLst>
              <a:ext uri="{FF2B5EF4-FFF2-40B4-BE49-F238E27FC236}">
                <a16:creationId xmlns:a16="http://schemas.microsoft.com/office/drawing/2014/main" id="{82B786B4-3174-FDFE-D4D6-C8B549315C73}"/>
              </a:ext>
            </a:extLst>
          </p:cNvPr>
          <p:cNvSpPr/>
          <p:nvPr/>
        </p:nvSpPr>
        <p:spPr>
          <a:xfrm>
            <a:off x="2976664" y="3841177"/>
            <a:ext cx="5165387" cy="697628"/>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47F11473-A53A-C9BC-D623-223A1CF46BE6}"/>
              </a:ext>
            </a:extLst>
          </p:cNvPr>
          <p:cNvSpPr txBox="1"/>
          <p:nvPr/>
        </p:nvSpPr>
        <p:spPr>
          <a:xfrm>
            <a:off x="2776265" y="3541806"/>
            <a:ext cx="6741269" cy="276999"/>
          </a:xfrm>
          <a:prstGeom prst="rect">
            <a:avLst/>
          </a:prstGeom>
          <a:noFill/>
        </p:spPr>
        <p:txBody>
          <a:bodyPr wrap="square" rtlCol="0">
            <a:spAutoFit/>
          </a:bodyPr>
          <a:lstStyle/>
          <a:p>
            <a:r>
              <a:rPr lang="zh-CN" altLang="en-US" sz="1200" dirty="0">
                <a:solidFill>
                  <a:srgbClr val="FF0000"/>
                </a:solidFill>
              </a:rPr>
              <a:t>着重看最大的若干个</a:t>
            </a:r>
            <a:r>
              <a:rPr lang="en-US" altLang="zh-CN" sz="1200" dirty="0">
                <a:solidFill>
                  <a:srgbClr val="FF0000"/>
                </a:solidFill>
              </a:rPr>
              <a:t>L2</a:t>
            </a:r>
            <a:r>
              <a:rPr lang="zh-CN" altLang="en-US" sz="1200" dirty="0">
                <a:solidFill>
                  <a:srgbClr val="FF0000"/>
                </a:solidFill>
              </a:rPr>
              <a:t>范数其实他们都是量级一致，且集中在最深的三层（后三个）</a:t>
            </a:r>
          </a:p>
        </p:txBody>
      </p:sp>
      <p:sp>
        <p:nvSpPr>
          <p:cNvPr id="14" name="椭圆 13">
            <a:extLst>
              <a:ext uri="{FF2B5EF4-FFF2-40B4-BE49-F238E27FC236}">
                <a16:creationId xmlns:a16="http://schemas.microsoft.com/office/drawing/2014/main" id="{89DD7EC4-13C2-8289-B8F2-1C30F4D8EC7B}"/>
              </a:ext>
            </a:extLst>
          </p:cNvPr>
          <p:cNvSpPr/>
          <p:nvPr/>
        </p:nvSpPr>
        <p:spPr>
          <a:xfrm>
            <a:off x="7013642" y="1703318"/>
            <a:ext cx="924128" cy="321013"/>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5B5EB656-9ABA-F1D0-1DAC-15BE0D3DB4BE}"/>
              </a:ext>
            </a:extLst>
          </p:cNvPr>
          <p:cNvSpPr txBox="1"/>
          <p:nvPr/>
        </p:nvSpPr>
        <p:spPr>
          <a:xfrm>
            <a:off x="2544261" y="1107898"/>
            <a:ext cx="7878765" cy="276999"/>
          </a:xfrm>
          <a:prstGeom prst="rect">
            <a:avLst/>
          </a:prstGeom>
          <a:noFill/>
        </p:spPr>
        <p:txBody>
          <a:bodyPr wrap="square" rtlCol="0">
            <a:spAutoFit/>
          </a:bodyPr>
          <a:lstStyle/>
          <a:p>
            <a:r>
              <a:rPr lang="zh-CN" altLang="en-US" sz="1200" dirty="0">
                <a:solidFill>
                  <a:srgbClr val="FF0000"/>
                </a:solidFill>
              </a:rPr>
              <a:t>倒数第二层的</a:t>
            </a:r>
            <a:r>
              <a:rPr lang="en-US" altLang="zh-CN" sz="1200" dirty="0">
                <a:solidFill>
                  <a:srgbClr val="FF0000"/>
                </a:solidFill>
              </a:rPr>
              <a:t>L2</a:t>
            </a:r>
            <a:r>
              <a:rPr lang="zh-CN" altLang="en-US" sz="1200" dirty="0">
                <a:solidFill>
                  <a:srgbClr val="FF0000"/>
                </a:solidFill>
              </a:rPr>
              <a:t>范数为</a:t>
            </a:r>
            <a:r>
              <a:rPr lang="en-US" altLang="zh-CN" sz="1200" dirty="0">
                <a:solidFill>
                  <a:srgbClr val="FF0000"/>
                </a:solidFill>
              </a:rPr>
              <a:t>10.5</a:t>
            </a:r>
            <a:r>
              <a:rPr lang="zh-CN" altLang="en-US" sz="1200" dirty="0">
                <a:solidFill>
                  <a:srgbClr val="FF0000"/>
                </a:solidFill>
              </a:rPr>
              <a:t>远大于其它所有层的范数，所以出现了过拟合现象，模型被倒数第二层的</a:t>
            </a:r>
            <a:r>
              <a:rPr lang="en-US" altLang="zh-CN" sz="1200" dirty="0">
                <a:solidFill>
                  <a:srgbClr val="FF0000"/>
                </a:solidFill>
              </a:rPr>
              <a:t>feature</a:t>
            </a:r>
            <a:r>
              <a:rPr lang="zh-CN" altLang="en-US" sz="1200" dirty="0">
                <a:solidFill>
                  <a:srgbClr val="FF0000"/>
                </a:solidFill>
              </a:rPr>
              <a:t>主导</a:t>
            </a:r>
          </a:p>
        </p:txBody>
      </p:sp>
    </p:spTree>
    <p:extLst>
      <p:ext uri="{BB962C8B-B14F-4D97-AF65-F5344CB8AC3E}">
        <p14:creationId xmlns:p14="http://schemas.microsoft.com/office/powerpoint/2010/main" val="3541463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7EFAB75D-F724-5565-D426-CD0B4E7AA152}"/>
              </a:ext>
            </a:extLst>
          </p:cNvPr>
          <p:cNvSpPr>
            <a:spLocks noGrp="1"/>
          </p:cNvSpPr>
          <p:nvPr>
            <p:ph idx="1"/>
          </p:nvPr>
        </p:nvSpPr>
        <p:spPr>
          <a:xfrm>
            <a:off x="838200" y="302233"/>
            <a:ext cx="10515600" cy="2342221"/>
          </a:xfrm>
        </p:spPr>
        <p:txBody>
          <a:bodyPr>
            <a:normAutofit/>
          </a:bodyPr>
          <a:lstStyle/>
          <a:p>
            <a:pPr marL="342900" indent="-342900">
              <a:buAutoNum type="arabicPeriod" startAt="6"/>
            </a:pPr>
            <a:r>
              <a:rPr lang="zh-CN" altLang="en-US" sz="1800" dirty="0"/>
              <a:t>所以一旦随机种子选择巧合或者学习率设置适合，每一层的输出头都会学习得到它应该具有的合理贡献（可以反映到其</a:t>
            </a:r>
            <a:r>
              <a:rPr lang="en-US" altLang="zh-CN" sz="1800" dirty="0"/>
              <a:t>L2</a:t>
            </a:r>
            <a:r>
              <a:rPr lang="zh-CN" altLang="en-US" sz="1800" dirty="0"/>
              <a:t>范数上），这时模型就会在测试集上得到非常好的指标，此时可以根据每一层贡献的大小，进而判断出预训练模型中的每一层输出对任务头的帮助。</a:t>
            </a:r>
            <a:endParaRPr lang="en-US" altLang="zh-CN" sz="1800" dirty="0"/>
          </a:p>
          <a:p>
            <a:pPr marL="342900" indent="-342900">
              <a:buAutoNum type="arabicPeriod" startAt="6"/>
            </a:pPr>
            <a:r>
              <a:rPr lang="zh-CN" altLang="en-US" sz="1800" dirty="0"/>
              <a:t>根据实验我们可以合理推断：</a:t>
            </a:r>
            <a:r>
              <a:rPr lang="zh-CN" altLang="en-US" sz="1800" b="1" dirty="0"/>
              <a:t>一个拟合良好的模型在融合中间层特征时，应该大致让对应越深层的</a:t>
            </a:r>
            <a:r>
              <a:rPr lang="en-US" altLang="zh-CN" sz="1800" b="1" dirty="0"/>
              <a:t>features L2</a:t>
            </a:r>
            <a:r>
              <a:rPr lang="zh-CN" altLang="en-US" sz="1800" b="1" dirty="0"/>
              <a:t>范数越大，且为了充分利用中间层输出，也需要同时满足相对大的若干个</a:t>
            </a:r>
            <a:r>
              <a:rPr lang="en-US" altLang="zh-CN" sz="1800" b="1" dirty="0"/>
              <a:t>features</a:t>
            </a:r>
            <a:r>
              <a:rPr lang="zh-CN" altLang="en-US" sz="1800" b="1" dirty="0"/>
              <a:t>的</a:t>
            </a:r>
            <a:r>
              <a:rPr lang="en-US" altLang="zh-CN" sz="1800" b="1" dirty="0"/>
              <a:t>L2</a:t>
            </a:r>
            <a:r>
              <a:rPr lang="zh-CN" altLang="en-US" sz="1800" b="1" dirty="0"/>
              <a:t>范数量级一致</a:t>
            </a:r>
            <a:r>
              <a:rPr lang="zh-CN" altLang="en-US" sz="1800" dirty="0"/>
              <a:t>。这是因为直观上来说预训练模型越深层的输出提取到的语义（或者图像特征）更加深层（抽象），对于下游任务的贡献就会相应越大。而如果只有一个</a:t>
            </a:r>
            <a:r>
              <a:rPr lang="en-US" altLang="zh-CN" sz="1800" dirty="0"/>
              <a:t>feature</a:t>
            </a:r>
            <a:r>
              <a:rPr lang="zh-CN" altLang="en-US" sz="1800" dirty="0"/>
              <a:t>的</a:t>
            </a:r>
            <a:r>
              <a:rPr lang="en-US" altLang="zh-CN" sz="1800" dirty="0"/>
              <a:t>L2</a:t>
            </a:r>
            <a:r>
              <a:rPr lang="zh-CN" altLang="en-US" sz="1800" dirty="0"/>
              <a:t>范数很大，那么融合之后的输出将被该</a:t>
            </a:r>
            <a:r>
              <a:rPr lang="en-US" altLang="zh-CN" sz="1800" dirty="0"/>
              <a:t>feature</a:t>
            </a:r>
            <a:r>
              <a:rPr lang="zh-CN" altLang="en-US" sz="1800" dirty="0"/>
              <a:t>主导，模型很容易进入过拟合状态。</a:t>
            </a:r>
            <a:endParaRPr lang="en-US" altLang="zh-CN" sz="1800" dirty="0"/>
          </a:p>
        </p:txBody>
      </p:sp>
      <p:pic>
        <p:nvPicPr>
          <p:cNvPr id="11" name="图片 10">
            <a:extLst>
              <a:ext uri="{FF2B5EF4-FFF2-40B4-BE49-F238E27FC236}">
                <a16:creationId xmlns:a16="http://schemas.microsoft.com/office/drawing/2014/main" id="{322A8787-E068-D80E-3FDB-E2B5FB302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581" y="2644454"/>
            <a:ext cx="4668938" cy="3501703"/>
          </a:xfrm>
          <a:prstGeom prst="rect">
            <a:avLst/>
          </a:prstGeom>
        </p:spPr>
      </p:pic>
      <p:pic>
        <p:nvPicPr>
          <p:cNvPr id="12" name="图片 11">
            <a:extLst>
              <a:ext uri="{FF2B5EF4-FFF2-40B4-BE49-F238E27FC236}">
                <a16:creationId xmlns:a16="http://schemas.microsoft.com/office/drawing/2014/main" id="{0BD743DC-8F87-6B0C-D778-A980E5F41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900" y="2589810"/>
            <a:ext cx="4967593" cy="3725696"/>
          </a:xfrm>
          <a:prstGeom prst="rect">
            <a:avLst/>
          </a:prstGeom>
        </p:spPr>
      </p:pic>
      <p:sp>
        <p:nvSpPr>
          <p:cNvPr id="13" name="文本框 12">
            <a:extLst>
              <a:ext uri="{FF2B5EF4-FFF2-40B4-BE49-F238E27FC236}">
                <a16:creationId xmlns:a16="http://schemas.microsoft.com/office/drawing/2014/main" id="{C5DE67CF-997D-3EB2-F971-415937139F18}"/>
              </a:ext>
            </a:extLst>
          </p:cNvPr>
          <p:cNvSpPr txBox="1"/>
          <p:nvPr/>
        </p:nvSpPr>
        <p:spPr>
          <a:xfrm>
            <a:off x="2244009" y="6260863"/>
            <a:ext cx="3214813" cy="369332"/>
          </a:xfrm>
          <a:prstGeom prst="rect">
            <a:avLst/>
          </a:prstGeom>
          <a:noFill/>
        </p:spPr>
        <p:txBody>
          <a:bodyPr wrap="square" rtlCol="0">
            <a:spAutoFit/>
          </a:bodyPr>
          <a:lstStyle/>
          <a:p>
            <a:r>
              <a:rPr lang="en-US" altLang="zh-CN" dirty="0"/>
              <a:t>epoch1: </a:t>
            </a:r>
            <a:r>
              <a:rPr lang="zh-CN" altLang="en-US" dirty="0"/>
              <a:t>深层的中间层输出</a:t>
            </a:r>
          </a:p>
        </p:txBody>
      </p:sp>
      <p:sp>
        <p:nvSpPr>
          <p:cNvPr id="14" name="文本框 13">
            <a:extLst>
              <a:ext uri="{FF2B5EF4-FFF2-40B4-BE49-F238E27FC236}">
                <a16:creationId xmlns:a16="http://schemas.microsoft.com/office/drawing/2014/main" id="{6A1AD3E0-A2FF-C0A8-7545-645B6FB6DD7C}"/>
              </a:ext>
            </a:extLst>
          </p:cNvPr>
          <p:cNvSpPr txBox="1"/>
          <p:nvPr/>
        </p:nvSpPr>
        <p:spPr>
          <a:xfrm>
            <a:off x="7635710" y="6315506"/>
            <a:ext cx="3030467" cy="369332"/>
          </a:xfrm>
          <a:prstGeom prst="rect">
            <a:avLst/>
          </a:prstGeom>
          <a:noFill/>
        </p:spPr>
        <p:txBody>
          <a:bodyPr wrap="square" rtlCol="0">
            <a:spAutoFit/>
          </a:bodyPr>
          <a:lstStyle/>
          <a:p>
            <a:r>
              <a:rPr lang="en-US" altLang="zh-CN" dirty="0"/>
              <a:t>epoch1:</a:t>
            </a:r>
            <a:r>
              <a:rPr lang="zh-CN" altLang="en-US" dirty="0"/>
              <a:t>浅层的中间层输出</a:t>
            </a:r>
          </a:p>
        </p:txBody>
      </p:sp>
    </p:spTree>
    <p:extLst>
      <p:ext uri="{BB962C8B-B14F-4D97-AF65-F5344CB8AC3E}">
        <p14:creationId xmlns:p14="http://schemas.microsoft.com/office/powerpoint/2010/main" val="2216817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A2993CAE-7ED3-698E-B054-A47019D947D5}"/>
              </a:ext>
            </a:extLst>
          </p:cNvPr>
          <p:cNvSpPr txBox="1">
            <a:spLocks/>
          </p:cNvSpPr>
          <p:nvPr/>
        </p:nvSpPr>
        <p:spPr>
          <a:xfrm>
            <a:off x="762000" y="730250"/>
            <a:ext cx="10515600" cy="4851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800" dirty="0"/>
              <a:t>在经过以上思考后，我们自然会想到</a:t>
            </a:r>
            <a:r>
              <a:rPr lang="zh-CN" altLang="en-US" sz="1800" dirty="0">
                <a:sym typeface="Wingdings" panose="05000000000000000000" pitchFamily="2" charset="2"/>
              </a:rPr>
              <a:t>：</a:t>
            </a:r>
            <a:r>
              <a:rPr lang="zh-CN" altLang="en-US" sz="1800" dirty="0"/>
              <a:t>由于预训练模型由浅入深的每一层输出对下游任务的贡献大致呈现也递增的话，那么我们是否可以只关注预训练模型最深的那几层，即考虑</a:t>
            </a:r>
            <a:r>
              <a:rPr lang="en-US" altLang="zh-CN" sz="1800" dirty="0"/>
              <a:t>: </a:t>
            </a:r>
          </a:p>
          <a:p>
            <a:pPr marL="0" indent="0">
              <a:buNone/>
            </a:pPr>
            <a:r>
              <a:rPr lang="en-US" altLang="zh-CN" sz="1800" b="1" dirty="0"/>
              <a:t>(1). </a:t>
            </a:r>
            <a:r>
              <a:rPr lang="zh-CN" altLang="en-US" sz="1800" b="1" dirty="0"/>
              <a:t>设计并行侧网络时只会利用最后若干层</a:t>
            </a:r>
            <a:r>
              <a:rPr lang="en-US" altLang="zh-CN" sz="1800" b="1" dirty="0"/>
              <a:t>backbone</a:t>
            </a:r>
            <a:r>
              <a:rPr lang="zh-CN" altLang="en-US" sz="1800" b="1" dirty="0"/>
              <a:t>的输出。</a:t>
            </a:r>
            <a:endParaRPr lang="en-US" altLang="zh-CN" sz="1800" b="1" dirty="0"/>
          </a:p>
          <a:p>
            <a:pPr marL="0" indent="0">
              <a:buNone/>
            </a:pPr>
            <a:r>
              <a:rPr lang="en-US" altLang="zh-CN" sz="1800" b="1" dirty="0"/>
              <a:t>(2). </a:t>
            </a:r>
            <a:r>
              <a:rPr lang="zh-CN" altLang="en-US" sz="1800" b="1" dirty="0"/>
              <a:t>每一层侧网络模块的复杂度（体现</a:t>
            </a:r>
            <a:r>
              <a:rPr lang="en-US" altLang="zh-CN" sz="1800" b="1" dirty="0"/>
              <a:t>MLP adapter</a:t>
            </a:r>
            <a:r>
              <a:rPr lang="zh-CN" altLang="en-US" sz="1800" b="1" dirty="0"/>
              <a:t>的秩中）也有所不同。</a:t>
            </a:r>
            <a:endParaRPr lang="en-US" altLang="zh-CN" sz="1800" b="1" dirty="0"/>
          </a:p>
          <a:p>
            <a:pPr marL="0" indent="0">
              <a:buNone/>
            </a:pPr>
            <a:r>
              <a:rPr lang="en-US" altLang="zh-CN" sz="1800" b="1" dirty="0"/>
              <a:t>(3). </a:t>
            </a:r>
            <a:r>
              <a:rPr lang="zh-CN" altLang="en-US" sz="1800" b="1" dirty="0"/>
              <a:t>设计</a:t>
            </a:r>
            <a:r>
              <a:rPr lang="en-US" altLang="zh-CN" sz="1800" b="1" dirty="0"/>
              <a:t>loss</a:t>
            </a:r>
            <a:r>
              <a:rPr lang="zh-CN" altLang="en-US" sz="1800" b="1" dirty="0"/>
              <a:t>函数强行负载均衡。</a:t>
            </a:r>
            <a:endParaRPr lang="en-US" altLang="zh-CN" sz="1800" b="1" dirty="0"/>
          </a:p>
          <a:p>
            <a:pPr marL="0" indent="0">
              <a:buNone/>
            </a:pPr>
            <a:endParaRPr lang="en-US" altLang="zh-CN" sz="1800" b="1" dirty="0"/>
          </a:p>
          <a:p>
            <a:pPr marL="0" indent="0">
              <a:buNone/>
            </a:pPr>
            <a:r>
              <a:rPr lang="zh-CN" altLang="en-US" sz="1800" b="1" dirty="0"/>
              <a:t>优点</a:t>
            </a:r>
            <a:r>
              <a:rPr lang="en-US" altLang="zh-CN" sz="1800" b="1" dirty="0"/>
              <a:t>1. </a:t>
            </a:r>
            <a:r>
              <a:rPr lang="zh-CN" altLang="en-US" sz="1800" b="1" dirty="0"/>
              <a:t>更少的训练和推理显存。因为我们并行的侧网络模块少了很多。</a:t>
            </a:r>
            <a:endParaRPr lang="en-US" altLang="zh-CN" sz="1800" b="1" dirty="0"/>
          </a:p>
          <a:p>
            <a:pPr marL="0" indent="0">
              <a:buNone/>
            </a:pPr>
            <a:r>
              <a:rPr lang="zh-CN" altLang="en-US" sz="1800" b="1" dirty="0"/>
              <a:t>优点</a:t>
            </a:r>
            <a:r>
              <a:rPr lang="en-US" altLang="zh-CN" sz="1800" b="1" dirty="0"/>
              <a:t>2. </a:t>
            </a:r>
            <a:r>
              <a:rPr lang="zh-CN" altLang="en-US" sz="1800" b="1" dirty="0"/>
              <a:t>模型鲁棒性更强。因为我们并行的侧网络模块少了很多，模型反向传播更易于收敛到良好状态。</a:t>
            </a:r>
            <a:endParaRPr lang="en-US" altLang="zh-CN" sz="1800" b="1" dirty="0"/>
          </a:p>
          <a:p>
            <a:pPr marL="0" indent="0">
              <a:buNone/>
            </a:pPr>
            <a:r>
              <a:rPr lang="zh-CN" altLang="en-US" sz="1800" b="1" dirty="0"/>
              <a:t>优点</a:t>
            </a:r>
            <a:r>
              <a:rPr lang="en-US" altLang="zh-CN" sz="1800" b="1" dirty="0"/>
              <a:t>3. </a:t>
            </a:r>
            <a:r>
              <a:rPr lang="zh-CN" altLang="en-US" sz="1800" b="1" dirty="0"/>
              <a:t>模型指标表现更好。因为舍弃了很多浅层中间层输出，模型将关注对下游任务贡献相对更大的中间层输出。考虑到选中的输出层也会有不同贡献（虽然贡献都较大），所以每一层侧网络模块拥有不同秩的设计目标就是：为了尽量让模型均匀关注</a:t>
            </a:r>
            <a:r>
              <a:rPr lang="en-US" altLang="zh-CN" sz="1800" b="1" dirty="0"/>
              <a:t>features</a:t>
            </a:r>
            <a:r>
              <a:rPr lang="zh-CN" altLang="en-US" sz="1800" b="1" dirty="0"/>
              <a:t>以增强模型的泛化能力和鲁棒性。</a:t>
            </a:r>
            <a:endParaRPr lang="en-US" altLang="zh-CN" sz="1800" b="1" dirty="0"/>
          </a:p>
          <a:p>
            <a:pPr marL="0" indent="0">
              <a:buNone/>
            </a:pPr>
            <a:r>
              <a:rPr lang="zh-CN" altLang="en-US" sz="1800" b="1" dirty="0"/>
              <a:t>优点</a:t>
            </a:r>
            <a:r>
              <a:rPr lang="en-US" altLang="zh-CN" sz="1800" b="1" dirty="0"/>
              <a:t>4. Side Tuning</a:t>
            </a:r>
            <a:r>
              <a:rPr lang="zh-CN" altLang="en-US" sz="1800" b="1" dirty="0"/>
              <a:t>一类微调所拥有的优点。</a:t>
            </a:r>
            <a:endParaRPr lang="en-US" altLang="zh-CN" sz="1800" b="1" dirty="0"/>
          </a:p>
          <a:p>
            <a:pPr marL="0" indent="0">
              <a:buNone/>
            </a:pPr>
            <a:endParaRPr lang="en-US" altLang="zh-CN" sz="1800" b="1" dirty="0"/>
          </a:p>
          <a:p>
            <a:pPr marL="0" indent="0">
              <a:buNone/>
            </a:pPr>
            <a:endParaRPr lang="en-US" altLang="zh-CN" sz="1800" b="1" dirty="0"/>
          </a:p>
        </p:txBody>
      </p:sp>
    </p:spTree>
    <p:extLst>
      <p:ext uri="{BB962C8B-B14F-4D97-AF65-F5344CB8AC3E}">
        <p14:creationId xmlns:p14="http://schemas.microsoft.com/office/powerpoint/2010/main" val="36941991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10396</TotalTime>
  <Words>1146</Words>
  <Application>Microsoft Office PowerPoint</Application>
  <PresentationFormat>宽屏</PresentationFormat>
  <Paragraphs>84</Paragraphs>
  <Slides>10</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等线</vt:lpstr>
      <vt:lpstr>等线 Light</vt:lpstr>
      <vt:lpstr>Arial</vt:lpstr>
      <vt:lpstr>Wingdings</vt:lpstr>
      <vt:lpstr>Office 主题​​</vt:lpstr>
      <vt:lpstr>My Current Work on Side Tuning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鸿绪 陈</dc:creator>
  <cp:lastModifiedBy>鸿绪 陈</cp:lastModifiedBy>
  <cp:revision>293</cp:revision>
  <dcterms:created xsi:type="dcterms:W3CDTF">2024-07-29T05:08:18Z</dcterms:created>
  <dcterms:modified xsi:type="dcterms:W3CDTF">2024-11-23T15:30:46Z</dcterms:modified>
</cp:coreProperties>
</file>