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79" r:id="rId12"/>
    <p:sldId id="268" r:id="rId13"/>
    <p:sldId id="269" r:id="rId14"/>
    <p:sldId id="270" r:id="rId15"/>
    <p:sldId id="273" r:id="rId16"/>
    <p:sldId id="263" r:id="rId17"/>
    <p:sldId id="278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0ED-F82B-48BB-AEC7-71CFF0971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D145-62D0-4D9A-93DE-7BE86909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2C33-474D-4F19-82A8-7ABE2262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1B3A-2509-434B-A2CE-B043C659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A5B7-F56A-497B-8D20-10CA9D69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4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3B72-A26F-4A90-A3EB-ED43E81F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2B6B0-6C6F-4567-A9F8-DBFA88C3B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1C29-1E0D-495B-B0FA-2265EC0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02E6F-4724-4E11-9C26-1E54C3E8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9684-E36D-4433-8EE6-56D712AB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30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17260-BD2B-4BA4-B48B-599DEFD0C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9B916-0212-430D-A4EA-1F10E77BF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3D7B2-3BC4-4D61-9D56-7B505934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2585-D41C-4B9B-ACF0-6E240F1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3B24-442C-44BE-8359-4EB09B10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B3F1A-452E-4CA3-8440-F610D2ED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FF81-C8E2-4342-9FDA-FF19383A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544A-9FA9-4BFB-98C1-99ACC78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754D-A0EF-4649-9D9D-CD68ADF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75C62-24AD-4BB8-96C3-B452CD2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1892-3844-4123-8355-C3170A80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9219-C5F8-4DA4-A2D5-D16FA181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61B1-02CC-4FB4-A54D-D6262A21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AEB9-82D5-4CB8-A05C-6095C9E5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9A934-5ABA-4182-9E42-D5B5B391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6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ADAC-5ADD-497C-8443-471D6A23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F619E-5BE3-4B8A-B7CD-FEC0856E0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C1E2A-B5F5-4003-8702-0F5DD0FD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18655-B250-455C-B002-01D509BB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44CAE-804E-471C-A7BF-EFEE705B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C4A9D-E52A-4C52-B1B8-BB28814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255F-19C9-4155-9F7B-D4186BF9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662B-6018-46B9-AA3F-481EC99D0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A51A3-CAFA-4701-AFFC-A3B90F8A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95FB8-204F-4691-A78A-7926F3E6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3E95C-C397-4D2D-8F99-B33E716B8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11AC0-B3E6-45D8-A1C6-2792F025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11308-517C-49D7-9633-1ECB6081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B3C10-5059-46DF-9C1B-BF7A0E29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6DBF-BC64-4A05-AF53-EEE36F98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DA9F4-219D-40E0-ABEE-0055BECA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DEACA-FBF4-40EE-9DDF-4E6B4C99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68B2-804C-4724-8C3F-6F463AA1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82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B5B62-B1EE-4DE1-8E36-365C5C0F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FFC06-9BEB-4A0C-AC8C-59ABE51D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D49D8-8EEF-4C0B-9E87-F5CE3DC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2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1F36-BAE1-4A79-8719-45583AA1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FA3C-3037-44B4-8ADD-69D0AC5B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356C5-7229-4AA8-B697-5426D492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7F6DB-57FB-496E-AFC9-818FFF80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31014-3CEC-4958-9947-F9D1658A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8B2A-AF16-439E-9D63-98B180D1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B319-8631-4DD5-A31F-6B16D57F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3022B-3590-448C-B770-B23AF9D00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0419E-CA60-43CC-A461-DCAA9BC3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5F05-005D-47EF-BC2E-085B67BD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45FED-0C72-47D1-BA00-2E1D5C85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E394-EF58-44C3-8E9B-EA016954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6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9726D-2B43-4BCE-B971-71BCFFC6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499B4-C9A7-4910-B186-E16973AA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F33D-3535-4EC1-B32B-73FA2131A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7F75-95B0-49C0-B9D9-5A3EE8D680CE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FAC8-B4F8-48C0-BDEB-7C254742E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1A1E-D3A0-4588-A0FB-616C51959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AA59-E77B-4564-A101-845247AFB9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0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69A3-D0F0-4592-B373-A2D550961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Fixed Interest </a:t>
            </a:r>
            <a:br>
              <a:rPr lang="en-US" altLang="zh-CN" dirty="0"/>
            </a:br>
            <a:r>
              <a:rPr lang="en-US" altLang="zh-CN" dirty="0" err="1"/>
              <a:t>DeFi</a:t>
            </a:r>
            <a:r>
              <a:rPr lang="en-US" altLang="zh-CN" dirty="0"/>
              <a:t> Protocols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2FDF6-F384-4F62-9F88-4D978DA86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7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5FB0-D3AC-4810-8464-73734C8C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OrderBook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63FB-1278-473A-BF6C-05138FAE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Swivel</a:t>
            </a:r>
          </a:p>
          <a:p>
            <a:r>
              <a:rPr lang="en-US" altLang="zh-CN" dirty="0" err="1"/>
              <a:t>Rinkeby</a:t>
            </a:r>
            <a:r>
              <a:rPr lang="en-US" altLang="zh-CN" dirty="0"/>
              <a:t> </a:t>
            </a:r>
            <a:r>
              <a:rPr lang="en-US" altLang="zh-CN" dirty="0" err="1"/>
              <a:t>testnet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39BB2-8F59-40A9-B690-0B98CF4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08" y="1548579"/>
            <a:ext cx="7557105" cy="37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5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9AB5-81C2-4889-A7D3-D8B9F03C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5AEB-F39C-46F2-BF1F-24023D75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Pendle</a:t>
            </a:r>
            <a:r>
              <a:rPr lang="zh-CN" altLang="en-US" dirty="0"/>
              <a:t>，</a:t>
            </a:r>
            <a:r>
              <a:rPr lang="en-US" altLang="zh-CN" dirty="0"/>
              <a:t>ETH </a:t>
            </a:r>
            <a:r>
              <a:rPr lang="en-US" altLang="zh-CN" dirty="0" err="1"/>
              <a:t>mainnet</a:t>
            </a:r>
            <a:r>
              <a:rPr lang="zh-CN" altLang="en-US" dirty="0"/>
              <a:t>，</a:t>
            </a:r>
            <a:r>
              <a:rPr lang="en-US" altLang="zh-CN" dirty="0"/>
              <a:t>YT – USDC</a:t>
            </a:r>
            <a:r>
              <a:rPr lang="zh-CN" altLang="en-US" dirty="0"/>
              <a:t>流动性挖矿</a:t>
            </a:r>
            <a:endParaRPr lang="en-US" altLang="zh-CN" dirty="0"/>
          </a:p>
          <a:p>
            <a:r>
              <a:rPr lang="en-US" altLang="zh-CN" dirty="0"/>
              <a:t>Tempus</a:t>
            </a:r>
            <a:r>
              <a:rPr lang="zh-CN" altLang="en-US" dirty="0"/>
              <a:t>，</a:t>
            </a:r>
            <a:r>
              <a:rPr lang="en-US" altLang="zh-CN" dirty="0" err="1"/>
              <a:t>Goerli</a:t>
            </a:r>
            <a:r>
              <a:rPr lang="en-US" altLang="zh-CN" dirty="0"/>
              <a:t> </a:t>
            </a:r>
            <a:r>
              <a:rPr lang="en-US" altLang="zh-CN" dirty="0" err="1"/>
              <a:t>Testnet</a:t>
            </a:r>
            <a:r>
              <a:rPr lang="zh-CN" altLang="en-US" dirty="0"/>
              <a:t>，</a:t>
            </a:r>
            <a:r>
              <a:rPr lang="en-US" altLang="zh-CN" dirty="0"/>
              <a:t>LP</a:t>
            </a:r>
            <a:r>
              <a:rPr lang="zh-CN" altLang="en-US" dirty="0"/>
              <a:t>主要是同品种</a:t>
            </a:r>
            <a:r>
              <a:rPr lang="en-US" altLang="zh-CN" dirty="0" err="1"/>
              <a:t>Ptoken+Ytoken</a:t>
            </a:r>
            <a:endParaRPr lang="en-US" altLang="zh-CN" dirty="0"/>
          </a:p>
          <a:p>
            <a:r>
              <a:rPr lang="en-US" altLang="zh-CN" dirty="0"/>
              <a:t>Element</a:t>
            </a:r>
            <a:r>
              <a:rPr lang="zh-CN" altLang="en-US" dirty="0"/>
              <a:t>，</a:t>
            </a:r>
            <a:r>
              <a:rPr lang="en-US" altLang="zh-CN" dirty="0"/>
              <a:t>TVL 166M</a:t>
            </a:r>
            <a:r>
              <a:rPr lang="zh-CN" altLang="en-US" dirty="0"/>
              <a:t>，</a:t>
            </a:r>
            <a:r>
              <a:rPr lang="en-US" altLang="zh-CN" dirty="0"/>
              <a:t>LP</a:t>
            </a:r>
            <a:r>
              <a:rPr lang="zh-CN" altLang="en-US" dirty="0"/>
              <a:t>是</a:t>
            </a:r>
            <a:r>
              <a:rPr lang="en-US" altLang="zh-CN" dirty="0"/>
              <a:t>PT+T</a:t>
            </a:r>
            <a:r>
              <a:rPr lang="zh-CN" altLang="en-US" dirty="0"/>
              <a:t>和</a:t>
            </a:r>
            <a:r>
              <a:rPr lang="en-US" altLang="zh-CN" dirty="0"/>
              <a:t>YT+T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71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9AFF-E681-4B40-88F9-AA38518C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Pendle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BA23-A02C-42CB-B603-0AA7F887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Eth </a:t>
            </a:r>
            <a:r>
              <a:rPr lang="en-US" altLang="zh-CN" dirty="0" err="1"/>
              <a:t>mainnet</a:t>
            </a:r>
            <a:endParaRPr lang="en-US" altLang="zh-CN" dirty="0"/>
          </a:p>
          <a:p>
            <a:r>
              <a:rPr lang="zh-CN" altLang="en-US" dirty="0"/>
              <a:t>为了给收益代币</a:t>
            </a:r>
            <a:r>
              <a:rPr lang="en-US" altLang="zh-CN" dirty="0"/>
              <a:t>YT</a:t>
            </a:r>
            <a:r>
              <a:rPr lang="zh-CN" altLang="en-US" dirty="0"/>
              <a:t>提供流动性，</a:t>
            </a:r>
            <a:r>
              <a:rPr lang="en-US" altLang="zh-CN" dirty="0"/>
              <a:t>YT-USDC LP</a:t>
            </a:r>
            <a:r>
              <a:rPr lang="zh-CN" altLang="en-US" dirty="0"/>
              <a:t>有流动性挖矿，收益看起来不错。由于利率本身具有回归的特性，用来做流动性挖矿可能比其他现货的</a:t>
            </a:r>
            <a:r>
              <a:rPr lang="en-US" altLang="zh-CN" dirty="0"/>
              <a:t>LP</a:t>
            </a:r>
            <a:r>
              <a:rPr lang="zh-CN" altLang="en-US" dirty="0"/>
              <a:t>风险小。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0189B-4185-46CA-905F-10DA821F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187" y="3672132"/>
            <a:ext cx="8116887" cy="30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7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2909-B99B-4B93-B2B5-DB041EAE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994C-20FE-4257-90B0-7822F740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Goerli</a:t>
            </a:r>
            <a:r>
              <a:rPr lang="en-US" altLang="zh-CN" dirty="0"/>
              <a:t> </a:t>
            </a:r>
            <a:r>
              <a:rPr lang="en-US" altLang="zh-CN" dirty="0" err="1"/>
              <a:t>Testnet</a:t>
            </a:r>
            <a:endParaRPr lang="en-US" altLang="zh-CN" dirty="0"/>
          </a:p>
          <a:p>
            <a:r>
              <a:rPr lang="en-US" altLang="zh-CN" dirty="0"/>
              <a:t>LP</a:t>
            </a:r>
            <a:r>
              <a:rPr lang="zh-CN" altLang="en-US" dirty="0"/>
              <a:t>主要是同品种</a:t>
            </a:r>
            <a:r>
              <a:rPr lang="en-US" altLang="zh-CN" dirty="0" err="1"/>
              <a:t>Ptoken+Ytoken</a:t>
            </a:r>
            <a:endParaRPr lang="en-US" altLang="zh-CN" dirty="0"/>
          </a:p>
          <a:p>
            <a:r>
              <a:rPr lang="en-US" altLang="zh-CN" dirty="0"/>
              <a:t>Lido</a:t>
            </a:r>
            <a:r>
              <a:rPr lang="zh-CN" altLang="en-US" dirty="0"/>
              <a:t>、</a:t>
            </a:r>
            <a:r>
              <a:rPr lang="en-US" altLang="zh-CN" dirty="0"/>
              <a:t>AAVE</a:t>
            </a:r>
            <a:r>
              <a:rPr lang="zh-CN" altLang="en-US" dirty="0"/>
              <a:t>、</a:t>
            </a:r>
            <a:r>
              <a:rPr lang="en-US" altLang="zh-CN" dirty="0"/>
              <a:t>Compound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3EAC80-8977-46AB-9DDB-9430EAEE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74" y="3429000"/>
            <a:ext cx="9218455" cy="32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0F37-E8BC-4E9A-8D13-65B3C846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Element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A611-8D52-4074-B6FC-285820A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TVL 166M</a:t>
            </a:r>
          </a:p>
          <a:p>
            <a:r>
              <a:rPr lang="zh-CN" altLang="en-US" dirty="0"/>
              <a:t>对于资产</a:t>
            </a:r>
            <a:r>
              <a:rPr lang="en-US" altLang="zh-CN" dirty="0"/>
              <a:t>T</a:t>
            </a:r>
            <a:r>
              <a:rPr lang="zh-CN" altLang="en-US" dirty="0"/>
              <a:t>，有</a:t>
            </a:r>
            <a:r>
              <a:rPr lang="en-US" altLang="zh-CN" dirty="0"/>
              <a:t>PT-T</a:t>
            </a:r>
            <a:r>
              <a:rPr lang="zh-CN" altLang="en-US" dirty="0"/>
              <a:t>和</a:t>
            </a:r>
            <a:r>
              <a:rPr lang="en-US" altLang="zh-CN" dirty="0"/>
              <a:t>YT-T</a:t>
            </a:r>
            <a:r>
              <a:rPr lang="zh-CN" altLang="en-US" dirty="0"/>
              <a:t>两种</a:t>
            </a:r>
            <a:r>
              <a:rPr lang="en-US" altLang="zh-CN" dirty="0" err="1"/>
              <a:t>lp</a:t>
            </a:r>
            <a:r>
              <a:rPr lang="zh-CN" altLang="en-US" dirty="0"/>
              <a:t>池子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59EF9-13F6-4C5D-B1AD-4A4DF22E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3429000"/>
            <a:ext cx="9234487" cy="323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1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7747-DF26-4E06-B016-D0E5DD42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 Rate Perpetual Contracts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3F11-81C9-4EF7-80EA-974EA3F3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既可以做多又可以做空利率，因为</a:t>
            </a:r>
            <a:r>
              <a:rPr lang="en-US" altLang="zh-CN" dirty="0"/>
              <a:t>perpetual contracts</a:t>
            </a:r>
            <a:r>
              <a:rPr lang="zh-CN" altLang="en-US" dirty="0"/>
              <a:t>只要标的是一个近似连续的序列就可以，而且多空对称，投机者既可以做多也可以做空：固定利率开仓，浮动利率平仓</a:t>
            </a:r>
            <a:endParaRPr lang="en-US" altLang="zh-CN" dirty="0"/>
          </a:p>
          <a:p>
            <a:r>
              <a:rPr lang="zh-CN" altLang="en-US" dirty="0"/>
              <a:t>格局打开，还可以赌交易所永续合约的资金费率</a:t>
            </a:r>
            <a:endParaRPr lang="en-US" altLang="zh-CN" dirty="0"/>
          </a:p>
          <a:p>
            <a:r>
              <a:rPr lang="zh-CN" altLang="en-US" dirty="0"/>
              <a:t>利率由外部预言机喂价，比如</a:t>
            </a:r>
            <a:r>
              <a:rPr lang="en-US" altLang="zh-CN" dirty="0"/>
              <a:t>Compound</a:t>
            </a:r>
            <a:r>
              <a:rPr lang="zh-CN" altLang="en-US" dirty="0"/>
              <a:t>上的</a:t>
            </a:r>
            <a:r>
              <a:rPr lang="en-US" altLang="zh-CN" dirty="0"/>
              <a:t>USDC</a:t>
            </a:r>
            <a:r>
              <a:rPr lang="zh-CN" altLang="en-US" dirty="0"/>
              <a:t>利率、</a:t>
            </a:r>
            <a:r>
              <a:rPr lang="en-US" altLang="zh-CN" dirty="0"/>
              <a:t>Nerve 3pool</a:t>
            </a:r>
            <a:r>
              <a:rPr lang="zh-CN" altLang="en-US" dirty="0"/>
              <a:t>利率等</a:t>
            </a:r>
          </a:p>
          <a:p>
            <a:r>
              <a:rPr lang="en-US" altLang="zh-CN" dirty="0"/>
              <a:t>Strips</a:t>
            </a:r>
            <a:r>
              <a:rPr lang="zh-CN" altLang="en-US" dirty="0"/>
              <a:t>、</a:t>
            </a:r>
            <a:r>
              <a:rPr lang="en-US" altLang="zh-CN" dirty="0" err="1"/>
              <a:t>YieldSwap</a:t>
            </a:r>
            <a:r>
              <a:rPr lang="en-US" altLang="zh-CN" dirty="0"/>
              <a:t> </a:t>
            </a:r>
            <a:r>
              <a:rPr lang="zh-CN" altLang="en-US" dirty="0"/>
              <a:t>目前都没有可用的产品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748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92C0-3824-4C3C-9166-9AB08FA3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AMM vs </a:t>
            </a:r>
            <a:r>
              <a:rPr lang="en-US" altLang="zh-CN" dirty="0" err="1"/>
              <a:t>OrderBook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DD47-B365-408E-9099-98639D01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60"/>
            <a:ext cx="10515600" cy="4351338"/>
          </a:xfrm>
        </p:spPr>
        <p:txBody>
          <a:bodyPr/>
          <a:lstStyle/>
          <a:p>
            <a:r>
              <a:rPr lang="en-US" altLang="zh-CN" dirty="0"/>
              <a:t>AMM</a:t>
            </a:r>
            <a:r>
              <a:rPr lang="zh-CN" altLang="en-US" dirty="0"/>
              <a:t>模式导致资金越大，利率报价越低，对大资金极不友好。借贷市场不是盘口，大资金理应有更强的议价权。</a:t>
            </a:r>
            <a:endParaRPr lang="en-US" altLang="zh-CN" dirty="0"/>
          </a:p>
          <a:p>
            <a:r>
              <a:rPr lang="en-US" altLang="zh-CN" dirty="0" err="1"/>
              <a:t>OrderBook</a:t>
            </a:r>
            <a:r>
              <a:rPr lang="zh-CN" altLang="en-US" dirty="0"/>
              <a:t>做利率永续合约需要外部预言机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4F3F4-B037-450C-9C1A-8ECD662C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" y="2938626"/>
            <a:ext cx="3411369" cy="3764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EC305-F254-4F0B-93EF-8FF22531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79" y="3338670"/>
            <a:ext cx="3348035" cy="35193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C0793-4E76-4062-8E3D-286ADE0CE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55" y="3338670"/>
            <a:ext cx="3363258" cy="33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5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166-3632-4233-8E2C-E807982B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Trader vs Banker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E5894-5D18-4383-8477-CCE235447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AMM</a:t>
            </a:r>
            <a:r>
              <a:rPr lang="zh-CN" altLang="en-US" dirty="0"/>
              <a:t>是在</a:t>
            </a:r>
            <a:r>
              <a:rPr lang="en-US" altLang="zh-CN" dirty="0"/>
              <a:t>EVM</a:t>
            </a:r>
            <a:r>
              <a:rPr lang="zh-CN" altLang="en-US" dirty="0"/>
              <a:t>性能太弱这个前提下，对现实世界订单簿的一种近似。</a:t>
            </a:r>
            <a:r>
              <a:rPr lang="en-US" altLang="zh-CN" dirty="0"/>
              <a:t>Uni v3</a:t>
            </a:r>
            <a:r>
              <a:rPr lang="zh-CN" altLang="en-US" dirty="0"/>
              <a:t>的资金分布可能更接近现实世界的订单簿，极限情况下</a:t>
            </a:r>
            <a:r>
              <a:rPr lang="en-US" altLang="zh-CN" dirty="0" err="1"/>
              <a:t>uni</a:t>
            </a:r>
            <a:r>
              <a:rPr lang="en-US" altLang="zh-CN" dirty="0"/>
              <a:t> v3</a:t>
            </a:r>
            <a:r>
              <a:rPr lang="zh-CN" altLang="en-US" dirty="0"/>
              <a:t>挂的就是在挂单。性能足够强的话，</a:t>
            </a:r>
            <a:r>
              <a:rPr lang="en-US" altLang="zh-CN" dirty="0"/>
              <a:t>trader</a:t>
            </a:r>
            <a:r>
              <a:rPr lang="zh-CN" altLang="en-US" dirty="0"/>
              <a:t>思路要向订单簿方向进化。交易挖矿是流动性挖矿在这个层面上的进化。</a:t>
            </a:r>
            <a:endParaRPr lang="en-US" altLang="zh-CN" dirty="0"/>
          </a:p>
          <a:p>
            <a:r>
              <a:rPr lang="zh-CN" altLang="en-US" dirty="0"/>
              <a:t>生息资产拆成零息债</a:t>
            </a:r>
            <a:r>
              <a:rPr lang="en-US" altLang="zh-CN" dirty="0"/>
              <a:t>+</a:t>
            </a:r>
            <a:r>
              <a:rPr lang="zh-CN" altLang="en-US" dirty="0"/>
              <a:t>利息</a:t>
            </a:r>
            <a:r>
              <a:rPr lang="en-US" altLang="zh-CN" dirty="0"/>
              <a:t>token</a:t>
            </a:r>
            <a:r>
              <a:rPr lang="zh-CN" altLang="en-US" dirty="0"/>
              <a:t>，就是</a:t>
            </a:r>
            <a:r>
              <a:rPr lang="en-US" altLang="zh-CN" dirty="0"/>
              <a:t>trader</a:t>
            </a:r>
            <a:r>
              <a:rPr lang="zh-CN" altLang="en-US" dirty="0"/>
              <a:t>的思路。</a:t>
            </a:r>
            <a:endParaRPr lang="en-US" altLang="zh-CN" dirty="0"/>
          </a:p>
          <a:p>
            <a:r>
              <a:rPr lang="en-US" altLang="zh-CN" dirty="0"/>
              <a:t>Banker</a:t>
            </a:r>
            <a:r>
              <a:rPr lang="zh-CN" altLang="en-US" dirty="0"/>
              <a:t>的思路应该是，客户为了做一件事而去借钱，银行评估客户的偿还能力，给出相应的利率报价。这个愿景比较远，可能要通过</a:t>
            </a:r>
            <a:r>
              <a:rPr lang="en-US" altLang="zh-CN" dirty="0" err="1"/>
              <a:t>nft</a:t>
            </a:r>
            <a:r>
              <a:rPr lang="zh-CN" altLang="en-US" dirty="0"/>
              <a:t>之类的途径来实现。</a:t>
            </a:r>
          </a:p>
        </p:txBody>
      </p:sp>
    </p:spTree>
    <p:extLst>
      <p:ext uri="{BB962C8B-B14F-4D97-AF65-F5344CB8AC3E}">
        <p14:creationId xmlns:p14="http://schemas.microsoft.com/office/powerpoint/2010/main" val="38555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A61C-DE2F-4E57-BE3A-1EBE97ED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未来可能的发展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4081-D4B7-4CB8-8035-62728F2B8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债务</a:t>
            </a:r>
            <a:r>
              <a:rPr lang="en-US" altLang="zh-CN" dirty="0" err="1"/>
              <a:t>nft</a:t>
            </a:r>
            <a:r>
              <a:rPr lang="zh-CN" altLang="en-US" dirty="0"/>
              <a:t>化</a:t>
            </a:r>
            <a:endParaRPr lang="en-US" altLang="zh-CN" dirty="0"/>
          </a:p>
          <a:p>
            <a:r>
              <a:rPr lang="zh-CN" altLang="en-US" dirty="0"/>
              <a:t>信任问题的其他解决思路</a:t>
            </a:r>
            <a:endParaRPr lang="en-US" altLang="zh-CN" dirty="0"/>
          </a:p>
          <a:p>
            <a:r>
              <a:rPr lang="zh-CN" altLang="en-US" dirty="0"/>
              <a:t>订单簿但不一定需要预言机</a:t>
            </a:r>
            <a:endParaRPr lang="en-US" altLang="zh-CN" dirty="0"/>
          </a:p>
          <a:p>
            <a:r>
              <a:rPr lang="zh-CN" altLang="en-US" dirty="0"/>
              <a:t>更大的债务市场规模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8175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5EEA-AF6F-4C38-8A07-3212DBD7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89BF-DFE0-4F07-8177-8127AC75F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为了提高收益代币的流动性，大概率要推出流动性挖矿，甚至是交易挖矿，这里有挖矿的机会</a:t>
            </a:r>
            <a:endParaRPr lang="en-US" altLang="zh-CN" dirty="0"/>
          </a:p>
          <a:p>
            <a:r>
              <a:rPr lang="zh-CN" altLang="en-US"/>
              <a:t>项目都比较新，交互一下也可能有空投之类的</a:t>
            </a:r>
            <a:endParaRPr lang="en-US" altLang="zh-CN" dirty="0"/>
          </a:p>
          <a:p>
            <a:r>
              <a:rPr lang="zh-CN" altLang="en-US" dirty="0"/>
              <a:t>把利率序列当作可交易资产，研究其回归特性和错误定价，交易利率获利</a:t>
            </a:r>
          </a:p>
        </p:txBody>
      </p:sp>
    </p:spTree>
    <p:extLst>
      <p:ext uri="{BB962C8B-B14F-4D97-AF65-F5344CB8AC3E}">
        <p14:creationId xmlns:p14="http://schemas.microsoft.com/office/powerpoint/2010/main" val="21801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2588-8B5B-4819-BEF8-5D28A6BE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9AA9-9511-4CF2-9319-91B5DDFC3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Stable Rates:</a:t>
            </a:r>
            <a:r>
              <a:rPr lang="zh-CN" altLang="en-US" dirty="0"/>
              <a:t> </a:t>
            </a:r>
            <a:r>
              <a:rPr lang="en-US" altLang="zh-CN" dirty="0"/>
              <a:t>AAVE</a:t>
            </a:r>
          </a:p>
          <a:p>
            <a:r>
              <a:rPr lang="en-US" altLang="zh-CN" dirty="0"/>
              <a:t>Zero-Coupon Bonds:</a:t>
            </a:r>
            <a:r>
              <a:rPr lang="zh-CN" altLang="en-US" dirty="0"/>
              <a:t> </a:t>
            </a:r>
            <a:r>
              <a:rPr lang="en-US" altLang="zh-CN" dirty="0"/>
              <a:t>HiFi, UMA, Notional, Yield Protocol</a:t>
            </a:r>
          </a:p>
          <a:p>
            <a:r>
              <a:rPr lang="en-US" altLang="zh-CN" dirty="0"/>
              <a:t>Yield Stripping: Swivel, </a:t>
            </a:r>
            <a:r>
              <a:rPr lang="en-US" altLang="zh-CN" dirty="0" err="1"/>
              <a:t>Pendle</a:t>
            </a:r>
            <a:r>
              <a:rPr lang="en-US" altLang="zh-CN" dirty="0"/>
              <a:t>, Tempus, Element, Sense,</a:t>
            </a:r>
            <a:r>
              <a:rPr lang="zh-CN" altLang="en-US" dirty="0"/>
              <a:t> </a:t>
            </a:r>
            <a:r>
              <a:rPr lang="en-US" altLang="zh-CN" dirty="0" err="1"/>
              <a:t>APWine</a:t>
            </a:r>
            <a:r>
              <a:rPr lang="zh-CN" altLang="en-US" dirty="0"/>
              <a:t>（后两个处于很早期，目前没有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Interest Rate Perpetual Contracts: Strips, </a:t>
            </a:r>
            <a:r>
              <a:rPr lang="en-US" altLang="zh-CN" dirty="0" err="1"/>
              <a:t>YieldSwap</a:t>
            </a:r>
            <a:r>
              <a:rPr lang="zh-CN" altLang="en-US" dirty="0"/>
              <a:t>（目前没有</a:t>
            </a:r>
            <a:r>
              <a:rPr lang="en-US" altLang="zh-CN" dirty="0"/>
              <a:t>app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7378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E76D-F03E-4DDD-9089-4A12D870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Stable Rates:</a:t>
            </a:r>
            <a:r>
              <a:rPr lang="zh-CN" altLang="en-US" dirty="0"/>
              <a:t> </a:t>
            </a:r>
            <a:r>
              <a:rPr lang="en-US" altLang="zh-CN" dirty="0"/>
              <a:t>AAVE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73D4-8EB3-4A8E-BD0B-F1D05D27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并非不变，只是变化缓慢</a:t>
            </a:r>
            <a:endParaRPr lang="en-US" altLang="zh-CN" dirty="0"/>
          </a:p>
          <a:p>
            <a:r>
              <a:rPr lang="en-US" altLang="zh-CN" dirty="0"/>
              <a:t>Only apply to borrowers</a:t>
            </a:r>
          </a:p>
          <a:p>
            <a:r>
              <a:rPr lang="en-US" altLang="zh-CN" dirty="0"/>
              <a:t>Borrow rates are significantly high</a:t>
            </a:r>
          </a:p>
          <a:p>
            <a:r>
              <a:rPr lang="en-US" altLang="zh-CN" dirty="0"/>
              <a:t>Rebalance possibility(25%, 95%)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D6EC-7E98-41F8-912A-4A1BD98E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919" y="3838647"/>
            <a:ext cx="7304819" cy="28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58C0-B4F6-4BFF-ACB8-B5ED8C99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Zero-Coupon Bonds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CC9E-7799-42D8-994A-02A25B6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Borrower: $200 ETH &gt;&gt; 100 </a:t>
            </a:r>
            <a:r>
              <a:rPr lang="en-US" altLang="zh-CN" dirty="0" err="1"/>
              <a:t>yDAI</a:t>
            </a:r>
            <a:r>
              <a:rPr lang="en-US" altLang="zh-CN" dirty="0"/>
              <a:t> &gt;&gt; 97 DAI</a:t>
            </a:r>
          </a:p>
          <a:p>
            <a:r>
              <a:rPr lang="en-US" altLang="zh-CN" dirty="0"/>
              <a:t>Lender: 97 DAI &gt;&gt; 100yDAI &gt;&gt; 100DAI</a:t>
            </a:r>
          </a:p>
        </p:txBody>
      </p:sp>
    </p:spTree>
    <p:extLst>
      <p:ext uri="{BB962C8B-B14F-4D97-AF65-F5344CB8AC3E}">
        <p14:creationId xmlns:p14="http://schemas.microsoft.com/office/powerpoint/2010/main" val="284972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8E9D-45A5-4B7E-880E-F3947F80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HiFi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5710-760A-40B1-B9DB-8B7AB611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多了一个担保人，担保金在池子里，平时靠给人闪电贷生息</a:t>
            </a:r>
            <a:endParaRPr lang="en-US" altLang="zh-CN" dirty="0"/>
          </a:p>
          <a:p>
            <a:r>
              <a:rPr lang="en-US" altLang="zh-CN" dirty="0" err="1"/>
              <a:t>hUSDC</a:t>
            </a:r>
            <a:r>
              <a:rPr lang="zh-CN" altLang="en-US" dirty="0"/>
              <a:t>会直接折价卖给放贷人，对应的</a:t>
            </a:r>
            <a:r>
              <a:rPr lang="en-US" altLang="zh-CN" dirty="0" err="1"/>
              <a:t>hUSDC</a:t>
            </a:r>
            <a:r>
              <a:rPr lang="en-US" altLang="zh-CN" dirty="0"/>
              <a:t>-USDC LP</a:t>
            </a:r>
            <a:r>
              <a:rPr lang="zh-CN" altLang="en-US" dirty="0"/>
              <a:t>在</a:t>
            </a:r>
            <a:r>
              <a:rPr lang="en-US" altLang="zh-CN" dirty="0"/>
              <a:t>balancer</a:t>
            </a:r>
            <a:r>
              <a:rPr lang="zh-CN" altLang="en-US" dirty="0"/>
              <a:t>上面，资金池规模决定了借贷上限。</a:t>
            </a:r>
            <a:endParaRPr lang="en-US" altLang="zh-CN" dirty="0"/>
          </a:p>
          <a:p>
            <a:r>
              <a:rPr lang="zh-CN" altLang="en-US" dirty="0"/>
              <a:t>借贷量</a:t>
            </a:r>
            <a:r>
              <a:rPr lang="en-US" altLang="zh-CN" dirty="0"/>
              <a:t>100k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4FEE7C-073A-4DA9-BF04-81B3CCBFD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61" y="4001294"/>
            <a:ext cx="8589545" cy="185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1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D3E5-98A9-4F1A-A3E7-05014EDA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635B-B172-49A4-9F6D-EF1C0C04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多功能</a:t>
            </a:r>
            <a:r>
              <a:rPr lang="en-US" altLang="zh-CN" dirty="0" err="1"/>
              <a:t>DeFi</a:t>
            </a:r>
            <a:r>
              <a:rPr lang="zh-CN" altLang="en-US" dirty="0"/>
              <a:t>平台，包含固定利率功能，相关的</a:t>
            </a:r>
            <a:r>
              <a:rPr lang="en-US" altLang="zh-CN" dirty="0"/>
              <a:t>TVL</a:t>
            </a:r>
            <a:r>
              <a:rPr lang="zh-CN" altLang="en-US" dirty="0"/>
              <a:t>大约</a:t>
            </a:r>
            <a:r>
              <a:rPr lang="en-US" altLang="zh-CN" dirty="0"/>
              <a:t>4M</a:t>
            </a:r>
          </a:p>
          <a:p>
            <a:r>
              <a:rPr lang="zh-CN" altLang="en-US" dirty="0"/>
              <a:t>有一揽子工具，方便</a:t>
            </a:r>
            <a:r>
              <a:rPr lang="en-US" altLang="zh-CN" dirty="0"/>
              <a:t>DAO</a:t>
            </a:r>
            <a:r>
              <a:rPr lang="zh-CN" altLang="en-US" dirty="0"/>
              <a:t>做财富分配和资产管理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E2A26-015F-4F15-9B25-B0535D0A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2" y="3120720"/>
            <a:ext cx="5092863" cy="3191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51F4E-35B3-47EA-89A4-545C2D7BE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074" y="2922415"/>
            <a:ext cx="4277992" cy="373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68D1-6AF3-4EF7-B1A5-E6ECDD81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Notional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5CDDD-87FD-4ACA-8D32-FD1759FE6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UI</a:t>
            </a:r>
            <a:r>
              <a:rPr lang="zh-CN" altLang="en-US" dirty="0"/>
              <a:t>好一些，能看到利率期限结构，利率报价</a:t>
            </a:r>
            <a:endParaRPr lang="en-US" altLang="zh-CN" dirty="0"/>
          </a:p>
          <a:p>
            <a:r>
              <a:rPr lang="en-US" altLang="zh-CN" dirty="0"/>
              <a:t>LP</a:t>
            </a:r>
            <a:r>
              <a:rPr lang="zh-CN" altLang="en-US" dirty="0"/>
              <a:t>在极端行情也充当清算人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9353E-3481-4EF3-BC67-6E0FD24A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19" y="3108603"/>
            <a:ext cx="9113753" cy="338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287-1596-4CAD-B1C8-5C2968BB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Yield Protocol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E930-4F3A-4360-919D-065259AC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借贷池与</a:t>
            </a:r>
            <a:r>
              <a:rPr lang="en-US" altLang="zh-CN" dirty="0" err="1"/>
              <a:t>MakerDAO</a:t>
            </a:r>
            <a:r>
              <a:rPr lang="zh-CN" altLang="en-US" dirty="0"/>
              <a:t>高度绑定，还有给</a:t>
            </a:r>
            <a:r>
              <a:rPr lang="en-US" altLang="zh-CN" dirty="0" err="1"/>
              <a:t>MakerDAO</a:t>
            </a:r>
            <a:r>
              <a:rPr lang="zh-CN" altLang="en-US" dirty="0"/>
              <a:t>的债务头寸锁定利率的功能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AF615-92EE-438F-A076-FDC824DC3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68" y="2861862"/>
            <a:ext cx="5613368" cy="33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4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87C1-D016-4048-97E5-7AD68122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Yield Stripping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6713-D18C-4EAA-88B0-265B87D6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生息资产</a:t>
            </a:r>
            <a:r>
              <a:rPr lang="en-US" altLang="zh-CN" dirty="0" err="1"/>
              <a:t>cToken</a:t>
            </a:r>
            <a:r>
              <a:rPr lang="en-US" altLang="zh-CN" dirty="0"/>
              <a:t>&gt;&gt;principle token PT + yield token YT</a:t>
            </a:r>
          </a:p>
          <a:p>
            <a:r>
              <a:rPr lang="en-US" altLang="zh-CN" dirty="0"/>
              <a:t>PT</a:t>
            </a:r>
            <a:r>
              <a:rPr lang="zh-CN" altLang="en-US" dirty="0"/>
              <a:t>的部分和零息债概念很相近，与前一类的区别在于是否存在单独交易利率的投机者</a:t>
            </a:r>
            <a:endParaRPr lang="en-US" altLang="zh-CN" dirty="0"/>
          </a:p>
          <a:p>
            <a:r>
              <a:rPr lang="zh-CN" altLang="en-US" dirty="0"/>
              <a:t>给利率市场带来了杠杆，但交易浮动利率只能做多</a:t>
            </a:r>
            <a:endParaRPr lang="en-US" altLang="zh-CN" dirty="0"/>
          </a:p>
          <a:p>
            <a:r>
              <a:rPr lang="zh-CN" altLang="en-US" dirty="0"/>
              <a:t>直接操作的是生息资产，没有超额抵押的步骤，规避了这一块的风险，减少调用预言机</a:t>
            </a:r>
            <a:endParaRPr lang="en-US" altLang="zh-CN" dirty="0"/>
          </a:p>
          <a:p>
            <a:r>
              <a:rPr lang="zh-CN" altLang="en-US" dirty="0"/>
              <a:t>假设利率</a:t>
            </a:r>
            <a:r>
              <a:rPr lang="en-US" altLang="zh-CN" dirty="0"/>
              <a:t>5%</a:t>
            </a:r>
            <a:r>
              <a:rPr lang="zh-CN" altLang="en-US" dirty="0"/>
              <a:t>；固定利率者：</a:t>
            </a:r>
            <a:r>
              <a:rPr lang="en-US" altLang="zh-CN" dirty="0"/>
              <a:t>1000 USDC&gt;&gt;1000 </a:t>
            </a:r>
            <a:r>
              <a:rPr lang="en-US" altLang="zh-CN" dirty="0" err="1"/>
              <a:t>zcUSDC</a:t>
            </a:r>
            <a:r>
              <a:rPr lang="en-US" altLang="zh-CN" dirty="0"/>
              <a:t> + 1000 </a:t>
            </a:r>
            <a:r>
              <a:rPr lang="en-US" altLang="zh-CN" dirty="0" err="1"/>
              <a:t>nUSDC</a:t>
            </a:r>
            <a:r>
              <a:rPr lang="en-US" altLang="zh-CN" dirty="0"/>
              <a:t>&gt;&gt;1000 </a:t>
            </a:r>
            <a:r>
              <a:rPr lang="en-US" altLang="zh-CN" dirty="0" err="1"/>
              <a:t>zcUSDC</a:t>
            </a:r>
            <a:r>
              <a:rPr lang="en-US" altLang="zh-CN" dirty="0"/>
              <a:t> + 50USDC &gt;&gt; </a:t>
            </a:r>
            <a:r>
              <a:rPr lang="zh-CN" altLang="en-US" dirty="0"/>
              <a:t>一年后</a:t>
            </a:r>
            <a:r>
              <a:rPr lang="en-US" altLang="zh-CN" dirty="0"/>
              <a:t>1050 USDC</a:t>
            </a:r>
            <a:r>
              <a:rPr lang="zh-CN" altLang="en-US" dirty="0"/>
              <a:t>；浮动利率者：</a:t>
            </a:r>
            <a:r>
              <a:rPr lang="en-US" altLang="zh-CN" dirty="0"/>
              <a:t>50USDC &gt;&gt; 1000 </a:t>
            </a:r>
            <a:r>
              <a:rPr lang="en-US" altLang="zh-CN" dirty="0" err="1"/>
              <a:t>nUSDC</a:t>
            </a:r>
            <a:r>
              <a:rPr lang="en-US" altLang="zh-CN" dirty="0"/>
              <a:t>&gt;&gt;</a:t>
            </a:r>
            <a:r>
              <a:rPr lang="zh-CN" altLang="en-US" dirty="0"/>
              <a:t>一年后获得</a:t>
            </a:r>
            <a:r>
              <a:rPr lang="en-US" altLang="zh-CN" dirty="0"/>
              <a:t>1000USDC</a:t>
            </a:r>
            <a:r>
              <a:rPr lang="zh-CN" altLang="en-US" dirty="0"/>
              <a:t>的利息收益。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34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1140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Theme</vt:lpstr>
      <vt:lpstr>Fixed Interest  DeFi Protocols</vt:lpstr>
      <vt:lpstr>Constructions</vt:lpstr>
      <vt:lpstr>Stable Rates: AAVE</vt:lpstr>
      <vt:lpstr>Zero-Coupon Bonds</vt:lpstr>
      <vt:lpstr>HiFi</vt:lpstr>
      <vt:lpstr>UMA</vt:lpstr>
      <vt:lpstr>Notional</vt:lpstr>
      <vt:lpstr>Yield Protocol</vt:lpstr>
      <vt:lpstr>Yield Stripping </vt:lpstr>
      <vt:lpstr>OrderBook</vt:lpstr>
      <vt:lpstr>AMM</vt:lpstr>
      <vt:lpstr>Pendle</vt:lpstr>
      <vt:lpstr>Tempus</vt:lpstr>
      <vt:lpstr>Element</vt:lpstr>
      <vt:lpstr>Interest Rate Perpetual Contracts</vt:lpstr>
      <vt:lpstr>AMM vs OrderBook</vt:lpstr>
      <vt:lpstr>Trader vs Banker</vt:lpstr>
      <vt:lpstr>未来可能的发展</vt:lpstr>
      <vt:lpstr>机会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Interest  DeFi Protocols</dc:title>
  <dc:creator>马 云龙</dc:creator>
  <cp:lastModifiedBy>马 云龙</cp:lastModifiedBy>
  <cp:revision>8</cp:revision>
  <dcterms:created xsi:type="dcterms:W3CDTF">2021-10-14T03:39:02Z</dcterms:created>
  <dcterms:modified xsi:type="dcterms:W3CDTF">2021-10-15T02:57:53Z</dcterms:modified>
</cp:coreProperties>
</file>