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8" r:id="rId3"/>
    <p:sldId id="316" r:id="rId4"/>
    <p:sldId id="274" r:id="rId5"/>
    <p:sldId id="282" r:id="rId6"/>
    <p:sldId id="314" r:id="rId7"/>
    <p:sldId id="286" r:id="rId8"/>
    <p:sldId id="308" r:id="rId9"/>
    <p:sldId id="270" r:id="rId10"/>
    <p:sldId id="313" r:id="rId11"/>
    <p:sldId id="262" r:id="rId12"/>
    <p:sldId id="293" r:id="rId13"/>
    <p:sldId id="273" r:id="rId14"/>
    <p:sldId id="278" r:id="rId15"/>
    <p:sldId id="315" r:id="rId16"/>
    <p:sldId id="301" r:id="rId17"/>
    <p:sldId id="302" r:id="rId18"/>
    <p:sldId id="295" r:id="rId19"/>
    <p:sldId id="29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zhaohui" initials="lz" lastIdx="1" clrIdx="0">
    <p:extLst>
      <p:ext uri="{19B8F6BF-5375-455C-9EA6-DF929625EA0E}">
        <p15:presenceInfo xmlns:p15="http://schemas.microsoft.com/office/powerpoint/2012/main" userId="da652307d87976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113" d="100"/>
          <a:sy n="113" d="100"/>
        </p:scale>
        <p:origin x="159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D17404-A0CB-493B-8A2C-7DA1C57C843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1317480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D17404-A0CB-493B-8A2C-7DA1C57C843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25688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D17404-A0CB-493B-8A2C-7DA1C57C843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278434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AD17404-A0CB-493B-8A2C-7DA1C57C843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133220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AD17404-A0CB-493B-8A2C-7DA1C57C8439}"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26946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AD17404-A0CB-493B-8A2C-7DA1C57C843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386069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AD17404-A0CB-493B-8A2C-7DA1C57C8439}"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252392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AD17404-A0CB-493B-8A2C-7DA1C57C8439}"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400065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17404-A0CB-493B-8A2C-7DA1C57C8439}"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12187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D17404-A0CB-493B-8A2C-7DA1C57C843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388122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AD17404-A0CB-493B-8A2C-7DA1C57C8439}"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161DA-48BD-4775-8EA6-3064CCB968D9}" type="slidenum">
              <a:rPr lang="en-US" smtClean="0"/>
              <a:t>‹#›</a:t>
            </a:fld>
            <a:endParaRPr lang="en-US"/>
          </a:p>
        </p:txBody>
      </p:sp>
    </p:spTree>
    <p:extLst>
      <p:ext uri="{BB962C8B-B14F-4D97-AF65-F5344CB8AC3E}">
        <p14:creationId xmlns:p14="http://schemas.microsoft.com/office/powerpoint/2010/main" val="377004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17404-A0CB-493B-8A2C-7DA1C57C8439}" type="datetimeFigureOut">
              <a:rPr lang="en-US" smtClean="0"/>
              <a:t>10/23/2021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161DA-48BD-4775-8EA6-3064CCB968D9}" type="slidenum">
              <a:rPr lang="en-US" smtClean="0"/>
              <a:t>‹#›</a:t>
            </a:fld>
            <a:endParaRPr lang="en-US"/>
          </a:p>
        </p:txBody>
      </p:sp>
    </p:spTree>
    <p:extLst>
      <p:ext uri="{BB962C8B-B14F-4D97-AF65-F5344CB8AC3E}">
        <p14:creationId xmlns:p14="http://schemas.microsoft.com/office/powerpoint/2010/main" val="1146772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8B955-D458-41AB-9A33-C381CD9011C8}"/>
              </a:ext>
            </a:extLst>
          </p:cNvPr>
          <p:cNvSpPr>
            <a:spLocks noGrp="1"/>
          </p:cNvSpPr>
          <p:nvPr>
            <p:ph type="ctrTitle"/>
          </p:nvPr>
        </p:nvSpPr>
        <p:spPr>
          <a:xfrm>
            <a:off x="200416" y="598224"/>
            <a:ext cx="8743167" cy="1655762"/>
          </a:xfrm>
        </p:spPr>
        <p:txBody>
          <a:bodyPr>
            <a:noAutofit/>
          </a:bodyPr>
          <a:lstStyle/>
          <a:p>
            <a:pPr algn="ctr">
              <a:lnSpc>
                <a:spcPct val="150000"/>
              </a:lnSpc>
              <a:spcAft>
                <a:spcPts val="600"/>
              </a:spcAft>
            </a:pPr>
            <a:r>
              <a:rPr lang="en-GB" altLang="zh-CN" sz="3200" b="1" dirty="0">
                <a:effectLst/>
                <a:latin typeface="Times New Roman" panose="02020603050405020304" pitchFamily="18" charset="0"/>
                <a:ea typeface="DengXian" panose="02010600030101010101" pitchFamily="2" charset="-122"/>
              </a:rPr>
              <a:t>A Gaussian Process Emulator Based Approach for Bayesian Calibration of a Functional Input </a:t>
            </a:r>
            <a:endParaRPr lang="zh-CN" altLang="zh-CN" sz="3200" b="1" dirty="0">
              <a:effectLst/>
              <a:latin typeface="Times New Roman" panose="02020603050405020304" pitchFamily="18" charset="0"/>
              <a:ea typeface="Times New Roman" panose="02020603050405020304" pitchFamily="18" charset="0"/>
            </a:endParaRPr>
          </a:p>
        </p:txBody>
      </p:sp>
      <p:sp>
        <p:nvSpPr>
          <p:cNvPr id="3" name="副标题 2">
            <a:extLst>
              <a:ext uri="{FF2B5EF4-FFF2-40B4-BE49-F238E27FC236}">
                <a16:creationId xmlns:a16="http://schemas.microsoft.com/office/drawing/2014/main" id="{125C7A94-5620-40D4-9220-918F27C9448A}"/>
              </a:ext>
            </a:extLst>
          </p:cNvPr>
          <p:cNvSpPr>
            <a:spLocks noGrp="1"/>
          </p:cNvSpPr>
          <p:nvPr>
            <p:ph type="subTitle" idx="1"/>
          </p:nvPr>
        </p:nvSpPr>
        <p:spPr>
          <a:xfrm>
            <a:off x="1142999" y="2798463"/>
            <a:ext cx="7027334" cy="1655762"/>
          </a:xfrm>
        </p:spPr>
        <p:txBody>
          <a:bodyPr>
            <a:normAutofit/>
          </a:bodyPr>
          <a:lstStyle/>
          <a:p>
            <a:r>
              <a:rPr lang="en-US" altLang="zh-CN" b="1" dirty="0"/>
              <a:t>Zhaohui Li</a:t>
            </a:r>
            <a:endParaRPr lang="en-US" b="1" dirty="0"/>
          </a:p>
          <a:p>
            <a:r>
              <a:rPr lang="en-US" sz="2000" dirty="0"/>
              <a:t>Georgia Institute of Technology</a:t>
            </a:r>
          </a:p>
          <a:p>
            <a:r>
              <a:rPr lang="en-US" altLang="zh-CN" sz="2000" dirty="0"/>
              <a:t>Joint work with </a:t>
            </a:r>
            <a:r>
              <a:rPr lang="en-US" sz="2000" dirty="0"/>
              <a:t>Matthias </a:t>
            </a:r>
            <a:r>
              <a:rPr lang="en-GB" sz="2000" dirty="0"/>
              <a:t>Hwai Yong</a:t>
            </a:r>
            <a:r>
              <a:rPr lang="en-US" altLang="zh-CN" sz="2000" dirty="0"/>
              <a:t> </a:t>
            </a:r>
            <a:r>
              <a:rPr lang="en-US" sz="2000" dirty="0"/>
              <a:t>Tan</a:t>
            </a:r>
          </a:p>
          <a:p>
            <a:endParaRPr lang="en-US" altLang="zh-CN" sz="2000" dirty="0"/>
          </a:p>
        </p:txBody>
      </p:sp>
      <p:sp>
        <p:nvSpPr>
          <p:cNvPr id="5" name="TextBox 4">
            <a:extLst>
              <a:ext uri="{FF2B5EF4-FFF2-40B4-BE49-F238E27FC236}">
                <a16:creationId xmlns:a16="http://schemas.microsoft.com/office/drawing/2014/main" id="{1CC31607-C46F-434F-9CEA-91BF7B3CC7D3}"/>
              </a:ext>
            </a:extLst>
          </p:cNvPr>
          <p:cNvSpPr txBox="1"/>
          <p:nvPr/>
        </p:nvSpPr>
        <p:spPr>
          <a:xfrm>
            <a:off x="355598" y="5235769"/>
            <a:ext cx="7755468" cy="830997"/>
          </a:xfrm>
          <a:prstGeom prst="rect">
            <a:avLst/>
          </a:prstGeom>
          <a:noFill/>
        </p:spPr>
        <p:txBody>
          <a:bodyPr wrap="square">
            <a:spAutoFit/>
          </a:bodyPr>
          <a:lstStyle/>
          <a:p>
            <a:pPr algn="just"/>
            <a:r>
              <a:rPr lang="en-US" altLang="zh-CN" sz="1600" b="1" dirty="0"/>
              <a:t>Acknowledgement</a:t>
            </a:r>
            <a:r>
              <a:rPr lang="en-US" altLang="zh-CN" sz="1600" dirty="0"/>
              <a:t>: This work has been supported by two grants from the Research Grants Council of the Hong Kong Special Administrative Region, China (General Research Fund Project Nos.: CityU 11201117 and CityU 11205118). </a:t>
            </a:r>
          </a:p>
        </p:txBody>
      </p:sp>
    </p:spTree>
    <p:extLst>
      <p:ext uri="{BB962C8B-B14F-4D97-AF65-F5344CB8AC3E}">
        <p14:creationId xmlns:p14="http://schemas.microsoft.com/office/powerpoint/2010/main" val="3241011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A3FD-BC91-4456-9C90-450800848FF1}"/>
              </a:ext>
            </a:extLst>
          </p:cNvPr>
          <p:cNvSpPr>
            <a:spLocks noGrp="1"/>
          </p:cNvSpPr>
          <p:nvPr>
            <p:ph type="title"/>
          </p:nvPr>
        </p:nvSpPr>
        <p:spPr>
          <a:xfrm>
            <a:off x="628650" y="18256"/>
            <a:ext cx="7886700" cy="768924"/>
          </a:xfrm>
        </p:spPr>
        <p:txBody>
          <a:bodyPr/>
          <a:lstStyle/>
          <a:p>
            <a:pPr algn="ctr"/>
            <a:r>
              <a:rPr lang="en-US" altLang="zh-CN" dirty="0"/>
              <a:t>The Emulator-based Posterior</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9C2F02-360F-49C3-983F-A52092119F21}"/>
                  </a:ext>
                </a:extLst>
              </p:cNvPr>
              <p:cNvSpPr>
                <a:spLocks noGrp="1"/>
              </p:cNvSpPr>
              <p:nvPr>
                <p:ph idx="1"/>
              </p:nvPr>
            </p:nvSpPr>
            <p:spPr>
              <a:xfrm>
                <a:off x="381663" y="874642"/>
                <a:ext cx="8499944" cy="5621573"/>
              </a:xfrm>
            </p:spPr>
            <p:txBody>
              <a:bodyPr/>
              <a:lstStyle/>
              <a:p>
                <a:pPr>
                  <a:lnSpc>
                    <a:spcPct val="100000"/>
                  </a:lnSpc>
                </a:pPr>
                <a:r>
                  <a:rPr lang="en-US" altLang="zh-CN" sz="2800" dirty="0"/>
                  <a:t>The emulator-based </a:t>
                </a:r>
                <a:r>
                  <a:rPr lang="en-US" altLang="zh-CN" sz="2800" dirty="0">
                    <a:solidFill>
                      <a:schemeClr val="tx1">
                        <a:lumMod val="95000"/>
                        <a:lumOff val="5000"/>
                      </a:schemeClr>
                    </a:solidFill>
                  </a:rPr>
                  <a:t>posterior</a:t>
                </a:r>
                <a:r>
                  <a:rPr lang="en-US" altLang="zh-CN" sz="2800" dirty="0"/>
                  <a:t> for the parameters of the functional input: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0" i="1">
                          <a:latin typeface="Cambria Math" panose="02040503050406030204" pitchFamily="18" charset="0"/>
                        </a:rPr>
                        <m:t>𝜋</m:t>
                      </m:r>
                      <m:d>
                        <m:dPr>
                          <m:endChr m:val="|"/>
                          <m:ctrlPr>
                            <a:rPr lang="en-US" altLang="zh-CN" sz="2000" b="1" i="1">
                              <a:latin typeface="Cambria Math" panose="02040503050406030204" pitchFamily="18" charset="0"/>
                            </a:rPr>
                          </m:ctrlPr>
                        </m:dPr>
                        <m:e>
                          <m:r>
                            <a:rPr lang="en-US" altLang="zh-CN" sz="2000" b="1" i="1">
                              <a:latin typeface="Cambria Math" panose="02040503050406030204" pitchFamily="18" charset="0"/>
                            </a:rPr>
                            <m:t>𝝃</m:t>
                          </m:r>
                        </m:e>
                      </m:d>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b="0" i="1">
                              <a:latin typeface="Cambria Math" panose="02040503050406030204" pitchFamily="18" charset="0"/>
                            </a:rPr>
                            <m:t>𝑝</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b="0" i="1">
                              <a:latin typeface="Cambria Math" panose="02040503050406030204" pitchFamily="18" charset="0"/>
                            </a:rPr>
                            <m:t>𝑠</m:t>
                          </m:r>
                        </m:sup>
                      </m:sSup>
                      <m:d>
                        <m:dPr>
                          <m:ctrlPr>
                            <a:rPr lang="en-US" altLang="zh-CN" sz="2000" i="1">
                              <a:latin typeface="Cambria Math" panose="02040503050406030204" pitchFamily="18" charset="0"/>
                            </a:rPr>
                          </m:ctrlPr>
                        </m:dPr>
                        <m:e>
                          <m:r>
                            <a:rPr lang="en-US" altLang="zh-CN" sz="2000" b="0" i="1">
                              <a:latin typeface="Cambria Math" panose="02040503050406030204" pitchFamily="18" charset="0"/>
                            </a:rPr>
                            <m:t>𝒟</m:t>
                          </m:r>
                        </m:e>
                      </m:d>
                      <m:r>
                        <a:rPr lang="en-US" altLang="zh-CN" sz="2000" b="1" i="1">
                          <a:latin typeface="Cambria Math" panose="02040503050406030204" pitchFamily="18" charset="0"/>
                        </a:rPr>
                        <m:t>)∝</m:t>
                      </m:r>
                      <m:sSup>
                        <m:sSupPr>
                          <m:ctrlPr>
                            <a:rPr lang="en-US" altLang="zh-CN" sz="2000" b="1" i="1" smtClean="0">
                              <a:latin typeface="Cambria Math" panose="02040503050406030204" pitchFamily="18" charset="0"/>
                            </a:rPr>
                          </m:ctrlPr>
                        </m:sSupPr>
                        <m:e>
                          <m:d>
                            <m:dPr>
                              <m:begChr m:val="|"/>
                              <m:endChr m:val="|"/>
                              <m:ctrlPr>
                                <a:rPr lang="en-US" altLang="zh-CN" sz="2000" b="1" i="1" smtClean="0">
                                  <a:latin typeface="Cambria Math" panose="02040503050406030204" pitchFamily="18" charset="0"/>
                                </a:rPr>
                              </m:ctrlPr>
                            </m:dPr>
                            <m:e>
                              <m:r>
                                <a:rPr lang="en-US" altLang="zh-CN" sz="2000" i="1">
                                  <a:latin typeface="Cambria Math" panose="02040503050406030204" pitchFamily="18" charset="0"/>
                                </a:rPr>
                                <m:t>𝑣</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𝜻</m:t>
                                  </m:r>
                                </m:e>
                              </m:d>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𝑹</m:t>
                                  </m:r>
                                </m:e>
                                <m:sub>
                                  <m:r>
                                    <a:rPr lang="en-US" altLang="zh-CN" sz="2000" i="1">
                                      <a:latin typeface="Cambria Math" panose="02040503050406030204" pitchFamily="18" charset="0"/>
                                    </a:rPr>
                                    <m:t>𝑠</m:t>
                                  </m:r>
                                </m:sub>
                              </m:sSub>
                              <m:r>
                                <a:rPr lang="en-US" altLang="zh-CN" sz="2000" b="1"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𝑒</m:t>
                                  </m:r>
                                </m:sub>
                                <m:sup>
                                  <m:r>
                                    <a:rPr lang="en-US" altLang="zh-CN" sz="2000" i="1">
                                      <a:latin typeface="Cambria Math" panose="02040503050406030204" pitchFamily="18" charset="0"/>
                                    </a:rPr>
                                    <m:t>2</m:t>
                                  </m:r>
                                </m:sup>
                              </m:sSubSup>
                              <m:r>
                                <a:rPr lang="en-US" altLang="zh-CN" sz="2000" b="1" i="1">
                                  <a:latin typeface="Cambria Math" panose="02040503050406030204" pitchFamily="18" charset="0"/>
                                </a:rPr>
                                <m:t>𝑰</m:t>
                              </m:r>
                            </m:e>
                          </m:d>
                        </m:e>
                        <m:sup>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sup>
                      </m:sSup>
                      <m:func>
                        <m:funcPr>
                          <m:ctrlPr>
                            <a:rPr lang="en-US" altLang="zh-CN" sz="2000" b="1" i="1">
                              <a:latin typeface="Cambria Math" panose="02040503050406030204" pitchFamily="18" charset="0"/>
                            </a:rPr>
                          </m:ctrlPr>
                        </m:funcPr>
                        <m:fName>
                          <m:r>
                            <m:rPr>
                              <m:sty m:val="p"/>
                            </m:rPr>
                            <a:rPr lang="en-US" altLang="zh-CN" sz="2000">
                              <a:latin typeface="Cambria Math" panose="02040503050406030204" pitchFamily="18" charset="0"/>
                            </a:rPr>
                            <m:t>exp</m:t>
                          </m:r>
                        </m:fName>
                        <m:e>
                          <m:d>
                            <m:dPr>
                              <m:begChr m:val="{"/>
                              <m:endChr m:val="}"/>
                              <m:ctrlPr>
                                <a:rPr lang="en-US" altLang="zh-CN" sz="2000" b="1" i="1">
                                  <a:latin typeface="Cambria Math" panose="02040503050406030204" pitchFamily="18" charset="0"/>
                                </a:rPr>
                              </m:ctrlPr>
                            </m:dPr>
                            <m:e>
                              <m:r>
                                <a:rPr lang="en-US" altLang="zh-CN" sz="2000" b="1"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p>
                                <m:sSupPr>
                                  <m:ctrlPr>
                                    <a:rPr lang="en-US" altLang="zh-CN" sz="2000" b="1" i="1">
                                      <a:latin typeface="Cambria Math" panose="02040503050406030204" pitchFamily="18" charset="0"/>
                                    </a:rPr>
                                  </m:ctrlPr>
                                </m:sSupPr>
                                <m:e>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b="1" i="1">
                                              <a:latin typeface="Cambria Math" panose="02040503050406030204" pitchFamily="18" charset="0"/>
                                            </a:rPr>
                                            <m:t>𝒑</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𝒎</m:t>
                                          </m:r>
                                        </m:e>
                                        <m:sup>
                                          <m:r>
                                            <a:rPr lang="en-US" altLang="zh-CN" sz="2000" b="1" i="1">
                                              <a:latin typeface="Cambria Math" panose="02040503050406030204" pitchFamily="18" charset="0"/>
                                            </a:rPr>
                                            <m:t>𝒔</m:t>
                                          </m:r>
                                        </m:sup>
                                      </m:sSup>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𝜻</m:t>
                                          </m:r>
                                        </m:e>
                                      </m:d>
                                    </m:e>
                                  </m:d>
                                </m:e>
                                <m:sup>
                                  <m:r>
                                    <a:rPr lang="en-US" altLang="zh-CN" sz="2000" b="0" i="1">
                                      <a:latin typeface="Cambria Math" panose="02040503050406030204" pitchFamily="18" charset="0"/>
                                    </a:rPr>
                                    <m:t>𝑇</m:t>
                                  </m:r>
                                </m:sup>
                              </m:sSup>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r>
                                        <a:rPr lang="en-US" altLang="zh-CN" sz="2000" i="1">
                                          <a:latin typeface="Cambria Math" panose="02040503050406030204" pitchFamily="18" charset="0"/>
                                        </a:rPr>
                                        <m:t>𝑣</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𝜻</m:t>
                                          </m:r>
                                        </m:e>
                                      </m:d>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𝑹</m:t>
                                          </m:r>
                                        </m:e>
                                        <m:sub>
                                          <m:r>
                                            <a:rPr lang="en-US" altLang="zh-CN" sz="2000" b="0" i="1" smtClean="0">
                                              <a:latin typeface="Cambria Math" panose="02040503050406030204" pitchFamily="18" charset="0"/>
                                            </a:rPr>
                                            <m:t>𝑠</m:t>
                                          </m:r>
                                        </m:sub>
                                      </m:sSub>
                                      <m:r>
                                        <a:rPr lang="en-US" altLang="zh-CN" sz="2000" b="1"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𝑒</m:t>
                                          </m:r>
                                        </m:sub>
                                        <m:sup>
                                          <m:r>
                                            <a:rPr lang="en-US" altLang="zh-CN" sz="2000" i="1">
                                              <a:latin typeface="Cambria Math" panose="02040503050406030204" pitchFamily="18" charset="0"/>
                                            </a:rPr>
                                            <m:t>2</m:t>
                                          </m:r>
                                        </m:sup>
                                      </m:sSubSup>
                                      <m:r>
                                        <a:rPr lang="en-US" altLang="zh-CN" sz="2000" b="1" i="1">
                                          <a:latin typeface="Cambria Math" panose="02040503050406030204" pitchFamily="18" charset="0"/>
                                        </a:rPr>
                                        <m:t>𝑰</m:t>
                                      </m:r>
                                    </m:e>
                                  </m:d>
                                </m:e>
                                <m:sup>
                                  <m:r>
                                    <a:rPr lang="en-US" altLang="zh-CN" sz="2000" b="0" i="1">
                                      <a:latin typeface="Cambria Math" panose="02040503050406030204" pitchFamily="18" charset="0"/>
                                    </a:rPr>
                                    <m:t>−1</m:t>
                                  </m:r>
                                </m:sup>
                              </m:sSup>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i="1">
                                          <a:latin typeface="Cambria Math" panose="02040503050406030204" pitchFamily="18" charset="0"/>
                                        </a:rPr>
                                        <m:t>𝑝</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𝒎</m:t>
                                      </m:r>
                                    </m:e>
                                    <m:sup>
                                      <m:r>
                                        <a:rPr lang="en-US" altLang="zh-CN" sz="2000" i="1">
                                          <a:latin typeface="Cambria Math" panose="02040503050406030204" pitchFamily="18" charset="0"/>
                                        </a:rPr>
                                        <m:t>𝑠</m:t>
                                      </m:r>
                                    </m:sup>
                                  </m:sSup>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𝜻</m:t>
                                      </m:r>
                                    </m:e>
                                  </m:d>
                                </m:e>
                              </m:d>
                            </m:e>
                          </m:d>
                        </m:e>
                      </m:func>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d>
                            <m:dPr>
                              <m:begChr m:val="|"/>
                              <m:endChr m:val="|"/>
                              <m:ctrlPr>
                                <a:rPr lang="en-US" altLang="zh-CN" sz="2000" b="1"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𝑓</m:t>
                                  </m:r>
                                </m:sub>
                                <m:sup>
                                  <m:r>
                                    <a:rPr lang="en-US" altLang="zh-CN" sz="2000" i="1">
                                      <a:latin typeface="Cambria Math" panose="02040503050406030204" pitchFamily="18" charset="0"/>
                                    </a:rPr>
                                    <m:t>2</m:t>
                                  </m:r>
                                </m:sup>
                              </m:sSubSup>
                              <m:r>
                                <a:rPr lang="en-US" altLang="zh-CN" sz="2000" b="1" i="1">
                                  <a:latin typeface="Cambria Math" panose="02040503050406030204" pitchFamily="18" charset="0"/>
                                </a:rPr>
                                <m:t>𝜮</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𝜼</m:t>
                                  </m:r>
                                </m:e>
                              </m:d>
                            </m:e>
                          </m:d>
                        </m:e>
                        <m:sup>
                          <m:r>
                            <a:rPr lang="en-US" altLang="zh-CN" sz="2000" b="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a:latin typeface="Cambria Math" panose="02040503050406030204" pitchFamily="18" charset="0"/>
                                </a:rPr>
                                <m:t>1</m:t>
                              </m:r>
                            </m:num>
                            <m:den>
                              <m:r>
                                <a:rPr lang="en-US" altLang="zh-CN" sz="2000" b="0" i="1">
                                  <a:latin typeface="Cambria Math" panose="02040503050406030204" pitchFamily="18" charset="0"/>
                                </a:rPr>
                                <m:t>2</m:t>
                              </m:r>
                            </m:den>
                          </m:f>
                        </m:sup>
                      </m:sSup>
                      <m:func>
                        <m:funcPr>
                          <m:ctrlPr>
                            <a:rPr lang="en-US" altLang="zh-CN" sz="2000" b="1" i="1">
                              <a:latin typeface="Cambria Math" panose="02040503050406030204" pitchFamily="18" charset="0"/>
                            </a:rPr>
                          </m:ctrlPr>
                        </m:funcPr>
                        <m:fName>
                          <m:r>
                            <m:rPr>
                              <m:sty m:val="p"/>
                            </m:rPr>
                            <a:rPr lang="en-US" altLang="zh-CN" sz="2000">
                              <a:latin typeface="Cambria Math" panose="02040503050406030204" pitchFamily="18" charset="0"/>
                            </a:rPr>
                            <m:t>exp</m:t>
                          </m:r>
                        </m:fName>
                        <m:e>
                          <m:d>
                            <m:dPr>
                              <m:begChr m:val="["/>
                              <m:endChr m:val="]"/>
                              <m:ctrlPr>
                                <a:rPr lang="en-US" altLang="zh-CN" sz="2000" b="1" i="1">
                                  <a:latin typeface="Cambria Math" panose="02040503050406030204" pitchFamily="18" charset="0"/>
                                </a:rPr>
                              </m:ctrlPr>
                            </m:dPr>
                            <m:e>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0" i="1">
                                      <a:latin typeface="Cambria Math" panose="02040503050406030204" pitchFamily="18" charset="0"/>
                                    </a:rPr>
                                    <m:t>1</m:t>
                                  </m:r>
                                </m:num>
                                <m:den>
                                  <m:r>
                                    <a:rPr lang="en-US" altLang="zh-CN" sz="2000" b="0" i="1">
                                      <a:latin typeface="Cambria Math" panose="02040503050406030204" pitchFamily="18" charset="0"/>
                                    </a:rPr>
                                    <m:t>2</m:t>
                                  </m:r>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𝜎</m:t>
                                      </m:r>
                                    </m:e>
                                    <m:sub>
                                      <m:r>
                                        <a:rPr lang="en-US" altLang="zh-CN" sz="2000" b="0" i="1">
                                          <a:latin typeface="Cambria Math" panose="02040503050406030204" pitchFamily="18" charset="0"/>
                                        </a:rPr>
                                        <m:t>𝑓</m:t>
                                      </m:r>
                                    </m:sub>
                                    <m:sup>
                                      <m:r>
                                        <a:rPr lang="en-US" altLang="zh-CN" sz="2000" b="0" i="1">
                                          <a:latin typeface="Cambria Math" panose="02040503050406030204" pitchFamily="18" charset="0"/>
                                        </a:rPr>
                                        <m:t>2</m:t>
                                      </m:r>
                                    </m:sup>
                                  </m:sSubSup>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𝜻</m:t>
                                  </m:r>
                                </m:e>
                                <m:sup>
                                  <m:r>
                                    <a:rPr lang="en-US" altLang="zh-CN" sz="2000" b="0" i="1">
                                      <a:latin typeface="Cambria Math" panose="02040503050406030204" pitchFamily="18" charset="0"/>
                                    </a:rPr>
                                    <m:t>𝑇</m:t>
                                  </m:r>
                                </m:sup>
                              </m:sSup>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𝜮</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𝜼</m:t>
                                      </m:r>
                                    </m:e>
                                  </m:d>
                                </m:e>
                                <m:sup>
                                  <m:r>
                                    <a:rPr lang="en-US" altLang="zh-CN" sz="2000" b="0" i="1">
                                      <a:latin typeface="Cambria Math" panose="02040503050406030204" pitchFamily="18" charset="0"/>
                                    </a:rPr>
                                    <m:t>−1</m:t>
                                  </m:r>
                                </m:sup>
                              </m:sSup>
                              <m:r>
                                <a:rPr lang="en-US" altLang="zh-CN" sz="2000" b="1" i="1">
                                  <a:latin typeface="Cambria Math" panose="02040503050406030204" pitchFamily="18" charset="0"/>
                                </a:rPr>
                                <m:t>𝜻</m:t>
                              </m:r>
                            </m:e>
                          </m:d>
                        </m:e>
                      </m:func>
                      <m:r>
                        <a:rPr lang="en-US" altLang="zh-CN" sz="2000" b="0" i="1">
                          <a:latin typeface="Cambria Math" panose="02040503050406030204" pitchFamily="18" charset="0"/>
                        </a:rPr>
                        <m:t>𝜋</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𝜼</m:t>
                          </m:r>
                        </m:e>
                      </m:d>
                      <m:r>
                        <a:rPr lang="en-US" altLang="zh-CN" sz="2000" b="0" i="1">
                          <a:latin typeface="Cambria Math" panose="02040503050406030204" pitchFamily="18" charset="0"/>
                        </a:rPr>
                        <m:t>𝜋</m:t>
                      </m:r>
                      <m:d>
                        <m:dPr>
                          <m:ctrlPr>
                            <a:rPr lang="en-US" altLang="zh-CN" sz="2000" b="1"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𝑓</m:t>
                              </m:r>
                            </m:sub>
                            <m:sup>
                              <m:r>
                                <a:rPr lang="en-US" altLang="zh-CN" sz="2000" i="1">
                                  <a:latin typeface="Cambria Math" panose="02040503050406030204" pitchFamily="18" charset="0"/>
                                </a:rPr>
                                <m:t>2</m:t>
                              </m:r>
                            </m:sup>
                          </m:sSubSup>
                        </m:e>
                      </m:d>
                      <m:r>
                        <a:rPr lang="en-US" altLang="zh-CN" sz="2000" b="1" i="1" smtClean="0">
                          <a:latin typeface="Cambria Math" panose="02040503050406030204" pitchFamily="18" charset="0"/>
                        </a:rPr>
                        <m:t>.</m:t>
                      </m:r>
                    </m:oMath>
                  </m:oMathPara>
                </a14:m>
                <a:endParaRPr lang="en-US" altLang="zh-CN" sz="2000" dirty="0"/>
              </a:p>
              <a:p>
                <a:r>
                  <a:rPr lang="en-US" altLang="zh-CN" dirty="0"/>
                  <a:t>It is important to improve GP emulator quality within high posterior region. </a:t>
                </a:r>
              </a:p>
              <a:p>
                <a:pPr lvl="1"/>
                <a:r>
                  <a:rPr lang="en-US" altLang="zh-CN" dirty="0"/>
                  <a:t>Experimental design plays a crucial role to improve the GP emulator quality. </a:t>
                </a:r>
              </a:p>
              <a:p>
                <a:pPr lvl="1"/>
                <a:r>
                  <a:rPr lang="en-US" altLang="zh-CN" dirty="0"/>
                  <a:t>It is vital to place more design points at regions of values </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𝜻</m:t>
                        </m:r>
                      </m:e>
                      <m:sub>
                        <m:r>
                          <a:rPr lang="en-US" altLang="zh-CN">
                            <a:latin typeface="Cambria Math" panose="02040503050406030204" pitchFamily="18" charset="0"/>
                          </a:rPr>
                          <m:t>0</m:t>
                        </m:r>
                      </m:sub>
                    </m:sSub>
                  </m:oMath>
                </a14:m>
                <a:r>
                  <a:rPr lang="en-US" altLang="zh-CN" dirty="0"/>
                  <a:t> of </a:t>
                </a:r>
                <a14:m>
                  <m:oMath xmlns:m="http://schemas.openxmlformats.org/officeDocument/2006/math">
                    <m:r>
                      <a:rPr lang="en-US" altLang="zh-CN">
                        <a:latin typeface="Cambria Math" panose="02040503050406030204" pitchFamily="18" charset="0"/>
                      </a:rPr>
                      <m:t>𝜻</m:t>
                    </m:r>
                  </m:oMath>
                </a14:m>
                <a:r>
                  <a:rPr lang="en-US" altLang="zh-CN" dirty="0"/>
                  <a:t> with high simulator based posterior density, which is unknown priori. </a:t>
                </a:r>
              </a:p>
            </p:txBody>
          </p:sp>
        </mc:Choice>
        <mc:Fallback xmlns="">
          <p:sp>
            <p:nvSpPr>
              <p:cNvPr id="3" name="Content Placeholder 2">
                <a:extLst>
                  <a:ext uri="{FF2B5EF4-FFF2-40B4-BE49-F238E27FC236}">
                    <a16:creationId xmlns:a16="http://schemas.microsoft.com/office/drawing/2014/main" id="{D39C2F02-360F-49C3-983F-A52092119F21}"/>
                  </a:ext>
                </a:extLst>
              </p:cNvPr>
              <p:cNvSpPr>
                <a:spLocks noGrp="1" noRot="1" noChangeAspect="1" noMove="1" noResize="1" noEditPoints="1" noAdjustHandles="1" noChangeArrowheads="1" noChangeShapeType="1" noTextEdit="1"/>
              </p:cNvSpPr>
              <p:nvPr>
                <p:ph idx="1"/>
              </p:nvPr>
            </p:nvSpPr>
            <p:spPr>
              <a:xfrm>
                <a:off x="381663" y="874642"/>
                <a:ext cx="8499944" cy="5621573"/>
              </a:xfrm>
              <a:blipFill>
                <a:blip r:embed="rId2"/>
                <a:stretch>
                  <a:fillRect l="-1291" t="-975" r="-1865"/>
                </a:stretch>
              </a:blipFill>
            </p:spPr>
            <p:txBody>
              <a:bodyPr/>
              <a:lstStyle/>
              <a:p>
                <a:r>
                  <a:rPr lang="en-US">
                    <a:noFill/>
                  </a:rPr>
                  <a:t> </a:t>
                </a:r>
              </a:p>
            </p:txBody>
          </p:sp>
        </mc:Fallback>
      </mc:AlternateContent>
    </p:spTree>
    <p:extLst>
      <p:ext uri="{BB962C8B-B14F-4D97-AF65-F5344CB8AC3E}">
        <p14:creationId xmlns:p14="http://schemas.microsoft.com/office/powerpoint/2010/main" val="277687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Sequential Experimental Design</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325677" y="951978"/>
                <a:ext cx="8492645" cy="5906022"/>
              </a:xfrm>
            </p:spPr>
            <p:txBody>
              <a:bodyPr>
                <a:normAutofit/>
              </a:bodyPr>
              <a:lstStyle/>
              <a:p>
                <a:pPr>
                  <a:lnSpc>
                    <a:spcPct val="120000"/>
                  </a:lnSpc>
                  <a:spcBef>
                    <a:spcPts val="0"/>
                  </a:spcBef>
                </a:pPr>
                <a:r>
                  <a:rPr lang="en-US" altLang="zh-CN" sz="1800" dirty="0"/>
                  <a:t>In order to produce good prediction around the </a:t>
                </a:r>
                <a:r>
                  <a:rPr lang="en-US" altLang="zh-CN" sz="1800" dirty="0">
                    <a:solidFill>
                      <a:schemeClr val="accent1"/>
                    </a:solidFill>
                  </a:rPr>
                  <a:t>areas which has high posterior densities</a:t>
                </a:r>
                <a:r>
                  <a:rPr lang="en-US" altLang="zh-CN" sz="1800" dirty="0"/>
                  <a:t>. We propose to use sequential design strategy.</a:t>
                </a:r>
              </a:p>
              <a:p>
                <a:pPr>
                  <a:lnSpc>
                    <a:spcPct val="120000"/>
                  </a:lnSpc>
                  <a:spcBef>
                    <a:spcPts val="0"/>
                  </a:spcBef>
                  <a:buFont typeface="Wingdings" panose="05000000000000000000" pitchFamily="2" charset="2"/>
                  <a:buChar char="Ø"/>
                </a:pPr>
                <a:r>
                  <a:rPr lang="en-US" sz="1800" dirty="0"/>
                  <a:t>Initial design</a:t>
                </a:r>
              </a:p>
              <a:p>
                <a:pPr lvl="1">
                  <a:lnSpc>
                    <a:spcPct val="120000"/>
                  </a:lnSpc>
                  <a:spcBef>
                    <a:spcPts val="0"/>
                  </a:spcBef>
                </a:pPr>
                <a:r>
                  <a:rPr lang="en-US" sz="1600" dirty="0"/>
                  <a:t>Generate a large candidate set from prior distribution. Choose a subset from the </a:t>
                </a:r>
                <a:r>
                  <a:rPr lang="en-US" altLang="zh-CN" sz="1600" dirty="0"/>
                  <a:t>candidate set </a:t>
                </a:r>
                <a:r>
                  <a:rPr lang="en-US" sz="1600" dirty="0"/>
                  <a:t>to achieve better space filling properties</a:t>
                </a:r>
                <a:r>
                  <a:rPr lang="en-US" sz="1600" baseline="30000" dirty="0"/>
                  <a:t>[1]</a:t>
                </a:r>
                <a:r>
                  <a:rPr lang="en-US" sz="1600" dirty="0"/>
                  <a:t>. This gives the initial design </a:t>
                </a:r>
                <a14:m>
                  <m:oMath xmlns:m="http://schemas.openxmlformats.org/officeDocument/2006/math">
                    <m:sSub>
                      <m:sSubPr>
                        <m:ctrlPr>
                          <a:rPr lang="en-US" sz="1600" b="1" i="1" dirty="0">
                            <a:latin typeface="Cambria Math" panose="02040503050406030204" pitchFamily="18" charset="0"/>
                          </a:rPr>
                        </m:ctrlPr>
                      </m:sSubPr>
                      <m:e>
                        <m:r>
                          <a:rPr lang="en-US" sz="1600" b="0" i="1">
                            <a:latin typeface="Cambria Math" panose="02040503050406030204" pitchFamily="18" charset="0"/>
                          </a:rPr>
                          <m:t>𝒟</m:t>
                        </m:r>
                      </m:e>
                      <m:sub>
                        <m:r>
                          <a:rPr lang="en-US" sz="1600" i="1">
                            <a:latin typeface="Cambria Math" panose="02040503050406030204" pitchFamily="18" charset="0"/>
                          </a:rPr>
                          <m:t>0</m:t>
                        </m:r>
                      </m:sub>
                    </m:sSub>
                    <m:r>
                      <a:rPr lang="en-US" sz="1600" b="1" i="1">
                        <a:latin typeface="Cambria Math" panose="02040503050406030204" pitchFamily="18" charset="0"/>
                      </a:rPr>
                      <m:t>=</m:t>
                    </m:r>
                    <m:d>
                      <m:dPr>
                        <m:begChr m:val="{"/>
                        <m:endChr m:val="}"/>
                        <m:ctrlPr>
                          <a:rPr lang="en-US" sz="1600" b="1"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𝜻</m:t>
                            </m:r>
                          </m:e>
                          <m:sub>
                            <m:r>
                              <a:rPr lang="en-US" altLang="zh-CN" sz="1600">
                                <a:latin typeface="Cambria Math" panose="02040503050406030204" pitchFamily="18" charset="0"/>
                              </a:rPr>
                              <m:t>01</m:t>
                            </m:r>
                          </m:sub>
                        </m:sSub>
                        <m:r>
                          <a:rPr lang="en-US" altLang="zh-CN" sz="160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a:latin typeface="Cambria Math" panose="02040503050406030204" pitchFamily="18" charset="0"/>
                              </a:rPr>
                              <m:t>𝜻</m:t>
                            </m:r>
                          </m:e>
                          <m:sub>
                            <m:r>
                              <a:rPr lang="en-US" altLang="zh-CN" sz="1600">
                                <a:latin typeface="Cambria Math" panose="02040503050406030204" pitchFamily="18" charset="0"/>
                              </a:rPr>
                              <m:t>0</m:t>
                            </m:r>
                            <m:sSub>
                              <m:sSubPr>
                                <m:ctrlPr>
                                  <a:rPr lang="en-US" altLang="zh-CN" sz="1600" b="0" i="1" smtClean="0">
                                    <a:latin typeface="Cambria Math" panose="02040503050406030204" pitchFamily="18" charset="0"/>
                                  </a:rPr>
                                </m:ctrlPr>
                              </m:sSubPr>
                              <m:e>
                                <m:r>
                                  <a:rPr lang="en-US" altLang="zh-CN" sz="1600">
                                    <a:latin typeface="Cambria Math" panose="02040503050406030204" pitchFamily="18" charset="0"/>
                                  </a:rPr>
                                  <m:t>𝑞</m:t>
                                </m:r>
                              </m:e>
                              <m:sub>
                                <m:r>
                                  <a:rPr lang="en-US" altLang="zh-CN" sz="1600" b="0" i="1" smtClean="0">
                                    <a:latin typeface="Cambria Math" panose="02040503050406030204" pitchFamily="18" charset="0"/>
                                  </a:rPr>
                                  <m:t>0</m:t>
                                </m:r>
                              </m:sub>
                            </m:sSub>
                          </m:sub>
                        </m:sSub>
                      </m:e>
                    </m:d>
                  </m:oMath>
                </a14:m>
                <a:r>
                  <a:rPr lang="en-US" sz="1600" dirty="0"/>
                  <a:t>. </a:t>
                </a:r>
              </a:p>
              <a:p>
                <a:pPr>
                  <a:lnSpc>
                    <a:spcPct val="120000"/>
                  </a:lnSpc>
                  <a:spcBef>
                    <a:spcPts val="0"/>
                  </a:spcBef>
                  <a:buFont typeface="Wingdings" panose="05000000000000000000" pitchFamily="2" charset="2"/>
                  <a:buChar char="Ø"/>
                </a:pPr>
                <a:r>
                  <a:rPr lang="en-US" altLang="zh-CN" sz="1800" dirty="0"/>
                  <a:t>Follow-up design is achieved by selecting design points through optimizing specific design criterion.</a:t>
                </a:r>
              </a:p>
              <a:p>
                <a:pPr lvl="1" algn="just">
                  <a:lnSpc>
                    <a:spcPct val="120000"/>
                  </a:lnSpc>
                  <a:spcBef>
                    <a:spcPts val="0"/>
                  </a:spcBef>
                </a:pPr>
                <a:r>
                  <a:rPr lang="en-US" altLang="zh-CN" sz="1600" dirty="0"/>
                  <a:t>The follow-up design criterion aim at produce the </a:t>
                </a:r>
                <a:r>
                  <a:rPr lang="en-US" altLang="zh-CN" sz="1600" b="1" dirty="0"/>
                  <a:t>accurate emulator-based posterior in the high simulator based posterior region. </a:t>
                </a:r>
              </a:p>
              <a:p>
                <a:pPr>
                  <a:lnSpc>
                    <a:spcPct val="120000"/>
                  </a:lnSpc>
                  <a:spcBef>
                    <a:spcPts val="0"/>
                  </a:spcBef>
                </a:pPr>
                <a:r>
                  <a:rPr lang="en-US" altLang="zh-CN" sz="1800" b="1" dirty="0">
                    <a:solidFill>
                      <a:srgbClr val="FF0000"/>
                    </a:solidFill>
                  </a:rPr>
                  <a:t>Main difficulties of follow-up design construction </a:t>
                </a:r>
              </a:p>
              <a:p>
                <a:pPr lvl="1">
                  <a:lnSpc>
                    <a:spcPct val="120000"/>
                  </a:lnSpc>
                  <a:spcBef>
                    <a:spcPts val="0"/>
                  </a:spcBef>
                </a:pPr>
                <a:r>
                  <a:rPr lang="en-US" altLang="zh-CN" sz="1600" b="1" dirty="0">
                    <a:solidFill>
                      <a:srgbClr val="FF0000"/>
                    </a:solidFill>
                  </a:rPr>
                  <a:t>Functional calibration parameter lies in high dimensional space. Existing criteria are difficult to compute for problems with high dimensional input or high dimensional output, which makes optimization of the criteria to determine follow-up design points difficult</a:t>
                </a:r>
                <a:r>
                  <a:rPr lang="en-US" altLang="zh-CN" sz="1600" b="1" dirty="0">
                    <a:solidFill>
                      <a:srgbClr val="0070C0"/>
                    </a:solidFill>
                  </a:rPr>
                  <a:t>. </a:t>
                </a:r>
              </a:p>
              <a:p>
                <a:pPr marL="0" indent="0">
                  <a:lnSpc>
                    <a:spcPct val="120000"/>
                  </a:lnSpc>
                  <a:spcBef>
                    <a:spcPts val="0"/>
                  </a:spcBef>
                  <a:buNone/>
                </a:pPr>
                <a:r>
                  <a:rPr lang="en-US" sz="1400" dirty="0"/>
                  <a:t>[1]. </a:t>
                </a:r>
                <a:r>
                  <a:rPr lang="en-US" sz="1400" i="1" dirty="0"/>
                  <a:t>Tan M H Y. Minimax designs for finite design regions[J]. Technometrics, 2013, 55(3): 346-358.</a:t>
                </a:r>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325677" y="951978"/>
                <a:ext cx="8492645" cy="5906022"/>
              </a:xfrm>
              <a:blipFill>
                <a:blip r:embed="rId2"/>
                <a:stretch>
                  <a:fillRect l="-430" r="-717"/>
                </a:stretch>
              </a:blipFill>
            </p:spPr>
            <p:txBody>
              <a:bodyPr/>
              <a:lstStyle/>
              <a:p>
                <a:r>
                  <a:rPr lang="en-US">
                    <a:noFill/>
                  </a:rPr>
                  <a:t> </a:t>
                </a:r>
              </a:p>
            </p:txBody>
          </p:sp>
        </mc:Fallback>
      </mc:AlternateContent>
    </p:spTree>
    <p:extLst>
      <p:ext uri="{BB962C8B-B14F-4D97-AF65-F5344CB8AC3E}">
        <p14:creationId xmlns:p14="http://schemas.microsoft.com/office/powerpoint/2010/main" val="96628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fontScale="90000"/>
          </a:bodyPr>
          <a:lstStyle/>
          <a:p>
            <a:pPr algn="ctr"/>
            <a:r>
              <a:rPr lang="en-US" altLang="zh-CN" dirty="0"/>
              <a:t>Weighted Prediction Variance (WPV)</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67733" y="1114816"/>
                <a:ext cx="8923867" cy="5523979"/>
              </a:xfrm>
            </p:spPr>
            <p:txBody>
              <a:bodyPr>
                <a:normAutofit fontScale="85000" lnSpcReduction="10000"/>
              </a:bodyPr>
              <a:lstStyle/>
              <a:p>
                <a:r>
                  <a:rPr lang="en-US" altLang="zh-CN" dirty="0"/>
                  <a:t>WPV criterion:</a:t>
                </a:r>
              </a:p>
              <a:p>
                <a:pPr marL="0" indent="0">
                  <a:buNone/>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𝜻</m:t>
                          </m:r>
                        </m:e>
                        <m:sub>
                          <m:r>
                            <a:rPr lang="en-US" altLang="zh-CN">
                              <a:latin typeface="Cambria Math" panose="02040503050406030204" pitchFamily="18" charset="0"/>
                            </a:rPr>
                            <m:t>0,</m:t>
                          </m:r>
                          <m:r>
                            <a:rPr lang="en-US" altLang="zh-CN">
                              <a:latin typeface="Cambria Math" panose="02040503050406030204" pitchFamily="18" charset="0"/>
                            </a:rPr>
                            <m:t>𝑞</m:t>
                          </m:r>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argmax</m:t>
                          </m:r>
                        </m:e>
                        <m:sub>
                          <m:sSub>
                            <m:sSubPr>
                              <m:ctrlPr>
                                <a:rPr lang="zh-CN" altLang="zh-CN" i="1">
                                  <a:latin typeface="Cambria Math" panose="02040503050406030204" pitchFamily="18" charset="0"/>
                                </a:rPr>
                              </m:ctrlPr>
                            </m:sSubPr>
                            <m:e>
                              <m:r>
                                <a:rPr lang="en-US" altLang="zh-CN">
                                  <a:latin typeface="Cambria Math" panose="02040503050406030204" pitchFamily="18" charset="0"/>
                                </a:rPr>
                                <m:t>𝜻</m:t>
                              </m:r>
                            </m:e>
                            <m:sub>
                              <m:r>
                                <a:rPr lang="en-US" altLang="zh-CN">
                                  <a:latin typeface="Cambria Math" panose="02040503050406030204" pitchFamily="18" charset="0"/>
                                </a:rPr>
                                <m:t>0</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𝒵</m:t>
                          </m:r>
                        </m:sub>
                      </m:sSub>
                      <m:d>
                        <m:dPr>
                          <m:begChr m:val="["/>
                          <m:endChr m:val="]"/>
                          <m:ctrlPr>
                            <a:rPr lang="zh-CN" altLang="zh-CN" i="1">
                              <a:latin typeface="Cambria Math" panose="02040503050406030204" pitchFamily="18" charset="0"/>
                            </a:rPr>
                          </m:ctrlPr>
                        </m:dPr>
                        <m:e>
                          <m:r>
                            <a:rPr lang="en-US" altLang="zh-CN">
                              <a:latin typeface="Cambria Math" panose="02040503050406030204" pitchFamily="18" charset="0"/>
                            </a:rPr>
                            <m:t>𝑣</m:t>
                          </m:r>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𝜻</m:t>
                                  </m:r>
                                </m:e>
                                <m:sub>
                                  <m:r>
                                    <a:rPr lang="en-US" altLang="zh-CN">
                                      <a:latin typeface="Cambria Math" panose="02040503050406030204" pitchFamily="18" charset="0"/>
                                    </a:rPr>
                                    <m:t>0</m:t>
                                  </m:r>
                                </m:sub>
                              </m:sSub>
                            </m:e>
                          </m:d>
                          <m:r>
                            <a:rPr lang="en-US" altLang="zh-CN">
                              <a:latin typeface="Cambria Math" panose="02040503050406030204" pitchFamily="18" charset="0"/>
                            </a:rPr>
                            <m:t> </m:t>
                          </m:r>
                          <m:r>
                            <a:rPr lang="en-US" altLang="zh-CN">
                              <a:latin typeface="Cambria Math" panose="02040503050406030204" pitchFamily="18" charset="0"/>
                            </a:rPr>
                            <m:t>𝜋</m:t>
                          </m:r>
                          <m:d>
                            <m:dPr>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𝜻</m:t>
                                      </m:r>
                                    </m:e>
                                    <m:sub>
                                      <m:r>
                                        <a:rPr lang="en-US" altLang="zh-CN">
                                          <a:latin typeface="Cambria Math" panose="02040503050406030204" pitchFamily="18" charset="0"/>
                                        </a:rPr>
                                        <m:t>0</m:t>
                                      </m:r>
                                    </m:sub>
                                  </m:sSub>
                                </m:e>
                              </m:d>
                              <m:sSup>
                                <m:sSupPr>
                                  <m:ctrlPr>
                                    <a:rPr lang="zh-CN"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𝑝</m:t>
                                  </m:r>
                                </m:sup>
                              </m:sSup>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𝑠</m:t>
                                  </m:r>
                                </m:sup>
                              </m:sSup>
                              <m:d>
                                <m:dPr>
                                  <m:ctrlPr>
                                    <a:rPr lang="zh-CN" altLang="zh-CN" i="1">
                                      <a:latin typeface="Cambria Math" panose="02040503050406030204" pitchFamily="18" charset="0"/>
                                    </a:rPr>
                                  </m:ctrlPr>
                                </m:dPr>
                                <m:e>
                                  <m:r>
                                    <a:rPr lang="en-US" altLang="zh-CN">
                                      <a:latin typeface="Cambria Math" panose="02040503050406030204" pitchFamily="18" charset="0"/>
                                    </a:rPr>
                                    <m:t>𝒟</m:t>
                                  </m:r>
                                </m:e>
                              </m:d>
                            </m:e>
                          </m:d>
                        </m:e>
                      </m:d>
                      <m:r>
                        <a:rPr lang="en-US" altLang="zh-CN" b="0" i="1" smtClean="0">
                          <a:latin typeface="Cambria Math" panose="02040503050406030204" pitchFamily="18" charset="0"/>
                        </a:rPr>
                        <m:t>.</m:t>
                      </m:r>
                    </m:oMath>
                  </m:oMathPara>
                </a14:m>
                <a:endParaRPr lang="en-US" dirty="0"/>
              </a:p>
              <a:p>
                <a:r>
                  <a:rPr lang="en-US" dirty="0"/>
                  <a:t>This is called </a:t>
                </a:r>
                <a:r>
                  <a:rPr lang="en-US" altLang="zh-CN" dirty="0"/>
                  <a:t>WPV criterion.</a:t>
                </a:r>
              </a:p>
              <a:p>
                <a:pPr lvl="1">
                  <a:lnSpc>
                    <a:spcPct val="120000"/>
                  </a:lnSpc>
                  <a:spcBef>
                    <a:spcPts val="0"/>
                  </a:spcBef>
                </a:pPr>
                <a:r>
                  <a:rPr lang="en-US" altLang="zh-CN" dirty="0"/>
                  <a:t>It tends to select </a:t>
                </a:r>
                <a:r>
                  <a:rPr lang="en-US" altLang="zh-CN" dirty="0">
                    <a:solidFill>
                      <a:schemeClr val="accent1"/>
                    </a:solidFill>
                  </a:rPr>
                  <a:t>high posterior density points with large prediction </a:t>
                </a:r>
                <a:r>
                  <a:rPr lang="en-US" altLang="zh-CN" dirty="0"/>
                  <a:t>variance as follow-up design points. </a:t>
                </a:r>
              </a:p>
              <a:p>
                <a:pPr lvl="1">
                  <a:lnSpc>
                    <a:spcPct val="120000"/>
                  </a:lnSpc>
                  <a:spcBef>
                    <a:spcPts val="0"/>
                  </a:spcBef>
                </a:pPr>
                <a:r>
                  <a:rPr lang="en-US" altLang="zh-CN" dirty="0"/>
                  <a:t>Is an intuitively appealing criterion for reducing the difference between the emulator based posterior density and the simulator based posterior density. </a:t>
                </a:r>
              </a:p>
              <a:p>
                <a:pPr lvl="1">
                  <a:lnSpc>
                    <a:spcPct val="120000"/>
                  </a:lnSpc>
                  <a:spcBef>
                    <a:spcPts val="0"/>
                  </a:spcBef>
                </a:pPr>
                <a:r>
                  <a:rPr lang="en-US" altLang="zh-CN" dirty="0">
                    <a:solidFill>
                      <a:schemeClr val="accent1"/>
                    </a:solidFill>
                  </a:rPr>
                  <a:t>Is efficient to compute</a:t>
                </a:r>
                <a:r>
                  <a:rPr lang="en-US" altLang="zh-CN" dirty="0"/>
                  <a:t>. It has computation cost similar to one evaluation of the unnormalized version of </a:t>
                </a:r>
                <a14:m>
                  <m:oMath xmlns:m="http://schemas.openxmlformats.org/officeDocument/2006/math">
                    <m:r>
                      <a:rPr lang="en-US" altLang="zh-CN" i="1">
                        <a:latin typeface="Cambria Math" panose="02040503050406030204" pitchFamily="18" charset="0"/>
                      </a:rPr>
                      <m:t>𝜋</m:t>
                    </m:r>
                    <m:d>
                      <m:dPr>
                        <m:ctrlPr>
                          <a:rPr lang="zh-CN" altLang="zh-CN" i="1">
                            <a:latin typeface="Cambria Math" panose="02040503050406030204" pitchFamily="18" charset="0"/>
                          </a:rPr>
                        </m:ctrlPr>
                      </m:dPr>
                      <m:e>
                        <m:d>
                          <m:dPr>
                            <m:begChr m:val=""/>
                            <m:endChr m:val="|"/>
                            <m:ctrlPr>
                              <a:rPr lang="zh-CN" altLang="zh-CN" b="1" i="1">
                                <a:latin typeface="Cambria Math" panose="02040503050406030204" pitchFamily="18" charset="0"/>
                              </a:rPr>
                            </m:ctrlPr>
                          </m:dPr>
                          <m:e>
                            <m:r>
                              <a:rPr lang="en-US" altLang="zh-CN" b="1" i="1">
                                <a:latin typeface="Cambria Math" panose="02040503050406030204" pitchFamily="18" charset="0"/>
                              </a:rPr>
                              <m:t>𝜻</m:t>
                            </m:r>
                          </m:e>
                        </m:d>
                        <m:sSup>
                          <m:sSupPr>
                            <m:ctrlPr>
                              <a:rPr lang="zh-CN"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𝑝</m:t>
                            </m:r>
                          </m:sup>
                        </m:sSup>
                        <m:r>
                          <a:rPr lang="en-US" altLang="zh-CN">
                            <a:latin typeface="Cambria Math" panose="02040503050406030204" pitchFamily="18" charset="0"/>
                          </a:rPr>
                          <m:t>, </m:t>
                        </m:r>
                        <m:sSup>
                          <m:sSupPr>
                            <m:ctrlPr>
                              <a:rPr lang="zh-CN" altLang="zh-CN"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𝑠</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𝒟</m:t>
                            </m:r>
                          </m:e>
                        </m:d>
                      </m:e>
                    </m:d>
                  </m:oMath>
                </a14:m>
                <a:r>
                  <a:rPr lang="en-US" altLang="zh-CN" dirty="0"/>
                  <a:t>.</a:t>
                </a:r>
              </a:p>
              <a:p>
                <a:pPr>
                  <a:lnSpc>
                    <a:spcPct val="120000"/>
                  </a:lnSpc>
                  <a:spcBef>
                    <a:spcPts val="0"/>
                  </a:spcBef>
                </a:pPr>
                <a:r>
                  <a:rPr lang="en-US" sz="2800" b="1"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Theorem</a:t>
                </a:r>
                <a:r>
                  <a:rPr lang="en-US" sz="2800"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i="1"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Under regularity conditions for design region and simulator. If follow-up design points are chosen sequentially (one-at-a-time) using the WPV criterion, then the emulator-based likelihood </a:t>
                </a:r>
                <a14:m>
                  <m:oMath xmlns:m="http://schemas.openxmlformats.org/officeDocument/2006/math">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𝑝</m:t>
                            </m:r>
                          </m:sup>
                        </m:sSup>
                      </m:e>
                      <m:e>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𝜻</m:t>
                        </m:r>
                        <m:r>
                          <a:rPr lang="en-US" sz="2800"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𝒚</m:t>
                            </m:r>
                          </m:e>
                          <m:sup>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𝑠</m:t>
                            </m:r>
                          </m:sup>
                        </m:sSup>
                        <m:d>
                          <m:dPr>
                            <m:ctrlP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kern="100">
                                <a:ln w="0"/>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Times New Roman" panose="02020603050405020304" pitchFamily="18" charset="0"/>
                              </a:rPr>
                              <m:t>𝒟</m:t>
                            </m:r>
                          </m:e>
                        </m:d>
                      </m:e>
                    </m:d>
                  </m:oMath>
                </a14:m>
                <a:r>
                  <a:rPr lang="en-US" sz="2800" i="1"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converges to the simulator-based likelihood</a:t>
                </a:r>
                <a:r>
                  <a:rPr lang="en-US" i="1"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ln w="0"/>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67733" y="1114816"/>
                <a:ext cx="8923867" cy="5523979"/>
              </a:xfrm>
              <a:blipFill>
                <a:blip r:embed="rId2"/>
                <a:stretch>
                  <a:fillRect l="-1025" t="-5629" r="-205"/>
                </a:stretch>
              </a:blipFill>
            </p:spPr>
            <p:txBody>
              <a:bodyPr/>
              <a:lstStyle/>
              <a:p>
                <a:r>
                  <a:rPr lang="en-US">
                    <a:noFill/>
                  </a:rPr>
                  <a:t> </a:t>
                </a:r>
              </a:p>
            </p:txBody>
          </p:sp>
        </mc:Fallback>
      </mc:AlternateContent>
    </p:spTree>
    <p:extLst>
      <p:ext uri="{BB962C8B-B14F-4D97-AF65-F5344CB8AC3E}">
        <p14:creationId xmlns:p14="http://schemas.microsoft.com/office/powerpoint/2010/main" val="491494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MCMC Algorithm</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1017768"/>
                <a:ext cx="8492645" cy="5621028"/>
              </a:xfrm>
            </p:spPr>
            <p:txBody>
              <a:bodyPr>
                <a:normAutofit fontScale="85000" lnSpcReduction="20000"/>
              </a:bodyPr>
              <a:lstStyle/>
              <a:p>
                <a:r>
                  <a:rPr lang="en-US" altLang="zh-CN" sz="3300" dirty="0"/>
                  <a:t>Metropolis within Gibbs algorithm: updates </a:t>
                </a:r>
                <a14:m>
                  <m:oMath xmlns:m="http://schemas.openxmlformats.org/officeDocument/2006/math">
                    <m:sSub>
                      <m:sSubPr>
                        <m:ctrlPr>
                          <a:rPr lang="zh-CN" altLang="zh-CN" sz="3300" i="1">
                            <a:latin typeface="Cambria Math" panose="02040503050406030204" pitchFamily="18" charset="0"/>
                          </a:rPr>
                        </m:ctrlPr>
                      </m:sSubPr>
                      <m:e>
                        <m:sSubSup>
                          <m:sSubSupPr>
                            <m:ctrlPr>
                              <a:rPr lang="zh-CN" altLang="zh-CN" sz="3300" i="1">
                                <a:latin typeface="Cambria Math" panose="02040503050406030204" pitchFamily="18" charset="0"/>
                              </a:rPr>
                            </m:ctrlPr>
                          </m:sSubSupPr>
                          <m:e>
                            <m:r>
                              <a:rPr lang="en-US" altLang="zh-CN" sz="3300">
                                <a:latin typeface="Cambria Math" panose="02040503050406030204" pitchFamily="18" charset="0"/>
                              </a:rPr>
                              <m:t>𝜎</m:t>
                            </m:r>
                          </m:e>
                          <m:sub>
                            <m:r>
                              <a:rPr lang="en-US" altLang="zh-CN" sz="3300">
                                <a:latin typeface="Cambria Math" panose="02040503050406030204" pitchFamily="18" charset="0"/>
                              </a:rPr>
                              <m:t>𝑓</m:t>
                            </m:r>
                          </m:sub>
                          <m:sup>
                            <m:r>
                              <a:rPr lang="en-US" altLang="zh-CN" sz="3300">
                                <a:latin typeface="Cambria Math" panose="02040503050406030204" pitchFamily="18" charset="0"/>
                              </a:rPr>
                              <m:t>2</m:t>
                            </m:r>
                          </m:sup>
                        </m:sSubSup>
                        <m:r>
                          <m:rPr>
                            <m:nor/>
                          </m:rPr>
                          <a:rPr lang="en-US" altLang="zh-CN" sz="3300" dirty="0"/>
                          <m:t>,</m:t>
                        </m:r>
                        <m:r>
                          <m:rPr>
                            <m:nor/>
                          </m:rPr>
                          <a:rPr lang="en-US" altLang="zh-CN" sz="3300" b="0" i="0" dirty="0" smtClean="0"/>
                          <m:t> </m:t>
                        </m:r>
                        <m:r>
                          <a:rPr lang="en-US" altLang="zh-CN" sz="3300">
                            <a:latin typeface="Cambria Math" panose="02040503050406030204" pitchFamily="18" charset="0"/>
                          </a:rPr>
                          <m:t>𝜂</m:t>
                        </m:r>
                      </m:e>
                      <m:sub>
                        <m:r>
                          <a:rPr lang="en-US" altLang="zh-CN" sz="3300">
                            <a:latin typeface="Cambria Math" panose="02040503050406030204" pitchFamily="18" charset="0"/>
                          </a:rPr>
                          <m:t>1</m:t>
                        </m:r>
                      </m:sub>
                    </m:sSub>
                    <m:r>
                      <a:rPr lang="en-US" altLang="zh-CN" sz="3300">
                        <a:latin typeface="Cambria Math" panose="02040503050406030204" pitchFamily="18" charset="0"/>
                      </a:rPr>
                      <m:t>,…,</m:t>
                    </m:r>
                    <m:sSub>
                      <m:sSubPr>
                        <m:ctrlPr>
                          <a:rPr lang="zh-CN" altLang="zh-CN" sz="3300" i="1">
                            <a:latin typeface="Cambria Math" panose="02040503050406030204" pitchFamily="18" charset="0"/>
                          </a:rPr>
                        </m:ctrlPr>
                      </m:sSubPr>
                      <m:e>
                        <m:r>
                          <a:rPr lang="en-US" altLang="zh-CN" sz="3300">
                            <a:latin typeface="Cambria Math" panose="02040503050406030204" pitchFamily="18" charset="0"/>
                          </a:rPr>
                          <m:t>𝜂</m:t>
                        </m:r>
                      </m:e>
                      <m:sub>
                        <m:r>
                          <a:rPr lang="en-US" altLang="zh-CN" sz="3300">
                            <a:latin typeface="Cambria Math" panose="02040503050406030204" pitchFamily="18" charset="0"/>
                          </a:rPr>
                          <m:t>𝑑</m:t>
                        </m:r>
                      </m:sub>
                    </m:sSub>
                    <m:r>
                      <a:rPr lang="en-US" altLang="zh-CN" sz="3300" b="0" i="0" smtClean="0">
                        <a:latin typeface="Cambria Math" panose="02040503050406030204" pitchFamily="18" charset="0"/>
                      </a:rPr>
                      <m:t> </m:t>
                    </m:r>
                  </m:oMath>
                </a14:m>
                <a:r>
                  <a:rPr lang="en-US" altLang="zh-CN" sz="3300" dirty="0"/>
                  <a:t>and </a:t>
                </a:r>
                <a14:m>
                  <m:oMath xmlns:m="http://schemas.openxmlformats.org/officeDocument/2006/math">
                    <m:r>
                      <a:rPr lang="en-US" altLang="zh-CN" sz="3300">
                        <a:latin typeface="Cambria Math" panose="02040503050406030204" pitchFamily="18" charset="0"/>
                      </a:rPr>
                      <m:t>𝜻</m:t>
                    </m:r>
                  </m:oMath>
                </a14:m>
                <a:r>
                  <a:rPr lang="en-US" altLang="zh-CN" sz="3300" dirty="0"/>
                  <a:t> cyclically. </a:t>
                </a:r>
              </a:p>
              <a:p>
                <a:pPr marL="914400" lvl="1" indent="-457200">
                  <a:buFont typeface="+mj-lt"/>
                  <a:buAutoNum type="arabicPeriod"/>
                </a:pPr>
                <a14:m>
                  <m:oMath xmlns:m="http://schemas.openxmlformats.org/officeDocument/2006/math">
                    <m:r>
                      <a:rPr lang="en-US" altLang="zh-CN">
                        <a:latin typeface="Cambria Math" panose="02040503050406030204" pitchFamily="18" charset="0"/>
                      </a:rPr>
                      <m:t>𝝅</m:t>
                    </m:r>
                    <m:d>
                      <m:dPr>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a:latin typeface="Cambria Math" panose="02040503050406030204" pitchFamily="18" charset="0"/>
                              </a:rPr>
                              <m:t>𝜎</m:t>
                            </m:r>
                          </m:e>
                          <m:sub>
                            <m:r>
                              <a:rPr lang="en-US" altLang="zh-CN">
                                <a:latin typeface="Cambria Math" panose="02040503050406030204" pitchFamily="18" charset="0"/>
                              </a:rPr>
                              <m:t>𝑓</m:t>
                            </m:r>
                          </m:sub>
                          <m:sup>
                            <m:r>
                              <a:rPr lang="en-US" altLang="zh-CN">
                                <a:latin typeface="Cambria Math" panose="02040503050406030204" pitchFamily="18" charset="0"/>
                              </a:rPr>
                              <m:t>2</m:t>
                            </m:r>
                          </m:sup>
                        </m:sSubSup>
                      </m:e>
                    </m:d>
                    <m:r>
                      <a:rPr lang="en-US" altLang="zh-CN">
                        <a:latin typeface="Cambria Math" panose="02040503050406030204" pitchFamily="18" charset="0"/>
                      </a:rPr>
                      <m:t>𝜻</m:t>
                    </m:r>
                    <m:r>
                      <a:rPr lang="en-US" altLang="zh-CN">
                        <a:latin typeface="Cambria Math" panose="02040503050406030204" pitchFamily="18" charset="0"/>
                      </a:rPr>
                      <m:t>, </m:t>
                    </m:r>
                    <m:r>
                      <a:rPr lang="en-US" altLang="zh-CN">
                        <a:latin typeface="Cambria Math" panose="02040503050406030204" pitchFamily="18" charset="0"/>
                      </a:rPr>
                      <m:t>𝜼</m:t>
                    </m:r>
                    <m:r>
                      <a:rPr lang="en-US" altLang="zh-CN">
                        <a:latin typeface="Cambria Math" panose="02040503050406030204" pitchFamily="18" charset="0"/>
                      </a:rPr>
                      <m:t>, </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𝑝</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𝑠</m:t>
                        </m:r>
                      </m:sup>
                    </m:sSup>
                    <m:d>
                      <m:dPr>
                        <m:ctrlPr>
                          <a:rPr lang="en-US" altLang="zh-CN" b="1" i="1">
                            <a:latin typeface="Cambria Math" panose="02040503050406030204" pitchFamily="18" charset="0"/>
                          </a:rPr>
                        </m:ctrlPr>
                      </m:dPr>
                      <m:e>
                        <m:r>
                          <a:rPr lang="en-US" altLang="zh-CN" b="0" i="1" smtClean="0">
                            <a:latin typeface="Cambria Math" panose="02040503050406030204" pitchFamily="18" charset="0"/>
                          </a:rPr>
                          <m:t>𝒟</m:t>
                        </m:r>
                      </m:e>
                    </m:d>
                    <m:r>
                      <a:rPr lang="en-US" altLang="zh-CN">
                        <a:latin typeface="Cambria Math" panose="02040503050406030204" pitchFamily="18" charset="0"/>
                      </a:rPr>
                      <m:t>)</m:t>
                    </m:r>
                  </m:oMath>
                </a14:m>
                <a:r>
                  <a:rPr lang="en-US" altLang="zh-CN" dirty="0"/>
                  <a:t>: inverse Gamma distribution;</a:t>
                </a:r>
              </a:p>
              <a:p>
                <a:pPr marL="914400" lvl="1" indent="-457200">
                  <a:buFont typeface="+mj-lt"/>
                  <a:buAutoNum type="arabicPeriod"/>
                </a:pPr>
                <a14:m>
                  <m:oMath xmlns:m="http://schemas.openxmlformats.org/officeDocument/2006/math">
                    <m:r>
                      <a:rPr lang="en-US" altLang="zh-CN">
                        <a:latin typeface="Cambria Math" panose="02040503050406030204" pitchFamily="18" charset="0"/>
                      </a:rPr>
                      <m:t>𝝅</m:t>
                    </m:r>
                    <m:d>
                      <m:dPr>
                        <m:endChr m:val="|"/>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𝜼</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𝜎</m:t>
                        </m:r>
                      </m:e>
                      <m:sub>
                        <m:r>
                          <a:rPr lang="en-US" altLang="zh-CN">
                            <a:latin typeface="Cambria Math" panose="02040503050406030204" pitchFamily="18" charset="0"/>
                          </a:rPr>
                          <m:t>𝑓</m:t>
                        </m:r>
                      </m:sub>
                      <m:sup>
                        <m:r>
                          <a:rPr lang="en-US" altLang="zh-CN">
                            <a:latin typeface="Cambria Math" panose="02040503050406030204" pitchFamily="18" charset="0"/>
                          </a:rPr>
                          <m:t>2</m:t>
                        </m:r>
                      </m:sup>
                    </m:sSubSup>
                    <m:r>
                      <a:rPr lang="en-US" altLang="zh-CN">
                        <a:latin typeface="Cambria Math" panose="02040503050406030204" pitchFamily="18" charset="0"/>
                      </a:rPr>
                      <m:t>,</m:t>
                    </m:r>
                    <m:r>
                      <a:rPr lang="en-US" altLang="zh-CN">
                        <a:latin typeface="Cambria Math" panose="02040503050406030204" pitchFamily="18" charset="0"/>
                      </a:rPr>
                      <m:t>𝜻</m:t>
                    </m:r>
                    <m:r>
                      <a:rPr lang="en-US" altLang="zh-CN">
                        <a:latin typeface="Cambria Math" panose="02040503050406030204" pitchFamily="18" charset="0"/>
                      </a:rPr>
                      <m:t>, </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𝑝</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𝑠</m:t>
                        </m:r>
                      </m:sup>
                    </m:sSup>
                    <m:d>
                      <m:dPr>
                        <m:ctrlPr>
                          <a:rPr lang="en-US" altLang="zh-CN" i="1">
                            <a:latin typeface="Cambria Math" panose="02040503050406030204" pitchFamily="18" charset="0"/>
                          </a:rPr>
                        </m:ctrlPr>
                      </m:dPr>
                      <m:e>
                        <m:r>
                          <a:rPr lang="en-US" altLang="zh-CN" b="0" i="1">
                            <a:latin typeface="Cambria Math" panose="02040503050406030204" pitchFamily="18" charset="0"/>
                          </a:rPr>
                          <m:t>𝒟</m:t>
                        </m:r>
                      </m:e>
                    </m:d>
                    <m:r>
                      <a:rPr lang="en-US" altLang="zh-CN">
                        <a:latin typeface="Cambria Math" panose="02040503050406030204" pitchFamily="18" charset="0"/>
                      </a:rPr>
                      <m:t>)</m:t>
                    </m:r>
                    <m:r>
                      <a:rPr lang="en-US" altLang="zh-CN" b="0" i="0"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𝑑</m:t>
                    </m:r>
                  </m:oMath>
                </a14:m>
                <a:r>
                  <a:rPr lang="en-US" altLang="zh-CN" dirty="0"/>
                  <a:t>: slice sampling;</a:t>
                </a:r>
              </a:p>
              <a:p>
                <a:pPr marL="914400" lvl="1" indent="-457200">
                  <a:buFont typeface="+mj-lt"/>
                  <a:buAutoNum type="arabicPeriod"/>
                </a:pPr>
                <a14:m>
                  <m:oMath xmlns:m="http://schemas.openxmlformats.org/officeDocument/2006/math">
                    <m:r>
                      <a:rPr lang="en-US" altLang="zh-CN">
                        <a:latin typeface="Cambria Math" panose="02040503050406030204" pitchFamily="18" charset="0"/>
                      </a:rPr>
                      <m:t>𝝅</m:t>
                    </m:r>
                    <m:d>
                      <m:dPr>
                        <m:endChr m:val="|"/>
                        <m:ctrlPr>
                          <a:rPr lang="en-US" altLang="zh-CN" i="1">
                            <a:latin typeface="Cambria Math" panose="02040503050406030204" pitchFamily="18" charset="0"/>
                          </a:rPr>
                        </m:ctrlPr>
                      </m:dPr>
                      <m:e>
                        <m:r>
                          <a:rPr lang="en-US" altLang="zh-CN">
                            <a:latin typeface="Cambria Math" panose="02040503050406030204" pitchFamily="18" charset="0"/>
                          </a:rPr>
                          <m:t>𝜻</m:t>
                        </m:r>
                      </m:e>
                    </m:d>
                    <m:sSubSup>
                      <m:sSubSupPr>
                        <m:ctrlPr>
                          <a:rPr lang="en-US" altLang="zh-CN" i="1">
                            <a:latin typeface="Cambria Math" panose="02040503050406030204" pitchFamily="18" charset="0"/>
                          </a:rPr>
                        </m:ctrlPr>
                      </m:sSubSupPr>
                      <m:e>
                        <m:r>
                          <a:rPr lang="en-US" altLang="zh-CN">
                            <a:latin typeface="Cambria Math" panose="02040503050406030204" pitchFamily="18" charset="0"/>
                          </a:rPr>
                          <m:t>𝜎</m:t>
                        </m:r>
                      </m:e>
                      <m:sub>
                        <m:r>
                          <a:rPr lang="en-US" altLang="zh-CN">
                            <a:latin typeface="Cambria Math" panose="02040503050406030204" pitchFamily="18" charset="0"/>
                          </a:rPr>
                          <m:t>𝑓</m:t>
                        </m:r>
                      </m:sub>
                      <m:sup>
                        <m:r>
                          <a:rPr lang="en-US" altLang="zh-CN">
                            <a:latin typeface="Cambria Math" panose="02040503050406030204" pitchFamily="18" charset="0"/>
                          </a:rPr>
                          <m:t>2</m:t>
                        </m:r>
                      </m:sup>
                    </m:sSubSup>
                    <m:r>
                      <a:rPr lang="en-US" altLang="zh-CN">
                        <a:latin typeface="Cambria Math" panose="02040503050406030204" pitchFamily="18" charset="0"/>
                      </a:rPr>
                      <m:t>, </m:t>
                    </m:r>
                    <m:r>
                      <a:rPr lang="en-US" altLang="zh-CN">
                        <a:latin typeface="Cambria Math" panose="02040503050406030204" pitchFamily="18" charset="0"/>
                      </a:rPr>
                      <m:t>𝜼</m:t>
                    </m:r>
                    <m:r>
                      <a:rPr lang="en-US" altLang="zh-CN">
                        <a:latin typeface="Cambria Math" panose="02040503050406030204" pitchFamily="18" charset="0"/>
                      </a:rPr>
                      <m:t>, </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𝑝</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𝒚</m:t>
                        </m:r>
                      </m:e>
                      <m:sup>
                        <m:r>
                          <a:rPr lang="en-US" altLang="zh-CN">
                            <a:latin typeface="Cambria Math" panose="02040503050406030204" pitchFamily="18" charset="0"/>
                          </a:rPr>
                          <m:t>𝑠</m:t>
                        </m:r>
                      </m:sup>
                    </m:sSup>
                    <m:d>
                      <m:dPr>
                        <m:ctrlPr>
                          <a:rPr lang="en-US" altLang="zh-CN" i="1">
                            <a:latin typeface="Cambria Math" panose="02040503050406030204" pitchFamily="18" charset="0"/>
                          </a:rPr>
                        </m:ctrlPr>
                      </m:dPr>
                      <m:e>
                        <m:r>
                          <a:rPr lang="en-US" altLang="zh-CN" b="0" i="1">
                            <a:latin typeface="Cambria Math" panose="02040503050406030204" pitchFamily="18" charset="0"/>
                          </a:rPr>
                          <m:t>𝒟</m:t>
                        </m:r>
                      </m:e>
                    </m:d>
                    <m:r>
                      <a:rPr lang="en-US" altLang="zh-CN">
                        <a:latin typeface="Cambria Math" panose="02040503050406030204" pitchFamily="18" charset="0"/>
                      </a:rPr>
                      <m:t>)</m:t>
                    </m:r>
                  </m:oMath>
                </a14:m>
                <a:r>
                  <a:rPr lang="en-US" altLang="zh-CN" dirty="0"/>
                  <a:t>: Metropolis step;</a:t>
                </a:r>
                <a:endParaRPr lang="en-US" dirty="0">
                  <a:solidFill>
                    <a:srgbClr val="FF0000"/>
                  </a:solidFill>
                </a:endParaRPr>
              </a:p>
              <a:p>
                <a:r>
                  <a:rPr lang="en-US" sz="3300" dirty="0"/>
                  <a:t>Proposal for Metropolis step is crucial for good mixing of the chain and full exploration of the posterior. </a:t>
                </a:r>
              </a:p>
              <a:p>
                <a:r>
                  <a:rPr lang="en-US" altLang="zh-CN" sz="3300" dirty="0"/>
                  <a:t>Constructing proposal using the approximation of posterior. </a:t>
                </a:r>
              </a:p>
              <a:p>
                <a:pPr lvl="1"/>
                <a:r>
                  <a:rPr lang="en-US" dirty="0"/>
                  <a:t>The linear approximation of emulator near current state </a:t>
                </a:r>
                <a14:m>
                  <m:oMath xmlns:m="http://schemas.openxmlformats.org/officeDocument/2006/math">
                    <m:r>
                      <a:rPr lang="en-US" altLang="zh-CN" sz="2400" b="1" i="1" smtClean="0">
                        <a:latin typeface="Cambria Math" panose="02040503050406030204" pitchFamily="18" charset="0"/>
                      </a:rPr>
                      <m:t>𝜻</m:t>
                    </m:r>
                    <m:r>
                      <a:rPr lang="en-US" altLang="zh-CN" sz="2400" b="1" i="1" smtClean="0">
                        <a:latin typeface="Cambria Math" panose="02040503050406030204" pitchFamily="18" charset="0"/>
                      </a:rPr>
                      <m:t>′</m:t>
                    </m:r>
                  </m:oMath>
                </a14:m>
                <a:endParaRPr lang="en-US" b="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1" i="1" smtClean="0">
                              <a:latin typeface="Cambria Math" panose="02040503050406030204" pitchFamily="18" charset="0"/>
                            </a:rPr>
                          </m:ctrlPr>
                        </m:sSupPr>
                        <m:e>
                          <m:r>
                            <a:rPr lang="en-US" sz="2400" b="1" i="1">
                              <a:latin typeface="Cambria Math" panose="02040503050406030204" pitchFamily="18" charset="0"/>
                            </a:rPr>
                            <m:t>𝒎</m:t>
                          </m:r>
                        </m:e>
                        <m:sup>
                          <m:r>
                            <a:rPr lang="en-US" sz="2400" b="0" i="1">
                              <a:latin typeface="Cambria Math" panose="02040503050406030204" pitchFamily="18" charset="0"/>
                            </a:rPr>
                            <m:t>𝑠</m:t>
                          </m:r>
                        </m:sup>
                      </m:sSup>
                      <m:d>
                        <m:dPr>
                          <m:ctrlPr>
                            <a:rPr lang="en-US" sz="2400" b="1" i="1">
                              <a:latin typeface="Cambria Math" panose="02040503050406030204" pitchFamily="18" charset="0"/>
                            </a:rPr>
                          </m:ctrlPr>
                        </m:dPr>
                        <m:e>
                          <m:r>
                            <a:rPr lang="en-US" altLang="zh-CN" sz="2400" b="1" i="1">
                              <a:latin typeface="Cambria Math" panose="02040503050406030204" pitchFamily="18" charset="0"/>
                            </a:rPr>
                            <m:t>𝜻</m:t>
                          </m:r>
                        </m:e>
                      </m:d>
                      <m:r>
                        <a:rPr lang="en-US" sz="2400" b="1" i="1"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𝒎</m:t>
                          </m:r>
                        </m:e>
                        <m:sup>
                          <m:r>
                            <a:rPr lang="en-US" sz="2400" b="0" i="1">
                              <a:latin typeface="Cambria Math" panose="02040503050406030204" pitchFamily="18" charset="0"/>
                            </a:rPr>
                            <m:t>𝑠</m:t>
                          </m:r>
                        </m:sup>
                      </m:sSup>
                      <m:d>
                        <m:dPr>
                          <m:ctrlPr>
                            <a:rPr lang="en-US" sz="2400" b="1" i="1">
                              <a:latin typeface="Cambria Math" panose="02040503050406030204" pitchFamily="18" charset="0"/>
                            </a:rPr>
                          </m:ctrlPr>
                        </m:dPr>
                        <m:e>
                          <m:r>
                            <a:rPr lang="en-US" sz="2400" b="1" i="1" smtClean="0">
                              <a:latin typeface="Cambria Math" panose="02040503050406030204" pitchFamily="18" charset="0"/>
                            </a:rPr>
                            <m:t>𝜻</m:t>
                          </m:r>
                          <m:r>
                            <a:rPr lang="en-US" sz="2400" b="1" i="1" smtClean="0">
                              <a:latin typeface="Cambria Math" panose="02040503050406030204" pitchFamily="18" charset="0"/>
                            </a:rPr>
                            <m:t>′</m:t>
                          </m:r>
                        </m:e>
                      </m:d>
                      <m:r>
                        <a:rPr lang="en-US" sz="2400" b="1" i="1" smtClean="0">
                          <a:latin typeface="Cambria Math" panose="02040503050406030204" pitchFamily="18" charset="0"/>
                        </a:rPr>
                        <m:t>+</m:t>
                      </m:r>
                      <m:r>
                        <a:rPr lang="en-US" sz="2400" b="0" i="0" smtClean="0">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𝒎</m:t>
                          </m:r>
                        </m:e>
                        <m:sup>
                          <m:r>
                            <a:rPr lang="en-US" sz="2400" b="0" i="1">
                              <a:latin typeface="Cambria Math" panose="02040503050406030204" pitchFamily="18" charset="0"/>
                            </a:rPr>
                            <m:t>𝑠</m:t>
                          </m:r>
                        </m:sup>
                      </m:sSup>
                      <m:d>
                        <m:dPr>
                          <m:ctrlPr>
                            <a:rPr lang="en-US" sz="2400" b="1" i="1">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𝜻</m:t>
                              </m:r>
                            </m:e>
                            <m:sup>
                              <m:r>
                                <a:rPr lang="en-US" sz="2400" b="1" i="1" smtClean="0">
                                  <a:latin typeface="Cambria Math" panose="02040503050406030204" pitchFamily="18" charset="0"/>
                                </a:rPr>
                                <m:t>′</m:t>
                              </m:r>
                            </m:sup>
                          </m:sSup>
                        </m:e>
                      </m:d>
                      <m:d>
                        <m:dPr>
                          <m:ctrlPr>
                            <a:rPr lang="en-US" sz="2400" b="1" i="1" smtClean="0">
                              <a:latin typeface="Cambria Math" panose="02040503050406030204" pitchFamily="18" charset="0"/>
                            </a:rPr>
                          </m:ctrlPr>
                        </m:dPr>
                        <m:e>
                          <m:r>
                            <a:rPr lang="en-US" sz="2400" b="1" i="1">
                              <a:latin typeface="Cambria Math" panose="02040503050406030204" pitchFamily="18" charset="0"/>
                            </a:rPr>
                            <m:t>𝜻</m:t>
                          </m:r>
                          <m:r>
                            <a:rPr lang="en-US" sz="2400" b="1" i="1" smtClean="0">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𝜻</m:t>
                              </m:r>
                            </m:e>
                            <m:sup>
                              <m:r>
                                <a:rPr lang="en-US" altLang="zh-CN" sz="2400" b="1" i="1">
                                  <a:latin typeface="Cambria Math" panose="02040503050406030204" pitchFamily="18" charset="0"/>
                                </a:rPr>
                                <m:t>′</m:t>
                              </m:r>
                            </m:sup>
                          </m:sSup>
                        </m:e>
                      </m:d>
                      <m:r>
                        <a:rPr lang="en-US" sz="2400" b="1" i="1" smtClean="0">
                          <a:latin typeface="Cambria Math" panose="02040503050406030204" pitchFamily="18" charset="0"/>
                        </a:rPr>
                        <m:t>.</m:t>
                      </m:r>
                    </m:oMath>
                  </m:oMathPara>
                </a14:m>
                <a:endParaRPr lang="en-US" sz="2400" i="1" dirty="0"/>
              </a:p>
              <a:p>
                <a:pPr marL="0" indent="0">
                  <a:buNone/>
                </a:pPr>
                <a:r>
                  <a:rPr lang="en-US" sz="2400" dirty="0"/>
                  <a:t>	Replace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𝒎</m:t>
                        </m:r>
                      </m:e>
                      <m:sup>
                        <m:r>
                          <a:rPr lang="en-US" sz="2400" i="1">
                            <a:latin typeface="Cambria Math" panose="02040503050406030204" pitchFamily="18" charset="0"/>
                          </a:rPr>
                          <m:t>𝑠</m:t>
                        </m:r>
                      </m:sup>
                    </m:sSup>
                    <m:d>
                      <m:dPr>
                        <m:ctrlPr>
                          <a:rPr lang="en-US" sz="2400" b="1" i="1">
                            <a:latin typeface="Cambria Math" panose="02040503050406030204" pitchFamily="18" charset="0"/>
                          </a:rPr>
                        </m:ctrlPr>
                      </m:dPr>
                      <m:e>
                        <m:r>
                          <a:rPr lang="en-US" altLang="zh-CN" sz="2400" b="1" i="1">
                            <a:latin typeface="Cambria Math" panose="02040503050406030204" pitchFamily="18" charset="0"/>
                          </a:rPr>
                          <m:t>𝜻</m:t>
                        </m:r>
                      </m:e>
                    </m:d>
                  </m:oMath>
                </a14:m>
                <a:r>
                  <a:rPr lang="en-US" sz="2400" dirty="0"/>
                  <a:t> with its linear approximation and </a:t>
                </a:r>
                <a14:m>
                  <m:oMath xmlns:m="http://schemas.openxmlformats.org/officeDocument/2006/math">
                    <m:r>
                      <a:rPr lang="en-US" altLang="zh-CN" sz="2400" i="1">
                        <a:latin typeface="Cambria Math" panose="02040503050406030204" pitchFamily="18" charset="0"/>
                      </a:rPr>
                      <m:t>𝑣</m:t>
                    </m:r>
                    <m:d>
                      <m:dPr>
                        <m:ctrlPr>
                          <a:rPr lang="zh-CN" altLang="zh-CN" sz="2400" i="1">
                            <a:latin typeface="Cambria Math" panose="02040503050406030204" pitchFamily="18" charset="0"/>
                          </a:rPr>
                        </m:ctrlPr>
                      </m:dPr>
                      <m:e>
                        <m:r>
                          <a:rPr lang="en-US" altLang="zh-CN" sz="2400" b="1" i="1">
                            <a:latin typeface="Cambria Math" panose="02040503050406030204" pitchFamily="18" charset="0"/>
                          </a:rPr>
                          <m:t>𝜻</m:t>
                        </m:r>
                      </m:e>
                    </m:d>
                  </m:oMath>
                </a14:m>
                <a:r>
                  <a:rPr lang="en-US" altLang="zh-CN" sz="2400" dirty="0"/>
                  <a:t> with </a:t>
                </a:r>
                <a14:m>
                  <m:oMath xmlns:m="http://schemas.openxmlformats.org/officeDocument/2006/math">
                    <m:r>
                      <a:rPr lang="en-US" altLang="zh-CN" sz="2400" i="1">
                        <a:latin typeface="Cambria Math" panose="02040503050406030204" pitchFamily="18" charset="0"/>
                      </a:rPr>
                      <m:t>𝑣</m:t>
                    </m:r>
                    <m:d>
                      <m:dPr>
                        <m:ctrlPr>
                          <a:rPr lang="zh-CN" altLang="zh-CN" sz="2400" i="1">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𝜻</m:t>
                            </m:r>
                          </m:e>
                          <m:sup>
                            <m:r>
                              <a:rPr lang="en-US" altLang="zh-CN" sz="2400" b="1" i="1" smtClean="0">
                                <a:latin typeface="Cambria Math" panose="02040503050406030204" pitchFamily="18" charset="0"/>
                              </a:rPr>
                              <m:t>′</m:t>
                            </m:r>
                          </m:sup>
                        </m:sSup>
                      </m:e>
                    </m:d>
                  </m:oMath>
                </a14:m>
                <a:r>
                  <a:rPr lang="en-US" sz="2400" dirty="0"/>
                  <a:t> in the 	posterior. This gives an approximation for  full conditional distribution 	for </a:t>
                </a:r>
                <a14:m>
                  <m:oMath xmlns:m="http://schemas.openxmlformats.org/officeDocument/2006/math">
                    <m:r>
                      <a:rPr lang="en-US" sz="2400" b="1" i="1">
                        <a:latin typeface="Cambria Math" panose="02040503050406030204" pitchFamily="18" charset="0"/>
                      </a:rPr>
                      <m:t>𝜻</m:t>
                    </m:r>
                  </m:oMath>
                </a14:m>
                <a:r>
                  <a:rPr lang="en-US" sz="2400" dirty="0"/>
                  <a:t> that is a Gaussian distribution </a:t>
                </a:r>
                <a14:m>
                  <m:oMath xmlns:m="http://schemas.openxmlformats.org/officeDocument/2006/math">
                    <m:r>
                      <a:rPr lang="en-US" altLang="zh-CN" sz="2400" smtClean="0">
                        <a:solidFill>
                          <a:schemeClr val="accent1"/>
                        </a:solidFill>
                        <a:latin typeface="Cambria Math" panose="02040503050406030204" pitchFamily="18" charset="0"/>
                      </a:rPr>
                      <m:t>𝝅</m:t>
                    </m:r>
                    <m:d>
                      <m:dPr>
                        <m:endChr m:val="|"/>
                        <m:ctrlPr>
                          <a:rPr lang="en-US" altLang="zh-CN" sz="2400" i="1">
                            <a:solidFill>
                              <a:schemeClr val="accent1"/>
                            </a:solidFill>
                            <a:latin typeface="Cambria Math" panose="02040503050406030204" pitchFamily="18" charset="0"/>
                          </a:rPr>
                        </m:ctrlPr>
                      </m:dPr>
                      <m:e>
                        <m:r>
                          <a:rPr lang="en-US" altLang="zh-CN" sz="2400">
                            <a:solidFill>
                              <a:schemeClr val="accent1"/>
                            </a:solidFill>
                            <a:latin typeface="Cambria Math" panose="02040503050406030204" pitchFamily="18" charset="0"/>
                          </a:rPr>
                          <m:t>𝜻</m:t>
                        </m:r>
                      </m:e>
                    </m:d>
                    <m:sSubSup>
                      <m:sSubSupPr>
                        <m:ctrlPr>
                          <a:rPr lang="en-US" altLang="zh-CN" sz="2400" i="1">
                            <a:solidFill>
                              <a:schemeClr val="accent1"/>
                            </a:solidFill>
                            <a:latin typeface="Cambria Math" panose="02040503050406030204" pitchFamily="18" charset="0"/>
                          </a:rPr>
                        </m:ctrlPr>
                      </m:sSubSupPr>
                      <m:e>
                        <m:r>
                          <a:rPr lang="en-US" altLang="zh-CN" sz="2400">
                            <a:solidFill>
                              <a:schemeClr val="accent1"/>
                            </a:solidFill>
                            <a:latin typeface="Cambria Math" panose="02040503050406030204" pitchFamily="18" charset="0"/>
                          </a:rPr>
                          <m:t>𝜎</m:t>
                        </m:r>
                      </m:e>
                      <m:sub>
                        <m:r>
                          <a:rPr lang="en-US" altLang="zh-CN" sz="2400">
                            <a:solidFill>
                              <a:schemeClr val="accent1"/>
                            </a:solidFill>
                            <a:latin typeface="Cambria Math" panose="02040503050406030204" pitchFamily="18" charset="0"/>
                          </a:rPr>
                          <m:t>𝑓</m:t>
                        </m:r>
                      </m:sub>
                      <m:sup>
                        <m:r>
                          <a:rPr lang="en-US" altLang="zh-CN" sz="2400">
                            <a:solidFill>
                              <a:schemeClr val="accent1"/>
                            </a:solidFill>
                            <a:latin typeface="Cambria Math" panose="02040503050406030204" pitchFamily="18" charset="0"/>
                          </a:rPr>
                          <m:t>2</m:t>
                        </m:r>
                      </m:sup>
                    </m:sSubSup>
                    <m:r>
                      <a:rPr lang="en-US" altLang="zh-CN" sz="2400">
                        <a:solidFill>
                          <a:schemeClr val="accent1"/>
                        </a:solidFill>
                        <a:latin typeface="Cambria Math" panose="02040503050406030204" pitchFamily="18" charset="0"/>
                      </a:rPr>
                      <m:t>, </m:t>
                    </m:r>
                    <m:r>
                      <a:rPr lang="en-US" altLang="zh-CN" sz="2400">
                        <a:solidFill>
                          <a:schemeClr val="accent1"/>
                        </a:solidFill>
                        <a:latin typeface="Cambria Math" panose="02040503050406030204" pitchFamily="18" charset="0"/>
                      </a:rPr>
                      <m:t>𝜼</m:t>
                    </m:r>
                    <m:r>
                      <a:rPr lang="en-US" altLang="zh-CN" sz="2400">
                        <a:solidFill>
                          <a:schemeClr val="accent1"/>
                        </a:solidFill>
                        <a:latin typeface="Cambria Math" panose="02040503050406030204" pitchFamily="18" charset="0"/>
                      </a:rPr>
                      <m:t>, </m:t>
                    </m:r>
                    <m:sSup>
                      <m:sSupPr>
                        <m:ctrlPr>
                          <a:rPr lang="en-US" altLang="zh-CN" sz="2400" i="1">
                            <a:solidFill>
                              <a:schemeClr val="accent1"/>
                            </a:solidFill>
                            <a:latin typeface="Cambria Math" panose="02040503050406030204" pitchFamily="18" charset="0"/>
                          </a:rPr>
                        </m:ctrlPr>
                      </m:sSupPr>
                      <m:e>
                        <m:r>
                          <a:rPr lang="en-US" altLang="zh-CN" sz="2400">
                            <a:solidFill>
                              <a:schemeClr val="accent1"/>
                            </a:solidFill>
                            <a:latin typeface="Cambria Math" panose="02040503050406030204" pitchFamily="18" charset="0"/>
                          </a:rPr>
                          <m:t>𝒚</m:t>
                        </m:r>
                      </m:e>
                      <m:sup>
                        <m:r>
                          <a:rPr lang="en-US" altLang="zh-CN" sz="2400">
                            <a:solidFill>
                              <a:schemeClr val="accent1"/>
                            </a:solidFill>
                            <a:latin typeface="Cambria Math" panose="02040503050406030204" pitchFamily="18" charset="0"/>
                          </a:rPr>
                          <m:t>𝑝</m:t>
                        </m:r>
                      </m:sup>
                    </m:sSup>
                    <m:r>
                      <a:rPr lang="en-US" altLang="zh-CN" sz="2400">
                        <a:solidFill>
                          <a:schemeClr val="accent1"/>
                        </a:solidFill>
                        <a:latin typeface="Cambria Math" panose="02040503050406030204" pitchFamily="18" charset="0"/>
                      </a:rPr>
                      <m:t>,</m:t>
                    </m:r>
                    <m:sSup>
                      <m:sSupPr>
                        <m:ctrlPr>
                          <a:rPr lang="en-US" altLang="zh-CN" sz="2400" i="1">
                            <a:solidFill>
                              <a:schemeClr val="accent1"/>
                            </a:solidFill>
                            <a:latin typeface="Cambria Math" panose="02040503050406030204" pitchFamily="18" charset="0"/>
                          </a:rPr>
                        </m:ctrlPr>
                      </m:sSupPr>
                      <m:e>
                        <m:r>
                          <a:rPr lang="en-US" altLang="zh-CN" sz="2400">
                            <a:solidFill>
                              <a:schemeClr val="accent1"/>
                            </a:solidFill>
                            <a:latin typeface="Cambria Math" panose="02040503050406030204" pitchFamily="18" charset="0"/>
                          </a:rPr>
                          <m:t>𝒚</m:t>
                        </m:r>
                      </m:e>
                      <m:sup>
                        <m:r>
                          <a:rPr lang="en-US" altLang="zh-CN" sz="2400">
                            <a:solidFill>
                              <a:schemeClr val="accent1"/>
                            </a:solidFill>
                            <a:latin typeface="Cambria Math" panose="02040503050406030204" pitchFamily="18" charset="0"/>
                          </a:rPr>
                          <m:t>𝑠</m:t>
                        </m:r>
                      </m:sup>
                    </m:sSup>
                    <m:d>
                      <m:dPr>
                        <m:ctrlPr>
                          <a:rPr lang="en-US" altLang="zh-CN" sz="2400" i="1">
                            <a:solidFill>
                              <a:schemeClr val="accent1"/>
                            </a:solidFill>
                            <a:latin typeface="Cambria Math" panose="02040503050406030204" pitchFamily="18" charset="0"/>
                          </a:rPr>
                        </m:ctrlPr>
                      </m:dPr>
                      <m:e>
                        <m:r>
                          <a:rPr lang="en-US" altLang="zh-CN" sz="2400" i="1">
                            <a:solidFill>
                              <a:schemeClr val="accent1"/>
                            </a:solidFill>
                            <a:latin typeface="Cambria Math" panose="02040503050406030204" pitchFamily="18" charset="0"/>
                          </a:rPr>
                          <m:t>𝒟</m:t>
                        </m:r>
                      </m:e>
                    </m:d>
                    <m:r>
                      <a:rPr lang="en-US" altLang="zh-CN" sz="240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𝑁</m:t>
                    </m:r>
                    <m:r>
                      <a:rPr lang="en-US" sz="2400" b="1" i="1">
                        <a:solidFill>
                          <a:schemeClr val="accent1"/>
                        </a:solidFill>
                        <a:latin typeface="Cambria Math" panose="02040503050406030204" pitchFamily="18" charset="0"/>
                      </a:rPr>
                      <m:t>(</m:t>
                    </m:r>
                    <m:sSub>
                      <m:sSubPr>
                        <m:ctrlPr>
                          <a:rPr lang="en-US" sz="2400" b="1" i="1">
                            <a:solidFill>
                              <a:schemeClr val="accent1"/>
                            </a:solidFill>
                            <a:latin typeface="Cambria Math" panose="02040503050406030204" pitchFamily="18" charset="0"/>
                          </a:rPr>
                        </m:ctrlPr>
                      </m:sSubPr>
                      <m:e>
                        <m:acc>
                          <m:accPr>
                            <m:chr m:val="̂"/>
                            <m:ctrlPr>
                              <a:rPr lang="en-US" sz="2400" b="1" i="1">
                                <a:solidFill>
                                  <a:schemeClr val="accent1"/>
                                </a:solidFill>
                                <a:latin typeface="Cambria Math" panose="02040503050406030204" pitchFamily="18" charset="0"/>
                              </a:rPr>
                            </m:ctrlPr>
                          </m:accPr>
                          <m:e>
                            <m:r>
                              <a:rPr lang="en-US" sz="2400" b="1" i="1">
                                <a:solidFill>
                                  <a:schemeClr val="accent1"/>
                                </a:solidFill>
                                <a:latin typeface="Cambria Math" panose="02040503050406030204" pitchFamily="18" charset="0"/>
                              </a:rPr>
                              <m:t>𝝁</m:t>
                            </m:r>
                          </m:e>
                        </m:acc>
                      </m:e>
                      <m:sub>
                        <m:r>
                          <a:rPr lang="en-US" sz="2400" b="1" i="1">
                            <a:solidFill>
                              <a:schemeClr val="accent1"/>
                            </a:solidFill>
                            <a:latin typeface="Cambria Math" panose="02040503050406030204" pitchFamily="18" charset="0"/>
                          </a:rPr>
                          <m:t>𝜻</m:t>
                        </m:r>
                      </m:sub>
                    </m:sSub>
                    <m:r>
                      <a:rPr lang="en-US" sz="2400" b="1" i="1">
                        <a:solidFill>
                          <a:schemeClr val="accent1"/>
                        </a:solidFill>
                        <a:latin typeface="Cambria Math" panose="02040503050406030204" pitchFamily="18" charset="0"/>
                      </a:rPr>
                      <m:t>, </m:t>
                    </m:r>
                    <m:sSub>
                      <m:sSubPr>
                        <m:ctrlPr>
                          <a:rPr lang="en-US" sz="2400" b="1" i="1">
                            <a:solidFill>
                              <a:schemeClr val="accent1"/>
                            </a:solidFill>
                            <a:latin typeface="Cambria Math" panose="02040503050406030204" pitchFamily="18" charset="0"/>
                          </a:rPr>
                        </m:ctrlPr>
                      </m:sSubPr>
                      <m:e>
                        <m:acc>
                          <m:accPr>
                            <m:chr m:val="̂"/>
                            <m:ctrlPr>
                              <a:rPr lang="en-US" sz="2400" b="1" i="1">
                                <a:solidFill>
                                  <a:schemeClr val="accent1"/>
                                </a:solidFill>
                                <a:latin typeface="Cambria Math" panose="02040503050406030204" pitchFamily="18" charset="0"/>
                              </a:rPr>
                            </m:ctrlPr>
                          </m:accPr>
                          <m:e>
                            <m:r>
                              <a:rPr lang="en-US" sz="2400" b="1" i="1">
                                <a:solidFill>
                                  <a:schemeClr val="accent1"/>
                                </a:solidFill>
                                <a:latin typeface="Cambria Math" panose="02040503050406030204" pitchFamily="18" charset="0"/>
                              </a:rPr>
                              <m:t>𝜮</m:t>
                            </m:r>
                          </m:e>
                        </m:acc>
                      </m:e>
                      <m:sub>
                        <m:r>
                          <a:rPr lang="en-US" sz="2400" b="1" i="1">
                            <a:solidFill>
                              <a:schemeClr val="accent1"/>
                            </a:solidFill>
                            <a:latin typeface="Cambria Math" panose="02040503050406030204" pitchFamily="18" charset="0"/>
                          </a:rPr>
                          <m:t>𝜻</m:t>
                        </m:r>
                      </m:sub>
                    </m:sSub>
                    <m:r>
                      <a:rPr lang="en-US" sz="2400" b="1" i="1">
                        <a:solidFill>
                          <a:schemeClr val="accent1"/>
                        </a:solidFill>
                        <a:latin typeface="Cambria Math" panose="02040503050406030204" pitchFamily="18" charset="0"/>
                      </a:rPr>
                      <m:t>)</m:t>
                    </m:r>
                  </m:oMath>
                </a14:m>
                <a:r>
                  <a:rPr lang="en-US" sz="2400" dirty="0">
                    <a:solidFill>
                      <a:schemeClr val="accent1"/>
                    </a:solidFill>
                  </a:rPr>
                  <a:t>. </a:t>
                </a:r>
                <a:endParaRPr lang="en-US" sz="2400" dirty="0"/>
              </a:p>
              <a:p>
                <a:pPr lvl="1"/>
                <a:r>
                  <a:rPr lang="en-US" altLang="zh-CN" dirty="0">
                    <a:solidFill>
                      <a:schemeClr val="accent1"/>
                    </a:solidFill>
                  </a:rPr>
                  <a:t>Choose the random walk proposal </a:t>
                </a:r>
                <a14:m>
                  <m:oMath xmlns:m="http://schemas.openxmlformats.org/officeDocument/2006/math">
                    <m:r>
                      <a:rPr lang="en-US" altLang="zh-CN" i="1">
                        <a:solidFill>
                          <a:schemeClr val="accent1"/>
                        </a:solidFill>
                        <a:latin typeface="Cambria Math" panose="02040503050406030204" pitchFamily="18" charset="0"/>
                      </a:rPr>
                      <m:t>𝑔</m:t>
                    </m:r>
                    <m:d>
                      <m:dPr>
                        <m:ctrlPr>
                          <a:rPr lang="zh-CN" altLang="zh-CN" i="1">
                            <a:solidFill>
                              <a:schemeClr val="accent1"/>
                            </a:solidFill>
                            <a:latin typeface="Cambria Math" panose="02040503050406030204" pitchFamily="18" charset="0"/>
                          </a:rPr>
                        </m:ctrlPr>
                      </m:dPr>
                      <m:e>
                        <m:r>
                          <a:rPr lang="en-US" altLang="zh-CN" b="1" i="1">
                            <a:solidFill>
                              <a:schemeClr val="accent1"/>
                            </a:solidFill>
                            <a:latin typeface="Cambria Math" panose="02040503050406030204" pitchFamily="18" charset="0"/>
                          </a:rPr>
                          <m:t>𝜻</m:t>
                        </m:r>
                      </m:e>
                      <m:e>
                        <m:sSup>
                          <m:sSupPr>
                            <m:ctrlPr>
                              <a:rPr lang="zh-CN" altLang="zh-CN" b="1" i="1">
                                <a:solidFill>
                                  <a:schemeClr val="accent1"/>
                                </a:solidFill>
                                <a:latin typeface="Cambria Math" panose="02040503050406030204" pitchFamily="18" charset="0"/>
                              </a:rPr>
                            </m:ctrlPr>
                          </m:sSupPr>
                          <m:e>
                            <m:r>
                              <a:rPr lang="en-US" altLang="zh-CN" b="1" i="1">
                                <a:solidFill>
                                  <a:schemeClr val="accent1"/>
                                </a:solidFill>
                                <a:latin typeface="Cambria Math" panose="02040503050406030204" pitchFamily="18" charset="0"/>
                              </a:rPr>
                              <m:t>𝜻</m:t>
                            </m:r>
                          </m:e>
                          <m:sup>
                            <m:r>
                              <a:rPr lang="en-US" altLang="zh-CN" b="1" i="1">
                                <a:solidFill>
                                  <a:schemeClr val="accent1"/>
                                </a:solidFill>
                                <a:latin typeface="Cambria Math" panose="02040503050406030204" pitchFamily="18" charset="0"/>
                              </a:rPr>
                              <m:t>′</m:t>
                            </m:r>
                          </m:sup>
                        </m:sSup>
                        <m:r>
                          <a:rPr lang="en-US" altLang="zh-CN" b="1" i="1">
                            <a:solidFill>
                              <a:schemeClr val="accent1"/>
                            </a:solidFill>
                            <a:latin typeface="Cambria Math" panose="02040503050406030204" pitchFamily="18" charset="0"/>
                          </a:rPr>
                          <m:t>,</m:t>
                        </m:r>
                        <m:r>
                          <a:rPr lang="en-US" altLang="zh-CN" b="1" i="1">
                            <a:solidFill>
                              <a:schemeClr val="accent1"/>
                            </a:solidFill>
                            <a:latin typeface="Cambria Math" panose="02040503050406030204" pitchFamily="18" charset="0"/>
                          </a:rPr>
                          <m:t>𝜼</m:t>
                        </m:r>
                        <m:r>
                          <a:rPr lang="en-US" altLang="zh-CN" b="1" i="1">
                            <a:solidFill>
                              <a:schemeClr val="accent1"/>
                            </a:solidFill>
                            <a:latin typeface="Cambria Math" panose="02040503050406030204" pitchFamily="18" charset="0"/>
                          </a:rPr>
                          <m:t>,</m:t>
                        </m:r>
                        <m:sSubSup>
                          <m:sSubSupPr>
                            <m:ctrlPr>
                              <a:rPr lang="zh-CN" altLang="zh-CN" i="1">
                                <a:solidFill>
                                  <a:schemeClr val="accent1"/>
                                </a:solidFill>
                                <a:latin typeface="Cambria Math" panose="02040503050406030204" pitchFamily="18" charset="0"/>
                              </a:rPr>
                            </m:ctrlPr>
                          </m:sSubSupPr>
                          <m:e>
                            <m:r>
                              <a:rPr lang="en-US" altLang="zh-CN" i="1">
                                <a:solidFill>
                                  <a:schemeClr val="accent1"/>
                                </a:solidFill>
                                <a:latin typeface="Cambria Math" panose="02040503050406030204" pitchFamily="18" charset="0"/>
                              </a:rPr>
                              <m:t>𝜎</m:t>
                            </m:r>
                          </m:e>
                          <m:sub>
                            <m:r>
                              <a:rPr lang="en-US" altLang="zh-CN" i="1">
                                <a:solidFill>
                                  <a:schemeClr val="accent1"/>
                                </a:solidFill>
                                <a:latin typeface="Cambria Math" panose="02040503050406030204" pitchFamily="18" charset="0"/>
                              </a:rPr>
                              <m:t>𝑓</m:t>
                            </m:r>
                          </m:sub>
                          <m:sup>
                            <m:r>
                              <a:rPr lang="en-US" altLang="zh-CN">
                                <a:solidFill>
                                  <a:schemeClr val="accent1"/>
                                </a:solidFill>
                                <a:latin typeface="Cambria Math" panose="02040503050406030204" pitchFamily="18" charset="0"/>
                              </a:rPr>
                              <m:t>2</m:t>
                            </m:r>
                          </m:sup>
                        </m:sSubSup>
                      </m:e>
                    </m:d>
                    <m:r>
                      <a:rPr lang="en-US" altLang="zh-CN" i="1">
                        <a:solidFill>
                          <a:schemeClr val="accent1"/>
                        </a:solidFill>
                        <a:latin typeface="Cambria Math" panose="02040503050406030204" pitchFamily="18" charset="0"/>
                      </a:rPr>
                      <m:t>=</m:t>
                    </m:r>
                    <m:r>
                      <a:rPr lang="en-US" altLang="zh-CN" i="1">
                        <a:solidFill>
                          <a:schemeClr val="accent1"/>
                        </a:solidFill>
                        <a:latin typeface="Cambria Math" panose="02040503050406030204" pitchFamily="18" charset="0"/>
                      </a:rPr>
                      <m:t>𝑁</m:t>
                    </m:r>
                    <m:d>
                      <m:dPr>
                        <m:ctrlPr>
                          <a:rPr lang="zh-CN" altLang="zh-CN" b="1" i="1">
                            <a:solidFill>
                              <a:schemeClr val="accent1"/>
                            </a:solidFill>
                            <a:latin typeface="Cambria Math" panose="02040503050406030204" pitchFamily="18" charset="0"/>
                          </a:rPr>
                        </m:ctrlPr>
                      </m:dPr>
                      <m:e>
                        <m:d>
                          <m:dPr>
                            <m:begChr m:val=""/>
                            <m:endChr m:val="|"/>
                            <m:ctrlPr>
                              <a:rPr lang="zh-CN" altLang="zh-CN" b="1" i="1">
                                <a:solidFill>
                                  <a:schemeClr val="accent1"/>
                                </a:solidFill>
                                <a:latin typeface="Cambria Math" panose="02040503050406030204" pitchFamily="18" charset="0"/>
                              </a:rPr>
                            </m:ctrlPr>
                          </m:dPr>
                          <m:e>
                            <m:r>
                              <a:rPr lang="en-US" altLang="zh-CN" b="1" i="1">
                                <a:solidFill>
                                  <a:schemeClr val="accent1"/>
                                </a:solidFill>
                                <a:latin typeface="Cambria Math" panose="02040503050406030204" pitchFamily="18" charset="0"/>
                              </a:rPr>
                              <m:t>𝜻</m:t>
                            </m:r>
                          </m:e>
                        </m:d>
                        <m:r>
                          <a:rPr lang="en-US" altLang="zh-CN" b="1" i="1">
                            <a:solidFill>
                              <a:schemeClr val="accent1"/>
                            </a:solidFill>
                            <a:latin typeface="Cambria Math" panose="02040503050406030204" pitchFamily="18" charset="0"/>
                          </a:rPr>
                          <m:t>𝜻</m:t>
                        </m:r>
                        <m:r>
                          <a:rPr lang="en-US" altLang="zh-CN" b="1" i="1">
                            <a:solidFill>
                              <a:schemeClr val="accent1"/>
                            </a:solidFill>
                            <a:latin typeface="Cambria Math" panose="02040503050406030204" pitchFamily="18" charset="0"/>
                          </a:rPr>
                          <m:t>′,</m:t>
                        </m:r>
                        <m:sSup>
                          <m:sSupPr>
                            <m:ctrlPr>
                              <a:rPr lang="zh-CN"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2.4</m:t>
                            </m:r>
                          </m:e>
                          <m:sup>
                            <m:r>
                              <a:rPr lang="en-US" altLang="zh-CN" i="1">
                                <a:solidFill>
                                  <a:schemeClr val="accent1"/>
                                </a:solidFill>
                                <a:latin typeface="Cambria Math" panose="02040503050406030204" pitchFamily="18" charset="0"/>
                              </a:rPr>
                              <m:t>2</m:t>
                            </m:r>
                          </m:sup>
                        </m:sSup>
                        <m:sSup>
                          <m:sSupPr>
                            <m:ctrlPr>
                              <a:rPr lang="zh-CN" altLang="zh-CN" i="1">
                                <a:solidFill>
                                  <a:schemeClr val="accent1"/>
                                </a:solidFill>
                                <a:latin typeface="Cambria Math" panose="02040503050406030204" pitchFamily="18" charset="0"/>
                              </a:rPr>
                            </m:ctrlPr>
                          </m:sSupPr>
                          <m:e>
                            <m:r>
                              <a:rPr lang="en-US" altLang="zh-CN" i="1">
                                <a:solidFill>
                                  <a:schemeClr val="accent1"/>
                                </a:solidFill>
                                <a:latin typeface="Cambria Math" panose="02040503050406030204" pitchFamily="18" charset="0"/>
                              </a:rPr>
                              <m:t>𝑀</m:t>
                            </m:r>
                          </m:e>
                          <m:sup>
                            <m:r>
                              <a:rPr lang="en-US" altLang="zh-CN" i="1">
                                <a:solidFill>
                                  <a:schemeClr val="accent1"/>
                                </a:solidFill>
                                <a:latin typeface="Cambria Math" panose="02040503050406030204" pitchFamily="18" charset="0"/>
                              </a:rPr>
                              <m:t>−1</m:t>
                            </m:r>
                          </m:sup>
                        </m:sSup>
                        <m:sSub>
                          <m:sSubPr>
                            <m:ctrlPr>
                              <a:rPr lang="en-US" altLang="zh-CN" b="1" i="1">
                                <a:solidFill>
                                  <a:schemeClr val="accent1"/>
                                </a:solidFill>
                                <a:latin typeface="Cambria Math" panose="02040503050406030204" pitchFamily="18" charset="0"/>
                              </a:rPr>
                            </m:ctrlPr>
                          </m:sSubPr>
                          <m:e>
                            <m:acc>
                              <m:accPr>
                                <m:chr m:val="̂"/>
                                <m:ctrlPr>
                                  <a:rPr lang="en-US" altLang="zh-CN" b="1" i="1">
                                    <a:solidFill>
                                      <a:schemeClr val="accent1"/>
                                    </a:solidFill>
                                    <a:latin typeface="Cambria Math" panose="02040503050406030204" pitchFamily="18" charset="0"/>
                                  </a:rPr>
                                </m:ctrlPr>
                              </m:accPr>
                              <m:e>
                                <m:r>
                                  <a:rPr lang="en-US" altLang="zh-CN" b="1" i="1">
                                    <a:solidFill>
                                      <a:schemeClr val="accent1"/>
                                    </a:solidFill>
                                    <a:latin typeface="Cambria Math" panose="02040503050406030204" pitchFamily="18" charset="0"/>
                                  </a:rPr>
                                  <m:t>𝜮</m:t>
                                </m:r>
                              </m:e>
                            </m:acc>
                          </m:e>
                          <m:sub>
                            <m:sSup>
                              <m:sSupPr>
                                <m:ctrlPr>
                                  <a:rPr lang="en-US" altLang="zh-CN" b="1" i="1" smtClean="0">
                                    <a:solidFill>
                                      <a:schemeClr val="accent1"/>
                                    </a:solidFill>
                                    <a:latin typeface="Cambria Math" panose="02040503050406030204" pitchFamily="18" charset="0"/>
                                  </a:rPr>
                                </m:ctrlPr>
                              </m:sSupPr>
                              <m:e>
                                <m:r>
                                  <a:rPr lang="en-US" altLang="zh-CN" b="1" i="1">
                                    <a:solidFill>
                                      <a:schemeClr val="accent1"/>
                                    </a:solidFill>
                                    <a:latin typeface="Cambria Math" panose="02040503050406030204" pitchFamily="18" charset="0"/>
                                  </a:rPr>
                                  <m:t>𝜻</m:t>
                                </m:r>
                              </m:e>
                              <m:sup>
                                <m:r>
                                  <a:rPr lang="en-US" altLang="zh-CN" b="1" i="1" smtClean="0">
                                    <a:solidFill>
                                      <a:schemeClr val="accent1"/>
                                    </a:solidFill>
                                    <a:latin typeface="Cambria Math" panose="02040503050406030204" pitchFamily="18" charset="0"/>
                                  </a:rPr>
                                  <m:t>′</m:t>
                                </m:r>
                              </m:sup>
                            </m:sSup>
                          </m:sub>
                        </m:sSub>
                      </m:e>
                    </m:d>
                  </m:oMath>
                </a14:m>
                <a:r>
                  <a:rPr lang="en-US" i="1" dirty="0">
                    <a:solidFill>
                      <a:schemeClr val="accent1"/>
                    </a:solidFill>
                  </a:rPr>
                  <a:t>.</a:t>
                </a:r>
              </a:p>
              <a:p>
                <a:r>
                  <a:rPr lang="en-US" sz="3300" dirty="0"/>
                  <a:t>New proposal gives good acceptance probability. </a:t>
                </a:r>
                <a:endParaRPr lang="en-US" sz="2100"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88099" y="1017768"/>
                <a:ext cx="8492645" cy="5621028"/>
              </a:xfrm>
              <a:blipFill>
                <a:blip r:embed="rId2"/>
                <a:stretch>
                  <a:fillRect l="-1292" t="-3037" r="-14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30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fontScale="90000"/>
          </a:bodyPr>
          <a:lstStyle/>
          <a:p>
            <a:pPr algn="ctr"/>
            <a:r>
              <a:rPr lang="en-US" dirty="0"/>
              <a:t>Calibration of Functional Parameter</a:t>
            </a:r>
          </a:p>
        </p:txBody>
      </p:sp>
      <p:graphicFrame>
        <p:nvGraphicFramePr>
          <p:cNvPr id="3" name="Table 2">
            <a:extLst>
              <a:ext uri="{FF2B5EF4-FFF2-40B4-BE49-F238E27FC236}">
                <a16:creationId xmlns:a16="http://schemas.microsoft.com/office/drawing/2014/main" id="{77C7D114-E199-4B58-BF07-CB88BF863725}"/>
              </a:ext>
            </a:extLst>
          </p:cNvPr>
          <p:cNvGraphicFramePr>
            <a:graphicFrameLocks noGrp="1"/>
          </p:cNvGraphicFramePr>
          <p:nvPr>
            <p:extLst>
              <p:ext uri="{D42A27DB-BD31-4B8C-83A1-F6EECF244321}">
                <p14:modId xmlns:p14="http://schemas.microsoft.com/office/powerpoint/2010/main" val="2649721362"/>
              </p:ext>
            </p:extLst>
          </p:nvPr>
        </p:nvGraphicFramePr>
        <p:xfrm>
          <a:off x="288099" y="951979"/>
          <a:ext cx="8642959" cy="4776582"/>
        </p:xfrm>
        <a:graphic>
          <a:graphicData uri="http://schemas.openxmlformats.org/drawingml/2006/table">
            <a:tbl>
              <a:tblPr firstRow="1" firstCol="1" bandRow="1">
                <a:tableStyleId>{2D5ABB26-0587-4C30-8999-92F81FD0307C}</a:tableStyleId>
              </a:tblPr>
              <a:tblGrid>
                <a:gridCol w="1174941">
                  <a:extLst>
                    <a:ext uri="{9D8B030D-6E8A-4147-A177-3AD203B41FA5}">
                      <a16:colId xmlns:a16="http://schemas.microsoft.com/office/drawing/2014/main" val="3124525101"/>
                    </a:ext>
                  </a:extLst>
                </a:gridCol>
                <a:gridCol w="7468018">
                  <a:extLst>
                    <a:ext uri="{9D8B030D-6E8A-4147-A177-3AD203B41FA5}">
                      <a16:colId xmlns:a16="http://schemas.microsoft.com/office/drawing/2014/main" val="1929958016"/>
                    </a:ext>
                  </a:extLst>
                </a:gridCol>
              </a:tblGrid>
              <a:tr h="1256640">
                <a:tc>
                  <a:txBody>
                    <a:bodyPr/>
                    <a:lstStyle/>
                    <a:p>
                      <a:pPr algn="just">
                        <a:lnSpc>
                          <a:spcPct val="100000"/>
                        </a:lnSpc>
                      </a:pPr>
                      <a:r>
                        <a:rPr lang="en-US" sz="2800" b="1" kern="100" dirty="0">
                          <a:solidFill>
                            <a:schemeClr val="tx1"/>
                          </a:solidFill>
                          <a:effectLst/>
                          <a:latin typeface="+mn-lt"/>
                          <a:ea typeface="+mn-ea"/>
                          <a:cs typeface="+mn-cs"/>
                        </a:rPr>
                        <a:t>Step 1.</a:t>
                      </a:r>
                      <a:endParaRPr lang="zh-CN" altLang="en-US" sz="2800" b="1" kern="100" dirty="0">
                        <a:solidFill>
                          <a:schemeClr val="tx1"/>
                        </a:solidFill>
                        <a:effectLst/>
                        <a:latin typeface="+mn-lt"/>
                        <a:ea typeface="+mn-ea"/>
                        <a:cs typeface="+mn-cs"/>
                      </a:endParaRPr>
                    </a:p>
                  </a:txBody>
                  <a:tcPr marL="68580" marR="68580" marT="0" marB="0"/>
                </a:tc>
                <a:tc>
                  <a:txBody>
                    <a:bodyPr/>
                    <a:lstStyle/>
                    <a:p>
                      <a:pPr algn="just">
                        <a:lnSpc>
                          <a:spcPct val="100000"/>
                        </a:lnSpc>
                      </a:pPr>
                      <a:r>
                        <a:rPr lang="en-US" sz="2800" b="0" kern="100" dirty="0">
                          <a:effectLst/>
                        </a:rPr>
                        <a:t>Determine the prior model for functional input and apply dimension reduction for functional calibration parameter.</a:t>
                      </a:r>
                      <a:endParaRPr lang="zh-CN" sz="28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5714093"/>
                  </a:ext>
                </a:extLst>
              </a:tr>
              <a:tr h="1015886">
                <a:tc>
                  <a:txBody>
                    <a:bodyPr/>
                    <a:lstStyle/>
                    <a:p>
                      <a:pPr algn="just">
                        <a:lnSpc>
                          <a:spcPct val="100000"/>
                        </a:lnSpc>
                      </a:pPr>
                      <a:r>
                        <a:rPr lang="en-US" sz="2800" b="1" kern="100" dirty="0">
                          <a:solidFill>
                            <a:schemeClr val="tx1"/>
                          </a:solidFill>
                          <a:effectLst/>
                          <a:latin typeface="+mn-lt"/>
                          <a:ea typeface="+mn-ea"/>
                          <a:cs typeface="+mn-cs"/>
                        </a:rPr>
                        <a:t>Step 2.</a:t>
                      </a:r>
                      <a:endParaRPr lang="zh-CN" altLang="en-US" sz="2800" b="1" kern="100" dirty="0">
                        <a:solidFill>
                          <a:schemeClr val="tx1"/>
                        </a:solidFill>
                        <a:effectLst/>
                        <a:latin typeface="+mn-lt"/>
                        <a:ea typeface="+mn-ea"/>
                        <a:cs typeface="+mn-cs"/>
                      </a:endParaRPr>
                    </a:p>
                  </a:txBody>
                  <a:tcPr marL="68580" marR="68580" marT="0" marB="0"/>
                </a:tc>
                <a:tc>
                  <a:txBody>
                    <a:bodyPr/>
                    <a:lstStyle/>
                    <a:p>
                      <a:pPr algn="just">
                        <a:lnSpc>
                          <a:spcPct val="100000"/>
                        </a:lnSpc>
                      </a:pPr>
                      <a:r>
                        <a:rPr lang="en-US" sz="2800" b="0" kern="100" dirty="0">
                          <a:effectLst/>
                        </a:rPr>
                        <a:t>Construct Initial experiment design and fit GP emulator.</a:t>
                      </a:r>
                      <a:endParaRPr lang="zh-CN" sz="28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6184412"/>
                  </a:ext>
                </a:extLst>
              </a:tr>
              <a:tr h="1387721">
                <a:tc>
                  <a:txBody>
                    <a:bodyPr/>
                    <a:lstStyle/>
                    <a:p>
                      <a:pPr algn="just">
                        <a:lnSpc>
                          <a:spcPct val="100000"/>
                        </a:lnSpc>
                      </a:pPr>
                      <a:r>
                        <a:rPr lang="en-US" sz="2800" b="1" kern="100" dirty="0">
                          <a:solidFill>
                            <a:schemeClr val="tx1"/>
                          </a:solidFill>
                          <a:effectLst/>
                          <a:latin typeface="+mn-lt"/>
                          <a:ea typeface="+mn-ea"/>
                          <a:cs typeface="+mn-cs"/>
                        </a:rPr>
                        <a:t>Step 3.</a:t>
                      </a:r>
                      <a:endParaRPr lang="zh-CN" altLang="en-US" sz="2800" b="1" kern="100" dirty="0">
                        <a:solidFill>
                          <a:schemeClr val="tx1"/>
                        </a:solidFill>
                        <a:effectLst/>
                        <a:latin typeface="+mn-lt"/>
                        <a:ea typeface="+mn-ea"/>
                        <a:cs typeface="+mn-cs"/>
                      </a:endParaRPr>
                    </a:p>
                  </a:txBody>
                  <a:tcPr marL="68580" marR="68580" marT="0" marB="0"/>
                </a:tc>
                <a:tc>
                  <a:txBody>
                    <a:bodyPr/>
                    <a:lstStyle/>
                    <a:p>
                      <a:pPr algn="just">
                        <a:lnSpc>
                          <a:spcPct val="100000"/>
                        </a:lnSpc>
                      </a:pPr>
                      <a:r>
                        <a:rPr lang="en-US" sz="2800" b="0" kern="100" dirty="0">
                          <a:effectLst/>
                        </a:rPr>
                        <a:t>Select Follow-up experiment design points using WPV criterion. </a:t>
                      </a:r>
                      <a:r>
                        <a:rPr lang="en-US" altLang="zh-CN" sz="2800" b="0" kern="100" dirty="0">
                          <a:effectLst/>
                        </a:rPr>
                        <a:t>Update the GP emulator. </a:t>
                      </a:r>
                      <a:endParaRPr lang="zh-CN" sz="28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02989"/>
                  </a:ext>
                </a:extLst>
              </a:tr>
              <a:tr h="1092815">
                <a:tc>
                  <a:txBody>
                    <a:bodyPr/>
                    <a:lstStyle/>
                    <a:p>
                      <a:pPr algn="just">
                        <a:lnSpc>
                          <a:spcPct val="100000"/>
                        </a:lnSpc>
                      </a:pPr>
                      <a:r>
                        <a:rPr lang="en-US" sz="2800" b="1" kern="100" dirty="0">
                          <a:solidFill>
                            <a:schemeClr val="tx1"/>
                          </a:solidFill>
                          <a:effectLst/>
                          <a:latin typeface="+mn-lt"/>
                          <a:ea typeface="+mn-ea"/>
                          <a:cs typeface="+mn-cs"/>
                        </a:rPr>
                        <a:t>Step 4.</a:t>
                      </a:r>
                      <a:endParaRPr lang="zh-CN" altLang="en-US" sz="2800" b="1" kern="100" dirty="0">
                        <a:solidFill>
                          <a:schemeClr val="tx1"/>
                        </a:solidFill>
                        <a:effectLst/>
                        <a:latin typeface="+mn-lt"/>
                        <a:ea typeface="+mn-ea"/>
                        <a:cs typeface="+mn-cs"/>
                      </a:endParaRPr>
                    </a:p>
                  </a:txBody>
                  <a:tcPr marL="68580" marR="68580" marT="0" marB="0"/>
                </a:tc>
                <a:tc>
                  <a:txBody>
                    <a:bodyPr/>
                    <a:lstStyle/>
                    <a:p>
                      <a:pPr algn="just">
                        <a:lnSpc>
                          <a:spcPct val="100000"/>
                        </a:lnSpc>
                      </a:pPr>
                      <a:r>
                        <a:rPr lang="en-US" sz="2800" b="0" kern="100" dirty="0">
                          <a:effectLst/>
                        </a:rPr>
                        <a:t>Posterior inference using MCMC algorithm.</a:t>
                      </a:r>
                      <a:endParaRPr lang="zh-CN" sz="2800" b="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2816425"/>
                  </a:ext>
                </a:extLst>
              </a:tr>
            </a:tbl>
          </a:graphicData>
        </a:graphic>
      </p:graphicFrame>
    </p:spTree>
    <p:extLst>
      <p:ext uri="{BB962C8B-B14F-4D97-AF65-F5344CB8AC3E}">
        <p14:creationId xmlns:p14="http://schemas.microsoft.com/office/powerpoint/2010/main" val="210251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0"/>
            <a:ext cx="7886700" cy="857250"/>
          </a:xfrm>
        </p:spPr>
        <p:txBody>
          <a:bodyPr>
            <a:normAutofit/>
          </a:bodyPr>
          <a:lstStyle/>
          <a:p>
            <a:pPr algn="ctr"/>
            <a:r>
              <a:rPr lang="en-US" dirty="0"/>
              <a:t>Numerical Study </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1049572"/>
                <a:ext cx="8492645" cy="5589223"/>
              </a:xfrm>
            </p:spPr>
            <p:txBody>
              <a:bodyPr>
                <a:normAutofit fontScale="62500" lnSpcReduction="20000"/>
              </a:bodyPr>
              <a:lstStyle/>
              <a:p>
                <a:r>
                  <a:rPr lang="en-US" dirty="0"/>
                  <a:t>Recall the motivation example:</a:t>
                </a:r>
              </a:p>
              <a:p>
                <a:endParaRPr lang="en-US" altLang="zh-CN" dirty="0"/>
              </a:p>
              <a:p>
                <a:endParaRPr lang="en-US" altLang="zh-CN" dirty="0"/>
              </a:p>
              <a:p>
                <a:endParaRPr lang="en-US" altLang="zh-CN" dirty="0"/>
              </a:p>
              <a:p>
                <a:endParaRPr lang="en-US" altLang="zh-CN" dirty="0"/>
              </a:p>
              <a:p>
                <a:pPr marL="0" indent="0">
                  <a:buNone/>
                </a:pPr>
                <a:endParaRPr lang="en-US" altLang="zh-CN" sz="1700" b="0" kern="100" dirty="0">
                  <a:effectLst/>
                  <a:ea typeface="Times New Roman" panose="02020603050405020304" pitchFamily="18" charset="0"/>
                  <a:cs typeface="Times New Roman" panose="02020603050405020304" pitchFamily="18" charset="0"/>
                </a:endParaRPr>
              </a:p>
              <a:p>
                <a:pPr marL="0" indent="0">
                  <a:buNone/>
                </a:pPr>
                <a:r>
                  <a:rPr lang="en-US" altLang="zh-CN" sz="1700" b="0" kern="100"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700" b="0" i="0" kern="100" smtClean="0">
                        <a:effectLst/>
                        <a:latin typeface="Cambria Math" panose="02040503050406030204" pitchFamily="18" charset="0"/>
                        <a:ea typeface="Times New Roman" panose="02020603050405020304" pitchFamily="18" charset="0"/>
                        <a:cs typeface="Times New Roman" panose="02020603050405020304" pitchFamily="18" charset="0"/>
                      </a:rPr>
                      <m:t>Ω</m:t>
                    </m:r>
                    <m:r>
                      <a:rPr lang="en-US" altLang="zh-CN" sz="17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altLang="zh-CN" sz="1600" i="1">
                            <a:latin typeface="Cambria Math" panose="02040503050406030204" pitchFamily="18" charset="0"/>
                          </a:rPr>
                        </m:ctrlPr>
                      </m:sSupPr>
                      <m:e>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a:latin typeface="Cambria Math" panose="02040503050406030204" pitchFamily="18" charset="0"/>
                                  </a:rPr>
                                  <m:t>0,10</m:t>
                                </m:r>
                              </m:e>
                              <m:sup>
                                <m:r>
                                  <a:rPr lang="en-US" altLang="zh-CN" sz="1600">
                                    <a:latin typeface="Cambria Math" panose="02040503050406030204" pitchFamily="18" charset="0"/>
                                  </a:rPr>
                                  <m:t>3</m:t>
                                </m:r>
                              </m:sup>
                            </m:sSup>
                          </m:e>
                        </m:d>
                      </m:e>
                      <m:sup>
                        <m:r>
                          <a:rPr lang="en-US" altLang="zh-CN" sz="1600">
                            <a:latin typeface="Cambria Math" panose="02040503050406030204" pitchFamily="18" charset="0"/>
                          </a:rPr>
                          <m:t>2</m:t>
                        </m:r>
                      </m:sup>
                    </m:sSup>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Γ</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a:latin typeface="Cambria Math" panose="02040503050406030204" pitchFamily="18" charset="0"/>
                              </a:rPr>
                              <m:t>0,10</m:t>
                            </m:r>
                          </m:e>
                          <m:sup>
                            <m:r>
                              <a:rPr lang="en-US" altLang="zh-CN" sz="1600">
                                <a:latin typeface="Cambria Math" panose="02040503050406030204" pitchFamily="18" charset="0"/>
                              </a:rPr>
                              <m:t>3</m:t>
                            </m:r>
                          </m:sup>
                        </m:sSup>
                      </m:e>
                    </m:d>
                    <m:r>
                      <a:rPr lang="en-US" altLang="zh-CN" sz="1600" i="1">
                        <a:latin typeface="Cambria Math" panose="02040503050406030204" pitchFamily="18" charset="0"/>
                      </a:rPr>
                      <m:t>×</m:t>
                    </m:r>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0,10</m:t>
                            </m:r>
                          </m:e>
                          <m:sup>
                            <m:r>
                              <a:rPr lang="en-US" altLang="zh-CN" sz="1600" i="1">
                                <a:latin typeface="Cambria Math" panose="02040503050406030204" pitchFamily="18" charset="0"/>
                              </a:rPr>
                              <m:t>3</m:t>
                            </m:r>
                          </m:sup>
                        </m:sSup>
                      </m:e>
                    </m:d>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m:rPr>
                            <m:sty m:val="p"/>
                          </m:rPr>
                          <a:rPr lang="en-US" altLang="zh-CN" sz="1600" b="0" i="0" smtClean="0">
                            <a:latin typeface="Cambria Math" panose="02040503050406030204" pitchFamily="18" charset="0"/>
                          </a:rPr>
                          <m:t>Γ</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0,10</m:t>
                            </m:r>
                          </m:e>
                          <m:sup>
                            <m:r>
                              <a:rPr lang="en-US" altLang="zh-CN" sz="1600" i="1">
                                <a:latin typeface="Cambria Math" panose="02040503050406030204" pitchFamily="18" charset="0"/>
                              </a:rPr>
                              <m:t>3</m:t>
                            </m:r>
                          </m:sup>
                        </m:sSup>
                      </m:e>
                    </m:d>
                    <m:r>
                      <a:rPr lang="en-US" altLang="zh-CN" sz="1600" i="1">
                        <a:latin typeface="Cambria Math" panose="02040503050406030204" pitchFamily="18" charset="0"/>
                      </a:rPr>
                      <m:t>×</m:t>
                    </m:r>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r>
                              <a:rPr lang="en-US" altLang="zh-CN" sz="1600">
                                <a:latin typeface="Cambria Math" panose="02040503050406030204" pitchFamily="18" charset="0"/>
                              </a:rPr>
                              <m:t>0,10</m:t>
                            </m:r>
                          </m:e>
                          <m:sup>
                            <m:r>
                              <a:rPr lang="en-US" altLang="zh-CN" sz="1600">
                                <a:latin typeface="Cambria Math" panose="02040503050406030204" pitchFamily="18" charset="0"/>
                              </a:rPr>
                              <m:t>3</m:t>
                            </m:r>
                          </m:sup>
                        </m:sSup>
                      </m:e>
                    </m:d>
                    <m:r>
                      <a:rPr lang="en-US" altLang="zh-CN" sz="1600" b="0" i="0" smtClean="0">
                        <a:latin typeface="Cambria Math" panose="02040503050406030204" pitchFamily="18" charset="0"/>
                      </a:rPr>
                      <m:t>, </m:t>
                    </m:r>
                  </m:oMath>
                </a14:m>
                <a:endParaRPr lang="en-US" altLang="zh-CN" sz="1600" b="0" i="0" dirty="0">
                  <a:latin typeface="Cambria Math" panose="02040503050406030204" pitchFamily="18" charset="0"/>
                </a:endParaRPr>
              </a:p>
              <a:p>
                <a:pPr marL="0" indent="0">
                  <a:buNone/>
                </a:pPr>
                <a14:m>
                  <m:oMath xmlns:m="http://schemas.openxmlformats.org/officeDocument/2006/math">
                    <m:r>
                      <m:rPr>
                        <m:sty m:val="p"/>
                      </m:rPr>
                      <a:rPr lang="en-US" altLang="zh-CN" sz="1700" b="0" i="0" kern="100" smtClean="0">
                        <a:effectLst/>
                        <a:latin typeface="Cambria Math" panose="02040503050406030204" pitchFamily="18" charset="0"/>
                        <a:ea typeface="Times New Roman" panose="02020603050405020304" pitchFamily="18" charset="0"/>
                        <a:cs typeface="Times New Roman" panose="02020603050405020304" pitchFamily="18" charset="0"/>
                      </a:rPr>
                      <m:t>S</m:t>
                    </m:r>
                    <m:r>
                      <a:rPr lang="en-US" altLang="zh-CN" sz="1700" b="0" i="0" kern="100" smtClean="0">
                        <a:effectLst/>
                        <a:latin typeface="Cambria Math" panose="02040503050406030204" pitchFamily="18" charset="0"/>
                        <a:ea typeface="Times New Roman" panose="02020603050405020304" pitchFamily="18" charset="0"/>
                        <a:cs typeface="Times New Roman" panose="02020603050405020304" pitchFamily="18" charset="0"/>
                      </a:rPr>
                      <m:t>=1.234×</m:t>
                    </m:r>
                    <m:sSup>
                      <m:sSupPr>
                        <m:ctrlPr>
                          <a:rPr lang="zh-CN" altLang="zh-CN" sz="17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700" kern="100">
                            <a:effectLst/>
                            <a:latin typeface="Cambria Math" panose="02040503050406030204" pitchFamily="18" charset="0"/>
                            <a:ea typeface="Times New Roman" panose="02020603050405020304" pitchFamily="18" charset="0"/>
                            <a:cs typeface="Times New Roman" panose="02020603050405020304" pitchFamily="18" charset="0"/>
                          </a:rPr>
                          <m:t>10</m:t>
                        </m:r>
                      </m:e>
                      <m:sup>
                        <m:r>
                          <a:rPr lang="en-US" altLang="zh-CN" sz="17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zh-CN" sz="1700" kern="100">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en-US" altLang="zh-CN" sz="17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zh-CN" sz="1700" b="0" i="0"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zh-CN" sz="1700">
                        <a:latin typeface="Cambria Math" panose="02040503050406030204" pitchFamily="18" charset="0"/>
                      </a:rPr>
                      <m:t>h</m:t>
                    </m:r>
                    <m:d>
                      <m:dPr>
                        <m:ctrlPr>
                          <a:rPr lang="en-US" altLang="zh-CN" sz="1700" i="1">
                            <a:latin typeface="Cambria Math" panose="02040503050406030204" pitchFamily="18" charset="0"/>
                          </a:rPr>
                        </m:ctrlPr>
                      </m:dPr>
                      <m:e>
                        <m:r>
                          <a:rPr lang="en-US" altLang="zh-CN" sz="1700">
                            <a:latin typeface="Cambria Math" panose="02040503050406030204" pitchFamily="18" charset="0"/>
                          </a:rPr>
                          <m:t>𝒙</m:t>
                        </m:r>
                        <m:r>
                          <a:rPr lang="en-US" altLang="zh-CN" sz="1700">
                            <a:latin typeface="Cambria Math" panose="02040503050406030204" pitchFamily="18" charset="0"/>
                          </a:rPr>
                          <m:t>,</m:t>
                        </m:r>
                        <m:r>
                          <a:rPr lang="en-US" altLang="zh-CN" sz="1700">
                            <a:latin typeface="Cambria Math" panose="02040503050406030204" pitchFamily="18" charset="0"/>
                          </a:rPr>
                          <m:t>𝑡</m:t>
                        </m:r>
                      </m:e>
                    </m:d>
                  </m:oMath>
                </a14:m>
                <a:r>
                  <a:rPr lang="en-US" altLang="zh-CN" sz="1700" dirty="0"/>
                  <a:t>: the source term is determined by pumping test</a:t>
                </a:r>
              </a:p>
              <a:p>
                <a:r>
                  <a:rPr lang="en-US" altLang="zh-CN" dirty="0"/>
                  <a:t>Prior assumption:</a:t>
                </a:r>
              </a:p>
              <a:p>
                <a:pPr marL="0" indent="0">
                  <a:buNone/>
                </a:pPr>
                <a:r>
                  <a:rPr lang="en-US" altLang="zh-CN" sz="2100" dirty="0"/>
                  <a:t>	</a:t>
                </a:r>
                <a14:m>
                  <m:oMath xmlns:m="http://schemas.openxmlformats.org/officeDocument/2006/math">
                    <m:func>
                      <m:funcPr>
                        <m:ctrlPr>
                          <a:rPr lang="zh-CN" altLang="zh-CN" sz="2100" i="1" smtClean="0">
                            <a:solidFill>
                              <a:schemeClr val="accent1"/>
                            </a:solidFill>
                            <a:latin typeface="Cambria Math" panose="02040503050406030204" pitchFamily="18" charset="0"/>
                          </a:rPr>
                        </m:ctrlPr>
                      </m:funcPr>
                      <m:fName>
                        <m:r>
                          <m:rPr>
                            <m:sty m:val="p"/>
                          </m:rPr>
                          <a:rPr lang="en-US" altLang="zh-CN" sz="2100">
                            <a:solidFill>
                              <a:schemeClr val="accent1"/>
                            </a:solidFill>
                            <a:latin typeface="Cambria Math" panose="02040503050406030204" pitchFamily="18" charset="0"/>
                          </a:rPr>
                          <m:t>log</m:t>
                        </m:r>
                      </m:fName>
                      <m:e>
                        <m:d>
                          <m:dPr>
                            <m:ctrlPr>
                              <a:rPr lang="zh-CN" altLang="zh-CN" sz="2100" i="1">
                                <a:solidFill>
                                  <a:schemeClr val="accent1"/>
                                </a:solidFill>
                                <a:latin typeface="Cambria Math" panose="02040503050406030204" pitchFamily="18" charset="0"/>
                              </a:rPr>
                            </m:ctrlPr>
                          </m:dPr>
                          <m:e>
                            <m:r>
                              <a:rPr lang="en-US" altLang="zh-CN" sz="2100">
                                <a:solidFill>
                                  <a:schemeClr val="accent1"/>
                                </a:solidFill>
                                <a:latin typeface="Cambria Math" panose="02040503050406030204" pitchFamily="18" charset="0"/>
                              </a:rPr>
                              <m:t>𝑇</m:t>
                            </m:r>
                            <m:d>
                              <m:dPr>
                                <m:ctrlPr>
                                  <a:rPr lang="zh-CN" altLang="zh-CN" sz="2100" i="1">
                                    <a:solidFill>
                                      <a:schemeClr val="accent1"/>
                                    </a:solidFill>
                                    <a:latin typeface="Cambria Math" panose="02040503050406030204" pitchFamily="18" charset="0"/>
                                  </a:rPr>
                                </m:ctrlPr>
                              </m:dPr>
                              <m:e>
                                <m:r>
                                  <a:rPr lang="en-US" altLang="zh-CN" sz="2100">
                                    <a:solidFill>
                                      <a:schemeClr val="accent1"/>
                                    </a:solidFill>
                                    <a:latin typeface="Cambria Math" panose="02040503050406030204" pitchFamily="18" charset="0"/>
                                  </a:rPr>
                                  <m:t>⋅</m:t>
                                </m:r>
                              </m:e>
                            </m:d>
                          </m:e>
                        </m:d>
                      </m:e>
                    </m:func>
                    <m:r>
                      <a:rPr lang="en-US" altLang="zh-CN" sz="2100">
                        <a:solidFill>
                          <a:schemeClr val="accent1"/>
                        </a:solidFill>
                        <a:latin typeface="Cambria Math" panose="02040503050406030204" pitchFamily="18" charset="0"/>
                      </a:rPr>
                      <m:t>=</m:t>
                    </m:r>
                    <m:r>
                      <a:rPr lang="en-US" altLang="zh-CN" sz="2100" b="0" i="0" smtClean="0">
                        <a:solidFill>
                          <a:schemeClr val="accent1"/>
                        </a:solidFill>
                        <a:latin typeface="Cambria Math" panose="02040503050406030204" pitchFamily="18" charset="0"/>
                      </a:rPr>
                      <m:t>−6</m:t>
                    </m:r>
                    <m:r>
                      <a:rPr lang="en-US" altLang="zh-CN" sz="2100">
                        <a:solidFill>
                          <a:schemeClr val="accent1"/>
                        </a:solidFill>
                        <a:latin typeface="Cambria Math" panose="02040503050406030204" pitchFamily="18" charset="0"/>
                      </a:rPr>
                      <m:t>+</m:t>
                    </m:r>
                    <m:r>
                      <a:rPr lang="en-US" altLang="zh-CN" sz="2100">
                        <a:solidFill>
                          <a:schemeClr val="accent1"/>
                        </a:solidFill>
                        <a:latin typeface="Cambria Math" panose="02040503050406030204" pitchFamily="18" charset="0"/>
                      </a:rPr>
                      <m:t>𝑓</m:t>
                    </m:r>
                    <m:d>
                      <m:dPr>
                        <m:ctrlPr>
                          <a:rPr lang="zh-CN" altLang="zh-CN" sz="2100" i="1">
                            <a:solidFill>
                              <a:schemeClr val="accent1"/>
                            </a:solidFill>
                            <a:latin typeface="Cambria Math" panose="02040503050406030204" pitchFamily="18" charset="0"/>
                          </a:rPr>
                        </m:ctrlPr>
                      </m:dPr>
                      <m:e>
                        <m:r>
                          <a:rPr lang="en-US" altLang="zh-CN" sz="2100">
                            <a:solidFill>
                              <a:schemeClr val="accent1"/>
                            </a:solidFill>
                            <a:latin typeface="Cambria Math" panose="02040503050406030204" pitchFamily="18" charset="0"/>
                          </a:rPr>
                          <m:t>⋅</m:t>
                        </m:r>
                      </m:e>
                    </m:d>
                  </m:oMath>
                </a14:m>
                <a:r>
                  <a:rPr lang="en-US" altLang="zh-CN" sz="2100" dirty="0">
                    <a:solidFill>
                      <a:schemeClr val="accent1"/>
                    </a:solidFill>
                  </a:rPr>
                  <a:t>. </a:t>
                </a:r>
                <a14:m>
                  <m:oMath xmlns:m="http://schemas.openxmlformats.org/officeDocument/2006/math">
                    <m:r>
                      <a:rPr lang="en-US" altLang="zh-CN" sz="2100" i="1">
                        <a:solidFill>
                          <a:schemeClr val="accent1"/>
                        </a:solidFill>
                        <a:latin typeface="Cambria Math" panose="02040503050406030204" pitchFamily="18" charset="0"/>
                      </a:rPr>
                      <m:t>𝑓</m:t>
                    </m:r>
                    <m:d>
                      <m:dPr>
                        <m:ctrlPr>
                          <a:rPr lang="en-US" altLang="zh-CN" sz="2100" i="1">
                            <a:solidFill>
                              <a:schemeClr val="accent1"/>
                            </a:solidFill>
                            <a:latin typeface="Cambria Math" panose="02040503050406030204" pitchFamily="18" charset="0"/>
                          </a:rPr>
                        </m:ctrlPr>
                      </m:dPr>
                      <m:e>
                        <m:r>
                          <a:rPr lang="en-US" altLang="zh-CN" sz="2100" i="1">
                            <a:solidFill>
                              <a:schemeClr val="accent1"/>
                            </a:solidFill>
                            <a:latin typeface="Cambria Math" panose="02040503050406030204" pitchFamily="18" charset="0"/>
                          </a:rPr>
                          <m:t>⋅</m:t>
                        </m:r>
                      </m:e>
                    </m:d>
                    <m:r>
                      <a:rPr lang="en-US" altLang="zh-CN" sz="2100" i="1">
                        <a:solidFill>
                          <a:schemeClr val="accent1"/>
                        </a:solidFill>
                        <a:latin typeface="Cambria Math" panose="02040503050406030204" pitchFamily="18" charset="0"/>
                      </a:rPr>
                      <m:t>|</m:t>
                    </m:r>
                    <m:sSubSup>
                      <m:sSubSupPr>
                        <m:ctrlPr>
                          <a:rPr lang="en-US" altLang="zh-CN" sz="2100" i="1">
                            <a:solidFill>
                              <a:schemeClr val="accent1"/>
                            </a:solidFill>
                            <a:latin typeface="Cambria Math" panose="02040503050406030204" pitchFamily="18" charset="0"/>
                          </a:rPr>
                        </m:ctrlPr>
                      </m:sSubSupPr>
                      <m:e>
                        <m:r>
                          <a:rPr lang="en-US" altLang="zh-CN" sz="2100" i="1">
                            <a:solidFill>
                              <a:schemeClr val="accent1"/>
                            </a:solidFill>
                            <a:latin typeface="Cambria Math" panose="02040503050406030204" pitchFamily="18" charset="0"/>
                          </a:rPr>
                          <m:t>𝜎</m:t>
                        </m:r>
                      </m:e>
                      <m:sub>
                        <m:r>
                          <a:rPr lang="en-US" altLang="zh-CN" sz="2100" i="1">
                            <a:solidFill>
                              <a:schemeClr val="accent1"/>
                            </a:solidFill>
                            <a:latin typeface="Cambria Math" panose="02040503050406030204" pitchFamily="18" charset="0"/>
                          </a:rPr>
                          <m:t>𝑓</m:t>
                        </m:r>
                      </m:sub>
                      <m:sup>
                        <m:r>
                          <a:rPr lang="en-US" altLang="zh-CN" sz="2100" i="1">
                            <a:solidFill>
                              <a:schemeClr val="accent1"/>
                            </a:solidFill>
                            <a:latin typeface="Cambria Math" panose="02040503050406030204" pitchFamily="18" charset="0"/>
                          </a:rPr>
                          <m:t>2</m:t>
                        </m:r>
                      </m:sup>
                    </m:sSubSup>
                    <m:r>
                      <a:rPr lang="en-US" altLang="zh-CN" sz="2100" i="1">
                        <a:solidFill>
                          <a:schemeClr val="accent1"/>
                        </a:solidFill>
                        <a:latin typeface="Cambria Math" panose="02040503050406030204" pitchFamily="18" charset="0"/>
                      </a:rPr>
                      <m:t>,</m:t>
                    </m:r>
                    <m:r>
                      <a:rPr lang="en-US" altLang="zh-CN" sz="2100" b="1" i="1">
                        <a:solidFill>
                          <a:schemeClr val="accent1"/>
                        </a:solidFill>
                        <a:latin typeface="Cambria Math" panose="02040503050406030204" pitchFamily="18" charset="0"/>
                      </a:rPr>
                      <m:t>𝜼</m:t>
                    </m:r>
                    <m:r>
                      <a:rPr lang="en-US" altLang="zh-CN" sz="2100" i="1">
                        <a:solidFill>
                          <a:schemeClr val="accent1"/>
                        </a:solidFill>
                        <a:latin typeface="Cambria Math" panose="02040503050406030204" pitchFamily="18" charset="0"/>
                      </a:rPr>
                      <m:t>∼</m:t>
                    </m:r>
                    <m:r>
                      <a:rPr lang="en-US" altLang="zh-CN" sz="2100" i="1">
                        <a:solidFill>
                          <a:schemeClr val="accent1"/>
                        </a:solidFill>
                        <a:latin typeface="Cambria Math" panose="02040503050406030204" pitchFamily="18" charset="0"/>
                      </a:rPr>
                      <m:t>𝐺𝑃</m:t>
                    </m:r>
                    <m:d>
                      <m:dPr>
                        <m:ctrlPr>
                          <a:rPr lang="en-US" altLang="zh-CN" sz="2100" i="1">
                            <a:solidFill>
                              <a:schemeClr val="accent1"/>
                            </a:solidFill>
                            <a:latin typeface="Cambria Math" panose="02040503050406030204" pitchFamily="18" charset="0"/>
                          </a:rPr>
                        </m:ctrlPr>
                      </m:dPr>
                      <m:e>
                        <m:r>
                          <a:rPr lang="en-US" altLang="zh-CN" sz="2100" i="1">
                            <a:solidFill>
                              <a:schemeClr val="accent1"/>
                            </a:solidFill>
                            <a:latin typeface="Cambria Math" panose="02040503050406030204" pitchFamily="18" charset="0"/>
                          </a:rPr>
                          <m:t>0,</m:t>
                        </m:r>
                        <m:sSubSup>
                          <m:sSubSupPr>
                            <m:ctrlPr>
                              <a:rPr lang="en-US" altLang="zh-CN" sz="2100" i="1">
                                <a:solidFill>
                                  <a:schemeClr val="accent1"/>
                                </a:solidFill>
                                <a:latin typeface="Cambria Math" panose="02040503050406030204" pitchFamily="18" charset="0"/>
                              </a:rPr>
                            </m:ctrlPr>
                          </m:sSubSupPr>
                          <m:e>
                            <m:r>
                              <a:rPr lang="en-US" altLang="zh-CN" sz="2100" i="1">
                                <a:solidFill>
                                  <a:schemeClr val="accent1"/>
                                </a:solidFill>
                                <a:latin typeface="Cambria Math" panose="02040503050406030204" pitchFamily="18" charset="0"/>
                              </a:rPr>
                              <m:t>𝜎</m:t>
                            </m:r>
                          </m:e>
                          <m:sub>
                            <m:r>
                              <a:rPr lang="en-US" altLang="zh-CN" sz="2100" i="1">
                                <a:solidFill>
                                  <a:schemeClr val="accent1"/>
                                </a:solidFill>
                                <a:latin typeface="Cambria Math" panose="02040503050406030204" pitchFamily="18" charset="0"/>
                              </a:rPr>
                              <m:t>𝑓</m:t>
                            </m:r>
                          </m:sub>
                          <m:sup>
                            <m:r>
                              <a:rPr lang="en-US" altLang="zh-CN" sz="2100" i="1">
                                <a:solidFill>
                                  <a:schemeClr val="accent1"/>
                                </a:solidFill>
                                <a:latin typeface="Cambria Math" panose="02040503050406030204" pitchFamily="18" charset="0"/>
                              </a:rPr>
                              <m:t>2</m:t>
                            </m:r>
                          </m:sup>
                        </m:sSubSup>
                        <m:r>
                          <a:rPr lang="en-US" altLang="zh-CN" sz="2100" i="1">
                            <a:solidFill>
                              <a:schemeClr val="accent1"/>
                            </a:solidFill>
                            <a:latin typeface="Cambria Math" panose="02040503050406030204" pitchFamily="18" charset="0"/>
                          </a:rPr>
                          <m:t>𝑅</m:t>
                        </m:r>
                        <m:d>
                          <m:dPr>
                            <m:ctrlPr>
                              <a:rPr lang="en-US" altLang="zh-CN" sz="2100" i="1">
                                <a:solidFill>
                                  <a:schemeClr val="accent1"/>
                                </a:solidFill>
                                <a:latin typeface="Cambria Math" panose="02040503050406030204" pitchFamily="18" charset="0"/>
                              </a:rPr>
                            </m:ctrlPr>
                          </m:dPr>
                          <m:e>
                            <m:r>
                              <a:rPr lang="en-US" altLang="zh-CN" sz="2100" b="1" i="1">
                                <a:solidFill>
                                  <a:schemeClr val="accent1"/>
                                </a:solidFill>
                                <a:latin typeface="Cambria Math" panose="02040503050406030204" pitchFamily="18" charset="0"/>
                              </a:rPr>
                              <m:t>⋅, ⋅</m:t>
                            </m:r>
                            <m:r>
                              <a:rPr lang="en-US" altLang="zh-CN" sz="2100" i="1">
                                <a:solidFill>
                                  <a:schemeClr val="accent1"/>
                                </a:solidFill>
                                <a:latin typeface="Cambria Math" panose="02040503050406030204" pitchFamily="18" charset="0"/>
                              </a:rPr>
                              <m:t>|</m:t>
                            </m:r>
                            <m:r>
                              <a:rPr lang="en-US" altLang="zh-CN" sz="2100" b="1" i="1">
                                <a:solidFill>
                                  <a:schemeClr val="accent1"/>
                                </a:solidFill>
                                <a:latin typeface="Cambria Math" panose="02040503050406030204" pitchFamily="18" charset="0"/>
                              </a:rPr>
                              <m:t>𝜼</m:t>
                            </m:r>
                          </m:e>
                        </m:d>
                      </m:e>
                    </m:d>
                  </m:oMath>
                </a14:m>
                <a:r>
                  <a:rPr lang="en-US" altLang="zh-CN" sz="2100" dirty="0">
                    <a:solidFill>
                      <a:schemeClr val="accent1"/>
                    </a:solidFill>
                  </a:rPr>
                  <a:t>,</a:t>
                </a:r>
                <a14:m>
                  <m:oMath xmlns:m="http://schemas.openxmlformats.org/officeDocument/2006/math">
                    <m:r>
                      <a:rPr lang="en-US" altLang="zh-CN" sz="2100" b="1" i="1" smtClean="0">
                        <a:solidFill>
                          <a:schemeClr val="accent1"/>
                        </a:solidFill>
                        <a:latin typeface="Cambria Math" panose="02040503050406030204" pitchFamily="18" charset="0"/>
                      </a:rPr>
                      <m:t>𝜼</m:t>
                    </m:r>
                    <m:r>
                      <a:rPr lang="en-US" altLang="zh-CN" sz="2100" b="1" i="1" smtClean="0">
                        <a:solidFill>
                          <a:schemeClr val="accent1"/>
                        </a:solidFill>
                        <a:latin typeface="Cambria Math" panose="02040503050406030204" pitchFamily="18" charset="0"/>
                      </a:rPr>
                      <m:t>∈</m:t>
                    </m:r>
                    <m:r>
                      <a:rPr lang="en-US" altLang="zh-CN" sz="2100" b="0" i="1" smtClean="0">
                        <a:solidFill>
                          <a:schemeClr val="accent1"/>
                        </a:solidFill>
                        <a:latin typeface="Cambria Math" panose="02040503050406030204" pitchFamily="18" charset="0"/>
                      </a:rPr>
                      <m:t>𝐻</m:t>
                    </m:r>
                    <m:r>
                      <a:rPr lang="en-US" altLang="zh-CN" sz="2100" b="0" i="1" smtClean="0">
                        <a:solidFill>
                          <a:schemeClr val="accent1"/>
                        </a:solidFill>
                        <a:latin typeface="Cambria Math" panose="02040503050406030204" pitchFamily="18" charset="0"/>
                      </a:rPr>
                      <m:t>=</m:t>
                    </m:r>
                    <m:sSup>
                      <m:sSupPr>
                        <m:ctrlPr>
                          <a:rPr lang="en-US" altLang="zh-CN" sz="2100" b="0" i="1" smtClean="0">
                            <a:solidFill>
                              <a:schemeClr val="accent1"/>
                            </a:solidFill>
                            <a:latin typeface="Cambria Math" panose="02040503050406030204" pitchFamily="18" charset="0"/>
                          </a:rPr>
                        </m:ctrlPr>
                      </m:sSupPr>
                      <m:e>
                        <m:d>
                          <m:dPr>
                            <m:begChr m:val="["/>
                            <m:endChr m:val="]"/>
                            <m:ctrlPr>
                              <a:rPr lang="en-US" altLang="zh-CN" sz="2100" b="0" i="1" smtClean="0">
                                <a:solidFill>
                                  <a:schemeClr val="accent1"/>
                                </a:solidFill>
                                <a:latin typeface="Cambria Math" panose="02040503050406030204" pitchFamily="18" charset="0"/>
                              </a:rPr>
                            </m:ctrlPr>
                          </m:dPr>
                          <m:e>
                            <m:r>
                              <a:rPr lang="en-US" altLang="zh-CN" sz="2100" b="0" i="1" smtClean="0">
                                <a:solidFill>
                                  <a:schemeClr val="accent1"/>
                                </a:solidFill>
                                <a:latin typeface="Cambria Math" panose="02040503050406030204" pitchFamily="18" charset="0"/>
                              </a:rPr>
                              <m:t>0.01,0.99</m:t>
                            </m:r>
                          </m:e>
                        </m:d>
                      </m:e>
                      <m:sup>
                        <m:r>
                          <a:rPr lang="en-US" altLang="zh-CN" sz="2100" b="0" i="1" smtClean="0">
                            <a:solidFill>
                              <a:schemeClr val="accent1"/>
                            </a:solidFill>
                            <a:latin typeface="Cambria Math" panose="02040503050406030204" pitchFamily="18" charset="0"/>
                          </a:rPr>
                          <m:t>2</m:t>
                        </m:r>
                      </m:sup>
                    </m:sSup>
                  </m:oMath>
                </a14:m>
                <a:r>
                  <a:rPr lang="en-US" altLang="zh-CN" sz="2100" dirty="0">
                    <a:solidFill>
                      <a:schemeClr val="accent1"/>
                    </a:solidFill>
                  </a:rPr>
                  <a:t>, </a:t>
                </a:r>
                <a:endParaRPr lang="en-US" altLang="zh-CN" sz="2100" b="0" i="1" dirty="0">
                  <a:solidFill>
                    <a:schemeClr val="accent1"/>
                  </a:solidFill>
                  <a:latin typeface="Cambria Math" panose="02040503050406030204" pitchFamily="18" charset="0"/>
                </a:endParaRPr>
              </a:p>
              <a:p>
                <a:pPr marL="0" indent="0">
                  <a:buNone/>
                </a:pPr>
                <a:r>
                  <a:rPr lang="en-US" altLang="zh-CN" sz="2100" b="0" dirty="0">
                    <a:solidFill>
                      <a:schemeClr val="accent1"/>
                    </a:solidFill>
                  </a:rPr>
                  <a:t>	</a:t>
                </a:r>
                <a14:m>
                  <m:oMath xmlns:m="http://schemas.openxmlformats.org/officeDocument/2006/math">
                    <m:r>
                      <a:rPr lang="en-US" altLang="zh-CN" sz="2100" b="0" i="1" smtClean="0">
                        <a:solidFill>
                          <a:schemeClr val="accent1"/>
                        </a:solidFill>
                        <a:latin typeface="Cambria Math" panose="02040503050406030204" pitchFamily="18" charset="0"/>
                      </a:rPr>
                      <m:t>𝜋</m:t>
                    </m:r>
                    <m:d>
                      <m:dPr>
                        <m:ctrlPr>
                          <a:rPr lang="en-US" altLang="zh-CN" sz="2100" b="0" i="1" smtClean="0">
                            <a:solidFill>
                              <a:schemeClr val="accent1"/>
                            </a:solidFill>
                            <a:latin typeface="Cambria Math" panose="02040503050406030204" pitchFamily="18" charset="0"/>
                          </a:rPr>
                        </m:ctrlPr>
                      </m:dPr>
                      <m:e>
                        <m:r>
                          <a:rPr lang="en-US" altLang="zh-CN" sz="2100" b="0" i="1" smtClean="0">
                            <a:solidFill>
                              <a:schemeClr val="accent1"/>
                            </a:solidFill>
                            <a:latin typeface="Cambria Math" panose="02040503050406030204" pitchFamily="18" charset="0"/>
                          </a:rPr>
                          <m:t>𝜂</m:t>
                        </m:r>
                      </m:e>
                    </m:d>
                    <m:r>
                      <a:rPr lang="en-US" altLang="zh-CN" sz="2100" b="0" i="1" smtClean="0">
                        <a:solidFill>
                          <a:schemeClr val="accent1"/>
                        </a:solidFill>
                        <a:latin typeface="Cambria Math" panose="02040503050406030204" pitchFamily="18" charset="0"/>
                      </a:rPr>
                      <m:t>=</m:t>
                    </m:r>
                    <m:r>
                      <m:rPr>
                        <m:sty m:val="p"/>
                      </m:rPr>
                      <a:rPr lang="en-US" altLang="zh-CN" sz="2100" b="0" i="0" smtClean="0">
                        <a:solidFill>
                          <a:schemeClr val="accent1"/>
                        </a:solidFill>
                        <a:latin typeface="Cambria Math" panose="02040503050406030204" pitchFamily="18" charset="0"/>
                      </a:rPr>
                      <m:t>Uniform</m:t>
                    </m:r>
                    <m:d>
                      <m:dPr>
                        <m:ctrlPr>
                          <a:rPr lang="en-US" altLang="zh-CN" sz="2100" b="0" i="1" smtClean="0">
                            <a:solidFill>
                              <a:schemeClr val="accent1"/>
                            </a:solidFill>
                            <a:latin typeface="Cambria Math" panose="02040503050406030204" pitchFamily="18" charset="0"/>
                          </a:rPr>
                        </m:ctrlPr>
                      </m:dPr>
                      <m:e>
                        <m:r>
                          <a:rPr lang="en-US" altLang="zh-CN" sz="2100" b="0" i="1" smtClean="0">
                            <a:solidFill>
                              <a:schemeClr val="accent1"/>
                            </a:solidFill>
                            <a:latin typeface="Cambria Math" panose="02040503050406030204" pitchFamily="18" charset="0"/>
                          </a:rPr>
                          <m:t>𝐻</m:t>
                        </m:r>
                      </m:e>
                    </m:d>
                    <m:r>
                      <a:rPr lang="en-US" altLang="zh-CN" sz="2100" b="0" i="1" smtClean="0">
                        <a:solidFill>
                          <a:schemeClr val="accent1"/>
                        </a:solidFill>
                        <a:latin typeface="Cambria Math" panose="02040503050406030204" pitchFamily="18" charset="0"/>
                      </a:rPr>
                      <m:t>,  </m:t>
                    </m:r>
                    <m:r>
                      <a:rPr lang="en-US" altLang="zh-CN" sz="2100" b="0" i="1" smtClean="0">
                        <a:solidFill>
                          <a:schemeClr val="accent1"/>
                        </a:solidFill>
                        <a:latin typeface="Cambria Math" panose="02040503050406030204" pitchFamily="18" charset="0"/>
                      </a:rPr>
                      <m:t>𝜋</m:t>
                    </m:r>
                    <m:d>
                      <m:dPr>
                        <m:ctrlPr>
                          <a:rPr lang="en-US" altLang="zh-CN" sz="2100" b="0" i="1" smtClean="0">
                            <a:solidFill>
                              <a:schemeClr val="accent1"/>
                            </a:solidFill>
                            <a:latin typeface="Cambria Math" panose="02040503050406030204" pitchFamily="18" charset="0"/>
                          </a:rPr>
                        </m:ctrlPr>
                      </m:dPr>
                      <m:e>
                        <m:sSubSup>
                          <m:sSubSupPr>
                            <m:ctrlPr>
                              <a:rPr lang="en-US" altLang="zh-CN" sz="2100" i="1">
                                <a:solidFill>
                                  <a:schemeClr val="accent1"/>
                                </a:solidFill>
                                <a:latin typeface="Cambria Math" panose="02040503050406030204" pitchFamily="18" charset="0"/>
                              </a:rPr>
                            </m:ctrlPr>
                          </m:sSubSupPr>
                          <m:e>
                            <m:r>
                              <a:rPr lang="en-US" altLang="zh-CN" sz="2100" i="1">
                                <a:solidFill>
                                  <a:schemeClr val="accent1"/>
                                </a:solidFill>
                                <a:latin typeface="Cambria Math" panose="02040503050406030204" pitchFamily="18" charset="0"/>
                              </a:rPr>
                              <m:t>𝜎</m:t>
                            </m:r>
                          </m:e>
                          <m:sub>
                            <m:r>
                              <a:rPr lang="en-US" altLang="zh-CN" sz="2100" i="1">
                                <a:solidFill>
                                  <a:schemeClr val="accent1"/>
                                </a:solidFill>
                                <a:latin typeface="Cambria Math" panose="02040503050406030204" pitchFamily="18" charset="0"/>
                              </a:rPr>
                              <m:t>𝑓</m:t>
                            </m:r>
                          </m:sub>
                          <m:sup>
                            <m:r>
                              <a:rPr lang="en-US" altLang="zh-CN" sz="2100" i="1">
                                <a:solidFill>
                                  <a:schemeClr val="accent1"/>
                                </a:solidFill>
                                <a:latin typeface="Cambria Math" panose="02040503050406030204" pitchFamily="18" charset="0"/>
                              </a:rPr>
                              <m:t>2</m:t>
                            </m:r>
                          </m:sup>
                        </m:sSubSup>
                      </m:e>
                    </m:d>
                    <m:r>
                      <a:rPr lang="en-US" altLang="zh-CN" sz="2100" b="0" i="0" smtClean="0">
                        <a:solidFill>
                          <a:schemeClr val="accent1"/>
                        </a:solidFill>
                        <a:latin typeface="Cambria Math" panose="02040503050406030204" pitchFamily="18" charset="0"/>
                      </a:rPr>
                      <m:t>=</m:t>
                    </m:r>
                    <m:r>
                      <m:rPr>
                        <m:sty m:val="p"/>
                      </m:rPr>
                      <a:rPr lang="en-US" altLang="zh-CN" sz="2100" b="0" i="0" smtClean="0">
                        <a:solidFill>
                          <a:schemeClr val="accent1"/>
                        </a:solidFill>
                        <a:latin typeface="Cambria Math" panose="02040503050406030204" pitchFamily="18" charset="0"/>
                      </a:rPr>
                      <m:t>InvGam</m:t>
                    </m:r>
                    <m:d>
                      <m:dPr>
                        <m:ctrlPr>
                          <a:rPr lang="en-US" altLang="zh-CN" sz="2100" b="0" i="1" smtClean="0">
                            <a:solidFill>
                              <a:schemeClr val="accent1"/>
                            </a:solidFill>
                            <a:latin typeface="Cambria Math" panose="02040503050406030204" pitchFamily="18" charset="0"/>
                          </a:rPr>
                        </m:ctrlPr>
                      </m:dPr>
                      <m:e>
                        <m:r>
                          <a:rPr lang="en-US" altLang="zh-CN" sz="2100" b="0" i="1" smtClean="0">
                            <a:solidFill>
                              <a:schemeClr val="accent1"/>
                            </a:solidFill>
                            <a:latin typeface="Cambria Math" panose="02040503050406030204" pitchFamily="18" charset="0"/>
                          </a:rPr>
                          <m:t>3,3</m:t>
                        </m:r>
                      </m:e>
                    </m:d>
                  </m:oMath>
                </a14:m>
                <a:r>
                  <a:rPr lang="en-US" altLang="zh-CN" sz="2100" dirty="0">
                    <a:solidFill>
                      <a:schemeClr val="accent1"/>
                    </a:solidFill>
                  </a:rPr>
                  <a:t>. </a:t>
                </a:r>
                <a:endParaRPr lang="en-US" altLang="zh-CN" dirty="0">
                  <a:solidFill>
                    <a:schemeClr val="accent1"/>
                  </a:solidFill>
                </a:endParaRPr>
              </a:p>
              <a:p>
                <a:r>
                  <a:rPr lang="en-US" altLang="zh-CN" b="1" dirty="0"/>
                  <a:t>Applying MCMC algorithm for posterior inference:</a:t>
                </a:r>
              </a:p>
              <a:p>
                <a:pPr lvl="1"/>
                <a:r>
                  <a:rPr lang="en-US" altLang="zh-CN" dirty="0"/>
                  <a:t>True value of functional input is randomly generated from </a:t>
                </a:r>
                <a14:m>
                  <m:oMath xmlns:m="http://schemas.openxmlformats.org/officeDocument/2006/math">
                    <m:r>
                      <m:rPr>
                        <m:sty m:val="p"/>
                      </m:rPr>
                      <a:rPr lang="en-US" altLang="zh-CN">
                        <a:latin typeface="Cambria Math" panose="02040503050406030204" pitchFamily="18" charset="0"/>
                      </a:rPr>
                      <m:t>GP</m:t>
                    </m:r>
                    <m:d>
                      <m:dPr>
                        <m:ctrlPr>
                          <a:rPr lang="zh-CN" altLang="zh-CN" i="1">
                            <a:latin typeface="Cambria Math" panose="02040503050406030204" pitchFamily="18" charset="0"/>
                          </a:rPr>
                        </m:ctrlPr>
                      </m:dPr>
                      <m:e>
                        <m:r>
                          <a:rPr lang="en-US" altLang="zh-CN">
                            <a:latin typeface="Cambria Math" panose="02040503050406030204" pitchFamily="18" charset="0"/>
                          </a:rPr>
                          <m:t>0,</m:t>
                        </m:r>
                        <m:r>
                          <a:rPr lang="en-US" altLang="zh-CN">
                            <a:latin typeface="Cambria Math" panose="02040503050406030204" pitchFamily="18" charset="0"/>
                          </a:rPr>
                          <m:t>𝑅</m:t>
                        </m:r>
                        <m:d>
                          <m:dPr>
                            <m:ctrlPr>
                              <a:rPr lang="zh-CN" altLang="zh-CN" i="1">
                                <a:latin typeface="Cambria Math" panose="02040503050406030204" pitchFamily="18" charset="0"/>
                              </a:rPr>
                            </m:ctrlPr>
                          </m:dPr>
                          <m:e>
                            <m:r>
                              <a:rPr lang="en-US" altLang="zh-CN">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a:latin typeface="Cambria Math" panose="02040503050406030204" pitchFamily="18" charset="0"/>
                                  </a:rPr>
                                  <m:t>𝜼</m:t>
                                </m:r>
                              </m:e>
                              <m:sub>
                                <m:r>
                                  <a:rPr lang="en-US" altLang="zh-CN">
                                    <a:latin typeface="Cambria Math" panose="02040503050406030204" pitchFamily="18" charset="0"/>
                                  </a:rPr>
                                  <m:t>0</m:t>
                                </m:r>
                              </m:sub>
                            </m:sSub>
                          </m:e>
                        </m:d>
                      </m:e>
                    </m:d>
                  </m:oMath>
                </a14:m>
                <a:r>
                  <a:rPr lang="en-US" altLang="zh-CN" dirty="0"/>
                  <a:t>, </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𝜼</m:t>
                        </m:r>
                      </m:e>
                      <m:sub>
                        <m:r>
                          <a:rPr lang="en-US" altLang="zh-CN" i="1">
                            <a:latin typeface="Cambria Math" panose="02040503050406030204" pitchFamily="18" charset="0"/>
                          </a:rPr>
                          <m:t>0</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0.99,0.01</m:t>
                        </m:r>
                      </m:e>
                    </m:d>
                  </m:oMath>
                </a14:m>
                <a:r>
                  <a:rPr lang="en-US" altLang="zh-CN" dirty="0"/>
                  <a:t>;</a:t>
                </a:r>
              </a:p>
              <a:p>
                <a:pPr lvl="1"/>
                <a:r>
                  <a:rPr lang="en-US" altLang="zh-CN" dirty="0"/>
                  <a:t>90 initial design points and 20 follow-up design points generated using WPV criterion.</a:t>
                </a:r>
              </a:p>
              <a:p>
                <a:r>
                  <a:rPr lang="en-US" altLang="zh-CN" sz="3400" b="1" dirty="0"/>
                  <a:t>Comparison of prior models for functional input:</a:t>
                </a:r>
              </a:p>
              <a:p>
                <a:pPr lvl="1"/>
                <a:r>
                  <a:rPr lang="en-US" altLang="zh-CN" b="1" dirty="0" err="1">
                    <a:solidFill>
                      <a:schemeClr val="accent1"/>
                    </a:solidFill>
                  </a:rPr>
                  <a:t>Unif</a:t>
                </a:r>
                <a:r>
                  <a:rPr lang="en-US" altLang="zh-CN" b="1" dirty="0">
                    <a:solidFill>
                      <a:schemeClr val="accent1"/>
                    </a:solidFill>
                  </a:rPr>
                  <a:t>-GP (Proposed prior)</a:t>
                </a:r>
                <a:r>
                  <a:rPr lang="en-US" altLang="zh-CN" dirty="0">
                    <a:solidFill>
                      <a:schemeClr val="accent1"/>
                    </a:solidFill>
                  </a:rPr>
                  <a:t>: </a:t>
                </a:r>
                <a:r>
                  <a:rPr lang="en-US" altLang="zh-CN" dirty="0"/>
                  <a:t>uniform prior for the correlation parameter of the GP;</a:t>
                </a:r>
              </a:p>
              <a:p>
                <a:pPr lvl="1"/>
                <a:r>
                  <a:rPr lang="en-US" altLang="zh-CN" dirty="0"/>
                  <a:t>L-GP: fixed correlation parameter at lower bound GP;</a:t>
                </a:r>
              </a:p>
              <a:p>
                <a:pPr lvl="1"/>
                <a:r>
                  <a:rPr lang="en-US" altLang="zh-CN" dirty="0"/>
                  <a:t>M-GP: fixed correlation parameter at midpoint GP;</a:t>
                </a:r>
              </a:p>
              <a:p>
                <a:pPr lvl="1"/>
                <a:r>
                  <a:rPr lang="en-US" altLang="zh-CN" dirty="0"/>
                  <a:t>U-GP: fixed correlation parameter at upper bound GP.</a:t>
                </a:r>
                <a:endParaRPr lang="en-US"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88099" y="1049572"/>
                <a:ext cx="8492645" cy="5589223"/>
              </a:xfrm>
              <a:blipFill>
                <a:blip r:embed="rId2"/>
                <a:stretch>
                  <a:fillRect l="-718" t="-17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1F996BE-1166-4C0F-8823-5C50DE026451}"/>
                  </a:ext>
                </a:extLst>
              </p:cNvPr>
              <p:cNvGraphicFramePr>
                <a:graphicFrameLocks noGrp="1"/>
              </p:cNvGraphicFramePr>
              <p:nvPr/>
            </p:nvGraphicFramePr>
            <p:xfrm>
              <a:off x="495953" y="1293055"/>
              <a:ext cx="8152094" cy="1404010"/>
            </p:xfrm>
            <a:graphic>
              <a:graphicData uri="http://schemas.openxmlformats.org/drawingml/2006/table">
                <a:tbl>
                  <a:tblPr firstRow="1" bandRow="1">
                    <a:tableStyleId>{2D5ABB26-0587-4C30-8999-92F81FD0307C}</a:tableStyleId>
                  </a:tblPr>
                  <a:tblGrid>
                    <a:gridCol w="4485622">
                      <a:extLst>
                        <a:ext uri="{9D8B030D-6E8A-4147-A177-3AD203B41FA5}">
                          <a16:colId xmlns:a16="http://schemas.microsoft.com/office/drawing/2014/main" val="1378704112"/>
                        </a:ext>
                      </a:extLst>
                    </a:gridCol>
                    <a:gridCol w="3666472">
                      <a:extLst>
                        <a:ext uri="{9D8B030D-6E8A-4147-A177-3AD203B41FA5}">
                          <a16:colId xmlns:a16="http://schemas.microsoft.com/office/drawing/2014/main" val="3525681398"/>
                        </a:ext>
                      </a:extLst>
                    </a:gridCol>
                  </a:tblGrid>
                  <a:tr h="512489">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smtClean="0">
                                    <a:solidFill>
                                      <a:schemeClr val="tx1"/>
                                    </a:solidFill>
                                    <a:latin typeface="Cambria Math" panose="02040503050406030204" pitchFamily="18" charset="0"/>
                                    <a:ea typeface="+mn-ea"/>
                                    <a:cs typeface="+mn-cs"/>
                                  </a:rPr>
                                  <m:t>     </m:t>
                                </m:r>
                                <m:r>
                                  <a:rPr lang="en-US" sz="1800" b="0" i="0" kern="1200" smtClean="0">
                                    <a:solidFill>
                                      <a:schemeClr val="tx1"/>
                                    </a:solidFill>
                                    <a:latin typeface="Cambria Math" panose="02040503050406030204" pitchFamily="18" charset="0"/>
                                    <a:ea typeface="+mn-ea"/>
                                    <a:cs typeface="+mn-cs"/>
                                  </a:rPr>
                                  <m:t> </m:t>
                                </m:r>
                                <m:r>
                                  <a:rPr lang="en-US" sz="1800" kern="1200" smtClean="0">
                                    <a:solidFill>
                                      <a:schemeClr val="tx1"/>
                                    </a:solidFill>
                                    <a:latin typeface="Cambria Math" panose="02040503050406030204" pitchFamily="18" charset="0"/>
                                    <a:ea typeface="+mn-ea"/>
                                    <a:cs typeface="+mn-cs"/>
                                  </a:rPr>
                                  <m:t>     </m:t>
                                </m:r>
                                <m:r>
                                  <a:rPr lang="en-US" sz="1800" kern="1200" smtClean="0">
                                    <a:solidFill>
                                      <a:schemeClr val="tx1"/>
                                    </a:solidFill>
                                    <a:latin typeface="Cambria Math" panose="02040503050406030204" pitchFamily="18" charset="0"/>
                                    <a:ea typeface="+mn-ea"/>
                                    <a:cs typeface="+mn-cs"/>
                                  </a:rPr>
                                  <m:t>𝛻</m:t>
                                </m:r>
                                <m:r>
                                  <a:rPr lang="en-US" sz="1800" kern="1200" smtClean="0">
                                    <a:solidFill>
                                      <a:schemeClr val="tx1"/>
                                    </a:solidFill>
                                    <a:latin typeface="Cambria Math" panose="02040503050406030204" pitchFamily="18" charset="0"/>
                                    <a:ea typeface="+mn-ea"/>
                                    <a:cs typeface="+mn-cs"/>
                                  </a:rPr>
                                  <m:t>⋅</m:t>
                                </m:r>
                                <m:func>
                                  <m:funcPr>
                                    <m:ctrlPr>
                                      <a:rPr lang="en-US" sz="1800" i="1" kern="1200">
                                        <a:solidFill>
                                          <a:schemeClr val="tx1"/>
                                        </a:solidFill>
                                        <a:latin typeface="Cambria Math" panose="02040503050406030204" pitchFamily="18" charset="0"/>
                                        <a:ea typeface="+mn-ea"/>
                                        <a:cs typeface="+mn-cs"/>
                                      </a:rPr>
                                    </m:ctrlPr>
                                  </m:funcPr>
                                  <m:fName>
                                    <m:r>
                                      <a:rPr lang="en-US" sz="1800" b="0" i="1" kern="1200" smtClean="0">
                                        <a:solidFill>
                                          <a:schemeClr val="accent1"/>
                                        </a:solidFill>
                                        <a:latin typeface="Cambria Math" panose="02040503050406030204" pitchFamily="18" charset="0"/>
                                        <a:ea typeface="+mn-ea"/>
                                        <a:cs typeface="+mn-cs"/>
                                      </a:rPr>
                                      <m:t>𝑇</m:t>
                                    </m:r>
                                    <m:d>
                                      <m:dPr>
                                        <m:ctrlPr>
                                          <a:rPr lang="en-US" sz="1800" i="1" kern="1200">
                                            <a:solidFill>
                                              <a:schemeClr val="accent1"/>
                                            </a:solidFill>
                                            <a:latin typeface="Cambria Math" panose="02040503050406030204" pitchFamily="18" charset="0"/>
                                            <a:ea typeface="+mn-ea"/>
                                            <a:cs typeface="+mn-cs"/>
                                          </a:rPr>
                                        </m:ctrlPr>
                                      </m:dPr>
                                      <m:e>
                                        <m:r>
                                          <a:rPr lang="en-US" sz="1800" kern="1200">
                                            <a:solidFill>
                                              <a:schemeClr val="accent1"/>
                                            </a:solidFill>
                                            <a:latin typeface="Cambria Math" panose="02040503050406030204" pitchFamily="18" charset="0"/>
                                            <a:ea typeface="+mn-ea"/>
                                            <a:cs typeface="+mn-cs"/>
                                          </a:rPr>
                                          <m:t>𝒙</m:t>
                                        </m:r>
                                      </m:e>
                                    </m:d>
                                  </m:fName>
                                  <m:e>
                                    <m:r>
                                      <a:rPr lang="en-US" sz="1800" kern="1200">
                                        <a:solidFill>
                                          <a:schemeClr val="tx1"/>
                                        </a:solidFill>
                                        <a:latin typeface="Cambria Math" panose="02040503050406030204" pitchFamily="18" charset="0"/>
                                        <a:ea typeface="+mn-ea"/>
                                        <a:cs typeface="+mn-cs"/>
                                      </a:rPr>
                                      <m:t>𝛻</m:t>
                                    </m:r>
                                    <m:r>
                                      <a:rPr lang="en-US" sz="1800" kern="1200">
                                        <a:solidFill>
                                          <a:schemeClr val="tx1"/>
                                        </a:solidFill>
                                        <a:latin typeface="Cambria Math" panose="02040503050406030204" pitchFamily="18" charset="0"/>
                                        <a:ea typeface="+mn-ea"/>
                                        <a:cs typeface="+mn-cs"/>
                                      </a:rPr>
                                      <m:t>𝑢</m:t>
                                    </m:r>
                                    <m:d>
                                      <m:dPr>
                                        <m:ctrlPr>
                                          <a:rPr lang="en-US" sz="1800" i="1" kern="1200">
                                            <a:solidFill>
                                              <a:schemeClr val="tx1"/>
                                            </a:solidFill>
                                            <a:latin typeface="Cambria Math" panose="02040503050406030204" pitchFamily="18" charset="0"/>
                                            <a:ea typeface="+mn-ea"/>
                                            <a:cs typeface="+mn-cs"/>
                                          </a:rPr>
                                        </m:ctrlPr>
                                      </m:dPr>
                                      <m:e>
                                        <m:r>
                                          <a:rPr lang="en-US" sz="1800" kern="1200">
                                            <a:solidFill>
                                              <a:schemeClr val="tx1"/>
                                            </a:solidFill>
                                            <a:latin typeface="Cambria Math" panose="02040503050406030204" pitchFamily="18" charset="0"/>
                                            <a:ea typeface="+mn-ea"/>
                                            <a:cs typeface="+mn-cs"/>
                                          </a:rPr>
                                          <m:t>𝒙</m:t>
                                        </m:r>
                                        <m:r>
                                          <a:rPr lang="en-US" sz="1800" kern="1200">
                                            <a:solidFill>
                                              <a:schemeClr val="tx1"/>
                                            </a:solidFill>
                                            <a:latin typeface="Cambria Math" panose="02040503050406030204" pitchFamily="18" charset="0"/>
                                            <a:ea typeface="+mn-ea"/>
                                            <a:cs typeface="+mn-cs"/>
                                          </a:rPr>
                                          <m:t>,</m:t>
                                        </m:r>
                                        <m:r>
                                          <a:rPr lang="en-US" sz="1800" kern="1200">
                                            <a:solidFill>
                                              <a:schemeClr val="tx1"/>
                                            </a:solidFill>
                                            <a:latin typeface="Cambria Math" panose="02040503050406030204" pitchFamily="18" charset="0"/>
                                            <a:ea typeface="+mn-ea"/>
                                            <a:cs typeface="+mn-cs"/>
                                          </a:rPr>
                                          <m:t>𝑡</m:t>
                                        </m:r>
                                      </m:e>
                                    </m:d>
                                  </m:e>
                                </m:func>
                                <m:r>
                                  <a:rPr lang="en-US" sz="1800" kern="1200">
                                    <a:solidFill>
                                      <a:schemeClr val="tx1"/>
                                    </a:solidFill>
                                    <a:latin typeface="Cambria Math" panose="02040503050406030204" pitchFamily="18" charset="0"/>
                                    <a:ea typeface="+mn-ea"/>
                                    <a:cs typeface="+mn-cs"/>
                                  </a:rPr>
                                  <m:t>=</m:t>
                                </m:r>
                                <m:r>
                                  <a:rPr lang="en-US" sz="1800" kern="1200" smtClean="0">
                                    <a:solidFill>
                                      <a:schemeClr val="tx1"/>
                                    </a:solidFill>
                                    <a:latin typeface="Cambria Math" panose="02040503050406030204" pitchFamily="18" charset="0"/>
                                    <a:ea typeface="+mn-ea"/>
                                    <a:cs typeface="+mn-cs"/>
                                  </a:rPr>
                                  <m:t>𝑆</m:t>
                                </m:r>
                                <m:sSub>
                                  <m:sSubPr>
                                    <m:ctrlPr>
                                      <a:rPr lang="en-US" altLang="zh-CN" sz="1800" b="0" i="1" kern="1200" smtClean="0">
                                        <a:solidFill>
                                          <a:schemeClr val="tx1"/>
                                        </a:solidFill>
                                        <a:latin typeface="Cambria Math" panose="02040503050406030204" pitchFamily="18" charset="0"/>
                                        <a:ea typeface="+mn-ea"/>
                                        <a:cs typeface="+mn-cs"/>
                                      </a:rPr>
                                    </m:ctrlPr>
                                  </m:sSubPr>
                                  <m:e>
                                    <m:r>
                                      <a:rPr lang="en-US" altLang="zh-CN" sz="1800" kern="1200" smtClean="0">
                                        <a:solidFill>
                                          <a:schemeClr val="tx1"/>
                                        </a:solidFill>
                                        <a:latin typeface="Cambria Math" panose="02040503050406030204" pitchFamily="18" charset="0"/>
                                        <a:ea typeface="+mn-ea"/>
                                        <a:cs typeface="+mn-cs"/>
                                      </a:rPr>
                                      <m:t>𝑢</m:t>
                                    </m:r>
                                  </m:e>
                                  <m:sub>
                                    <m:r>
                                      <a:rPr lang="en-US" altLang="zh-CN" sz="1800" b="0" i="1" kern="1200" smtClean="0">
                                        <a:solidFill>
                                          <a:schemeClr val="tx1"/>
                                        </a:solidFill>
                                        <a:latin typeface="Cambria Math" panose="02040503050406030204" pitchFamily="18" charset="0"/>
                                        <a:ea typeface="+mn-ea"/>
                                        <a:cs typeface="+mn-cs"/>
                                      </a:rPr>
                                      <m:t>𝑡</m:t>
                                    </m:r>
                                  </m:sub>
                                </m:sSub>
                                <m:d>
                                  <m:dPr>
                                    <m:ctrlPr>
                                      <a:rPr lang="en-US" altLang="zh-CN" sz="1800" i="1" kern="1200">
                                        <a:solidFill>
                                          <a:schemeClr val="tx1"/>
                                        </a:solidFill>
                                        <a:latin typeface="Cambria Math" panose="02040503050406030204" pitchFamily="18" charset="0"/>
                                        <a:ea typeface="+mn-ea"/>
                                        <a:cs typeface="+mn-cs"/>
                                      </a:rPr>
                                    </m:ctrlPr>
                                  </m:dPr>
                                  <m:e>
                                    <m:r>
                                      <a:rPr lang="en-US" altLang="zh-CN" sz="1800" kern="1200">
                                        <a:solidFill>
                                          <a:schemeClr val="tx1"/>
                                        </a:solidFill>
                                        <a:latin typeface="Cambria Math" panose="02040503050406030204" pitchFamily="18" charset="0"/>
                                        <a:ea typeface="+mn-ea"/>
                                        <a:cs typeface="+mn-cs"/>
                                      </a:rPr>
                                      <m:t>𝒙</m:t>
                                    </m:r>
                                    <m:r>
                                      <a:rPr lang="en-US" altLang="zh-CN" sz="1800" kern="1200">
                                        <a:solidFill>
                                          <a:schemeClr val="tx1"/>
                                        </a:solidFill>
                                        <a:latin typeface="Cambria Math" panose="02040503050406030204" pitchFamily="18" charset="0"/>
                                        <a:ea typeface="+mn-ea"/>
                                        <a:cs typeface="+mn-cs"/>
                                      </a:rPr>
                                      <m:t>,</m:t>
                                    </m:r>
                                    <m:r>
                                      <a:rPr lang="en-US" altLang="zh-CN" sz="1800" kern="1200">
                                        <a:solidFill>
                                          <a:schemeClr val="tx1"/>
                                        </a:solidFill>
                                        <a:latin typeface="Cambria Math" panose="02040503050406030204" pitchFamily="18" charset="0"/>
                                        <a:ea typeface="+mn-ea"/>
                                        <a:cs typeface="+mn-cs"/>
                                      </a:rPr>
                                      <m:t>𝑡</m:t>
                                    </m:r>
                                  </m:e>
                                </m:d>
                                <m:r>
                                  <a:rPr lang="en-US" sz="1800" kern="1200">
                                    <a:solidFill>
                                      <a:schemeClr val="tx1"/>
                                    </a:solidFill>
                                    <a:latin typeface="Cambria Math" panose="02040503050406030204" pitchFamily="18" charset="0"/>
                                    <a:ea typeface="+mn-ea"/>
                                    <a:cs typeface="+mn-cs"/>
                                  </a:rPr>
                                  <m:t>+</m:t>
                                </m:r>
                                <m:r>
                                  <a:rPr lang="en-US" sz="1800" kern="1200">
                                    <a:solidFill>
                                      <a:schemeClr val="tx1"/>
                                    </a:solidFill>
                                    <a:latin typeface="Cambria Math" panose="02040503050406030204" pitchFamily="18" charset="0"/>
                                    <a:ea typeface="+mn-ea"/>
                                    <a:cs typeface="+mn-cs"/>
                                  </a:rPr>
                                  <m:t>h</m:t>
                                </m:r>
                                <m:d>
                                  <m:dPr>
                                    <m:ctrlPr>
                                      <a:rPr lang="en-US" sz="1800" i="1" kern="1200">
                                        <a:solidFill>
                                          <a:schemeClr val="tx1"/>
                                        </a:solidFill>
                                        <a:latin typeface="Cambria Math" panose="02040503050406030204" pitchFamily="18" charset="0"/>
                                        <a:ea typeface="+mn-ea"/>
                                        <a:cs typeface="+mn-cs"/>
                                      </a:rPr>
                                    </m:ctrlPr>
                                  </m:dPr>
                                  <m:e>
                                    <m:r>
                                      <a:rPr lang="en-US" sz="1800" kern="1200">
                                        <a:solidFill>
                                          <a:schemeClr val="tx1"/>
                                        </a:solidFill>
                                        <a:latin typeface="Cambria Math" panose="02040503050406030204" pitchFamily="18" charset="0"/>
                                        <a:ea typeface="+mn-ea"/>
                                        <a:cs typeface="+mn-cs"/>
                                      </a:rPr>
                                      <m:t>𝒙</m:t>
                                    </m:r>
                                    <m:r>
                                      <a:rPr lang="en-US" sz="1800" kern="1200">
                                        <a:solidFill>
                                          <a:schemeClr val="tx1"/>
                                        </a:solidFill>
                                        <a:latin typeface="Cambria Math" panose="02040503050406030204" pitchFamily="18" charset="0"/>
                                        <a:ea typeface="+mn-ea"/>
                                        <a:cs typeface="+mn-cs"/>
                                      </a:rPr>
                                      <m:t>,</m:t>
                                    </m:r>
                                    <m:r>
                                      <a:rPr lang="en-US" sz="1800" kern="1200">
                                        <a:solidFill>
                                          <a:schemeClr val="tx1"/>
                                        </a:solidFill>
                                        <a:latin typeface="Cambria Math" panose="02040503050406030204" pitchFamily="18" charset="0"/>
                                        <a:ea typeface="+mn-ea"/>
                                        <a:cs typeface="+mn-cs"/>
                                      </a:rPr>
                                      <m:t>𝑡</m:t>
                                    </m:r>
                                  </m:e>
                                </m:d>
                              </m:oMath>
                            </m:oMathPara>
                          </a14:m>
                          <a:endParaRPr lang="en-US" sz="18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smtClean="0">
                                    <a:solidFill>
                                      <a:schemeClr val="tx1"/>
                                    </a:solidFill>
                                    <a:latin typeface="Cambria Math" panose="02040503050406030204" pitchFamily="18" charset="0"/>
                                    <a:ea typeface="+mn-ea"/>
                                    <a:cs typeface="+mn-cs"/>
                                  </a:rPr>
                                  <m:t>𝒙</m:t>
                                </m:r>
                                <m:r>
                                  <a:rPr lang="en-US" sz="1800" kern="1200" smtClean="0">
                                    <a:solidFill>
                                      <a:schemeClr val="tx1"/>
                                    </a:solidFill>
                                    <a:latin typeface="Cambria Math" panose="02040503050406030204" pitchFamily="18" charset="0"/>
                                    <a:ea typeface="+mn-ea"/>
                                    <a:cs typeface="+mn-cs"/>
                                  </a:rPr>
                                  <m:t>∈</m:t>
                                </m:r>
                                <m:r>
                                  <m:rPr>
                                    <m:sty m:val="p"/>
                                  </m:rPr>
                                  <a:rPr lang="en-US" altLang="zh-CN" sz="1800" b="0" i="0" kern="100" smtClean="0">
                                    <a:effectLst/>
                                    <a:latin typeface="Cambria Math" panose="02040503050406030204" pitchFamily="18" charset="0"/>
                                    <a:ea typeface="Times New Roman" panose="02020603050405020304" pitchFamily="18" charset="0"/>
                                    <a:cs typeface="Times New Roman" panose="02020603050405020304" pitchFamily="18" charset="0"/>
                                  </a:rPr>
                                  <m:t>Ω</m:t>
                                </m:r>
                                <m:r>
                                  <a:rPr lang="en-US" sz="1800" kern="1200" smtClean="0">
                                    <a:solidFill>
                                      <a:schemeClr val="tx1"/>
                                    </a:solidFill>
                                    <a:latin typeface="Cambria Math" panose="02040503050406030204" pitchFamily="18" charset="0"/>
                                    <a:ea typeface="+mn-ea"/>
                                    <a:cs typeface="+mn-cs"/>
                                  </a:rPr>
                                  <m:t>,0≤</m:t>
                                </m:r>
                                <m:r>
                                  <a:rPr lang="en-US" sz="1800" kern="1200" smtClean="0">
                                    <a:solidFill>
                                      <a:schemeClr val="tx1"/>
                                    </a:solidFill>
                                    <a:latin typeface="Cambria Math" panose="02040503050406030204" pitchFamily="18" charset="0"/>
                                    <a:ea typeface="+mn-ea"/>
                                    <a:cs typeface="+mn-cs"/>
                                  </a:rPr>
                                  <m:t>𝑡</m:t>
                                </m:r>
                                <m:r>
                                  <a:rPr lang="en-US" sz="1800" kern="1200" smtClean="0">
                                    <a:solidFill>
                                      <a:schemeClr val="tx1"/>
                                    </a:solidFill>
                                    <a:latin typeface="Cambria Math" panose="02040503050406030204" pitchFamily="18" charset="0"/>
                                    <a:ea typeface="+mn-ea"/>
                                    <a:cs typeface="+mn-cs"/>
                                  </a:rPr>
                                  <m:t>≤</m:t>
                                </m:r>
                                <m:sSup>
                                  <m:sSupPr>
                                    <m:ctrlPr>
                                      <a:rPr lang="en-US" sz="1800" b="0" i="1" kern="1200" smtClean="0">
                                        <a:solidFill>
                                          <a:schemeClr val="tx1"/>
                                        </a:solidFill>
                                        <a:latin typeface="Cambria Math" panose="02040503050406030204" pitchFamily="18" charset="0"/>
                                        <a:ea typeface="+mn-ea"/>
                                        <a:cs typeface="+mn-cs"/>
                                      </a:rPr>
                                    </m:ctrlPr>
                                  </m:sSupPr>
                                  <m:e>
                                    <m:r>
                                      <a:rPr lang="en-US" sz="1800" i="1" kern="1200" smtClean="0">
                                        <a:solidFill>
                                          <a:schemeClr val="tx1"/>
                                        </a:solidFill>
                                        <a:latin typeface="Cambria Math" panose="02040503050406030204" pitchFamily="18" charset="0"/>
                                        <a:ea typeface="+mn-ea"/>
                                        <a:cs typeface="+mn-cs"/>
                                      </a:rPr>
                                      <m:t>1</m:t>
                                    </m:r>
                                    <m:r>
                                      <a:rPr lang="en-US" sz="1800" b="0" i="1" kern="1200" smtClean="0">
                                        <a:solidFill>
                                          <a:schemeClr val="tx1"/>
                                        </a:solidFill>
                                        <a:latin typeface="Cambria Math" panose="02040503050406030204" pitchFamily="18" charset="0"/>
                                        <a:ea typeface="+mn-ea"/>
                                        <a:cs typeface="+mn-cs"/>
                                      </a:rPr>
                                      <m:t>0</m:t>
                                    </m:r>
                                  </m:e>
                                  <m:sup>
                                    <m:r>
                                      <a:rPr lang="en-US" sz="1800" b="0" i="1" kern="1200" smtClean="0">
                                        <a:solidFill>
                                          <a:schemeClr val="tx1"/>
                                        </a:solidFill>
                                        <a:latin typeface="Cambria Math" panose="02040503050406030204" pitchFamily="18" charset="0"/>
                                        <a:ea typeface="+mn-ea"/>
                                        <a:cs typeface="+mn-cs"/>
                                      </a:rPr>
                                      <m:t>4</m:t>
                                    </m:r>
                                  </m:sup>
                                </m:sSup>
                              </m:oMath>
                            </m:oMathPara>
                          </a14:m>
                          <a:endParaRPr lang="en-US" sz="18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88186964"/>
                      </a:ext>
                    </a:extLst>
                  </a:tr>
                  <a:tr h="28482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kern="1200" smtClean="0">
                                    <a:solidFill>
                                      <a:schemeClr val="accent1"/>
                                    </a:solidFill>
                                    <a:latin typeface="Cambria Math" panose="02040503050406030204" pitchFamily="18" charset="0"/>
                                    <a:ea typeface="+mn-ea"/>
                                    <a:cs typeface="+mn-cs"/>
                                  </a:rPr>
                                  <m:t>𝑇</m:t>
                                </m:r>
                                <m:d>
                                  <m:dPr>
                                    <m:ctrlPr>
                                      <a:rPr lang="en-US" altLang="zh-CN" sz="1800" i="1" kern="1200">
                                        <a:solidFill>
                                          <a:schemeClr val="accent1"/>
                                        </a:solidFill>
                                        <a:latin typeface="Cambria Math" panose="02040503050406030204" pitchFamily="18" charset="0"/>
                                        <a:ea typeface="+mn-ea"/>
                                        <a:cs typeface="+mn-cs"/>
                                      </a:rPr>
                                    </m:ctrlPr>
                                  </m:dPr>
                                  <m:e>
                                    <m:r>
                                      <a:rPr lang="en-US" altLang="zh-CN" sz="1800" kern="1200">
                                        <a:solidFill>
                                          <a:schemeClr val="accent1"/>
                                        </a:solidFill>
                                        <a:latin typeface="Cambria Math" panose="02040503050406030204" pitchFamily="18" charset="0"/>
                                        <a:ea typeface="+mn-ea"/>
                                        <a:cs typeface="+mn-cs"/>
                                      </a:rPr>
                                      <m:t>𝒙</m:t>
                                    </m:r>
                                  </m:e>
                                </m:d>
                                <m:r>
                                  <a:rPr lang="en-US" altLang="zh-CN" sz="1800" kern="1200" smtClean="0">
                                    <a:solidFill>
                                      <a:schemeClr val="tx1"/>
                                    </a:solidFill>
                                    <a:latin typeface="Cambria Math" panose="02040503050406030204" pitchFamily="18" charset="0"/>
                                    <a:ea typeface="+mn-ea"/>
                                    <a:cs typeface="+mn-cs"/>
                                  </a:rPr>
                                  <m:t>𝛻</m:t>
                                </m:r>
                                <m:r>
                                  <a:rPr lang="en-US" altLang="zh-CN" sz="1800" kern="1200" smtClean="0">
                                    <a:solidFill>
                                      <a:schemeClr val="tx1"/>
                                    </a:solidFill>
                                    <a:latin typeface="Cambria Math" panose="02040503050406030204" pitchFamily="18" charset="0"/>
                                    <a:ea typeface="+mn-ea"/>
                                    <a:cs typeface="+mn-cs"/>
                                  </a:rPr>
                                  <m:t>𝑢</m:t>
                                </m:r>
                                <m:d>
                                  <m:dPr>
                                    <m:ctrlPr>
                                      <a:rPr lang="en-US" altLang="zh-CN" sz="1800" i="1" kern="1200">
                                        <a:solidFill>
                                          <a:schemeClr val="tx1"/>
                                        </a:solidFill>
                                        <a:latin typeface="Cambria Math" panose="02040503050406030204" pitchFamily="18" charset="0"/>
                                        <a:ea typeface="+mn-ea"/>
                                        <a:cs typeface="+mn-cs"/>
                                      </a:rPr>
                                    </m:ctrlPr>
                                  </m:dPr>
                                  <m:e>
                                    <m:r>
                                      <a:rPr lang="en-US" altLang="zh-CN" sz="1800" kern="1200">
                                        <a:solidFill>
                                          <a:schemeClr val="tx1"/>
                                        </a:solidFill>
                                        <a:latin typeface="Cambria Math" panose="02040503050406030204" pitchFamily="18" charset="0"/>
                                        <a:ea typeface="+mn-ea"/>
                                        <a:cs typeface="+mn-cs"/>
                                      </a:rPr>
                                      <m:t>𝒙</m:t>
                                    </m:r>
                                    <m:r>
                                      <a:rPr lang="en-US" altLang="zh-CN" sz="1800" kern="1200">
                                        <a:solidFill>
                                          <a:schemeClr val="tx1"/>
                                        </a:solidFill>
                                        <a:latin typeface="Cambria Math" panose="02040503050406030204" pitchFamily="18" charset="0"/>
                                        <a:ea typeface="+mn-ea"/>
                                        <a:cs typeface="+mn-cs"/>
                                      </a:rPr>
                                      <m:t>,</m:t>
                                    </m:r>
                                    <m:r>
                                      <a:rPr lang="en-US" altLang="zh-CN" sz="1800" kern="1200">
                                        <a:solidFill>
                                          <a:schemeClr val="tx1"/>
                                        </a:solidFill>
                                        <a:latin typeface="Cambria Math" panose="02040503050406030204" pitchFamily="18" charset="0"/>
                                        <a:ea typeface="+mn-ea"/>
                                        <a:cs typeface="+mn-cs"/>
                                      </a:rPr>
                                      <m:t>𝑡</m:t>
                                    </m:r>
                                  </m:e>
                                </m:d>
                                <m:r>
                                  <a:rPr lang="en-US" altLang="zh-CN" sz="1800" b="0" i="1" kern="1200" smtClean="0">
                                    <a:solidFill>
                                      <a:schemeClr val="tx1"/>
                                    </a:solidFill>
                                    <a:latin typeface="Cambria Math" panose="02040503050406030204" pitchFamily="18" charset="0"/>
                                    <a:ea typeface="+mn-ea"/>
                                    <a:cs typeface="+mn-cs"/>
                                  </a:rPr>
                                  <m:t>⋅</m:t>
                                </m:r>
                                <m:r>
                                  <a:rPr lang="en-US" altLang="zh-CN" sz="1800" b="1" i="1" kern="1200" smtClean="0">
                                    <a:solidFill>
                                      <a:schemeClr val="tx1"/>
                                    </a:solidFill>
                                    <a:latin typeface="Cambria Math" panose="02040503050406030204" pitchFamily="18" charset="0"/>
                                    <a:ea typeface="+mn-ea"/>
                                    <a:cs typeface="+mn-cs"/>
                                  </a:rPr>
                                  <m:t>𝒏</m:t>
                                </m:r>
                                <m:r>
                                  <a:rPr lang="en-US" altLang="zh-CN" sz="1800" kern="1200">
                                    <a:solidFill>
                                      <a:schemeClr val="tx1"/>
                                    </a:solidFill>
                                    <a:latin typeface="Cambria Math" panose="02040503050406030204" pitchFamily="18" charset="0"/>
                                    <a:ea typeface="+mn-ea"/>
                                    <a:cs typeface="+mn-cs"/>
                                  </a:rPr>
                                  <m:t>=</m:t>
                                </m:r>
                                <m:r>
                                  <a:rPr lang="en-US" altLang="zh-CN" sz="1800" i="1" kern="1200" smtClean="0">
                                    <a:solidFill>
                                      <a:schemeClr val="tx1"/>
                                    </a:solidFill>
                                    <a:latin typeface="Cambria Math" panose="02040503050406030204" pitchFamily="18" charset="0"/>
                                    <a:ea typeface="+mn-ea"/>
                                    <a:cs typeface="+mn-cs"/>
                                  </a:rPr>
                                  <m:t>0</m:t>
                                </m:r>
                                <m:r>
                                  <a:rPr lang="en-US" altLang="zh-CN" sz="1800" b="0" i="1" kern="1200" smtClean="0">
                                    <a:solidFill>
                                      <a:schemeClr val="tx1"/>
                                    </a:solidFill>
                                    <a:latin typeface="Cambria Math" panose="02040503050406030204" pitchFamily="18" charset="0"/>
                                    <a:ea typeface="+mn-ea"/>
                                    <a:cs typeface="+mn-cs"/>
                                  </a:rPr>
                                  <m:t>                  </m:t>
                                </m:r>
                              </m:oMath>
                            </m:oMathPara>
                          </a14:m>
                          <a:endParaRPr lang="en-US" altLang="zh-CN" sz="18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smtClean="0">
                                    <a:solidFill>
                                      <a:schemeClr val="tx1"/>
                                    </a:solidFill>
                                    <a:latin typeface="Cambria Math" panose="02040503050406030204" pitchFamily="18" charset="0"/>
                                    <a:ea typeface="+mn-ea"/>
                                    <a:cs typeface="+mn-cs"/>
                                  </a:rPr>
                                  <m:t>𝒙</m:t>
                                </m:r>
                                <m:r>
                                  <a:rPr lang="en-US" sz="1800" kern="1200" smtClean="0">
                                    <a:solidFill>
                                      <a:schemeClr val="tx1"/>
                                    </a:solidFill>
                                    <a:latin typeface="Cambria Math" panose="02040503050406030204" pitchFamily="18" charset="0"/>
                                    <a:ea typeface="+mn-ea"/>
                                    <a:cs typeface="+mn-cs"/>
                                  </a:rPr>
                                  <m:t>∈</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Γ</m:t>
                                    </m:r>
                                  </m:e>
                                  <m:sub>
                                    <m:r>
                                      <a:rPr lang="en-US" altLang="zh-CN" sz="1800" b="0" i="1" smtClean="0">
                                        <a:latin typeface="Cambria Math" panose="02040503050406030204" pitchFamily="18" charset="0"/>
                                      </a:rPr>
                                      <m:t>1</m:t>
                                    </m:r>
                                  </m:sub>
                                </m:sSub>
                                <m:r>
                                  <a:rPr lang="en-US" sz="1800" kern="1200">
                                    <a:solidFill>
                                      <a:schemeClr val="tx1"/>
                                    </a:solidFill>
                                    <a:latin typeface="Cambria Math" panose="02040503050406030204" pitchFamily="18" charset="0"/>
                                    <a:ea typeface="+mn-ea"/>
                                    <a:cs typeface="+mn-cs"/>
                                  </a:rPr>
                                  <m:t>, 0≤</m:t>
                                </m:r>
                                <m:r>
                                  <a:rPr lang="en-US" sz="1800" kern="1200">
                                    <a:solidFill>
                                      <a:schemeClr val="tx1"/>
                                    </a:solidFill>
                                    <a:latin typeface="Cambria Math" panose="02040503050406030204" pitchFamily="18" charset="0"/>
                                    <a:ea typeface="+mn-ea"/>
                                    <a:cs typeface="+mn-cs"/>
                                  </a:rPr>
                                  <m:t>𝑡</m:t>
                                </m:r>
                                <m:r>
                                  <a:rPr lang="en-US" sz="1800" kern="1200">
                                    <a:solidFill>
                                      <a:schemeClr val="tx1"/>
                                    </a:solidFill>
                                    <a:latin typeface="Cambria Math" panose="02040503050406030204" pitchFamily="18" charset="0"/>
                                    <a:ea typeface="+mn-ea"/>
                                    <a:cs typeface="+mn-cs"/>
                                  </a:rPr>
                                  <m:t>≤</m:t>
                                </m:r>
                                <m:sSup>
                                  <m:sSupPr>
                                    <m:ctrlPr>
                                      <a:rPr lang="en-US" altLang="zh-CN" sz="1800" b="0" i="1" kern="1200" smtClean="0">
                                        <a:solidFill>
                                          <a:schemeClr val="tx1"/>
                                        </a:solidFill>
                                        <a:latin typeface="Cambria Math" panose="02040503050406030204" pitchFamily="18" charset="0"/>
                                        <a:ea typeface="+mn-ea"/>
                                        <a:cs typeface="+mn-cs"/>
                                      </a:rPr>
                                    </m:ctrlPr>
                                  </m:sSupPr>
                                  <m:e>
                                    <m:r>
                                      <a:rPr lang="en-US" altLang="zh-CN" sz="1800" i="1" kern="1200" smtClean="0">
                                        <a:solidFill>
                                          <a:schemeClr val="tx1"/>
                                        </a:solidFill>
                                        <a:latin typeface="Cambria Math" panose="02040503050406030204" pitchFamily="18" charset="0"/>
                                        <a:ea typeface="+mn-ea"/>
                                        <a:cs typeface="+mn-cs"/>
                                      </a:rPr>
                                      <m:t>1</m:t>
                                    </m:r>
                                    <m:r>
                                      <a:rPr lang="en-US" altLang="zh-CN" sz="1800" b="0" i="1" kern="1200" smtClean="0">
                                        <a:solidFill>
                                          <a:schemeClr val="tx1"/>
                                        </a:solidFill>
                                        <a:latin typeface="Cambria Math" panose="02040503050406030204" pitchFamily="18" charset="0"/>
                                        <a:ea typeface="+mn-ea"/>
                                        <a:cs typeface="+mn-cs"/>
                                      </a:rPr>
                                      <m:t>0</m:t>
                                    </m:r>
                                  </m:e>
                                  <m:sup>
                                    <m:r>
                                      <a:rPr lang="en-US" altLang="zh-CN" sz="1800" b="0" i="1" kern="1200" smtClean="0">
                                        <a:solidFill>
                                          <a:schemeClr val="tx1"/>
                                        </a:solidFill>
                                        <a:latin typeface="Cambria Math" panose="02040503050406030204" pitchFamily="18" charset="0"/>
                                        <a:ea typeface="+mn-ea"/>
                                        <a:cs typeface="+mn-cs"/>
                                      </a:rPr>
                                      <m:t>4</m:t>
                                    </m:r>
                                  </m:sup>
                                </m:sSup>
                              </m:oMath>
                            </m:oMathPara>
                          </a14:m>
                          <a:endParaRPr lang="en-US" sz="18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235045673"/>
                      </a:ext>
                    </a:extLst>
                  </a:tr>
                  <a:tr h="321873">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altLang="zh-CN" sz="1800" b="0" i="0" kern="1200" smtClean="0">
                                    <a:solidFill>
                                      <a:schemeClr val="tx1"/>
                                    </a:solidFill>
                                    <a:latin typeface="Cambria Math" panose="02040503050406030204" pitchFamily="18" charset="0"/>
                                    <a:ea typeface="+mn-ea"/>
                                    <a:cs typeface="+mn-cs"/>
                                  </a:rPr>
                                  <m:t>            </m:t>
                                </m:r>
                                <m:r>
                                  <a:rPr lang="en-US" altLang="zh-CN" sz="1800" kern="1200" smtClean="0">
                                    <a:solidFill>
                                      <a:schemeClr val="tx1"/>
                                    </a:solidFill>
                                    <a:latin typeface="Cambria Math" panose="02040503050406030204" pitchFamily="18" charset="0"/>
                                    <a:ea typeface="+mn-ea"/>
                                    <a:cs typeface="+mn-cs"/>
                                  </a:rPr>
                                  <m:t>𝑢</m:t>
                                </m:r>
                                <m:d>
                                  <m:dPr>
                                    <m:ctrlPr>
                                      <a:rPr lang="en-US" altLang="zh-CN" sz="1800" i="1" kern="1200">
                                        <a:solidFill>
                                          <a:schemeClr val="tx1"/>
                                        </a:solidFill>
                                        <a:latin typeface="Cambria Math" panose="02040503050406030204" pitchFamily="18" charset="0"/>
                                        <a:ea typeface="+mn-ea"/>
                                        <a:cs typeface="+mn-cs"/>
                                      </a:rPr>
                                    </m:ctrlPr>
                                  </m:dPr>
                                  <m:e>
                                    <m:r>
                                      <a:rPr lang="en-US" altLang="zh-CN" sz="1800" kern="1200">
                                        <a:solidFill>
                                          <a:schemeClr val="tx1"/>
                                        </a:solidFill>
                                        <a:latin typeface="Cambria Math" panose="02040503050406030204" pitchFamily="18" charset="0"/>
                                        <a:ea typeface="+mn-ea"/>
                                        <a:cs typeface="+mn-cs"/>
                                      </a:rPr>
                                      <m:t>𝒙</m:t>
                                    </m:r>
                                    <m:r>
                                      <a:rPr lang="en-US" altLang="zh-CN" sz="1800" kern="1200">
                                        <a:solidFill>
                                          <a:schemeClr val="tx1"/>
                                        </a:solidFill>
                                        <a:latin typeface="Cambria Math" panose="02040503050406030204" pitchFamily="18" charset="0"/>
                                        <a:ea typeface="+mn-ea"/>
                                        <a:cs typeface="+mn-cs"/>
                                      </a:rPr>
                                      <m:t>,</m:t>
                                    </m:r>
                                    <m:r>
                                      <a:rPr lang="en-US" altLang="zh-CN" sz="1800" kern="1200">
                                        <a:solidFill>
                                          <a:schemeClr val="tx1"/>
                                        </a:solidFill>
                                        <a:latin typeface="Cambria Math" panose="02040503050406030204" pitchFamily="18" charset="0"/>
                                        <a:ea typeface="+mn-ea"/>
                                        <a:cs typeface="+mn-cs"/>
                                      </a:rPr>
                                      <m:t>𝑡</m:t>
                                    </m:r>
                                  </m:e>
                                </m:d>
                                <m:r>
                                  <a:rPr lang="en-US" altLang="zh-CN" sz="1800" kern="1200">
                                    <a:solidFill>
                                      <a:schemeClr val="tx1"/>
                                    </a:solidFill>
                                    <a:latin typeface="Cambria Math" panose="02040503050406030204" pitchFamily="18" charset="0"/>
                                    <a:ea typeface="+mn-ea"/>
                                    <a:cs typeface="+mn-cs"/>
                                  </a:rPr>
                                  <m:t>=</m:t>
                                </m:r>
                                <m:r>
                                  <a:rPr lang="en-US" altLang="zh-CN" sz="1800" i="1" kern="1200" smtClean="0">
                                    <a:solidFill>
                                      <a:schemeClr val="tx1"/>
                                    </a:solidFill>
                                    <a:latin typeface="Cambria Math" panose="02040503050406030204" pitchFamily="18" charset="0"/>
                                    <a:ea typeface="+mn-ea"/>
                                    <a:cs typeface="+mn-cs"/>
                                  </a:rPr>
                                  <m:t>4</m:t>
                                </m:r>
                                <m:r>
                                  <a:rPr lang="en-US" altLang="zh-CN" sz="1800" b="0" i="1" kern="1200" smtClean="0">
                                    <a:solidFill>
                                      <a:schemeClr val="tx1"/>
                                    </a:solidFill>
                                    <a:latin typeface="Cambria Math" panose="02040503050406030204" pitchFamily="18" charset="0"/>
                                    <a:ea typeface="+mn-ea"/>
                                    <a:cs typeface="+mn-cs"/>
                                  </a:rPr>
                                  <m:t>5          </m:t>
                                </m:r>
                              </m:oMath>
                            </m:oMathPara>
                          </a14:m>
                          <a:endParaRPr lang="en-US" sz="18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smtClean="0">
                                    <a:solidFill>
                                      <a:schemeClr val="tx1"/>
                                    </a:solidFill>
                                    <a:latin typeface="Cambria Math" panose="02040503050406030204" pitchFamily="18" charset="0"/>
                                    <a:ea typeface="+mn-ea"/>
                                    <a:cs typeface="+mn-cs"/>
                                  </a:rPr>
                                  <m:t>𝒙</m:t>
                                </m:r>
                                <m:r>
                                  <a:rPr lang="en-US" sz="1800" kern="1200" smtClean="0">
                                    <a:solidFill>
                                      <a:schemeClr val="tx1"/>
                                    </a:solidFill>
                                    <a:latin typeface="Cambria Math" panose="02040503050406030204" pitchFamily="18" charset="0"/>
                                    <a:ea typeface="+mn-ea"/>
                                    <a:cs typeface="+mn-cs"/>
                                  </a:rPr>
                                  <m:t>∈</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Γ</m:t>
                                    </m:r>
                                  </m:e>
                                  <m:sub>
                                    <m:r>
                                      <a:rPr lang="en-US" altLang="zh-CN" sz="1800" b="0" i="1" smtClean="0">
                                        <a:latin typeface="Cambria Math" panose="02040503050406030204" pitchFamily="18" charset="0"/>
                                      </a:rPr>
                                      <m:t>2</m:t>
                                    </m:r>
                                  </m:sub>
                                </m:sSub>
                                <m:r>
                                  <a:rPr lang="en-US" sz="1800" kern="1200">
                                    <a:solidFill>
                                      <a:schemeClr val="tx1"/>
                                    </a:solidFill>
                                    <a:latin typeface="Cambria Math" panose="02040503050406030204" pitchFamily="18" charset="0"/>
                                    <a:ea typeface="+mn-ea"/>
                                    <a:cs typeface="+mn-cs"/>
                                  </a:rPr>
                                  <m:t>, 0≤</m:t>
                                </m:r>
                                <m:r>
                                  <a:rPr lang="en-US" sz="1800" kern="1200">
                                    <a:solidFill>
                                      <a:schemeClr val="tx1"/>
                                    </a:solidFill>
                                    <a:latin typeface="Cambria Math" panose="02040503050406030204" pitchFamily="18" charset="0"/>
                                    <a:ea typeface="+mn-ea"/>
                                    <a:cs typeface="+mn-cs"/>
                                  </a:rPr>
                                  <m:t>𝑡</m:t>
                                </m:r>
                                <m:r>
                                  <a:rPr lang="en-US" sz="1800" kern="1200">
                                    <a:solidFill>
                                      <a:schemeClr val="tx1"/>
                                    </a:solidFill>
                                    <a:latin typeface="Cambria Math" panose="02040503050406030204" pitchFamily="18" charset="0"/>
                                    <a:ea typeface="+mn-ea"/>
                                    <a:cs typeface="+mn-cs"/>
                                  </a:rPr>
                                  <m:t>≤</m:t>
                                </m:r>
                                <m:sSup>
                                  <m:sSupPr>
                                    <m:ctrlPr>
                                      <a:rPr lang="en-US" altLang="zh-CN" sz="1800" b="0" i="1" kern="1200" smtClean="0">
                                        <a:solidFill>
                                          <a:schemeClr val="tx1"/>
                                        </a:solidFill>
                                        <a:latin typeface="Cambria Math" panose="02040503050406030204" pitchFamily="18" charset="0"/>
                                        <a:ea typeface="+mn-ea"/>
                                        <a:cs typeface="+mn-cs"/>
                                      </a:rPr>
                                    </m:ctrlPr>
                                  </m:sSupPr>
                                  <m:e>
                                    <m:r>
                                      <a:rPr lang="en-US" altLang="zh-CN" sz="1800" i="1" kern="1200" smtClean="0">
                                        <a:solidFill>
                                          <a:schemeClr val="tx1"/>
                                        </a:solidFill>
                                        <a:latin typeface="Cambria Math" panose="02040503050406030204" pitchFamily="18" charset="0"/>
                                        <a:ea typeface="+mn-ea"/>
                                        <a:cs typeface="+mn-cs"/>
                                      </a:rPr>
                                      <m:t>1</m:t>
                                    </m:r>
                                    <m:r>
                                      <a:rPr lang="en-US" altLang="zh-CN" sz="1800" b="0" i="1" kern="1200" smtClean="0">
                                        <a:solidFill>
                                          <a:schemeClr val="tx1"/>
                                        </a:solidFill>
                                        <a:latin typeface="Cambria Math" panose="02040503050406030204" pitchFamily="18" charset="0"/>
                                        <a:ea typeface="+mn-ea"/>
                                        <a:cs typeface="+mn-cs"/>
                                      </a:rPr>
                                      <m:t>0</m:t>
                                    </m:r>
                                  </m:e>
                                  <m:sup>
                                    <m:r>
                                      <a:rPr lang="en-US" altLang="zh-CN" sz="1800" b="0" i="1" kern="1200" smtClean="0">
                                        <a:solidFill>
                                          <a:schemeClr val="tx1"/>
                                        </a:solidFill>
                                        <a:latin typeface="Cambria Math" panose="02040503050406030204" pitchFamily="18" charset="0"/>
                                        <a:ea typeface="+mn-ea"/>
                                        <a:cs typeface="+mn-cs"/>
                                      </a:rPr>
                                      <m:t>4</m:t>
                                    </m:r>
                                  </m:sup>
                                </m:sSup>
                              </m:oMath>
                            </m:oMathPara>
                          </a14:m>
                          <a:endParaRPr lang="en-US" sz="18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1062841836"/>
                      </a:ext>
                    </a:extLst>
                  </a:tr>
                  <a:tr h="284824">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smtClean="0">
                                    <a:solidFill>
                                      <a:schemeClr val="tx1"/>
                                    </a:solidFill>
                                    <a:latin typeface="Cambria Math" panose="02040503050406030204" pitchFamily="18" charset="0"/>
                                    <a:ea typeface="+mn-ea"/>
                                    <a:cs typeface="+mn-cs"/>
                                  </a:rPr>
                                  <m:t>        </m:t>
                                </m:r>
                                <m:r>
                                  <a:rPr lang="en-US" sz="1800" kern="1200" smtClean="0">
                                    <a:solidFill>
                                      <a:schemeClr val="tx1"/>
                                    </a:solidFill>
                                    <a:latin typeface="Cambria Math" panose="02040503050406030204" pitchFamily="18" charset="0"/>
                                    <a:ea typeface="+mn-ea"/>
                                    <a:cs typeface="+mn-cs"/>
                                  </a:rPr>
                                  <m:t>𝑢</m:t>
                                </m:r>
                                <m:d>
                                  <m:dPr>
                                    <m:ctrlPr>
                                      <a:rPr lang="en-US" sz="1800" i="1" kern="1200">
                                        <a:solidFill>
                                          <a:schemeClr val="tx1"/>
                                        </a:solidFill>
                                        <a:latin typeface="Cambria Math" panose="02040503050406030204" pitchFamily="18" charset="0"/>
                                        <a:ea typeface="+mn-ea"/>
                                        <a:cs typeface="+mn-cs"/>
                                      </a:rPr>
                                    </m:ctrlPr>
                                  </m:dPr>
                                  <m:e>
                                    <m:r>
                                      <a:rPr lang="en-US" sz="1800" kern="1200">
                                        <a:solidFill>
                                          <a:schemeClr val="tx1"/>
                                        </a:solidFill>
                                        <a:latin typeface="Cambria Math" panose="02040503050406030204" pitchFamily="18" charset="0"/>
                                        <a:ea typeface="+mn-ea"/>
                                        <a:cs typeface="+mn-cs"/>
                                      </a:rPr>
                                      <m:t>𝒙</m:t>
                                    </m:r>
                                    <m:r>
                                      <a:rPr lang="en-US" sz="1800" kern="1200">
                                        <a:solidFill>
                                          <a:schemeClr val="tx1"/>
                                        </a:solidFill>
                                        <a:latin typeface="Cambria Math" panose="02040503050406030204" pitchFamily="18" charset="0"/>
                                        <a:ea typeface="+mn-ea"/>
                                        <a:cs typeface="+mn-cs"/>
                                      </a:rPr>
                                      <m:t>,0</m:t>
                                    </m:r>
                                  </m:e>
                                </m:d>
                                <m:r>
                                  <a:rPr lang="en-US" sz="1800" kern="1200">
                                    <a:solidFill>
                                      <a:schemeClr val="tx1"/>
                                    </a:solidFill>
                                    <a:latin typeface="Cambria Math" panose="02040503050406030204" pitchFamily="18" charset="0"/>
                                    <a:ea typeface="+mn-ea"/>
                                    <a:cs typeface="+mn-cs"/>
                                  </a:rPr>
                                  <m:t>=</m:t>
                                </m:r>
                                <m:r>
                                  <a:rPr lang="en-US" sz="1800" b="0" i="1" kern="1200" smtClean="0">
                                    <a:solidFill>
                                      <a:schemeClr val="tx1"/>
                                    </a:solidFill>
                                    <a:latin typeface="Cambria Math" panose="02040503050406030204" pitchFamily="18" charset="0"/>
                                    <a:ea typeface="+mn-ea"/>
                                    <a:cs typeface="+mn-cs"/>
                                  </a:rPr>
                                  <m:t>45       </m:t>
                                </m:r>
                              </m:oMath>
                            </m:oMathPara>
                          </a14:m>
                          <a:endParaRPr lang="en-US" sz="18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kern="1200">
                                    <a:solidFill>
                                      <a:schemeClr val="tx1"/>
                                    </a:solidFill>
                                    <a:latin typeface="Cambria Math" panose="02040503050406030204" pitchFamily="18" charset="0"/>
                                    <a:ea typeface="+mn-ea"/>
                                    <a:cs typeface="+mn-cs"/>
                                  </a:rPr>
                                  <m:t>𝒙</m:t>
                                </m:r>
                                <m:r>
                                  <a:rPr lang="en-US" sz="1800" kern="1200">
                                    <a:solidFill>
                                      <a:schemeClr val="tx1"/>
                                    </a:solidFill>
                                    <a:latin typeface="Cambria Math" panose="02040503050406030204" pitchFamily="18" charset="0"/>
                                    <a:ea typeface="+mn-ea"/>
                                    <a:cs typeface="+mn-cs"/>
                                  </a:rPr>
                                  <m:t>∈</m:t>
                                </m:r>
                                <m:r>
                                  <m:rPr>
                                    <m:sty m:val="p"/>
                                  </m:rPr>
                                  <a:rPr lang="en-US" altLang="zh-CN" sz="1800" b="0" i="0" kern="100" smtClean="0">
                                    <a:effectLst/>
                                    <a:latin typeface="Cambria Math" panose="02040503050406030204" pitchFamily="18" charset="0"/>
                                    <a:ea typeface="Times New Roman" panose="02020603050405020304" pitchFamily="18" charset="0"/>
                                    <a:cs typeface="Times New Roman" panose="02020603050405020304" pitchFamily="18" charset="0"/>
                                  </a:rPr>
                                  <m:t>Ω</m:t>
                                </m:r>
                              </m:oMath>
                            </m:oMathPara>
                          </a14:m>
                          <a:endParaRPr lang="en-US" sz="1800" kern="1200" dirty="0">
                            <a:solidFill>
                              <a:schemeClr val="tx1"/>
                            </a:solidFill>
                            <a:latin typeface="+mn-lt"/>
                            <a:ea typeface="+mn-ea"/>
                            <a:cs typeface="+mn-cs"/>
                          </a:endParaRPr>
                        </a:p>
                      </a:txBody>
                      <a:tcPr marL="68580" marR="68580" marT="0" marB="0" anchor="ctr"/>
                    </a:tc>
                    <a:extLst>
                      <a:ext uri="{0D108BD9-81ED-4DB2-BD59-A6C34878D82A}">
                        <a16:rowId xmlns:a16="http://schemas.microsoft.com/office/drawing/2014/main" val="3611228694"/>
                      </a:ext>
                    </a:extLst>
                  </a:tr>
                </a:tbl>
              </a:graphicData>
            </a:graphic>
          </p:graphicFrame>
        </mc:Choice>
        <mc:Fallback xmlns="">
          <p:graphicFrame>
            <p:nvGraphicFramePr>
              <p:cNvPr id="4" name="Table 3">
                <a:extLst>
                  <a:ext uri="{FF2B5EF4-FFF2-40B4-BE49-F238E27FC236}">
                    <a16:creationId xmlns:a16="http://schemas.microsoft.com/office/drawing/2014/main" id="{91F996BE-1166-4C0F-8823-5C50DE026451}"/>
                  </a:ext>
                </a:extLst>
              </p:cNvPr>
              <p:cNvGraphicFramePr>
                <a:graphicFrameLocks noGrp="1"/>
              </p:cNvGraphicFramePr>
              <p:nvPr/>
            </p:nvGraphicFramePr>
            <p:xfrm>
              <a:off x="495953" y="1293055"/>
              <a:ext cx="8152094" cy="1404010"/>
            </p:xfrm>
            <a:graphic>
              <a:graphicData uri="http://schemas.openxmlformats.org/drawingml/2006/table">
                <a:tbl>
                  <a:tblPr firstRow="1" bandRow="1">
                    <a:tableStyleId>{2D5ABB26-0587-4C30-8999-92F81FD0307C}</a:tableStyleId>
                  </a:tblPr>
                  <a:tblGrid>
                    <a:gridCol w="4485622">
                      <a:extLst>
                        <a:ext uri="{9D8B030D-6E8A-4147-A177-3AD203B41FA5}">
                          <a16:colId xmlns:a16="http://schemas.microsoft.com/office/drawing/2014/main" val="1378704112"/>
                        </a:ext>
                      </a:extLst>
                    </a:gridCol>
                    <a:gridCol w="3666472">
                      <a:extLst>
                        <a:ext uri="{9D8B030D-6E8A-4147-A177-3AD203B41FA5}">
                          <a16:colId xmlns:a16="http://schemas.microsoft.com/office/drawing/2014/main" val="3525681398"/>
                        </a:ext>
                      </a:extLst>
                    </a:gridCol>
                  </a:tblGrid>
                  <a:tr h="512489">
                    <a:tc>
                      <a:txBody>
                        <a:bodyPr/>
                        <a:lstStyle/>
                        <a:p>
                          <a:endParaRPr lang="zh-CN"/>
                        </a:p>
                      </a:txBody>
                      <a:tcPr marL="68580" marR="68580" marT="0" marB="0" anchor="ctr">
                        <a:blipFill>
                          <a:blip r:embed="rId3"/>
                          <a:stretch>
                            <a:fillRect r="-81793" b="-178571"/>
                          </a:stretch>
                        </a:blipFill>
                      </a:tcPr>
                    </a:tc>
                    <a:tc>
                      <a:txBody>
                        <a:bodyPr/>
                        <a:lstStyle/>
                        <a:p>
                          <a:endParaRPr lang="zh-CN"/>
                        </a:p>
                      </a:txBody>
                      <a:tcPr marL="68580" marR="68580" marT="0" marB="0" anchor="ctr">
                        <a:blipFill>
                          <a:blip r:embed="rId3"/>
                          <a:stretch>
                            <a:fillRect l="-122259" b="-178571"/>
                          </a:stretch>
                        </a:blipFill>
                      </a:tcPr>
                    </a:tc>
                    <a:extLst>
                      <a:ext uri="{0D108BD9-81ED-4DB2-BD59-A6C34878D82A}">
                        <a16:rowId xmlns:a16="http://schemas.microsoft.com/office/drawing/2014/main" val="188186964"/>
                      </a:ext>
                    </a:extLst>
                  </a:tr>
                  <a:tr h="284824">
                    <a:tc>
                      <a:txBody>
                        <a:bodyPr/>
                        <a:lstStyle/>
                        <a:p>
                          <a:endParaRPr lang="zh-CN"/>
                        </a:p>
                      </a:txBody>
                      <a:tcPr marL="68580" marR="68580" marT="0" marB="0" anchor="ctr">
                        <a:blipFill>
                          <a:blip r:embed="rId3"/>
                          <a:stretch>
                            <a:fillRect t="-178723" r="-81793" b="-219149"/>
                          </a:stretch>
                        </a:blipFill>
                      </a:tcPr>
                    </a:tc>
                    <a:tc>
                      <a:txBody>
                        <a:bodyPr/>
                        <a:lstStyle/>
                        <a:p>
                          <a:endParaRPr lang="zh-CN"/>
                        </a:p>
                      </a:txBody>
                      <a:tcPr marL="68580" marR="68580" marT="0" marB="0" anchor="ctr">
                        <a:blipFill>
                          <a:blip r:embed="rId3"/>
                          <a:stretch>
                            <a:fillRect l="-122259" t="-178723" b="-219149"/>
                          </a:stretch>
                        </a:blipFill>
                      </a:tcPr>
                    </a:tc>
                    <a:extLst>
                      <a:ext uri="{0D108BD9-81ED-4DB2-BD59-A6C34878D82A}">
                        <a16:rowId xmlns:a16="http://schemas.microsoft.com/office/drawing/2014/main" val="1235045673"/>
                      </a:ext>
                    </a:extLst>
                  </a:tr>
                  <a:tr h="321873">
                    <a:tc>
                      <a:txBody>
                        <a:bodyPr/>
                        <a:lstStyle/>
                        <a:p>
                          <a:endParaRPr lang="zh-CN"/>
                        </a:p>
                      </a:txBody>
                      <a:tcPr marL="68580" marR="68580" marT="0" marB="0" anchor="ctr">
                        <a:blipFill>
                          <a:blip r:embed="rId3"/>
                          <a:stretch>
                            <a:fillRect t="-247170" r="-81793" b="-94340"/>
                          </a:stretch>
                        </a:blipFill>
                      </a:tcPr>
                    </a:tc>
                    <a:tc>
                      <a:txBody>
                        <a:bodyPr/>
                        <a:lstStyle/>
                        <a:p>
                          <a:endParaRPr lang="zh-CN"/>
                        </a:p>
                      </a:txBody>
                      <a:tcPr marL="68580" marR="68580" marT="0" marB="0" anchor="ctr">
                        <a:blipFill>
                          <a:blip r:embed="rId3"/>
                          <a:stretch>
                            <a:fillRect l="-122259" t="-247170" b="-94340"/>
                          </a:stretch>
                        </a:blipFill>
                      </a:tcPr>
                    </a:tc>
                    <a:extLst>
                      <a:ext uri="{0D108BD9-81ED-4DB2-BD59-A6C34878D82A}">
                        <a16:rowId xmlns:a16="http://schemas.microsoft.com/office/drawing/2014/main" val="1062841836"/>
                      </a:ext>
                    </a:extLst>
                  </a:tr>
                  <a:tr h="284824">
                    <a:tc>
                      <a:txBody>
                        <a:bodyPr/>
                        <a:lstStyle/>
                        <a:p>
                          <a:endParaRPr lang="zh-CN"/>
                        </a:p>
                      </a:txBody>
                      <a:tcPr marL="68580" marR="68580" marT="0" marB="0" anchor="ctr">
                        <a:blipFill>
                          <a:blip r:embed="rId3"/>
                          <a:stretch>
                            <a:fillRect t="-391489" r="-81793" b="-6383"/>
                          </a:stretch>
                        </a:blipFill>
                      </a:tcPr>
                    </a:tc>
                    <a:tc>
                      <a:txBody>
                        <a:bodyPr/>
                        <a:lstStyle/>
                        <a:p>
                          <a:endParaRPr lang="zh-CN"/>
                        </a:p>
                      </a:txBody>
                      <a:tcPr marL="68580" marR="68580" marT="0" marB="0" anchor="ctr">
                        <a:blipFill>
                          <a:blip r:embed="rId3"/>
                          <a:stretch>
                            <a:fillRect l="-122259" t="-391489" b="-6383"/>
                          </a:stretch>
                        </a:blipFill>
                      </a:tcPr>
                    </a:tc>
                    <a:extLst>
                      <a:ext uri="{0D108BD9-81ED-4DB2-BD59-A6C34878D82A}">
                        <a16:rowId xmlns:a16="http://schemas.microsoft.com/office/drawing/2014/main" val="3611228694"/>
                      </a:ext>
                    </a:extLst>
                  </a:tr>
                </a:tbl>
              </a:graphicData>
            </a:graphic>
          </p:graphicFrame>
        </mc:Fallback>
      </mc:AlternateContent>
    </p:spTree>
    <p:extLst>
      <p:ext uri="{BB962C8B-B14F-4D97-AF65-F5344CB8AC3E}">
        <p14:creationId xmlns:p14="http://schemas.microsoft.com/office/powerpoint/2010/main" val="230969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9FDC-E608-4854-9D8A-97898C6D6CB8}"/>
              </a:ext>
            </a:extLst>
          </p:cNvPr>
          <p:cNvSpPr>
            <a:spLocks noGrp="1"/>
          </p:cNvSpPr>
          <p:nvPr>
            <p:ph type="title"/>
          </p:nvPr>
        </p:nvSpPr>
        <p:spPr>
          <a:xfrm>
            <a:off x="628650" y="18256"/>
            <a:ext cx="7886700" cy="856040"/>
          </a:xfrm>
        </p:spPr>
        <p:txBody>
          <a:bodyPr/>
          <a:lstStyle/>
          <a:p>
            <a:pPr algn="ctr"/>
            <a:r>
              <a:rPr lang="en-US" altLang="zh-CN" dirty="0"/>
              <a:t>Numerical Study </a:t>
            </a:r>
            <a:endParaRPr lang="en-US" dirty="0"/>
          </a:p>
        </p:txBody>
      </p:sp>
      <p:pic>
        <p:nvPicPr>
          <p:cNvPr id="4" name="Picture 3">
            <a:extLst>
              <a:ext uri="{FF2B5EF4-FFF2-40B4-BE49-F238E27FC236}">
                <a16:creationId xmlns:a16="http://schemas.microsoft.com/office/drawing/2014/main" id="{B44EC832-F8C0-47F5-A0AC-CF4E62D7FA45}"/>
              </a:ext>
            </a:extLst>
          </p:cNvPr>
          <p:cNvPicPr>
            <a:picLocks noChangeAspect="1"/>
          </p:cNvPicPr>
          <p:nvPr/>
        </p:nvPicPr>
        <p:blipFill rotWithShape="1">
          <a:blip r:embed="rId2">
            <a:extLst>
              <a:ext uri="{28A0092B-C50C-407E-A947-70E740481C1C}">
                <a14:useLocalDpi xmlns:a14="http://schemas.microsoft.com/office/drawing/2010/main" val="0"/>
              </a:ext>
            </a:extLst>
          </a:blip>
          <a:srcRect l="8669" r="6875"/>
          <a:stretch/>
        </p:blipFill>
        <p:spPr>
          <a:xfrm>
            <a:off x="112942" y="874296"/>
            <a:ext cx="8918116" cy="2639860"/>
          </a:xfrm>
          <a:prstGeom prst="rect">
            <a:avLst/>
          </a:prstGeom>
        </p:spPr>
      </p:pic>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92D9592D-1B1B-49D8-B8CF-90E026B33317}"/>
                  </a:ext>
                </a:extLst>
              </p:cNvPr>
              <p:cNvSpPr>
                <a:spLocks noGrp="1"/>
              </p:cNvSpPr>
              <p:nvPr>
                <p:ph idx="1"/>
              </p:nvPr>
            </p:nvSpPr>
            <p:spPr>
              <a:xfrm>
                <a:off x="464637" y="3781426"/>
                <a:ext cx="7886700" cy="2953840"/>
              </a:xfrm>
            </p:spPr>
            <p:txBody>
              <a:bodyPr>
                <a:noAutofit/>
              </a:bodyPr>
              <a:lstStyle/>
              <a:p>
                <a:pPr marL="0" indent="0">
                  <a:lnSpc>
                    <a:spcPct val="100000"/>
                  </a:lnSpc>
                  <a:buNone/>
                </a:pPr>
                <a:r>
                  <a:rPr lang="en-US" altLang="zh-CN" sz="2400" dirty="0">
                    <a:solidFill>
                      <a:schemeClr val="accent1"/>
                    </a:solidFill>
                  </a:rPr>
                  <a:t>(a), (b). When </a:t>
                </a:r>
                <a:r>
                  <a:rPr lang="en-US" altLang="zh-CN" sz="2400" dirty="0" err="1">
                    <a:solidFill>
                      <a:schemeClr val="accent1"/>
                    </a:solidFill>
                  </a:rPr>
                  <a:t>Unif</a:t>
                </a:r>
                <a:r>
                  <a:rPr lang="en-US" altLang="zh-CN" sz="2400" dirty="0">
                    <a:solidFill>
                      <a:schemeClr val="accent1"/>
                    </a:solidFill>
                  </a:rPr>
                  <a:t>-GP prior is used, posterior density of </a:t>
                </a:r>
                <a14:m>
                  <m:oMath xmlns:m="http://schemas.openxmlformats.org/officeDocument/2006/math">
                    <m:sSub>
                      <m:sSubPr>
                        <m:ctrlPr>
                          <a:rPr lang="zh-CN" altLang="zh-CN" sz="2400" i="1">
                            <a:solidFill>
                              <a:schemeClr val="accent1"/>
                            </a:solidFill>
                            <a:latin typeface="Cambria Math" panose="02040503050406030204" pitchFamily="18" charset="0"/>
                          </a:rPr>
                        </m:ctrlPr>
                      </m:sSubPr>
                      <m:e>
                        <m:r>
                          <a:rPr lang="en-US" altLang="zh-CN" sz="2400">
                            <a:solidFill>
                              <a:schemeClr val="accent1"/>
                            </a:solidFill>
                            <a:latin typeface="Cambria Math" panose="02040503050406030204" pitchFamily="18" charset="0"/>
                          </a:rPr>
                          <m:t>𝜂</m:t>
                        </m:r>
                      </m:e>
                      <m:sub>
                        <m:r>
                          <a:rPr lang="en-US" altLang="zh-CN" sz="2400">
                            <a:solidFill>
                              <a:schemeClr val="accent1"/>
                            </a:solidFill>
                            <a:latin typeface="Cambria Math" panose="02040503050406030204" pitchFamily="18" charset="0"/>
                          </a:rPr>
                          <m:t>1</m:t>
                        </m:r>
                      </m:sub>
                    </m:sSub>
                  </m:oMath>
                </a14:m>
                <a:r>
                  <a:rPr lang="en-US" altLang="zh-CN" sz="2400" dirty="0">
                    <a:solidFill>
                      <a:schemeClr val="accent1"/>
                    </a:solidFill>
                  </a:rPr>
                  <a:t> (True value 0.99) and </a:t>
                </a:r>
                <a14:m>
                  <m:oMath xmlns:m="http://schemas.openxmlformats.org/officeDocument/2006/math">
                    <m:sSub>
                      <m:sSubPr>
                        <m:ctrlPr>
                          <a:rPr lang="en-US" altLang="zh-CN" sz="2400" i="1">
                            <a:solidFill>
                              <a:schemeClr val="accent1"/>
                            </a:solidFill>
                            <a:latin typeface="Cambria Math" panose="02040503050406030204" pitchFamily="18" charset="0"/>
                          </a:rPr>
                        </m:ctrlPr>
                      </m:sSubPr>
                      <m:e>
                        <m:r>
                          <a:rPr lang="en-US" altLang="zh-CN" sz="2400">
                            <a:solidFill>
                              <a:schemeClr val="accent1"/>
                            </a:solidFill>
                            <a:latin typeface="Cambria Math" panose="02040503050406030204" pitchFamily="18" charset="0"/>
                          </a:rPr>
                          <m:t>𝜂</m:t>
                        </m:r>
                      </m:e>
                      <m:sub>
                        <m:r>
                          <a:rPr lang="en-US" altLang="zh-CN" sz="2400">
                            <a:solidFill>
                              <a:schemeClr val="accent1"/>
                            </a:solidFill>
                            <a:latin typeface="Cambria Math" panose="02040503050406030204" pitchFamily="18" charset="0"/>
                          </a:rPr>
                          <m:t>2</m:t>
                        </m:r>
                      </m:sub>
                    </m:sSub>
                    <m:d>
                      <m:dPr>
                        <m:ctrlPr>
                          <a:rPr lang="en-US" altLang="zh-CN" sz="2400" i="1">
                            <a:solidFill>
                              <a:schemeClr val="accent1"/>
                            </a:solidFill>
                            <a:latin typeface="Cambria Math" panose="02040503050406030204" pitchFamily="18" charset="0"/>
                          </a:rPr>
                        </m:ctrlPr>
                      </m:dPr>
                      <m:e>
                        <m:r>
                          <m:rPr>
                            <m:nor/>
                          </m:rPr>
                          <a:rPr lang="en-US" altLang="zh-CN" sz="2400" dirty="0">
                            <a:solidFill>
                              <a:schemeClr val="accent1"/>
                            </a:solidFill>
                          </a:rPr>
                          <m:t>True</m:t>
                        </m:r>
                        <m:r>
                          <m:rPr>
                            <m:nor/>
                          </m:rPr>
                          <a:rPr lang="en-US" altLang="zh-CN" sz="2400" dirty="0">
                            <a:solidFill>
                              <a:schemeClr val="accent1"/>
                            </a:solidFill>
                          </a:rPr>
                          <m:t> </m:t>
                        </m:r>
                        <m:r>
                          <m:rPr>
                            <m:nor/>
                          </m:rPr>
                          <a:rPr lang="en-US" altLang="zh-CN" sz="2400" dirty="0">
                            <a:solidFill>
                              <a:schemeClr val="accent1"/>
                            </a:solidFill>
                          </a:rPr>
                          <m:t>value</m:t>
                        </m:r>
                        <m:r>
                          <m:rPr>
                            <m:nor/>
                          </m:rPr>
                          <a:rPr lang="en-US" altLang="zh-CN" sz="2400" dirty="0">
                            <a:solidFill>
                              <a:schemeClr val="accent1"/>
                            </a:solidFill>
                          </a:rPr>
                          <m:t> 0.01</m:t>
                        </m:r>
                      </m:e>
                    </m:d>
                  </m:oMath>
                </a14:m>
                <a:r>
                  <a:rPr lang="en-US" altLang="zh-CN" sz="2400" dirty="0">
                    <a:solidFill>
                      <a:schemeClr val="accent1"/>
                    </a:solidFill>
                  </a:rPr>
                  <a:t> concentrate around their true values.</a:t>
                </a:r>
              </a:p>
              <a:p>
                <a:pPr marL="0" indent="0">
                  <a:lnSpc>
                    <a:spcPct val="100000"/>
                  </a:lnSpc>
                  <a:buNone/>
                </a:pPr>
                <a:r>
                  <a:rPr lang="en-US" altLang="zh-CN" sz="2400" dirty="0"/>
                  <a:t>(c). Boxplots of the relative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𝐿</m:t>
                        </m:r>
                      </m:e>
                      <m:sub>
                        <m:r>
                          <a:rPr lang="en-US" altLang="zh-CN" sz="2400">
                            <a:latin typeface="Cambria Math" panose="02040503050406030204" pitchFamily="18" charset="0"/>
                          </a:rPr>
                          <m:t>2</m:t>
                        </m:r>
                      </m:sub>
                    </m:sSub>
                  </m:oMath>
                </a14:m>
                <a:r>
                  <a:rPr lang="en-US" altLang="zh-CN" sz="2400" dirty="0"/>
                  <a:t> errors of posterior samples for the functional input when different priors are used. </a:t>
                </a:r>
                <a:r>
                  <a:rPr lang="en-US" altLang="zh-CN" sz="2400" dirty="0">
                    <a:solidFill>
                      <a:schemeClr val="accent1"/>
                    </a:solidFill>
                  </a:rPr>
                  <a:t>Proposed</a:t>
                </a:r>
                <a:r>
                  <a:rPr lang="en-US" altLang="zh-CN" sz="2400" b="1" dirty="0">
                    <a:solidFill>
                      <a:schemeClr val="accent1"/>
                    </a:solidFill>
                  </a:rPr>
                  <a:t> </a:t>
                </a:r>
                <a:r>
                  <a:rPr lang="en-US" altLang="zh-CN" sz="2400" b="1" dirty="0" err="1">
                    <a:solidFill>
                      <a:schemeClr val="accent1"/>
                    </a:solidFill>
                  </a:rPr>
                  <a:t>Unif</a:t>
                </a:r>
                <a:r>
                  <a:rPr lang="en-US" altLang="zh-CN" sz="2400" b="1" dirty="0">
                    <a:solidFill>
                      <a:schemeClr val="accent1"/>
                    </a:solidFill>
                  </a:rPr>
                  <a:t>-GP</a:t>
                </a:r>
                <a:r>
                  <a:rPr lang="en-US" altLang="zh-CN" sz="2400" dirty="0">
                    <a:solidFill>
                      <a:schemeClr val="accent1"/>
                    </a:solidFill>
                  </a:rPr>
                  <a:t> prior outperforms other fixed correlation parameter GP priors. </a:t>
                </a:r>
                <a:endParaRPr lang="zh-CN" altLang="en-US" sz="2400" dirty="0">
                  <a:solidFill>
                    <a:schemeClr val="accent1"/>
                  </a:solidFill>
                </a:endParaRPr>
              </a:p>
            </p:txBody>
          </p:sp>
        </mc:Choice>
        <mc:Fallback xmlns="">
          <p:sp>
            <p:nvSpPr>
              <p:cNvPr id="6" name="Content Placeholder 4">
                <a:extLst>
                  <a:ext uri="{FF2B5EF4-FFF2-40B4-BE49-F238E27FC236}">
                    <a16:creationId xmlns:a16="http://schemas.microsoft.com/office/drawing/2014/main" id="{92D9592D-1B1B-49D8-B8CF-90E026B33317}"/>
                  </a:ext>
                </a:extLst>
              </p:cNvPr>
              <p:cNvSpPr>
                <a:spLocks noGrp="1" noRot="1" noChangeAspect="1" noMove="1" noResize="1" noEditPoints="1" noAdjustHandles="1" noChangeArrowheads="1" noChangeShapeType="1" noTextEdit="1"/>
              </p:cNvSpPr>
              <p:nvPr>
                <p:ph idx="1"/>
              </p:nvPr>
            </p:nvSpPr>
            <p:spPr>
              <a:xfrm>
                <a:off x="464637" y="3781426"/>
                <a:ext cx="7886700" cy="2953840"/>
              </a:xfrm>
              <a:blipFill>
                <a:blip r:embed="rId3"/>
                <a:stretch>
                  <a:fillRect l="-1159" t="-1649" r="-1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270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9FDC-E608-4854-9D8A-97898C6D6CB8}"/>
              </a:ext>
            </a:extLst>
          </p:cNvPr>
          <p:cNvSpPr>
            <a:spLocks noGrp="1"/>
          </p:cNvSpPr>
          <p:nvPr>
            <p:ph type="title"/>
          </p:nvPr>
        </p:nvSpPr>
        <p:spPr>
          <a:xfrm>
            <a:off x="628650" y="18256"/>
            <a:ext cx="7886700" cy="856040"/>
          </a:xfrm>
        </p:spPr>
        <p:txBody>
          <a:bodyPr/>
          <a:lstStyle/>
          <a:p>
            <a:pPr algn="ctr"/>
            <a:r>
              <a:rPr lang="en-US" altLang="zh-CN" dirty="0"/>
              <a:t>Numerical Study </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38BE2B9-EB02-4B4C-A3F9-16C855BC6C56}"/>
                  </a:ext>
                </a:extLst>
              </p:cNvPr>
              <p:cNvSpPr>
                <a:spLocks noGrp="1"/>
              </p:cNvSpPr>
              <p:nvPr>
                <p:ph idx="1"/>
              </p:nvPr>
            </p:nvSpPr>
            <p:spPr>
              <a:xfrm>
                <a:off x="628650" y="3429000"/>
                <a:ext cx="7886700" cy="3322529"/>
              </a:xfrm>
            </p:spPr>
            <p:txBody>
              <a:bodyPr>
                <a:normAutofit/>
              </a:bodyPr>
              <a:lstStyle/>
              <a:p>
                <a:r>
                  <a:rPr lang="en-US" altLang="zh-CN" sz="2400" dirty="0"/>
                  <a:t>Plot of posterior mean of functional input (line marked with asterisk) and true functional input (dotted line) versus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1</m:t>
                        </m:r>
                      </m:sub>
                    </m:sSub>
                  </m:oMath>
                </a14:m>
                <a:r>
                  <a:rPr lang="en-US" altLang="zh-CN" sz="2400" dirty="0"/>
                  <a:t> when </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2</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𝑥</m:t>
                        </m:r>
                      </m:e>
                      <m:sub>
                        <m:r>
                          <a:rPr lang="en-US" altLang="zh-CN" sz="2400">
                            <a:latin typeface="Cambria Math" panose="02040503050406030204" pitchFamily="18" charset="0"/>
                          </a:rPr>
                          <m:t>1</m:t>
                        </m:r>
                      </m:sub>
                    </m:sSub>
                  </m:oMath>
                </a14:m>
                <a:r>
                  <a:rPr lang="en-US" altLang="zh-CN" sz="2400" dirty="0"/>
                  <a:t>.</a:t>
                </a:r>
              </a:p>
              <a:p>
                <a:r>
                  <a:rPr lang="en-US" altLang="zh-CN" sz="2400" dirty="0"/>
                  <a:t>Light lines, which together produce shaded areas when many are close together, plot the posterior samples of the functional input.</a:t>
                </a:r>
              </a:p>
              <a:p>
                <a:r>
                  <a:rPr lang="en-US" altLang="zh-CN" sz="2400" dirty="0" err="1"/>
                  <a:t>Unif</a:t>
                </a:r>
                <a:r>
                  <a:rPr lang="en-US" altLang="zh-CN" sz="2400" dirty="0"/>
                  <a:t>-GP prior gives most accurate point estimate of the functional input. </a:t>
                </a:r>
                <a:endParaRPr lang="zh-CN" altLang="en-US" sz="2400" dirty="0"/>
              </a:p>
            </p:txBody>
          </p:sp>
        </mc:Choice>
        <mc:Fallback xmlns="">
          <p:sp>
            <p:nvSpPr>
              <p:cNvPr id="5" name="Content Placeholder 4">
                <a:extLst>
                  <a:ext uri="{FF2B5EF4-FFF2-40B4-BE49-F238E27FC236}">
                    <a16:creationId xmlns:a16="http://schemas.microsoft.com/office/drawing/2014/main" id="{238BE2B9-EB02-4B4C-A3F9-16C855BC6C56}"/>
                  </a:ext>
                </a:extLst>
              </p:cNvPr>
              <p:cNvSpPr>
                <a:spLocks noGrp="1" noRot="1" noChangeAspect="1" noMove="1" noResize="1" noEditPoints="1" noAdjustHandles="1" noChangeArrowheads="1" noChangeShapeType="1" noTextEdit="1"/>
              </p:cNvSpPr>
              <p:nvPr>
                <p:ph idx="1"/>
              </p:nvPr>
            </p:nvSpPr>
            <p:spPr>
              <a:xfrm>
                <a:off x="628650" y="3429000"/>
                <a:ext cx="7886700" cy="3322529"/>
              </a:xfrm>
              <a:blipFill>
                <a:blip r:embed="rId2"/>
                <a:stretch>
                  <a:fillRect l="-1005" t="-2569" r="-850"/>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C9B959B4-FBC1-485E-A75B-39C6FF34795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692" y="1083309"/>
            <a:ext cx="8169658" cy="2248613"/>
          </a:xfrm>
          <a:prstGeom prst="rect">
            <a:avLst/>
          </a:prstGeom>
          <a:noFill/>
          <a:ln>
            <a:noFill/>
          </a:ln>
        </p:spPr>
      </p:pic>
    </p:spTree>
    <p:extLst>
      <p:ext uri="{BB962C8B-B14F-4D97-AF65-F5344CB8AC3E}">
        <p14:creationId xmlns:p14="http://schemas.microsoft.com/office/powerpoint/2010/main" val="70258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9FDC-E608-4854-9D8A-97898C6D6CB8}"/>
              </a:ext>
            </a:extLst>
          </p:cNvPr>
          <p:cNvSpPr>
            <a:spLocks noGrp="1"/>
          </p:cNvSpPr>
          <p:nvPr>
            <p:ph type="title"/>
          </p:nvPr>
        </p:nvSpPr>
        <p:spPr>
          <a:xfrm>
            <a:off x="628650" y="18256"/>
            <a:ext cx="7886700" cy="85604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3E3CB34B-4329-4FCB-A27C-65A39FD66F9F}"/>
              </a:ext>
            </a:extLst>
          </p:cNvPr>
          <p:cNvSpPr>
            <a:spLocks noGrp="1"/>
          </p:cNvSpPr>
          <p:nvPr>
            <p:ph idx="1"/>
          </p:nvPr>
        </p:nvSpPr>
        <p:spPr>
          <a:xfrm>
            <a:off x="497305" y="954505"/>
            <a:ext cx="8189495" cy="5222458"/>
          </a:xfrm>
        </p:spPr>
        <p:txBody>
          <a:bodyPr>
            <a:normAutofit lnSpcReduction="10000"/>
          </a:bodyPr>
          <a:lstStyle/>
          <a:p>
            <a:r>
              <a:rPr lang="en-US" dirty="0"/>
              <a:t>We generate </a:t>
            </a:r>
            <a:r>
              <a:rPr lang="en-US" altLang="zh-CN" dirty="0"/>
              <a:t>a new method for Bayesian calibration of a functional input to a time-consuming simulator based on a PDE model. </a:t>
            </a:r>
          </a:p>
          <a:p>
            <a:r>
              <a:rPr lang="en-US" dirty="0"/>
              <a:t>Main contributions:</a:t>
            </a:r>
          </a:p>
          <a:p>
            <a:pPr lvl="1"/>
            <a:r>
              <a:rPr lang="en-US" altLang="zh-CN" dirty="0"/>
              <a:t>Employing a GP prior with a Gaussian correlation function and a uniform prior for its correlation parameter to model the standardized functional input. We propose the use of a truncated KL expansion of the prior process for dimension reduction.</a:t>
            </a:r>
          </a:p>
          <a:p>
            <a:pPr lvl="1"/>
            <a:r>
              <a:rPr lang="en-US" altLang="zh-CN" dirty="0"/>
              <a:t>Proposing WPV sequential design criterion that select follow-up design points from high posterior regions with large prediction. It can be efficiently computed when the input and output are high dimensional. We prove the convergence of the emulator-based posterior when design is selected using WPV criterion. </a:t>
            </a:r>
            <a:endParaRPr lang="en-US" dirty="0"/>
          </a:p>
        </p:txBody>
      </p:sp>
    </p:spTree>
    <p:extLst>
      <p:ext uri="{BB962C8B-B14F-4D97-AF65-F5344CB8AC3E}">
        <p14:creationId xmlns:p14="http://schemas.microsoft.com/office/powerpoint/2010/main" val="183854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CF3AB7D-85A4-4115-BAF6-8AFD72195995}"/>
              </a:ext>
            </a:extLst>
          </p:cNvPr>
          <p:cNvSpPr txBox="1">
            <a:spLocks/>
          </p:cNvSpPr>
          <p:nvPr/>
        </p:nvSpPr>
        <p:spPr>
          <a:xfrm>
            <a:off x="713317" y="990600"/>
            <a:ext cx="7668683" cy="4749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altLang="zh-CN" sz="6000" b="1" dirty="0"/>
          </a:p>
          <a:p>
            <a:pPr algn="just"/>
            <a:endParaRPr lang="en-US" altLang="zh-CN" sz="6000" b="1" dirty="0"/>
          </a:p>
          <a:p>
            <a:r>
              <a:rPr lang="en-US" altLang="zh-CN" sz="6000" b="1" dirty="0"/>
              <a:t>Thank You!</a:t>
            </a:r>
          </a:p>
          <a:p>
            <a:pPr algn="just"/>
            <a:endParaRPr lang="en-US" altLang="zh-CN" sz="2000" b="1" dirty="0"/>
          </a:p>
          <a:p>
            <a:pPr algn="just"/>
            <a:endParaRPr lang="en-US" altLang="zh-CN" sz="2000" b="1" dirty="0"/>
          </a:p>
          <a:p>
            <a:pPr algn="just"/>
            <a:endParaRPr lang="en-US" altLang="zh-CN" sz="2000" dirty="0"/>
          </a:p>
          <a:p>
            <a:pPr algn="just"/>
            <a:endParaRPr lang="en-US" altLang="zh-CN" sz="2000" dirty="0"/>
          </a:p>
          <a:p>
            <a:pPr algn="just"/>
            <a:endParaRPr lang="en-US" altLang="zh-CN" sz="2000" dirty="0"/>
          </a:p>
          <a:p>
            <a:pPr algn="just"/>
            <a:endParaRPr lang="en-US" altLang="zh-CN" sz="2000" dirty="0"/>
          </a:p>
        </p:txBody>
      </p:sp>
    </p:spTree>
    <p:extLst>
      <p:ext uri="{BB962C8B-B14F-4D97-AF65-F5344CB8AC3E}">
        <p14:creationId xmlns:p14="http://schemas.microsoft.com/office/powerpoint/2010/main" val="405116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Outline</a:t>
            </a:r>
          </a:p>
        </p:txBody>
      </p:sp>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866274"/>
            <a:ext cx="8492645" cy="5772521"/>
          </a:xfrm>
        </p:spPr>
        <p:txBody>
          <a:bodyPr>
            <a:normAutofit/>
          </a:bodyPr>
          <a:lstStyle/>
          <a:p>
            <a:pPr algn="just">
              <a:lnSpc>
                <a:spcPct val="100000"/>
              </a:lnSpc>
              <a:spcBef>
                <a:spcPts val="4500"/>
              </a:spcBef>
            </a:pPr>
            <a:r>
              <a:rPr lang="en-US" dirty="0"/>
              <a:t>Introduction </a:t>
            </a:r>
            <a:r>
              <a:rPr lang="en-US" altLang="zh-CN" dirty="0"/>
              <a:t>and motivation example</a:t>
            </a:r>
            <a:endParaRPr lang="en-US" dirty="0"/>
          </a:p>
          <a:p>
            <a:pPr algn="just">
              <a:lnSpc>
                <a:spcPct val="100000"/>
              </a:lnSpc>
              <a:spcBef>
                <a:spcPts val="4500"/>
              </a:spcBef>
            </a:pPr>
            <a:r>
              <a:rPr lang="en-US" dirty="0"/>
              <a:t>Methodology for Bayesian calibration of functional input</a:t>
            </a:r>
          </a:p>
          <a:p>
            <a:pPr algn="just">
              <a:lnSpc>
                <a:spcPct val="100000"/>
              </a:lnSpc>
              <a:spcBef>
                <a:spcPts val="4500"/>
              </a:spcBef>
            </a:pPr>
            <a:r>
              <a:rPr lang="en-US" dirty="0"/>
              <a:t>Numerical studies</a:t>
            </a:r>
          </a:p>
          <a:p>
            <a:pPr algn="just">
              <a:lnSpc>
                <a:spcPct val="100000"/>
              </a:lnSpc>
              <a:spcBef>
                <a:spcPts val="4500"/>
              </a:spcBef>
            </a:pPr>
            <a:r>
              <a:rPr lang="en-US" dirty="0"/>
              <a:t>Summary</a:t>
            </a:r>
          </a:p>
        </p:txBody>
      </p:sp>
    </p:spTree>
    <p:extLst>
      <p:ext uri="{BB962C8B-B14F-4D97-AF65-F5344CB8AC3E}">
        <p14:creationId xmlns:p14="http://schemas.microsoft.com/office/powerpoint/2010/main" val="283223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altLang="zh-CN" dirty="0"/>
              <a:t>Introduction</a:t>
            </a:r>
            <a:endParaRPr lang="en-US" dirty="0"/>
          </a:p>
        </p:txBody>
      </p:sp>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866274"/>
            <a:ext cx="8492645" cy="5772521"/>
          </a:xfrm>
        </p:spPr>
        <p:txBody>
          <a:bodyPr>
            <a:normAutofit/>
          </a:bodyPr>
          <a:lstStyle/>
          <a:p>
            <a:r>
              <a:rPr lang="en-US" dirty="0"/>
              <a:t>In this talk, we will introduce a new method for </a:t>
            </a:r>
            <a:r>
              <a:rPr lang="en-US" dirty="0">
                <a:solidFill>
                  <a:srgbClr val="FF0000"/>
                </a:solidFill>
              </a:rPr>
              <a:t>calibration of functional input with a time-consuming simulator. </a:t>
            </a:r>
          </a:p>
          <a:p>
            <a:r>
              <a:rPr lang="en-US" dirty="0"/>
              <a:t>Problem in consideration: Estimating the functional input of a </a:t>
            </a:r>
            <a:r>
              <a:rPr lang="en-US" altLang="zh-CN" dirty="0"/>
              <a:t>partial differential equation (PDE) model</a:t>
            </a:r>
            <a:r>
              <a:rPr lang="en-US" dirty="0"/>
              <a:t> form the observation of physical experiment.</a:t>
            </a:r>
          </a:p>
        </p:txBody>
      </p:sp>
    </p:spTree>
    <p:extLst>
      <p:ext uri="{BB962C8B-B14F-4D97-AF65-F5344CB8AC3E}">
        <p14:creationId xmlns:p14="http://schemas.microsoft.com/office/powerpoint/2010/main" val="387859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Motivation Example</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951978"/>
                <a:ext cx="8492645" cy="5686817"/>
              </a:xfrm>
            </p:spPr>
            <p:txBody>
              <a:bodyPr>
                <a:normAutofit/>
              </a:bodyPr>
              <a:lstStyle/>
              <a:p>
                <a:r>
                  <a:rPr lang="en-US" sz="2400" dirty="0"/>
                  <a:t>Consider the groundwater equation (a PDE with initial and boundary conditions):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The main issue is to estimate the </a:t>
                </a:r>
                <a:r>
                  <a:rPr lang="en-US" sz="2400" b="1" dirty="0"/>
                  <a:t>transmissivity</a:t>
                </a:r>
                <a:r>
                  <a:rPr lang="en-US" sz="2400" dirty="0"/>
                  <a:t> </a:t>
                </a:r>
                <a14:m>
                  <m:oMath xmlns:m="http://schemas.openxmlformats.org/officeDocument/2006/math">
                    <m:r>
                      <a:rPr lang="en-US" sz="2400" i="1" kern="100">
                        <a:latin typeface="Cambria Math" panose="02040503050406030204" pitchFamily="18" charset="0"/>
                        <a:ea typeface="DengXian" panose="02010600030101010101" pitchFamily="2" charset="-122"/>
                        <a:cs typeface="Times New Roman" panose="02020603050405020304" pitchFamily="18" charset="0"/>
                      </a:rPr>
                      <m:t>𝑇</m:t>
                    </m:r>
                    <m:d>
                      <m:dPr>
                        <m:ctrlPr>
                          <a:rPr lang="en-US" sz="2400" i="1" kern="100">
                            <a:latin typeface="Cambria Math" panose="02040503050406030204" pitchFamily="18" charset="0"/>
                            <a:ea typeface="DengXian" panose="02010600030101010101" pitchFamily="2" charset="-122"/>
                            <a:cs typeface="Times New Roman" panose="02020603050405020304" pitchFamily="18" charset="0"/>
                          </a:rPr>
                        </m:ctrlPr>
                      </m:dPr>
                      <m:e>
                        <m:r>
                          <a:rPr lang="en-US" sz="2400" b="1" i="1" kern="100">
                            <a:latin typeface="Cambria Math" panose="02040503050406030204" pitchFamily="18" charset="0"/>
                            <a:ea typeface="DengXian" panose="02010600030101010101" pitchFamily="2" charset="-122"/>
                            <a:cs typeface="Times New Roman" panose="02020603050405020304" pitchFamily="18" charset="0"/>
                          </a:rPr>
                          <m:t>𝒙</m:t>
                        </m:r>
                      </m:e>
                    </m:d>
                  </m:oMath>
                </a14:m>
                <a:r>
                  <a:rPr lang="en-US" sz="2400" dirty="0"/>
                  <a:t> as a function of spatial coordinates </a:t>
                </a:r>
                <a14:m>
                  <m:oMath xmlns:m="http://schemas.openxmlformats.org/officeDocument/2006/math">
                    <m:r>
                      <a:rPr lang="en-US" sz="2400" b="1" i="1" smtClean="0">
                        <a:latin typeface="Cambria Math" panose="02040503050406030204" pitchFamily="18" charset="0"/>
                      </a:rPr>
                      <m:t>𝒙</m:t>
                    </m:r>
                  </m:oMath>
                </a14:m>
                <a:r>
                  <a:rPr lang="en-US" sz="2400" dirty="0"/>
                  <a:t>.</a:t>
                </a:r>
              </a:p>
              <a:p>
                <a:r>
                  <a:rPr lang="en-US" sz="2400" dirty="0"/>
                  <a:t>The observation is water heads on selected observation wells at specific time: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𝑝</m:t>
                          </m:r>
                        </m:sup>
                      </m:sSup>
                      <m:d>
                        <m:dPr>
                          <m:ctrlPr>
                            <a:rPr lang="en-US" sz="2400" b="0"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𝒔</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𝑢</m:t>
                      </m:r>
                      <m:d>
                        <m:dPr>
                          <m:ctrlPr>
                            <a:rPr lang="en-US" sz="2400" b="0"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i="1">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r>
                        <a:rPr lang="en-US" sz="2400" b="0" i="1" smtClean="0">
                          <a:latin typeface="Cambria Math" panose="02040503050406030204" pitchFamily="18" charset="0"/>
                        </a:rPr>
                        <m:t>,</m:t>
                      </m:r>
                    </m:oMath>
                  </m:oMathPara>
                </a14:m>
                <a:endParaRPr lang="en-US" sz="2400" dirty="0"/>
              </a:p>
              <a:p>
                <a:pPr marL="36576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𝑒</m:t>
                            </m:r>
                          </m:sub>
                          <m:sup>
                            <m:r>
                              <a:rPr lang="en-US" sz="2400" b="0" i="1" smtClean="0">
                                <a:latin typeface="Cambria Math" panose="02040503050406030204" pitchFamily="18" charset="0"/>
                              </a:rPr>
                              <m:t>2</m:t>
                            </m:r>
                          </m:sup>
                        </m:sSubSup>
                      </m:e>
                    </m:d>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rPr>
                          <m:t>𝒔</m:t>
                        </m:r>
                      </m:e>
                      <m:sub>
                        <m:r>
                          <a:rPr lang="en-US" sz="2400" i="1">
                            <a:latin typeface="Cambria Math" panose="02040503050406030204" pitchFamily="18" charset="0"/>
                          </a:rPr>
                          <m:t>𝑖</m:t>
                        </m:r>
                      </m:sub>
                    </m:sSub>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d>
                  </m:oMath>
                </a14:m>
                <a:r>
                  <a:rPr lang="en-US" sz="2400" dirty="0"/>
                  <a:t>. Let</a:t>
                </a:r>
                <a14:m>
                  <m:oMath xmlns:m="http://schemas.openxmlformats.org/officeDocument/2006/math">
                    <m:r>
                      <a:rPr lang="en-US" altLang="zh-CN" sz="2400" b="0" i="0" smtClean="0">
                        <a:latin typeface="Cambria Math" panose="02040503050406030204" pitchFamily="18" charset="0"/>
                      </a:rPr>
                      <m:t> </m:t>
                    </m:r>
                    <m:sSup>
                      <m:sSupPr>
                        <m:ctrlPr>
                          <a:rPr lang="en-US" altLang="zh-CN" sz="2400" i="1">
                            <a:latin typeface="Cambria Math" panose="02040503050406030204" pitchFamily="18" charset="0"/>
                          </a:rPr>
                        </m:ctrlPr>
                      </m:sSupPr>
                      <m:e>
                        <m:r>
                          <a:rPr lang="en-US" altLang="zh-CN" sz="2400" b="1" i="1">
                            <a:latin typeface="Cambria Math" panose="02040503050406030204" pitchFamily="18" charset="0"/>
                          </a:rPr>
                          <m:t>𝒚</m:t>
                        </m:r>
                      </m:e>
                      <m:sup>
                        <m:r>
                          <a:rPr lang="en-US" altLang="zh-CN" sz="2400" i="1">
                            <a:latin typeface="Cambria Math" panose="02040503050406030204" pitchFamily="18" charset="0"/>
                          </a:rPr>
                          <m:t>𝑝</m:t>
                        </m:r>
                      </m:sup>
                    </m:sSup>
                    <m:r>
                      <a:rPr lang="en-US" altLang="zh-CN" sz="2400" i="1">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𝑝</m:t>
                                </m:r>
                              </m:sup>
                            </m:sSup>
                            <m:d>
                              <m:dPr>
                                <m:ctrlPr>
                                  <a:rPr lang="en-US" altLang="zh-CN" sz="2400"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𝑝</m:t>
                                </m:r>
                              </m:sup>
                            </m:sSup>
                            <m:d>
                              <m:dPr>
                                <m:ctrlPr>
                                  <a:rPr lang="en-US" altLang="zh-CN" sz="2400"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𝒔</m:t>
                                    </m:r>
                                  </m:e>
                                  <m:sub>
                                    <m:r>
                                      <a:rPr lang="en-US" altLang="zh-CN" sz="2400" b="0" i="1" smtClean="0">
                                        <a:latin typeface="Cambria Math" panose="02040503050406030204" pitchFamily="18" charset="0"/>
                                      </a:rPr>
                                      <m:t>𝑛</m:t>
                                    </m:r>
                                  </m:sub>
                                </m:sSub>
                              </m:e>
                            </m:d>
                          </m:e>
                        </m:d>
                      </m:e>
                      <m:sup>
                        <m:r>
                          <a:rPr lang="en-US" altLang="zh-CN" sz="2400" b="0" i="1" smtClean="0">
                            <a:latin typeface="Cambria Math" panose="02040503050406030204" pitchFamily="18" charset="0"/>
                          </a:rPr>
                          <m:t>𝑇</m:t>
                        </m:r>
                      </m:sup>
                    </m:sSup>
                  </m:oMath>
                </a14:m>
                <a:r>
                  <a:rPr lang="en-US" altLang="zh-CN" sz="2400" dirty="0"/>
                  <a:t>.</a:t>
                </a:r>
                <a:endParaRPr lang="en-US" sz="2400"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88099" y="951978"/>
                <a:ext cx="8492645" cy="5686817"/>
              </a:xfrm>
              <a:blipFill>
                <a:blip r:embed="rId2"/>
                <a:stretch>
                  <a:fillRect l="-933" t="-15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75A0799B-3211-4B5A-8DCA-F1B9ACED6FFF}"/>
                  </a:ext>
                </a:extLst>
              </p:cNvPr>
              <p:cNvGraphicFramePr>
                <a:graphicFrameLocks noGrp="1"/>
              </p:cNvGraphicFramePr>
              <p:nvPr>
                <p:extLst>
                  <p:ext uri="{D42A27DB-BD31-4B8C-83A1-F6EECF244321}">
                    <p14:modId xmlns:p14="http://schemas.microsoft.com/office/powerpoint/2010/main" val="3893035981"/>
                  </p:ext>
                </p:extLst>
              </p:nvPr>
            </p:nvGraphicFramePr>
            <p:xfrm>
              <a:off x="748186" y="1636969"/>
              <a:ext cx="7114783" cy="2158417"/>
            </p:xfrm>
            <a:graphic>
              <a:graphicData uri="http://schemas.openxmlformats.org/drawingml/2006/table">
                <a:tbl>
                  <a:tblPr firstRow="1" bandRow="1">
                    <a:tableStyleId>{2D5ABB26-0587-4C30-8999-92F81FD0307C}</a:tableStyleId>
                  </a:tblPr>
                  <a:tblGrid>
                    <a:gridCol w="5073041">
                      <a:extLst>
                        <a:ext uri="{9D8B030D-6E8A-4147-A177-3AD203B41FA5}">
                          <a16:colId xmlns:a16="http://schemas.microsoft.com/office/drawing/2014/main" val="2112409994"/>
                        </a:ext>
                      </a:extLst>
                    </a:gridCol>
                    <a:gridCol w="2041742">
                      <a:extLst>
                        <a:ext uri="{9D8B030D-6E8A-4147-A177-3AD203B41FA5}">
                          <a16:colId xmlns:a16="http://schemas.microsoft.com/office/drawing/2014/main" val="3717016461"/>
                        </a:ext>
                      </a:extLst>
                    </a:gridCol>
                  </a:tblGrid>
                  <a:tr h="713749">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kern="1200" smtClean="0">
                                    <a:solidFill>
                                      <a:schemeClr val="tx1"/>
                                    </a:solidFill>
                                    <a:latin typeface="Cambria Math" panose="02040503050406030204" pitchFamily="18" charset="0"/>
                                    <a:ea typeface="+mn-ea"/>
                                    <a:cs typeface="+mn-cs"/>
                                  </a:rPr>
                                  <m:t>             </m:t>
                                </m:r>
                                <m:r>
                                  <a:rPr lang="en-US" sz="2000" kern="1200" smtClean="0">
                                    <a:solidFill>
                                      <a:schemeClr val="tx1"/>
                                    </a:solidFill>
                                    <a:latin typeface="Cambria Math" panose="02040503050406030204" pitchFamily="18" charset="0"/>
                                    <a:ea typeface="+mn-ea"/>
                                    <a:cs typeface="+mn-cs"/>
                                  </a:rPr>
                                  <m:t>𝛻</m:t>
                                </m:r>
                                <m:r>
                                  <a:rPr lang="en-US" sz="2000" kern="1200" smtClean="0">
                                    <a:solidFill>
                                      <a:schemeClr val="tx1"/>
                                    </a:solidFill>
                                    <a:latin typeface="Cambria Math" panose="02040503050406030204" pitchFamily="18" charset="0"/>
                                    <a:ea typeface="+mn-ea"/>
                                    <a:cs typeface="+mn-cs"/>
                                  </a:rPr>
                                  <m:t>⋅</m:t>
                                </m:r>
                                <m:func>
                                  <m:funcPr>
                                    <m:ctrlPr>
                                      <a:rPr lang="en-US" sz="2000" i="1" kern="1200">
                                        <a:solidFill>
                                          <a:schemeClr val="tx1"/>
                                        </a:solidFill>
                                        <a:latin typeface="Cambria Math" panose="02040503050406030204" pitchFamily="18" charset="0"/>
                                        <a:ea typeface="+mn-ea"/>
                                        <a:cs typeface="+mn-cs"/>
                                      </a:rPr>
                                    </m:ctrlPr>
                                  </m:funcPr>
                                  <m:fName>
                                    <m:r>
                                      <a:rPr lang="en-US" sz="2000" b="0" i="1" kern="1200" smtClean="0">
                                        <a:solidFill>
                                          <a:schemeClr val="accent1"/>
                                        </a:solidFill>
                                        <a:latin typeface="Cambria Math" panose="02040503050406030204" pitchFamily="18" charset="0"/>
                                        <a:ea typeface="+mn-ea"/>
                                        <a:cs typeface="+mn-cs"/>
                                      </a:rPr>
                                      <m:t>𝑇</m:t>
                                    </m:r>
                                    <m:d>
                                      <m:dPr>
                                        <m:ctrlPr>
                                          <a:rPr lang="en-US" sz="2000" i="1" kern="1200">
                                            <a:solidFill>
                                              <a:schemeClr val="accent1"/>
                                            </a:solidFill>
                                            <a:latin typeface="Cambria Math" panose="02040503050406030204" pitchFamily="18" charset="0"/>
                                            <a:ea typeface="+mn-ea"/>
                                            <a:cs typeface="+mn-cs"/>
                                          </a:rPr>
                                        </m:ctrlPr>
                                      </m:dPr>
                                      <m:e>
                                        <m:r>
                                          <a:rPr lang="en-US" sz="2000" kern="1200">
                                            <a:solidFill>
                                              <a:schemeClr val="accent1"/>
                                            </a:solidFill>
                                            <a:latin typeface="Cambria Math" panose="02040503050406030204" pitchFamily="18" charset="0"/>
                                            <a:ea typeface="+mn-ea"/>
                                            <a:cs typeface="+mn-cs"/>
                                          </a:rPr>
                                          <m:t>𝒙</m:t>
                                        </m:r>
                                      </m:e>
                                    </m:d>
                                  </m:fName>
                                  <m:e>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𝑢</m:t>
                                    </m:r>
                                    <m:d>
                                      <m:dPr>
                                        <m:ctrlPr>
                                          <a:rPr lang="en-US" sz="2000" i="1" kern="1200">
                                            <a:solidFill>
                                              <a:schemeClr val="tx1"/>
                                            </a:solidFill>
                                            <a:latin typeface="Cambria Math" panose="02040503050406030204" pitchFamily="18" charset="0"/>
                                            <a:ea typeface="+mn-ea"/>
                                            <a:cs typeface="+mn-cs"/>
                                          </a:rPr>
                                        </m:ctrlPr>
                                      </m:dPr>
                                      <m:e>
                                        <m:r>
                                          <a:rPr lang="en-US" sz="2000" kern="1200">
                                            <a:solidFill>
                                              <a:schemeClr val="tx1"/>
                                            </a:solidFill>
                                            <a:latin typeface="Cambria Math" panose="02040503050406030204" pitchFamily="18" charset="0"/>
                                            <a:ea typeface="+mn-ea"/>
                                            <a:cs typeface="+mn-cs"/>
                                          </a:rPr>
                                          <m:t>𝒙</m:t>
                                        </m:r>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𝑡</m:t>
                                        </m:r>
                                      </m:e>
                                    </m:d>
                                  </m:e>
                                </m:func>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𝑆</m:t>
                                </m:r>
                                <m:sSub>
                                  <m:sSubPr>
                                    <m:ctrlPr>
                                      <a:rPr lang="en-US" altLang="zh-CN" sz="2000" b="0" i="1" kern="1200" smtClean="0">
                                        <a:solidFill>
                                          <a:schemeClr val="tx1"/>
                                        </a:solidFill>
                                        <a:latin typeface="Cambria Math" panose="02040503050406030204" pitchFamily="18" charset="0"/>
                                        <a:ea typeface="+mn-ea"/>
                                        <a:cs typeface="+mn-cs"/>
                                      </a:rPr>
                                    </m:ctrlPr>
                                  </m:sSubPr>
                                  <m:e>
                                    <m:r>
                                      <a:rPr lang="en-US" altLang="zh-CN" sz="2000" kern="1200" smtClean="0">
                                        <a:solidFill>
                                          <a:schemeClr val="tx1"/>
                                        </a:solidFill>
                                        <a:latin typeface="Cambria Math" panose="02040503050406030204" pitchFamily="18" charset="0"/>
                                        <a:ea typeface="+mn-ea"/>
                                        <a:cs typeface="+mn-cs"/>
                                      </a:rPr>
                                      <m:t>𝑢</m:t>
                                    </m:r>
                                  </m:e>
                                  <m:sub>
                                    <m:r>
                                      <a:rPr lang="en-US" altLang="zh-CN" sz="2000" b="0" i="1" kern="1200" smtClean="0">
                                        <a:solidFill>
                                          <a:schemeClr val="tx1"/>
                                        </a:solidFill>
                                        <a:latin typeface="Cambria Math" panose="02040503050406030204" pitchFamily="18" charset="0"/>
                                        <a:ea typeface="+mn-ea"/>
                                        <a:cs typeface="+mn-cs"/>
                                      </a:rPr>
                                      <m:t>𝑡</m:t>
                                    </m:r>
                                  </m:sub>
                                </m:sSub>
                                <m:d>
                                  <m:dPr>
                                    <m:ctrlPr>
                                      <a:rPr lang="en-US" altLang="zh-CN" sz="2000" i="1" kern="1200">
                                        <a:solidFill>
                                          <a:schemeClr val="tx1"/>
                                        </a:solidFill>
                                        <a:latin typeface="Cambria Math" panose="02040503050406030204" pitchFamily="18" charset="0"/>
                                        <a:ea typeface="+mn-ea"/>
                                        <a:cs typeface="+mn-cs"/>
                                      </a:rPr>
                                    </m:ctrlPr>
                                  </m:dPr>
                                  <m:e>
                                    <m:r>
                                      <a:rPr lang="en-US" altLang="zh-CN" sz="2000" kern="1200">
                                        <a:solidFill>
                                          <a:schemeClr val="tx1"/>
                                        </a:solidFill>
                                        <a:latin typeface="Cambria Math" panose="02040503050406030204" pitchFamily="18" charset="0"/>
                                        <a:ea typeface="+mn-ea"/>
                                        <a:cs typeface="+mn-cs"/>
                                      </a:rPr>
                                      <m:t>𝒙</m:t>
                                    </m:r>
                                    <m:r>
                                      <a:rPr lang="en-US" altLang="zh-CN" sz="2000" kern="1200">
                                        <a:solidFill>
                                          <a:schemeClr val="tx1"/>
                                        </a:solidFill>
                                        <a:latin typeface="Cambria Math" panose="02040503050406030204" pitchFamily="18" charset="0"/>
                                        <a:ea typeface="+mn-ea"/>
                                        <a:cs typeface="+mn-cs"/>
                                      </a:rPr>
                                      <m:t>,</m:t>
                                    </m:r>
                                    <m:r>
                                      <a:rPr lang="en-US" altLang="zh-CN" sz="2000" kern="1200">
                                        <a:solidFill>
                                          <a:schemeClr val="tx1"/>
                                        </a:solidFill>
                                        <a:latin typeface="Cambria Math" panose="02040503050406030204" pitchFamily="18" charset="0"/>
                                        <a:ea typeface="+mn-ea"/>
                                        <a:cs typeface="+mn-cs"/>
                                      </a:rPr>
                                      <m:t>𝑡</m:t>
                                    </m:r>
                                  </m:e>
                                </m:d>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h</m:t>
                                </m:r>
                                <m:d>
                                  <m:dPr>
                                    <m:ctrlPr>
                                      <a:rPr lang="en-US" sz="2000" i="1" kern="1200">
                                        <a:solidFill>
                                          <a:schemeClr val="tx1"/>
                                        </a:solidFill>
                                        <a:latin typeface="Cambria Math" panose="02040503050406030204" pitchFamily="18" charset="0"/>
                                        <a:ea typeface="+mn-ea"/>
                                        <a:cs typeface="+mn-cs"/>
                                      </a:rPr>
                                    </m:ctrlPr>
                                  </m:dPr>
                                  <m:e>
                                    <m:r>
                                      <a:rPr lang="en-US" sz="2000" kern="1200">
                                        <a:solidFill>
                                          <a:schemeClr val="tx1"/>
                                        </a:solidFill>
                                        <a:latin typeface="Cambria Math" panose="02040503050406030204" pitchFamily="18" charset="0"/>
                                        <a:ea typeface="+mn-ea"/>
                                        <a:cs typeface="+mn-cs"/>
                                      </a:rPr>
                                      <m:t>𝒙</m:t>
                                    </m:r>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𝑡</m:t>
                                    </m:r>
                                  </m:e>
                                </m:d>
                              </m:oMath>
                            </m:oMathPara>
                          </a14:m>
                          <a:endParaRPr lang="en-US" sz="20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 xmlns:m="http://schemas.openxmlformats.org/officeDocument/2006/math">
                              <m:r>
                                <a:rPr lang="en-US" sz="2000" kern="1200" smtClean="0">
                                  <a:solidFill>
                                    <a:schemeClr val="tx1"/>
                                  </a:solidFill>
                                  <a:latin typeface="Cambria Math" panose="02040503050406030204" pitchFamily="18" charset="0"/>
                                  <a:ea typeface="+mn-ea"/>
                                  <a:cs typeface="+mn-cs"/>
                                </a:rPr>
                                <m:t>𝒙</m:t>
                              </m:r>
                              <m:r>
                                <a:rPr lang="en-US" sz="2000" kern="1200" smtClean="0">
                                  <a:solidFill>
                                    <a:schemeClr val="tx1"/>
                                  </a:solidFill>
                                  <a:latin typeface="Cambria Math" panose="02040503050406030204" pitchFamily="18" charset="0"/>
                                  <a:ea typeface="+mn-ea"/>
                                  <a:cs typeface="+mn-cs"/>
                                </a:rPr>
                                <m:t>∈</m:t>
                              </m:r>
                              <m:r>
                                <a:rPr lang="en-US" sz="2000" kern="1200" smtClean="0">
                                  <a:solidFill>
                                    <a:schemeClr val="tx1"/>
                                  </a:solidFill>
                                  <a:latin typeface="Cambria Math" panose="02040503050406030204" pitchFamily="18" charset="0"/>
                                  <a:ea typeface="+mn-ea"/>
                                  <a:cs typeface="+mn-cs"/>
                                </a:rPr>
                                <m:t>𝛺</m:t>
                              </m:r>
                              <m:r>
                                <a:rPr lang="en-US" sz="2000" kern="1200" smtClean="0">
                                  <a:solidFill>
                                    <a:schemeClr val="tx1"/>
                                  </a:solidFill>
                                  <a:latin typeface="Cambria Math" panose="02040503050406030204" pitchFamily="18" charset="0"/>
                                  <a:ea typeface="+mn-ea"/>
                                  <a:cs typeface="+mn-cs"/>
                                </a:rPr>
                                <m:t>,0≤</m:t>
                              </m:r>
                              <m:r>
                                <a:rPr lang="en-US" sz="2000" kern="1200" smtClean="0">
                                  <a:solidFill>
                                    <a:schemeClr val="tx1"/>
                                  </a:solidFill>
                                  <a:latin typeface="Cambria Math" panose="02040503050406030204" pitchFamily="18" charset="0"/>
                                  <a:ea typeface="+mn-ea"/>
                                  <a:cs typeface="+mn-cs"/>
                                </a:rPr>
                                <m:t>𝑡</m:t>
                              </m:r>
                              <m:r>
                                <a:rPr lang="en-US" sz="2000" kern="1200" smtClean="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𝑡</m:t>
                                  </m:r>
                                </m:e>
                                <m:sub>
                                  <m:r>
                                    <m:rPr>
                                      <m:sty m:val="p"/>
                                    </m:rPr>
                                    <a:rPr lang="en-US" sz="2000" b="0" i="0" kern="1200" smtClean="0">
                                      <a:solidFill>
                                        <a:schemeClr val="tx1"/>
                                      </a:solidFill>
                                      <a:latin typeface="Cambria Math" panose="02040503050406030204" pitchFamily="18" charset="0"/>
                                      <a:ea typeface="+mn-ea"/>
                                      <a:cs typeface="+mn-cs"/>
                                    </a:rPr>
                                    <m:t>e</m:t>
                                  </m:r>
                                </m:sub>
                              </m:sSub>
                            </m:oMath>
                          </a14:m>
                          <a:r>
                            <a:rPr lang="en-US" sz="2000" kern="1200" dirty="0">
                              <a:solidFill>
                                <a:schemeClr val="tx1"/>
                              </a:solidFill>
                              <a:latin typeface="+mn-lt"/>
                              <a:ea typeface="+mn-ea"/>
                              <a:cs typeface="+mn-cs"/>
                            </a:rPr>
                            <a:t> </a:t>
                          </a:r>
                        </a:p>
                      </a:txBody>
                      <a:tcPr marL="68580" marR="68580" marT="0" marB="0" anchor="ctr"/>
                    </a:tc>
                    <a:extLst>
                      <a:ext uri="{0D108BD9-81ED-4DB2-BD59-A6C34878D82A}">
                        <a16:rowId xmlns:a16="http://schemas.microsoft.com/office/drawing/2014/main" val="1320231241"/>
                      </a:ext>
                    </a:extLst>
                  </a:tr>
                  <a:tr h="42611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kern="1200" smtClean="0">
                                    <a:solidFill>
                                      <a:schemeClr val="accent1"/>
                                    </a:solidFill>
                                    <a:latin typeface="Cambria Math" panose="02040503050406030204" pitchFamily="18" charset="0"/>
                                    <a:ea typeface="+mn-ea"/>
                                    <a:cs typeface="+mn-cs"/>
                                  </a:rPr>
                                  <m:t>𝑇</m:t>
                                </m:r>
                                <m:d>
                                  <m:dPr>
                                    <m:ctrlPr>
                                      <a:rPr lang="en-US" altLang="zh-CN" sz="2000" i="1" kern="1200">
                                        <a:solidFill>
                                          <a:schemeClr val="accent1"/>
                                        </a:solidFill>
                                        <a:latin typeface="Cambria Math" panose="02040503050406030204" pitchFamily="18" charset="0"/>
                                        <a:ea typeface="+mn-ea"/>
                                        <a:cs typeface="+mn-cs"/>
                                      </a:rPr>
                                    </m:ctrlPr>
                                  </m:dPr>
                                  <m:e>
                                    <m:r>
                                      <a:rPr lang="en-US" altLang="zh-CN" sz="2000" kern="1200">
                                        <a:solidFill>
                                          <a:schemeClr val="accent1"/>
                                        </a:solidFill>
                                        <a:latin typeface="Cambria Math" panose="02040503050406030204" pitchFamily="18" charset="0"/>
                                        <a:ea typeface="+mn-ea"/>
                                        <a:cs typeface="+mn-cs"/>
                                      </a:rPr>
                                      <m:t>𝒙</m:t>
                                    </m:r>
                                  </m:e>
                                </m:d>
                                <m:r>
                                  <a:rPr lang="en-US" altLang="zh-CN" sz="2000" kern="1200" smtClean="0">
                                    <a:solidFill>
                                      <a:schemeClr val="tx1"/>
                                    </a:solidFill>
                                    <a:latin typeface="Cambria Math" panose="02040503050406030204" pitchFamily="18" charset="0"/>
                                    <a:ea typeface="+mn-ea"/>
                                    <a:cs typeface="+mn-cs"/>
                                  </a:rPr>
                                  <m:t>𝛻</m:t>
                                </m:r>
                                <m:r>
                                  <a:rPr lang="en-US" altLang="zh-CN" sz="2000" kern="1200" smtClean="0">
                                    <a:solidFill>
                                      <a:schemeClr val="tx1"/>
                                    </a:solidFill>
                                    <a:latin typeface="Cambria Math" panose="02040503050406030204" pitchFamily="18" charset="0"/>
                                    <a:ea typeface="+mn-ea"/>
                                    <a:cs typeface="+mn-cs"/>
                                  </a:rPr>
                                  <m:t>𝑢</m:t>
                                </m:r>
                                <m:d>
                                  <m:dPr>
                                    <m:ctrlPr>
                                      <a:rPr lang="en-US" altLang="zh-CN" sz="2000" i="1" kern="1200">
                                        <a:solidFill>
                                          <a:schemeClr val="tx1"/>
                                        </a:solidFill>
                                        <a:latin typeface="Cambria Math" panose="02040503050406030204" pitchFamily="18" charset="0"/>
                                        <a:ea typeface="+mn-ea"/>
                                        <a:cs typeface="+mn-cs"/>
                                      </a:rPr>
                                    </m:ctrlPr>
                                  </m:dPr>
                                  <m:e>
                                    <m:r>
                                      <a:rPr lang="en-US" altLang="zh-CN" sz="2000" kern="1200">
                                        <a:solidFill>
                                          <a:schemeClr val="tx1"/>
                                        </a:solidFill>
                                        <a:latin typeface="Cambria Math" panose="02040503050406030204" pitchFamily="18" charset="0"/>
                                        <a:ea typeface="+mn-ea"/>
                                        <a:cs typeface="+mn-cs"/>
                                      </a:rPr>
                                      <m:t>𝒙</m:t>
                                    </m:r>
                                    <m:r>
                                      <a:rPr lang="en-US" altLang="zh-CN" sz="2000" kern="1200">
                                        <a:solidFill>
                                          <a:schemeClr val="tx1"/>
                                        </a:solidFill>
                                        <a:latin typeface="Cambria Math" panose="02040503050406030204" pitchFamily="18" charset="0"/>
                                        <a:ea typeface="+mn-ea"/>
                                        <a:cs typeface="+mn-cs"/>
                                      </a:rPr>
                                      <m:t>,</m:t>
                                    </m:r>
                                    <m:r>
                                      <a:rPr lang="en-US" altLang="zh-CN" sz="2000" kern="1200">
                                        <a:solidFill>
                                          <a:schemeClr val="tx1"/>
                                        </a:solidFill>
                                        <a:latin typeface="Cambria Math" panose="02040503050406030204" pitchFamily="18" charset="0"/>
                                        <a:ea typeface="+mn-ea"/>
                                        <a:cs typeface="+mn-cs"/>
                                      </a:rPr>
                                      <m:t>𝑡</m:t>
                                    </m:r>
                                  </m:e>
                                </m:d>
                                <m:r>
                                  <a:rPr lang="en-US" altLang="zh-CN" sz="2000" b="0" i="1" kern="1200" smtClean="0">
                                    <a:solidFill>
                                      <a:schemeClr val="tx1"/>
                                    </a:solidFill>
                                    <a:latin typeface="Cambria Math" panose="02040503050406030204" pitchFamily="18" charset="0"/>
                                    <a:ea typeface="+mn-ea"/>
                                    <a:cs typeface="+mn-cs"/>
                                  </a:rPr>
                                  <m:t>⋅</m:t>
                                </m:r>
                                <m:r>
                                  <a:rPr lang="en-US" altLang="zh-CN" sz="2000" b="1" i="1" kern="1200" smtClean="0">
                                    <a:solidFill>
                                      <a:schemeClr val="tx1"/>
                                    </a:solidFill>
                                    <a:latin typeface="Cambria Math" panose="02040503050406030204" pitchFamily="18" charset="0"/>
                                    <a:ea typeface="+mn-ea"/>
                                    <a:cs typeface="+mn-cs"/>
                                  </a:rPr>
                                  <m:t>𝒏</m:t>
                                </m:r>
                                <m:r>
                                  <a:rPr lang="en-US" altLang="zh-CN" sz="2000" kern="1200">
                                    <a:solidFill>
                                      <a:schemeClr val="tx1"/>
                                    </a:solidFill>
                                    <a:latin typeface="Cambria Math" panose="02040503050406030204" pitchFamily="18" charset="0"/>
                                    <a:ea typeface="+mn-ea"/>
                                    <a:cs typeface="+mn-cs"/>
                                  </a:rPr>
                                  <m:t>=</m:t>
                                </m:r>
                                <m:sSub>
                                  <m:sSubPr>
                                    <m:ctrlPr>
                                      <a:rPr lang="en-US" altLang="zh-CN" sz="2000" i="1" kern="1200">
                                        <a:solidFill>
                                          <a:schemeClr val="tx1"/>
                                        </a:solidFill>
                                        <a:latin typeface="Cambria Math" panose="02040503050406030204" pitchFamily="18" charset="0"/>
                                        <a:ea typeface="+mn-ea"/>
                                        <a:cs typeface="+mn-cs"/>
                                      </a:rPr>
                                    </m:ctrlPr>
                                  </m:sSubPr>
                                  <m:e>
                                    <m:r>
                                      <a:rPr lang="en-US" altLang="zh-CN" sz="2000" kern="1200">
                                        <a:solidFill>
                                          <a:schemeClr val="tx1"/>
                                        </a:solidFill>
                                        <a:latin typeface="Cambria Math" panose="02040503050406030204" pitchFamily="18" charset="0"/>
                                        <a:ea typeface="+mn-ea"/>
                                        <a:cs typeface="+mn-cs"/>
                                      </a:rPr>
                                      <m:t>𝑔</m:t>
                                    </m:r>
                                  </m:e>
                                  <m:sub>
                                    <m:r>
                                      <a:rPr lang="en-US" altLang="zh-CN" sz="2000" b="0" i="0" kern="1200" smtClean="0">
                                        <a:solidFill>
                                          <a:schemeClr val="tx1"/>
                                        </a:solidFill>
                                        <a:latin typeface="Cambria Math" panose="02040503050406030204" pitchFamily="18" charset="0"/>
                                        <a:ea typeface="+mn-ea"/>
                                        <a:cs typeface="+mn-cs"/>
                                      </a:rPr>
                                      <m:t>1</m:t>
                                    </m:r>
                                  </m:sub>
                                </m:sSub>
                                <m:d>
                                  <m:dPr>
                                    <m:ctrlPr>
                                      <a:rPr lang="en-US" altLang="zh-CN" sz="2000" i="1" kern="1200">
                                        <a:solidFill>
                                          <a:schemeClr val="tx1"/>
                                        </a:solidFill>
                                        <a:latin typeface="Cambria Math" panose="02040503050406030204" pitchFamily="18" charset="0"/>
                                        <a:ea typeface="+mn-ea"/>
                                        <a:cs typeface="+mn-cs"/>
                                      </a:rPr>
                                    </m:ctrlPr>
                                  </m:dPr>
                                  <m:e>
                                    <m:r>
                                      <a:rPr lang="en-US" altLang="zh-CN" sz="2000" kern="1200">
                                        <a:solidFill>
                                          <a:schemeClr val="tx1"/>
                                        </a:solidFill>
                                        <a:latin typeface="Cambria Math" panose="02040503050406030204" pitchFamily="18" charset="0"/>
                                        <a:ea typeface="+mn-ea"/>
                                        <a:cs typeface="+mn-cs"/>
                                      </a:rPr>
                                      <m:t>𝒙</m:t>
                                    </m:r>
                                    <m:r>
                                      <a:rPr lang="en-US" altLang="zh-CN" sz="2000" kern="1200">
                                        <a:solidFill>
                                          <a:schemeClr val="tx1"/>
                                        </a:solidFill>
                                        <a:latin typeface="Cambria Math" panose="02040503050406030204" pitchFamily="18" charset="0"/>
                                        <a:ea typeface="+mn-ea"/>
                                        <a:cs typeface="+mn-cs"/>
                                      </a:rPr>
                                      <m:t>,</m:t>
                                    </m:r>
                                    <m:r>
                                      <a:rPr lang="en-US" altLang="zh-CN" sz="2000" kern="1200">
                                        <a:solidFill>
                                          <a:schemeClr val="tx1"/>
                                        </a:solidFill>
                                        <a:latin typeface="Cambria Math" panose="02040503050406030204" pitchFamily="18" charset="0"/>
                                        <a:ea typeface="+mn-ea"/>
                                        <a:cs typeface="+mn-cs"/>
                                      </a:rPr>
                                      <m:t>𝑡</m:t>
                                    </m:r>
                                  </m:e>
                                </m:d>
                                <m:r>
                                  <a:rPr lang="en-US" altLang="zh-CN" sz="2000" b="0" i="1" kern="1200" smtClean="0">
                                    <a:solidFill>
                                      <a:schemeClr val="tx1"/>
                                    </a:solidFill>
                                    <a:latin typeface="Cambria Math" panose="02040503050406030204" pitchFamily="18" charset="0"/>
                                    <a:ea typeface="+mn-ea"/>
                                    <a:cs typeface="+mn-cs"/>
                                  </a:rPr>
                                  <m:t>       </m:t>
                                </m:r>
                              </m:oMath>
                            </m:oMathPara>
                          </a14:m>
                          <a:endParaRPr lang="en-US" altLang="zh-CN" sz="20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 xmlns:m="http://schemas.openxmlformats.org/officeDocument/2006/math">
                              <m:r>
                                <a:rPr lang="en-US" sz="2000" kern="1200" smtClean="0">
                                  <a:solidFill>
                                    <a:schemeClr val="tx1"/>
                                  </a:solidFill>
                                  <a:latin typeface="Cambria Math" panose="02040503050406030204" pitchFamily="18" charset="0"/>
                                  <a:ea typeface="+mn-ea"/>
                                  <a:cs typeface="+mn-cs"/>
                                </a:rPr>
                                <m:t>𝒙</m:t>
                              </m:r>
                              <m:r>
                                <a:rPr lang="en-US" sz="2000" kern="1200" smtClean="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𝛤</m:t>
                                  </m:r>
                                </m:e>
                                <m:sub>
                                  <m:r>
                                    <a:rPr lang="en-US" sz="2000" kern="1200">
                                      <a:solidFill>
                                        <a:schemeClr val="tx1"/>
                                      </a:solidFill>
                                      <a:latin typeface="Cambria Math" panose="02040503050406030204" pitchFamily="18" charset="0"/>
                                      <a:ea typeface="+mn-ea"/>
                                      <a:cs typeface="+mn-cs"/>
                                    </a:rPr>
                                    <m:t>1</m:t>
                                  </m:r>
                                </m:sub>
                              </m:sSub>
                              <m:r>
                                <a:rPr lang="en-US" sz="2000" kern="1200">
                                  <a:solidFill>
                                    <a:schemeClr val="tx1"/>
                                  </a:solidFill>
                                  <a:latin typeface="Cambria Math" panose="02040503050406030204" pitchFamily="18" charset="0"/>
                                  <a:ea typeface="+mn-ea"/>
                                  <a:cs typeface="+mn-cs"/>
                                </a:rPr>
                                <m:t>, 0≤</m:t>
                              </m:r>
                              <m:r>
                                <a:rPr lang="en-US" sz="2000" kern="1200">
                                  <a:solidFill>
                                    <a:schemeClr val="tx1"/>
                                  </a:solidFill>
                                  <a:latin typeface="Cambria Math" panose="02040503050406030204" pitchFamily="18" charset="0"/>
                                  <a:ea typeface="+mn-ea"/>
                                  <a:cs typeface="+mn-cs"/>
                                </a:rPr>
                                <m:t>𝑡</m:t>
                              </m:r>
                              <m:r>
                                <a:rPr lang="en-US" sz="2000" kern="120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𝑡</m:t>
                                  </m:r>
                                </m:e>
                                <m:sub>
                                  <m:r>
                                    <m:rPr>
                                      <m:sty m:val="p"/>
                                    </m:rPr>
                                    <a:rPr lang="en-US" sz="2000" b="0" i="0" kern="1200" smtClean="0">
                                      <a:solidFill>
                                        <a:schemeClr val="tx1"/>
                                      </a:solidFill>
                                      <a:latin typeface="Cambria Math" panose="02040503050406030204" pitchFamily="18" charset="0"/>
                                      <a:ea typeface="+mn-ea"/>
                                      <a:cs typeface="+mn-cs"/>
                                    </a:rPr>
                                    <m:t>e</m:t>
                                  </m:r>
                                </m:sub>
                              </m:sSub>
                            </m:oMath>
                          </a14:m>
                          <a:r>
                            <a:rPr lang="en-US" sz="2000" kern="1200" dirty="0">
                              <a:solidFill>
                                <a:schemeClr val="tx1"/>
                              </a:solidFill>
                              <a:latin typeface="+mn-lt"/>
                              <a:ea typeface="+mn-ea"/>
                              <a:cs typeface="+mn-cs"/>
                            </a:rPr>
                            <a:t> </a:t>
                          </a:r>
                        </a:p>
                      </a:txBody>
                      <a:tcPr marL="68580" marR="68580" marT="0" marB="0" anchor="ctr"/>
                    </a:tc>
                    <a:extLst>
                      <a:ext uri="{0D108BD9-81ED-4DB2-BD59-A6C34878D82A}">
                        <a16:rowId xmlns:a16="http://schemas.microsoft.com/office/drawing/2014/main" val="3383412371"/>
                      </a:ext>
                    </a:extLst>
                  </a:tr>
                  <a:tr h="713749">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altLang="zh-CN" sz="2000" b="0" i="0" kern="1200" smtClean="0">
                                    <a:solidFill>
                                      <a:schemeClr val="tx1"/>
                                    </a:solidFill>
                                    <a:latin typeface="Cambria Math" panose="02040503050406030204" pitchFamily="18" charset="0"/>
                                    <a:ea typeface="+mn-ea"/>
                                    <a:cs typeface="+mn-cs"/>
                                  </a:rPr>
                                  <m:t>            </m:t>
                                </m:r>
                                <m:r>
                                  <a:rPr lang="en-US" altLang="zh-CN" sz="2000" kern="1200" smtClean="0">
                                    <a:solidFill>
                                      <a:schemeClr val="tx1"/>
                                    </a:solidFill>
                                    <a:latin typeface="Cambria Math" panose="02040503050406030204" pitchFamily="18" charset="0"/>
                                    <a:ea typeface="+mn-ea"/>
                                    <a:cs typeface="+mn-cs"/>
                                  </a:rPr>
                                  <m:t>𝑢</m:t>
                                </m:r>
                                <m:d>
                                  <m:dPr>
                                    <m:ctrlPr>
                                      <a:rPr lang="en-US" altLang="zh-CN" sz="2000" i="1" kern="1200">
                                        <a:solidFill>
                                          <a:schemeClr val="tx1"/>
                                        </a:solidFill>
                                        <a:latin typeface="Cambria Math" panose="02040503050406030204" pitchFamily="18" charset="0"/>
                                        <a:ea typeface="+mn-ea"/>
                                        <a:cs typeface="+mn-cs"/>
                                      </a:rPr>
                                    </m:ctrlPr>
                                  </m:dPr>
                                  <m:e>
                                    <m:r>
                                      <a:rPr lang="en-US" altLang="zh-CN" sz="2000" kern="1200">
                                        <a:solidFill>
                                          <a:schemeClr val="tx1"/>
                                        </a:solidFill>
                                        <a:latin typeface="Cambria Math" panose="02040503050406030204" pitchFamily="18" charset="0"/>
                                        <a:ea typeface="+mn-ea"/>
                                        <a:cs typeface="+mn-cs"/>
                                      </a:rPr>
                                      <m:t>𝒙</m:t>
                                    </m:r>
                                    <m:r>
                                      <a:rPr lang="en-US" altLang="zh-CN" sz="2000" kern="1200">
                                        <a:solidFill>
                                          <a:schemeClr val="tx1"/>
                                        </a:solidFill>
                                        <a:latin typeface="Cambria Math" panose="02040503050406030204" pitchFamily="18" charset="0"/>
                                        <a:ea typeface="+mn-ea"/>
                                        <a:cs typeface="+mn-cs"/>
                                      </a:rPr>
                                      <m:t>,</m:t>
                                    </m:r>
                                    <m:r>
                                      <a:rPr lang="en-US" altLang="zh-CN" sz="2000" kern="1200">
                                        <a:solidFill>
                                          <a:schemeClr val="tx1"/>
                                        </a:solidFill>
                                        <a:latin typeface="Cambria Math" panose="02040503050406030204" pitchFamily="18" charset="0"/>
                                        <a:ea typeface="+mn-ea"/>
                                        <a:cs typeface="+mn-cs"/>
                                      </a:rPr>
                                      <m:t>𝑡</m:t>
                                    </m:r>
                                  </m:e>
                                </m:d>
                                <m:r>
                                  <a:rPr lang="en-US" altLang="zh-CN" sz="2000" kern="1200">
                                    <a:solidFill>
                                      <a:schemeClr val="tx1"/>
                                    </a:solidFill>
                                    <a:latin typeface="Cambria Math" panose="02040503050406030204" pitchFamily="18" charset="0"/>
                                    <a:ea typeface="+mn-ea"/>
                                    <a:cs typeface="+mn-cs"/>
                                  </a:rPr>
                                  <m:t>=</m:t>
                                </m:r>
                                <m:sSub>
                                  <m:sSubPr>
                                    <m:ctrlPr>
                                      <a:rPr lang="en-US" altLang="zh-CN" sz="2000" i="1" kern="1200">
                                        <a:solidFill>
                                          <a:schemeClr val="tx1"/>
                                        </a:solidFill>
                                        <a:latin typeface="Cambria Math" panose="02040503050406030204" pitchFamily="18" charset="0"/>
                                        <a:ea typeface="+mn-ea"/>
                                        <a:cs typeface="+mn-cs"/>
                                      </a:rPr>
                                    </m:ctrlPr>
                                  </m:sSubPr>
                                  <m:e>
                                    <m:r>
                                      <a:rPr lang="en-US" altLang="zh-CN" sz="2000" kern="1200">
                                        <a:solidFill>
                                          <a:schemeClr val="tx1"/>
                                        </a:solidFill>
                                        <a:latin typeface="Cambria Math" panose="02040503050406030204" pitchFamily="18" charset="0"/>
                                        <a:ea typeface="+mn-ea"/>
                                        <a:cs typeface="+mn-cs"/>
                                      </a:rPr>
                                      <m:t>𝑔</m:t>
                                    </m:r>
                                  </m:e>
                                  <m:sub>
                                    <m:r>
                                      <a:rPr lang="en-US" altLang="zh-CN" sz="2000" b="0" i="0" kern="1200" smtClean="0">
                                        <a:solidFill>
                                          <a:schemeClr val="tx1"/>
                                        </a:solidFill>
                                        <a:latin typeface="Cambria Math" panose="02040503050406030204" pitchFamily="18" charset="0"/>
                                        <a:ea typeface="+mn-ea"/>
                                        <a:cs typeface="+mn-cs"/>
                                      </a:rPr>
                                      <m:t>2</m:t>
                                    </m:r>
                                  </m:sub>
                                </m:sSub>
                                <m:d>
                                  <m:dPr>
                                    <m:ctrlPr>
                                      <a:rPr lang="en-US" altLang="zh-CN" sz="2000" i="1" kern="1200">
                                        <a:solidFill>
                                          <a:schemeClr val="tx1"/>
                                        </a:solidFill>
                                        <a:latin typeface="Cambria Math" panose="02040503050406030204" pitchFamily="18" charset="0"/>
                                        <a:ea typeface="+mn-ea"/>
                                        <a:cs typeface="+mn-cs"/>
                                      </a:rPr>
                                    </m:ctrlPr>
                                  </m:dPr>
                                  <m:e>
                                    <m:r>
                                      <a:rPr lang="en-US" altLang="zh-CN" sz="2000" kern="1200">
                                        <a:solidFill>
                                          <a:schemeClr val="tx1"/>
                                        </a:solidFill>
                                        <a:latin typeface="Cambria Math" panose="02040503050406030204" pitchFamily="18" charset="0"/>
                                        <a:ea typeface="+mn-ea"/>
                                        <a:cs typeface="+mn-cs"/>
                                      </a:rPr>
                                      <m:t>𝒙</m:t>
                                    </m:r>
                                    <m:r>
                                      <a:rPr lang="en-US" altLang="zh-CN" sz="2000" kern="1200">
                                        <a:solidFill>
                                          <a:schemeClr val="tx1"/>
                                        </a:solidFill>
                                        <a:latin typeface="Cambria Math" panose="02040503050406030204" pitchFamily="18" charset="0"/>
                                        <a:ea typeface="+mn-ea"/>
                                        <a:cs typeface="+mn-cs"/>
                                      </a:rPr>
                                      <m:t>,</m:t>
                                    </m:r>
                                    <m:r>
                                      <a:rPr lang="en-US" altLang="zh-CN" sz="2000" kern="1200">
                                        <a:solidFill>
                                          <a:schemeClr val="tx1"/>
                                        </a:solidFill>
                                        <a:latin typeface="Cambria Math" panose="02040503050406030204" pitchFamily="18" charset="0"/>
                                        <a:ea typeface="+mn-ea"/>
                                        <a:cs typeface="+mn-cs"/>
                                      </a:rPr>
                                      <m:t>𝑡</m:t>
                                    </m:r>
                                  </m:e>
                                </m:d>
                              </m:oMath>
                            </m:oMathPara>
                          </a14:m>
                          <a:endParaRPr lang="en-US" sz="20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 xmlns:m="http://schemas.openxmlformats.org/officeDocument/2006/math">
                              <m:r>
                                <a:rPr lang="en-US" sz="2000" kern="1200" smtClean="0">
                                  <a:solidFill>
                                    <a:schemeClr val="tx1"/>
                                  </a:solidFill>
                                  <a:latin typeface="Cambria Math" panose="02040503050406030204" pitchFamily="18" charset="0"/>
                                  <a:ea typeface="+mn-ea"/>
                                  <a:cs typeface="+mn-cs"/>
                                </a:rPr>
                                <m:t>𝒙</m:t>
                              </m:r>
                              <m:r>
                                <a:rPr lang="en-US" sz="2000" kern="1200" smtClean="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𝛤</m:t>
                                  </m:r>
                                </m:e>
                                <m:sub>
                                  <m:r>
                                    <a:rPr lang="en-US" sz="2000" kern="1200">
                                      <a:solidFill>
                                        <a:schemeClr val="tx1"/>
                                      </a:solidFill>
                                      <a:latin typeface="Cambria Math" panose="02040503050406030204" pitchFamily="18" charset="0"/>
                                      <a:ea typeface="+mn-ea"/>
                                      <a:cs typeface="+mn-cs"/>
                                    </a:rPr>
                                    <m:t>2</m:t>
                                  </m:r>
                                </m:sub>
                              </m:sSub>
                              <m:r>
                                <a:rPr lang="en-US" sz="2000" kern="1200">
                                  <a:solidFill>
                                    <a:schemeClr val="tx1"/>
                                  </a:solidFill>
                                  <a:latin typeface="Cambria Math" panose="02040503050406030204" pitchFamily="18" charset="0"/>
                                  <a:ea typeface="+mn-ea"/>
                                  <a:cs typeface="+mn-cs"/>
                                </a:rPr>
                                <m:t>, 0≤</m:t>
                              </m:r>
                              <m:r>
                                <a:rPr lang="en-US" sz="2000" kern="1200">
                                  <a:solidFill>
                                    <a:schemeClr val="tx1"/>
                                  </a:solidFill>
                                  <a:latin typeface="Cambria Math" panose="02040503050406030204" pitchFamily="18" charset="0"/>
                                  <a:ea typeface="+mn-ea"/>
                                  <a:cs typeface="+mn-cs"/>
                                </a:rPr>
                                <m:t>𝑡</m:t>
                              </m:r>
                              <m:r>
                                <a:rPr lang="en-US" sz="2000" kern="120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𝑡</m:t>
                                  </m:r>
                                </m:e>
                                <m:sub>
                                  <m:r>
                                    <m:rPr>
                                      <m:sty m:val="p"/>
                                    </m:rPr>
                                    <a:rPr lang="en-US" sz="2000" b="0" i="0" kern="1200" smtClean="0">
                                      <a:solidFill>
                                        <a:schemeClr val="tx1"/>
                                      </a:solidFill>
                                      <a:latin typeface="Cambria Math" panose="02040503050406030204" pitchFamily="18" charset="0"/>
                                      <a:ea typeface="+mn-ea"/>
                                      <a:cs typeface="+mn-cs"/>
                                    </a:rPr>
                                    <m:t>e</m:t>
                                  </m:r>
                                </m:sub>
                              </m:sSub>
                            </m:oMath>
                          </a14:m>
                          <a:r>
                            <a:rPr lang="en-US" sz="2000" kern="1200" dirty="0">
                              <a:solidFill>
                                <a:schemeClr val="tx1"/>
                              </a:solidFill>
                              <a:latin typeface="+mn-lt"/>
                              <a:ea typeface="+mn-ea"/>
                              <a:cs typeface="+mn-cs"/>
                            </a:rPr>
                            <a:t> </a:t>
                          </a:r>
                        </a:p>
                      </a:txBody>
                      <a:tcPr marL="68580" marR="68580" marT="0" marB="0" anchor="ctr"/>
                    </a:tc>
                    <a:extLst>
                      <a:ext uri="{0D108BD9-81ED-4DB2-BD59-A6C34878D82A}">
                        <a16:rowId xmlns:a16="http://schemas.microsoft.com/office/drawing/2014/main" val="1707627934"/>
                      </a:ext>
                    </a:extLst>
                  </a:tr>
                  <a:tr h="238231">
                    <a:tc>
                      <a:txBody>
                        <a:bodyPr/>
                        <a:lstStyle/>
                        <a:p>
                          <a:pPr marL="0" marR="0" algn="just">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kern="1200">
                                    <a:solidFill>
                                      <a:schemeClr val="tx1"/>
                                    </a:solidFill>
                                    <a:latin typeface="Cambria Math" panose="02040503050406030204" pitchFamily="18" charset="0"/>
                                    <a:ea typeface="+mn-ea"/>
                                    <a:cs typeface="+mn-cs"/>
                                  </a:rPr>
                                  <m:t>        </m:t>
                                </m:r>
                                <m:r>
                                  <a:rPr lang="en-US" sz="2000" kern="1200">
                                    <a:solidFill>
                                      <a:schemeClr val="tx1"/>
                                    </a:solidFill>
                                    <a:latin typeface="Cambria Math" panose="02040503050406030204" pitchFamily="18" charset="0"/>
                                    <a:ea typeface="+mn-ea"/>
                                    <a:cs typeface="+mn-cs"/>
                                  </a:rPr>
                                  <m:t>𝑢</m:t>
                                </m:r>
                                <m:d>
                                  <m:dPr>
                                    <m:ctrlPr>
                                      <a:rPr lang="en-US" sz="2000" i="1" kern="1200">
                                        <a:solidFill>
                                          <a:schemeClr val="tx1"/>
                                        </a:solidFill>
                                        <a:latin typeface="Cambria Math" panose="02040503050406030204" pitchFamily="18" charset="0"/>
                                        <a:ea typeface="+mn-ea"/>
                                        <a:cs typeface="+mn-cs"/>
                                      </a:rPr>
                                    </m:ctrlPr>
                                  </m:dPr>
                                  <m:e>
                                    <m:r>
                                      <a:rPr lang="en-US" sz="2000" kern="1200">
                                        <a:solidFill>
                                          <a:schemeClr val="tx1"/>
                                        </a:solidFill>
                                        <a:latin typeface="Cambria Math" panose="02040503050406030204" pitchFamily="18" charset="0"/>
                                        <a:ea typeface="+mn-ea"/>
                                        <a:cs typeface="+mn-cs"/>
                                      </a:rPr>
                                      <m:t>𝒙</m:t>
                                    </m:r>
                                    <m:r>
                                      <a:rPr lang="en-US" sz="2000" kern="1200">
                                        <a:solidFill>
                                          <a:schemeClr val="tx1"/>
                                        </a:solidFill>
                                        <a:latin typeface="Cambria Math" panose="02040503050406030204" pitchFamily="18" charset="0"/>
                                        <a:ea typeface="+mn-ea"/>
                                        <a:cs typeface="+mn-cs"/>
                                      </a:rPr>
                                      <m:t>,0</m:t>
                                    </m:r>
                                  </m:e>
                                </m:d>
                                <m:r>
                                  <a:rPr lang="en-US" sz="2000" kern="1200">
                                    <a:solidFill>
                                      <a:schemeClr val="tx1"/>
                                    </a:solidFill>
                                    <a:latin typeface="Cambria Math" panose="02040503050406030204" pitchFamily="18" charset="0"/>
                                    <a:ea typeface="+mn-ea"/>
                                    <a:cs typeface="+mn-cs"/>
                                  </a:rPr>
                                  <m:t>=</m:t>
                                </m:r>
                                <m:sSub>
                                  <m:sSubPr>
                                    <m:ctrlPr>
                                      <a:rPr lang="en-US" sz="2000" i="1" kern="1200">
                                        <a:solidFill>
                                          <a:schemeClr val="tx1"/>
                                        </a:solidFill>
                                        <a:latin typeface="Cambria Math" panose="02040503050406030204" pitchFamily="18" charset="0"/>
                                        <a:ea typeface="+mn-ea"/>
                                        <a:cs typeface="+mn-cs"/>
                                      </a:rPr>
                                    </m:ctrlPr>
                                  </m:sSubPr>
                                  <m:e>
                                    <m:r>
                                      <a:rPr lang="en-US" sz="2000" kern="1200">
                                        <a:solidFill>
                                          <a:schemeClr val="tx1"/>
                                        </a:solidFill>
                                        <a:latin typeface="Cambria Math" panose="02040503050406030204" pitchFamily="18" charset="0"/>
                                        <a:ea typeface="+mn-ea"/>
                                        <a:cs typeface="+mn-cs"/>
                                      </a:rPr>
                                      <m:t>𝑔</m:t>
                                    </m:r>
                                  </m:e>
                                  <m:sub>
                                    <m:r>
                                      <a:rPr lang="en-US" sz="2000" kern="1200">
                                        <a:solidFill>
                                          <a:schemeClr val="tx1"/>
                                        </a:solidFill>
                                        <a:latin typeface="Cambria Math" panose="02040503050406030204" pitchFamily="18" charset="0"/>
                                        <a:ea typeface="+mn-ea"/>
                                        <a:cs typeface="+mn-cs"/>
                                      </a:rPr>
                                      <m:t>0</m:t>
                                    </m:r>
                                  </m:sub>
                                </m:sSub>
                                <m:d>
                                  <m:dPr>
                                    <m:ctrlPr>
                                      <a:rPr lang="en-US" sz="2000" i="1" kern="1200">
                                        <a:solidFill>
                                          <a:schemeClr val="tx1"/>
                                        </a:solidFill>
                                        <a:latin typeface="Cambria Math" panose="02040503050406030204" pitchFamily="18" charset="0"/>
                                        <a:ea typeface="+mn-ea"/>
                                        <a:cs typeface="+mn-cs"/>
                                      </a:rPr>
                                    </m:ctrlPr>
                                  </m:dPr>
                                  <m:e>
                                    <m:r>
                                      <a:rPr lang="en-US" sz="2000" kern="1200">
                                        <a:solidFill>
                                          <a:schemeClr val="tx1"/>
                                        </a:solidFill>
                                        <a:latin typeface="Cambria Math" panose="02040503050406030204" pitchFamily="18" charset="0"/>
                                        <a:ea typeface="+mn-ea"/>
                                        <a:cs typeface="+mn-cs"/>
                                      </a:rPr>
                                      <m:t>𝒙</m:t>
                                    </m:r>
                                  </m:e>
                                </m:d>
                              </m:oMath>
                            </m:oMathPara>
                          </a14:m>
                          <a:endParaRPr lang="en-US" sz="2000" kern="1200" dirty="0">
                            <a:solidFill>
                              <a:schemeClr val="tx1"/>
                            </a:solidFill>
                            <a:latin typeface="+mn-lt"/>
                            <a:ea typeface="+mn-ea"/>
                            <a:cs typeface="+mn-cs"/>
                          </a:endParaRPr>
                        </a:p>
                      </a:txBody>
                      <a:tcPr marL="68580" marR="68580" marT="0" marB="0" anchor="ctr"/>
                    </a:tc>
                    <a:tc>
                      <a:txBody>
                        <a:bodyPr/>
                        <a:lstStyle/>
                        <a:p>
                          <a:pPr marL="0" marR="0" algn="just">
                            <a:lnSpc>
                              <a:spcPct val="100000"/>
                            </a:lnSpc>
                            <a:spcBef>
                              <a:spcPts val="0"/>
                            </a:spcBef>
                            <a:spcAft>
                              <a:spcPts val="0"/>
                            </a:spcAft>
                          </a:pPr>
                          <a14:m>
                            <m:oMath xmlns:m="http://schemas.openxmlformats.org/officeDocument/2006/math">
                              <m:r>
                                <a:rPr lang="en-US" sz="2000" kern="1200">
                                  <a:solidFill>
                                    <a:schemeClr val="tx1"/>
                                  </a:solidFill>
                                  <a:latin typeface="Cambria Math" panose="02040503050406030204" pitchFamily="18" charset="0"/>
                                  <a:ea typeface="+mn-ea"/>
                                  <a:cs typeface="+mn-cs"/>
                                </a:rPr>
                                <m:t>𝒙</m:t>
                              </m:r>
                              <m:r>
                                <a:rPr lang="en-US" sz="2000" kern="1200">
                                  <a:solidFill>
                                    <a:schemeClr val="tx1"/>
                                  </a:solidFill>
                                  <a:latin typeface="Cambria Math" panose="02040503050406030204" pitchFamily="18" charset="0"/>
                                  <a:ea typeface="+mn-ea"/>
                                  <a:cs typeface="+mn-cs"/>
                                </a:rPr>
                                <m:t>∈</m:t>
                              </m:r>
                              <m:r>
                                <a:rPr lang="en-US" sz="2000" kern="1200">
                                  <a:solidFill>
                                    <a:schemeClr val="tx1"/>
                                  </a:solidFill>
                                  <a:latin typeface="Cambria Math" panose="02040503050406030204" pitchFamily="18" charset="0"/>
                                  <a:ea typeface="+mn-ea"/>
                                  <a:cs typeface="+mn-cs"/>
                                </a:rPr>
                                <m:t>𝛺</m:t>
                              </m:r>
                            </m:oMath>
                          </a14:m>
                          <a:r>
                            <a:rPr lang="en-US" sz="2000" kern="1200" dirty="0">
                              <a:solidFill>
                                <a:schemeClr val="tx1"/>
                              </a:solidFill>
                              <a:latin typeface="+mn-lt"/>
                              <a:ea typeface="+mn-ea"/>
                              <a:cs typeface="+mn-cs"/>
                            </a:rPr>
                            <a:t> </a:t>
                          </a:r>
                        </a:p>
                      </a:txBody>
                      <a:tcPr marL="68580" marR="68580" marT="0" marB="0" anchor="ctr"/>
                    </a:tc>
                    <a:extLst>
                      <a:ext uri="{0D108BD9-81ED-4DB2-BD59-A6C34878D82A}">
                        <a16:rowId xmlns:a16="http://schemas.microsoft.com/office/drawing/2014/main" val="970021858"/>
                      </a:ext>
                    </a:extLst>
                  </a:tr>
                </a:tbl>
              </a:graphicData>
            </a:graphic>
          </p:graphicFrame>
        </mc:Choice>
        <mc:Fallback xmlns="">
          <p:graphicFrame>
            <p:nvGraphicFramePr>
              <p:cNvPr id="6" name="表格 6">
                <a:extLst>
                  <a:ext uri="{FF2B5EF4-FFF2-40B4-BE49-F238E27FC236}">
                    <a16:creationId xmlns:a16="http://schemas.microsoft.com/office/drawing/2014/main" id="{75A0799B-3211-4B5A-8DCA-F1B9ACED6FFF}"/>
                  </a:ext>
                </a:extLst>
              </p:cNvPr>
              <p:cNvGraphicFramePr>
                <a:graphicFrameLocks noGrp="1"/>
              </p:cNvGraphicFramePr>
              <p:nvPr>
                <p:extLst>
                  <p:ext uri="{D42A27DB-BD31-4B8C-83A1-F6EECF244321}">
                    <p14:modId xmlns:p14="http://schemas.microsoft.com/office/powerpoint/2010/main" val="3893035981"/>
                  </p:ext>
                </p:extLst>
              </p:nvPr>
            </p:nvGraphicFramePr>
            <p:xfrm>
              <a:off x="748186" y="1636969"/>
              <a:ext cx="7114783" cy="2158417"/>
            </p:xfrm>
            <a:graphic>
              <a:graphicData uri="http://schemas.openxmlformats.org/drawingml/2006/table">
                <a:tbl>
                  <a:tblPr firstRow="1" bandRow="1">
                    <a:tableStyleId>{2D5ABB26-0587-4C30-8999-92F81FD0307C}</a:tableStyleId>
                  </a:tblPr>
                  <a:tblGrid>
                    <a:gridCol w="5073041">
                      <a:extLst>
                        <a:ext uri="{9D8B030D-6E8A-4147-A177-3AD203B41FA5}">
                          <a16:colId xmlns:a16="http://schemas.microsoft.com/office/drawing/2014/main" val="2112409994"/>
                        </a:ext>
                      </a:extLst>
                    </a:gridCol>
                    <a:gridCol w="2041742">
                      <a:extLst>
                        <a:ext uri="{9D8B030D-6E8A-4147-A177-3AD203B41FA5}">
                          <a16:colId xmlns:a16="http://schemas.microsoft.com/office/drawing/2014/main" val="3717016461"/>
                        </a:ext>
                      </a:extLst>
                    </a:gridCol>
                  </a:tblGrid>
                  <a:tr h="713749">
                    <a:tc>
                      <a:txBody>
                        <a:bodyPr/>
                        <a:lstStyle/>
                        <a:p>
                          <a:endParaRPr lang="zh-CN"/>
                        </a:p>
                      </a:txBody>
                      <a:tcPr marL="68580" marR="68580" marT="0" marB="0" anchor="ctr">
                        <a:blipFill>
                          <a:blip r:embed="rId3"/>
                          <a:stretch>
                            <a:fillRect r="-40216" b="-214530"/>
                          </a:stretch>
                        </a:blipFill>
                      </a:tcPr>
                    </a:tc>
                    <a:tc>
                      <a:txBody>
                        <a:bodyPr/>
                        <a:lstStyle/>
                        <a:p>
                          <a:endParaRPr lang="zh-CN"/>
                        </a:p>
                      </a:txBody>
                      <a:tcPr marL="68580" marR="68580" marT="0" marB="0" anchor="ctr">
                        <a:blipFill>
                          <a:blip r:embed="rId3"/>
                          <a:stretch>
                            <a:fillRect l="-248657" b="-214530"/>
                          </a:stretch>
                        </a:blipFill>
                      </a:tcPr>
                    </a:tc>
                    <a:extLst>
                      <a:ext uri="{0D108BD9-81ED-4DB2-BD59-A6C34878D82A}">
                        <a16:rowId xmlns:a16="http://schemas.microsoft.com/office/drawing/2014/main" val="1320231241"/>
                      </a:ext>
                    </a:extLst>
                  </a:tr>
                  <a:tr h="426119">
                    <a:tc>
                      <a:txBody>
                        <a:bodyPr/>
                        <a:lstStyle/>
                        <a:p>
                          <a:endParaRPr lang="zh-CN"/>
                        </a:p>
                      </a:txBody>
                      <a:tcPr marL="68580" marR="68580" marT="0" marB="0" anchor="ctr">
                        <a:blipFill>
                          <a:blip r:embed="rId3"/>
                          <a:stretch>
                            <a:fillRect t="-167143" r="-40216" b="-258571"/>
                          </a:stretch>
                        </a:blipFill>
                      </a:tcPr>
                    </a:tc>
                    <a:tc>
                      <a:txBody>
                        <a:bodyPr/>
                        <a:lstStyle/>
                        <a:p>
                          <a:endParaRPr lang="zh-CN"/>
                        </a:p>
                      </a:txBody>
                      <a:tcPr marL="68580" marR="68580" marT="0" marB="0" anchor="ctr">
                        <a:blipFill>
                          <a:blip r:embed="rId3"/>
                          <a:stretch>
                            <a:fillRect l="-248657" t="-167143" b="-258571"/>
                          </a:stretch>
                        </a:blipFill>
                      </a:tcPr>
                    </a:tc>
                    <a:extLst>
                      <a:ext uri="{0D108BD9-81ED-4DB2-BD59-A6C34878D82A}">
                        <a16:rowId xmlns:a16="http://schemas.microsoft.com/office/drawing/2014/main" val="3383412371"/>
                      </a:ext>
                    </a:extLst>
                  </a:tr>
                  <a:tr h="713749">
                    <a:tc>
                      <a:txBody>
                        <a:bodyPr/>
                        <a:lstStyle/>
                        <a:p>
                          <a:endParaRPr lang="zh-CN"/>
                        </a:p>
                      </a:txBody>
                      <a:tcPr marL="68580" marR="68580" marT="0" marB="0" anchor="ctr">
                        <a:blipFill>
                          <a:blip r:embed="rId3"/>
                          <a:stretch>
                            <a:fillRect t="-158475" r="-40216" b="-53390"/>
                          </a:stretch>
                        </a:blipFill>
                      </a:tcPr>
                    </a:tc>
                    <a:tc>
                      <a:txBody>
                        <a:bodyPr/>
                        <a:lstStyle/>
                        <a:p>
                          <a:endParaRPr lang="zh-CN"/>
                        </a:p>
                      </a:txBody>
                      <a:tcPr marL="68580" marR="68580" marT="0" marB="0" anchor="ctr">
                        <a:blipFill>
                          <a:blip r:embed="rId3"/>
                          <a:stretch>
                            <a:fillRect l="-248657" t="-158475" b="-53390"/>
                          </a:stretch>
                        </a:blipFill>
                      </a:tcPr>
                    </a:tc>
                    <a:extLst>
                      <a:ext uri="{0D108BD9-81ED-4DB2-BD59-A6C34878D82A}">
                        <a16:rowId xmlns:a16="http://schemas.microsoft.com/office/drawing/2014/main" val="1707627934"/>
                      </a:ext>
                    </a:extLst>
                  </a:tr>
                  <a:tr h="304800">
                    <a:tc>
                      <a:txBody>
                        <a:bodyPr/>
                        <a:lstStyle/>
                        <a:p>
                          <a:endParaRPr lang="zh-CN"/>
                        </a:p>
                      </a:txBody>
                      <a:tcPr marL="68580" marR="68580" marT="0" marB="0" anchor="ctr">
                        <a:blipFill>
                          <a:blip r:embed="rId3"/>
                          <a:stretch>
                            <a:fillRect t="-610000" r="-40216" b="-26000"/>
                          </a:stretch>
                        </a:blipFill>
                      </a:tcPr>
                    </a:tc>
                    <a:tc>
                      <a:txBody>
                        <a:bodyPr/>
                        <a:lstStyle/>
                        <a:p>
                          <a:endParaRPr lang="zh-CN"/>
                        </a:p>
                      </a:txBody>
                      <a:tcPr marL="68580" marR="68580" marT="0" marB="0" anchor="ctr">
                        <a:blipFill>
                          <a:blip r:embed="rId3"/>
                          <a:stretch>
                            <a:fillRect l="-248657" t="-610000" b="-26000"/>
                          </a:stretch>
                        </a:blipFill>
                      </a:tcPr>
                    </a:tc>
                    <a:extLst>
                      <a:ext uri="{0D108BD9-81ED-4DB2-BD59-A6C34878D82A}">
                        <a16:rowId xmlns:a16="http://schemas.microsoft.com/office/drawing/2014/main" val="970021858"/>
                      </a:ext>
                    </a:extLst>
                  </a:tr>
                </a:tbl>
              </a:graphicData>
            </a:graphic>
          </p:graphicFrame>
        </mc:Fallback>
      </mc:AlternateContent>
    </p:spTree>
    <p:extLst>
      <p:ext uri="{BB962C8B-B14F-4D97-AF65-F5344CB8AC3E}">
        <p14:creationId xmlns:p14="http://schemas.microsoft.com/office/powerpoint/2010/main" val="181105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Bayesian Calibration Framework</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325677" y="1067108"/>
                <a:ext cx="8492645" cy="5523979"/>
              </a:xfrm>
            </p:spPr>
            <p:txBody>
              <a:bodyPr>
                <a:normAutofit lnSpcReduction="10000"/>
              </a:bodyPr>
              <a:lstStyle/>
              <a:p>
                <a:r>
                  <a:rPr lang="en-US" dirty="0"/>
                  <a:t>Prior for the spatial field </a:t>
                </a:r>
                <a14:m>
                  <m:oMath xmlns:m="http://schemas.openxmlformats.org/officeDocument/2006/math">
                    <m:r>
                      <a:rPr lang="en-US" i="1" kern="100">
                        <a:latin typeface="Cambria Math" panose="02040503050406030204" pitchFamily="18" charset="0"/>
                        <a:ea typeface="DengXian" panose="02010600030101010101" pitchFamily="2" charset="-122"/>
                        <a:cs typeface="Times New Roman" panose="02020603050405020304" pitchFamily="18" charset="0"/>
                      </a:rPr>
                      <m:t>𝑇</m:t>
                    </m:r>
                    <m:d>
                      <m:dPr>
                        <m:ctrlPr>
                          <a:rPr lang="en-US" i="1" kern="100">
                            <a:latin typeface="Cambria Math" panose="02040503050406030204" pitchFamily="18" charset="0"/>
                            <a:ea typeface="DengXian" panose="02010600030101010101" pitchFamily="2" charset="-122"/>
                            <a:cs typeface="Times New Roman" panose="02020603050405020304" pitchFamily="18" charset="0"/>
                          </a:rPr>
                        </m:ctrlPr>
                      </m:dPr>
                      <m:e>
                        <m:r>
                          <a:rPr lang="en-US" b="1" i="1" kern="100" smtClean="0">
                            <a:latin typeface="Cambria Math" panose="02040503050406030204" pitchFamily="18" charset="0"/>
                            <a:ea typeface="DengXian" panose="02010600030101010101" pitchFamily="2" charset="-122"/>
                            <a:cs typeface="Times New Roman" panose="02020603050405020304" pitchFamily="18" charset="0"/>
                          </a:rPr>
                          <m:t>⋅</m:t>
                        </m:r>
                      </m:e>
                    </m:d>
                  </m:oMath>
                </a14:m>
                <a:r>
                  <a:rPr lang="en-US" dirty="0"/>
                  <a:t>.</a:t>
                </a:r>
              </a:p>
              <a:p>
                <a:pPr lvl="1"/>
                <a:r>
                  <a:rPr lang="en-US" dirty="0"/>
                  <a:t>Log transformation to positive parameter </a:t>
                </a:r>
                <a14:m>
                  <m:oMath xmlns:m="http://schemas.openxmlformats.org/officeDocument/2006/math">
                    <m:r>
                      <a:rPr lang="en-US" b="0" i="1" kern="100" smtClean="0">
                        <a:latin typeface="Cambria Math" panose="02040503050406030204" pitchFamily="18" charset="0"/>
                        <a:ea typeface="DengXian" panose="02010600030101010101" pitchFamily="2" charset="-122"/>
                        <a:cs typeface="Times New Roman" panose="02020603050405020304" pitchFamily="18" charset="0"/>
                      </a:rPr>
                      <m:t>𝑓</m:t>
                    </m:r>
                    <m:d>
                      <m:dPr>
                        <m:ctrlPr>
                          <a:rPr lang="en-US" i="1" kern="100">
                            <a:latin typeface="Cambria Math" panose="02040503050406030204" pitchFamily="18" charset="0"/>
                            <a:ea typeface="DengXian" panose="02010600030101010101" pitchFamily="2" charset="-122"/>
                            <a:cs typeface="Times New Roman" panose="02020603050405020304" pitchFamily="18" charset="0"/>
                          </a:rPr>
                        </m:ctrlPr>
                      </m:dPr>
                      <m:e>
                        <m:r>
                          <a:rPr lang="en-US" b="1" i="1" kern="100" smtClean="0">
                            <a:latin typeface="Cambria Math" panose="02040503050406030204" pitchFamily="18" charset="0"/>
                            <a:ea typeface="DengXian" panose="02010600030101010101" pitchFamily="2" charset="-122"/>
                            <a:cs typeface="Times New Roman" panose="02020603050405020304" pitchFamily="18" charset="0"/>
                          </a:rPr>
                          <m:t>⋅</m:t>
                        </m:r>
                      </m:e>
                    </m:d>
                    <m:r>
                      <a:rPr lang="en-US" b="1" i="1" kern="100">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b="0" i="0" kern="100" smtClean="0">
                        <a:latin typeface="Cambria Math" panose="02040503050406030204" pitchFamily="18" charset="0"/>
                        <a:ea typeface="DengXian" panose="02010600030101010101" pitchFamily="2" charset="-122"/>
                        <a:cs typeface="Times New Roman" panose="02020603050405020304" pitchFamily="18" charset="0"/>
                      </a:rPr>
                      <m:t>ln</m:t>
                    </m:r>
                    <m:d>
                      <m:dPr>
                        <m:ctrlPr>
                          <a:rPr lang="en-US" i="1" kern="100">
                            <a:latin typeface="Cambria Math" panose="02040503050406030204" pitchFamily="18" charset="0"/>
                            <a:ea typeface="DengXian" panose="02010600030101010101" pitchFamily="2" charset="-122"/>
                            <a:cs typeface="Times New Roman" panose="02020603050405020304" pitchFamily="18" charset="0"/>
                          </a:rPr>
                        </m:ctrlPr>
                      </m:dPr>
                      <m:e>
                        <m:r>
                          <a:rPr lang="en-US" b="0" i="1" kern="100" smtClean="0">
                            <a:latin typeface="Cambria Math" panose="02040503050406030204" pitchFamily="18" charset="0"/>
                            <a:ea typeface="DengXian" panose="02010600030101010101" pitchFamily="2" charset="-122"/>
                            <a:cs typeface="Times New Roman" panose="02020603050405020304" pitchFamily="18" charset="0"/>
                          </a:rPr>
                          <m:t>𝑇</m:t>
                        </m:r>
                        <m:d>
                          <m:dPr>
                            <m:ctrlPr>
                              <a:rPr lang="en-US" i="1" kern="100">
                                <a:latin typeface="Cambria Math" panose="02040503050406030204" pitchFamily="18" charset="0"/>
                                <a:ea typeface="DengXian" panose="02010600030101010101" pitchFamily="2" charset="-122"/>
                                <a:cs typeface="Times New Roman" panose="02020603050405020304" pitchFamily="18" charset="0"/>
                              </a:rPr>
                            </m:ctrlPr>
                          </m:dPr>
                          <m:e>
                            <m:r>
                              <a:rPr lang="en-US" b="1" i="1" kern="100" smtClean="0">
                                <a:latin typeface="Cambria Math" panose="02040503050406030204" pitchFamily="18" charset="0"/>
                                <a:ea typeface="DengXian" panose="02010600030101010101" pitchFamily="2" charset="-122"/>
                                <a:cs typeface="Times New Roman" panose="02020603050405020304" pitchFamily="18" charset="0"/>
                              </a:rPr>
                              <m:t>⋅</m:t>
                            </m:r>
                          </m:e>
                        </m:d>
                      </m:e>
                    </m:d>
                  </m:oMath>
                </a14:m>
                <a:r>
                  <a:rPr lang="en-US" dirty="0"/>
                  <a:t> is common. </a:t>
                </a:r>
              </a:p>
              <a:p>
                <a:pPr lvl="1"/>
                <a:r>
                  <a:rPr lang="en-US" b="0" dirty="0"/>
                  <a:t>Prior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e>
                        </m:d>
                      </m:e>
                    </m:d>
                  </m:oMath>
                </a14:m>
                <a:r>
                  <a:rPr lang="en-US" dirty="0"/>
                  <a:t>, usually </a:t>
                </a:r>
                <a:r>
                  <a:rPr lang="en-US" altLang="zh-CN" dirty="0"/>
                  <a:t>assumed a</a:t>
                </a:r>
                <a:r>
                  <a:rPr lang="en-US" dirty="0"/>
                  <a:t> Gaussian process (GP).</a:t>
                </a:r>
              </a:p>
              <a:p>
                <a:r>
                  <a:rPr lang="en-US" dirty="0"/>
                  <a:t>Likelihood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0" i="1" smtClean="0">
                                <a:latin typeface="Cambria Math" panose="02040503050406030204" pitchFamily="18" charset="0"/>
                              </a:rPr>
                              <m:t>𝑝</m:t>
                            </m:r>
                          </m:sup>
                        </m:sSup>
                      </m:e>
                      <m:e>
                        <m:sSup>
                          <m:sSupPr>
                            <m:ctrlPr>
                              <a:rPr lang="en-US" b="1" i="1" smtClean="0">
                                <a:latin typeface="Cambria Math" panose="02040503050406030204" pitchFamily="18" charset="0"/>
                              </a:rPr>
                            </m:ctrlPr>
                          </m:sSupPr>
                          <m:e>
                            <m:r>
                              <a:rPr lang="en-US" b="1" i="1" smtClean="0">
                                <a:latin typeface="Cambria Math" panose="02040503050406030204" pitchFamily="18" charset="0"/>
                              </a:rPr>
                              <m:t>𝒚</m:t>
                            </m:r>
                          </m:e>
                          <m:sup>
                            <m:r>
                              <a:rPr lang="en-US" b="0" i="1" smtClean="0">
                                <a:latin typeface="Cambria Math" panose="02040503050406030204" pitchFamily="18" charset="0"/>
                              </a:rPr>
                              <m:t>𝑠</m:t>
                            </m:r>
                          </m:sup>
                        </m:sSup>
                        <m:d>
                          <m:dPr>
                            <m:ctrlPr>
                              <a:rPr lang="en-US" b="1"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e>
                            </m:d>
                          </m:e>
                        </m:d>
                      </m:e>
                    </m:d>
                  </m:oMath>
                </a14:m>
                <a:r>
                  <a:rPr lang="en-US" b="1" dirty="0"/>
                  <a:t> </a:t>
                </a:r>
                <a:r>
                  <a:rPr lang="en-US" dirty="0"/>
                  <a:t>depends on the distribution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i.e. </a:t>
                </a:r>
              </a:p>
              <a:p>
                <a:pPr marL="0"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i="1">
                                  <a:latin typeface="Cambria Math" panose="02040503050406030204" pitchFamily="18" charset="0"/>
                                </a:rPr>
                                <m:t>𝒚</m:t>
                              </m:r>
                            </m:e>
                            <m:sup>
                              <m:r>
                                <a:rPr lang="en-US" sz="2000" i="1">
                                  <a:latin typeface="Cambria Math" panose="02040503050406030204" pitchFamily="18" charset="0"/>
                                </a:rPr>
                                <m:t>𝑝</m:t>
                              </m:r>
                            </m:sup>
                          </m:sSup>
                        </m:e>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i="1">
                                  <a:latin typeface="Cambria Math" panose="02040503050406030204" pitchFamily="18" charset="0"/>
                                </a:rPr>
                                <m:t>𝑠</m:t>
                              </m:r>
                            </m:sup>
                          </m:sSup>
                          <m:d>
                            <m:dPr>
                              <m:ctrlPr>
                                <a:rPr lang="en-US" altLang="zh-CN" sz="2000" b="1" i="1">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m:t>
                                  </m:r>
                                </m:e>
                              </m:d>
                            </m:e>
                          </m:d>
                        </m:e>
                      </m:d>
                      <m:r>
                        <a:rPr lang="en-US" altLang="zh-CN" sz="2000" b="1"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𝜎</m:t>
                                      </m:r>
                                    </m:e>
                                    <m:sub>
                                      <m:r>
                                        <a:rPr lang="en-US" altLang="zh-CN" sz="2000" i="1">
                                          <a:latin typeface="Cambria Math" panose="02040503050406030204" pitchFamily="18" charset="0"/>
                                        </a:rPr>
                                        <m:t>𝑒</m:t>
                                      </m:r>
                                    </m:sub>
                                    <m:sup>
                                      <m:r>
                                        <a:rPr lang="en-US" altLang="zh-CN" sz="2000" i="1">
                                          <a:latin typeface="Cambria Math" panose="02040503050406030204" pitchFamily="18" charset="0"/>
                                        </a:rPr>
                                        <m:t>2</m:t>
                                      </m:r>
                                    </m:sup>
                                  </m:sSubSup>
                                </m:den>
                              </m:f>
                              <m:sSup>
                                <m:sSupPr>
                                  <m:ctrlPr>
                                    <a:rPr lang="en-US" altLang="zh-CN" sz="2000" b="0" i="1" smtClean="0">
                                      <a:latin typeface="Cambria Math" panose="02040503050406030204" pitchFamily="18" charset="0"/>
                                    </a:rPr>
                                  </m:ctrlPr>
                                </m:sSupPr>
                                <m:e>
                                  <m:d>
                                    <m:dPr>
                                      <m:begChr m:val="‖"/>
                                      <m:endChr m:val="‖"/>
                                      <m:ctrlPr>
                                        <a:rPr lang="en-US" altLang="zh-CN" sz="2000" i="1"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i="1">
                                              <a:latin typeface="Cambria Math" panose="02040503050406030204" pitchFamily="18" charset="0"/>
                                            </a:rPr>
                                            <m:t>𝑝</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𝒚</m:t>
                                          </m:r>
                                        </m:e>
                                        <m:sup>
                                          <m:r>
                                            <a:rPr lang="en-US" altLang="zh-CN" sz="2000" i="1">
                                              <a:latin typeface="Cambria Math" panose="02040503050406030204" pitchFamily="18" charset="0"/>
                                            </a:rPr>
                                            <m:t>𝑠</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m:t>
                                              </m:r>
                                            </m:e>
                                          </m:d>
                                        </m:e>
                                      </m:d>
                                    </m:e>
                                  </m:d>
                                </m:e>
                                <m:sup>
                                  <m:r>
                                    <a:rPr lang="en-US" altLang="zh-CN" sz="2000" b="0" i="1" smtClean="0">
                                      <a:latin typeface="Cambria Math" panose="02040503050406030204" pitchFamily="18" charset="0"/>
                                    </a:rPr>
                                    <m:t>2</m:t>
                                  </m:r>
                                </m:sup>
                              </m:sSup>
                            </m:e>
                          </m:d>
                          <m:r>
                            <a:rPr lang="en-US" sz="2000" b="0" i="1" smtClean="0">
                              <a:latin typeface="Cambria Math" panose="02040503050406030204" pitchFamily="18" charset="0"/>
                            </a:rPr>
                            <m:t>,</m:t>
                          </m:r>
                        </m:e>
                      </m:func>
                    </m:oMath>
                  </m:oMathPara>
                </a14:m>
                <a:endParaRPr lang="en-US" sz="2000" i="1" dirty="0">
                  <a:latin typeface="Cambria Math" panose="02040503050406030204" pitchFamily="18" charset="0"/>
                </a:endParaRPr>
              </a:p>
              <a:p>
                <a:pPr marL="365760" indent="0" algn="just">
                  <a:buNone/>
                </a:pPr>
                <a:r>
                  <a:rPr lang="en-US" altLang="zh-CN" sz="1800" dirty="0"/>
                  <a:t>where </a:t>
                </a:r>
                <a14:m>
                  <m:oMath xmlns:m="http://schemas.openxmlformats.org/officeDocument/2006/math">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𝒚</m:t>
                        </m:r>
                      </m:e>
                      <m:sup>
                        <m:r>
                          <a:rPr lang="en-US" altLang="zh-CN" sz="1800">
                            <a:latin typeface="Cambria Math" panose="02040503050406030204" pitchFamily="18" charset="0"/>
                          </a:rPr>
                          <m:t>𝑠</m:t>
                        </m:r>
                      </m:sup>
                    </m:sSup>
                    <m:d>
                      <m:dPr>
                        <m:ctrlPr>
                          <a:rPr lang="en-US" altLang="zh-CN" sz="1800" i="1">
                            <a:latin typeface="Cambria Math" panose="02040503050406030204" pitchFamily="18" charset="0"/>
                          </a:rPr>
                        </m:ctrlPr>
                      </m:dPr>
                      <m:e>
                        <m:r>
                          <a:rPr lang="en-US" altLang="zh-CN" sz="1800" b="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m:t>
                            </m:r>
                          </m:e>
                        </m:d>
                      </m:e>
                    </m:d>
                    <m:r>
                      <a:rPr lang="en-US" altLang="zh-CN" sz="1800">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a:latin typeface="Cambria Math" panose="02040503050406030204" pitchFamily="18" charset="0"/>
                                  </a:rPr>
                                  <m:t>𝑦</m:t>
                                </m:r>
                              </m:e>
                              <m:sup>
                                <m:r>
                                  <a:rPr lang="en-US" sz="1800">
                                    <a:latin typeface="Cambria Math" panose="02040503050406030204" pitchFamily="18" charset="0"/>
                                  </a:rPr>
                                  <m:t>𝑠</m:t>
                                </m:r>
                              </m:sup>
                            </m:s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a:latin typeface="Cambria Math" panose="02040503050406030204" pitchFamily="18" charset="0"/>
                                      </a:rPr>
                                      <m:t>𝒔</m:t>
                                    </m:r>
                                  </m:e>
                                  <m:sub>
                                    <m:r>
                                      <a:rPr lang="en-US" sz="1800">
                                        <a:latin typeface="Cambria Math" panose="02040503050406030204" pitchFamily="18" charset="0"/>
                                      </a:rPr>
                                      <m:t>1</m:t>
                                    </m:r>
                                  </m:sub>
                                </m:sSub>
                                <m:r>
                                  <a:rPr lang="en-US" sz="1800">
                                    <a:latin typeface="Cambria Math" panose="02040503050406030204" pitchFamily="18" charset="0"/>
                                  </a:rPr>
                                  <m:t>,</m:t>
                                </m:r>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m:t>
                                    </m:r>
                                  </m:e>
                                </m:d>
                              </m:e>
                            </m:d>
                            <m:r>
                              <a:rPr lang="en-US" altLang="zh-CN" sz="1800">
                                <a:latin typeface="Cambria Math" panose="02040503050406030204" pitchFamily="18" charset="0"/>
                              </a:rPr>
                              <m:t>, …,</m:t>
                            </m:r>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𝑦</m:t>
                                </m:r>
                              </m:e>
                              <m:sup>
                                <m:r>
                                  <a:rPr lang="en-US" altLang="zh-CN" sz="1800">
                                    <a:latin typeface="Cambria Math" panose="02040503050406030204" pitchFamily="18" charset="0"/>
                                  </a:rPr>
                                  <m:t>𝑠</m:t>
                                </m:r>
                              </m:sup>
                            </m:sSup>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𝒔</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m:t>
                                    </m:r>
                                  </m:e>
                                </m:d>
                              </m:e>
                            </m:d>
                          </m:e>
                        </m:d>
                      </m:e>
                      <m:sup>
                        <m:r>
                          <a:rPr lang="en-US" altLang="zh-CN" sz="1800">
                            <a:latin typeface="Cambria Math" panose="02040503050406030204" pitchFamily="18" charset="0"/>
                          </a:rPr>
                          <m:t>𝑇</m:t>
                        </m:r>
                      </m:sup>
                    </m:sSup>
                  </m:oMath>
                </a14:m>
                <a:r>
                  <a:rPr lang="en-US" sz="1800" dirty="0"/>
                  <a:t>, </a:t>
                </a:r>
                <a14:m>
                  <m:oMath xmlns:m="http://schemas.openxmlformats.org/officeDocument/2006/math">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𝑦</m:t>
                        </m:r>
                      </m:e>
                      <m:sup>
                        <m:r>
                          <a:rPr lang="en-US" altLang="zh-CN" sz="1800">
                            <a:latin typeface="Cambria Math" panose="02040503050406030204" pitchFamily="18" charset="0"/>
                          </a:rPr>
                          <m:t>𝑠</m:t>
                        </m:r>
                      </m:sup>
                    </m:sSup>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𝒔</m:t>
                            </m:r>
                          </m:e>
                          <m:sub>
                            <m:r>
                              <a:rPr lang="en-US" altLang="zh-CN" sz="1800">
                                <a:latin typeface="Cambria Math" panose="02040503050406030204" pitchFamily="18" charset="0"/>
                              </a:rPr>
                              <m:t>𝑖</m:t>
                            </m:r>
                          </m:sub>
                        </m:sSub>
                        <m:r>
                          <a:rPr lang="en-US" altLang="zh-CN" sz="1800">
                            <a:latin typeface="Cambria Math" panose="02040503050406030204" pitchFamily="18" charset="0"/>
                          </a:rPr>
                          <m:t>,</m:t>
                        </m:r>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m:t>
                            </m:r>
                          </m:e>
                        </m:d>
                      </m:e>
                    </m:d>
                    <m:r>
                      <a:rPr lang="en-US" altLang="zh-CN" sz="1800">
                        <a:latin typeface="Cambria Math" panose="02040503050406030204" pitchFamily="18" charset="0"/>
                      </a:rPr>
                      <m:t> </m:t>
                    </m:r>
                  </m:oMath>
                </a14:m>
                <a:r>
                  <a:rPr lang="en-US" sz="1800" dirty="0"/>
                  <a:t>is simulator output (PDE solution) at space-time coordinate </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𝒔</m:t>
                        </m:r>
                      </m:e>
                      <m:sub>
                        <m:r>
                          <a:rPr lang="en-US" altLang="zh-CN" sz="1800">
                            <a:latin typeface="Cambria Math" panose="02040503050406030204" pitchFamily="18" charset="0"/>
                          </a:rPr>
                          <m:t>𝑖</m:t>
                        </m:r>
                      </m:sub>
                    </m:sSub>
                  </m:oMath>
                </a14:m>
                <a:r>
                  <a:rPr lang="en-US" sz="1800" dirty="0"/>
                  <a:t> under functional input</a:t>
                </a:r>
                <a14:m>
                  <m:oMath xmlns:m="http://schemas.openxmlformats.org/officeDocument/2006/math">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m:t>
                        </m:r>
                      </m:e>
                    </m:d>
                  </m:oMath>
                </a14:m>
                <a:r>
                  <a:rPr lang="en-US" sz="1800" dirty="0"/>
                  <a:t>.</a:t>
                </a:r>
              </a:p>
              <a:p>
                <a:pPr marL="365760" indent="0" algn="just">
                  <a:buNone/>
                </a:pPr>
                <a:r>
                  <a:rPr lang="en-US" sz="1800" dirty="0"/>
                  <a:t>When the simulator </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a:latin typeface="Cambria Math" panose="02040503050406030204" pitchFamily="18" charset="0"/>
                          </a:rPr>
                          <m:t>𝒚</m:t>
                        </m:r>
                      </m:e>
                      <m:sup>
                        <m:r>
                          <a:rPr lang="en-US" altLang="zh-CN" sz="1800" i="1">
                            <a:latin typeface="Cambria Math" panose="02040503050406030204" pitchFamily="18" charset="0"/>
                          </a:rPr>
                          <m:t>𝑠</m:t>
                        </m:r>
                      </m:sup>
                    </m:sSup>
                    <m:d>
                      <m:dPr>
                        <m:ctrlPr>
                          <a:rPr lang="en-US" altLang="zh-CN" sz="1800" b="1" i="1">
                            <a:latin typeface="Cambria Math" panose="02040503050406030204" pitchFamily="18" charset="0"/>
                          </a:rPr>
                        </m:ctrlPr>
                      </m:dPr>
                      <m:e>
                        <m:r>
                          <a:rPr lang="en-US" altLang="zh-CN" sz="1800" i="1">
                            <a:latin typeface="Cambria Math" panose="02040503050406030204" pitchFamily="18" charset="0"/>
                          </a:rPr>
                          <m:t>𝑓</m:t>
                        </m:r>
                        <m:d>
                          <m:dPr>
                            <m:ctrlPr>
                              <a:rPr lang="en-US" altLang="zh-CN" sz="1800" b="1" i="1">
                                <a:latin typeface="Cambria Math" panose="02040503050406030204" pitchFamily="18" charset="0"/>
                              </a:rPr>
                            </m:ctrlPr>
                          </m:dPr>
                          <m:e>
                            <m:r>
                              <a:rPr lang="en-US" altLang="zh-CN" sz="1800" b="1" i="1">
                                <a:latin typeface="Cambria Math" panose="02040503050406030204" pitchFamily="18" charset="0"/>
                              </a:rPr>
                              <m:t>⋅</m:t>
                            </m:r>
                          </m:e>
                        </m:d>
                      </m:e>
                    </m:d>
                  </m:oMath>
                </a14:m>
                <a:r>
                  <a:rPr lang="en-US" sz="1800" dirty="0"/>
                  <a:t> is </a:t>
                </a:r>
                <a:r>
                  <a:rPr lang="en-US" sz="1800" dirty="0">
                    <a:solidFill>
                      <a:srgbClr val="FF0000"/>
                    </a:solidFill>
                  </a:rPr>
                  <a:t>time-consuming to run</a:t>
                </a:r>
                <a:r>
                  <a:rPr lang="en-US" sz="1800" dirty="0"/>
                  <a:t>, it is common to employ an emulator to replace </a:t>
                </a:r>
                <a14:m>
                  <m:oMath xmlns:m="http://schemas.openxmlformats.org/officeDocument/2006/math">
                    <m:sSup>
                      <m:sSupPr>
                        <m:ctrlPr>
                          <a:rPr lang="en-US" altLang="zh-CN" sz="1800" b="1" i="1">
                            <a:latin typeface="Cambria Math" panose="02040503050406030204" pitchFamily="18" charset="0"/>
                          </a:rPr>
                        </m:ctrlPr>
                      </m:sSupPr>
                      <m:e>
                        <m:r>
                          <a:rPr lang="en-US" altLang="zh-CN" sz="1800" b="1" i="1">
                            <a:latin typeface="Cambria Math" panose="02040503050406030204" pitchFamily="18" charset="0"/>
                          </a:rPr>
                          <m:t>𝒚</m:t>
                        </m:r>
                      </m:e>
                      <m:sup>
                        <m:r>
                          <a:rPr lang="en-US" altLang="zh-CN" sz="1800" i="1">
                            <a:latin typeface="Cambria Math" panose="02040503050406030204" pitchFamily="18" charset="0"/>
                          </a:rPr>
                          <m:t>𝑠</m:t>
                        </m:r>
                      </m:sup>
                    </m:sSup>
                    <m:d>
                      <m:dPr>
                        <m:ctrlPr>
                          <a:rPr lang="en-US" altLang="zh-CN" sz="1800" b="1" i="1">
                            <a:latin typeface="Cambria Math" panose="02040503050406030204" pitchFamily="18" charset="0"/>
                          </a:rPr>
                        </m:ctrlPr>
                      </m:dPr>
                      <m:e>
                        <m:r>
                          <a:rPr lang="en-US" altLang="zh-CN" sz="1800" i="1">
                            <a:latin typeface="Cambria Math" panose="02040503050406030204" pitchFamily="18" charset="0"/>
                          </a:rPr>
                          <m:t>𝑓</m:t>
                        </m:r>
                        <m:d>
                          <m:dPr>
                            <m:ctrlPr>
                              <a:rPr lang="en-US" altLang="zh-CN" sz="1800" b="1" i="1">
                                <a:latin typeface="Cambria Math" panose="02040503050406030204" pitchFamily="18" charset="0"/>
                              </a:rPr>
                            </m:ctrlPr>
                          </m:dPr>
                          <m:e>
                            <m:r>
                              <a:rPr lang="en-US" altLang="zh-CN" sz="1800" b="1" i="1">
                                <a:latin typeface="Cambria Math" panose="02040503050406030204" pitchFamily="18" charset="0"/>
                              </a:rPr>
                              <m:t>⋅</m:t>
                            </m:r>
                          </m:e>
                        </m:d>
                      </m:e>
                    </m:d>
                  </m:oMath>
                </a14:m>
                <a:r>
                  <a:rPr lang="en-US" sz="1800" dirty="0"/>
                  <a:t> (Introduce later).  </a:t>
                </a:r>
              </a:p>
              <a:p>
                <a:r>
                  <a:rPr lang="en-US" dirty="0"/>
                  <a:t>The posterior: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e>
                          </m:d>
                        </m:e>
                        <m:e>
                          <m:sSup>
                            <m:sSupPr>
                              <m:ctrlPr>
                                <a:rPr lang="en-US" b="0" i="1" smtClean="0">
                                  <a:latin typeface="Cambria Math" panose="02040503050406030204" pitchFamily="18" charset="0"/>
                                </a:rPr>
                              </m:ctrlPr>
                            </m:sSupPr>
                            <m:e>
                              <m:r>
                                <a:rPr lang="en-US" b="1" i="1" smtClean="0">
                                  <a:latin typeface="Cambria Math" panose="02040503050406030204" pitchFamily="18" charset="0"/>
                                </a:rPr>
                                <m:t>𝒚</m:t>
                              </m:r>
                            </m:e>
                            <m:sup>
                              <m:r>
                                <a:rPr lang="en-US" b="0" i="1" smtClean="0">
                                  <a:latin typeface="Cambria Math" panose="02040503050406030204" pitchFamily="18" charset="0"/>
                                </a:rPr>
                                <m:t>𝑝</m:t>
                              </m:r>
                            </m:sup>
                          </m:sSup>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i="1">
                                  <a:latin typeface="Cambria Math" panose="02040503050406030204" pitchFamily="18" charset="0"/>
                                </a:rPr>
                                <m:t>𝑝</m:t>
                              </m:r>
                            </m:sup>
                          </m:sSup>
                        </m:e>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𝒚</m:t>
                              </m:r>
                            </m:e>
                            <m:sup>
                              <m:r>
                                <a:rPr lang="en-US" altLang="zh-CN" i="1">
                                  <a:latin typeface="Cambria Math" panose="02040503050406030204" pitchFamily="18" charset="0"/>
                                </a:rPr>
                                <m:t>𝑠</m:t>
                              </m:r>
                            </m:sup>
                          </m:sSup>
                          <m:d>
                            <m:dPr>
                              <m:ctrlPr>
                                <a:rPr lang="en-US" altLang="zh-CN" b="1" i="1">
                                  <a:latin typeface="Cambria Math" panose="02040503050406030204" pitchFamily="18" charset="0"/>
                                </a:rPr>
                              </m:ctrlPr>
                            </m:dPr>
                            <m:e>
                              <m:r>
                                <a:rPr lang="en-US" altLang="zh-CN" i="1">
                                  <a:latin typeface="Cambria Math" panose="02040503050406030204" pitchFamily="18" charset="0"/>
                                </a:rPr>
                                <m:t>𝑓</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e>
                              </m:d>
                            </m:e>
                          </m:d>
                        </m:e>
                      </m:d>
                      <m:r>
                        <a:rPr lang="en-US" b="0" i="1"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altLang="zh-CN" i="1">
                              <a:latin typeface="Cambria Math" panose="02040503050406030204" pitchFamily="18" charset="0"/>
                            </a:rPr>
                            <m:t>𝑓</m:t>
                          </m:r>
                          <m:d>
                            <m:dPr>
                              <m:ctrlPr>
                                <a:rPr lang="en-US" altLang="zh-CN" b="1" i="1">
                                  <a:latin typeface="Cambria Math" panose="02040503050406030204" pitchFamily="18" charset="0"/>
                                </a:rPr>
                              </m:ctrlPr>
                            </m:dPr>
                            <m:e>
                              <m:r>
                                <a:rPr lang="en-US" altLang="zh-CN" b="1" i="1">
                                  <a:latin typeface="Cambria Math" panose="02040503050406030204" pitchFamily="18" charset="0"/>
                                </a:rPr>
                                <m:t>⋅</m:t>
                              </m:r>
                            </m:e>
                          </m:d>
                        </m:e>
                      </m:d>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endParaRPr lang="en-US"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325677" y="1067108"/>
                <a:ext cx="8492645" cy="5523979"/>
              </a:xfrm>
              <a:blipFill>
                <a:blip r:embed="rId2"/>
                <a:stretch>
                  <a:fillRect l="-1291" t="-2428" r="-10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169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E8F9-509B-42CA-867A-3B110FDC6ACB}"/>
              </a:ext>
            </a:extLst>
          </p:cNvPr>
          <p:cNvSpPr>
            <a:spLocks noGrp="1"/>
          </p:cNvSpPr>
          <p:nvPr>
            <p:ph type="title"/>
          </p:nvPr>
        </p:nvSpPr>
        <p:spPr>
          <a:xfrm>
            <a:off x="628650" y="0"/>
            <a:ext cx="7886700" cy="1325563"/>
          </a:xfrm>
        </p:spPr>
        <p:txBody>
          <a:bodyPr/>
          <a:lstStyle/>
          <a:p>
            <a:pPr algn="ctr"/>
            <a:r>
              <a:rPr lang="en-US" altLang="zh-CN"/>
              <a:t>Main </a:t>
            </a:r>
            <a:r>
              <a:rPr lang="en-US" altLang="zh-CN" dirty="0"/>
              <a:t>Contributions</a:t>
            </a:r>
            <a:endParaRPr lang="zh-CN" altLang="en-US" dirty="0"/>
          </a:p>
        </p:txBody>
      </p:sp>
      <p:sp>
        <p:nvSpPr>
          <p:cNvPr id="3" name="Content Placeholder 2">
            <a:extLst>
              <a:ext uri="{FF2B5EF4-FFF2-40B4-BE49-F238E27FC236}">
                <a16:creationId xmlns:a16="http://schemas.microsoft.com/office/drawing/2014/main" id="{C297B46A-05C1-413C-B9DE-F87340783046}"/>
              </a:ext>
            </a:extLst>
          </p:cNvPr>
          <p:cNvSpPr>
            <a:spLocks noGrp="1"/>
          </p:cNvSpPr>
          <p:nvPr>
            <p:ph idx="1"/>
          </p:nvPr>
        </p:nvSpPr>
        <p:spPr>
          <a:xfrm>
            <a:off x="263047" y="1089764"/>
            <a:ext cx="8661878" cy="5611661"/>
          </a:xfrm>
        </p:spPr>
        <p:txBody>
          <a:bodyPr/>
          <a:lstStyle/>
          <a:p>
            <a:r>
              <a:rPr lang="en-US" altLang="zh-CN" dirty="0"/>
              <a:t>For functional input: </a:t>
            </a:r>
          </a:p>
          <a:p>
            <a:pPr lvl="1"/>
            <a:r>
              <a:rPr lang="en-US" altLang="zh-CN" dirty="0"/>
              <a:t>We employ a </a:t>
            </a:r>
            <a:r>
              <a:rPr lang="en-US" altLang="zh-CN" b="1" dirty="0"/>
              <a:t>GP prior with a Gaussian correlation function and a</a:t>
            </a:r>
            <a:r>
              <a:rPr lang="en-US" altLang="zh-CN" dirty="0"/>
              <a:t> </a:t>
            </a:r>
            <a:r>
              <a:rPr lang="en-US" altLang="zh-CN" b="1" dirty="0"/>
              <a:t>uniform prior for its correlation parameter</a:t>
            </a:r>
            <a:r>
              <a:rPr lang="en-US" altLang="zh-CN" dirty="0"/>
              <a:t> to model the standardized functional input. We propose the use of a truncated KL expansion of the prior process for dimension reduction.</a:t>
            </a:r>
          </a:p>
          <a:p>
            <a:r>
              <a:rPr lang="en-US" altLang="zh-CN" dirty="0"/>
              <a:t>For time-consuming simulator:</a:t>
            </a:r>
          </a:p>
          <a:p>
            <a:pPr lvl="1"/>
            <a:r>
              <a:rPr lang="en-US" altLang="zh-CN" dirty="0"/>
              <a:t>When employing GP emulator to approximate time-consuming simulator, we propose a </a:t>
            </a:r>
            <a:r>
              <a:rPr lang="en-US" altLang="zh-CN" b="1" dirty="0"/>
              <a:t>sequential design criterion </a:t>
            </a:r>
            <a:r>
              <a:rPr lang="en-US" altLang="zh-CN" dirty="0"/>
              <a:t>that select follow-up design points from high posterior regions with large prediction variance.</a:t>
            </a:r>
            <a:r>
              <a:rPr lang="zh-CN" altLang="en-US" dirty="0"/>
              <a:t> </a:t>
            </a:r>
            <a:r>
              <a:rPr lang="en-US" altLang="zh-CN" dirty="0"/>
              <a:t>The criterion can be </a:t>
            </a:r>
            <a:r>
              <a:rPr lang="en-US" altLang="zh-CN" b="1" dirty="0"/>
              <a:t>efficiently computed when the input and output are high dimensional</a:t>
            </a:r>
            <a:r>
              <a:rPr lang="en-US" altLang="zh-CN" dirty="0"/>
              <a:t>. </a:t>
            </a:r>
          </a:p>
        </p:txBody>
      </p:sp>
    </p:spTree>
    <p:extLst>
      <p:ext uri="{BB962C8B-B14F-4D97-AF65-F5344CB8AC3E}">
        <p14:creationId xmlns:p14="http://schemas.microsoft.com/office/powerpoint/2010/main" val="83542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187890" y="150207"/>
            <a:ext cx="8780746" cy="849898"/>
          </a:xfrm>
        </p:spPr>
        <p:txBody>
          <a:bodyPr>
            <a:noAutofit/>
          </a:bodyPr>
          <a:lstStyle/>
          <a:p>
            <a:pPr algn="ctr"/>
            <a:r>
              <a:rPr lang="en-US" sz="4000" dirty="0"/>
              <a:t>Prior for Functional Input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1000106"/>
                <a:ext cx="8580328" cy="5638690"/>
              </a:xfrm>
            </p:spPr>
            <p:txBody>
              <a:bodyPr>
                <a:normAutofit fontScale="92500" lnSpcReduction="10000"/>
              </a:bodyPr>
              <a:lstStyle/>
              <a:p>
                <a:r>
                  <a:rPr lang="en-US" dirty="0"/>
                  <a:t>GP prior for functional input: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𝜎</m:t>
                          </m:r>
                        </m:e>
                        <m:sub>
                          <m:r>
                            <a:rPr lang="en-US" altLang="zh-CN" i="1">
                              <a:latin typeface="Cambria Math" panose="02040503050406030204" pitchFamily="18" charset="0"/>
                            </a:rPr>
                            <m:t>𝑓</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m:t>
                      </m:r>
                      <m:r>
                        <a:rPr lang="en-US" altLang="zh-CN" b="1" i="1">
                          <a:latin typeface="Cambria Math" panose="02040503050406030204" pitchFamily="18" charset="0"/>
                        </a:rPr>
                        <m:t>𝜼</m:t>
                      </m:r>
                      <m:r>
                        <a:rPr lang="en-US" b="0" i="1" smtClean="0">
                          <a:latin typeface="Cambria Math" panose="02040503050406030204" pitchFamily="18" charset="0"/>
                        </a:rPr>
                        <m:t>∼</m:t>
                      </m:r>
                      <m:r>
                        <a:rPr lang="en-US" b="0" i="1" smtClean="0">
                          <a:latin typeface="Cambria Math" panose="02040503050406030204" pitchFamily="18" charset="0"/>
                        </a:rPr>
                        <m:t>𝐺𝑃</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𝑓</m:t>
                              </m:r>
                            </m:sub>
                            <m:sup>
                              <m:r>
                                <a:rPr lang="en-US" b="0" i="1" smtClean="0">
                                  <a:latin typeface="Cambria Math" panose="02040503050406030204" pitchFamily="18" charset="0"/>
                                </a:rPr>
                                <m:t>2</m:t>
                              </m:r>
                            </m:sup>
                          </m:sSubSup>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1" i="1" smtClean="0">
                                  <a:latin typeface="Cambria Math" panose="02040503050406030204" pitchFamily="18" charset="0"/>
                                </a:rPr>
                                <m:t>⋅, ⋅</m:t>
                              </m:r>
                              <m:r>
                                <a:rPr lang="en-US" b="0" i="1" smtClean="0">
                                  <a:latin typeface="Cambria Math" panose="02040503050406030204" pitchFamily="18" charset="0"/>
                                </a:rPr>
                                <m:t>|</m:t>
                              </m:r>
                              <m:r>
                                <a:rPr lang="en-US" b="1" i="1" smtClean="0">
                                  <a:latin typeface="Cambria Math" panose="02040503050406030204" pitchFamily="18" charset="0"/>
                                </a:rPr>
                                <m:t>𝜼</m:t>
                              </m:r>
                            </m:e>
                          </m:d>
                        </m:e>
                      </m:d>
                      <m:r>
                        <a:rPr lang="en-US" b="0" i="1" smtClean="0">
                          <a:latin typeface="Cambria Math" panose="02040503050406030204" pitchFamily="18" charset="0"/>
                        </a:rPr>
                        <m:t>, </m:t>
                      </m:r>
                    </m:oMath>
                  </m:oMathPara>
                </a14:m>
                <a:endParaRPr lang="en-US" dirty="0"/>
              </a:p>
              <a:p>
                <a:pPr lvl="1"/>
                <a:r>
                  <a:rPr lang="en-US" dirty="0"/>
                  <a:t>Use Gaussian correlation function </a:t>
                </a:r>
              </a:p>
              <a:p>
                <a:pPr marL="0" indent="0" algn="ctr">
                  <a:buNone/>
                </a:pPr>
                <a:r>
                  <a:rPr lang="en-US" sz="2400" b="0" dirty="0"/>
                  <a:t>	</a:t>
                </a:r>
                <a14:m>
                  <m:oMath xmlns:m="http://schemas.openxmlformats.org/officeDocument/2006/math">
                    <m:r>
                      <a:rPr lang="en-US" sz="2400" b="0" i="1" smtClean="0">
                        <a:latin typeface="Cambria Math" panose="02040503050406030204" pitchFamily="18" charset="0"/>
                      </a:rPr>
                      <m:t>𝑅</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𝒙</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b="1" i="1">
                            <a:latin typeface="Cambria Math" panose="02040503050406030204" pitchFamily="18" charset="0"/>
                          </a:rPr>
                          <m:t>𝜼</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𝑑</m:t>
                        </m:r>
                      </m:sup>
                      <m:e>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𝜂</m:t>
                            </m:r>
                          </m:e>
                          <m:sub>
                            <m:r>
                              <a:rPr lang="en-US" sz="2400" i="1">
                                <a:latin typeface="Cambria Math" panose="02040503050406030204" pitchFamily="18" charset="0"/>
                              </a:rPr>
                              <m:t>𝑖</m:t>
                            </m:r>
                          </m:sub>
                          <m:sup>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m:t>
                                        </m:r>
                                      </m:sup>
                                    </m:sSubSup>
                                  </m:e>
                                </m:d>
                              </m:e>
                              <m:sup>
                                <m:r>
                                  <a:rPr lang="en-US" sz="2400" i="1">
                                    <a:latin typeface="Cambria Math" panose="02040503050406030204" pitchFamily="18" charset="0"/>
                                  </a:rPr>
                                  <m:t>2</m:t>
                                </m:r>
                              </m:sup>
                            </m:sSup>
                          </m:sup>
                        </m:sSubSup>
                      </m:e>
                    </m:nary>
                    <m:r>
                      <a:rPr lang="en-US" sz="2400" b="0" i="1" smtClean="0">
                        <a:latin typeface="Cambria Math" panose="02040503050406030204" pitchFamily="18" charset="0"/>
                      </a:rPr>
                      <m:t>,</m:t>
                    </m:r>
                  </m:oMath>
                </a14:m>
                <a:endParaRPr lang="en-US" sz="2400" dirty="0"/>
              </a:p>
              <a:p>
                <a:pPr marL="365760" indent="0">
                  <a:buNone/>
                </a:pPr>
                <a:r>
                  <a:rPr lang="en-US" sz="2400" b="1" dirty="0"/>
                  <a:t>      </a:t>
                </a:r>
                <a14:m>
                  <m:oMath xmlns:m="http://schemas.openxmlformats.org/officeDocument/2006/math">
                    <m:r>
                      <a:rPr lang="en-US" sz="2400" b="1" i="1" smtClean="0">
                        <a:latin typeface="Cambria Math" panose="02040503050406030204" pitchFamily="18" charset="0"/>
                      </a:rPr>
                      <m:t>𝜼</m:t>
                    </m:r>
                    <m:r>
                      <a:rPr lang="en-US" sz="2400" b="1"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𝜂</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𝜂</m:t>
                            </m:r>
                          </m:e>
                          <m:sub>
                            <m:r>
                              <a:rPr lang="en-US" altLang="zh-CN" sz="2400" b="0" i="1" smtClean="0">
                                <a:latin typeface="Cambria Math" panose="02040503050406030204" pitchFamily="18" charset="0"/>
                              </a:rPr>
                              <m:t>𝑑</m:t>
                            </m:r>
                          </m:sub>
                        </m:sSub>
                      </m:e>
                    </m:d>
                    <m:r>
                      <a:rPr lang="en-US" sz="2400" b="0" i="1" smtClean="0">
                        <a:latin typeface="Cambria Math" panose="02040503050406030204" pitchFamily="18" charset="0"/>
                      </a:rPr>
                      <m:t>∈</m:t>
                    </m:r>
                    <m:r>
                      <m:rPr>
                        <m:sty m:val="p"/>
                      </m:rPr>
                      <a:rPr lang="en-US" sz="2400" b="0" i="0" smtClean="0">
                        <a:latin typeface="Cambria Math" panose="02040503050406030204" pitchFamily="18" charset="0"/>
                      </a:rPr>
                      <m:t>Η</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e>
                      <m:sup>
                        <m:r>
                          <a:rPr lang="en-US" sz="2400" b="0" i="1" smtClean="0">
                            <a:latin typeface="Cambria Math" panose="02040503050406030204" pitchFamily="18" charset="0"/>
                          </a:rPr>
                          <m:t>𝑑</m:t>
                        </m:r>
                      </m:sup>
                    </m:sSup>
                  </m:oMath>
                </a14:m>
                <a:r>
                  <a:rPr lang="en-US" sz="2400" dirty="0"/>
                  <a:t> is defined in a compact </a:t>
                </a:r>
                <a:r>
                  <a:rPr lang="en-US" altLang="zh-CN" sz="2400" dirty="0"/>
                  <a:t>set</a:t>
                </a:r>
                <a:r>
                  <a:rPr lang="en-US" sz="2400" dirty="0"/>
                  <a:t>.</a:t>
                </a:r>
              </a:p>
              <a:p>
                <a:pPr lvl="1"/>
                <a:r>
                  <a:rPr lang="en-US" altLang="zh-CN" b="1" dirty="0"/>
                  <a:t>We assign </a:t>
                </a:r>
                <a14:m>
                  <m:oMath xmlns:m="http://schemas.openxmlformats.org/officeDocument/2006/math">
                    <m:r>
                      <a:rPr lang="en-US" altLang="zh-CN" b="1" i="1" smtClean="0">
                        <a:latin typeface="Cambria Math" panose="02040503050406030204" pitchFamily="18" charset="0"/>
                      </a:rPr>
                      <m:t>𝜼</m:t>
                    </m:r>
                  </m:oMath>
                </a14:m>
                <a:r>
                  <a:rPr lang="en-US" altLang="zh-CN" b="1" i="1" dirty="0"/>
                  <a:t> </a:t>
                </a:r>
                <a:r>
                  <a:rPr lang="en-US" altLang="zh-CN" b="1" dirty="0"/>
                  <a:t>a </a:t>
                </a:r>
                <a:r>
                  <a:rPr lang="en-US" altLang="zh-CN" b="1" dirty="0">
                    <a:solidFill>
                      <a:srgbClr val="FF0000"/>
                    </a:solidFill>
                  </a:rPr>
                  <a:t>nondegenerate</a:t>
                </a:r>
                <a:r>
                  <a:rPr lang="en-US" altLang="zh-CN" b="1" dirty="0"/>
                  <a:t> prior: </a:t>
                </a:r>
                <a14:m>
                  <m:oMath xmlns:m="http://schemas.openxmlformats.org/officeDocument/2006/math">
                    <m:r>
                      <a:rPr lang="en-US" altLang="zh-CN" b="1" i="1">
                        <a:latin typeface="Cambria Math" panose="02040503050406030204" pitchFamily="18" charset="0"/>
                      </a:rPr>
                      <m:t>𝜼</m:t>
                    </m:r>
                    <m:r>
                      <a:rPr lang="en-US" altLang="zh-CN" b="1" i="1">
                        <a:latin typeface="Cambria Math" panose="02040503050406030204" pitchFamily="18" charset="0"/>
                      </a:rPr>
                      <m:t>∼</m:t>
                    </m:r>
                    <m:r>
                      <a:rPr lang="en-US" altLang="zh-CN" b="1" i="1">
                        <a:latin typeface="Cambria Math" panose="02040503050406030204" pitchFamily="18" charset="0"/>
                      </a:rPr>
                      <m:t>𝐔𝐧𝐢𝐟𝐨𝐫𝐦</m:t>
                    </m:r>
                    <m:d>
                      <m:dPr>
                        <m:ctrlPr>
                          <a:rPr lang="en-US" altLang="zh-CN" b="1" i="1">
                            <a:latin typeface="Cambria Math" panose="02040503050406030204" pitchFamily="18" charset="0"/>
                          </a:rPr>
                        </m:ctrlPr>
                      </m:dPr>
                      <m:e>
                        <m:r>
                          <a:rPr lang="en-US" altLang="zh-CN" b="1" i="1">
                            <a:latin typeface="Cambria Math" panose="02040503050406030204" pitchFamily="18" charset="0"/>
                          </a:rPr>
                          <m:t>𝜢</m:t>
                        </m:r>
                      </m:e>
                    </m:d>
                    <m:r>
                      <a:rPr lang="en-US" altLang="zh-CN" b="1" i="1">
                        <a:latin typeface="Cambria Math" panose="02040503050406030204" pitchFamily="18" charset="0"/>
                      </a:rPr>
                      <m:t>.</m:t>
                    </m:r>
                  </m:oMath>
                </a14:m>
                <a:endParaRPr lang="en-US" altLang="zh-CN" b="1" i="1" dirty="0">
                  <a:latin typeface="Cambria Math" panose="02040503050406030204" pitchFamily="18" charset="0"/>
                </a:endParaRPr>
              </a:p>
              <a:p>
                <a:r>
                  <a:rPr lang="en-US" altLang="zh-CN" dirty="0"/>
                  <a:t>The unconditional standardized process </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𝑓</m:t>
                          </m:r>
                        </m:sub>
                      </m:sSub>
                      <m:r>
                        <a:rPr lang="en-US" altLang="zh-CN" b="1" i="1" smtClean="0">
                          <a:latin typeface="Cambria Math" panose="02040503050406030204" pitchFamily="18" charset="0"/>
                        </a:rPr>
                        <m:t>∼</m:t>
                      </m:r>
                      <m:r>
                        <a:rPr lang="en-US" altLang="zh-CN" b="0" i="1" smtClean="0">
                          <a:latin typeface="Cambria Math" panose="02040503050406030204" pitchFamily="18" charset="0"/>
                        </a:rPr>
                        <m:t>𝑆𝑃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i="1" smtClean="0">
                              <a:latin typeface="Cambria Math" panose="02040503050406030204" pitchFamily="18" charset="0"/>
                            </a:rPr>
                            <m:t> </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𝒙</m:t>
                                  </m:r>
                                </m:e>
                                <m:sup>
                                  <m:r>
                                    <a:rPr lang="en-US" altLang="zh-CN" b="1" i="1">
                                      <a:latin typeface="Cambria Math" panose="02040503050406030204" pitchFamily="18" charset="0"/>
                                    </a:rPr>
                                    <m:t>′</m:t>
                                  </m:r>
                                </m:sup>
                              </m:sSup>
                            </m:e>
                          </m:d>
                        </m:e>
                      </m:d>
                    </m:oMath>
                  </m:oMathPara>
                </a14:m>
                <a:endParaRPr lang="en-US" altLang="zh-CN" dirty="0"/>
              </a:p>
              <a:p>
                <a:pPr marL="0" indent="0">
                  <a:buNone/>
                </a:pPr>
                <a:r>
                  <a:rPr lang="en-US" altLang="zh-CN" dirty="0"/>
                  <a:t> is a </a:t>
                </a:r>
                <a:r>
                  <a:rPr lang="en-US" altLang="zh-CN" dirty="0">
                    <a:solidFill>
                      <a:srgbClr val="FF0000"/>
                    </a:solidFill>
                  </a:rPr>
                  <a:t>non-Gaussian Process</a:t>
                </a:r>
                <a:r>
                  <a:rPr lang="en-US" altLang="zh-CN" dirty="0"/>
                  <a:t>,</a:t>
                </a:r>
                <a:r>
                  <a:rPr lang="en-US" altLang="zh-CN" i="1" dirty="0"/>
                  <a:t> </a:t>
                </a:r>
                <a:r>
                  <a:rPr lang="en-US" altLang="zh-CN" dirty="0"/>
                  <a:t>where</a:t>
                </a:r>
                <a:r>
                  <a:rPr lang="en-US" altLang="zh-CN" i="1" dirty="0"/>
                  <a:t>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𝔼</m:t>
                        </m:r>
                      </m:e>
                      <m:sub>
                        <m:r>
                          <a:rPr lang="en-US" altLang="zh-CN" b="1" i="1" smtClean="0">
                            <a:latin typeface="Cambria Math" panose="02040503050406030204" pitchFamily="18" charset="0"/>
                          </a:rPr>
                          <m:t>𝜼</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𝑅</m:t>
                        </m:r>
                        <m:d>
                          <m:dPr>
                            <m:ctrlPr>
                              <a:rPr lang="zh-CN" altLang="zh-CN" i="1">
                                <a:latin typeface="Cambria Math" panose="02040503050406030204" pitchFamily="18" charset="0"/>
                              </a:rPr>
                            </m:ctrlPr>
                          </m:dPr>
                          <m:e>
                            <m:r>
                              <a:rPr lang="en-US" altLang="zh-CN" b="1" i="1">
                                <a:latin typeface="Cambria Math" panose="02040503050406030204" pitchFamily="18" charset="0"/>
                              </a:rPr>
                              <m:t>𝒙</m:t>
                            </m:r>
                            <m:r>
                              <a:rPr lang="en-US" altLang="zh-CN">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a:latin typeface="Cambria Math" panose="02040503050406030204" pitchFamily="18" charset="0"/>
                              </a:rPr>
                              <m:t>|</m:t>
                            </m:r>
                            <m:r>
                              <a:rPr lang="en-US" altLang="zh-CN" b="1" i="1">
                                <a:latin typeface="Cambria Math" panose="02040503050406030204" pitchFamily="18" charset="0"/>
                              </a:rPr>
                              <m:t>𝜼</m:t>
                            </m:r>
                          </m:e>
                        </m:d>
                      </m:e>
                    </m:d>
                  </m:oMath>
                </a14:m>
                <a:r>
                  <a:rPr lang="en-US" altLang="zh-CN" i="1" dirty="0"/>
                  <a:t>.</a:t>
                </a:r>
              </a:p>
              <a:p>
                <a:r>
                  <a:rPr lang="en-US" altLang="zh-CN" dirty="0"/>
                  <a:t>Karhunen-Loève (KL) expansion of </a:t>
                </a:r>
                <a14:m>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m:t>
                        </m:r>
                      </m:e>
                    </m:d>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𝑓</m:t>
                        </m:r>
                      </m:sub>
                    </m:sSub>
                  </m:oMath>
                </a14:m>
                <a:r>
                  <a:rPr lang="en-US" altLang="zh-CN" dirty="0"/>
                  <a:t>:</a:t>
                </a:r>
              </a:p>
              <a:p>
                <a:pPr marL="0" indent="0" algn="ctr">
                  <a:buNone/>
                </a:pP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𝑓</m:t>
                        </m:r>
                      </m:sub>
                    </m:sSub>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m:t>
                        </m:r>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i="1">
                                <a:latin typeface="Cambria Math" panose="02040503050406030204" pitchFamily="18" charset="0"/>
                              </a:rPr>
                              <m:t>𝑖</m:t>
                            </m:r>
                          </m:sub>
                        </m:sSub>
                      </m:e>
                    </m:nary>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oMath>
                </a14:m>
                <a:r>
                  <a:rPr lang="en-US" altLang="zh-CN" dirty="0"/>
                  <a:t>.</a:t>
                </a:r>
              </a:p>
              <a:p>
                <a:pPr marL="365760" indent="0">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m:t>
                    </m:r>
                    <m:r>
                      <a:rPr lang="en-US" altLang="zh-CN" sz="2400" b="1" i="1">
                        <a:latin typeface="Cambria Math" panose="02040503050406030204" pitchFamily="18" charset="0"/>
                      </a:rPr>
                      <m:t>𝒙</m:t>
                    </m:r>
                    <m:r>
                      <a:rPr lang="en-US" altLang="zh-CN" sz="2400">
                        <a:latin typeface="Cambria Math" panose="02040503050406030204" pitchFamily="18" charset="0"/>
                      </a:rPr>
                      <m:t>)</m:t>
                    </m:r>
                  </m:oMath>
                </a14:m>
                <a:r>
                  <a:rPr lang="en-US" altLang="zh-CN" sz="2400" dirty="0"/>
                  <a:t> eigenfunctions scaled by square root of eigenvalues of </a:t>
                </a:r>
                <a14:m>
                  <m:oMath xmlns:m="http://schemas.openxmlformats.org/officeDocument/2006/math">
                    <m:r>
                      <a:rPr lang="en-US" altLang="zh-CN" sz="2400" i="1">
                        <a:latin typeface="Cambria Math" panose="02040503050406030204" pitchFamily="18" charset="0"/>
                      </a:rPr>
                      <m:t>𝐶</m:t>
                    </m:r>
                  </m:oMath>
                </a14:m>
                <a:r>
                  <a:rPr lang="en-US" altLang="zh-CN" sz="2400" dirty="0"/>
                  <a:t>.</a:t>
                </a:r>
              </a:p>
              <a:p>
                <a:pPr marL="365760" indent="0">
                  <a:buNone/>
                </a:pPr>
                <a:endParaRPr lang="en-US" altLang="zh-CN" sz="2400" dirty="0"/>
              </a:p>
              <a:p>
                <a:pPr marL="0" indent="0">
                  <a:buNone/>
                </a:pPr>
                <a:endParaRPr lang="en-US"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88099" y="1000106"/>
                <a:ext cx="8580328" cy="5638690"/>
              </a:xfrm>
              <a:blipFill>
                <a:blip r:embed="rId2"/>
                <a:stretch>
                  <a:fillRect l="-1065" t="-21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427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Karhunen-Loève (KL) Expansion</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88099" y="1114816"/>
                <a:ext cx="8585557" cy="5523979"/>
              </a:xfrm>
            </p:spPr>
            <p:txBody>
              <a:bodyPr>
                <a:normAutofit lnSpcReduction="10000"/>
              </a:bodyPr>
              <a:lstStyle/>
              <a:p>
                <a:r>
                  <a:rPr lang="en-US" altLang="zh-CN" sz="2600" dirty="0"/>
                  <a:t>Distribution of coefficient </a:t>
                </a:r>
                <a14:m>
                  <m:oMath xmlns:m="http://schemas.openxmlformats.org/officeDocument/2006/math">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𝑧</m:t>
                        </m:r>
                      </m:e>
                      <m:sub>
                        <m:r>
                          <a:rPr lang="en-US" altLang="zh-CN" sz="2600">
                            <a:latin typeface="Cambria Math" panose="02040503050406030204" pitchFamily="18" charset="0"/>
                          </a:rPr>
                          <m:t>𝑖</m:t>
                        </m:r>
                      </m:sub>
                    </m:sSub>
                    <m:r>
                      <a:rPr lang="en-US" altLang="zh-CN" sz="2600">
                        <a:latin typeface="Cambria Math" panose="02040503050406030204" pitchFamily="18" charset="0"/>
                      </a:rPr>
                      <m:t> </m:t>
                    </m:r>
                  </m:oMath>
                </a14:m>
                <a:r>
                  <a:rPr lang="en-US" altLang="zh-CN" sz="2600" dirty="0"/>
                  <a:t>is </a:t>
                </a:r>
                <a:r>
                  <a:rPr lang="en-US" altLang="zh-CN" sz="2600" dirty="0">
                    <a:solidFill>
                      <a:srgbClr val="FF0000"/>
                    </a:solidFill>
                  </a:rPr>
                  <a:t>unknown</a:t>
                </a:r>
                <a:r>
                  <a:rPr lang="en-US" altLang="zh-CN" sz="2600" dirty="0"/>
                  <a:t>.</a:t>
                </a:r>
              </a:p>
              <a:p>
                <a:r>
                  <a:rPr lang="en-US" altLang="zh-CN" sz="2600" dirty="0"/>
                  <a:t>We derive the conditional distribution of </a:t>
                </a:r>
                <a14:m>
                  <m:oMath xmlns:m="http://schemas.openxmlformats.org/officeDocument/2006/math">
                    <m:sSup>
                      <m:sSupPr>
                        <m:ctrlPr>
                          <a:rPr lang="en-US" altLang="zh-CN" sz="2600" b="0" i="1" smtClean="0">
                            <a:latin typeface="Cambria Math" panose="02040503050406030204" pitchFamily="18" charset="0"/>
                          </a:rPr>
                        </m:ctrlPr>
                      </m:sSupPr>
                      <m:e>
                        <m:d>
                          <m:dPr>
                            <m:ctrlPr>
                              <a:rPr lang="en-US" altLang="zh-CN" sz="2600" b="0" i="1" smtClean="0">
                                <a:latin typeface="Cambria Math" panose="02040503050406030204" pitchFamily="18" charset="0"/>
                              </a:rPr>
                            </m:ctrlPr>
                          </m:dPr>
                          <m:e>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𝑧</m:t>
                                </m:r>
                              </m:e>
                              <m:sub>
                                <m:r>
                                  <a:rPr lang="en-US" altLang="zh-CN" sz="2600" b="0" i="1" smtClean="0">
                                    <a:latin typeface="Cambria Math" panose="02040503050406030204" pitchFamily="18" charset="0"/>
                                  </a:rPr>
                                  <m:t>1</m:t>
                                </m:r>
                              </m:sub>
                            </m:sSub>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𝑧</m:t>
                                </m:r>
                              </m:e>
                              <m:sub>
                                <m:r>
                                  <a:rPr lang="en-US" altLang="zh-CN" sz="2600" b="0" i="1" smtClean="0">
                                    <a:latin typeface="Cambria Math" panose="02040503050406030204" pitchFamily="18" charset="0"/>
                                  </a:rPr>
                                  <m:t>𝑀</m:t>
                                </m:r>
                              </m:sub>
                            </m:sSub>
                          </m:e>
                        </m:d>
                      </m:e>
                      <m:sup>
                        <m:r>
                          <a:rPr lang="en-US" altLang="zh-CN" sz="2600" b="0" i="1" smtClean="0">
                            <a:latin typeface="Cambria Math" panose="02040503050406030204" pitchFamily="18" charset="0"/>
                          </a:rPr>
                          <m:t>𝑇</m:t>
                        </m:r>
                      </m:sup>
                    </m:sSup>
                    <m:r>
                      <a:rPr lang="en-US" altLang="zh-CN" sz="2600">
                        <a:latin typeface="Cambria Math" panose="02040503050406030204" pitchFamily="18" charset="0"/>
                      </a:rPr>
                      <m:t>|</m:t>
                    </m:r>
                    <m:r>
                      <a:rPr lang="en-US" altLang="zh-CN" sz="2600">
                        <a:latin typeface="Cambria Math" panose="02040503050406030204" pitchFamily="18" charset="0"/>
                      </a:rPr>
                      <m:t>𝜼</m:t>
                    </m:r>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𝑁</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0, </m:t>
                        </m:r>
                        <m:r>
                          <m:rPr>
                            <m:sty m:val="p"/>
                          </m:rPr>
                          <a:rPr lang="en-US" altLang="zh-CN" sz="2600" b="0" i="0" smtClean="0">
                            <a:latin typeface="Cambria Math" panose="02040503050406030204" pitchFamily="18" charset="0"/>
                          </a:rPr>
                          <m:t>Σ</m:t>
                        </m:r>
                        <m:d>
                          <m:dPr>
                            <m:ctrlPr>
                              <a:rPr lang="en-US" altLang="zh-CN" sz="2600" b="0" i="1" smtClean="0">
                                <a:latin typeface="Cambria Math" panose="02040503050406030204" pitchFamily="18" charset="0"/>
                              </a:rPr>
                            </m:ctrlPr>
                          </m:dPr>
                          <m:e>
                            <m:r>
                              <a:rPr lang="en-US" altLang="zh-CN" sz="2600" b="1" i="1" smtClean="0">
                                <a:latin typeface="Cambria Math" panose="02040503050406030204" pitchFamily="18" charset="0"/>
                              </a:rPr>
                              <m:t>𝜼</m:t>
                            </m:r>
                          </m:e>
                        </m:d>
                      </m:e>
                    </m:d>
                  </m:oMath>
                </a14:m>
                <a:r>
                  <a:rPr lang="en-US" altLang="zh-CN" sz="2600" dirty="0">
                    <a:latin typeface="Cambria Math" panose="02040503050406030204" pitchFamily="18" charset="0"/>
                  </a:rPr>
                  <a:t>, where</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r>
                                <m:rPr>
                                  <m:sty m:val="p"/>
                                </m:rPr>
                                <a:rPr lang="en-US" altLang="zh-CN" sz="2000">
                                  <a:latin typeface="Cambria Math" panose="02040503050406030204" pitchFamily="18" charset="0"/>
                                </a:rPr>
                                <m:t>Σ</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𝜼</m:t>
                                  </m:r>
                                </m:e>
                              </m:d>
                            </m:e>
                          </m:d>
                        </m:e>
                        <m:sub>
                          <m:r>
                            <a:rPr lang="en-US" altLang="zh-CN" sz="2000" b="0" i="1" smtClean="0">
                              <a:latin typeface="Cambria Math" panose="02040503050406030204" pitchFamily="18" charset="0"/>
                            </a:rPr>
                            <m:t>𝑖𝑗</m:t>
                          </m:r>
                        </m:sub>
                      </m:sSub>
                      <m:r>
                        <a:rPr lang="en-US" altLang="zh-CN" sz="2000" b="0" i="0" smtClean="0">
                          <a:latin typeface="Cambria Math" panose="02040503050406030204" pitchFamily="18" charset="0"/>
                        </a:rPr>
                        <m:t>=</m:t>
                      </m:r>
                      <m:r>
                        <m:rPr>
                          <m:sty m:val="p"/>
                        </m:rPr>
                        <a:rPr lang="en-US" altLang="zh-CN" sz="2000">
                          <a:latin typeface="Cambria Math" panose="02040503050406030204" pitchFamily="18" charset="0"/>
                        </a:rPr>
                        <m:t>cov</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b="1" i="1">
                              <a:latin typeface="Cambria Math" panose="02040503050406030204" pitchFamily="18" charset="0"/>
                            </a:rPr>
                            <m:t>𝜼</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𝑗</m:t>
                                  </m:r>
                                </m:sub>
                              </m:sSub>
                            </m:e>
                          </m:d>
                        </m:e>
                        <m:sup>
                          <m:r>
                            <a:rPr lang="en-US" altLang="zh-CN" sz="2000" i="1">
                              <a:latin typeface="Cambria Math" panose="02040503050406030204" pitchFamily="18" charset="0"/>
                            </a:rPr>
                            <m:t>−1</m:t>
                          </m:r>
                        </m:sup>
                      </m:sSup>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𝑅</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e>
                        <m:e>
                          <m:r>
                            <a:rPr lang="en-US" altLang="zh-CN" sz="2000" b="1" i="1">
                              <a:latin typeface="Cambria Math" panose="02040503050406030204" pitchFamily="18" charset="0"/>
                            </a:rPr>
                            <m:t>𝜼</m:t>
                          </m:r>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𝑗</m:t>
                          </m:r>
                        </m:sub>
                      </m:sSub>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e>
                      </m:d>
                      <m:r>
                        <a:rPr lang="en-US" altLang="zh-CN" sz="2000" i="1">
                          <a:latin typeface="Cambria Math" panose="02040503050406030204" pitchFamily="18" charset="0"/>
                        </a:rPr>
                        <m:t>𝑑</m:t>
                      </m:r>
                      <m:r>
                        <a:rPr lang="en-US" altLang="zh-CN" sz="2000" b="1" i="1">
                          <a:latin typeface="Cambria Math" panose="02040503050406030204" pitchFamily="18" charset="0"/>
                        </a:rPr>
                        <m:t>𝒙</m:t>
                      </m:r>
                      <m:r>
                        <a:rPr lang="en-US" altLang="zh-CN" sz="2000" i="1">
                          <a:latin typeface="Cambria Math" panose="02040503050406030204" pitchFamily="18" charset="0"/>
                        </a:rPr>
                        <m:t>𝑑</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oMath>
                  </m:oMathPara>
                </a14:m>
                <a:endParaRPr lang="en-US" altLang="zh-CN" sz="2000" dirty="0"/>
              </a:p>
              <a:p>
                <a14:m>
                  <m:oMath xmlns:m="http://schemas.openxmlformats.org/officeDocument/2006/math">
                    <m:r>
                      <a:rPr lang="en-US" altLang="zh-CN" sz="2600">
                        <a:latin typeface="Cambria Math" panose="02040503050406030204" pitchFamily="18" charset="0"/>
                      </a:rPr>
                      <m:t>𝑓</m:t>
                    </m:r>
                    <m:d>
                      <m:dPr>
                        <m:ctrlPr>
                          <a:rPr lang="en-US" altLang="zh-CN" sz="2600" i="1">
                            <a:latin typeface="Cambria Math" panose="02040503050406030204" pitchFamily="18" charset="0"/>
                          </a:rPr>
                        </m:ctrlPr>
                      </m:dPr>
                      <m:e>
                        <m:r>
                          <a:rPr lang="en-US" altLang="zh-CN" sz="2600">
                            <a:latin typeface="Cambria Math" panose="02040503050406030204" pitchFamily="18" charset="0"/>
                          </a:rPr>
                          <m:t>𝒙</m:t>
                        </m:r>
                      </m:e>
                    </m:d>
                    <m:r>
                      <a:rPr lang="en-US" altLang="zh-CN" sz="2600">
                        <a:latin typeface="Cambria Math" panose="02040503050406030204" pitchFamily="18" charset="0"/>
                      </a:rPr>
                      <m:t>≈</m:t>
                    </m:r>
                    <m:nary>
                      <m:naryPr>
                        <m:chr m:val="∑"/>
                        <m:ctrlPr>
                          <a:rPr lang="en-US" altLang="zh-CN" sz="2600" i="1">
                            <a:latin typeface="Cambria Math" panose="02040503050406030204" pitchFamily="18" charset="0"/>
                          </a:rPr>
                        </m:ctrlPr>
                      </m:naryPr>
                      <m:sub>
                        <m:r>
                          <a:rPr lang="en-US" altLang="zh-CN" sz="2600">
                            <a:latin typeface="Cambria Math" panose="02040503050406030204" pitchFamily="18" charset="0"/>
                          </a:rPr>
                          <m:t>𝑖</m:t>
                        </m:r>
                        <m:r>
                          <a:rPr lang="en-US" altLang="zh-CN" sz="2600">
                            <a:latin typeface="Cambria Math" panose="02040503050406030204" pitchFamily="18" charset="0"/>
                          </a:rPr>
                          <m:t>=1</m:t>
                        </m:r>
                      </m:sub>
                      <m:sup>
                        <m:r>
                          <a:rPr lang="en-US" altLang="zh-CN" sz="2600">
                            <a:latin typeface="Cambria Math" panose="02040503050406030204" pitchFamily="18" charset="0"/>
                          </a:rPr>
                          <m:t>𝑀</m:t>
                        </m:r>
                      </m:sup>
                      <m:e>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𝜁</m:t>
                            </m:r>
                          </m:e>
                          <m:sub>
                            <m:r>
                              <a:rPr lang="en-US" altLang="zh-CN" sz="2600">
                                <a:latin typeface="Cambria Math" panose="02040503050406030204" pitchFamily="18" charset="0"/>
                              </a:rPr>
                              <m:t>𝑖</m:t>
                            </m:r>
                          </m:sub>
                        </m:sSub>
                      </m:e>
                    </m:nary>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𝑣</m:t>
                        </m:r>
                      </m:e>
                      <m:sub>
                        <m:r>
                          <a:rPr lang="en-US" altLang="zh-CN" sz="2600">
                            <a:latin typeface="Cambria Math" panose="02040503050406030204" pitchFamily="18" charset="0"/>
                          </a:rPr>
                          <m:t>𝑖</m:t>
                        </m:r>
                      </m:sub>
                    </m:sSub>
                    <m:d>
                      <m:dPr>
                        <m:ctrlPr>
                          <a:rPr lang="en-US" altLang="zh-CN" sz="2600" i="1">
                            <a:latin typeface="Cambria Math" panose="02040503050406030204" pitchFamily="18" charset="0"/>
                          </a:rPr>
                        </m:ctrlPr>
                      </m:dPr>
                      <m:e>
                        <m:r>
                          <a:rPr lang="en-US" altLang="zh-CN" sz="2600">
                            <a:latin typeface="Cambria Math" panose="02040503050406030204" pitchFamily="18" charset="0"/>
                          </a:rPr>
                          <m:t>𝒙</m:t>
                        </m:r>
                      </m:e>
                    </m:d>
                  </m:oMath>
                </a14:m>
                <a:r>
                  <a:rPr lang="en-US" altLang="zh-CN" sz="2600" dirty="0"/>
                  <a:t>, finite dimensional approximation, where </a:t>
                </a:r>
                <a14:m>
                  <m:oMath xmlns:m="http://schemas.openxmlformats.org/officeDocument/2006/math">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𝜁</m:t>
                        </m:r>
                      </m:e>
                      <m:sub>
                        <m:r>
                          <a:rPr lang="en-US" altLang="zh-CN" sz="2600">
                            <a:latin typeface="Cambria Math" panose="02040503050406030204" pitchFamily="18" charset="0"/>
                          </a:rPr>
                          <m:t>𝑖</m:t>
                        </m:r>
                      </m:sub>
                    </m:sSub>
                    <m:r>
                      <a:rPr lang="en-US" altLang="zh-CN" sz="2600">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𝜎</m:t>
                        </m:r>
                      </m:e>
                      <m:sub>
                        <m:r>
                          <a:rPr lang="en-US" altLang="zh-CN" sz="2600">
                            <a:latin typeface="Cambria Math" panose="02040503050406030204" pitchFamily="18" charset="0"/>
                          </a:rPr>
                          <m:t>𝑓</m:t>
                        </m:r>
                      </m:sub>
                    </m:sSub>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𝑧</m:t>
                        </m:r>
                      </m:e>
                      <m:sub>
                        <m:r>
                          <a:rPr lang="en-US" altLang="zh-CN" sz="2600">
                            <a:latin typeface="Cambria Math" panose="02040503050406030204" pitchFamily="18" charset="0"/>
                          </a:rPr>
                          <m:t>𝑖</m:t>
                        </m:r>
                      </m:sub>
                    </m:sSub>
                    <m:r>
                      <a:rPr lang="en-US" altLang="zh-CN" sz="2600">
                        <a:latin typeface="Cambria Math" panose="02040503050406030204" pitchFamily="18" charset="0"/>
                      </a:rPr>
                      <m:t>, </m:t>
                    </m:r>
                    <m:r>
                      <a:rPr lang="en-US" altLang="zh-CN" sz="2600">
                        <a:latin typeface="Cambria Math" panose="02040503050406030204" pitchFamily="18" charset="0"/>
                      </a:rPr>
                      <m:t>𝑖</m:t>
                    </m:r>
                    <m:r>
                      <a:rPr lang="en-US" altLang="zh-CN" sz="2600">
                        <a:latin typeface="Cambria Math" panose="02040503050406030204" pitchFamily="18" charset="0"/>
                      </a:rPr>
                      <m:t>=1,…,</m:t>
                    </m:r>
                    <m:r>
                      <a:rPr lang="en-US" altLang="zh-CN" sz="2600">
                        <a:latin typeface="Cambria Math" panose="02040503050406030204" pitchFamily="18" charset="0"/>
                      </a:rPr>
                      <m:t>𝑀</m:t>
                    </m:r>
                    <m:r>
                      <a:rPr lang="en-US" altLang="zh-CN" sz="2600">
                        <a:latin typeface="Cambria Math" panose="02040503050406030204" pitchFamily="18" charset="0"/>
                      </a:rPr>
                      <m:t>.</m:t>
                    </m:r>
                  </m:oMath>
                </a14:m>
                <a:r>
                  <a:rPr lang="en-US" altLang="zh-CN" sz="2600" dirty="0"/>
                  <a:t> </a:t>
                </a:r>
                <a14:m>
                  <m:oMath xmlns:m="http://schemas.openxmlformats.org/officeDocument/2006/math">
                    <m:r>
                      <a:rPr lang="en-US" altLang="zh-CN" sz="2600">
                        <a:latin typeface="Cambria Math" panose="02040503050406030204" pitchFamily="18" charset="0"/>
                      </a:rPr>
                      <m:t>𝜻</m:t>
                    </m:r>
                    <m:r>
                      <a:rPr lang="en-US" altLang="zh-CN" sz="2600">
                        <a:latin typeface="Cambria Math" panose="02040503050406030204" pitchFamily="18" charset="0"/>
                      </a:rPr>
                      <m:t>=</m:t>
                    </m:r>
                    <m:sSup>
                      <m:sSupPr>
                        <m:ctrlPr>
                          <a:rPr lang="en-US" altLang="zh-CN" sz="2600" i="1">
                            <a:latin typeface="Cambria Math" panose="02040503050406030204" pitchFamily="18" charset="0"/>
                          </a:rPr>
                        </m:ctrlPr>
                      </m:sSupPr>
                      <m:e>
                        <m:d>
                          <m:dPr>
                            <m:ctrlPr>
                              <a:rPr lang="en-US" altLang="zh-CN" sz="2600" i="1">
                                <a:latin typeface="Cambria Math" panose="02040503050406030204" pitchFamily="18" charset="0"/>
                              </a:rPr>
                            </m:ctrlPr>
                          </m:dPr>
                          <m:e>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𝜁</m:t>
                                </m:r>
                              </m:e>
                              <m:sub>
                                <m:r>
                                  <a:rPr lang="en-US" altLang="zh-CN" sz="2600">
                                    <a:latin typeface="Cambria Math" panose="02040503050406030204" pitchFamily="18" charset="0"/>
                                  </a:rPr>
                                  <m:t>1</m:t>
                                </m:r>
                              </m:sub>
                            </m:sSub>
                            <m:r>
                              <a:rPr lang="en-US" altLang="zh-CN" sz="2600">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a:latin typeface="Cambria Math" panose="02040503050406030204" pitchFamily="18" charset="0"/>
                                  </a:rPr>
                                  <m:t>𝜁</m:t>
                                </m:r>
                              </m:e>
                              <m:sub>
                                <m:r>
                                  <a:rPr lang="en-US" altLang="zh-CN" sz="2600">
                                    <a:latin typeface="Cambria Math" panose="02040503050406030204" pitchFamily="18" charset="0"/>
                                  </a:rPr>
                                  <m:t>𝑀</m:t>
                                </m:r>
                              </m:sub>
                            </m:sSub>
                          </m:e>
                        </m:d>
                      </m:e>
                      <m:sup>
                        <m:r>
                          <a:rPr lang="en-US" altLang="zh-CN" sz="2600">
                            <a:latin typeface="Cambria Math" panose="02040503050406030204" pitchFamily="18" charset="0"/>
                          </a:rPr>
                          <m:t>𝑇</m:t>
                        </m:r>
                      </m:sup>
                    </m:sSup>
                  </m:oMath>
                </a14:m>
                <a:r>
                  <a:rPr lang="en-US" altLang="zh-CN" sz="2600" dirty="0"/>
                  <a:t>.</a:t>
                </a:r>
              </a:p>
              <a:p>
                <a:r>
                  <a:rPr lang="en-US" altLang="zh-CN" sz="2600" dirty="0"/>
                  <a:t>Determine the truncation number </a:t>
                </a:r>
                <a14:m>
                  <m:oMath xmlns:m="http://schemas.openxmlformats.org/officeDocument/2006/math">
                    <m:r>
                      <a:rPr lang="en-US" altLang="zh-CN" sz="2600" b="0" i="1" smtClean="0">
                        <a:latin typeface="Cambria Math" panose="02040503050406030204" pitchFamily="18" charset="0"/>
                      </a:rPr>
                      <m:t>𝑀</m:t>
                    </m:r>
                  </m:oMath>
                </a14:m>
                <a:r>
                  <a:rPr lang="en-US" altLang="zh-CN" sz="2600" dirty="0"/>
                  <a:t>: </a:t>
                </a:r>
                <a:endParaRPr lang="en-US" altLang="zh-CN" sz="2600" i="1" dirty="0">
                  <a:latin typeface="Cambria Math" panose="02040503050406030204" pitchFamily="18" charset="0"/>
                </a:endParaRPr>
              </a:p>
              <a:p>
                <a:pPr lvl="1"/>
                <a14:m>
                  <m:oMath xmlns:m="http://schemas.openxmlformats.org/officeDocument/2006/math">
                    <m:r>
                      <a:rPr lang="en-US" altLang="zh-CN" sz="2200" i="1">
                        <a:latin typeface="Cambria Math" panose="02040503050406030204" pitchFamily="18" charset="0"/>
                      </a:rPr>
                      <m:t>𝑀</m:t>
                    </m:r>
                  </m:oMath>
                </a14:m>
                <a:r>
                  <a:rPr lang="en-US" altLang="zh-CN" sz="2200" dirty="0"/>
                  <a:t> is set as the smallest integer </a:t>
                </a:r>
                <a14:m>
                  <m:oMath xmlns:m="http://schemas.openxmlformats.org/officeDocument/2006/math">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𝑀</m:t>
                        </m:r>
                      </m:e>
                      <m:sub>
                        <m:r>
                          <a:rPr lang="en-US" altLang="zh-CN" sz="2200" i="1">
                            <a:latin typeface="Cambria Math" panose="02040503050406030204" pitchFamily="18" charset="0"/>
                          </a:rPr>
                          <m:t>∗</m:t>
                        </m:r>
                      </m:sub>
                    </m:sSub>
                  </m:oMath>
                </a14:m>
                <a:r>
                  <a:rPr lang="en-US" altLang="zh-CN" sz="2200" dirty="0"/>
                  <a:t> such that </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a:latin typeface="Cambria Math" panose="02040503050406030204" pitchFamily="18" charset="0"/>
                              </a:rPr>
                              <m:t>𝑖</m:t>
                            </m:r>
                          </m:sub>
                        </m:sSub>
                        <m:d>
                          <m:dPr>
                            <m:ctrlPr>
                              <a:rPr lang="en-US" altLang="zh-CN" sz="2000" i="1">
                                <a:latin typeface="Cambria Math" panose="02040503050406030204" pitchFamily="18" charset="0"/>
                              </a:rPr>
                            </m:ctrlPr>
                          </m:dPr>
                          <m:e>
                            <m:r>
                              <a:rPr lang="en-US" altLang="zh-CN" sz="2000">
                                <a:latin typeface="Cambria Math" panose="02040503050406030204" pitchFamily="18" charset="0"/>
                              </a:rPr>
                              <m:t>𝒙</m:t>
                            </m:r>
                          </m:e>
                        </m:d>
                        <m:r>
                          <a:rPr lang="en-US" altLang="zh-CN" sz="2000" b="0" i="0" smtClean="0">
                            <a:latin typeface="Cambria Math" panose="02040503050406030204" pitchFamily="18" charset="0"/>
                          </a:rPr>
                          <m:t>, </m:t>
                        </m:r>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i="1">
                            <a:latin typeface="Cambria Math" panose="02040503050406030204" pitchFamily="18" charset="0"/>
                          </a:rPr>
                          <m:t>𝑀</m:t>
                        </m:r>
                      </m:e>
                    </m:d>
                  </m:oMath>
                </a14:m>
                <a:r>
                  <a:rPr lang="en-US" altLang="zh-CN" sz="2200" dirty="0"/>
                  <a:t> capture at least a fraction </a:t>
                </a:r>
                <a14:m>
                  <m:oMath xmlns:m="http://schemas.openxmlformats.org/officeDocument/2006/math">
                    <m:r>
                      <a:rPr lang="en-US" altLang="zh-CN" sz="2200" i="1">
                        <a:latin typeface="Cambria Math" panose="02040503050406030204" pitchFamily="18" charset="0"/>
                      </a:rPr>
                      <m:t>𝜏</m:t>
                    </m:r>
                    <m:r>
                      <a:rPr lang="en-US" altLang="zh-CN" sz="2200" b="0" i="1" smtClean="0">
                        <a:latin typeface="Cambria Math" panose="02040503050406030204" pitchFamily="18" charset="0"/>
                      </a:rPr>
                      <m:t>(=95%)</m:t>
                    </m:r>
                  </m:oMath>
                </a14:m>
                <a:r>
                  <a:rPr lang="en-US" altLang="zh-CN" sz="2200" dirty="0"/>
                  <a:t> of the total variance of </a:t>
                </a:r>
                <a14:m>
                  <m:oMath xmlns:m="http://schemas.openxmlformats.org/officeDocument/2006/math">
                    <m:d>
                      <m:dPr>
                        <m:begChr m:val=""/>
                        <m:endChr m:val="|"/>
                        <m:ctrlPr>
                          <a:rPr lang="en-US" altLang="zh-CN" sz="2200" i="1">
                            <a:latin typeface="Cambria Math" panose="02040503050406030204" pitchFamily="18" charset="0"/>
                          </a:rPr>
                        </m:ctrlPr>
                      </m:dPr>
                      <m:e>
                        <m:r>
                          <a:rPr lang="en-US" altLang="zh-CN" sz="2200" i="1">
                            <a:latin typeface="Cambria Math" panose="02040503050406030204" pitchFamily="18" charset="0"/>
                          </a:rPr>
                          <m:t>𝑓</m:t>
                        </m:r>
                        <m:d>
                          <m:dPr>
                            <m:ctrlPr>
                              <a:rPr lang="en-US" altLang="zh-CN" sz="2200" i="1">
                                <a:latin typeface="Cambria Math" panose="02040503050406030204" pitchFamily="18" charset="0"/>
                              </a:rPr>
                            </m:ctrlPr>
                          </m:dPr>
                          <m:e>
                            <m:r>
                              <a:rPr lang="en-US" altLang="zh-CN" sz="2200" b="1" i="1">
                                <a:latin typeface="Cambria Math" panose="02040503050406030204" pitchFamily="18" charset="0"/>
                              </a:rPr>
                              <m:t>𝒙</m:t>
                            </m:r>
                          </m:e>
                        </m:d>
                        <m:r>
                          <a:rPr lang="en-US" altLang="zh-CN" sz="2200" b="1"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𝜎</m:t>
                            </m:r>
                          </m:e>
                          <m:sub>
                            <m:r>
                              <a:rPr lang="en-US" altLang="zh-CN" sz="2200" i="1">
                                <a:latin typeface="Cambria Math" panose="02040503050406030204" pitchFamily="18" charset="0"/>
                              </a:rPr>
                              <m:t>𝑓</m:t>
                            </m:r>
                          </m:sub>
                        </m:sSub>
                      </m:e>
                    </m:d>
                    <m:r>
                      <a:rPr lang="en-US" altLang="zh-CN" sz="2200" b="1" i="1">
                        <a:latin typeface="Cambria Math" panose="02040503050406030204" pitchFamily="18" charset="0"/>
                      </a:rPr>
                      <m:t>𝜼</m:t>
                    </m:r>
                  </m:oMath>
                </a14:m>
                <a:r>
                  <a:rPr lang="en-US" sz="2200" dirty="0"/>
                  <a:t> for all </a:t>
                </a:r>
                <a14:m>
                  <m:oMath xmlns:m="http://schemas.openxmlformats.org/officeDocument/2006/math">
                    <m:r>
                      <a:rPr lang="en-US" sz="2200" b="1" i="1" smtClean="0">
                        <a:latin typeface="Cambria Math" panose="02040503050406030204" pitchFamily="18" charset="0"/>
                      </a:rPr>
                      <m:t>𝜼</m:t>
                    </m:r>
                    <m:r>
                      <a:rPr lang="en-US" sz="2200" b="0" i="1" smtClean="0">
                        <a:latin typeface="Cambria Math" panose="02040503050406030204" pitchFamily="18" charset="0"/>
                      </a:rPr>
                      <m:t>∈</m:t>
                    </m:r>
                    <m:r>
                      <m:rPr>
                        <m:sty m:val="p"/>
                      </m:rPr>
                      <a:rPr lang="en-US" sz="2200" b="0" i="0" smtClean="0">
                        <a:latin typeface="Cambria Math" panose="02040503050406030204" pitchFamily="18" charset="0"/>
                      </a:rPr>
                      <m:t>Η</m:t>
                    </m:r>
                  </m:oMath>
                </a14:m>
                <a:r>
                  <a:rPr lang="en-US" sz="2200" dirty="0"/>
                  <a:t>. </a:t>
                </a:r>
              </a:p>
              <a:p>
                <a:r>
                  <a:rPr lang="en-US" sz="2600" dirty="0">
                    <a:solidFill>
                      <a:schemeClr val="accent1"/>
                    </a:solidFill>
                  </a:rPr>
                  <a:t>F</a:t>
                </a:r>
                <a:r>
                  <a:rPr lang="en-US" altLang="zh-CN" sz="2600" dirty="0">
                    <a:solidFill>
                      <a:schemeClr val="accent1"/>
                    </a:solidFill>
                  </a:rPr>
                  <a:t>unctional parameter </a:t>
                </a:r>
                <a14:m>
                  <m:oMath xmlns:m="http://schemas.openxmlformats.org/officeDocument/2006/math">
                    <m:r>
                      <a:rPr lang="en-US" altLang="zh-CN" sz="2600" i="1" smtClean="0">
                        <a:solidFill>
                          <a:schemeClr val="accent1"/>
                        </a:solidFill>
                        <a:latin typeface="Cambria Math" panose="02040503050406030204" pitchFamily="18" charset="0"/>
                      </a:rPr>
                      <m:t>𝑓</m:t>
                    </m:r>
                    <m:d>
                      <m:dPr>
                        <m:ctrlPr>
                          <a:rPr lang="en-US" altLang="zh-CN" sz="2600" i="1">
                            <a:solidFill>
                              <a:schemeClr val="accent1"/>
                            </a:solidFill>
                            <a:latin typeface="Cambria Math" panose="02040503050406030204" pitchFamily="18" charset="0"/>
                          </a:rPr>
                        </m:ctrlPr>
                      </m:dPr>
                      <m:e>
                        <m:r>
                          <a:rPr lang="en-US" altLang="zh-CN" sz="2600" b="1" i="1">
                            <a:solidFill>
                              <a:schemeClr val="accent1"/>
                            </a:solidFill>
                            <a:latin typeface="Cambria Math" panose="02040503050406030204" pitchFamily="18" charset="0"/>
                          </a:rPr>
                          <m:t>⋅</m:t>
                        </m:r>
                      </m:e>
                    </m:d>
                  </m:oMath>
                </a14:m>
                <a:r>
                  <a:rPr lang="en-US" sz="2600" dirty="0">
                    <a:solidFill>
                      <a:schemeClr val="accent1"/>
                    </a:solidFill>
                  </a:rPr>
                  <a:t> is parametrized by</a:t>
                </a:r>
                <a:r>
                  <a:rPr lang="en-US" altLang="zh-CN" sz="2600" b="1" dirty="0">
                    <a:solidFill>
                      <a:schemeClr val="accent1"/>
                    </a:solidFill>
                  </a:rPr>
                  <a:t> </a:t>
                </a:r>
                <a14:m>
                  <m:oMath xmlns:m="http://schemas.openxmlformats.org/officeDocument/2006/math">
                    <m:r>
                      <a:rPr lang="en-US" altLang="zh-CN" sz="2600" b="1" i="1">
                        <a:solidFill>
                          <a:schemeClr val="accent1"/>
                        </a:solidFill>
                        <a:latin typeface="Cambria Math" panose="02040503050406030204" pitchFamily="18" charset="0"/>
                      </a:rPr>
                      <m:t>𝝃</m:t>
                    </m:r>
                    <m:r>
                      <a:rPr lang="en-US" altLang="zh-CN" sz="2600" b="1" i="1" smtClean="0">
                        <a:solidFill>
                          <a:schemeClr val="accent1"/>
                        </a:solidFill>
                        <a:latin typeface="Cambria Math" panose="02040503050406030204" pitchFamily="18" charset="0"/>
                      </a:rPr>
                      <m:t>=</m:t>
                    </m:r>
                    <m:d>
                      <m:dPr>
                        <m:ctrlPr>
                          <a:rPr lang="en-US" altLang="zh-CN" sz="2600" i="1">
                            <a:solidFill>
                              <a:schemeClr val="accent1"/>
                            </a:solidFill>
                            <a:latin typeface="Cambria Math" panose="02040503050406030204" pitchFamily="18" charset="0"/>
                          </a:rPr>
                        </m:ctrlPr>
                      </m:dPr>
                      <m:e>
                        <m:r>
                          <a:rPr lang="en-US" altLang="zh-CN" sz="2600" b="1" i="1" smtClean="0">
                            <a:solidFill>
                              <a:schemeClr val="accent1"/>
                            </a:solidFill>
                            <a:latin typeface="Cambria Math" panose="02040503050406030204" pitchFamily="18" charset="0"/>
                          </a:rPr>
                          <m:t>𝜻</m:t>
                        </m:r>
                        <m:r>
                          <a:rPr lang="en-US" altLang="zh-CN" sz="2600" b="0" i="1" smtClean="0">
                            <a:solidFill>
                              <a:schemeClr val="accent1"/>
                            </a:solidFill>
                            <a:latin typeface="Cambria Math" panose="02040503050406030204" pitchFamily="18" charset="0"/>
                          </a:rPr>
                          <m:t>,</m:t>
                        </m:r>
                        <m:sSubSup>
                          <m:sSubSupPr>
                            <m:ctrlPr>
                              <a:rPr lang="en-US" altLang="zh-CN" sz="2600" i="1">
                                <a:solidFill>
                                  <a:schemeClr val="accent1"/>
                                </a:solidFill>
                                <a:latin typeface="Cambria Math" panose="02040503050406030204" pitchFamily="18" charset="0"/>
                              </a:rPr>
                            </m:ctrlPr>
                          </m:sSubSupPr>
                          <m:e>
                            <m:r>
                              <a:rPr lang="en-US" altLang="zh-CN" sz="2600" i="1">
                                <a:solidFill>
                                  <a:schemeClr val="accent1"/>
                                </a:solidFill>
                                <a:latin typeface="Cambria Math" panose="02040503050406030204" pitchFamily="18" charset="0"/>
                              </a:rPr>
                              <m:t>𝜎</m:t>
                            </m:r>
                          </m:e>
                          <m:sub>
                            <m:r>
                              <a:rPr lang="en-US" altLang="zh-CN" sz="2600" i="1">
                                <a:solidFill>
                                  <a:schemeClr val="accent1"/>
                                </a:solidFill>
                                <a:latin typeface="Cambria Math" panose="02040503050406030204" pitchFamily="18" charset="0"/>
                              </a:rPr>
                              <m:t>𝑓</m:t>
                            </m:r>
                          </m:sub>
                          <m:sup>
                            <m:r>
                              <a:rPr lang="en-US" altLang="zh-CN" sz="2600">
                                <a:solidFill>
                                  <a:schemeClr val="accent1"/>
                                </a:solidFill>
                                <a:latin typeface="Cambria Math" panose="02040503050406030204" pitchFamily="18" charset="0"/>
                              </a:rPr>
                              <m:t>2</m:t>
                            </m:r>
                          </m:sup>
                        </m:sSubSup>
                        <m:r>
                          <a:rPr lang="en-US" altLang="zh-CN" sz="2600" b="1" i="1">
                            <a:solidFill>
                              <a:schemeClr val="accent1"/>
                            </a:solidFill>
                            <a:latin typeface="Cambria Math" panose="02040503050406030204" pitchFamily="18" charset="0"/>
                          </a:rPr>
                          <m:t>, </m:t>
                        </m:r>
                        <m:r>
                          <a:rPr lang="en-US" altLang="zh-CN" sz="2600" b="1" i="1">
                            <a:solidFill>
                              <a:schemeClr val="accent1"/>
                            </a:solidFill>
                            <a:latin typeface="Cambria Math" panose="02040503050406030204" pitchFamily="18" charset="0"/>
                          </a:rPr>
                          <m:t>𝜼</m:t>
                        </m:r>
                      </m:e>
                    </m:d>
                  </m:oMath>
                </a14:m>
                <a:r>
                  <a:rPr lang="en-US" sz="2600" dirty="0">
                    <a:solidFill>
                      <a:schemeClr val="accent1"/>
                    </a:solidFill>
                  </a:rPr>
                  <a:t>.</a:t>
                </a:r>
                <a:r>
                  <a:rPr lang="en-US" sz="2600" dirty="0">
                    <a:solidFill>
                      <a:srgbClr val="FF0000"/>
                    </a:solidFill>
                  </a:rPr>
                  <a:t> </a:t>
                </a:r>
              </a:p>
              <a:p>
                <a:r>
                  <a:rPr lang="en-US" altLang="zh-CN" sz="2600" dirty="0"/>
                  <a:t>Prior: </a:t>
                </a:r>
                <a14:m>
                  <m:oMath xmlns:m="http://schemas.openxmlformats.org/officeDocument/2006/math">
                    <m:r>
                      <a:rPr lang="en-US" altLang="zh-CN" sz="2600" b="0" i="1" smtClean="0">
                        <a:latin typeface="Cambria Math" panose="02040503050406030204" pitchFamily="18" charset="0"/>
                      </a:rPr>
                      <m:t>𝜋</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𝑓</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m:t>
                            </m:r>
                          </m:e>
                        </m:d>
                      </m:e>
                    </m:d>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𝜋</m:t>
                    </m:r>
                    <m:d>
                      <m:dPr>
                        <m:ctrlPr>
                          <a:rPr lang="en-US" altLang="zh-CN" sz="2600" b="0" i="1" smtClean="0">
                            <a:latin typeface="Cambria Math" panose="02040503050406030204" pitchFamily="18" charset="0"/>
                          </a:rPr>
                        </m:ctrlPr>
                      </m:dPr>
                      <m:e>
                        <m:r>
                          <a:rPr lang="en-US" altLang="zh-CN" sz="2600" b="1" i="1" smtClean="0">
                            <a:latin typeface="Cambria Math" panose="02040503050406030204" pitchFamily="18" charset="0"/>
                          </a:rPr>
                          <m:t>𝝃</m:t>
                        </m:r>
                      </m:e>
                    </m:d>
                    <m:r>
                      <a:rPr lang="en-US" altLang="zh-CN" sz="2600" b="0" i="1" smtClean="0">
                        <a:latin typeface="Cambria Math" panose="02040503050406030204" pitchFamily="18" charset="0"/>
                      </a:rPr>
                      <m:t>=</m:t>
                    </m:r>
                    <m:r>
                      <a:rPr lang="en-US" altLang="zh-CN" sz="2600" b="0" i="1" smtClean="0">
                        <a:latin typeface="Cambria Math" panose="02040503050406030204" pitchFamily="18" charset="0"/>
                      </a:rPr>
                      <m:t>𝜋</m:t>
                    </m:r>
                    <m:d>
                      <m:dPr>
                        <m:ctrlPr>
                          <a:rPr lang="en-US" altLang="zh-CN" sz="2600" b="0" i="1" smtClean="0">
                            <a:latin typeface="Cambria Math" panose="02040503050406030204" pitchFamily="18" charset="0"/>
                          </a:rPr>
                        </m:ctrlPr>
                      </m:dPr>
                      <m:e>
                        <m:r>
                          <a:rPr lang="en-US" altLang="zh-CN" sz="2600" b="1" i="1" smtClean="0">
                            <a:latin typeface="Cambria Math" panose="02040503050406030204" pitchFamily="18" charset="0"/>
                          </a:rPr>
                          <m:t>𝜻</m:t>
                        </m:r>
                      </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𝜎</m:t>
                            </m:r>
                          </m:e>
                          <m:sub>
                            <m:r>
                              <a:rPr lang="en-US" altLang="zh-CN" sz="2600" b="0" i="1" smtClean="0">
                                <a:latin typeface="Cambria Math" panose="02040503050406030204" pitchFamily="18" charset="0"/>
                              </a:rPr>
                              <m:t>𝑓</m:t>
                            </m:r>
                          </m:sub>
                          <m:sup>
                            <m:r>
                              <a:rPr lang="en-US" altLang="zh-CN" sz="2600" b="0" i="1" smtClean="0">
                                <a:latin typeface="Cambria Math" panose="02040503050406030204" pitchFamily="18" charset="0"/>
                              </a:rPr>
                              <m:t>2</m:t>
                            </m:r>
                          </m:sup>
                        </m:sSubSup>
                        <m:r>
                          <a:rPr lang="en-US" altLang="zh-CN" sz="2600" b="0" i="1" smtClean="0">
                            <a:latin typeface="Cambria Math" panose="02040503050406030204" pitchFamily="18" charset="0"/>
                          </a:rPr>
                          <m:t>,</m:t>
                        </m:r>
                        <m:r>
                          <a:rPr lang="en-US" altLang="zh-CN" sz="2600" b="1" i="1" smtClean="0">
                            <a:latin typeface="Cambria Math" panose="02040503050406030204" pitchFamily="18" charset="0"/>
                          </a:rPr>
                          <m:t>𝜼</m:t>
                        </m:r>
                      </m:e>
                    </m:d>
                    <m:r>
                      <a:rPr lang="en-US" altLang="zh-CN" sz="2600" i="1">
                        <a:latin typeface="Cambria Math" panose="02040503050406030204" pitchFamily="18" charset="0"/>
                      </a:rPr>
                      <m:t>𝜋</m:t>
                    </m:r>
                    <m:d>
                      <m:dPr>
                        <m:ctrlPr>
                          <a:rPr lang="en-US" altLang="zh-CN" sz="2600" b="0" i="1" smtClean="0">
                            <a:latin typeface="Cambria Math" panose="02040503050406030204" pitchFamily="18" charset="0"/>
                          </a:rPr>
                        </m:ctrlPr>
                      </m:dPr>
                      <m:e>
                        <m:sSubSup>
                          <m:sSubSupPr>
                            <m:ctrlPr>
                              <a:rPr lang="en-US" altLang="zh-CN" sz="2600" i="1">
                                <a:latin typeface="Cambria Math" panose="02040503050406030204" pitchFamily="18" charset="0"/>
                              </a:rPr>
                            </m:ctrlPr>
                          </m:sSubSupPr>
                          <m:e>
                            <m:r>
                              <a:rPr lang="en-US" altLang="zh-CN" sz="2600" i="1">
                                <a:latin typeface="Cambria Math" panose="02040503050406030204" pitchFamily="18" charset="0"/>
                              </a:rPr>
                              <m:t>𝜎</m:t>
                            </m:r>
                          </m:e>
                          <m:sub>
                            <m:r>
                              <a:rPr lang="en-US" altLang="zh-CN" sz="2600" i="1">
                                <a:latin typeface="Cambria Math" panose="02040503050406030204" pitchFamily="18" charset="0"/>
                              </a:rPr>
                              <m:t>𝑓</m:t>
                            </m:r>
                          </m:sub>
                          <m:sup>
                            <m:r>
                              <a:rPr lang="en-US" altLang="zh-CN" sz="2600" i="1">
                                <a:latin typeface="Cambria Math" panose="02040503050406030204" pitchFamily="18" charset="0"/>
                              </a:rPr>
                              <m:t>2</m:t>
                            </m:r>
                          </m:sup>
                        </m:sSubSup>
                        <m:r>
                          <a:rPr lang="en-US" altLang="zh-CN" sz="2600" i="1">
                            <a:latin typeface="Cambria Math" panose="02040503050406030204" pitchFamily="18" charset="0"/>
                          </a:rPr>
                          <m:t>,</m:t>
                        </m:r>
                        <m:r>
                          <a:rPr lang="en-US" altLang="zh-CN" sz="2600" b="1" i="1">
                            <a:latin typeface="Cambria Math" panose="02040503050406030204" pitchFamily="18" charset="0"/>
                          </a:rPr>
                          <m:t>𝜼</m:t>
                        </m:r>
                      </m:e>
                    </m:d>
                    <m:r>
                      <a:rPr lang="en-US" altLang="zh-CN" sz="2600" b="0" i="1" smtClean="0">
                        <a:latin typeface="Cambria Math" panose="02040503050406030204" pitchFamily="18" charset="0"/>
                      </a:rPr>
                      <m:t>. </m:t>
                    </m:r>
                  </m:oMath>
                </a14:m>
                <a:r>
                  <a:rPr lang="en-US" altLang="zh-CN" sz="2600" dirty="0"/>
                  <a:t>This fact allows us to perform Bayesian computations based on the KL expansion. </a:t>
                </a:r>
                <a:endParaRPr lang="en-US"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88099" y="1114816"/>
                <a:ext cx="8585557" cy="5523979"/>
              </a:xfrm>
              <a:blipFill>
                <a:blip r:embed="rId2"/>
                <a:stretch>
                  <a:fillRect l="-1065" t="-2208" r="-1632" b="-1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9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D9FB-69B4-4D83-B545-526D4BB02E7E}"/>
              </a:ext>
            </a:extLst>
          </p:cNvPr>
          <p:cNvSpPr>
            <a:spLocks noGrp="1"/>
          </p:cNvSpPr>
          <p:nvPr>
            <p:ph type="title"/>
          </p:nvPr>
        </p:nvSpPr>
        <p:spPr>
          <a:xfrm>
            <a:off x="628650" y="102080"/>
            <a:ext cx="7886700" cy="849898"/>
          </a:xfrm>
        </p:spPr>
        <p:txBody>
          <a:bodyPr>
            <a:normAutofit/>
          </a:bodyPr>
          <a:lstStyle/>
          <a:p>
            <a:pPr algn="ctr"/>
            <a:r>
              <a:rPr lang="en-US" dirty="0"/>
              <a:t>The Emulator-based Posterior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A45F49-2CFD-43DE-A6FE-95AC2ACFA76E}"/>
                  </a:ext>
                </a:extLst>
              </p:cNvPr>
              <p:cNvSpPr>
                <a:spLocks noGrp="1"/>
              </p:cNvSpPr>
              <p:nvPr>
                <p:ph idx="1"/>
              </p:nvPr>
            </p:nvSpPr>
            <p:spPr>
              <a:xfrm>
                <a:off x="264245" y="951978"/>
                <a:ext cx="8492645" cy="5440871"/>
              </a:xfrm>
            </p:spPr>
            <p:txBody>
              <a:bodyPr>
                <a:noAutofit/>
              </a:bodyPr>
              <a:lstStyle/>
              <a:p>
                <a:r>
                  <a:rPr lang="en-US" altLang="zh-CN" sz="2400" dirty="0">
                    <a:solidFill>
                      <a:srgbClr val="FF0000"/>
                    </a:solidFill>
                  </a:rPr>
                  <a:t>Second Problem: </a:t>
                </a:r>
                <a:r>
                  <a:rPr lang="en-US" altLang="zh-CN" sz="2400" dirty="0">
                    <a:solidFill>
                      <a:schemeClr val="tx1"/>
                    </a:solidFill>
                  </a:rPr>
                  <a:t>Simulator </a:t>
                </a:r>
                <a14:m>
                  <m:oMath xmlns:m="http://schemas.openxmlformats.org/officeDocument/2006/math">
                    <m:sSup>
                      <m:sSupPr>
                        <m:ctrlPr>
                          <a:rPr lang="en-US" altLang="zh-CN" sz="2400"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𝒚</m:t>
                        </m:r>
                      </m:e>
                      <m:sup>
                        <m:r>
                          <a:rPr lang="en-US" altLang="zh-CN" sz="2400" i="1">
                            <a:solidFill>
                              <a:schemeClr val="tx1"/>
                            </a:solidFill>
                            <a:latin typeface="Cambria Math" panose="02040503050406030204" pitchFamily="18" charset="0"/>
                          </a:rPr>
                          <m:t>𝑠</m:t>
                        </m:r>
                      </m:sup>
                    </m:sSup>
                    <m:d>
                      <m:dPr>
                        <m:ctrlPr>
                          <a:rPr lang="en-US" altLang="zh-CN" sz="2400"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𝜻</m:t>
                        </m:r>
                      </m:e>
                    </m:d>
                  </m:oMath>
                </a14:m>
                <a:r>
                  <a:rPr lang="en-US" altLang="zh-CN" sz="2400" dirty="0">
                    <a:solidFill>
                      <a:schemeClr val="tx1"/>
                    </a:solidFill>
                  </a:rPr>
                  <a:t> (PDE solution with </a:t>
                </a:r>
                <a14:m>
                  <m:oMath xmlns:m="http://schemas.openxmlformats.org/officeDocument/2006/math">
                    <m:r>
                      <a:rPr lang="en-US" altLang="zh-CN" sz="240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a:latin typeface="Cambria Math" panose="02040503050406030204" pitchFamily="18" charset="0"/>
                          </a:rPr>
                          <m:t>𝒙</m:t>
                        </m:r>
                      </m:e>
                    </m:d>
                    <m:r>
                      <a:rPr lang="en-US" altLang="zh-CN" sz="2400" b="0" i="0" smtClean="0">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a:latin typeface="Cambria Math" panose="02040503050406030204" pitchFamily="18" charset="0"/>
                          </a:rPr>
                          <m:t>𝑖</m:t>
                        </m:r>
                        <m:r>
                          <a:rPr lang="en-US" altLang="zh-CN" sz="2400">
                            <a:latin typeface="Cambria Math" panose="02040503050406030204" pitchFamily="18" charset="0"/>
                          </a:rPr>
                          <m:t>=1</m:t>
                        </m:r>
                      </m:sub>
                      <m:sup>
                        <m:r>
                          <a:rPr lang="en-US" altLang="zh-CN" sz="2400">
                            <a:latin typeface="Cambria Math" panose="02040503050406030204" pitchFamily="18" charset="0"/>
                          </a:rPr>
                          <m:t>𝑀</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𝜁</m:t>
                            </m:r>
                          </m:e>
                          <m:sub>
                            <m:r>
                              <a:rPr lang="en-US" altLang="zh-CN" sz="2400">
                                <a:latin typeface="Cambria Math" panose="02040503050406030204" pitchFamily="18" charset="0"/>
                              </a:rPr>
                              <m:t>𝑖</m:t>
                            </m:r>
                          </m:sub>
                        </m:sSub>
                      </m:e>
                    </m:nary>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a:latin typeface="Cambria Math" panose="02040503050406030204" pitchFamily="18" charset="0"/>
                          </a:rPr>
                          <m:t>𝑖</m:t>
                        </m:r>
                      </m:sub>
                    </m:sSub>
                    <m:d>
                      <m:dPr>
                        <m:ctrlPr>
                          <a:rPr lang="en-US" altLang="zh-CN" sz="2400" i="1">
                            <a:latin typeface="Cambria Math" panose="02040503050406030204" pitchFamily="18" charset="0"/>
                          </a:rPr>
                        </m:ctrlPr>
                      </m:dPr>
                      <m:e>
                        <m:r>
                          <a:rPr lang="en-US" altLang="zh-CN" sz="2400">
                            <a:latin typeface="Cambria Math" panose="02040503050406030204" pitchFamily="18" charset="0"/>
                          </a:rPr>
                          <m:t>𝒙</m:t>
                        </m:r>
                      </m:e>
                    </m:d>
                  </m:oMath>
                </a14:m>
                <a:r>
                  <a:rPr lang="en-US" altLang="zh-CN" sz="2400" dirty="0">
                    <a:solidFill>
                      <a:schemeClr val="tx1"/>
                    </a:solidFill>
                  </a:rPr>
                  <a:t>) is time consuming! </a:t>
                </a:r>
                <a:r>
                  <a:rPr lang="en-US" altLang="zh-CN" sz="2400" dirty="0"/>
                  <a:t>Needs surrogate model for the simulator.</a:t>
                </a:r>
              </a:p>
              <a:p>
                <a:r>
                  <a:rPr lang="en-US" altLang="zh-CN" sz="2400" dirty="0"/>
                  <a:t>We employ the GP emulator for simulator </a:t>
                </a:r>
                <a14:m>
                  <m:oMath xmlns:m="http://schemas.openxmlformats.org/officeDocument/2006/math">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𝒚</m:t>
                        </m:r>
                      </m:e>
                      <m:sup>
                        <m:r>
                          <a:rPr lang="en-US" altLang="zh-CN" sz="2400" i="1">
                            <a:latin typeface="Cambria Math" panose="02040503050406030204" pitchFamily="18" charset="0"/>
                          </a:rPr>
                          <m:t>𝑠</m:t>
                        </m:r>
                      </m:sup>
                    </m:sSup>
                    <m:d>
                      <m:dPr>
                        <m:ctrlPr>
                          <a:rPr lang="en-US" altLang="zh-CN" sz="2400"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𝜻</m:t>
                            </m:r>
                          </m:e>
                          <m:sub>
                            <m:r>
                              <a:rPr lang="en-US" altLang="zh-CN" sz="2400" i="1">
                                <a:latin typeface="Cambria Math" panose="02040503050406030204" pitchFamily="18" charset="0"/>
                              </a:rPr>
                              <m:t>0</m:t>
                            </m:r>
                          </m:sub>
                        </m:sSub>
                      </m:e>
                    </m:d>
                  </m:oMath>
                </a14:m>
                <a:endParaRPr lang="en-US" altLang="zh-CN" sz="2400" dirty="0"/>
              </a:p>
              <a:p>
                <a:pPr marL="0" indent="0">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1" i="1" smtClean="0">
                              <a:latin typeface="Cambria Math" panose="02040503050406030204" pitchFamily="18" charset="0"/>
                            </a:rPr>
                            <m:t>𝒀</m:t>
                          </m:r>
                        </m:e>
                        <m:sup>
                          <m:r>
                            <a:rPr lang="en-US" altLang="zh-CN" sz="2400" b="0" i="1" smtClean="0">
                              <a:latin typeface="Cambria Math" panose="02040503050406030204" pitchFamily="18" charset="0"/>
                            </a:rPr>
                            <m:t>𝑠</m:t>
                          </m:r>
                        </m:sup>
                      </m:sSup>
                      <m:d>
                        <m:dPr>
                          <m:ctrlPr>
                            <a:rPr lang="en-US" altLang="zh-CN" sz="2400" b="0"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𝜻</m:t>
                              </m:r>
                            </m:e>
                            <m:sub>
                              <m:r>
                                <a:rPr lang="en-US" altLang="zh-CN" sz="2400" b="0" i="1" smtClean="0">
                                  <a:latin typeface="Cambria Math" panose="02040503050406030204" pitchFamily="18" charset="0"/>
                                </a:rPr>
                                <m:t>0</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𝐺𝑃</m:t>
                      </m:r>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𝝁</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𝑜</m:t>
                              </m:r>
                            </m:sub>
                            <m:sup>
                              <m:r>
                                <a:rPr lang="en-US" altLang="zh-CN" sz="2400" b="0" i="1" smtClean="0">
                                  <a:latin typeface="Cambria Math" panose="02040503050406030204" pitchFamily="18" charset="0"/>
                                </a:rPr>
                                <m:t>2</m:t>
                              </m:r>
                            </m:sup>
                          </m:sSubSup>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𝑹</m:t>
                              </m:r>
                            </m:e>
                            <m:sub>
                              <m:r>
                                <a:rPr lang="en-US" altLang="zh-CN" sz="2400" b="0" i="1" smtClean="0">
                                  <a:latin typeface="Cambria Math" panose="02040503050406030204" pitchFamily="18" charset="0"/>
                                </a:rPr>
                                <m:t>𝑠</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𝑓</m:t>
                              </m:r>
                            </m:sub>
                          </m:sSub>
                          <m:d>
                            <m:dPr>
                              <m:ctrlPr>
                                <a:rPr lang="en-US" altLang="zh-CN" sz="2400" b="0"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𝜻</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b="1" i="1">
                                      <a:latin typeface="Cambria Math" panose="02040503050406030204" pitchFamily="18" charset="0"/>
                                    </a:rPr>
                                    <m:t>𝜻</m:t>
                                  </m:r>
                                </m:e>
                                <m:sub>
                                  <m:r>
                                    <a:rPr lang="en-US" altLang="zh-CN" sz="2400" i="1">
                                      <a:latin typeface="Cambria Math" panose="02040503050406030204" pitchFamily="18" charset="0"/>
                                    </a:rPr>
                                    <m:t>0</m:t>
                                  </m:r>
                                </m:sub>
                                <m:sup>
                                  <m:r>
                                    <a:rPr lang="en-US" altLang="zh-CN" sz="2400" i="1">
                                      <a:latin typeface="Cambria Math" panose="02040503050406030204" pitchFamily="18" charset="0"/>
                                    </a:rPr>
                                    <m:t>′</m:t>
                                  </m:r>
                                </m:sup>
                              </m:sSubSup>
                            </m:e>
                          </m:d>
                        </m:e>
                      </m:d>
                      <m:r>
                        <a:rPr lang="en-US" altLang="zh-CN" sz="2400" b="0" i="1" smtClean="0">
                          <a:latin typeface="Cambria Math" panose="02040503050406030204" pitchFamily="18" charset="0"/>
                        </a:rPr>
                        <m:t>.</m:t>
                      </m:r>
                    </m:oMath>
                  </m:oMathPara>
                </a14:m>
                <a:endParaRPr lang="en-US" altLang="zh-CN" sz="2400" dirty="0"/>
              </a:p>
              <a:p>
                <a:pPr marL="457200" lvl="1" indent="0">
                  <a:buNone/>
                </a:pPr>
                <a:r>
                  <a:rPr lang="en-US" altLang="zh-CN" sz="1800" dirty="0"/>
                  <a:t>i.e., using separable mean function and correlation function</a:t>
                </a:r>
                <a14:m>
                  <m:oMath xmlns:m="http://schemas.openxmlformats.org/officeDocument/2006/math">
                    <m:r>
                      <a:rPr lang="en-US" altLang="zh-CN" sz="1800" b="0" i="1" smtClean="0">
                        <a:latin typeface="Cambria Math" panose="02040503050406030204" pitchFamily="18" charset="0"/>
                      </a:rPr>
                      <m:t>.</m:t>
                    </m:r>
                  </m:oMath>
                </a14:m>
                <a:endParaRPr lang="en-US" altLang="zh-CN" sz="1800" dirty="0"/>
              </a:p>
              <a:p>
                <a:r>
                  <a:rPr lang="en-US" altLang="zh-CN" sz="2400" dirty="0"/>
                  <a:t>Train the emulator with experimental design </a:t>
                </a:r>
                <a14:m>
                  <m:oMath xmlns:m="http://schemas.openxmlformats.org/officeDocument/2006/math">
                    <m:r>
                      <a:rPr lang="en-US" altLang="zh-CN" sz="2400" b="0" i="1">
                        <a:latin typeface="Cambria Math" panose="02040503050406030204" pitchFamily="18" charset="0"/>
                      </a:rPr>
                      <m:t>𝒟</m:t>
                    </m:r>
                    <m:r>
                      <a:rPr lang="en-US" altLang="zh-CN" sz="2400">
                        <a:latin typeface="Cambria Math" panose="02040503050406030204" pitchFamily="18" charset="0"/>
                      </a:rPr>
                      <m:t>=</m:t>
                    </m:r>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𝜻</m:t>
                            </m:r>
                          </m:e>
                          <m:sub>
                            <m:r>
                              <a:rPr lang="en-US" altLang="zh-CN" sz="2400" b="0" i="0" smtClean="0">
                                <a:latin typeface="Cambria Math" panose="02040503050406030204" pitchFamily="18" charset="0"/>
                              </a:rPr>
                              <m:t>01</m:t>
                            </m:r>
                          </m:sub>
                        </m:sSub>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𝜻</m:t>
                            </m:r>
                          </m:e>
                          <m:sub>
                            <m:r>
                              <a:rPr lang="en-US" altLang="zh-CN" sz="2400" b="0" i="0" smtClean="0">
                                <a:latin typeface="Cambria Math" panose="02040503050406030204" pitchFamily="18" charset="0"/>
                              </a:rPr>
                              <m:t>0</m:t>
                            </m:r>
                            <m:r>
                              <a:rPr lang="en-US" altLang="zh-CN" sz="2400">
                                <a:latin typeface="Cambria Math" panose="02040503050406030204" pitchFamily="18" charset="0"/>
                              </a:rPr>
                              <m:t>𝑞</m:t>
                            </m:r>
                          </m:sub>
                        </m:sSub>
                      </m:e>
                    </m:d>
                  </m:oMath>
                </a14:m>
                <a:r>
                  <a:rPr lang="en-US" altLang="zh-CN" sz="2400" dirty="0"/>
                  <a:t>. </a:t>
                </a:r>
              </a:p>
              <a:p>
                <a:r>
                  <a:rPr lang="en-US" altLang="zh-CN" sz="2400" dirty="0"/>
                  <a:t>Prediction of GP emulator: </a:t>
                </a:r>
                <a14:m>
                  <m:oMath xmlns:m="http://schemas.openxmlformats.org/officeDocument/2006/math">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𝒀</m:t>
                        </m:r>
                      </m:e>
                      <m:sup>
                        <m:r>
                          <a:rPr lang="en-US" altLang="zh-CN" sz="2400">
                            <a:latin typeface="Cambria Math" panose="02040503050406030204" pitchFamily="18" charset="0"/>
                          </a:rPr>
                          <m:t>𝑠</m:t>
                        </m:r>
                      </m:sup>
                    </m:sSup>
                    <m:d>
                      <m:dPr>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𝜻</m:t>
                                </m:r>
                              </m:e>
                              <m:sub>
                                <m:r>
                                  <a:rPr lang="en-US" altLang="zh-CN" sz="2400">
                                    <a:latin typeface="Cambria Math" panose="02040503050406030204" pitchFamily="18" charset="0"/>
                                  </a:rPr>
                                  <m:t>0</m:t>
                                </m:r>
                              </m:sub>
                            </m:sSub>
                          </m:e>
                        </m:d>
                        <m:r>
                          <a:rPr lang="en-US" altLang="zh-CN" sz="2400" b="0" i="1">
                            <a:latin typeface="Cambria Math" panose="02040503050406030204" pitchFamily="18" charset="0"/>
                          </a:rPr>
                          <m:t>𝒟</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d>
                      <m:dPr>
                        <m:ctrlPr>
                          <a:rPr lang="en-US" altLang="zh-CN" sz="2400" b="0" i="1" smtClean="0">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𝒎</m:t>
                            </m:r>
                          </m:e>
                          <m:sup>
                            <m:r>
                              <a:rPr lang="en-US" altLang="zh-CN" sz="2400" b="0" i="1">
                                <a:latin typeface="Cambria Math" panose="02040503050406030204" pitchFamily="18" charset="0"/>
                              </a:rPr>
                              <m:t>𝑠</m:t>
                            </m:r>
                          </m:sup>
                        </m:sSup>
                        <m:d>
                          <m:dPr>
                            <m:ctrlPr>
                              <a:rPr lang="en-US" altLang="zh-CN" sz="2400" b="1" i="1">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𝜻</m:t>
                                </m:r>
                              </m:e>
                              <m:sub>
                                <m:r>
                                  <a:rPr lang="en-US" altLang="zh-CN" sz="2400" b="0" i="1" smtClean="0">
                                    <a:latin typeface="Cambria Math" panose="02040503050406030204" pitchFamily="18" charset="0"/>
                                  </a:rPr>
                                  <m:t>0</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d>
                          <m:dPr>
                            <m:ctrlPr>
                              <a:rPr lang="en-US" altLang="zh-CN" sz="2400" b="0" i="1" smtClean="0">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𝜻</m:t>
                                </m:r>
                              </m:e>
                              <m:sub>
                                <m:r>
                                  <a:rPr lang="en-US" altLang="zh-CN" sz="2400" i="1">
                                    <a:latin typeface="Cambria Math" panose="02040503050406030204" pitchFamily="18" charset="0"/>
                                  </a:rPr>
                                  <m:t>0</m:t>
                                </m:r>
                              </m:sub>
                            </m:sSub>
                          </m:e>
                        </m:d>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𝑹</m:t>
                            </m:r>
                          </m:e>
                          <m:sub>
                            <m:r>
                              <a:rPr lang="en-US" altLang="zh-CN" sz="2400" i="1">
                                <a:latin typeface="Cambria Math" panose="02040503050406030204" pitchFamily="18" charset="0"/>
                              </a:rPr>
                              <m:t>𝑠</m:t>
                            </m:r>
                          </m:sub>
                        </m:sSub>
                      </m:e>
                    </m:d>
                  </m:oMath>
                </a14:m>
                <a:r>
                  <a:rPr lang="en-US" altLang="zh-CN" sz="2400" dirty="0"/>
                  <a:t>.</a:t>
                </a:r>
              </a:p>
              <a:p>
                <a:pPr>
                  <a:lnSpc>
                    <a:spcPct val="100000"/>
                  </a:lnSpc>
                </a:pPr>
                <a:r>
                  <a:rPr lang="en-US" altLang="zh-CN" sz="2400" dirty="0"/>
                  <a:t>Replacing the simulator </a:t>
                </a:r>
                <a14:m>
                  <m:oMath xmlns:m="http://schemas.openxmlformats.org/officeDocument/2006/math">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𝒚</m:t>
                        </m:r>
                      </m:e>
                      <m:sup>
                        <m:r>
                          <a:rPr lang="en-US" altLang="zh-CN" sz="2400">
                            <a:latin typeface="Cambria Math" panose="02040503050406030204" pitchFamily="18" charset="0"/>
                          </a:rPr>
                          <m:t>𝑠</m:t>
                        </m:r>
                      </m:sup>
                    </m:sSup>
                    <m:d>
                      <m:dPr>
                        <m:ctrlPr>
                          <a:rPr lang="zh-CN" altLang="zh-CN" sz="2400" i="1">
                            <a:latin typeface="Cambria Math" panose="02040503050406030204" pitchFamily="18" charset="0"/>
                          </a:rPr>
                        </m:ctrlPr>
                      </m:dPr>
                      <m:e>
                        <m:r>
                          <a:rPr lang="en-US" altLang="zh-CN" sz="2400">
                            <a:latin typeface="Cambria Math" panose="02040503050406030204" pitchFamily="18" charset="0"/>
                          </a:rPr>
                          <m:t>𝜻</m:t>
                        </m:r>
                      </m:e>
                    </m:d>
                  </m:oMath>
                </a14:m>
                <a:r>
                  <a:rPr lang="en-US" altLang="zh-CN" sz="2400" dirty="0"/>
                  <a:t> with </a:t>
                </a:r>
                <a14:m>
                  <m:oMath xmlns:m="http://schemas.openxmlformats.org/officeDocument/2006/math">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𝒀</m:t>
                        </m:r>
                      </m:e>
                      <m:sup>
                        <m:r>
                          <a:rPr lang="en-US" altLang="zh-CN" sz="2400">
                            <a:latin typeface="Cambria Math" panose="02040503050406030204" pitchFamily="18" charset="0"/>
                          </a:rPr>
                          <m:t>𝑠</m:t>
                        </m:r>
                      </m:sup>
                    </m:sSup>
                    <m:d>
                      <m:dPr>
                        <m:ctrlPr>
                          <a:rPr lang="zh-CN" altLang="zh-CN" sz="2400" i="1">
                            <a:latin typeface="Cambria Math" panose="02040503050406030204" pitchFamily="18" charset="0"/>
                          </a:rPr>
                        </m:ctrlPr>
                      </m:dPr>
                      <m:e>
                        <m:r>
                          <a:rPr lang="en-US" altLang="zh-CN" sz="2400">
                            <a:latin typeface="Cambria Math" panose="02040503050406030204" pitchFamily="18" charset="0"/>
                          </a:rPr>
                          <m:t>𝜻</m:t>
                        </m:r>
                        <m:r>
                          <a:rPr lang="en-US" altLang="zh-CN" sz="2400">
                            <a:latin typeface="Cambria Math" panose="02040503050406030204" pitchFamily="18" charset="0"/>
                          </a:rPr>
                          <m:t>|</m:t>
                        </m:r>
                        <m:r>
                          <a:rPr lang="en-US" altLang="zh-CN" sz="2400">
                            <a:latin typeface="Cambria Math" panose="02040503050406030204" pitchFamily="18" charset="0"/>
                          </a:rPr>
                          <m:t>𝒟</m:t>
                        </m:r>
                      </m:e>
                    </m:d>
                  </m:oMath>
                </a14:m>
                <a:r>
                  <a:rPr lang="en-US" altLang="zh-CN" sz="2400" dirty="0"/>
                  <a:t>, we have</a:t>
                </a:r>
                <a:endParaRPr lang="en-US" altLang="zh-CN" sz="24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𝒚</m:t>
                          </m:r>
                        </m:e>
                        <m:sup>
                          <m:r>
                            <a:rPr lang="en-US" altLang="zh-CN" sz="2400">
                              <a:latin typeface="Cambria Math" panose="02040503050406030204" pitchFamily="18" charset="0"/>
                            </a:rPr>
                            <m:t>𝑝</m:t>
                          </m:r>
                        </m:sup>
                      </m:sSup>
                      <m:r>
                        <a:rPr lang="en-US" altLang="zh-CN" sz="2400">
                          <a:latin typeface="Cambria Math" panose="02040503050406030204" pitchFamily="18" charset="0"/>
                        </a:rPr>
                        <m:t>|</m:t>
                      </m:r>
                      <m:r>
                        <a:rPr lang="en-US" altLang="zh-CN" sz="2400">
                          <a:latin typeface="Cambria Math" panose="02040503050406030204" pitchFamily="18" charset="0"/>
                        </a:rPr>
                        <m:t>𝜻</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𝒚</m:t>
                          </m:r>
                        </m:e>
                        <m:sup>
                          <m:r>
                            <a:rPr lang="en-US" altLang="zh-CN" sz="2400">
                              <a:latin typeface="Cambria Math" panose="02040503050406030204" pitchFamily="18" charset="0"/>
                            </a:rPr>
                            <m:t>𝑠</m:t>
                          </m:r>
                        </m:sup>
                      </m:sSup>
                      <m:d>
                        <m:dPr>
                          <m:ctrlPr>
                            <a:rPr lang="zh-CN" altLang="zh-CN" sz="2400" i="1">
                              <a:latin typeface="Cambria Math" panose="02040503050406030204" pitchFamily="18" charset="0"/>
                            </a:rPr>
                          </m:ctrlPr>
                        </m:dPr>
                        <m:e>
                          <m:r>
                            <a:rPr lang="en-US" altLang="zh-CN" sz="2400">
                              <a:latin typeface="Cambria Math" panose="02040503050406030204" pitchFamily="18" charset="0"/>
                            </a:rPr>
                            <m:t>𝒟</m:t>
                          </m:r>
                        </m:e>
                      </m:d>
                      <m:r>
                        <a:rPr lang="en-US" altLang="zh-CN" sz="2400">
                          <a:latin typeface="Cambria Math" panose="02040503050406030204" pitchFamily="18" charset="0"/>
                        </a:rPr>
                        <m:t>∼</m:t>
                      </m:r>
                      <m:r>
                        <a:rPr lang="en-US" altLang="zh-CN" sz="2400">
                          <a:latin typeface="Cambria Math" panose="02040503050406030204" pitchFamily="18" charset="0"/>
                        </a:rPr>
                        <m:t>𝑁</m:t>
                      </m:r>
                      <m:d>
                        <m:dPr>
                          <m:ctrlPr>
                            <a:rPr lang="zh-CN" altLang="zh-CN" sz="2400" i="1">
                              <a:latin typeface="Cambria Math" panose="02040503050406030204" pitchFamily="18" charset="0"/>
                            </a:rPr>
                          </m:ctrlPr>
                        </m:dPr>
                        <m:e>
                          <m:r>
                            <a:rPr lang="en-US" altLang="zh-CN" sz="2400">
                              <a:latin typeface="Cambria Math" panose="02040503050406030204" pitchFamily="18" charset="0"/>
                            </a:rPr>
                            <m:t>𝒎</m:t>
                          </m:r>
                          <m:d>
                            <m:dPr>
                              <m:ctrlPr>
                                <a:rPr lang="zh-CN" altLang="zh-CN" sz="2400" i="1">
                                  <a:latin typeface="Cambria Math" panose="02040503050406030204" pitchFamily="18" charset="0"/>
                                </a:rPr>
                              </m:ctrlPr>
                            </m:dPr>
                            <m:e>
                              <m:r>
                                <a:rPr lang="en-US" altLang="zh-CN" sz="2400">
                                  <a:latin typeface="Cambria Math" panose="02040503050406030204" pitchFamily="18" charset="0"/>
                                </a:rPr>
                                <m:t>𝜻</m:t>
                              </m:r>
                            </m:e>
                          </m:d>
                          <m:r>
                            <a:rPr lang="en-US" altLang="zh-CN" sz="2400">
                              <a:latin typeface="Cambria Math" panose="02040503050406030204" pitchFamily="18" charset="0"/>
                            </a:rPr>
                            <m:t>,</m:t>
                          </m:r>
                          <m:r>
                            <a:rPr lang="en-US" altLang="zh-CN" sz="2400">
                              <a:latin typeface="Cambria Math" panose="02040503050406030204" pitchFamily="18" charset="0"/>
                            </a:rPr>
                            <m:t>𝑣</m:t>
                          </m:r>
                          <m:d>
                            <m:dPr>
                              <m:ctrlPr>
                                <a:rPr lang="zh-CN" altLang="zh-CN" sz="2400" i="1">
                                  <a:latin typeface="Cambria Math" panose="02040503050406030204" pitchFamily="18" charset="0"/>
                                </a:rPr>
                              </m:ctrlPr>
                            </m:dPr>
                            <m:e>
                              <m:r>
                                <a:rPr lang="en-US" altLang="zh-CN" sz="2400">
                                  <a:latin typeface="Cambria Math" panose="02040503050406030204" pitchFamily="18" charset="0"/>
                                </a:rPr>
                                <m:t>𝜻</m:t>
                              </m:r>
                            </m:e>
                          </m:d>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𝑹</m:t>
                              </m:r>
                            </m:e>
                            <m:sub>
                              <m:r>
                                <m:rPr>
                                  <m:sty m:val="p"/>
                                </m:rPr>
                                <a:rPr lang="en-US" altLang="zh-CN" sz="2400" b="0" i="0" smtClean="0">
                                  <a:latin typeface="Cambria Math" panose="02040503050406030204" pitchFamily="18" charset="0"/>
                                </a:rPr>
                                <m:t>s</m:t>
                              </m:r>
                            </m:sub>
                          </m:sSub>
                          <m:r>
                            <a:rPr lang="en-US" altLang="zh-CN" sz="2400">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a:latin typeface="Cambria Math" panose="02040503050406030204" pitchFamily="18" charset="0"/>
                                </a:rPr>
                                <m:t>𝜎</m:t>
                              </m:r>
                            </m:e>
                            <m:sub>
                              <m:r>
                                <a:rPr lang="en-US" altLang="zh-CN" sz="2400">
                                  <a:latin typeface="Cambria Math" panose="02040503050406030204" pitchFamily="18" charset="0"/>
                                </a:rPr>
                                <m:t>𝑒</m:t>
                              </m:r>
                            </m:sub>
                            <m:sup>
                              <m:r>
                                <a:rPr lang="en-US" altLang="zh-CN" sz="2400">
                                  <a:latin typeface="Cambria Math" panose="02040503050406030204" pitchFamily="18" charset="0"/>
                                </a:rPr>
                                <m:t>2</m:t>
                              </m:r>
                            </m:sup>
                          </m:sSubSup>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𝑰</m:t>
                              </m:r>
                            </m:e>
                            <m:sub>
                              <m:r>
                                <a:rPr lang="en-US" altLang="zh-CN" sz="2400">
                                  <a:latin typeface="Cambria Math" panose="02040503050406030204" pitchFamily="18" charset="0"/>
                                </a:rPr>
                                <m:t>𝑛</m:t>
                              </m:r>
                            </m:sub>
                          </m:sSub>
                        </m:e>
                      </m:d>
                      <m:r>
                        <a:rPr lang="en-US" altLang="zh-CN" sz="2400" b="0" i="0" smtClean="0">
                          <a:latin typeface="Cambria Math" panose="02040503050406030204" pitchFamily="18" charset="0"/>
                        </a:rPr>
                        <m:t>.</m:t>
                      </m:r>
                    </m:oMath>
                  </m:oMathPara>
                </a14:m>
                <a:endParaRPr lang="en-US" altLang="zh-CN" sz="2400" dirty="0"/>
              </a:p>
            </p:txBody>
          </p:sp>
        </mc:Choice>
        <mc:Fallback xmlns="">
          <p:sp>
            <p:nvSpPr>
              <p:cNvPr id="3" name="内容占位符 2">
                <a:extLst>
                  <a:ext uri="{FF2B5EF4-FFF2-40B4-BE49-F238E27FC236}">
                    <a16:creationId xmlns:a16="http://schemas.microsoft.com/office/drawing/2014/main" id="{09A45F49-2CFD-43DE-A6FE-95AC2ACFA76E}"/>
                  </a:ext>
                </a:extLst>
              </p:cNvPr>
              <p:cNvSpPr>
                <a:spLocks noGrp="1" noRot="1" noChangeAspect="1" noMove="1" noResize="1" noEditPoints="1" noAdjustHandles="1" noChangeArrowheads="1" noChangeShapeType="1" noTextEdit="1"/>
              </p:cNvSpPr>
              <p:nvPr>
                <p:ph idx="1"/>
              </p:nvPr>
            </p:nvSpPr>
            <p:spPr>
              <a:xfrm>
                <a:off x="264245" y="951978"/>
                <a:ext cx="8492645" cy="5440871"/>
              </a:xfrm>
              <a:blipFill>
                <a:blip r:embed="rId2"/>
                <a:stretch>
                  <a:fillRect l="-933" t="-1568" r="-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9027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18548</TotalTime>
  <Words>1931</Words>
  <Application>Microsoft Office PowerPoint</Application>
  <PresentationFormat>On-screen Show (4:3)</PresentationFormat>
  <Paragraphs>169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Wingdings</vt:lpstr>
      <vt:lpstr>Office 主题​​</vt:lpstr>
      <vt:lpstr>A Gaussian Process Emulator Based Approach for Bayesian Calibration of a Functional Input </vt:lpstr>
      <vt:lpstr>Outline</vt:lpstr>
      <vt:lpstr>Introduction</vt:lpstr>
      <vt:lpstr>Motivation Example</vt:lpstr>
      <vt:lpstr>Bayesian Calibration Framework</vt:lpstr>
      <vt:lpstr>Main Contributions</vt:lpstr>
      <vt:lpstr>Prior for Functional Input</vt:lpstr>
      <vt:lpstr>Karhunen-Loève (KL) Expansion</vt:lpstr>
      <vt:lpstr>The Emulator-based Posterior</vt:lpstr>
      <vt:lpstr>The Emulator-based Posterior</vt:lpstr>
      <vt:lpstr>Sequential Experimental Design</vt:lpstr>
      <vt:lpstr>Weighted Prediction Variance (WPV)</vt:lpstr>
      <vt:lpstr>MCMC Algorithm</vt:lpstr>
      <vt:lpstr>Calibration of Functional Parameter</vt:lpstr>
      <vt:lpstr>Numerical Study </vt:lpstr>
      <vt:lpstr>Numerical Study </vt:lpstr>
      <vt:lpstr>Numerical Study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赵辉 李</dc:creator>
  <cp:lastModifiedBy>Li, Zhaohui</cp:lastModifiedBy>
  <cp:revision>872</cp:revision>
  <dcterms:created xsi:type="dcterms:W3CDTF">2019-10-03T07:16:56Z</dcterms:created>
  <dcterms:modified xsi:type="dcterms:W3CDTF">2021-10-23T16:50:10Z</dcterms:modified>
</cp:coreProperties>
</file>