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47d4045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47d4045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47d4045e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47d4045e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47d4045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47d4045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7176211d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7176211d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7176211d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7176211d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7176211d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7176211d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47d4045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47d4045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47d4045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47d4045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github.com/rfordatascience/tidytuesday/blob/master/data/2021/2021-06-08/readme.md" TargetMode="External"/><Relationship Id="rId4" Type="http://schemas.openxmlformats.org/officeDocument/2006/relationships/hyperlink" Target="http://www.glfc.org/commercial/COMMERCIAL%20FISH%20PRODUCTION_Notes%20on%20Statistics.pdf" TargetMode="External"/><Relationship Id="rId5" Type="http://schemas.openxmlformats.org/officeDocument/2006/relationships/hyperlink" Target="http://www.glfc.org/great-lakes-databases.php" TargetMode="External"/><Relationship Id="rId6" Type="http://schemas.openxmlformats.org/officeDocument/2006/relationships/hyperlink" Target="http://www.glfc.org/fishstocking/dbstruct.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marolu21.shinyapps.io/GreatLakes_Stock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Stocking Fish in the Great Lakes with an R Shiny Application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By: Joshua Allard, Siqi Li, Mariam Olupitan, Caroline Valade</a:t>
            </a:r>
            <a:endParaRPr sz="2300"/>
          </a:p>
        </p:txBody>
      </p:sp>
      <p:sp>
        <p:nvSpPr>
          <p:cNvPr id="61" name="Google Shape;61;p13"/>
          <p:cNvSpPr txBox="1"/>
          <p:nvPr/>
        </p:nvSpPr>
        <p:spPr>
          <a:xfrm>
            <a:off x="1779925" y="772200"/>
            <a:ext cx="5693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lt1"/>
                </a:solidFill>
                <a:latin typeface="Old Standard TT"/>
                <a:ea typeface="Old Standard TT"/>
                <a:cs typeface="Old Standard TT"/>
                <a:sym typeface="Old Standard TT"/>
              </a:rPr>
              <a:t>DSBA 5122 Final Project</a:t>
            </a:r>
            <a:endParaRPr sz="1600">
              <a:solidFill>
                <a:schemeClr val="lt1"/>
              </a:solidFill>
              <a:latin typeface="Old Standard TT"/>
              <a:ea typeface="Old Standard TT"/>
              <a:cs typeface="Old Standard TT"/>
              <a:sym typeface="Old Standard TT"/>
            </a:endParaRPr>
          </a:p>
        </p:txBody>
      </p:sp>
      <p:sp>
        <p:nvSpPr>
          <p:cNvPr id="62" name="Google Shape;62;p13"/>
          <p:cNvSpPr txBox="1"/>
          <p:nvPr/>
        </p:nvSpPr>
        <p:spPr>
          <a:xfrm>
            <a:off x="2425650" y="4515275"/>
            <a:ext cx="429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1"/>
                </a:solidFill>
                <a:latin typeface="Old Standard TT"/>
                <a:ea typeface="Old Standard TT"/>
                <a:cs typeface="Old Standard TT"/>
                <a:sym typeface="Old Standard TT"/>
              </a:rPr>
              <a:t>August 03. 2021</a:t>
            </a:r>
            <a:endParaRPr>
              <a:solidFill>
                <a:schemeClr val="accen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9385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16" name="Google Shape;116;p22"/>
          <p:cNvSpPr txBox="1"/>
          <p:nvPr>
            <p:ph idx="1" type="body"/>
          </p:nvPr>
        </p:nvSpPr>
        <p:spPr>
          <a:xfrm>
            <a:off x="311700" y="1049550"/>
            <a:ext cx="8234700" cy="3519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https://github.com/rfordatascience/tidytuesday/blob/master/data/2021/2021-06-08/readme.md</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http://www.glfc.org/commercial/COMMERCIAL%20FISH%20PRODUCTION_Notes%20on%20Statistics.pdf</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http://www.glfc.org/great-lakes-databases.php</a:t>
            </a:r>
            <a:endParaRPr sz="1400">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4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http://www.glfc.org/fishstocking/dbstruct.htm</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for your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490250" y="526350"/>
            <a:ext cx="6851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Would an R shiny application be useful for determining future species stocking needs within the Great Lakes?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117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Data Summary</a:t>
            </a:r>
            <a:endParaRPr sz="2600"/>
          </a:p>
        </p:txBody>
      </p:sp>
      <p:sp>
        <p:nvSpPr>
          <p:cNvPr id="73" name="Google Shape;73;p15"/>
          <p:cNvSpPr txBox="1"/>
          <p:nvPr>
            <p:ph idx="1" type="body"/>
          </p:nvPr>
        </p:nvSpPr>
        <p:spPr>
          <a:xfrm>
            <a:off x="311700" y="573975"/>
            <a:ext cx="8520600" cy="425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dataset comes from #TidyTuesday Week 24 Challenge on commercial fishing in the Great Lakes</a:t>
            </a:r>
            <a:endParaRPr/>
          </a:p>
          <a:p>
            <a:pPr indent="-317500" lvl="1" marL="914400" rtl="0" algn="l">
              <a:spcBef>
                <a:spcPts val="0"/>
              </a:spcBef>
              <a:spcAft>
                <a:spcPts val="0"/>
              </a:spcAft>
              <a:buSzPts val="1400"/>
              <a:buChar char="○"/>
            </a:pPr>
            <a:r>
              <a:rPr lang="en"/>
              <a:t>Our midterm project </a:t>
            </a:r>
            <a:r>
              <a:rPr lang="en"/>
              <a:t>focused on using the fishing production data provided in the fishing.csv file from the github repository for this week’s challenge, but we shifted our focus to working with the stocked.csv file for building our R Shiny application</a:t>
            </a:r>
            <a:endParaRPr/>
          </a:p>
          <a:p>
            <a:pPr indent="-317500" lvl="2" marL="1371600" rtl="0" algn="l">
              <a:spcBef>
                <a:spcPts val="0"/>
              </a:spcBef>
              <a:spcAft>
                <a:spcPts val="0"/>
              </a:spcAft>
              <a:buSzPts val="1400"/>
              <a:buChar char="■"/>
            </a:pPr>
            <a:r>
              <a:rPr lang="en"/>
              <a:t>This data tracks what kind and how many fish have been artificially grown and released in the Great Lakes during 1950-2018 and is provided to the Great Lakes Fishery Commission by US Fish and Wildlife Services</a:t>
            </a:r>
            <a:endParaRPr/>
          </a:p>
          <a:p>
            <a:pPr indent="-317500" lvl="1" marL="914400" rtl="0" algn="l">
              <a:spcBef>
                <a:spcPts val="0"/>
              </a:spcBef>
              <a:spcAft>
                <a:spcPts val="0"/>
              </a:spcAft>
              <a:buSzPts val="1400"/>
              <a:buChar char="○"/>
            </a:pPr>
            <a:r>
              <a:rPr lang="en"/>
              <a:t>From the stocked.csv file, our application focused on the following variables:</a:t>
            </a:r>
            <a:endParaRPr/>
          </a:p>
          <a:p>
            <a:pPr indent="-317500" lvl="2" marL="1371600" rtl="0" algn="l">
              <a:spcBef>
                <a:spcPts val="0"/>
              </a:spcBef>
              <a:spcAft>
                <a:spcPts val="0"/>
              </a:spcAft>
              <a:buSzPts val="1400"/>
              <a:buChar char="■"/>
            </a:pPr>
            <a:r>
              <a:rPr lang="en"/>
              <a:t>Lake</a:t>
            </a:r>
            <a:endParaRPr/>
          </a:p>
          <a:p>
            <a:pPr indent="-317500" lvl="2" marL="1371600" rtl="0" algn="l">
              <a:spcBef>
                <a:spcPts val="0"/>
              </a:spcBef>
              <a:spcAft>
                <a:spcPts val="0"/>
              </a:spcAft>
              <a:buSzPts val="1400"/>
              <a:buChar char="■"/>
            </a:pPr>
            <a:r>
              <a:rPr lang="en"/>
              <a:t>State Province</a:t>
            </a:r>
            <a:endParaRPr/>
          </a:p>
          <a:p>
            <a:pPr indent="-317500" lvl="2" marL="1371600" rtl="0" algn="l">
              <a:spcBef>
                <a:spcPts val="0"/>
              </a:spcBef>
              <a:spcAft>
                <a:spcPts val="0"/>
              </a:spcAft>
              <a:buSzPts val="1400"/>
              <a:buChar char="■"/>
            </a:pPr>
            <a:r>
              <a:rPr lang="en"/>
              <a:t>Species</a:t>
            </a:r>
            <a:endParaRPr/>
          </a:p>
          <a:p>
            <a:pPr indent="-317500" lvl="2" marL="1371600" rtl="0" algn="l">
              <a:spcBef>
                <a:spcPts val="0"/>
              </a:spcBef>
              <a:spcAft>
                <a:spcPts val="0"/>
              </a:spcAft>
              <a:buSzPts val="1400"/>
              <a:buChar char="■"/>
            </a:pPr>
            <a:r>
              <a:rPr lang="en"/>
              <a:t>Number of Fish Stocked</a:t>
            </a:r>
            <a:endParaRPr/>
          </a:p>
          <a:p>
            <a:pPr indent="-317500" lvl="2" marL="1371600" rtl="0" algn="l">
              <a:spcBef>
                <a:spcPts val="0"/>
              </a:spcBef>
              <a:spcAft>
                <a:spcPts val="0"/>
              </a:spcAft>
              <a:buSzPts val="1400"/>
              <a:buChar char="■"/>
            </a:pPr>
            <a:r>
              <a:rPr lang="en"/>
              <a:t>Weight</a:t>
            </a:r>
            <a:endParaRPr/>
          </a:p>
          <a:p>
            <a:pPr indent="-317500" lvl="2" marL="1371600" rtl="0" algn="l">
              <a:spcBef>
                <a:spcPts val="0"/>
              </a:spcBef>
              <a:spcAft>
                <a:spcPts val="0"/>
              </a:spcAft>
              <a:buSzPts val="1400"/>
              <a:buChar char="■"/>
            </a:pPr>
            <a:r>
              <a:rPr lang="en"/>
              <a:t>Condition</a:t>
            </a:r>
            <a:endParaRPr/>
          </a:p>
          <a:p>
            <a:pPr indent="-317500" lvl="2" marL="1371600" rtl="0" algn="l">
              <a:spcBef>
                <a:spcPts val="0"/>
              </a:spcBef>
              <a:spcAft>
                <a:spcPts val="0"/>
              </a:spcAft>
              <a:buSzPts val="1400"/>
              <a:buChar char="■"/>
            </a:pPr>
            <a:r>
              <a:rPr lang="en"/>
              <a:t>Age</a:t>
            </a:r>
            <a:endParaRPr/>
          </a:p>
          <a:p>
            <a:pPr indent="-317500" lvl="2" marL="1371600" rtl="0" algn="l">
              <a:spcBef>
                <a:spcPts val="0"/>
              </a:spcBef>
              <a:spcAft>
                <a:spcPts val="0"/>
              </a:spcAft>
              <a:buSzPts val="1400"/>
              <a:buChar char="■"/>
            </a:pPr>
            <a:r>
              <a:rPr lang="en"/>
              <a:t>Year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571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Data Cleansing Steps</a:t>
            </a:r>
            <a:endParaRPr sz="2600"/>
          </a:p>
          <a:p>
            <a:pPr indent="0" lvl="0" marL="0" rtl="0" algn="l">
              <a:spcBef>
                <a:spcPts val="0"/>
              </a:spcBef>
              <a:spcAft>
                <a:spcPts val="0"/>
              </a:spcAft>
              <a:buNone/>
            </a:pPr>
            <a:r>
              <a:t/>
            </a:r>
            <a:endParaRPr sz="2600"/>
          </a:p>
        </p:txBody>
      </p:sp>
      <p:sp>
        <p:nvSpPr>
          <p:cNvPr id="79" name="Google Shape;79;p16"/>
          <p:cNvSpPr txBox="1"/>
          <p:nvPr>
            <p:ph idx="1" type="body"/>
          </p:nvPr>
        </p:nvSpPr>
        <p:spPr>
          <a:xfrm>
            <a:off x="311700" y="901200"/>
            <a:ext cx="8520600" cy="4242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Downloading stocked.csv from #tidytuesday github repository and uploading to Rstudio project</a:t>
            </a:r>
            <a:endParaRPr sz="1700"/>
          </a:p>
          <a:p>
            <a:pPr indent="-336550" lvl="0" marL="457200" rtl="0" algn="l">
              <a:spcBef>
                <a:spcPts val="0"/>
              </a:spcBef>
              <a:spcAft>
                <a:spcPts val="0"/>
              </a:spcAft>
              <a:buSzPts val="1700"/>
              <a:buChar char="●"/>
            </a:pPr>
            <a:r>
              <a:rPr lang="en" sz="1700"/>
              <a:t>Tracking down data definition tables on the Great Lakes Fishery Commission website, since they weren’t provided in the #tidytuesday challenge information</a:t>
            </a:r>
            <a:endParaRPr sz="1700"/>
          </a:p>
          <a:p>
            <a:pPr indent="-336550" lvl="0" marL="457200" rtl="0" algn="l">
              <a:spcBef>
                <a:spcPts val="0"/>
              </a:spcBef>
              <a:spcAft>
                <a:spcPts val="0"/>
              </a:spcAft>
              <a:buSzPts val="1700"/>
              <a:buChar char="●"/>
            </a:pPr>
            <a:r>
              <a:rPr lang="en" sz="1700"/>
              <a:t>Initially narrowing down the data provided to a smaller set of attributes</a:t>
            </a:r>
            <a:endParaRPr sz="1700"/>
          </a:p>
          <a:p>
            <a:pPr indent="-311150" lvl="1" marL="914400" rtl="0" algn="l">
              <a:lnSpc>
                <a:spcPct val="200000"/>
              </a:lnSpc>
              <a:spcBef>
                <a:spcPts val="0"/>
              </a:spcBef>
              <a:spcAft>
                <a:spcPts val="0"/>
              </a:spcAft>
              <a:buSzPts val="1300"/>
              <a:buChar char="○"/>
            </a:pPr>
            <a:r>
              <a:rPr lang="en" sz="1100">
                <a:latin typeface="Times New Roman"/>
                <a:ea typeface="Times New Roman"/>
                <a:cs typeface="Times New Roman"/>
                <a:sym typeface="Times New Roman"/>
              </a:rPr>
              <a:t>'YEAR', 'MONTH', 'DAY', 'LAKE', 'STATE_PROV', 'SPECIES', 'NO_STOCKED', 'AGEMONTH', 'WEIGHT', 'CONDITION'</a:t>
            </a:r>
            <a:endParaRPr sz="1100">
              <a:latin typeface="Times New Roman"/>
              <a:ea typeface="Times New Roman"/>
              <a:cs typeface="Times New Roman"/>
              <a:sym typeface="Times New Roman"/>
            </a:endParaRPr>
          </a:p>
          <a:p>
            <a:pPr indent="-336550" lvl="0" marL="457200" rtl="0" algn="l">
              <a:spcBef>
                <a:spcPts val="0"/>
              </a:spcBef>
              <a:spcAft>
                <a:spcPts val="0"/>
              </a:spcAft>
              <a:buSzPts val="1700"/>
              <a:buChar char="●"/>
            </a:pPr>
            <a:r>
              <a:rPr lang="en" sz="1700"/>
              <a:t>Replacing all missing values for ‘MONTH’, ‘DAY’, and ‘CONDITION’ with the median of the rest of the </a:t>
            </a:r>
            <a:r>
              <a:rPr lang="en" sz="1700"/>
              <a:t>values</a:t>
            </a:r>
            <a:r>
              <a:rPr lang="en" sz="1700"/>
              <a:t> for those fields</a:t>
            </a:r>
            <a:endParaRPr sz="1700"/>
          </a:p>
          <a:p>
            <a:pPr indent="-336550" lvl="0" marL="457200" rtl="0" algn="l">
              <a:spcBef>
                <a:spcPts val="0"/>
              </a:spcBef>
              <a:spcAft>
                <a:spcPts val="0"/>
              </a:spcAft>
              <a:buSzPts val="1700"/>
              <a:buChar char="●"/>
            </a:pPr>
            <a:r>
              <a:rPr lang="en" sz="1700"/>
              <a:t>Substituting</a:t>
            </a:r>
            <a:r>
              <a:rPr lang="en" sz="1700"/>
              <a:t> any instance where ‘DAY’ = 0 to ‘DAY’ = 1</a:t>
            </a:r>
            <a:endParaRPr sz="1700"/>
          </a:p>
          <a:p>
            <a:pPr indent="-311150" lvl="1" marL="914400" rtl="0" algn="l">
              <a:spcBef>
                <a:spcPts val="0"/>
              </a:spcBef>
              <a:spcAft>
                <a:spcPts val="0"/>
              </a:spcAft>
              <a:buSzPts val="1300"/>
              <a:buChar char="○"/>
            </a:pPr>
            <a:r>
              <a:rPr lang="en" sz="1300"/>
              <a:t>Since days of the month only go from 1-31</a:t>
            </a:r>
            <a:endParaRPr sz="1300"/>
          </a:p>
          <a:p>
            <a:pPr indent="-336550" lvl="0" marL="457200" rtl="0" algn="l">
              <a:spcBef>
                <a:spcPts val="0"/>
              </a:spcBef>
              <a:spcAft>
                <a:spcPts val="0"/>
              </a:spcAft>
              <a:buSzPts val="1700"/>
              <a:buChar char="●"/>
            </a:pPr>
            <a:r>
              <a:rPr lang="en" sz="1700"/>
              <a:t>Translated ‘CONDITION’ from numbers to words, to make easy to interpret</a:t>
            </a:r>
            <a:endParaRPr sz="1700"/>
          </a:p>
          <a:p>
            <a:pPr indent="-336550" lvl="0" marL="457200" rtl="0" algn="l">
              <a:spcBef>
                <a:spcPts val="0"/>
              </a:spcBef>
              <a:spcAft>
                <a:spcPts val="0"/>
              </a:spcAft>
              <a:buSzPts val="1700"/>
              <a:buChar char="●"/>
            </a:pPr>
            <a:r>
              <a:rPr lang="en" sz="1700"/>
              <a:t>Changed all species names and lake names into two or three letter abbreviations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00800" y="1963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Problem/Scenario to be Solved</a:t>
            </a:r>
            <a:endParaRPr sz="2600"/>
          </a:p>
        </p:txBody>
      </p:sp>
      <p:sp>
        <p:nvSpPr>
          <p:cNvPr id="85" name="Google Shape;85;p17"/>
          <p:cNvSpPr txBox="1"/>
          <p:nvPr>
            <p:ph idx="1" type="body"/>
          </p:nvPr>
        </p:nvSpPr>
        <p:spPr>
          <a:xfrm>
            <a:off x="117800" y="809575"/>
            <a:ext cx="8886600" cy="40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m</a:t>
            </a:r>
            <a:r>
              <a:rPr lang="en"/>
              <a:t>ain objective was to build an application that could identify which species and what type of fish needed to be restocked in which areas of the Great Lakes.</a:t>
            </a:r>
            <a:endParaRPr/>
          </a:p>
          <a:p>
            <a:pPr indent="-330200" lvl="1" marL="914400" rtl="0" algn="l">
              <a:lnSpc>
                <a:spcPct val="150000"/>
              </a:lnSpc>
              <a:spcBef>
                <a:spcPts val="0"/>
              </a:spcBef>
              <a:spcAft>
                <a:spcPts val="0"/>
              </a:spcAft>
              <a:buSzPts val="1600"/>
              <a:buChar char="○"/>
            </a:pPr>
            <a:r>
              <a:rPr lang="en" sz="1600"/>
              <a:t>Target users: US Fish and Wildlife Services and aquaculture farmers in the Great Lakes </a:t>
            </a:r>
            <a:endParaRPr sz="1600"/>
          </a:p>
          <a:p>
            <a:pPr indent="-330200" lvl="1" marL="914400" rtl="0" algn="l">
              <a:lnSpc>
                <a:spcPct val="150000"/>
              </a:lnSpc>
              <a:spcBef>
                <a:spcPts val="0"/>
              </a:spcBef>
              <a:spcAft>
                <a:spcPts val="0"/>
              </a:spcAft>
              <a:buSzPts val="1600"/>
              <a:buChar char="○"/>
            </a:pPr>
            <a:r>
              <a:rPr lang="en" sz="1600"/>
              <a:t>Main takeaway from app: For aquaculture farmers to be able to plan ahead on what kind of fish and how many of them will need to be grown in order to supply future stocking needs of the Great Lakes and for US Fish and Wildlife officers to be able to know which areas of the Great Lakes need to be restocked with which of these fish.</a:t>
            </a:r>
            <a:endParaRPr sz="1600"/>
          </a:p>
          <a:p>
            <a:pPr indent="-330200" lvl="2" marL="1371600" rtl="0" algn="l">
              <a:lnSpc>
                <a:spcPct val="150000"/>
              </a:lnSpc>
              <a:spcBef>
                <a:spcPts val="0"/>
              </a:spcBef>
              <a:spcAft>
                <a:spcPts val="0"/>
              </a:spcAft>
              <a:buSzPts val="1600"/>
              <a:buChar char="■"/>
            </a:pPr>
            <a:r>
              <a:rPr lang="en" sz="1600"/>
              <a:t>Our application should allow for this to happen since we provide visualizations on the number of fished stocked, the weight of fish stocked, the age of fish stocked, and condition of fish stocked for each of the Great Lakes over the course of 68 years. Trends and insights from this data can be applied to predict future stocking needs.</a:t>
            </a:r>
            <a:endParaRPr sz="1600"/>
          </a:p>
          <a:p>
            <a:pPr indent="0" lvl="0" marL="0" rtl="0" algn="l">
              <a:lnSpc>
                <a:spcPct val="150000"/>
              </a:lnSpc>
              <a:spcBef>
                <a:spcPts val="1600"/>
              </a:spcBef>
              <a:spcAft>
                <a:spcPts val="0"/>
              </a:spcAft>
              <a:buNone/>
            </a:pPr>
            <a:r>
              <a:t/>
            </a:r>
            <a:endParaRPr sz="1600"/>
          </a:p>
          <a:p>
            <a:pPr indent="0" lvl="0" marL="914400" rtl="0" algn="l">
              <a:spcBef>
                <a:spcPts val="1600"/>
              </a:spcBef>
              <a:spcAft>
                <a:spcPts val="0"/>
              </a:spcAft>
              <a:buNone/>
            </a:pPr>
            <a:r>
              <a:t/>
            </a:r>
            <a:endParaRPr/>
          </a:p>
          <a:p>
            <a:pPr indent="0" lvl="0" marL="9144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916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Testing Our Application</a:t>
            </a:r>
            <a:endParaRPr sz="2600"/>
          </a:p>
        </p:txBody>
      </p:sp>
      <p:sp>
        <p:nvSpPr>
          <p:cNvPr id="91" name="Google Shape;91;p18"/>
          <p:cNvSpPr txBox="1"/>
          <p:nvPr>
            <p:ph idx="1" type="body"/>
          </p:nvPr>
        </p:nvSpPr>
        <p:spPr>
          <a:xfrm>
            <a:off x="311700" y="641300"/>
            <a:ext cx="8520600" cy="450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Allow a few dozen aquaculture farmers and US Fish and Wildlife officials to use our R Shiny application, exploring data from each of the Great Lakes over different years during the 1950-2018 time frame.</a:t>
            </a:r>
            <a:endParaRPr/>
          </a:p>
          <a:p>
            <a:pPr indent="-311150" lvl="1" marL="914400" rtl="0" algn="l">
              <a:spcBef>
                <a:spcPts val="0"/>
              </a:spcBef>
              <a:spcAft>
                <a:spcPts val="0"/>
              </a:spcAft>
              <a:buSzPts val="1300"/>
              <a:buChar char="○"/>
            </a:pPr>
            <a:r>
              <a:rPr lang="en" sz="1300"/>
              <a:t>Farmers will focus on the condition, age, and weight of the fish, along with the number of fish stocked in the past, to determine their breeding and growing plans for the next season.</a:t>
            </a:r>
            <a:endParaRPr sz="1300"/>
          </a:p>
          <a:p>
            <a:pPr indent="-311150" lvl="1" marL="914400" rtl="0" algn="l">
              <a:spcBef>
                <a:spcPts val="0"/>
              </a:spcBef>
              <a:spcAft>
                <a:spcPts val="0"/>
              </a:spcAft>
              <a:buSzPts val="1300"/>
              <a:buChar char="○"/>
            </a:pPr>
            <a:r>
              <a:rPr lang="en" sz="1300"/>
              <a:t>US Fish and Wildlife officers will focus more on the locations in addition to the attributes and number of fish stocked, to determine which of the Great Lakes and what region, to release these fish the farmers have grown.</a:t>
            </a:r>
            <a:endParaRPr sz="1300"/>
          </a:p>
          <a:p>
            <a:pPr indent="-317500" lvl="0" marL="457200" rtl="0" algn="l">
              <a:spcBef>
                <a:spcPts val="0"/>
              </a:spcBef>
              <a:spcAft>
                <a:spcPts val="0"/>
              </a:spcAft>
              <a:buSzPts val="1400"/>
              <a:buChar char="●"/>
            </a:pPr>
            <a:r>
              <a:rPr lang="en"/>
              <a:t>After the fish have been grown and released from the findings based off the application, we collect and analyze production data for the next six months.</a:t>
            </a:r>
            <a:endParaRPr/>
          </a:p>
          <a:p>
            <a:pPr indent="-311150" lvl="1" marL="914400" rtl="0" algn="l">
              <a:spcBef>
                <a:spcPts val="0"/>
              </a:spcBef>
              <a:spcAft>
                <a:spcPts val="0"/>
              </a:spcAft>
              <a:buSzPts val="1300"/>
              <a:buChar char="○"/>
            </a:pPr>
            <a:r>
              <a:rPr lang="en" sz="1300"/>
              <a:t>We then can see how the farmers and wildlife officials projections compared to what is caught in this time period, for these specific areas and species of fish that these users have targeted.</a:t>
            </a:r>
            <a:endParaRPr sz="1300"/>
          </a:p>
          <a:p>
            <a:pPr indent="-311150" lvl="1" marL="914400" rtl="0" algn="l">
              <a:spcBef>
                <a:spcPts val="0"/>
              </a:spcBef>
              <a:spcAft>
                <a:spcPts val="0"/>
              </a:spcAft>
              <a:buSzPts val="1300"/>
              <a:buChar char="○"/>
            </a:pPr>
            <a:r>
              <a:rPr lang="en" sz="1300"/>
              <a:t>If there are little to no species that are underpopulated or in poor condition or underweight, we can conclude that our application was successful in providing the users with the information needed to predict correct stocking.</a:t>
            </a:r>
            <a:endParaRPr sz="1300"/>
          </a:p>
          <a:p>
            <a:pPr indent="-311150" lvl="1" marL="914400" rtl="0" algn="l">
              <a:spcBef>
                <a:spcPts val="0"/>
              </a:spcBef>
              <a:spcAft>
                <a:spcPts val="0"/>
              </a:spcAft>
              <a:buSzPts val="1300"/>
              <a:buChar char="○"/>
            </a:pPr>
            <a:r>
              <a:rPr lang="en" sz="1300"/>
              <a:t>If there are certain region or lakes in general that are showing little production for certain species or a lot of fish that are not healthy, we would want to confirm whether this was due to incorrect stocking, or if there were other issues that occurred after stocking release into the lake</a:t>
            </a:r>
            <a:endParaRPr sz="13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0"/>
            <a:ext cx="8470200" cy="61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Application Design and Effectiveness</a:t>
            </a:r>
            <a:endParaRPr sz="2500"/>
          </a:p>
        </p:txBody>
      </p:sp>
      <p:sp>
        <p:nvSpPr>
          <p:cNvPr id="97" name="Google Shape;97;p19"/>
          <p:cNvSpPr txBox="1"/>
          <p:nvPr>
            <p:ph idx="1" type="body"/>
          </p:nvPr>
        </p:nvSpPr>
        <p:spPr>
          <a:xfrm>
            <a:off x="311700" y="510425"/>
            <a:ext cx="8470200" cy="4476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Our app runs smoothly, with updates being processed instantly after user inputs are changed and submitted.</a:t>
            </a:r>
            <a:endParaRPr/>
          </a:p>
          <a:p>
            <a:pPr indent="-304800" lvl="0" marL="457200" rtl="0" algn="l">
              <a:spcBef>
                <a:spcPts val="0"/>
              </a:spcBef>
              <a:spcAft>
                <a:spcPts val="0"/>
              </a:spcAft>
              <a:buSzPts val="1200"/>
              <a:buChar char="●"/>
            </a:pPr>
            <a:r>
              <a:rPr lang="en"/>
              <a:t>In regards to scalability, the app can be easily customized with more or less data without major changes to user </a:t>
            </a:r>
            <a:r>
              <a:rPr lang="en"/>
              <a:t>interaction and output.</a:t>
            </a:r>
            <a:endParaRPr/>
          </a:p>
          <a:p>
            <a:pPr indent="-304800" lvl="0" marL="457200" rtl="0" algn="l">
              <a:spcBef>
                <a:spcPts val="0"/>
              </a:spcBef>
              <a:spcAft>
                <a:spcPts val="0"/>
              </a:spcAft>
              <a:buSzPts val="1200"/>
              <a:buChar char="●"/>
            </a:pPr>
            <a:r>
              <a:rPr lang="en"/>
              <a:t>The application is very easy to use and the data visualizations are informative and simple.</a:t>
            </a:r>
            <a:endParaRPr/>
          </a:p>
          <a:p>
            <a:pPr indent="-304800" lvl="0" marL="457200" rtl="0" algn="l">
              <a:spcBef>
                <a:spcPts val="0"/>
              </a:spcBef>
              <a:spcAft>
                <a:spcPts val="0"/>
              </a:spcAft>
              <a:buSzPts val="1200"/>
              <a:buChar char="●"/>
            </a:pPr>
            <a:r>
              <a:rPr lang="en"/>
              <a:t>Our main design includes:</a:t>
            </a:r>
            <a:endParaRPr/>
          </a:p>
          <a:p>
            <a:pPr indent="-304800" lvl="1" marL="914400" rtl="0" algn="l">
              <a:spcBef>
                <a:spcPts val="0"/>
              </a:spcBef>
              <a:spcAft>
                <a:spcPts val="0"/>
              </a:spcAft>
              <a:buSzPts val="1200"/>
              <a:buChar char="○"/>
            </a:pPr>
            <a:r>
              <a:rPr lang="en"/>
              <a:t>Two inputs:</a:t>
            </a:r>
            <a:endParaRPr/>
          </a:p>
          <a:p>
            <a:pPr indent="-304800" lvl="2" marL="1371600" rtl="0" algn="l">
              <a:spcBef>
                <a:spcPts val="0"/>
              </a:spcBef>
              <a:spcAft>
                <a:spcPts val="0"/>
              </a:spcAft>
              <a:buSzPts val="1200"/>
              <a:buChar char="■"/>
            </a:pPr>
            <a:r>
              <a:rPr lang="en"/>
              <a:t>A drop down input to choose a lake</a:t>
            </a:r>
            <a:endParaRPr/>
          </a:p>
          <a:p>
            <a:pPr indent="-304800" lvl="2" marL="1371600" rtl="0" algn="l">
              <a:spcBef>
                <a:spcPts val="0"/>
              </a:spcBef>
              <a:spcAft>
                <a:spcPts val="0"/>
              </a:spcAft>
              <a:buSzPts val="1200"/>
              <a:buChar char="■"/>
            </a:pPr>
            <a:r>
              <a:rPr lang="en"/>
              <a:t>An input slider to choose the year of data to look at</a:t>
            </a:r>
            <a:endParaRPr/>
          </a:p>
          <a:p>
            <a:pPr indent="-304800" lvl="1" marL="914400" rtl="0" algn="l">
              <a:spcBef>
                <a:spcPts val="0"/>
              </a:spcBef>
              <a:spcAft>
                <a:spcPts val="0"/>
              </a:spcAft>
              <a:buSzPts val="1200"/>
              <a:buChar char="○"/>
            </a:pPr>
            <a:r>
              <a:rPr lang="en"/>
              <a:t>A button to process changes to inputs</a:t>
            </a:r>
            <a:endParaRPr/>
          </a:p>
          <a:p>
            <a:pPr indent="-304800" lvl="1" marL="914400" rtl="0" algn="l">
              <a:spcBef>
                <a:spcPts val="0"/>
              </a:spcBef>
              <a:spcAft>
                <a:spcPts val="0"/>
              </a:spcAft>
              <a:buSzPts val="1200"/>
              <a:buChar char="○"/>
            </a:pPr>
            <a:r>
              <a:rPr lang="en"/>
              <a:t>A legend to show the different fish species full names and abbreviations</a:t>
            </a:r>
            <a:endParaRPr/>
          </a:p>
          <a:p>
            <a:pPr indent="-304800" lvl="1" marL="914400" rtl="0" algn="l">
              <a:spcBef>
                <a:spcPts val="0"/>
              </a:spcBef>
              <a:spcAft>
                <a:spcPts val="0"/>
              </a:spcAft>
              <a:buSzPts val="1200"/>
              <a:buChar char="○"/>
            </a:pPr>
            <a:r>
              <a:rPr lang="en"/>
              <a:t>Four tabs:</a:t>
            </a:r>
            <a:endParaRPr/>
          </a:p>
          <a:p>
            <a:pPr indent="-304800" lvl="2" marL="1371600" rtl="0" algn="l">
              <a:spcBef>
                <a:spcPts val="0"/>
              </a:spcBef>
              <a:spcAft>
                <a:spcPts val="0"/>
              </a:spcAft>
              <a:buSzPts val="1200"/>
              <a:buChar char="■"/>
            </a:pPr>
            <a:r>
              <a:rPr lang="en"/>
              <a:t>Number of fish stocked</a:t>
            </a:r>
            <a:endParaRPr/>
          </a:p>
          <a:p>
            <a:pPr indent="-304800" lvl="3" marL="1828800" rtl="0" algn="l">
              <a:spcBef>
                <a:spcPts val="0"/>
              </a:spcBef>
              <a:spcAft>
                <a:spcPts val="0"/>
              </a:spcAft>
              <a:buSzPts val="1200"/>
              <a:buChar char="●"/>
            </a:pPr>
            <a:r>
              <a:rPr lang="en"/>
              <a:t>Bar graph: x-axis = species, y-axis = total number of fish stocked for that year</a:t>
            </a:r>
            <a:endParaRPr/>
          </a:p>
          <a:p>
            <a:pPr indent="-304800" lvl="2" marL="1371600" rtl="0" algn="l">
              <a:spcBef>
                <a:spcPts val="0"/>
              </a:spcBef>
              <a:spcAft>
                <a:spcPts val="0"/>
              </a:spcAft>
              <a:buSzPts val="1200"/>
              <a:buChar char="■"/>
            </a:pPr>
            <a:r>
              <a:rPr lang="en"/>
              <a:t>Weight of fish stocked</a:t>
            </a:r>
            <a:endParaRPr/>
          </a:p>
          <a:p>
            <a:pPr indent="-304800" lvl="3" marL="1828800" rtl="0" algn="l">
              <a:spcBef>
                <a:spcPts val="0"/>
              </a:spcBef>
              <a:spcAft>
                <a:spcPts val="0"/>
              </a:spcAft>
              <a:buSzPts val="1200"/>
              <a:buChar char="●"/>
            </a:pPr>
            <a:r>
              <a:rPr lang="en"/>
              <a:t>Bar graph: x-axis = species, y-axis = total weight of fish stocked for that year in round thousands of lbs</a:t>
            </a:r>
            <a:endParaRPr/>
          </a:p>
          <a:p>
            <a:pPr indent="-304800" lvl="2" marL="1371600" rtl="0" algn="l">
              <a:spcBef>
                <a:spcPts val="0"/>
              </a:spcBef>
              <a:spcAft>
                <a:spcPts val="0"/>
              </a:spcAft>
              <a:buSzPts val="1200"/>
              <a:buChar char="■"/>
            </a:pPr>
            <a:r>
              <a:rPr lang="en"/>
              <a:t>Condition of fish stocked</a:t>
            </a:r>
            <a:endParaRPr/>
          </a:p>
          <a:p>
            <a:pPr indent="-304800" lvl="3" marL="1828800" rtl="0" algn="l">
              <a:spcBef>
                <a:spcPts val="0"/>
              </a:spcBef>
              <a:spcAft>
                <a:spcPts val="0"/>
              </a:spcAft>
              <a:buSzPts val="1200"/>
              <a:buChar char="●"/>
            </a:pPr>
            <a:r>
              <a:rPr lang="en"/>
              <a:t>Stacked bar graph: x-axis = species, y-axis = total number of fish for that year, color = condition</a:t>
            </a:r>
            <a:endParaRPr/>
          </a:p>
          <a:p>
            <a:pPr indent="-304800" lvl="2" marL="1371600" rtl="0" algn="l">
              <a:spcBef>
                <a:spcPts val="0"/>
              </a:spcBef>
              <a:spcAft>
                <a:spcPts val="0"/>
              </a:spcAft>
              <a:buSzPts val="1200"/>
              <a:buChar char="■"/>
            </a:pPr>
            <a:r>
              <a:rPr lang="en"/>
              <a:t>Age of fish stocked</a:t>
            </a:r>
            <a:endParaRPr/>
          </a:p>
          <a:p>
            <a:pPr indent="-304800" lvl="3" marL="1828800" rtl="0" algn="l">
              <a:spcBef>
                <a:spcPts val="0"/>
              </a:spcBef>
              <a:spcAft>
                <a:spcPts val="0"/>
              </a:spcAft>
              <a:buSzPts val="1200"/>
              <a:buChar char="●"/>
            </a:pPr>
            <a:r>
              <a:rPr lang="en"/>
              <a:t>Scaled color bar graph: x-axis = species, y-axis = total number of fish stocked for that year, color scale = age in months</a:t>
            </a:r>
            <a:endParaRPr/>
          </a:p>
          <a:p>
            <a:pPr indent="0" lvl="0" marL="13716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23700"/>
            <a:ext cx="8470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 Shiny </a:t>
            </a:r>
            <a:r>
              <a:rPr lang="en"/>
              <a:t>Application Demo</a:t>
            </a:r>
            <a:endParaRPr/>
          </a:p>
        </p:txBody>
      </p:sp>
      <p:sp>
        <p:nvSpPr>
          <p:cNvPr id="103" name="Google Shape;103;p20"/>
          <p:cNvSpPr txBox="1"/>
          <p:nvPr>
            <p:ph idx="1" type="body"/>
          </p:nvPr>
        </p:nvSpPr>
        <p:spPr>
          <a:xfrm>
            <a:off x="2331150" y="2151075"/>
            <a:ext cx="4481700" cy="4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chemeClr val="dk2"/>
                </a:solidFill>
                <a:hlinkClick r:id="rId3">
                  <a:extLst>
                    <a:ext uri="{A12FA001-AC4F-418D-AE19-62706E023703}">
                      <ahyp:hlinkClr val="tx"/>
                    </a:ext>
                  </a:extLst>
                </a:hlinkClick>
              </a:rPr>
              <a:t>https://marolu21.shinyapps.io/GreatLakes_Stocked/</a:t>
            </a:r>
            <a:endParaRPr sz="1400">
              <a:solidFill>
                <a:schemeClr val="dk2"/>
              </a:solidFill>
            </a:endParaRPr>
          </a:p>
          <a:p>
            <a:pPr indent="0" lvl="0" marL="0" rtl="0" algn="l">
              <a:spcBef>
                <a:spcPts val="1600"/>
              </a:spcBef>
              <a:spcAft>
                <a:spcPts val="1600"/>
              </a:spcAft>
              <a:buNone/>
            </a:pPr>
            <a:r>
              <a:t/>
            </a:r>
            <a:endParaRPr/>
          </a:p>
        </p:txBody>
      </p:sp>
      <p:sp>
        <p:nvSpPr>
          <p:cNvPr id="104" name="Google Shape;104;p20"/>
          <p:cNvSpPr txBox="1"/>
          <p:nvPr/>
        </p:nvSpPr>
        <p:spPr>
          <a:xfrm>
            <a:off x="3586775" y="2571750"/>
            <a:ext cx="178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ld Standard TT"/>
                <a:ea typeface="Old Standard TT"/>
                <a:cs typeface="Old Standard TT"/>
                <a:sym typeface="Old Standard TT"/>
              </a:rPr>
              <a:t>(Please click link above)</a:t>
            </a:r>
            <a:endParaRPr sz="1200">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77950" y="91650"/>
            <a:ext cx="8365500" cy="56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Possible Future Work and Additions</a:t>
            </a:r>
            <a:endParaRPr/>
          </a:p>
        </p:txBody>
      </p:sp>
      <p:sp>
        <p:nvSpPr>
          <p:cNvPr id="110" name="Google Shape;110;p21"/>
          <p:cNvSpPr txBox="1"/>
          <p:nvPr>
            <p:ph idx="1" type="body"/>
          </p:nvPr>
        </p:nvSpPr>
        <p:spPr>
          <a:xfrm>
            <a:off x="277950" y="588975"/>
            <a:ext cx="8588100" cy="4266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Incorporate production data from the fishing.csv file found on the #tidytuesday github </a:t>
            </a:r>
            <a:r>
              <a:rPr lang="en" sz="1500"/>
              <a:t>repository</a:t>
            </a:r>
            <a:r>
              <a:rPr lang="en" sz="1500"/>
              <a:t> for week 24</a:t>
            </a:r>
            <a:endParaRPr sz="1500"/>
          </a:p>
          <a:p>
            <a:pPr indent="-311150" lvl="1" marL="914400" rtl="0" algn="l">
              <a:spcBef>
                <a:spcPts val="0"/>
              </a:spcBef>
              <a:spcAft>
                <a:spcPts val="0"/>
              </a:spcAft>
              <a:buSzPts val="1300"/>
              <a:buChar char="○"/>
            </a:pPr>
            <a:r>
              <a:rPr lang="en" sz="1300"/>
              <a:t>This could be cross referenced with the stocked data in our app currently and allow a new target user of commercial fishermen to be able to use our app to find the best area to fish for a certain fish species in the lakes.</a:t>
            </a:r>
            <a:endParaRPr sz="1300"/>
          </a:p>
          <a:p>
            <a:pPr indent="-323850" lvl="0" marL="457200" rtl="0" algn="l">
              <a:spcBef>
                <a:spcPts val="0"/>
              </a:spcBef>
              <a:spcAft>
                <a:spcPts val="0"/>
              </a:spcAft>
              <a:buSzPts val="1500"/>
              <a:buChar char="●"/>
            </a:pPr>
            <a:r>
              <a:rPr lang="en" sz="1500"/>
              <a:t>Add more visualizations for additional stocking attributes that could also be </a:t>
            </a:r>
            <a:r>
              <a:rPr lang="en" sz="1500"/>
              <a:t>useful</a:t>
            </a:r>
            <a:r>
              <a:rPr lang="en" sz="1500"/>
              <a:t> for users, such as:</a:t>
            </a:r>
            <a:endParaRPr sz="1500"/>
          </a:p>
          <a:p>
            <a:pPr indent="-311150" lvl="1" marL="914400" rtl="0" algn="l">
              <a:spcBef>
                <a:spcPts val="0"/>
              </a:spcBef>
              <a:spcAft>
                <a:spcPts val="0"/>
              </a:spcAft>
              <a:buSzPts val="1300"/>
              <a:buChar char="○"/>
            </a:pPr>
            <a:r>
              <a:rPr lang="en" sz="1300"/>
              <a:t>Length</a:t>
            </a:r>
            <a:endParaRPr sz="1300"/>
          </a:p>
          <a:p>
            <a:pPr indent="-311150" lvl="1" marL="914400" rtl="0" algn="l">
              <a:spcBef>
                <a:spcPts val="0"/>
              </a:spcBef>
              <a:spcAft>
                <a:spcPts val="0"/>
              </a:spcAft>
              <a:buSzPts val="1300"/>
              <a:buChar char="○"/>
            </a:pPr>
            <a:r>
              <a:rPr lang="en" sz="1300"/>
              <a:t>Stage</a:t>
            </a:r>
            <a:endParaRPr sz="1300"/>
          </a:p>
          <a:p>
            <a:pPr indent="-311150" lvl="1" marL="914400" rtl="0" algn="l">
              <a:spcBef>
                <a:spcPts val="0"/>
              </a:spcBef>
              <a:spcAft>
                <a:spcPts val="0"/>
              </a:spcAft>
              <a:buSzPts val="1300"/>
              <a:buChar char="○"/>
            </a:pPr>
            <a:r>
              <a:rPr lang="en" sz="1300"/>
              <a:t>Time of Year Released</a:t>
            </a:r>
            <a:endParaRPr sz="1300"/>
          </a:p>
          <a:p>
            <a:pPr indent="-323850" lvl="0" marL="457200" rtl="0" algn="l">
              <a:spcBef>
                <a:spcPts val="0"/>
              </a:spcBef>
              <a:spcAft>
                <a:spcPts val="0"/>
              </a:spcAft>
              <a:buSzPts val="1500"/>
              <a:buChar char="●"/>
            </a:pPr>
            <a:r>
              <a:rPr lang="en" sz="1500"/>
              <a:t>While there were columns for l</a:t>
            </a:r>
            <a:r>
              <a:rPr lang="en" sz="1500"/>
              <a:t>atitude</a:t>
            </a:r>
            <a:r>
              <a:rPr lang="en" sz="1500"/>
              <a:t> and longitude in the dataset provided, most of the records for these attributes were missing.</a:t>
            </a:r>
            <a:endParaRPr sz="1500"/>
          </a:p>
          <a:p>
            <a:pPr indent="-311150" lvl="1" marL="914400" rtl="0" algn="l">
              <a:spcBef>
                <a:spcPts val="0"/>
              </a:spcBef>
              <a:spcAft>
                <a:spcPts val="0"/>
              </a:spcAft>
              <a:buSzPts val="1300"/>
              <a:buChar char="○"/>
            </a:pPr>
            <a:r>
              <a:rPr lang="en" sz="1300"/>
              <a:t>If we could get accurate latitude and longitude for all or most of the data, we could add geospatial visualizations into our application.</a:t>
            </a:r>
            <a:endParaRPr sz="1300"/>
          </a:p>
          <a:p>
            <a:pPr indent="-323850" lvl="0" marL="457200" rtl="0" algn="l">
              <a:spcBef>
                <a:spcPts val="0"/>
              </a:spcBef>
              <a:spcAft>
                <a:spcPts val="0"/>
              </a:spcAft>
              <a:buSzPts val="1500"/>
              <a:buChar char="●"/>
            </a:pPr>
            <a:r>
              <a:rPr lang="en" sz="1500"/>
              <a:t>Narrow date range down to the last one to five years</a:t>
            </a:r>
            <a:endParaRPr sz="1500"/>
          </a:p>
          <a:p>
            <a:pPr indent="-311150" lvl="1" marL="914400" rtl="0" algn="l">
              <a:spcBef>
                <a:spcPts val="0"/>
              </a:spcBef>
              <a:spcAft>
                <a:spcPts val="0"/>
              </a:spcAft>
              <a:buSzPts val="1300"/>
              <a:buChar char="○"/>
            </a:pPr>
            <a:r>
              <a:rPr lang="en" sz="1300"/>
              <a:t>This is  a more recent time range that is still relevant for users, but would allow us to focus on giving more details for less years rather than less detail for more years.</a:t>
            </a:r>
            <a:endParaRPr sz="1300"/>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