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6" r:id="rId5"/>
    <p:sldId id="258" r:id="rId6"/>
    <p:sldId id="259" r:id="rId7"/>
    <p:sldId id="266" r:id="rId8"/>
    <p:sldId id="305" r:id="rId9"/>
    <p:sldId id="270" r:id="rId10"/>
    <p:sldId id="267" r:id="rId11"/>
    <p:sldId id="304" r:id="rId12"/>
    <p:sldId id="306" r:id="rId13"/>
    <p:sldId id="307" r:id="rId14"/>
    <p:sldId id="308" r:id="rId15"/>
    <p:sldId id="309" r:id="rId16"/>
    <p:sldId id="299" r:id="rId17"/>
    <p:sldId id="312" r:id="rId18"/>
    <p:sldId id="310" r:id="rId19"/>
    <p:sldId id="311" r:id="rId20"/>
    <p:sldId id="300" r:id="rId21"/>
    <p:sldId id="313" r:id="rId22"/>
    <p:sldId id="319" r:id="rId23"/>
    <p:sldId id="301" r:id="rId24"/>
    <p:sldId id="317" r:id="rId25"/>
    <p:sldId id="318" r:id="rId26"/>
    <p:sldId id="326" r:id="rId27"/>
    <p:sldId id="302" r:id="rId28"/>
    <p:sldId id="315" r:id="rId29"/>
    <p:sldId id="290" r:id="rId3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1815"/>
    <a:srgbClr val="004D97"/>
    <a:srgbClr val="27A1A6"/>
    <a:srgbClr val="132439"/>
    <a:srgbClr val="781800"/>
    <a:srgbClr val="CC6600"/>
    <a:srgbClr val="783018"/>
    <a:srgbClr val="A00028"/>
    <a:srgbClr val="9B00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2386" autoAdjust="0"/>
  </p:normalViewPr>
  <p:slideViewPr>
    <p:cSldViewPr>
      <p:cViewPr varScale="1">
        <p:scale>
          <a:sx n="97" d="100"/>
          <a:sy n="97" d="100"/>
        </p:scale>
        <p:origin x="606" y="90"/>
      </p:cViewPr>
      <p:guideLst>
        <p:guide orient="horz" pos="1577"/>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BF691C-5B29-40E8-AB89-AECE83AAFA4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3ACA81-74D7-4DD5-A71C-F090A9B34D5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店铺：</a:t>
            </a:r>
            <a:r>
              <a:rPr lang="en-US" altLang="zh-CN" dirty="0" smtClean="0"/>
              <a:t>BOSSPPT</a:t>
            </a:r>
            <a:r>
              <a:rPr lang="zh-CN" altLang="en-US" dirty="0" smtClean="0"/>
              <a:t>顶尖职业文案</a:t>
            </a:r>
            <a:endParaRPr lang="zh-CN" altLang="en-US" dirty="0" smtClean="0"/>
          </a:p>
          <a:p>
            <a:r>
              <a:rPr lang="en-US" altLang="zh-CN" dirty="0" smtClean="0"/>
              <a:t>https://chinappt.taobao.com</a:t>
            </a:r>
            <a:endParaRPr lang="en-US" altLang="zh-CN" dirty="0" smtClean="0"/>
          </a:p>
          <a:p>
            <a:r>
              <a:rPr lang="zh-CN" altLang="en-US" dirty="0" smtClean="0"/>
              <a:t>（如果您购买此</a:t>
            </a:r>
            <a:r>
              <a:rPr lang="en-US" altLang="zh-CN" dirty="0" smtClean="0"/>
              <a:t>PPT</a:t>
            </a:r>
            <a:r>
              <a:rPr lang="zh-CN" altLang="en-US" dirty="0" smtClean="0"/>
              <a:t>非上述网址，视为盗版本店，可以要求退货）</a:t>
            </a:r>
            <a:endParaRPr lang="zh-CN" altLang="en-US" dirty="0"/>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店铺：</a:t>
            </a:r>
            <a:r>
              <a:rPr lang="en-US" altLang="zh-CN" dirty="0" smtClean="0"/>
              <a:t>BOSSPPT</a:t>
            </a:r>
            <a:r>
              <a:rPr lang="zh-CN" altLang="en-US" dirty="0" smtClean="0"/>
              <a:t>顶尖职业文案</a:t>
            </a:r>
            <a:endParaRPr lang="zh-CN" altLang="en-US" dirty="0" smtClean="0"/>
          </a:p>
          <a:p>
            <a:r>
              <a:rPr lang="en-US" altLang="zh-CN" dirty="0" smtClean="0"/>
              <a:t>https://chinappt.taobao.com</a:t>
            </a:r>
            <a:endParaRPr lang="en-US" altLang="zh-CN" dirty="0" smtClean="0"/>
          </a:p>
          <a:p>
            <a:r>
              <a:rPr lang="zh-CN" altLang="en-US" dirty="0" smtClean="0"/>
              <a:t>（如果您购买此</a:t>
            </a:r>
            <a:r>
              <a:rPr lang="en-US" altLang="zh-CN" dirty="0" smtClean="0"/>
              <a:t>PPT</a:t>
            </a:r>
            <a:r>
              <a:rPr lang="zh-CN" altLang="en-US" dirty="0" smtClean="0"/>
              <a:t>非上述网址，视为盗版本店，可以要求退货）</a:t>
            </a:r>
            <a:endParaRPr lang="zh-CN" altLang="en-US" dirty="0"/>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店铺：</a:t>
            </a:r>
            <a:r>
              <a:rPr lang="en-US" altLang="zh-CN" dirty="0" smtClean="0"/>
              <a:t>BOSSPPT</a:t>
            </a:r>
            <a:r>
              <a:rPr lang="zh-CN" altLang="en-US" dirty="0" smtClean="0"/>
              <a:t>顶尖职业文案</a:t>
            </a:r>
            <a:endParaRPr lang="zh-CN" altLang="en-US" dirty="0" smtClean="0"/>
          </a:p>
          <a:p>
            <a:r>
              <a:rPr lang="en-US" altLang="zh-CN" dirty="0" smtClean="0"/>
              <a:t>https://chinappt.taobao.com</a:t>
            </a:r>
            <a:endParaRPr lang="en-US" altLang="zh-CN" dirty="0" smtClean="0"/>
          </a:p>
          <a:p>
            <a:r>
              <a:rPr lang="zh-CN" altLang="en-US" dirty="0" smtClean="0"/>
              <a:t>（如果您购买此</a:t>
            </a:r>
            <a:r>
              <a:rPr lang="en-US" altLang="zh-CN" dirty="0" smtClean="0"/>
              <a:t>PPT</a:t>
            </a:r>
            <a:r>
              <a:rPr lang="zh-CN" altLang="en-US" dirty="0" smtClean="0"/>
              <a:t>非上述网址，视为盗版本店，可以要求退货）</a:t>
            </a:r>
            <a:endParaRPr lang="zh-CN" altLang="en-US" dirty="0"/>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0075A0B-F3B2-4BD5-8250-681384D2AAA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CE180D-990F-42EB-8706-9B253A4D46B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0075A0B-F3B2-4BD5-8250-681384D2AAA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CE180D-990F-42EB-8706-9B253A4D46B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0075A0B-F3B2-4BD5-8250-681384D2AAAA}" type="datetimeFigureOut">
              <a:rPr lang="zh-CN" altLang="en-US" smtClean="0"/>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ACE180D-990F-42EB-8706-9B253A4D46B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file:///C:\Users\dzh\Desktop\PPT(023)11-11\8748498237600128.mp3" TargetMode="External"/><Relationship Id="rId1" Type="http://schemas.openxmlformats.org/officeDocument/2006/relationships/audio" Target="file:///C:\Users\dzh\Desktop\PPT(023)11-11\8748498237600128.mp3" TargetMode="Externa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8748498237600128.mp3">
            <a:hlinkClick r:id="" action="ppaction://media"/>
          </p:cNvPr>
          <p:cNvPicPr>
            <a:picLocks noRot="1" noChangeAspect="1"/>
          </p:cNvPicPr>
          <p:nvPr>
            <a:audioFile r:link="rId1"/>
            <p:extLst>
              <p:ext uri="{DAA4B4D4-6D71-4841-9C94-3DE7FCFB9230}">
                <p14:media xmlns:p14="http://schemas.microsoft.com/office/powerpoint/2010/main" r:link="rId2"/>
              </p:ext>
            </p:extLst>
          </p:nvPr>
        </p:nvPicPr>
        <p:blipFill>
          <a:blip r:embed="rId3"/>
          <a:srcRect/>
          <a:stretch>
            <a:fillRect/>
          </a:stretch>
        </p:blipFill>
        <p:spPr bwMode="auto">
          <a:xfrm>
            <a:off x="9913045" y="3438023"/>
            <a:ext cx="2438400" cy="2194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3093086" y="1346194"/>
            <a:ext cx="2959100" cy="706755"/>
          </a:xfrm>
          <a:prstGeom prst="rect">
            <a:avLst/>
          </a:prstGeom>
          <a:noFill/>
        </p:spPr>
        <p:txBody>
          <a:bodyPr wrap="none" rtlCol="0">
            <a:spAutoFit/>
          </a:bodyPr>
          <a:lstStyle/>
          <a:p>
            <a:pPr algn="ctr"/>
            <a:r>
              <a:rPr lang="en-US" altLang="zh-CN" sz="4000" b="1" dirty="0" smtClean="0">
                <a:solidFill>
                  <a:schemeClr val="tx1">
                    <a:lumMod val="75000"/>
                    <a:lumOff val="25000"/>
                  </a:schemeClr>
                </a:solidFill>
                <a:latin typeface="微软雅黑" panose="020B0503020204020204" pitchFamily="34" charset="-122"/>
                <a:ea typeface="微软雅黑" panose="020B0503020204020204" pitchFamily="34" charset="-122"/>
              </a:rPr>
              <a:t>2048</a:t>
            </a:r>
            <a:r>
              <a:rPr lang="zh-CN" altLang="en-US" sz="4000" b="1" dirty="0" smtClean="0">
                <a:solidFill>
                  <a:schemeClr val="tx1">
                    <a:lumMod val="75000"/>
                    <a:lumOff val="25000"/>
                  </a:schemeClr>
                </a:solidFill>
                <a:latin typeface="微软雅黑" panose="020B0503020204020204" pitchFamily="34" charset="-122"/>
                <a:ea typeface="微软雅黑" panose="020B0503020204020204" pitchFamily="34" charset="-122"/>
              </a:rPr>
              <a:t>小游戏</a:t>
            </a:r>
            <a:endParaRPr lang="zh-CN" altLang="en-US" sz="40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Rectangle 8"/>
          <p:cNvSpPr>
            <a:spLocks noChangeArrowheads="1"/>
          </p:cNvSpPr>
          <p:nvPr/>
        </p:nvSpPr>
        <p:spPr bwMode="auto">
          <a:xfrm>
            <a:off x="4602480" y="2257155"/>
            <a:ext cx="2891790"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1400" dirty="0">
                <a:solidFill>
                  <a:schemeClr val="tx1">
                    <a:lumMod val="75000"/>
                    <a:lumOff val="25000"/>
                  </a:schemeClr>
                </a:solidFill>
                <a:latin typeface="微软雅黑" panose="020B0503020204020204" pitchFamily="34" charset="-122"/>
                <a:ea typeface="微软雅黑" panose="020B0503020204020204" pitchFamily="34" charset="-122"/>
              </a:rPr>
              <a:t>报告人：汪振宇 学号：</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SA18225350</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18"/>
                                        </p:tgtEl>
                                      </p:cBhvr>
                                    </p:cmd>
                                  </p:childTnLst>
                                </p:cTn>
                              </p:par>
                            </p:childTnLst>
                          </p:cTn>
                        </p:par>
                        <p:par>
                          <p:cTn id="7" fill="hold">
                            <p:stCondLst>
                              <p:cond delay="0"/>
                            </p:stCondLst>
                            <p:childTnLst>
                              <p:par>
                                <p:cTn id="8" presetID="41" presetClass="entr" presetSubtype="0" fill="hold" grpId="0" nodeType="afterEffect">
                                  <p:stCondLst>
                                    <p:cond delay="0"/>
                                  </p:stCondLst>
                                  <p:iterate type="lt">
                                    <p:tmPct val="10000"/>
                                  </p:iterate>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2"/>
                                        </p:tgtEl>
                                        <p:attrNameLst>
                                          <p:attrName>ppt_y</p:attrName>
                                        </p:attrNameLst>
                                      </p:cBhvr>
                                      <p:tavLst>
                                        <p:tav tm="0">
                                          <p:val>
                                            <p:strVal val="#ppt_y"/>
                                          </p:val>
                                        </p:tav>
                                        <p:tav tm="100000">
                                          <p:val>
                                            <p:strVal val="#ppt_y"/>
                                          </p:val>
                                        </p:tav>
                                      </p:tavLst>
                                    </p:anim>
                                    <p:anim calcmode="lin" valueType="num">
                                      <p:cBhvr>
                                        <p:cTn id="12"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2"/>
                                        </p:tgtEl>
                                      </p:cBhvr>
                                    </p:animEffect>
                                  </p:childTnLst>
                                </p:cTn>
                              </p:par>
                            </p:childTnLst>
                          </p:cTn>
                        </p:par>
                        <p:par>
                          <p:cTn id="15" fill="hold">
                            <p:stCondLst>
                              <p:cond delay="800"/>
                            </p:stCondLst>
                            <p:childTnLst>
                              <p:par>
                                <p:cTn id="16" presetID="47"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21" repeatCount="indefinite" fill="remove" display="0">
                  <p:stCondLst>
                    <p:cond delay="indefinite"/>
                  </p:stCondLst>
                  <p:endCondLst>
                    <p:cond evt="onStopAudio" delay="0">
                      <p:tgtEl>
                        <p:sldTgt/>
                      </p:tgtEl>
                    </p:cond>
                  </p:endCondLst>
                </p:cTn>
                <p:tgtEl>
                  <p:spTgt spid="18"/>
                </p:tgtEl>
              </p:cMediaNode>
            </p:audio>
          </p:childTnLst>
        </p:cTn>
      </p:par>
    </p:tnLst>
    <p:bldLst>
      <p:bldP spid="12"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692214" y="162453"/>
            <a:ext cx="148971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smtClean="0">
                <a:solidFill>
                  <a:srgbClr val="231815"/>
                </a:solidFill>
                <a:latin typeface="微软雅黑" panose="020B0503020204020204" pitchFamily="34" charset="-122"/>
                <a:ea typeface="微软雅黑" panose="020B0503020204020204" pitchFamily="34" charset="-122"/>
              </a:rPr>
              <a:t>FP</a:t>
            </a:r>
            <a:r>
              <a:rPr lang="zh-CN" altLang="en-US" sz="2000" dirty="0" smtClean="0">
                <a:solidFill>
                  <a:srgbClr val="231815"/>
                </a:solidFill>
                <a:latin typeface="微软雅黑" panose="020B0503020204020204" pitchFamily="34" charset="-122"/>
                <a:ea typeface="微软雅黑" panose="020B0503020204020204" pitchFamily="34" charset="-122"/>
              </a:rPr>
              <a:t>规模估算</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315"/>
            <a:ext cx="363918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215890" y="361315"/>
            <a:ext cx="392811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 name="文本框 99"/>
          <p:cNvSpPr txBox="1"/>
          <p:nvPr/>
        </p:nvSpPr>
        <p:spPr>
          <a:xfrm>
            <a:off x="2032000" y="2387600"/>
            <a:ext cx="5080000" cy="368300"/>
          </a:xfrm>
          <a:prstGeom prst="rect">
            <a:avLst/>
          </a:prstGeom>
          <a:noFill/>
          <a:ln w="9525">
            <a:noFill/>
          </a:ln>
        </p:spPr>
        <p:txBody>
          <a:bodyPr>
            <a:spAutoFit/>
          </a:bodyPr>
          <a:p>
            <a:pPr indent="266700" algn="ctr"/>
            <a:r>
              <a:rPr lang="en-US" b="0">
                <a:latin typeface="Calibri" panose="020F0502020204030204" pitchFamily="34" charset="0"/>
                <a:ea typeface="宋体" panose="02010600030101010101" pitchFamily="2" charset="-122"/>
                <a:cs typeface="Times New Roman" panose="02020603050405020304" charset="0"/>
              </a:rPr>
              <a:t>ILF</a:t>
            </a:r>
            <a:r>
              <a:rPr lang="zh-CN" b="0">
                <a:latin typeface="Calibri" panose="020F0502020204030204" pitchFamily="34" charset="0"/>
                <a:ea typeface="宋体" panose="02010600030101010101" pitchFamily="2" charset="-122"/>
              </a:rPr>
              <a:t>功能点如下表所示：</a:t>
            </a:r>
            <a:endParaRPr lang="zh-CN" altLang="en-US"/>
          </a:p>
        </p:txBody>
      </p:sp>
      <p:graphicFrame>
        <p:nvGraphicFramePr>
          <p:cNvPr id="5" name="表格 4"/>
          <p:cNvGraphicFramePr/>
          <p:nvPr/>
        </p:nvGraphicFramePr>
        <p:xfrm>
          <a:off x="2198370" y="2944495"/>
          <a:ext cx="4746625" cy="1097280"/>
        </p:xfrm>
        <a:graphic>
          <a:graphicData uri="http://schemas.openxmlformats.org/drawingml/2006/table">
            <a:tbl>
              <a:tblPr firstRow="1" bandRow="1">
                <a:tableStyleId>{5940675A-B579-460E-94D1-54222C63F5DA}</a:tableStyleId>
              </a:tblPr>
              <a:tblGrid>
                <a:gridCol w="1108075"/>
                <a:gridCol w="438150"/>
                <a:gridCol w="438785"/>
                <a:gridCol w="722630"/>
                <a:gridCol w="2038985"/>
              </a:tblGrid>
              <a:tr h="54864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ILF内部逻辑文件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RET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DET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复杂度</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未调整的FP个数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网格信息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低</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7</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分数信息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低</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7</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 name="文本框 5"/>
          <p:cNvSpPr txBox="1"/>
          <p:nvPr/>
        </p:nvSpPr>
        <p:spPr>
          <a:xfrm>
            <a:off x="1897380" y="4321175"/>
            <a:ext cx="5080000" cy="368300"/>
          </a:xfrm>
          <a:prstGeom prst="rect">
            <a:avLst/>
          </a:prstGeom>
          <a:noFill/>
          <a:ln w="9525">
            <a:noFill/>
          </a:ln>
        </p:spPr>
        <p:txBody>
          <a:bodyPr>
            <a:spAutoFit/>
          </a:bodyPr>
          <a:p>
            <a:pPr indent="266700" algn="ctr"/>
            <a:r>
              <a:rPr lang="zh-CN" altLang="en-US"/>
              <a:t>本系统不含</a:t>
            </a:r>
            <a:r>
              <a:rPr lang="en-US" altLang="zh-CN"/>
              <a:t>EIF</a:t>
            </a:r>
            <a:r>
              <a:rPr lang="zh-CN" altLang="en-US"/>
              <a:t>。共计</a:t>
            </a:r>
            <a:r>
              <a:rPr lang="en-US" altLang="zh-CN"/>
              <a:t>14</a:t>
            </a:r>
            <a:r>
              <a:rPr lang="zh-CN" altLang="en-US"/>
              <a:t>个。</a:t>
            </a:r>
            <a:endParaRPr lang="zh-CN" altLang="en-US"/>
          </a:p>
        </p:txBody>
      </p:sp>
      <p:pic>
        <p:nvPicPr>
          <p:cNvPr id="7" name="图片 6"/>
          <p:cNvPicPr>
            <a:picLocks noChangeAspect="1"/>
          </p:cNvPicPr>
          <p:nvPr/>
        </p:nvPicPr>
        <p:blipFill>
          <a:blip r:embed="rId1"/>
          <a:stretch>
            <a:fillRect/>
          </a:stretch>
        </p:blipFill>
        <p:spPr>
          <a:xfrm>
            <a:off x="402590" y="684530"/>
            <a:ext cx="4000500" cy="1596390"/>
          </a:xfrm>
          <a:prstGeom prst="rect">
            <a:avLst/>
          </a:prstGeom>
        </p:spPr>
      </p:pic>
      <p:pic>
        <p:nvPicPr>
          <p:cNvPr id="9" name="图片 8"/>
          <p:cNvPicPr>
            <a:picLocks noChangeAspect="1"/>
          </p:cNvPicPr>
          <p:nvPr/>
        </p:nvPicPr>
        <p:blipFill>
          <a:blip r:embed="rId2"/>
          <a:stretch>
            <a:fillRect/>
          </a:stretch>
        </p:blipFill>
        <p:spPr>
          <a:xfrm>
            <a:off x="5490845" y="676275"/>
            <a:ext cx="2939415" cy="160464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692214" y="162453"/>
            <a:ext cx="148971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smtClean="0">
                <a:solidFill>
                  <a:srgbClr val="231815"/>
                </a:solidFill>
                <a:latin typeface="微软雅黑" panose="020B0503020204020204" pitchFamily="34" charset="-122"/>
                <a:ea typeface="微软雅黑" panose="020B0503020204020204" pitchFamily="34" charset="-122"/>
              </a:rPr>
              <a:t>FP</a:t>
            </a:r>
            <a:r>
              <a:rPr lang="zh-CN" altLang="en-US" sz="2000" dirty="0" smtClean="0">
                <a:solidFill>
                  <a:srgbClr val="231815"/>
                </a:solidFill>
                <a:latin typeface="微软雅黑" panose="020B0503020204020204" pitchFamily="34" charset="-122"/>
                <a:ea typeface="微软雅黑" panose="020B0503020204020204" pitchFamily="34" charset="-122"/>
              </a:rPr>
              <a:t>规模估算</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315"/>
            <a:ext cx="363918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215890" y="361315"/>
            <a:ext cx="392811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466090" y="650875"/>
            <a:ext cx="5080000" cy="368300"/>
          </a:xfrm>
          <a:prstGeom prst="rect">
            <a:avLst/>
          </a:prstGeom>
          <a:noFill/>
          <a:ln w="9525">
            <a:noFill/>
          </a:ln>
        </p:spPr>
        <p:txBody>
          <a:bodyPr>
            <a:spAutoFit/>
          </a:bodyPr>
          <a:p>
            <a:pPr indent="266700"/>
            <a:r>
              <a:rPr lang="en-US" b="0">
                <a:latin typeface="Calibri" panose="020F0502020204030204" pitchFamily="34" charset="0"/>
                <a:ea typeface="宋体" panose="02010600030101010101" pitchFamily="2" charset="-122"/>
                <a:cs typeface="Times New Roman" panose="02020603050405020304" charset="0"/>
              </a:rPr>
              <a:t>EI</a:t>
            </a:r>
            <a:r>
              <a:rPr lang="zh-CN" b="0">
                <a:latin typeface="Calibri" panose="020F0502020204030204" pitchFamily="34" charset="0"/>
                <a:ea typeface="宋体" panose="02010600030101010101" pitchFamily="2" charset="-122"/>
              </a:rPr>
              <a:t>、</a:t>
            </a:r>
            <a:r>
              <a:rPr lang="en-US" b="0">
                <a:latin typeface="Calibri" panose="020F0502020204030204" pitchFamily="34" charset="0"/>
                <a:ea typeface="宋体" panose="02010600030101010101" pitchFamily="2" charset="-122"/>
              </a:rPr>
              <a:t>EQ</a:t>
            </a:r>
            <a:r>
              <a:rPr lang="zh-CN" b="0">
                <a:latin typeface="Calibri" panose="020F0502020204030204" pitchFamily="34" charset="0"/>
                <a:ea typeface="宋体" panose="02010600030101010101" pitchFamily="2" charset="-122"/>
              </a:rPr>
              <a:t>、</a:t>
            </a:r>
            <a:r>
              <a:rPr lang="en-US" b="0">
                <a:latin typeface="Calibri" panose="020F0502020204030204" pitchFamily="34" charset="0"/>
                <a:ea typeface="宋体" panose="02010600030101010101" pitchFamily="2" charset="-122"/>
              </a:rPr>
              <a:t>EO</a:t>
            </a:r>
            <a:r>
              <a:rPr lang="zh-CN" b="0">
                <a:latin typeface="Calibri" panose="020F0502020204030204" pitchFamily="34" charset="0"/>
                <a:ea typeface="宋体" panose="02010600030101010101" pitchFamily="2" charset="-122"/>
              </a:rPr>
              <a:t>如下表</a:t>
            </a:r>
            <a:r>
              <a:rPr lang="zh-CN" sz="1050" b="0">
                <a:latin typeface="Calibri" panose="020F0502020204030204" pitchFamily="34" charset="0"/>
                <a:ea typeface="宋体" panose="02010600030101010101" pitchFamily="2" charset="-122"/>
              </a:rPr>
              <a:t>：</a:t>
            </a:r>
            <a:endParaRPr lang="zh-CN" altLang="en-US"/>
          </a:p>
        </p:txBody>
      </p:sp>
      <p:graphicFrame>
        <p:nvGraphicFramePr>
          <p:cNvPr id="3" name="表格 2"/>
          <p:cNvGraphicFramePr/>
          <p:nvPr/>
        </p:nvGraphicFramePr>
        <p:xfrm>
          <a:off x="815975" y="1111885"/>
          <a:ext cx="4997450" cy="2240280"/>
        </p:xfrm>
        <a:graphic>
          <a:graphicData uri="http://schemas.openxmlformats.org/drawingml/2006/table">
            <a:tbl>
              <a:tblPr firstRow="1" bandRow="1">
                <a:tableStyleId>{5940675A-B579-460E-94D1-54222C63F5DA}</a:tableStyleId>
              </a:tblPr>
              <a:tblGrid>
                <a:gridCol w="822960"/>
                <a:gridCol w="1042670"/>
                <a:gridCol w="549910"/>
                <a:gridCol w="811530"/>
                <a:gridCol w="1770380"/>
              </a:tblGrid>
              <a:tr h="54864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EI</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FTR</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DET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复杂度</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未调整的FP个数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修改网格数字</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网格信息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宋体" panose="02010600030101010101" pitchFamily="2" charset="-122"/>
                        </a:rPr>
                        <a:t>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低</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宋体" panose="02010600030101010101" pitchFamily="2" charset="-122"/>
                        </a:rPr>
                        <a:t>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添加分数信息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分数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宋体" panose="02010600030101010101" pitchFamily="2" charset="-122"/>
                        </a:rPr>
                        <a:t>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低</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436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修改分数信息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网格、分数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6</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中</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4</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8" name="表格 7"/>
          <p:cNvGraphicFramePr/>
          <p:nvPr/>
        </p:nvGraphicFramePr>
        <p:xfrm>
          <a:off x="815975" y="3513455"/>
          <a:ext cx="4974590" cy="1102995"/>
        </p:xfrm>
        <a:graphic>
          <a:graphicData uri="http://schemas.openxmlformats.org/drawingml/2006/table">
            <a:tbl>
              <a:tblPr firstRow="1" bandRow="1">
                <a:tableStyleId>{5940675A-B579-460E-94D1-54222C63F5DA}</a:tableStyleId>
              </a:tblPr>
              <a:tblGrid>
                <a:gridCol w="850265"/>
                <a:gridCol w="1033145"/>
                <a:gridCol w="523875"/>
                <a:gridCol w="795020"/>
                <a:gridCol w="1772285"/>
              </a:tblGrid>
              <a:tr h="55435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EQ</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FTR</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DET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复杂度</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未调整的FP个数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查询分数信息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分数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宋体" panose="02010600030101010101" pitchFamily="2" charset="-122"/>
                        </a:rPr>
                        <a:t>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低</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4</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9" name="文本框 8"/>
          <p:cNvSpPr txBox="1"/>
          <p:nvPr/>
        </p:nvSpPr>
        <p:spPr>
          <a:xfrm>
            <a:off x="807720" y="4709160"/>
            <a:ext cx="4738370" cy="368300"/>
          </a:xfrm>
          <a:prstGeom prst="rect">
            <a:avLst/>
          </a:prstGeom>
          <a:noFill/>
        </p:spPr>
        <p:txBody>
          <a:bodyPr wrap="square" rtlCol="0">
            <a:spAutoFit/>
          </a:bodyPr>
          <a:p>
            <a:r>
              <a:rPr lang="zh-CN" altLang="en-US"/>
              <a:t>共计</a:t>
            </a:r>
            <a:r>
              <a:rPr lang="en-US" altLang="zh-CN"/>
              <a:t>14</a:t>
            </a:r>
            <a:r>
              <a:rPr lang="zh-CN" altLang="en-US"/>
              <a:t>个。</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692214" y="162453"/>
            <a:ext cx="148971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smtClean="0">
                <a:solidFill>
                  <a:srgbClr val="231815"/>
                </a:solidFill>
                <a:latin typeface="微软雅黑" panose="020B0503020204020204" pitchFamily="34" charset="-122"/>
                <a:ea typeface="微软雅黑" panose="020B0503020204020204" pitchFamily="34" charset="-122"/>
              </a:rPr>
              <a:t>FP</a:t>
            </a:r>
            <a:r>
              <a:rPr lang="zh-CN" altLang="en-US" sz="2000" dirty="0" smtClean="0">
                <a:solidFill>
                  <a:srgbClr val="231815"/>
                </a:solidFill>
                <a:latin typeface="微软雅黑" panose="020B0503020204020204" pitchFamily="34" charset="-122"/>
                <a:ea typeface="微软雅黑" panose="020B0503020204020204" pitchFamily="34" charset="-122"/>
              </a:rPr>
              <a:t>规模估算</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315"/>
            <a:ext cx="363918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215890" y="361315"/>
            <a:ext cx="392811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 name="表格 4"/>
          <p:cNvGraphicFramePr/>
          <p:nvPr/>
        </p:nvGraphicFramePr>
        <p:xfrm>
          <a:off x="635000" y="1009650"/>
          <a:ext cx="3759200" cy="2026920"/>
        </p:xfrm>
        <a:graphic>
          <a:graphicData uri="http://schemas.openxmlformats.org/drawingml/2006/table">
            <a:tbl>
              <a:tblPr firstRow="1" bandRow="1">
                <a:tableStyleId>{5940675A-B579-460E-94D1-54222C63F5DA}</a:tableStyleId>
              </a:tblPr>
              <a:tblGrid>
                <a:gridCol w="2493963"/>
                <a:gridCol w="1265237"/>
              </a:tblGrid>
              <a:tr h="4267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系统特性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76200" marR="76200" marT="76200" marB="762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分数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76200" marR="76200" marT="76200" marB="762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2860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数据通讯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76200" marR="76200" marT="76200" marB="762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7F7F7"/>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76200" marR="76200" marT="76200" marB="762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7F7F7"/>
                    </a:solidFill>
                  </a:tcPr>
                </a:tc>
              </a:tr>
              <a:tr h="22860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分布式数据处理</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76200" marR="76200" marT="76200" marB="762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76200" marR="76200" marT="76200" marB="762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2860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性能</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76200" marR="76200" marT="76200" marB="762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7F7F7"/>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76200" marR="76200" marT="76200" marB="762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7F7F7"/>
                    </a:solidFill>
                  </a:tcPr>
                </a:tc>
              </a:tr>
              <a:tr h="22860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高强度配置</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76200" marR="76200" marT="76200" marB="762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76200" marR="76200" marT="76200" marB="762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2860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交易速度</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76200" marR="76200" marT="76200" marB="762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7F7F7"/>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76200" marR="76200" marT="76200" marB="762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7F7F7"/>
                    </a:solidFill>
                  </a:tcPr>
                </a:tc>
              </a:tr>
              <a:tr h="22860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在线数据输入</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76200" marR="76200" marT="76200" marB="762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76200" marR="76200" marT="76200" marB="762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2860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最终用户效率</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76200" marR="76200" marT="76200" marB="762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7F7F7"/>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76200" marR="76200" marT="76200" marB="762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7F7F7"/>
                    </a:solidFill>
                  </a:tcPr>
                </a:tc>
              </a:tr>
            </a:tbl>
          </a:graphicData>
        </a:graphic>
      </p:graphicFrame>
      <p:graphicFrame>
        <p:nvGraphicFramePr>
          <p:cNvPr id="6" name="表格 5"/>
          <p:cNvGraphicFramePr/>
          <p:nvPr/>
        </p:nvGraphicFramePr>
        <p:xfrm>
          <a:off x="4738370" y="1009650"/>
          <a:ext cx="3759200" cy="1811020"/>
        </p:xfrm>
        <a:graphic>
          <a:graphicData uri="http://schemas.openxmlformats.org/drawingml/2006/table">
            <a:tbl>
              <a:tblPr firstRow="1" bandRow="1">
                <a:tableStyleId>{5940675A-B579-460E-94D1-54222C63F5DA}</a:tableStyleId>
              </a:tblPr>
              <a:tblGrid>
                <a:gridCol w="2493963"/>
                <a:gridCol w="1265237"/>
              </a:tblGrid>
              <a:tr h="4267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在线更新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76200" marR="76200" marT="76200" marB="762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76200" marR="76200" marT="76200" marB="762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2860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负责的处理</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76200" marR="76200" marT="76200" marB="762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7F7F7"/>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76200" marR="76200" marT="76200" marB="762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7F7F7"/>
                    </a:solidFill>
                  </a:tcPr>
                </a:tc>
              </a:tr>
              <a:tr h="22860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可复用性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76200" marR="76200" marT="76200" marB="762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76200" marR="76200" marT="76200" marB="762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2860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易安装性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76200" marR="76200" marT="76200" marB="762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7F7F7"/>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76200" marR="76200" marT="76200" marB="762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7F7F7"/>
                    </a:solidFill>
                  </a:tcPr>
                </a:tc>
              </a:tr>
              <a:tr h="22860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易操作性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76200" marR="76200" marT="76200" marB="762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76200" marR="76200" marT="76200" marB="762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2860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多场地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76200" marR="76200" marT="76200" marB="762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7F7F7"/>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76200" marR="76200" marT="76200" marB="762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7F7F7"/>
                    </a:solidFill>
                  </a:tcPr>
                </a:tc>
              </a:tr>
              <a:tr h="24130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支持变更</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76200" marR="76200" marT="76200" marB="762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76200" marR="76200" marT="76200" marB="762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bl>
          </a:graphicData>
        </a:graphic>
      </p:graphicFrame>
      <p:sp>
        <p:nvSpPr>
          <p:cNvPr id="7" name="文本框 6"/>
          <p:cNvSpPr txBox="1"/>
          <p:nvPr/>
        </p:nvSpPr>
        <p:spPr>
          <a:xfrm>
            <a:off x="635000" y="4583430"/>
            <a:ext cx="7791450" cy="368300"/>
          </a:xfrm>
          <a:prstGeom prst="rect">
            <a:avLst/>
          </a:prstGeom>
          <a:noFill/>
        </p:spPr>
        <p:txBody>
          <a:bodyPr wrap="square" rtlCol="0">
            <a:spAutoFit/>
          </a:bodyPr>
          <a:p>
            <a:r>
              <a:rPr lang="zh-CN" altLang="en-US"/>
              <a:t>调整因子合计:3*0.01+0.65=0.68</a:t>
            </a:r>
            <a:endParaRPr lang="zh-CN" altLang="en-US"/>
          </a:p>
        </p:txBody>
      </p:sp>
      <p:sp>
        <p:nvSpPr>
          <p:cNvPr id="100" name="文本框 99"/>
          <p:cNvSpPr txBox="1"/>
          <p:nvPr/>
        </p:nvSpPr>
        <p:spPr>
          <a:xfrm>
            <a:off x="292100" y="561340"/>
            <a:ext cx="7285355" cy="368300"/>
          </a:xfrm>
          <a:prstGeom prst="rect">
            <a:avLst/>
          </a:prstGeom>
          <a:noFill/>
          <a:ln w="9525">
            <a:noFill/>
          </a:ln>
        </p:spPr>
        <p:txBody>
          <a:bodyPr wrap="square">
            <a:spAutoFit/>
          </a:bodyPr>
          <a:p>
            <a:pPr indent="266700"/>
            <a:r>
              <a:rPr lang="zh-CN" b="0">
                <a:latin typeface="Calibri" panose="020F0502020204030204" pitchFamily="34" charset="0"/>
                <a:ea typeface="宋体" panose="02010600030101010101" pitchFamily="2" charset="-122"/>
              </a:rPr>
              <a:t>本系统的通用系统特性及其影响程度如下表所示：</a:t>
            </a:r>
            <a:endParaRPr lang="zh-CN" altLang="en-US" b="0">
              <a:latin typeface="Calibri" panose="020F0502020204030204" pitchFamily="34" charset="0"/>
              <a:ea typeface="宋体" panose="02010600030101010101" pitchFamily="2" charset="-122"/>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692214" y="162453"/>
            <a:ext cx="148971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smtClean="0">
                <a:solidFill>
                  <a:srgbClr val="231815"/>
                </a:solidFill>
                <a:latin typeface="微软雅黑" panose="020B0503020204020204" pitchFamily="34" charset="-122"/>
                <a:ea typeface="微软雅黑" panose="020B0503020204020204" pitchFamily="34" charset="-122"/>
              </a:rPr>
              <a:t>FP</a:t>
            </a:r>
            <a:r>
              <a:rPr lang="zh-CN" altLang="en-US" sz="2000" dirty="0" smtClean="0">
                <a:solidFill>
                  <a:srgbClr val="231815"/>
                </a:solidFill>
                <a:latin typeface="微软雅黑" panose="020B0503020204020204" pitchFamily="34" charset="-122"/>
                <a:ea typeface="微软雅黑" panose="020B0503020204020204" pitchFamily="34" charset="-122"/>
              </a:rPr>
              <a:t>规模估算</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315"/>
            <a:ext cx="363918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215890" y="361315"/>
            <a:ext cx="392811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730250" y="1050290"/>
            <a:ext cx="5888990" cy="1198880"/>
          </a:xfrm>
          <a:prstGeom prst="rect">
            <a:avLst/>
          </a:prstGeom>
          <a:noFill/>
        </p:spPr>
        <p:txBody>
          <a:bodyPr wrap="square" rtlCol="0" anchor="t">
            <a:spAutoFit/>
          </a:bodyPr>
          <a:p>
            <a:r>
              <a:rPr lang="zh-CN" altLang="en-US"/>
              <a:t>根据公式：</a:t>
            </a:r>
            <a:endParaRPr lang="zh-CN" altLang="en-US"/>
          </a:p>
          <a:p>
            <a:r>
              <a:rPr lang="en-US" altLang="zh-CN"/>
              <a:t>	</a:t>
            </a:r>
            <a:r>
              <a:rPr lang="zh-CN" altLang="en-US"/>
              <a:t>FP=CT*［0.65+0.01*ΣFi］</a:t>
            </a:r>
            <a:endParaRPr lang="zh-CN" altLang="en-US"/>
          </a:p>
          <a:p>
            <a:r>
              <a:rPr lang="zh-CN" altLang="en-US"/>
              <a:t>计算得出最后结果：</a:t>
            </a:r>
            <a:endParaRPr lang="zh-CN" altLang="en-US"/>
          </a:p>
          <a:p>
            <a:r>
              <a:rPr lang="en-US" altLang="zh-CN"/>
              <a:t>	(14+14)*0.68=19.04个</a:t>
            </a:r>
            <a:endParaRPr lang="en-US" altLang="zh-CN"/>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717159" y="1800952"/>
            <a:ext cx="1944216" cy="185091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库存数据 8"/>
          <p:cNvSpPr/>
          <p:nvPr/>
        </p:nvSpPr>
        <p:spPr>
          <a:xfrm flipH="1">
            <a:off x="3220969" y="1800952"/>
            <a:ext cx="4375367" cy="1850917"/>
          </a:xfrm>
          <a:prstGeom prst="flowChartOnlineStorag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1973366" y="1912835"/>
            <a:ext cx="1418590" cy="1568450"/>
          </a:xfrm>
          <a:prstGeom prst="rect">
            <a:avLst/>
          </a:prstGeom>
          <a:noFill/>
        </p:spPr>
        <p:txBody>
          <a:bodyPr wrap="none" rtlCol="0">
            <a:spAutoFit/>
          </a:bodyPr>
          <a:lstStyle/>
          <a:p>
            <a:r>
              <a:rPr lang="en-US" altLang="zh-CN" sz="9600" b="1" dirty="0" smtClean="0">
                <a:solidFill>
                  <a:schemeClr val="bg1"/>
                </a:solidFill>
              </a:rPr>
              <a:t>04</a:t>
            </a:r>
            <a:endParaRPr lang="zh-CN" altLang="en-US" sz="9600" b="1" dirty="0">
              <a:solidFill>
                <a:schemeClr val="bg1"/>
              </a:solidFill>
            </a:endParaRPr>
          </a:p>
        </p:txBody>
      </p:sp>
      <p:sp>
        <p:nvSpPr>
          <p:cNvPr id="18" name="TextBox 17"/>
          <p:cNvSpPr txBox="1"/>
          <p:nvPr/>
        </p:nvSpPr>
        <p:spPr>
          <a:xfrm>
            <a:off x="4534540" y="2377233"/>
            <a:ext cx="1747075" cy="417830"/>
          </a:xfrm>
          <a:prstGeom prst="rect">
            <a:avLst/>
          </a:prstGeom>
          <a:noFill/>
        </p:spPr>
        <p:txBody>
          <a:bodyPr wrap="square" rtlCol="0">
            <a:spAutoFit/>
          </a:bodyPr>
          <a:lstStyle/>
          <a:p>
            <a:pPr algn="ctr">
              <a:lnSpc>
                <a:spcPct val="125000"/>
              </a:lnSpc>
            </a:pPr>
            <a:r>
              <a:rPr lang="zh-CN" altLang="en-US" sz="1700" b="1" dirty="0">
                <a:solidFill>
                  <a:schemeClr val="bg1"/>
                </a:solidFill>
                <a:latin typeface="微软雅黑" panose="020B0503020204020204" pitchFamily="34" charset="-122"/>
                <a:ea typeface="微软雅黑" panose="020B0503020204020204" pitchFamily="34" charset="-122"/>
              </a:rPr>
              <a:t>进度管理计划</a:t>
            </a:r>
            <a:endParaRPr lang="zh-CN" altLang="en-US" sz="17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41" presetClass="entr" presetSubtype="0" fill="hold" grpId="0" nodeType="withEffect">
                                  <p:stCondLst>
                                    <p:cond delay="0"/>
                                  </p:stCondLst>
                                  <p:iterate type="lt">
                                    <p:tmPct val="10000"/>
                                  </p:iterate>
                                  <p:childTnLst>
                                    <p:set>
                                      <p:cBhvr>
                                        <p:cTn id="17" dur="1" fill="hold">
                                          <p:stCondLst>
                                            <p:cond delay="0"/>
                                          </p:stCondLst>
                                        </p:cTn>
                                        <p:tgtEl>
                                          <p:spTgt spid="18"/>
                                        </p:tgtEl>
                                        <p:attrNameLst>
                                          <p:attrName>style.visibility</p:attrName>
                                        </p:attrNameLst>
                                      </p:cBhvr>
                                      <p:to>
                                        <p:strVal val="visible"/>
                                      </p:to>
                                    </p:set>
                                    <p:anim calcmode="lin" valueType="num">
                                      <p:cBhvr>
                                        <p:cTn id="18"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8"/>
                                        </p:tgtEl>
                                        <p:attrNameLst>
                                          <p:attrName>ppt_y</p:attrName>
                                        </p:attrNameLst>
                                      </p:cBhvr>
                                      <p:tavLst>
                                        <p:tav tm="0">
                                          <p:val>
                                            <p:strVal val="#ppt_y"/>
                                          </p:val>
                                        </p:tav>
                                        <p:tav tm="100000">
                                          <p:val>
                                            <p:strVal val="#ppt_y"/>
                                          </p:val>
                                        </p:tav>
                                      </p:tavLst>
                                    </p:anim>
                                    <p:anim calcmode="lin" valueType="num">
                                      <p:cBhvr>
                                        <p:cTn id="20"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6"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58362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进度管理计划</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315"/>
            <a:ext cx="363918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215890" y="361315"/>
            <a:ext cx="392811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文本框 2"/>
          <p:cNvSpPr txBox="1"/>
          <p:nvPr/>
        </p:nvSpPr>
        <p:spPr>
          <a:xfrm>
            <a:off x="273685" y="561340"/>
            <a:ext cx="1933575" cy="368300"/>
          </a:xfrm>
          <a:prstGeom prst="rect">
            <a:avLst/>
          </a:prstGeom>
          <a:noFill/>
        </p:spPr>
        <p:txBody>
          <a:bodyPr wrap="square" rtlCol="0">
            <a:spAutoFit/>
          </a:bodyPr>
          <a:p>
            <a:r>
              <a:rPr lang="en-US" altLang="zh-CN"/>
              <a:t>1.</a:t>
            </a:r>
            <a:r>
              <a:rPr lang="zh-CN" altLang="en-US"/>
              <a:t>网络图</a:t>
            </a:r>
            <a:endParaRPr lang="zh-CN" altLang="en-US"/>
          </a:p>
        </p:txBody>
      </p:sp>
      <p:pic>
        <p:nvPicPr>
          <p:cNvPr id="2" name="图片 1" descr="1539329582(1)"/>
          <p:cNvPicPr>
            <a:picLocks noChangeAspect="1"/>
          </p:cNvPicPr>
          <p:nvPr/>
        </p:nvPicPr>
        <p:blipFill>
          <a:blip r:embed="rId1"/>
          <a:stretch>
            <a:fillRect/>
          </a:stretch>
        </p:blipFill>
        <p:spPr>
          <a:xfrm>
            <a:off x="2604770" y="672465"/>
            <a:ext cx="3935095" cy="3798570"/>
          </a:xfrm>
          <a:prstGeom prst="rect">
            <a:avLst/>
          </a:prstGeom>
          <a:noFill/>
          <a:ln w="9525">
            <a:noFill/>
          </a:ln>
        </p:spPr>
      </p:pic>
      <p:sp>
        <p:nvSpPr>
          <p:cNvPr id="4" name="文本框 3"/>
          <p:cNvSpPr txBox="1"/>
          <p:nvPr/>
        </p:nvSpPr>
        <p:spPr>
          <a:xfrm>
            <a:off x="902335" y="4606290"/>
            <a:ext cx="6550025" cy="368300"/>
          </a:xfrm>
          <a:prstGeom prst="rect">
            <a:avLst/>
          </a:prstGeom>
          <a:noFill/>
        </p:spPr>
        <p:txBody>
          <a:bodyPr wrap="square" rtlCol="0">
            <a:spAutoFit/>
          </a:bodyPr>
          <a:p>
            <a:pPr algn="ctr"/>
            <a:r>
              <a:rPr lang="zh-CN" altLang="en-US"/>
              <a:t>其中红色为关键路径。</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58362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进度管理计划</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315"/>
            <a:ext cx="363918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215890" y="361315"/>
            <a:ext cx="392811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文本框 2"/>
          <p:cNvSpPr txBox="1"/>
          <p:nvPr/>
        </p:nvSpPr>
        <p:spPr>
          <a:xfrm>
            <a:off x="273685" y="561340"/>
            <a:ext cx="1933575" cy="368300"/>
          </a:xfrm>
          <a:prstGeom prst="rect">
            <a:avLst/>
          </a:prstGeom>
          <a:noFill/>
        </p:spPr>
        <p:txBody>
          <a:bodyPr wrap="square" rtlCol="0">
            <a:spAutoFit/>
          </a:bodyPr>
          <a:p>
            <a:r>
              <a:rPr lang="en-US" altLang="zh-CN"/>
              <a:t>2.</a:t>
            </a:r>
            <a:r>
              <a:rPr lang="zh-CN" altLang="en-US"/>
              <a:t>甘特图</a:t>
            </a:r>
            <a:endParaRPr lang="zh-CN" altLang="en-US"/>
          </a:p>
        </p:txBody>
      </p:sp>
      <p:pic>
        <p:nvPicPr>
          <p:cNvPr id="2" name="图片 5"/>
          <p:cNvPicPr>
            <a:picLocks noChangeAspect="1"/>
          </p:cNvPicPr>
          <p:nvPr/>
        </p:nvPicPr>
        <p:blipFill>
          <a:blip r:embed="rId1"/>
          <a:stretch>
            <a:fillRect/>
          </a:stretch>
        </p:blipFill>
        <p:spPr>
          <a:xfrm>
            <a:off x="736600" y="929640"/>
            <a:ext cx="3783965" cy="3930650"/>
          </a:xfrm>
          <a:prstGeom prst="rect">
            <a:avLst/>
          </a:prstGeom>
          <a:noFill/>
          <a:ln w="9525">
            <a:noFill/>
          </a:ln>
        </p:spPr>
      </p:pic>
      <p:pic>
        <p:nvPicPr>
          <p:cNvPr id="4" name="图片 6"/>
          <p:cNvPicPr>
            <a:picLocks noChangeAspect="1"/>
          </p:cNvPicPr>
          <p:nvPr/>
        </p:nvPicPr>
        <p:blipFill>
          <a:blip r:embed="rId2"/>
          <a:stretch>
            <a:fillRect/>
          </a:stretch>
        </p:blipFill>
        <p:spPr>
          <a:xfrm>
            <a:off x="4520565" y="1581785"/>
            <a:ext cx="4356100" cy="2626360"/>
          </a:xfrm>
          <a:prstGeom prst="rect">
            <a:avLst/>
          </a:prstGeom>
          <a:noFill/>
          <a:ln w="9525">
            <a:noFill/>
          </a:ln>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58362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进度管理计划</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315"/>
            <a:ext cx="363918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215890" y="361315"/>
            <a:ext cx="392811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文本框 2"/>
          <p:cNvSpPr txBox="1"/>
          <p:nvPr/>
        </p:nvSpPr>
        <p:spPr>
          <a:xfrm>
            <a:off x="273685" y="561340"/>
            <a:ext cx="1933575" cy="368300"/>
          </a:xfrm>
          <a:prstGeom prst="rect">
            <a:avLst/>
          </a:prstGeom>
          <a:noFill/>
        </p:spPr>
        <p:txBody>
          <a:bodyPr wrap="square" rtlCol="0">
            <a:spAutoFit/>
          </a:bodyPr>
          <a:p>
            <a:r>
              <a:rPr lang="en-US" altLang="zh-CN"/>
              <a:t>3.</a:t>
            </a:r>
            <a:r>
              <a:rPr lang="zh-CN" altLang="en-US"/>
              <a:t>里程碑图</a:t>
            </a:r>
            <a:endParaRPr lang="zh-CN" altLang="en-US"/>
          </a:p>
        </p:txBody>
      </p:sp>
      <p:pic>
        <p:nvPicPr>
          <p:cNvPr id="2" name="图片 -2147482618"/>
          <p:cNvPicPr>
            <a:picLocks noChangeAspect="1"/>
          </p:cNvPicPr>
          <p:nvPr/>
        </p:nvPicPr>
        <p:blipFill>
          <a:blip r:embed="rId1"/>
          <a:stretch>
            <a:fillRect/>
          </a:stretch>
        </p:blipFill>
        <p:spPr>
          <a:xfrm>
            <a:off x="2037398" y="771843"/>
            <a:ext cx="4799965" cy="3942715"/>
          </a:xfrm>
          <a:prstGeom prst="rect">
            <a:avLst/>
          </a:prstGeom>
          <a:noFill/>
          <a:ln w="9525">
            <a:noFill/>
          </a:ln>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717159" y="1800952"/>
            <a:ext cx="1944216" cy="185091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库存数据 8"/>
          <p:cNvSpPr/>
          <p:nvPr/>
        </p:nvSpPr>
        <p:spPr>
          <a:xfrm flipH="1">
            <a:off x="3220969" y="1800952"/>
            <a:ext cx="4375367" cy="1850917"/>
          </a:xfrm>
          <a:prstGeom prst="flowChartOnlineStorag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1973366" y="1912835"/>
            <a:ext cx="1418590" cy="1568450"/>
          </a:xfrm>
          <a:prstGeom prst="rect">
            <a:avLst/>
          </a:prstGeom>
          <a:noFill/>
        </p:spPr>
        <p:txBody>
          <a:bodyPr wrap="none" rtlCol="0">
            <a:spAutoFit/>
          </a:bodyPr>
          <a:lstStyle/>
          <a:p>
            <a:r>
              <a:rPr lang="en-US" altLang="zh-CN" sz="9600" b="1" dirty="0" smtClean="0">
                <a:solidFill>
                  <a:schemeClr val="bg1"/>
                </a:solidFill>
              </a:rPr>
              <a:t>05</a:t>
            </a:r>
            <a:endParaRPr lang="zh-CN" altLang="en-US" sz="9600" b="1" dirty="0">
              <a:solidFill>
                <a:schemeClr val="bg1"/>
              </a:solidFill>
            </a:endParaRPr>
          </a:p>
        </p:txBody>
      </p:sp>
      <p:sp>
        <p:nvSpPr>
          <p:cNvPr id="18" name="TextBox 17"/>
          <p:cNvSpPr txBox="1"/>
          <p:nvPr/>
        </p:nvSpPr>
        <p:spPr>
          <a:xfrm>
            <a:off x="4534540" y="2377233"/>
            <a:ext cx="1747075" cy="417830"/>
          </a:xfrm>
          <a:prstGeom prst="rect">
            <a:avLst/>
          </a:prstGeom>
          <a:noFill/>
        </p:spPr>
        <p:txBody>
          <a:bodyPr wrap="square" rtlCol="0">
            <a:spAutoFit/>
          </a:bodyPr>
          <a:lstStyle/>
          <a:p>
            <a:pPr algn="ctr">
              <a:lnSpc>
                <a:spcPct val="125000"/>
              </a:lnSpc>
            </a:pPr>
            <a:r>
              <a:rPr lang="zh-CN" altLang="en-US" sz="1700" b="1" dirty="0">
                <a:solidFill>
                  <a:schemeClr val="bg1"/>
                </a:solidFill>
                <a:latin typeface="微软雅黑" panose="020B0503020204020204" pitchFamily="34" charset="-122"/>
                <a:ea typeface="微软雅黑" panose="020B0503020204020204" pitchFamily="34" charset="-122"/>
              </a:rPr>
              <a:t>风险管理计划</a:t>
            </a:r>
            <a:endParaRPr lang="zh-CN" altLang="en-US" sz="17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41" presetClass="entr" presetSubtype="0" fill="hold" grpId="0" nodeType="withEffect">
                                  <p:stCondLst>
                                    <p:cond delay="0"/>
                                  </p:stCondLst>
                                  <p:iterate type="lt">
                                    <p:tmPct val="10000"/>
                                  </p:iterate>
                                  <p:childTnLst>
                                    <p:set>
                                      <p:cBhvr>
                                        <p:cTn id="17" dur="1" fill="hold">
                                          <p:stCondLst>
                                            <p:cond delay="0"/>
                                          </p:stCondLst>
                                        </p:cTn>
                                        <p:tgtEl>
                                          <p:spTgt spid="18"/>
                                        </p:tgtEl>
                                        <p:attrNameLst>
                                          <p:attrName>style.visibility</p:attrName>
                                        </p:attrNameLst>
                                      </p:cBhvr>
                                      <p:to>
                                        <p:strVal val="visible"/>
                                      </p:to>
                                    </p:set>
                                    <p:anim calcmode="lin" valueType="num">
                                      <p:cBhvr>
                                        <p:cTn id="18"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8"/>
                                        </p:tgtEl>
                                        <p:attrNameLst>
                                          <p:attrName>ppt_y</p:attrName>
                                        </p:attrNameLst>
                                      </p:cBhvr>
                                      <p:tavLst>
                                        <p:tav tm="0">
                                          <p:val>
                                            <p:strVal val="#ppt_y"/>
                                          </p:val>
                                        </p:tav>
                                        <p:tav tm="100000">
                                          <p:val>
                                            <p:strVal val="#ppt_y"/>
                                          </p:val>
                                        </p:tav>
                                      </p:tavLst>
                                    </p:anim>
                                    <p:anim calcmode="lin" valueType="num">
                                      <p:cBhvr>
                                        <p:cTn id="20"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6"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58362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风险管理计划</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315"/>
            <a:ext cx="363918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215890" y="361315"/>
            <a:ext cx="392811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文本框 4"/>
          <p:cNvSpPr txBox="1"/>
          <p:nvPr/>
        </p:nvSpPr>
        <p:spPr>
          <a:xfrm>
            <a:off x="525145" y="777240"/>
            <a:ext cx="2966720" cy="368300"/>
          </a:xfrm>
          <a:prstGeom prst="rect">
            <a:avLst/>
          </a:prstGeom>
          <a:noFill/>
        </p:spPr>
        <p:txBody>
          <a:bodyPr wrap="square" rtlCol="0">
            <a:spAutoFit/>
          </a:bodyPr>
          <a:p>
            <a:r>
              <a:rPr lang="zh-CN" altLang="en-US"/>
              <a:t>风险标识</a:t>
            </a:r>
            <a:endParaRPr lang="zh-CN" altLang="en-US"/>
          </a:p>
        </p:txBody>
      </p:sp>
      <p:graphicFrame>
        <p:nvGraphicFramePr>
          <p:cNvPr id="9" name="表格 8"/>
          <p:cNvGraphicFramePr/>
          <p:nvPr/>
        </p:nvGraphicFramePr>
        <p:xfrm>
          <a:off x="1588770" y="1145540"/>
          <a:ext cx="5697220" cy="3291840"/>
        </p:xfrm>
        <a:graphic>
          <a:graphicData uri="http://schemas.openxmlformats.org/drawingml/2006/table">
            <a:tbl>
              <a:tblPr firstRow="1" bandRow="1">
                <a:tableStyleId>{5940675A-B579-460E-94D1-54222C63F5DA}</a:tableStyleId>
              </a:tblPr>
              <a:tblGrid>
                <a:gridCol w="3287395"/>
                <a:gridCol w="2409508"/>
              </a:tblGrid>
              <a:tr h="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问题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风险程度（0...5）</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240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开发人员的水平如何</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开发人员在技术上是否配套</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2</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开发人员是否有足够的技能和经验</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对于交付日期的要求有多严格</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2</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项目成功是否能够被评测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是否以FP估算产品的规模</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产品的用户数有多少</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技术是否过时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2</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当前可用的技术框架是否合理</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2</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客户确定需求的功能是否可行</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 name="文本框 9"/>
          <p:cNvSpPr txBox="1"/>
          <p:nvPr/>
        </p:nvSpPr>
        <p:spPr>
          <a:xfrm>
            <a:off x="2032000" y="3329305"/>
            <a:ext cx="5080000" cy="414020"/>
          </a:xfrm>
          <a:prstGeom prst="rect">
            <a:avLst/>
          </a:prstGeom>
          <a:noFill/>
          <a:ln w="9525">
            <a:noFill/>
          </a:ln>
        </p:spPr>
        <p:txBody>
          <a:bodyPr>
            <a:spAutoFit/>
          </a:bodyPr>
          <a:p>
            <a:pPr indent="0"/>
            <a:r>
              <a:rPr lang="en-US" sz="1050" b="0">
                <a:latin typeface="Calibri" panose="020F0502020204030204" pitchFamily="34" charset="0"/>
                <a:ea typeface="宋体" panose="02010600030101010101" pitchFamily="2" charset="-122"/>
                <a:cs typeface="Times New Roman" panose="02020603050405020304" charset="0"/>
              </a:rPr>
              <a:t> </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0"/>
            <a:ext cx="2411760" cy="5143500"/>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3377490" y="902706"/>
            <a:ext cx="432048" cy="43204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ea"/>
                <a:ea typeface="+mj-ea"/>
              </a:rPr>
              <a:t>2</a:t>
            </a:r>
            <a:endParaRPr lang="zh-CN" altLang="en-US" sz="2800" b="1" dirty="0">
              <a:solidFill>
                <a:schemeClr val="bg1"/>
              </a:solidFill>
              <a:latin typeface="+mj-ea"/>
              <a:ea typeface="+mj-ea"/>
            </a:endParaRPr>
          </a:p>
        </p:txBody>
      </p:sp>
      <p:sp>
        <p:nvSpPr>
          <p:cNvPr id="25" name="椭圆 24"/>
          <p:cNvSpPr/>
          <p:nvPr/>
        </p:nvSpPr>
        <p:spPr>
          <a:xfrm>
            <a:off x="3377490" y="1584433"/>
            <a:ext cx="432048" cy="43204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ea"/>
                <a:ea typeface="+mj-ea"/>
              </a:rPr>
              <a:t>3</a:t>
            </a:r>
            <a:endParaRPr lang="en-US" altLang="zh-CN" sz="2800" b="1" dirty="0">
              <a:solidFill>
                <a:schemeClr val="bg1"/>
              </a:solidFill>
              <a:latin typeface="+mj-ea"/>
              <a:ea typeface="+mj-ea"/>
            </a:endParaRPr>
          </a:p>
        </p:txBody>
      </p:sp>
      <p:sp>
        <p:nvSpPr>
          <p:cNvPr id="35" name="椭圆 34"/>
          <p:cNvSpPr/>
          <p:nvPr/>
        </p:nvSpPr>
        <p:spPr>
          <a:xfrm>
            <a:off x="3377490" y="2266413"/>
            <a:ext cx="432048" cy="43204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ea"/>
                <a:ea typeface="+mj-ea"/>
              </a:rPr>
              <a:t>4</a:t>
            </a:r>
            <a:endParaRPr lang="zh-CN" altLang="en-US" sz="2800" b="1" dirty="0">
              <a:solidFill>
                <a:schemeClr val="bg1"/>
              </a:solidFill>
              <a:latin typeface="+mj-ea"/>
              <a:ea typeface="+mj-ea"/>
            </a:endParaRPr>
          </a:p>
        </p:txBody>
      </p:sp>
      <p:sp>
        <p:nvSpPr>
          <p:cNvPr id="36" name="椭圆 35"/>
          <p:cNvSpPr/>
          <p:nvPr/>
        </p:nvSpPr>
        <p:spPr>
          <a:xfrm>
            <a:off x="3377565" y="2947670"/>
            <a:ext cx="431800" cy="431800"/>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ea"/>
                <a:ea typeface="+mj-ea"/>
              </a:rPr>
              <a:t>5</a:t>
            </a:r>
            <a:endParaRPr lang="zh-CN" altLang="en-US" sz="2800" b="1" dirty="0">
              <a:solidFill>
                <a:schemeClr val="bg1"/>
              </a:solidFill>
              <a:latin typeface="+mj-ea"/>
              <a:ea typeface="+mj-ea"/>
            </a:endParaRPr>
          </a:p>
        </p:txBody>
      </p:sp>
      <p:sp>
        <p:nvSpPr>
          <p:cNvPr id="37" name="椭圆 36"/>
          <p:cNvSpPr/>
          <p:nvPr/>
        </p:nvSpPr>
        <p:spPr>
          <a:xfrm>
            <a:off x="3377565" y="3628390"/>
            <a:ext cx="431800" cy="431800"/>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ea"/>
                <a:ea typeface="+mj-ea"/>
              </a:rPr>
              <a:t>6</a:t>
            </a:r>
            <a:endParaRPr lang="zh-CN" altLang="en-US" sz="2800" b="1" dirty="0">
              <a:solidFill>
                <a:schemeClr val="bg1"/>
              </a:solidFill>
              <a:latin typeface="+mj-ea"/>
              <a:ea typeface="+mj-ea"/>
            </a:endParaRPr>
          </a:p>
        </p:txBody>
      </p:sp>
      <p:sp>
        <p:nvSpPr>
          <p:cNvPr id="38" name="圆角矩形 37"/>
          <p:cNvSpPr/>
          <p:nvPr/>
        </p:nvSpPr>
        <p:spPr>
          <a:xfrm>
            <a:off x="4025562" y="902990"/>
            <a:ext cx="4248472" cy="432048"/>
          </a:xfrm>
          <a:prstGeom prst="roundRect">
            <a:avLst/>
          </a:prstGeom>
          <a:noFill/>
          <a:ln>
            <a:solidFill>
              <a:srgbClr val="2318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lumMod val="75000"/>
                    <a:lumOff val="25000"/>
                  </a:schemeClr>
                </a:solidFill>
              </a:rPr>
              <a:t>WBS</a:t>
            </a:r>
            <a:r>
              <a:rPr lang="zh-CN" altLang="en-US" dirty="0">
                <a:solidFill>
                  <a:schemeClr val="tx1">
                    <a:lumMod val="75000"/>
                    <a:lumOff val="25000"/>
                  </a:schemeClr>
                </a:solidFill>
              </a:rPr>
              <a:t>任务分解</a:t>
            </a:r>
            <a:endParaRPr lang="zh-CN" altLang="en-US" dirty="0">
              <a:solidFill>
                <a:schemeClr val="tx1">
                  <a:lumMod val="75000"/>
                  <a:lumOff val="25000"/>
                </a:schemeClr>
              </a:solidFill>
            </a:endParaRPr>
          </a:p>
        </p:txBody>
      </p:sp>
      <p:sp>
        <p:nvSpPr>
          <p:cNvPr id="39" name="圆角矩形 38"/>
          <p:cNvSpPr/>
          <p:nvPr/>
        </p:nvSpPr>
        <p:spPr>
          <a:xfrm>
            <a:off x="4025562" y="1584433"/>
            <a:ext cx="4248472" cy="432048"/>
          </a:xfrm>
          <a:prstGeom prst="roundRect">
            <a:avLst/>
          </a:prstGeom>
          <a:noFill/>
          <a:ln>
            <a:solidFill>
              <a:srgbClr val="2318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lumMod val="75000"/>
                    <a:lumOff val="25000"/>
                  </a:schemeClr>
                </a:solidFill>
              </a:rPr>
              <a:t>FP</a:t>
            </a:r>
            <a:r>
              <a:rPr lang="zh-CN" altLang="en-US" dirty="0">
                <a:solidFill>
                  <a:schemeClr val="tx1">
                    <a:lumMod val="75000"/>
                    <a:lumOff val="25000"/>
                  </a:schemeClr>
                </a:solidFill>
              </a:rPr>
              <a:t>规模估算</a:t>
            </a:r>
            <a:endParaRPr lang="zh-CN" altLang="en-US" dirty="0">
              <a:solidFill>
                <a:schemeClr val="tx1">
                  <a:lumMod val="75000"/>
                  <a:lumOff val="25000"/>
                </a:schemeClr>
              </a:solidFill>
            </a:endParaRPr>
          </a:p>
        </p:txBody>
      </p:sp>
      <p:sp>
        <p:nvSpPr>
          <p:cNvPr id="40" name="圆角矩形 39"/>
          <p:cNvSpPr/>
          <p:nvPr/>
        </p:nvSpPr>
        <p:spPr>
          <a:xfrm>
            <a:off x="4025562" y="2266311"/>
            <a:ext cx="4248472" cy="432048"/>
          </a:xfrm>
          <a:prstGeom prst="roundRect">
            <a:avLst/>
          </a:prstGeom>
          <a:noFill/>
          <a:ln>
            <a:solidFill>
              <a:srgbClr val="2318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75000"/>
                    <a:lumOff val="25000"/>
                  </a:schemeClr>
                </a:solidFill>
              </a:rPr>
              <a:t>进度管理计划</a:t>
            </a:r>
            <a:endParaRPr lang="zh-CN" altLang="en-US" dirty="0">
              <a:solidFill>
                <a:schemeClr val="tx1">
                  <a:lumMod val="75000"/>
                  <a:lumOff val="25000"/>
                </a:schemeClr>
              </a:solidFill>
            </a:endParaRPr>
          </a:p>
        </p:txBody>
      </p:sp>
      <p:sp>
        <p:nvSpPr>
          <p:cNvPr id="41" name="圆角矩形 40"/>
          <p:cNvSpPr/>
          <p:nvPr/>
        </p:nvSpPr>
        <p:spPr>
          <a:xfrm>
            <a:off x="4025562" y="2947865"/>
            <a:ext cx="4248472" cy="432048"/>
          </a:xfrm>
          <a:prstGeom prst="roundRect">
            <a:avLst/>
          </a:prstGeom>
          <a:noFill/>
          <a:ln>
            <a:solidFill>
              <a:srgbClr val="2318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75000"/>
                    <a:lumOff val="25000"/>
                  </a:schemeClr>
                </a:solidFill>
              </a:rPr>
              <a:t>风险管理计划</a:t>
            </a:r>
            <a:r>
              <a:rPr lang="en-US" altLang="zh-CN" dirty="0">
                <a:solidFill>
                  <a:schemeClr val="tx1">
                    <a:lumMod val="75000"/>
                    <a:lumOff val="25000"/>
                  </a:schemeClr>
                </a:solidFill>
              </a:rPr>
              <a:t>	</a:t>
            </a:r>
            <a:endParaRPr lang="en-US" altLang="zh-CN" dirty="0">
              <a:solidFill>
                <a:schemeClr val="tx1">
                  <a:lumMod val="75000"/>
                  <a:lumOff val="25000"/>
                </a:schemeClr>
              </a:solidFill>
            </a:endParaRPr>
          </a:p>
        </p:txBody>
      </p:sp>
      <p:sp>
        <p:nvSpPr>
          <p:cNvPr id="42" name="圆角矩形 41"/>
          <p:cNvSpPr/>
          <p:nvPr/>
        </p:nvSpPr>
        <p:spPr>
          <a:xfrm>
            <a:off x="4025562" y="3628104"/>
            <a:ext cx="4248472" cy="432048"/>
          </a:xfrm>
          <a:prstGeom prst="roundRect">
            <a:avLst/>
          </a:prstGeom>
          <a:noFill/>
          <a:ln>
            <a:solidFill>
              <a:srgbClr val="2318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75000"/>
                    <a:lumOff val="25000"/>
                  </a:schemeClr>
                </a:solidFill>
              </a:rPr>
              <a:t>质量管理计划</a:t>
            </a:r>
            <a:endParaRPr lang="zh-CN" altLang="en-US" dirty="0">
              <a:solidFill>
                <a:schemeClr val="tx1">
                  <a:lumMod val="75000"/>
                  <a:lumOff val="25000"/>
                </a:schemeClr>
              </a:solidFill>
            </a:endParaRPr>
          </a:p>
        </p:txBody>
      </p:sp>
      <p:sp>
        <p:nvSpPr>
          <p:cNvPr id="43" name="TextBox 42"/>
          <p:cNvSpPr txBox="1"/>
          <p:nvPr/>
        </p:nvSpPr>
        <p:spPr>
          <a:xfrm>
            <a:off x="671545" y="2220837"/>
            <a:ext cx="1261884" cy="52322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algn="ctr"/>
            <a:r>
              <a:rPr lang="zh-CN" altLang="en-US" sz="2800" dirty="0"/>
              <a:t>目录页</a:t>
            </a:r>
            <a:endParaRPr lang="zh-CN" altLang="en-US" sz="2800" dirty="0"/>
          </a:p>
        </p:txBody>
      </p:sp>
      <p:sp>
        <p:nvSpPr>
          <p:cNvPr id="51" name="TextBox 50"/>
          <p:cNvSpPr txBox="1"/>
          <p:nvPr/>
        </p:nvSpPr>
        <p:spPr>
          <a:xfrm rot="21560070">
            <a:off x="181582" y="2665892"/>
            <a:ext cx="2241811"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sz="1400" b="1" dirty="0">
                <a:solidFill>
                  <a:schemeClr val="bg1"/>
                </a:solidFill>
              </a:rPr>
              <a:t>CONTENTS </a:t>
            </a:r>
            <a:r>
              <a:rPr lang="en-US" altLang="zh-CN" sz="1400" b="1" dirty="0" smtClean="0">
                <a:solidFill>
                  <a:schemeClr val="bg1"/>
                </a:solidFill>
              </a:rPr>
              <a:t>  PAGE </a:t>
            </a:r>
            <a:endParaRPr lang="en-US" altLang="zh-CN" sz="1400" b="1" dirty="0">
              <a:solidFill>
                <a:schemeClr val="bg1"/>
              </a:solidFill>
            </a:endParaRPr>
          </a:p>
        </p:txBody>
      </p:sp>
      <p:sp>
        <p:nvSpPr>
          <p:cNvPr id="2" name="椭圆 1"/>
          <p:cNvSpPr/>
          <p:nvPr/>
        </p:nvSpPr>
        <p:spPr>
          <a:xfrm>
            <a:off x="3377490" y="4335481"/>
            <a:ext cx="432048" cy="43204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dirty="0">
                <a:solidFill>
                  <a:schemeClr val="bg1"/>
                </a:solidFill>
                <a:latin typeface="+mj-ea"/>
                <a:ea typeface="+mj-ea"/>
              </a:rPr>
              <a:t>7</a:t>
            </a:r>
            <a:endParaRPr lang="en-US" altLang="zh-CN" sz="2800" b="1" dirty="0">
              <a:solidFill>
                <a:schemeClr val="bg1"/>
              </a:solidFill>
              <a:latin typeface="+mj-ea"/>
              <a:ea typeface="+mj-ea"/>
            </a:endParaRPr>
          </a:p>
        </p:txBody>
      </p:sp>
      <p:sp>
        <p:nvSpPr>
          <p:cNvPr id="3" name="圆角矩形 2"/>
          <p:cNvSpPr/>
          <p:nvPr/>
        </p:nvSpPr>
        <p:spPr>
          <a:xfrm>
            <a:off x="4025562" y="4335494"/>
            <a:ext cx="4248472" cy="432048"/>
          </a:xfrm>
          <a:prstGeom prst="roundRect">
            <a:avLst/>
          </a:prstGeom>
          <a:noFill/>
          <a:ln>
            <a:solidFill>
              <a:srgbClr val="2318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dirty="0">
                <a:solidFill>
                  <a:schemeClr val="tx1">
                    <a:lumMod val="75000"/>
                    <a:lumOff val="25000"/>
                  </a:schemeClr>
                </a:solidFill>
              </a:rPr>
              <a:t>配置管理计划</a:t>
            </a:r>
            <a:endParaRPr lang="zh-CN" altLang="en-US" dirty="0">
              <a:solidFill>
                <a:schemeClr val="tx1">
                  <a:lumMod val="75000"/>
                  <a:lumOff val="25000"/>
                </a:schemeClr>
              </a:solidFill>
            </a:endParaRPr>
          </a:p>
        </p:txBody>
      </p:sp>
      <p:sp>
        <p:nvSpPr>
          <p:cNvPr id="4" name="椭圆 3"/>
          <p:cNvSpPr/>
          <p:nvPr/>
        </p:nvSpPr>
        <p:spPr>
          <a:xfrm>
            <a:off x="3377490" y="250561"/>
            <a:ext cx="432048" cy="43204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dirty="0" smtClean="0">
                <a:solidFill>
                  <a:schemeClr val="bg1"/>
                </a:solidFill>
                <a:latin typeface="+mj-ea"/>
                <a:ea typeface="+mj-ea"/>
              </a:rPr>
              <a:t>1</a:t>
            </a:r>
            <a:endParaRPr lang="zh-CN" altLang="en-US" sz="2800" b="1" dirty="0">
              <a:solidFill>
                <a:schemeClr val="bg1"/>
              </a:solidFill>
              <a:latin typeface="+mj-ea"/>
              <a:ea typeface="+mj-ea"/>
            </a:endParaRPr>
          </a:p>
        </p:txBody>
      </p:sp>
      <p:sp>
        <p:nvSpPr>
          <p:cNvPr id="5" name="圆角矩形 4"/>
          <p:cNvSpPr/>
          <p:nvPr/>
        </p:nvSpPr>
        <p:spPr>
          <a:xfrm>
            <a:off x="4025562" y="250845"/>
            <a:ext cx="4248472" cy="432048"/>
          </a:xfrm>
          <a:prstGeom prst="roundRect">
            <a:avLst/>
          </a:prstGeom>
          <a:noFill/>
          <a:ln>
            <a:solidFill>
              <a:srgbClr val="2318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dirty="0">
                <a:solidFill>
                  <a:schemeClr val="tx1">
                    <a:lumMod val="75000"/>
                    <a:lumOff val="25000"/>
                  </a:schemeClr>
                </a:solidFill>
              </a:rPr>
              <a:t>简述</a:t>
            </a:r>
            <a:endParaRPr lang="zh-CN" altLang="en-US" dirty="0">
              <a:solidFill>
                <a:schemeClr val="tx1">
                  <a:lumMod val="75000"/>
                  <a:lumOff val="25000"/>
                </a:schemeClr>
              </a:solidFill>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iterate type="lt">
                                    <p:tmPct val="10000"/>
                                  </p:iterate>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fill="hold"/>
                                        <p:tgtEl>
                                          <p:spTgt spid="43"/>
                                        </p:tgtEl>
                                        <p:attrNameLst>
                                          <p:attrName>ppt_x</p:attrName>
                                        </p:attrNameLst>
                                      </p:cBhvr>
                                      <p:tavLst>
                                        <p:tav tm="0">
                                          <p:val>
                                            <p:strVal val="#ppt_x"/>
                                          </p:val>
                                        </p:tav>
                                        <p:tav tm="100000">
                                          <p:val>
                                            <p:strVal val="#ppt_x"/>
                                          </p:val>
                                        </p:tav>
                                      </p:tavLst>
                                    </p:anim>
                                    <p:anim calcmode="lin" valueType="num">
                                      <p:cBhvr additive="base">
                                        <p:cTn id="13" dur="500" fill="hold"/>
                                        <p:tgtEl>
                                          <p:spTgt spid="43"/>
                                        </p:tgtEl>
                                        <p:attrNameLst>
                                          <p:attrName>ppt_y</p:attrName>
                                        </p:attrNameLst>
                                      </p:cBhvr>
                                      <p:tavLst>
                                        <p:tav tm="0">
                                          <p:val>
                                            <p:strVal val="0-#ppt_h/2"/>
                                          </p:val>
                                        </p:tav>
                                        <p:tav tm="100000">
                                          <p:val>
                                            <p:strVal val="#ppt_y"/>
                                          </p:val>
                                        </p:tav>
                                      </p:tavLst>
                                    </p:anim>
                                  </p:childTnLst>
                                </p:cTn>
                              </p:par>
                            </p:childTnLst>
                          </p:cTn>
                        </p:par>
                        <p:par>
                          <p:cTn id="14" fill="hold">
                            <p:stCondLst>
                              <p:cond delay="1100"/>
                            </p:stCondLst>
                            <p:childTnLst>
                              <p:par>
                                <p:cTn id="15" presetID="2" presetClass="entr" presetSubtype="9" fill="hold" grpId="0" nodeType="afterEffect">
                                  <p:stCondLst>
                                    <p:cond delay="0"/>
                                  </p:stCondLst>
                                  <p:iterate type="lt">
                                    <p:tmPct val="10000"/>
                                  </p:iterate>
                                  <p:childTnLst>
                                    <p:set>
                                      <p:cBhvr>
                                        <p:cTn id="16" dur="1" fill="hold">
                                          <p:stCondLst>
                                            <p:cond delay="0"/>
                                          </p:stCondLst>
                                        </p:cTn>
                                        <p:tgtEl>
                                          <p:spTgt spid="51"/>
                                        </p:tgtEl>
                                        <p:attrNameLst>
                                          <p:attrName>style.visibility</p:attrName>
                                        </p:attrNameLst>
                                      </p:cBhvr>
                                      <p:to>
                                        <p:strVal val="visible"/>
                                      </p:to>
                                    </p:set>
                                    <p:anim calcmode="lin" valueType="num">
                                      <p:cBhvr additive="base">
                                        <p:cTn id="17" dur="500" fill="hold"/>
                                        <p:tgtEl>
                                          <p:spTgt spid="51"/>
                                        </p:tgtEl>
                                        <p:attrNameLst>
                                          <p:attrName>ppt_x</p:attrName>
                                        </p:attrNameLst>
                                      </p:cBhvr>
                                      <p:tavLst>
                                        <p:tav tm="0">
                                          <p:val>
                                            <p:strVal val="0-#ppt_w/2"/>
                                          </p:val>
                                        </p:tav>
                                        <p:tav tm="100000">
                                          <p:val>
                                            <p:strVal val="#ppt_x"/>
                                          </p:val>
                                        </p:tav>
                                      </p:tavLst>
                                    </p:anim>
                                    <p:anim calcmode="lin" valueType="num">
                                      <p:cBhvr additive="base">
                                        <p:cTn id="18" dur="500" fill="hold"/>
                                        <p:tgtEl>
                                          <p:spTgt spid="51"/>
                                        </p:tgtEl>
                                        <p:attrNameLst>
                                          <p:attrName>ppt_y</p:attrName>
                                        </p:attrNameLst>
                                      </p:cBhvr>
                                      <p:tavLst>
                                        <p:tav tm="0">
                                          <p:val>
                                            <p:strVal val="0-#ppt_h/2"/>
                                          </p:val>
                                        </p:tav>
                                        <p:tav tm="100000">
                                          <p:val>
                                            <p:strVal val="#ppt_y"/>
                                          </p:val>
                                        </p:tav>
                                      </p:tavLst>
                                    </p:anim>
                                  </p:childTnLst>
                                </p:cTn>
                              </p:par>
                            </p:childTnLst>
                          </p:cTn>
                        </p:par>
                        <p:par>
                          <p:cTn id="19" fill="hold">
                            <p:stCondLst>
                              <p:cond delay="2349"/>
                            </p:stCondLst>
                            <p:childTnLst>
                              <p:par>
                                <p:cTn id="20" presetID="2" presetClass="entr" presetSubtype="4"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ppt_x"/>
                                          </p:val>
                                        </p:tav>
                                        <p:tav tm="100000">
                                          <p:val>
                                            <p:strVal val="#ppt_x"/>
                                          </p:val>
                                        </p:tav>
                                      </p:tavLst>
                                    </p:anim>
                                    <p:anim calcmode="lin" valueType="num">
                                      <p:cBhvr additive="base">
                                        <p:cTn id="23" dur="500" fill="hold"/>
                                        <p:tgtEl>
                                          <p:spTgt spid="24"/>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fill="hold"/>
                                        <p:tgtEl>
                                          <p:spTgt spid="25"/>
                                        </p:tgtEl>
                                        <p:attrNameLst>
                                          <p:attrName>ppt_x</p:attrName>
                                        </p:attrNameLst>
                                      </p:cBhvr>
                                      <p:tavLst>
                                        <p:tav tm="0">
                                          <p:val>
                                            <p:strVal val="#ppt_x"/>
                                          </p:val>
                                        </p:tav>
                                        <p:tav tm="100000">
                                          <p:val>
                                            <p:strVal val="#ppt_x"/>
                                          </p:val>
                                        </p:tav>
                                      </p:tavLst>
                                    </p:anim>
                                    <p:anim calcmode="lin" valueType="num">
                                      <p:cBhvr additive="base">
                                        <p:cTn id="27" dur="500" fill="hold"/>
                                        <p:tgtEl>
                                          <p:spTgt spid="25"/>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cBhvr additive="base">
                                        <p:cTn id="30" dur="500" fill="hold"/>
                                        <p:tgtEl>
                                          <p:spTgt spid="35"/>
                                        </p:tgtEl>
                                        <p:attrNameLst>
                                          <p:attrName>ppt_x</p:attrName>
                                        </p:attrNameLst>
                                      </p:cBhvr>
                                      <p:tavLst>
                                        <p:tav tm="0">
                                          <p:val>
                                            <p:strVal val="#ppt_x"/>
                                          </p:val>
                                        </p:tav>
                                        <p:tav tm="100000">
                                          <p:val>
                                            <p:strVal val="#ppt_x"/>
                                          </p:val>
                                        </p:tav>
                                      </p:tavLst>
                                    </p:anim>
                                    <p:anim calcmode="lin" valueType="num">
                                      <p:cBhvr additive="base">
                                        <p:cTn id="31" dur="500" fill="hold"/>
                                        <p:tgtEl>
                                          <p:spTgt spid="35"/>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 calcmode="lin" valueType="num">
                                      <p:cBhvr additive="base">
                                        <p:cTn id="34" dur="500" fill="hold"/>
                                        <p:tgtEl>
                                          <p:spTgt spid="36"/>
                                        </p:tgtEl>
                                        <p:attrNameLst>
                                          <p:attrName>ppt_x</p:attrName>
                                        </p:attrNameLst>
                                      </p:cBhvr>
                                      <p:tavLst>
                                        <p:tav tm="0">
                                          <p:val>
                                            <p:strVal val="#ppt_x"/>
                                          </p:val>
                                        </p:tav>
                                        <p:tav tm="100000">
                                          <p:val>
                                            <p:strVal val="#ppt_x"/>
                                          </p:val>
                                        </p:tav>
                                      </p:tavLst>
                                    </p:anim>
                                    <p:anim calcmode="lin" valueType="num">
                                      <p:cBhvr additive="base">
                                        <p:cTn id="35" dur="500" fill="hold"/>
                                        <p:tgtEl>
                                          <p:spTgt spid="36"/>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anim calcmode="lin" valueType="num">
                                      <p:cBhvr additive="base">
                                        <p:cTn id="38" dur="500" fill="hold"/>
                                        <p:tgtEl>
                                          <p:spTgt spid="37"/>
                                        </p:tgtEl>
                                        <p:attrNameLst>
                                          <p:attrName>ppt_x</p:attrName>
                                        </p:attrNameLst>
                                      </p:cBhvr>
                                      <p:tavLst>
                                        <p:tav tm="0">
                                          <p:val>
                                            <p:strVal val="#ppt_x"/>
                                          </p:val>
                                        </p:tav>
                                        <p:tav tm="100000">
                                          <p:val>
                                            <p:strVal val="#ppt_x"/>
                                          </p:val>
                                        </p:tav>
                                      </p:tavLst>
                                    </p:anim>
                                    <p:anim calcmode="lin" valueType="num">
                                      <p:cBhvr additive="base">
                                        <p:cTn id="39" dur="500" fill="hold"/>
                                        <p:tgtEl>
                                          <p:spTgt spid="37"/>
                                        </p:tgtEl>
                                        <p:attrNameLst>
                                          <p:attrName>ppt_y</p:attrName>
                                        </p:attrNameLst>
                                      </p:cBhvr>
                                      <p:tavLst>
                                        <p:tav tm="0">
                                          <p:val>
                                            <p:strVal val="1+#ppt_h/2"/>
                                          </p:val>
                                        </p:tav>
                                        <p:tav tm="100000">
                                          <p:val>
                                            <p:strVal val="#ppt_y"/>
                                          </p:val>
                                        </p:tav>
                                      </p:tavLst>
                                    </p:anim>
                                  </p:childTnLst>
                                </p:cTn>
                              </p:par>
                            </p:childTnLst>
                          </p:cTn>
                        </p:par>
                        <p:par>
                          <p:cTn id="40" fill="hold">
                            <p:stCondLst>
                              <p:cond delay="2849"/>
                            </p:stCondLst>
                            <p:childTnLst>
                              <p:par>
                                <p:cTn id="41" presetID="2" presetClass="entr" presetSubtype="4"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500" fill="hold"/>
                                        <p:tgtEl>
                                          <p:spTgt spid="38"/>
                                        </p:tgtEl>
                                        <p:attrNameLst>
                                          <p:attrName>ppt_x</p:attrName>
                                        </p:attrNameLst>
                                      </p:cBhvr>
                                      <p:tavLst>
                                        <p:tav tm="0">
                                          <p:val>
                                            <p:strVal val="#ppt_x"/>
                                          </p:val>
                                        </p:tav>
                                        <p:tav tm="100000">
                                          <p:val>
                                            <p:strVal val="#ppt_x"/>
                                          </p:val>
                                        </p:tav>
                                      </p:tavLst>
                                    </p:anim>
                                    <p:anim calcmode="lin" valueType="num">
                                      <p:cBhvr additive="base">
                                        <p:cTn id="44" dur="500" fill="hold"/>
                                        <p:tgtEl>
                                          <p:spTgt spid="38"/>
                                        </p:tgtEl>
                                        <p:attrNameLst>
                                          <p:attrName>ppt_y</p:attrName>
                                        </p:attrNameLst>
                                      </p:cBhvr>
                                      <p:tavLst>
                                        <p:tav tm="0">
                                          <p:val>
                                            <p:strVal val="1+#ppt_h/2"/>
                                          </p:val>
                                        </p:tav>
                                        <p:tav tm="100000">
                                          <p:val>
                                            <p:strVal val="#ppt_y"/>
                                          </p:val>
                                        </p:tav>
                                      </p:tavLst>
                                    </p:anim>
                                  </p:childTnLst>
                                </p:cTn>
                              </p:par>
                            </p:childTnLst>
                          </p:cTn>
                        </p:par>
                        <p:par>
                          <p:cTn id="45" fill="hold">
                            <p:stCondLst>
                              <p:cond delay="3349"/>
                            </p:stCondLst>
                            <p:childTnLst>
                              <p:par>
                                <p:cTn id="46" presetID="2" presetClass="entr" presetSubtype="4" fill="hold" grpId="0" nodeType="afterEffect">
                                  <p:stCondLst>
                                    <p:cond delay="0"/>
                                  </p:stCondLst>
                                  <p:childTnLst>
                                    <p:set>
                                      <p:cBhvr>
                                        <p:cTn id="47" dur="1" fill="hold">
                                          <p:stCondLst>
                                            <p:cond delay="0"/>
                                          </p:stCondLst>
                                        </p:cTn>
                                        <p:tgtEl>
                                          <p:spTgt spid="39"/>
                                        </p:tgtEl>
                                        <p:attrNameLst>
                                          <p:attrName>style.visibility</p:attrName>
                                        </p:attrNameLst>
                                      </p:cBhvr>
                                      <p:to>
                                        <p:strVal val="visible"/>
                                      </p:to>
                                    </p:set>
                                    <p:anim calcmode="lin" valueType="num">
                                      <p:cBhvr additive="base">
                                        <p:cTn id="48" dur="500" fill="hold"/>
                                        <p:tgtEl>
                                          <p:spTgt spid="39"/>
                                        </p:tgtEl>
                                        <p:attrNameLst>
                                          <p:attrName>ppt_x</p:attrName>
                                        </p:attrNameLst>
                                      </p:cBhvr>
                                      <p:tavLst>
                                        <p:tav tm="0">
                                          <p:val>
                                            <p:strVal val="#ppt_x"/>
                                          </p:val>
                                        </p:tav>
                                        <p:tav tm="100000">
                                          <p:val>
                                            <p:strVal val="#ppt_x"/>
                                          </p:val>
                                        </p:tav>
                                      </p:tavLst>
                                    </p:anim>
                                    <p:anim calcmode="lin" valueType="num">
                                      <p:cBhvr additive="base">
                                        <p:cTn id="49" dur="500" fill="hold"/>
                                        <p:tgtEl>
                                          <p:spTgt spid="39"/>
                                        </p:tgtEl>
                                        <p:attrNameLst>
                                          <p:attrName>ppt_y</p:attrName>
                                        </p:attrNameLst>
                                      </p:cBhvr>
                                      <p:tavLst>
                                        <p:tav tm="0">
                                          <p:val>
                                            <p:strVal val="1+#ppt_h/2"/>
                                          </p:val>
                                        </p:tav>
                                        <p:tav tm="100000">
                                          <p:val>
                                            <p:strVal val="#ppt_y"/>
                                          </p:val>
                                        </p:tav>
                                      </p:tavLst>
                                    </p:anim>
                                  </p:childTnLst>
                                </p:cTn>
                              </p:par>
                            </p:childTnLst>
                          </p:cTn>
                        </p:par>
                        <p:par>
                          <p:cTn id="50" fill="hold">
                            <p:stCondLst>
                              <p:cond delay="3849"/>
                            </p:stCondLst>
                            <p:childTnLst>
                              <p:par>
                                <p:cTn id="51" presetID="2" presetClass="entr" presetSubtype="4" fill="hold" grpId="0" nodeType="afterEffect">
                                  <p:stCondLst>
                                    <p:cond delay="0"/>
                                  </p:stCondLst>
                                  <p:childTnLst>
                                    <p:set>
                                      <p:cBhvr>
                                        <p:cTn id="52" dur="1" fill="hold">
                                          <p:stCondLst>
                                            <p:cond delay="0"/>
                                          </p:stCondLst>
                                        </p:cTn>
                                        <p:tgtEl>
                                          <p:spTgt spid="40"/>
                                        </p:tgtEl>
                                        <p:attrNameLst>
                                          <p:attrName>style.visibility</p:attrName>
                                        </p:attrNameLst>
                                      </p:cBhvr>
                                      <p:to>
                                        <p:strVal val="visible"/>
                                      </p:to>
                                    </p:set>
                                    <p:anim calcmode="lin" valueType="num">
                                      <p:cBhvr additive="base">
                                        <p:cTn id="53" dur="500" fill="hold"/>
                                        <p:tgtEl>
                                          <p:spTgt spid="40"/>
                                        </p:tgtEl>
                                        <p:attrNameLst>
                                          <p:attrName>ppt_x</p:attrName>
                                        </p:attrNameLst>
                                      </p:cBhvr>
                                      <p:tavLst>
                                        <p:tav tm="0">
                                          <p:val>
                                            <p:strVal val="#ppt_x"/>
                                          </p:val>
                                        </p:tav>
                                        <p:tav tm="100000">
                                          <p:val>
                                            <p:strVal val="#ppt_x"/>
                                          </p:val>
                                        </p:tav>
                                      </p:tavLst>
                                    </p:anim>
                                    <p:anim calcmode="lin" valueType="num">
                                      <p:cBhvr additive="base">
                                        <p:cTn id="54" dur="500" fill="hold"/>
                                        <p:tgtEl>
                                          <p:spTgt spid="40"/>
                                        </p:tgtEl>
                                        <p:attrNameLst>
                                          <p:attrName>ppt_y</p:attrName>
                                        </p:attrNameLst>
                                      </p:cBhvr>
                                      <p:tavLst>
                                        <p:tav tm="0">
                                          <p:val>
                                            <p:strVal val="1+#ppt_h/2"/>
                                          </p:val>
                                        </p:tav>
                                        <p:tav tm="100000">
                                          <p:val>
                                            <p:strVal val="#ppt_y"/>
                                          </p:val>
                                        </p:tav>
                                      </p:tavLst>
                                    </p:anim>
                                  </p:childTnLst>
                                </p:cTn>
                              </p:par>
                            </p:childTnLst>
                          </p:cTn>
                        </p:par>
                        <p:par>
                          <p:cTn id="55" fill="hold">
                            <p:stCondLst>
                              <p:cond delay="4349"/>
                            </p:stCondLst>
                            <p:childTnLst>
                              <p:par>
                                <p:cTn id="56" presetID="2" presetClass="entr" presetSubtype="4"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additive="base">
                                        <p:cTn id="58" dur="500" fill="hold"/>
                                        <p:tgtEl>
                                          <p:spTgt spid="41"/>
                                        </p:tgtEl>
                                        <p:attrNameLst>
                                          <p:attrName>ppt_x</p:attrName>
                                        </p:attrNameLst>
                                      </p:cBhvr>
                                      <p:tavLst>
                                        <p:tav tm="0">
                                          <p:val>
                                            <p:strVal val="#ppt_x"/>
                                          </p:val>
                                        </p:tav>
                                        <p:tav tm="100000">
                                          <p:val>
                                            <p:strVal val="#ppt_x"/>
                                          </p:val>
                                        </p:tav>
                                      </p:tavLst>
                                    </p:anim>
                                    <p:anim calcmode="lin" valueType="num">
                                      <p:cBhvr additive="base">
                                        <p:cTn id="59" dur="500" fill="hold"/>
                                        <p:tgtEl>
                                          <p:spTgt spid="41"/>
                                        </p:tgtEl>
                                        <p:attrNameLst>
                                          <p:attrName>ppt_y</p:attrName>
                                        </p:attrNameLst>
                                      </p:cBhvr>
                                      <p:tavLst>
                                        <p:tav tm="0">
                                          <p:val>
                                            <p:strVal val="1+#ppt_h/2"/>
                                          </p:val>
                                        </p:tav>
                                        <p:tav tm="100000">
                                          <p:val>
                                            <p:strVal val="#ppt_y"/>
                                          </p:val>
                                        </p:tav>
                                      </p:tavLst>
                                    </p:anim>
                                  </p:childTnLst>
                                </p:cTn>
                              </p:par>
                            </p:childTnLst>
                          </p:cTn>
                        </p:par>
                        <p:par>
                          <p:cTn id="60" fill="hold">
                            <p:stCondLst>
                              <p:cond delay="4849"/>
                            </p:stCondLst>
                            <p:childTnLst>
                              <p:par>
                                <p:cTn id="61" presetID="2" presetClass="entr" presetSubtype="4" fill="hold" grpId="0" nodeType="afterEffect">
                                  <p:stCondLst>
                                    <p:cond delay="0"/>
                                  </p:stCondLst>
                                  <p:childTnLst>
                                    <p:set>
                                      <p:cBhvr>
                                        <p:cTn id="62" dur="1" fill="hold">
                                          <p:stCondLst>
                                            <p:cond delay="0"/>
                                          </p:stCondLst>
                                        </p:cTn>
                                        <p:tgtEl>
                                          <p:spTgt spid="42"/>
                                        </p:tgtEl>
                                        <p:attrNameLst>
                                          <p:attrName>style.visibility</p:attrName>
                                        </p:attrNameLst>
                                      </p:cBhvr>
                                      <p:to>
                                        <p:strVal val="visible"/>
                                      </p:to>
                                    </p:set>
                                    <p:anim calcmode="lin" valueType="num">
                                      <p:cBhvr additive="base">
                                        <p:cTn id="63" dur="500" fill="hold"/>
                                        <p:tgtEl>
                                          <p:spTgt spid="42"/>
                                        </p:tgtEl>
                                        <p:attrNameLst>
                                          <p:attrName>ppt_x</p:attrName>
                                        </p:attrNameLst>
                                      </p:cBhvr>
                                      <p:tavLst>
                                        <p:tav tm="0">
                                          <p:val>
                                            <p:strVal val="#ppt_x"/>
                                          </p:val>
                                        </p:tav>
                                        <p:tav tm="100000">
                                          <p:val>
                                            <p:strVal val="#ppt_x"/>
                                          </p:val>
                                        </p:tav>
                                      </p:tavLst>
                                    </p:anim>
                                    <p:anim calcmode="lin" valueType="num">
                                      <p:cBhvr additive="base">
                                        <p:cTn id="64" dur="500" fill="hold"/>
                                        <p:tgtEl>
                                          <p:spTgt spid="4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additive="base">
                                        <p:cTn id="67" dur="500" fill="hold"/>
                                        <p:tgtEl>
                                          <p:spTgt spid="2"/>
                                        </p:tgtEl>
                                        <p:attrNameLst>
                                          <p:attrName>ppt_x</p:attrName>
                                        </p:attrNameLst>
                                      </p:cBhvr>
                                      <p:tavLst>
                                        <p:tav tm="0">
                                          <p:val>
                                            <p:strVal val="#ppt_x"/>
                                          </p:val>
                                        </p:tav>
                                        <p:tav tm="100000">
                                          <p:val>
                                            <p:strVal val="#ppt_x"/>
                                          </p:val>
                                        </p:tav>
                                      </p:tavLst>
                                    </p:anim>
                                    <p:anim calcmode="lin" valueType="num">
                                      <p:cBhvr additive="base">
                                        <p:cTn id="68" dur="500" fill="hold"/>
                                        <p:tgtEl>
                                          <p:spTgt spid="2"/>
                                        </p:tgtEl>
                                        <p:attrNameLst>
                                          <p:attrName>ppt_y</p:attrName>
                                        </p:attrNameLst>
                                      </p:cBhvr>
                                      <p:tavLst>
                                        <p:tav tm="0">
                                          <p:val>
                                            <p:strVal val="1+#ppt_h/2"/>
                                          </p:val>
                                        </p:tav>
                                        <p:tav tm="100000">
                                          <p:val>
                                            <p:strVal val="#ppt_y"/>
                                          </p:val>
                                        </p:tav>
                                      </p:tavLst>
                                    </p:anim>
                                  </p:childTnLst>
                                </p:cTn>
                              </p:par>
                            </p:childTnLst>
                          </p:cTn>
                        </p:par>
                        <p:par>
                          <p:cTn id="69" fill="hold">
                            <p:stCondLst>
                              <p:cond delay="5349"/>
                            </p:stCondLst>
                            <p:childTnLst>
                              <p:par>
                                <p:cTn id="70" presetID="2" presetClass="entr" presetSubtype="4" fill="hold" grpId="0" nodeType="afterEffect">
                                  <p:stCondLst>
                                    <p:cond delay="0"/>
                                  </p:stCondLst>
                                  <p:childTnLst>
                                    <p:set>
                                      <p:cBhvr>
                                        <p:cTn id="71" dur="1" fill="hold">
                                          <p:stCondLst>
                                            <p:cond delay="0"/>
                                          </p:stCondLst>
                                        </p:cTn>
                                        <p:tgtEl>
                                          <p:spTgt spid="3"/>
                                        </p:tgtEl>
                                        <p:attrNameLst>
                                          <p:attrName>style.visibility</p:attrName>
                                        </p:attrNameLst>
                                      </p:cBhvr>
                                      <p:to>
                                        <p:strVal val="visible"/>
                                      </p:to>
                                    </p:set>
                                    <p:anim calcmode="lin" valueType="num">
                                      <p:cBhvr additive="base">
                                        <p:cTn id="72" dur="500" fill="hold"/>
                                        <p:tgtEl>
                                          <p:spTgt spid="3"/>
                                        </p:tgtEl>
                                        <p:attrNameLst>
                                          <p:attrName>ppt_x</p:attrName>
                                        </p:attrNameLst>
                                      </p:cBhvr>
                                      <p:tavLst>
                                        <p:tav tm="0">
                                          <p:val>
                                            <p:strVal val="#ppt_x"/>
                                          </p:val>
                                        </p:tav>
                                        <p:tav tm="100000">
                                          <p:val>
                                            <p:strVal val="#ppt_x"/>
                                          </p:val>
                                        </p:tav>
                                      </p:tavLst>
                                    </p:anim>
                                    <p:anim calcmode="lin" valueType="num">
                                      <p:cBhvr additive="base">
                                        <p:cTn id="73" dur="500" fill="hold"/>
                                        <p:tgtEl>
                                          <p:spTgt spid="3"/>
                                        </p:tgtEl>
                                        <p:attrNameLst>
                                          <p:attrName>ppt_y</p:attrName>
                                        </p:attrNameLst>
                                      </p:cBhvr>
                                      <p:tavLst>
                                        <p:tav tm="0">
                                          <p:val>
                                            <p:strVal val="1+#ppt_h/2"/>
                                          </p:val>
                                        </p:tav>
                                        <p:tav tm="100000">
                                          <p:val>
                                            <p:strVal val="#ppt_y"/>
                                          </p:val>
                                        </p:tav>
                                      </p:tavLst>
                                    </p:anim>
                                  </p:childTnLst>
                                </p:cTn>
                              </p:par>
                            </p:childTnLst>
                          </p:cTn>
                        </p:par>
                        <p:par>
                          <p:cTn id="74" fill="hold">
                            <p:stCondLst>
                              <p:cond delay="5849"/>
                            </p:stCondLst>
                            <p:childTnLst>
                              <p:par>
                                <p:cTn id="75" presetID="2" presetClass="entr" presetSubtype="4" fill="hold" grpId="0" nodeType="afterEffect">
                                  <p:stCondLst>
                                    <p:cond delay="0"/>
                                  </p:stCondLst>
                                  <p:childTnLst>
                                    <p:set>
                                      <p:cBhvr>
                                        <p:cTn id="76" dur="1" fill="hold">
                                          <p:stCondLst>
                                            <p:cond delay="0"/>
                                          </p:stCondLst>
                                        </p:cTn>
                                        <p:tgtEl>
                                          <p:spTgt spid="4"/>
                                        </p:tgtEl>
                                        <p:attrNameLst>
                                          <p:attrName>style.visibility</p:attrName>
                                        </p:attrNameLst>
                                      </p:cBhvr>
                                      <p:to>
                                        <p:strVal val="visible"/>
                                      </p:to>
                                    </p:set>
                                    <p:anim calcmode="lin" valueType="num">
                                      <p:cBhvr additive="base">
                                        <p:cTn id="77" dur="500" fill="hold"/>
                                        <p:tgtEl>
                                          <p:spTgt spid="4"/>
                                        </p:tgtEl>
                                        <p:attrNameLst>
                                          <p:attrName>ppt_x</p:attrName>
                                        </p:attrNameLst>
                                      </p:cBhvr>
                                      <p:tavLst>
                                        <p:tav tm="0">
                                          <p:val>
                                            <p:strVal val="#ppt_x"/>
                                          </p:val>
                                        </p:tav>
                                        <p:tav tm="100000">
                                          <p:val>
                                            <p:strVal val="#ppt_x"/>
                                          </p:val>
                                        </p:tav>
                                      </p:tavLst>
                                    </p:anim>
                                    <p:anim calcmode="lin" valueType="num">
                                      <p:cBhvr additive="base">
                                        <p:cTn id="78" dur="500" fill="hold"/>
                                        <p:tgtEl>
                                          <p:spTgt spid="4"/>
                                        </p:tgtEl>
                                        <p:attrNameLst>
                                          <p:attrName>ppt_y</p:attrName>
                                        </p:attrNameLst>
                                      </p:cBhvr>
                                      <p:tavLst>
                                        <p:tav tm="0">
                                          <p:val>
                                            <p:strVal val="1+#ppt_h/2"/>
                                          </p:val>
                                        </p:tav>
                                        <p:tav tm="100000">
                                          <p:val>
                                            <p:strVal val="#ppt_y"/>
                                          </p:val>
                                        </p:tav>
                                      </p:tavLst>
                                    </p:anim>
                                  </p:childTnLst>
                                </p:cTn>
                              </p:par>
                            </p:childTnLst>
                          </p:cTn>
                        </p:par>
                        <p:par>
                          <p:cTn id="79" fill="hold">
                            <p:stCondLst>
                              <p:cond delay="6349"/>
                            </p:stCondLst>
                            <p:childTnLst>
                              <p:par>
                                <p:cTn id="80" presetID="2" presetClass="entr" presetSubtype="4" fill="hold" grpId="0" nodeType="afterEffect">
                                  <p:stCondLst>
                                    <p:cond delay="0"/>
                                  </p:stCondLst>
                                  <p:childTnLst>
                                    <p:set>
                                      <p:cBhvr>
                                        <p:cTn id="81" dur="1" fill="hold">
                                          <p:stCondLst>
                                            <p:cond delay="0"/>
                                          </p:stCondLst>
                                        </p:cTn>
                                        <p:tgtEl>
                                          <p:spTgt spid="5"/>
                                        </p:tgtEl>
                                        <p:attrNameLst>
                                          <p:attrName>style.visibility</p:attrName>
                                        </p:attrNameLst>
                                      </p:cBhvr>
                                      <p:to>
                                        <p:strVal val="visible"/>
                                      </p:to>
                                    </p:set>
                                    <p:anim calcmode="lin" valueType="num">
                                      <p:cBhvr additive="base">
                                        <p:cTn id="82" dur="500" fill="hold"/>
                                        <p:tgtEl>
                                          <p:spTgt spid="5"/>
                                        </p:tgtEl>
                                        <p:attrNameLst>
                                          <p:attrName>ppt_x</p:attrName>
                                        </p:attrNameLst>
                                      </p:cBhvr>
                                      <p:tavLst>
                                        <p:tav tm="0">
                                          <p:val>
                                            <p:strVal val="#ppt_x"/>
                                          </p:val>
                                        </p:tav>
                                        <p:tav tm="100000">
                                          <p:val>
                                            <p:strVal val="#ppt_x"/>
                                          </p:val>
                                        </p:tav>
                                      </p:tavLst>
                                    </p:anim>
                                    <p:anim calcmode="lin" valueType="num">
                                      <p:cBhvr additive="base">
                                        <p:cTn id="8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bldLvl="0" animBg="1"/>
      <p:bldP spid="25" grpId="0" bldLvl="0" animBg="1"/>
      <p:bldP spid="35" grpId="0" bldLvl="0" animBg="1"/>
      <p:bldP spid="36" grpId="0" bldLvl="0" animBg="1"/>
      <p:bldP spid="37" grpId="0" bldLvl="0" animBg="1"/>
      <p:bldP spid="38" grpId="0" bldLvl="0" animBg="1"/>
      <p:bldP spid="39" grpId="0" bldLvl="0" animBg="1"/>
      <p:bldP spid="40" grpId="0" bldLvl="0" animBg="1"/>
      <p:bldP spid="41" grpId="0" bldLvl="0" animBg="1"/>
      <p:bldP spid="42" grpId="0" bldLvl="0" animBg="1"/>
      <p:bldP spid="43" grpId="0"/>
      <p:bldP spid="51" grpId="0"/>
      <p:bldP spid="2" grpId="0" bldLvl="0" animBg="1"/>
      <p:bldP spid="3" grpId="0" bldLvl="0" animBg="1"/>
      <p:bldP spid="4" grpId="0" bldLvl="0" animBg="1"/>
      <p:bldP spid="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58362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风险管理计划</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315"/>
            <a:ext cx="363918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215890" y="361315"/>
            <a:ext cx="392811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文本框 4"/>
          <p:cNvSpPr txBox="1"/>
          <p:nvPr/>
        </p:nvSpPr>
        <p:spPr>
          <a:xfrm>
            <a:off x="525145" y="777240"/>
            <a:ext cx="2966720" cy="368300"/>
          </a:xfrm>
          <a:prstGeom prst="rect">
            <a:avLst/>
          </a:prstGeom>
          <a:noFill/>
        </p:spPr>
        <p:txBody>
          <a:bodyPr wrap="square" rtlCol="0">
            <a:spAutoFit/>
          </a:bodyPr>
          <a:p>
            <a:r>
              <a:rPr lang="zh-CN" altLang="en-US"/>
              <a:t>风险预测：</a:t>
            </a:r>
            <a:endParaRPr lang="zh-CN" altLang="en-US"/>
          </a:p>
        </p:txBody>
      </p:sp>
      <p:sp>
        <p:nvSpPr>
          <p:cNvPr id="10" name="文本框 9"/>
          <p:cNvSpPr txBox="1"/>
          <p:nvPr/>
        </p:nvSpPr>
        <p:spPr>
          <a:xfrm>
            <a:off x="2032000" y="3329305"/>
            <a:ext cx="5080000" cy="414020"/>
          </a:xfrm>
          <a:prstGeom prst="rect">
            <a:avLst/>
          </a:prstGeom>
          <a:noFill/>
          <a:ln w="9525">
            <a:noFill/>
          </a:ln>
        </p:spPr>
        <p:txBody>
          <a:bodyPr>
            <a:spAutoFit/>
          </a:bodyPr>
          <a:p>
            <a:pPr indent="0"/>
            <a:r>
              <a:rPr lang="en-US" sz="1050" b="0">
                <a:latin typeface="Calibri" panose="020F0502020204030204" pitchFamily="34" charset="0"/>
                <a:ea typeface="宋体" panose="02010600030101010101" pitchFamily="2" charset="-122"/>
                <a:cs typeface="Times New Roman" panose="02020603050405020304" charset="0"/>
              </a:rPr>
              <a:t> </a:t>
            </a:r>
            <a:endParaRPr lang="zh-CN" altLang="en-US"/>
          </a:p>
        </p:txBody>
      </p:sp>
      <p:pic>
        <p:nvPicPr>
          <p:cNvPr id="6" name="图片 5"/>
          <p:cNvPicPr>
            <a:picLocks noChangeAspect="1"/>
          </p:cNvPicPr>
          <p:nvPr/>
        </p:nvPicPr>
        <p:blipFill>
          <a:blip r:embed="rId1"/>
          <a:stretch>
            <a:fillRect/>
          </a:stretch>
        </p:blipFill>
        <p:spPr>
          <a:xfrm>
            <a:off x="611505" y="1264920"/>
            <a:ext cx="4170045" cy="2289810"/>
          </a:xfrm>
          <a:prstGeom prst="rect">
            <a:avLst/>
          </a:prstGeom>
        </p:spPr>
      </p:pic>
      <p:pic>
        <p:nvPicPr>
          <p:cNvPr id="7" name="图片 6"/>
          <p:cNvPicPr>
            <a:picLocks noChangeAspect="1"/>
          </p:cNvPicPr>
          <p:nvPr/>
        </p:nvPicPr>
        <p:blipFill>
          <a:blip r:embed="rId2"/>
          <a:stretch>
            <a:fillRect/>
          </a:stretch>
        </p:blipFill>
        <p:spPr>
          <a:xfrm>
            <a:off x="4958715" y="1264920"/>
            <a:ext cx="4099560" cy="197040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717159" y="1800952"/>
            <a:ext cx="1944216" cy="185091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库存数据 8"/>
          <p:cNvSpPr/>
          <p:nvPr/>
        </p:nvSpPr>
        <p:spPr>
          <a:xfrm flipH="1">
            <a:off x="3220969" y="1800952"/>
            <a:ext cx="4375367" cy="1850917"/>
          </a:xfrm>
          <a:prstGeom prst="flowChartOnlineStorag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1973366" y="1912835"/>
            <a:ext cx="1418590" cy="1568450"/>
          </a:xfrm>
          <a:prstGeom prst="rect">
            <a:avLst/>
          </a:prstGeom>
          <a:noFill/>
        </p:spPr>
        <p:txBody>
          <a:bodyPr wrap="none" rtlCol="0">
            <a:spAutoFit/>
          </a:bodyPr>
          <a:lstStyle/>
          <a:p>
            <a:r>
              <a:rPr lang="en-US" altLang="zh-CN" sz="9600" b="1" dirty="0" smtClean="0">
                <a:solidFill>
                  <a:schemeClr val="bg1"/>
                </a:solidFill>
              </a:rPr>
              <a:t>06</a:t>
            </a:r>
            <a:endParaRPr lang="zh-CN" altLang="en-US" sz="9600" b="1" dirty="0">
              <a:solidFill>
                <a:schemeClr val="bg1"/>
              </a:solidFill>
            </a:endParaRPr>
          </a:p>
        </p:txBody>
      </p:sp>
      <p:sp>
        <p:nvSpPr>
          <p:cNvPr id="18" name="TextBox 17"/>
          <p:cNvSpPr txBox="1"/>
          <p:nvPr/>
        </p:nvSpPr>
        <p:spPr>
          <a:xfrm>
            <a:off x="4534540" y="2377233"/>
            <a:ext cx="1747075" cy="417830"/>
          </a:xfrm>
          <a:prstGeom prst="rect">
            <a:avLst/>
          </a:prstGeom>
          <a:noFill/>
        </p:spPr>
        <p:txBody>
          <a:bodyPr wrap="square" rtlCol="0">
            <a:spAutoFit/>
          </a:bodyPr>
          <a:lstStyle/>
          <a:p>
            <a:pPr algn="ctr">
              <a:lnSpc>
                <a:spcPct val="125000"/>
              </a:lnSpc>
            </a:pPr>
            <a:r>
              <a:rPr lang="zh-CN" altLang="en-US" sz="1700" b="1" dirty="0">
                <a:solidFill>
                  <a:schemeClr val="bg1"/>
                </a:solidFill>
                <a:latin typeface="微软雅黑" panose="020B0503020204020204" pitchFamily="34" charset="-122"/>
                <a:ea typeface="微软雅黑" panose="020B0503020204020204" pitchFamily="34" charset="-122"/>
              </a:rPr>
              <a:t>质量管理计划</a:t>
            </a:r>
            <a:endParaRPr lang="zh-CN" altLang="en-US" sz="17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41" presetClass="entr" presetSubtype="0" fill="hold" grpId="0" nodeType="withEffect">
                                  <p:stCondLst>
                                    <p:cond delay="0"/>
                                  </p:stCondLst>
                                  <p:iterate type="lt">
                                    <p:tmPct val="10000"/>
                                  </p:iterate>
                                  <p:childTnLst>
                                    <p:set>
                                      <p:cBhvr>
                                        <p:cTn id="17" dur="1" fill="hold">
                                          <p:stCondLst>
                                            <p:cond delay="0"/>
                                          </p:stCondLst>
                                        </p:cTn>
                                        <p:tgtEl>
                                          <p:spTgt spid="18"/>
                                        </p:tgtEl>
                                        <p:attrNameLst>
                                          <p:attrName>style.visibility</p:attrName>
                                        </p:attrNameLst>
                                      </p:cBhvr>
                                      <p:to>
                                        <p:strVal val="visible"/>
                                      </p:to>
                                    </p:set>
                                    <p:anim calcmode="lin" valueType="num">
                                      <p:cBhvr>
                                        <p:cTn id="18"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8"/>
                                        </p:tgtEl>
                                        <p:attrNameLst>
                                          <p:attrName>ppt_y</p:attrName>
                                        </p:attrNameLst>
                                      </p:cBhvr>
                                      <p:tavLst>
                                        <p:tav tm="0">
                                          <p:val>
                                            <p:strVal val="#ppt_y"/>
                                          </p:val>
                                        </p:tav>
                                        <p:tav tm="100000">
                                          <p:val>
                                            <p:strVal val="#ppt_y"/>
                                          </p:val>
                                        </p:tav>
                                      </p:tavLst>
                                    </p:anim>
                                    <p:anim calcmode="lin" valueType="num">
                                      <p:cBhvr>
                                        <p:cTn id="20"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6"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58362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质量管理计划</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315"/>
            <a:ext cx="363918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215890" y="361315"/>
            <a:ext cx="392811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1027430" y="708660"/>
            <a:ext cx="6819900" cy="3138170"/>
          </a:xfrm>
          <a:prstGeom prst="rect">
            <a:avLst/>
          </a:prstGeom>
          <a:noFill/>
        </p:spPr>
        <p:txBody>
          <a:bodyPr wrap="square" rtlCol="0">
            <a:spAutoFit/>
          </a:bodyPr>
          <a:p>
            <a:r>
              <a:rPr lang="zh-CN" altLang="en-US"/>
              <a:t>（一）软件质量控制（</a:t>
            </a:r>
            <a:r>
              <a:rPr lang="en-US" altLang="zh-CN"/>
              <a:t>QC</a:t>
            </a:r>
            <a:r>
              <a:rPr lang="zh-CN" altLang="en-US"/>
              <a:t>）:</a:t>
            </a:r>
            <a:endParaRPr lang="zh-CN" altLang="en-US"/>
          </a:p>
          <a:p>
            <a:r>
              <a:rPr lang="zh-CN" altLang="en-US"/>
              <a:t>1.采用技术手段控制软件质量：采用JavaScript和Html制作网页，使用开源框架技术等保证软件质量。</a:t>
            </a:r>
            <a:endParaRPr lang="zh-CN" altLang="en-US"/>
          </a:p>
          <a:p>
            <a:r>
              <a:rPr lang="zh-CN" altLang="en-US"/>
              <a:t>2.组织技术评审：网页制作到开发完成每个阶段进行质量评价。</a:t>
            </a:r>
            <a:endParaRPr lang="zh-CN" altLang="en-US"/>
          </a:p>
          <a:p>
            <a:r>
              <a:rPr lang="zh-CN" altLang="en-US"/>
              <a:t>3.加强软件测试：每个阶段对开发进行测试，尽量保证测试的完善性和充分性。</a:t>
            </a:r>
            <a:endParaRPr lang="zh-CN" altLang="en-US"/>
          </a:p>
          <a:p>
            <a:r>
              <a:rPr lang="zh-CN" altLang="en-US"/>
              <a:t>4.推行软件工程标准：确立软件的工程规范并严格遵守。</a:t>
            </a:r>
            <a:endParaRPr lang="zh-CN" altLang="en-US"/>
          </a:p>
          <a:p>
            <a:r>
              <a:rPr lang="zh-CN" altLang="en-US"/>
              <a:t>5.对软件的变更、更改进行严格控制：软件的变更一定要通过评估、调度和跟踪的流程。</a:t>
            </a:r>
            <a:endParaRPr lang="zh-CN" altLang="en-US"/>
          </a:p>
          <a:p>
            <a:r>
              <a:rPr lang="zh-CN" altLang="en-US"/>
              <a:t>6.对软件质量进行度量：每个阶段都要对软件质量状态进行评估，保证软件的质量。</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58362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质量管理计划</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315"/>
            <a:ext cx="363918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215890" y="361315"/>
            <a:ext cx="392811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1027430" y="708660"/>
            <a:ext cx="6819900" cy="1476375"/>
          </a:xfrm>
          <a:prstGeom prst="rect">
            <a:avLst/>
          </a:prstGeom>
          <a:noFill/>
        </p:spPr>
        <p:txBody>
          <a:bodyPr wrap="square" rtlCol="0">
            <a:spAutoFit/>
          </a:bodyPr>
          <a:p>
            <a:r>
              <a:rPr lang="zh-CN"/>
              <a:t>（二）</a:t>
            </a:r>
            <a:r>
              <a:t>软件质量保证:</a:t>
            </a:r>
          </a:p>
          <a:p>
            <a:r>
              <a:t>成立软件评审小组，找同学担当组员，对每个阶段或者关键点的产物按照软件评审的步骤评估产出物是否符合预计的质量要求，关注各阶段的评审和测试缺陷。</a:t>
            </a:r>
          </a:p>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58362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质量管理计划</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315"/>
            <a:ext cx="363918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215890" y="361315"/>
            <a:ext cx="392811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 name="图片 2"/>
          <p:cNvPicPr>
            <a:picLocks noChangeAspect="1"/>
          </p:cNvPicPr>
          <p:nvPr/>
        </p:nvPicPr>
        <p:blipFill>
          <a:blip r:embed="rId1"/>
          <a:stretch>
            <a:fillRect/>
          </a:stretch>
        </p:blipFill>
        <p:spPr>
          <a:xfrm>
            <a:off x="1669415" y="647700"/>
            <a:ext cx="5805805" cy="421513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717159" y="1800952"/>
            <a:ext cx="1944216" cy="185091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库存数据 8"/>
          <p:cNvSpPr/>
          <p:nvPr/>
        </p:nvSpPr>
        <p:spPr>
          <a:xfrm flipH="1">
            <a:off x="3220969" y="1800952"/>
            <a:ext cx="4375367" cy="1850917"/>
          </a:xfrm>
          <a:prstGeom prst="flowChartOnlineStorag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1973366" y="1912835"/>
            <a:ext cx="1418590" cy="1568450"/>
          </a:xfrm>
          <a:prstGeom prst="rect">
            <a:avLst/>
          </a:prstGeom>
          <a:noFill/>
        </p:spPr>
        <p:txBody>
          <a:bodyPr wrap="none" rtlCol="0">
            <a:spAutoFit/>
          </a:bodyPr>
          <a:lstStyle/>
          <a:p>
            <a:r>
              <a:rPr lang="en-US" altLang="zh-CN" sz="9600" b="1" dirty="0" smtClean="0">
                <a:solidFill>
                  <a:schemeClr val="bg1"/>
                </a:solidFill>
              </a:rPr>
              <a:t>07</a:t>
            </a:r>
            <a:endParaRPr lang="zh-CN" altLang="en-US" sz="9600" b="1" dirty="0">
              <a:solidFill>
                <a:schemeClr val="bg1"/>
              </a:solidFill>
            </a:endParaRPr>
          </a:p>
        </p:txBody>
      </p:sp>
      <p:sp>
        <p:nvSpPr>
          <p:cNvPr id="18" name="TextBox 17"/>
          <p:cNvSpPr txBox="1"/>
          <p:nvPr/>
        </p:nvSpPr>
        <p:spPr>
          <a:xfrm>
            <a:off x="4534540" y="2377233"/>
            <a:ext cx="1747075" cy="417830"/>
          </a:xfrm>
          <a:prstGeom prst="rect">
            <a:avLst/>
          </a:prstGeom>
          <a:noFill/>
        </p:spPr>
        <p:txBody>
          <a:bodyPr wrap="square" rtlCol="0">
            <a:spAutoFit/>
          </a:bodyPr>
          <a:lstStyle/>
          <a:p>
            <a:pPr algn="ctr">
              <a:lnSpc>
                <a:spcPct val="125000"/>
              </a:lnSpc>
            </a:pPr>
            <a:r>
              <a:rPr lang="zh-CN" altLang="en-US" sz="1700" b="1" dirty="0">
                <a:solidFill>
                  <a:schemeClr val="bg1"/>
                </a:solidFill>
                <a:latin typeface="微软雅黑" panose="020B0503020204020204" pitchFamily="34" charset="-122"/>
                <a:ea typeface="微软雅黑" panose="020B0503020204020204" pitchFamily="34" charset="-122"/>
              </a:rPr>
              <a:t>配置管理计划</a:t>
            </a:r>
            <a:endParaRPr lang="zh-CN" altLang="en-US" sz="17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41" presetClass="entr" presetSubtype="0" fill="hold" grpId="0" nodeType="withEffect">
                                  <p:stCondLst>
                                    <p:cond delay="0"/>
                                  </p:stCondLst>
                                  <p:iterate type="lt">
                                    <p:tmPct val="10000"/>
                                  </p:iterate>
                                  <p:childTnLst>
                                    <p:set>
                                      <p:cBhvr>
                                        <p:cTn id="17" dur="1" fill="hold">
                                          <p:stCondLst>
                                            <p:cond delay="0"/>
                                          </p:stCondLst>
                                        </p:cTn>
                                        <p:tgtEl>
                                          <p:spTgt spid="18"/>
                                        </p:tgtEl>
                                        <p:attrNameLst>
                                          <p:attrName>style.visibility</p:attrName>
                                        </p:attrNameLst>
                                      </p:cBhvr>
                                      <p:to>
                                        <p:strVal val="visible"/>
                                      </p:to>
                                    </p:set>
                                    <p:anim calcmode="lin" valueType="num">
                                      <p:cBhvr>
                                        <p:cTn id="18"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8"/>
                                        </p:tgtEl>
                                        <p:attrNameLst>
                                          <p:attrName>ppt_y</p:attrName>
                                        </p:attrNameLst>
                                      </p:cBhvr>
                                      <p:tavLst>
                                        <p:tav tm="0">
                                          <p:val>
                                            <p:strVal val="#ppt_y"/>
                                          </p:val>
                                        </p:tav>
                                        <p:tav tm="100000">
                                          <p:val>
                                            <p:strVal val="#ppt_y"/>
                                          </p:val>
                                        </p:tav>
                                      </p:tavLst>
                                    </p:anim>
                                    <p:anim calcmode="lin" valueType="num">
                                      <p:cBhvr>
                                        <p:cTn id="20"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6" grpId="0"/>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58362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配置管理计划</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315"/>
            <a:ext cx="363918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215890" y="361315"/>
            <a:ext cx="392811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 name="文本框 99"/>
          <p:cNvSpPr txBox="1"/>
          <p:nvPr/>
        </p:nvSpPr>
        <p:spPr>
          <a:xfrm>
            <a:off x="548640" y="561975"/>
            <a:ext cx="8246110" cy="2030095"/>
          </a:xfrm>
          <a:prstGeom prst="rect">
            <a:avLst/>
          </a:prstGeom>
          <a:noFill/>
          <a:ln w="9525">
            <a:noFill/>
          </a:ln>
        </p:spPr>
        <p:txBody>
          <a:bodyPr wrap="square">
            <a:spAutoFit/>
          </a:bodyPr>
          <a:p>
            <a:pPr indent="0"/>
            <a:r>
              <a:rPr lang="en-US" altLang="zh-CN" b="0">
                <a:latin typeface="Calibri" panose="020F0502020204030204" pitchFamily="34" charset="0"/>
                <a:ea typeface="宋体" panose="02010600030101010101" pitchFamily="2" charset="-122"/>
              </a:rPr>
              <a:t>·</a:t>
            </a:r>
            <a:r>
              <a:rPr lang="zh-CN" b="0">
                <a:latin typeface="Calibri" panose="020F0502020204030204" pitchFamily="34" charset="0"/>
                <a:ea typeface="宋体" panose="02010600030101010101" pitchFamily="2" charset="-122"/>
              </a:rPr>
              <a:t>配置项识别：识别所有的配置项，进行编号，保存在配置管理工具中。</a:t>
            </a:r>
            <a:endParaRPr lang="zh-CN" b="0">
              <a:latin typeface="Calibri" panose="020F0502020204030204" pitchFamily="34" charset="0"/>
              <a:ea typeface="宋体" panose="02010600030101010101" pitchFamily="2" charset="-122"/>
            </a:endParaRPr>
          </a:p>
          <a:p>
            <a:pPr indent="0"/>
            <a:r>
              <a:rPr lang="en-US" altLang="zh-CN" b="0">
                <a:latin typeface="Calibri" panose="020F0502020204030204" pitchFamily="34" charset="0"/>
                <a:ea typeface="宋体" panose="02010600030101010101" pitchFamily="2" charset="-122"/>
              </a:rPr>
              <a:t>·</a:t>
            </a:r>
            <a:r>
              <a:rPr lang="zh-CN" b="0">
                <a:latin typeface="Calibri" panose="020F0502020204030204" pitchFamily="34" charset="0"/>
                <a:ea typeface="宋体" panose="02010600030101010101" pitchFamily="2" charset="-122"/>
              </a:rPr>
              <a:t>配置空间管理：对工作进行空间配置，由于单人任务，所以三类空间可以统一。</a:t>
            </a:r>
            <a:endParaRPr lang="zh-CN" b="0">
              <a:latin typeface="Calibri" panose="020F0502020204030204" pitchFamily="34" charset="0"/>
              <a:ea typeface="宋体" panose="02010600030101010101" pitchFamily="2" charset="-122"/>
            </a:endParaRPr>
          </a:p>
          <a:p>
            <a:pPr indent="0"/>
            <a:r>
              <a:rPr lang="en-US" altLang="zh-CN" b="0">
                <a:latin typeface="Calibri" panose="020F0502020204030204" pitchFamily="34" charset="0"/>
                <a:ea typeface="宋体" panose="02010600030101010101" pitchFamily="2" charset="-122"/>
              </a:rPr>
              <a:t>·</a:t>
            </a:r>
            <a:r>
              <a:rPr lang="zh-CN" b="0">
                <a:latin typeface="Calibri" panose="020F0502020204030204" pitchFamily="34" charset="0"/>
                <a:ea typeface="宋体" panose="02010600030101010101" pitchFamily="2" charset="-122"/>
              </a:rPr>
              <a:t>版本控制：使用</a:t>
            </a:r>
            <a:r>
              <a:rPr lang="en-US" b="0">
                <a:latin typeface="Calibri" panose="020F0502020204030204" pitchFamily="34" charset="0"/>
                <a:ea typeface="宋体" panose="02010600030101010101" pitchFamily="2" charset="-122"/>
                <a:cs typeface="Times New Roman" panose="02020603050405020304" charset="0"/>
              </a:rPr>
              <a:t>Git</a:t>
            </a:r>
            <a:r>
              <a:rPr lang="zh-CN" b="0">
                <a:latin typeface="Calibri" panose="020F0502020204030204" pitchFamily="34" charset="0"/>
                <a:ea typeface="宋体" panose="02010600030101010101" pitchFamily="2" charset="-122"/>
              </a:rPr>
              <a:t>作为软件配置管理工具，对系统不同版本进行跟踪和控制，       </a:t>
            </a:r>
            <a:r>
              <a:rPr lang="en-US" altLang="zh-CN" b="0">
                <a:latin typeface="Calibri" panose="020F0502020204030204" pitchFamily="34" charset="0"/>
                <a:ea typeface="宋体" panose="02010600030101010101" pitchFamily="2" charset="-122"/>
              </a:rPr>
              <a:t>	      </a:t>
            </a:r>
            <a:r>
              <a:rPr lang="zh-CN" b="0">
                <a:latin typeface="Calibri" panose="020F0502020204030204" pitchFamily="34" charset="0"/>
                <a:ea typeface="宋体" panose="02010600030101010101" pitchFamily="2" charset="-122"/>
              </a:rPr>
              <a:t>使用演化图标记。</a:t>
            </a:r>
            <a:endParaRPr lang="zh-CN" b="0">
              <a:latin typeface="Calibri" panose="020F0502020204030204" pitchFamily="34" charset="0"/>
              <a:ea typeface="宋体" panose="02010600030101010101" pitchFamily="2" charset="-122"/>
            </a:endParaRPr>
          </a:p>
          <a:p>
            <a:pPr indent="0"/>
            <a:r>
              <a:rPr lang="en-US" altLang="zh-CN" b="0">
                <a:latin typeface="Calibri" panose="020F0502020204030204" pitchFamily="34" charset="0"/>
                <a:ea typeface="宋体" panose="02010600030101010101" pitchFamily="2" charset="-122"/>
              </a:rPr>
              <a:t>·</a:t>
            </a:r>
            <a:r>
              <a:rPr lang="zh-CN" b="0">
                <a:latin typeface="Calibri" panose="020F0502020204030204" pitchFamily="34" charset="0"/>
                <a:ea typeface="宋体" panose="02010600030101010101" pitchFamily="2" charset="-122"/>
              </a:rPr>
              <a:t>变更控制：严格控制软件变更，并且要结合人的规程和自动化工具。</a:t>
            </a:r>
            <a:endParaRPr lang="zh-CN" b="0">
              <a:latin typeface="Calibri" panose="020F0502020204030204" pitchFamily="34" charset="0"/>
              <a:ea typeface="宋体" panose="02010600030101010101" pitchFamily="2" charset="-122"/>
            </a:endParaRPr>
          </a:p>
          <a:p>
            <a:pPr indent="0"/>
            <a:r>
              <a:rPr lang="en-US" altLang="zh-CN" b="0">
                <a:latin typeface="Calibri" panose="020F0502020204030204" pitchFamily="34" charset="0"/>
                <a:ea typeface="宋体" panose="02010600030101010101" pitchFamily="2" charset="-122"/>
              </a:rPr>
              <a:t>·</a:t>
            </a:r>
            <a:r>
              <a:rPr lang="zh-CN" b="0">
                <a:latin typeface="Calibri" panose="020F0502020204030204" pitchFamily="34" charset="0"/>
                <a:ea typeface="宋体" panose="02010600030101010101" pitchFamily="2" charset="-122"/>
              </a:rPr>
              <a:t>配置审计：按照软件配置审计来保证变更的有效性。</a:t>
            </a:r>
            <a:endParaRPr lang="zh-CN" b="0">
              <a:latin typeface="Calibri" panose="020F0502020204030204" pitchFamily="34" charset="0"/>
              <a:ea typeface="宋体" panose="02010600030101010101" pitchFamily="2" charset="-122"/>
            </a:endParaRPr>
          </a:p>
          <a:p>
            <a:pPr indent="0"/>
            <a:r>
              <a:rPr lang="en-US" altLang="zh-CN" b="0">
                <a:latin typeface="Calibri" panose="020F0502020204030204" pitchFamily="34" charset="0"/>
                <a:ea typeface="宋体" panose="02010600030101010101" pitchFamily="2" charset="-122"/>
              </a:rPr>
              <a:t>·</a:t>
            </a:r>
            <a:r>
              <a:rPr lang="zh-CN" b="0">
                <a:latin typeface="Calibri" panose="020F0502020204030204" pitchFamily="34" charset="0"/>
                <a:ea typeface="宋体" panose="02010600030101010101" pitchFamily="2" charset="-122"/>
              </a:rPr>
              <a:t>状态报告：每次变更时都要创建</a:t>
            </a:r>
            <a:r>
              <a:rPr lang="en-US" b="0">
                <a:latin typeface="Calibri" panose="020F0502020204030204" pitchFamily="34" charset="0"/>
                <a:ea typeface="宋体" panose="02010600030101010101" pitchFamily="2" charset="-122"/>
                <a:cs typeface="Times New Roman" panose="02020603050405020304" charset="0"/>
              </a:rPr>
              <a:t>CSR</a:t>
            </a:r>
            <a:r>
              <a:rPr lang="zh-CN" b="0">
                <a:latin typeface="Calibri" panose="020F0502020204030204" pitchFamily="34" charset="0"/>
                <a:ea typeface="宋体" panose="02010600030101010101" pitchFamily="2" charset="-122"/>
              </a:rPr>
              <a:t>条目记录，按照内容记录。</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2537774" y="1635646"/>
            <a:ext cx="4068452" cy="0"/>
          </a:xfrm>
          <a:prstGeom prst="line">
            <a:avLst/>
          </a:prstGeom>
          <a:ln>
            <a:solidFill>
              <a:srgbClr val="231815"/>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537774" y="3363838"/>
            <a:ext cx="4068452" cy="0"/>
          </a:xfrm>
          <a:prstGeom prst="line">
            <a:avLst/>
          </a:prstGeom>
          <a:ln>
            <a:solidFill>
              <a:srgbClr val="231815"/>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60730" y="1779662"/>
            <a:ext cx="4222540" cy="430887"/>
          </a:xfrm>
          <a:prstGeom prst="rect">
            <a:avLst/>
          </a:prstGeom>
          <a:noFill/>
        </p:spPr>
        <p:txBody>
          <a:bodyPr wrap="square" rtlCol="0">
            <a:spAutoFit/>
          </a:bodyPr>
          <a:lstStyle/>
          <a:p>
            <a:pPr algn="ctr"/>
            <a:r>
              <a:rPr lang="en-US" altLang="zh-CN" sz="2200" dirty="0" smtClean="0">
                <a:solidFill>
                  <a:srgbClr val="231815"/>
                </a:solidFill>
                <a:latin typeface="微软雅黑" panose="020B0503020204020204" pitchFamily="34" charset="-122"/>
                <a:ea typeface="微软雅黑" panose="020B0503020204020204" pitchFamily="34" charset="-122"/>
                <a:cs typeface="经典特宋简" panose="02010609010101010101" pitchFamily="49" charset="-122"/>
              </a:rPr>
              <a:t>THANK YOU FOR YOUR TIME</a:t>
            </a:r>
            <a:endParaRPr lang="zh-CN" altLang="en-US" sz="2200" dirty="0">
              <a:solidFill>
                <a:srgbClr val="231815"/>
              </a:solidFill>
              <a:latin typeface="微软雅黑" panose="020B0503020204020204" pitchFamily="34" charset="-122"/>
              <a:ea typeface="微软雅黑" panose="020B0503020204020204" pitchFamily="34" charset="-122"/>
              <a:cs typeface="经典特宋简" panose="02010609010101010101" pitchFamily="49" charset="-122"/>
            </a:endParaRPr>
          </a:p>
        </p:txBody>
      </p:sp>
      <p:sp>
        <p:nvSpPr>
          <p:cNvPr id="12" name="矩形 11"/>
          <p:cNvSpPr/>
          <p:nvPr/>
        </p:nvSpPr>
        <p:spPr>
          <a:xfrm>
            <a:off x="3566178" y="2139702"/>
            <a:ext cx="2011680" cy="1198880"/>
          </a:xfrm>
          <a:prstGeom prst="rect">
            <a:avLst/>
          </a:prstGeom>
          <a:effectLst/>
        </p:spPr>
        <p:txBody>
          <a:bodyPr wrap="none">
            <a:spAutoFit/>
          </a:bodyPr>
          <a:lstStyle/>
          <a:p>
            <a:pPr algn="ctr"/>
            <a:r>
              <a:rPr lang="zh-CN" altLang="en-US" sz="7200" b="1" dirty="0" smtClean="0">
                <a:solidFill>
                  <a:srgbClr val="231815"/>
                </a:solidFill>
                <a:latin typeface="微软雅黑" panose="020B0503020204020204" pitchFamily="34" charset="-122"/>
                <a:ea typeface="微软雅黑" panose="020B0503020204020204" pitchFamily="34" charset="-122"/>
              </a:rPr>
              <a:t>谢谢</a:t>
            </a:r>
            <a:endParaRPr lang="zh-CN" altLang="en-US" sz="7200" b="1" dirty="0">
              <a:solidFill>
                <a:srgbClr val="231815"/>
              </a:solidFill>
              <a:latin typeface="微软雅黑" panose="020B0503020204020204" pitchFamily="34" charset="-122"/>
              <a:ea typeface="微软雅黑" panose="020B0503020204020204" pitchFamily="34" charset="-122"/>
            </a:endParaRPr>
          </a:p>
        </p:txBody>
      </p:sp>
      <p:sp>
        <p:nvSpPr>
          <p:cNvPr id="13" name="椭圆形标注 12"/>
          <p:cNvSpPr/>
          <p:nvPr/>
        </p:nvSpPr>
        <p:spPr>
          <a:xfrm>
            <a:off x="6804249" y="968926"/>
            <a:ext cx="1272828" cy="666719"/>
          </a:xfrm>
          <a:prstGeom prst="wedgeEllipseCallout">
            <a:avLst>
              <a:gd name="adj1" fmla="val -34711"/>
              <a:gd name="adj2" fmla="val 78935"/>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6923919" y="1117619"/>
            <a:ext cx="1033488" cy="369332"/>
          </a:xfrm>
          <a:prstGeom prst="rect">
            <a:avLst/>
          </a:prstGeom>
          <a:noFill/>
        </p:spPr>
        <p:txBody>
          <a:bodyPr wrap="none" rtlCol="0">
            <a:spAutoFit/>
          </a:bodyPr>
          <a:lstStyle/>
          <a:p>
            <a:r>
              <a:rPr lang="en-US" altLang="zh-CN" dirty="0" smtClean="0">
                <a:solidFill>
                  <a:schemeClr val="bg1"/>
                </a:solidFill>
              </a:rPr>
              <a:t>Goodbye</a:t>
            </a:r>
            <a:endParaRPr lang="zh-CN" altLang="en-US" dirty="0">
              <a:solidFill>
                <a:schemeClr val="bg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
                                        </p:tgtEl>
                                        <p:attrNameLst>
                                          <p:attrName>ppt_y</p:attrName>
                                        </p:attrNameLst>
                                      </p:cBhvr>
                                      <p:tavLst>
                                        <p:tav tm="0">
                                          <p:val>
                                            <p:strVal val="#ppt_y"/>
                                          </p:val>
                                        </p:tav>
                                        <p:tav tm="100000">
                                          <p:val>
                                            <p:strVal val="#ppt_y"/>
                                          </p:val>
                                        </p:tav>
                                      </p:tavLst>
                                    </p:anim>
                                    <p:anim calcmode="lin" valueType="num">
                                      <p:cBhvr>
                                        <p:cTn id="16"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
                                        </p:tgtEl>
                                      </p:cBhvr>
                                    </p:animEffect>
                                  </p:childTnLst>
                                </p:cTn>
                              </p:par>
                            </p:childTnLst>
                          </p:cTn>
                        </p:par>
                        <p:par>
                          <p:cTn id="19" fill="hold">
                            <p:stCondLst>
                              <p:cond delay="1600"/>
                            </p:stCondLst>
                            <p:childTnLst>
                              <p:par>
                                <p:cTn id="20" presetID="47"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par>
                          <p:cTn id="25" fill="hold">
                            <p:stCondLst>
                              <p:cond delay="2600"/>
                            </p:stCondLst>
                            <p:childTnLst>
                              <p:par>
                                <p:cTn id="26" presetID="47"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par>
                          <p:cTn id="31" fill="hold">
                            <p:stCondLst>
                              <p:cond delay="3600"/>
                            </p:stCondLst>
                            <p:childTnLst>
                              <p:par>
                                <p:cTn id="32" presetID="53" presetClass="entr" presetSubtype="16"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Effect transition="in" filter="fade">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ldLvl="0" animBg="1"/>
      <p:bldP spid="13" grpId="0" animBg="1"/>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717159" y="1800952"/>
            <a:ext cx="1944216" cy="185091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库存数据 8"/>
          <p:cNvSpPr/>
          <p:nvPr/>
        </p:nvSpPr>
        <p:spPr>
          <a:xfrm flipH="1">
            <a:off x="3220969" y="1800952"/>
            <a:ext cx="4375367" cy="1850917"/>
          </a:xfrm>
          <a:prstGeom prst="flowChartOnlineStorag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1973366" y="1912835"/>
            <a:ext cx="1431802" cy="1569660"/>
          </a:xfrm>
          <a:prstGeom prst="rect">
            <a:avLst/>
          </a:prstGeom>
          <a:noFill/>
        </p:spPr>
        <p:txBody>
          <a:bodyPr wrap="none" rtlCol="0">
            <a:spAutoFit/>
          </a:bodyPr>
          <a:lstStyle/>
          <a:p>
            <a:r>
              <a:rPr lang="en-US" altLang="zh-CN" sz="9600" b="1" dirty="0" smtClean="0">
                <a:solidFill>
                  <a:schemeClr val="bg1"/>
                </a:solidFill>
              </a:rPr>
              <a:t>01</a:t>
            </a:r>
            <a:endParaRPr lang="zh-CN" altLang="en-US" sz="9600" b="1" dirty="0">
              <a:solidFill>
                <a:schemeClr val="bg1"/>
              </a:solidFill>
            </a:endParaRPr>
          </a:p>
        </p:txBody>
      </p:sp>
      <p:sp>
        <p:nvSpPr>
          <p:cNvPr id="12" name="TextBox 11"/>
          <p:cNvSpPr txBox="1"/>
          <p:nvPr/>
        </p:nvSpPr>
        <p:spPr>
          <a:xfrm>
            <a:off x="4535175" y="2362628"/>
            <a:ext cx="1747075" cy="629920"/>
          </a:xfrm>
          <a:prstGeom prst="rect">
            <a:avLst/>
          </a:prstGeom>
          <a:noFill/>
        </p:spPr>
        <p:txBody>
          <a:bodyPr wrap="square" rtlCol="0">
            <a:spAutoFit/>
          </a:bodyPr>
          <a:lstStyle/>
          <a:p>
            <a:pPr algn="ctr">
              <a:lnSpc>
                <a:spcPct val="125000"/>
              </a:lnSpc>
            </a:pPr>
            <a:r>
              <a:rPr lang="zh-CN" altLang="en-US" sz="2800" b="1" dirty="0" smtClean="0">
                <a:solidFill>
                  <a:schemeClr val="bg1"/>
                </a:solidFill>
                <a:latin typeface="微软雅黑" panose="020B0503020204020204" pitchFamily="34" charset="-122"/>
                <a:ea typeface="微软雅黑" panose="020B0503020204020204" pitchFamily="34" charset="-122"/>
              </a:rPr>
              <a:t>简述</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41" presetClass="entr" presetSubtype="0" fill="hold" grpId="0" nodeType="withEffect">
                                  <p:stCondLst>
                                    <p:cond delay="0"/>
                                  </p:stCondLst>
                                  <p:iterate type="lt">
                                    <p:tmPct val="10000"/>
                                  </p:iterate>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2"/>
                                        </p:tgtEl>
                                        <p:attrNameLst>
                                          <p:attrName>ppt_y</p:attrName>
                                        </p:attrNameLst>
                                      </p:cBhvr>
                                      <p:tavLst>
                                        <p:tav tm="0">
                                          <p:val>
                                            <p:strVal val="#ppt_y"/>
                                          </p:val>
                                        </p:tav>
                                        <p:tav tm="100000">
                                          <p:val>
                                            <p:strVal val="#ppt_y"/>
                                          </p:val>
                                        </p:tav>
                                      </p:tavLst>
                                    </p:anim>
                                    <p:anim calcmode="lin" valueType="num">
                                      <p:cBhvr>
                                        <p:cTn id="20"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4226249" y="162453"/>
            <a:ext cx="69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rgbClr val="231815"/>
                </a:solidFill>
                <a:latin typeface="微软雅黑" panose="020B0503020204020204" pitchFamily="34" charset="-122"/>
                <a:ea typeface="微软雅黑" panose="020B0503020204020204" pitchFamily="34" charset="-122"/>
              </a:rPr>
              <a:t>简述</a:t>
            </a:r>
            <a:endParaRPr lang="zh-CN" altLang="en-US" sz="2000" dirty="0">
              <a:solidFill>
                <a:srgbClr val="231815"/>
              </a:solidFill>
              <a:latin typeface="微软雅黑" panose="020B0503020204020204" pitchFamily="34" charset="-122"/>
              <a:ea typeface="微软雅黑" panose="020B0503020204020204" pitchFamily="34" charset="-122"/>
            </a:endParaRPr>
          </a:p>
        </p:txBody>
      </p:sp>
      <p:sp>
        <p:nvSpPr>
          <p:cNvPr id="16" name="Line 6"/>
          <p:cNvSpPr>
            <a:spLocks noChangeShapeType="1"/>
          </p:cNvSpPr>
          <p:nvPr/>
        </p:nvSpPr>
        <p:spPr bwMode="auto">
          <a:xfrm>
            <a:off x="0" y="361950"/>
            <a:ext cx="429133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7"/>
          <p:cNvSpPr>
            <a:spLocks noChangeShapeType="1"/>
          </p:cNvSpPr>
          <p:nvPr/>
        </p:nvSpPr>
        <p:spPr bwMode="auto">
          <a:xfrm>
            <a:off x="4873625" y="361950"/>
            <a:ext cx="427037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文本框 2"/>
          <p:cNvSpPr txBox="1"/>
          <p:nvPr/>
        </p:nvSpPr>
        <p:spPr>
          <a:xfrm>
            <a:off x="4917440" y="2021840"/>
            <a:ext cx="3914140" cy="1476375"/>
          </a:xfrm>
          <a:prstGeom prst="rect">
            <a:avLst/>
          </a:prstGeom>
          <a:noFill/>
        </p:spPr>
        <p:txBody>
          <a:bodyPr wrap="square" rtlCol="0">
            <a:spAutoFit/>
          </a:bodyPr>
          <a:p>
            <a:r>
              <a:rPr lang="en-US" altLang="zh-CN"/>
              <a:t>2048</a:t>
            </a:r>
            <a:r>
              <a:rPr lang="zh-CN" altLang="en-US"/>
              <a:t>是一款比较流行和经典的数字消除游戏，简单易上手。玩家在</a:t>
            </a:r>
            <a:r>
              <a:rPr lang="en-US" altLang="zh-CN"/>
              <a:t>16</a:t>
            </a:r>
            <a:r>
              <a:rPr lang="zh-CN" altLang="en-US"/>
              <a:t>个格子中以上下左右四个方向移动，通过数字叠加的方式，凑成尽可能大数字的方块并获得分数。</a:t>
            </a:r>
            <a:endParaRPr lang="zh-CN" altLang="en-US"/>
          </a:p>
        </p:txBody>
      </p:sp>
      <p:pic>
        <p:nvPicPr>
          <p:cNvPr id="4" name="图片 3"/>
          <p:cNvPicPr>
            <a:picLocks noChangeAspect="1"/>
          </p:cNvPicPr>
          <p:nvPr/>
        </p:nvPicPr>
        <p:blipFill>
          <a:blip r:embed="rId1"/>
          <a:stretch>
            <a:fillRect/>
          </a:stretch>
        </p:blipFill>
        <p:spPr>
          <a:xfrm>
            <a:off x="970915" y="1259840"/>
            <a:ext cx="2920365" cy="300101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717159" y="1800952"/>
            <a:ext cx="1944216" cy="185091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库存数据 8"/>
          <p:cNvSpPr/>
          <p:nvPr/>
        </p:nvSpPr>
        <p:spPr>
          <a:xfrm flipH="1">
            <a:off x="3220969" y="1800952"/>
            <a:ext cx="4375367" cy="1850917"/>
          </a:xfrm>
          <a:prstGeom prst="flowChartOnlineStorag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1973366" y="1912835"/>
            <a:ext cx="1431802" cy="1569660"/>
          </a:xfrm>
          <a:prstGeom prst="rect">
            <a:avLst/>
          </a:prstGeom>
          <a:noFill/>
        </p:spPr>
        <p:txBody>
          <a:bodyPr wrap="none" rtlCol="0">
            <a:spAutoFit/>
          </a:bodyPr>
          <a:lstStyle/>
          <a:p>
            <a:r>
              <a:rPr lang="en-US" altLang="zh-CN" sz="9600" b="1" dirty="0" smtClean="0">
                <a:solidFill>
                  <a:schemeClr val="bg1"/>
                </a:solidFill>
              </a:rPr>
              <a:t>02</a:t>
            </a:r>
            <a:endParaRPr lang="zh-CN" altLang="en-US" sz="9600" b="1" dirty="0">
              <a:solidFill>
                <a:schemeClr val="bg1"/>
              </a:solidFill>
            </a:endParaRPr>
          </a:p>
        </p:txBody>
      </p:sp>
      <p:sp>
        <p:nvSpPr>
          <p:cNvPr id="18" name="TextBox 17"/>
          <p:cNvSpPr txBox="1"/>
          <p:nvPr/>
        </p:nvSpPr>
        <p:spPr>
          <a:xfrm>
            <a:off x="4534540" y="2376598"/>
            <a:ext cx="1747075" cy="417830"/>
          </a:xfrm>
          <a:prstGeom prst="rect">
            <a:avLst/>
          </a:prstGeom>
          <a:noFill/>
        </p:spPr>
        <p:txBody>
          <a:bodyPr wrap="square" rtlCol="0">
            <a:spAutoFit/>
          </a:bodyPr>
          <a:lstStyle/>
          <a:p>
            <a:pPr algn="ctr">
              <a:lnSpc>
                <a:spcPct val="125000"/>
              </a:lnSpc>
            </a:pPr>
            <a:r>
              <a:rPr lang="en-US" altLang="zh-CN" sz="1700" b="1" dirty="0" smtClean="0">
                <a:solidFill>
                  <a:schemeClr val="bg1"/>
                </a:solidFill>
                <a:latin typeface="微软雅黑" panose="020B0503020204020204" pitchFamily="34" charset="-122"/>
                <a:ea typeface="微软雅黑" panose="020B0503020204020204" pitchFamily="34" charset="-122"/>
              </a:rPr>
              <a:t>WBS</a:t>
            </a:r>
            <a:r>
              <a:rPr lang="zh-CN" altLang="en-US" sz="1700" b="1" dirty="0" smtClean="0">
                <a:solidFill>
                  <a:schemeClr val="bg1"/>
                </a:solidFill>
                <a:latin typeface="微软雅黑" panose="020B0503020204020204" pitchFamily="34" charset="-122"/>
                <a:ea typeface="微软雅黑" panose="020B0503020204020204" pitchFamily="34" charset="-122"/>
              </a:rPr>
              <a:t>任务分解</a:t>
            </a:r>
            <a:endParaRPr lang="zh-CN" altLang="en-US" sz="17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41" presetClass="entr" presetSubtype="0" fill="hold" grpId="0" nodeType="withEffect">
                                  <p:stCondLst>
                                    <p:cond delay="0"/>
                                  </p:stCondLst>
                                  <p:iterate type="lt">
                                    <p:tmPct val="10000"/>
                                  </p:iterate>
                                  <p:childTnLst>
                                    <p:set>
                                      <p:cBhvr>
                                        <p:cTn id="17" dur="1" fill="hold">
                                          <p:stCondLst>
                                            <p:cond delay="0"/>
                                          </p:stCondLst>
                                        </p:cTn>
                                        <p:tgtEl>
                                          <p:spTgt spid="18"/>
                                        </p:tgtEl>
                                        <p:attrNameLst>
                                          <p:attrName>style.visibility</p:attrName>
                                        </p:attrNameLst>
                                      </p:cBhvr>
                                      <p:to>
                                        <p:strVal val="visible"/>
                                      </p:to>
                                    </p:set>
                                    <p:anim calcmode="lin" valueType="num">
                                      <p:cBhvr>
                                        <p:cTn id="18"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8"/>
                                        </p:tgtEl>
                                        <p:attrNameLst>
                                          <p:attrName>ppt_y</p:attrName>
                                        </p:attrNameLst>
                                      </p:cBhvr>
                                      <p:tavLst>
                                        <p:tav tm="0">
                                          <p:val>
                                            <p:strVal val="#ppt_y"/>
                                          </p:val>
                                        </p:tav>
                                        <p:tav tm="100000">
                                          <p:val>
                                            <p:strVal val="#ppt_y"/>
                                          </p:val>
                                        </p:tav>
                                      </p:tavLst>
                                    </p:anim>
                                    <p:anim calcmode="lin" valueType="num">
                                      <p:cBhvr>
                                        <p:cTn id="20"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555371" y="162453"/>
            <a:ext cx="176339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smtClean="0">
                <a:solidFill>
                  <a:srgbClr val="231815"/>
                </a:solidFill>
                <a:latin typeface="微软雅黑" panose="020B0503020204020204" pitchFamily="34" charset="-122"/>
                <a:ea typeface="微软雅黑" panose="020B0503020204020204" pitchFamily="34" charset="-122"/>
              </a:rPr>
              <a:t>WBS</a:t>
            </a:r>
            <a:r>
              <a:rPr lang="zh-CN" altLang="en-US" sz="2000" dirty="0" smtClean="0">
                <a:solidFill>
                  <a:srgbClr val="231815"/>
                </a:solidFill>
                <a:latin typeface="微软雅黑" panose="020B0503020204020204" pitchFamily="34" charset="-122"/>
                <a:ea typeface="微软雅黑" panose="020B0503020204020204" pitchFamily="34" charset="-122"/>
              </a:rPr>
              <a:t>任务分解</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315"/>
            <a:ext cx="363918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215890" y="361315"/>
            <a:ext cx="392811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4" name="图片 2"/>
          <p:cNvPicPr>
            <a:picLocks noChangeAspect="1"/>
          </p:cNvPicPr>
          <p:nvPr/>
        </p:nvPicPr>
        <p:blipFill>
          <a:blip r:embed="rId1"/>
          <a:stretch>
            <a:fillRect/>
          </a:stretch>
        </p:blipFill>
        <p:spPr>
          <a:xfrm>
            <a:off x="1157605" y="1223010"/>
            <a:ext cx="6828155" cy="3121025"/>
          </a:xfrm>
          <a:prstGeom prst="rect">
            <a:avLst/>
          </a:prstGeom>
          <a:noFill/>
          <a:ln w="9525">
            <a:noFill/>
          </a:ln>
        </p:spPr>
      </p:pic>
      <p:sp>
        <p:nvSpPr>
          <p:cNvPr id="5" name="文本框 4"/>
          <p:cNvSpPr txBox="1"/>
          <p:nvPr/>
        </p:nvSpPr>
        <p:spPr>
          <a:xfrm>
            <a:off x="376555" y="754380"/>
            <a:ext cx="3262630" cy="368300"/>
          </a:xfrm>
          <a:prstGeom prst="rect">
            <a:avLst/>
          </a:prstGeom>
          <a:noFill/>
        </p:spPr>
        <p:txBody>
          <a:bodyPr wrap="square" rtlCol="0">
            <a:spAutoFit/>
          </a:bodyPr>
          <a:p>
            <a:r>
              <a:rPr lang="zh-CN" altLang="en-US"/>
              <a:t>（一）</a:t>
            </a:r>
            <a:r>
              <a:rPr lang="en-US" altLang="zh-CN"/>
              <a:t>WBS</a:t>
            </a:r>
            <a:r>
              <a:rPr lang="zh-CN" altLang="en-US"/>
              <a:t>图</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555371" y="162453"/>
            <a:ext cx="176339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smtClean="0">
                <a:solidFill>
                  <a:srgbClr val="231815"/>
                </a:solidFill>
                <a:latin typeface="微软雅黑" panose="020B0503020204020204" pitchFamily="34" charset="-122"/>
                <a:ea typeface="微软雅黑" panose="020B0503020204020204" pitchFamily="34" charset="-122"/>
              </a:rPr>
              <a:t>WBS</a:t>
            </a:r>
            <a:r>
              <a:rPr lang="zh-CN" altLang="en-US" sz="2000" dirty="0" smtClean="0">
                <a:solidFill>
                  <a:srgbClr val="231815"/>
                </a:solidFill>
                <a:latin typeface="微软雅黑" panose="020B0503020204020204" pitchFamily="34" charset="-122"/>
                <a:ea typeface="微软雅黑" panose="020B0503020204020204" pitchFamily="34" charset="-122"/>
              </a:rPr>
              <a:t>任务分解</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315"/>
            <a:ext cx="363918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215890" y="361315"/>
            <a:ext cx="392811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 name="图片 1"/>
          <p:cNvPicPr>
            <a:picLocks noChangeAspect="1"/>
          </p:cNvPicPr>
          <p:nvPr/>
        </p:nvPicPr>
        <p:blipFill>
          <a:blip r:embed="rId1"/>
          <a:stretch>
            <a:fillRect/>
          </a:stretch>
        </p:blipFill>
        <p:spPr>
          <a:xfrm>
            <a:off x="3955415" y="561340"/>
            <a:ext cx="4554855" cy="3968750"/>
          </a:xfrm>
          <a:prstGeom prst="rect">
            <a:avLst/>
          </a:prstGeom>
        </p:spPr>
      </p:pic>
      <p:sp>
        <p:nvSpPr>
          <p:cNvPr id="3" name="文本框 2"/>
          <p:cNvSpPr txBox="1"/>
          <p:nvPr/>
        </p:nvSpPr>
        <p:spPr>
          <a:xfrm>
            <a:off x="376555" y="754380"/>
            <a:ext cx="3262630" cy="368300"/>
          </a:xfrm>
          <a:prstGeom prst="rect">
            <a:avLst/>
          </a:prstGeom>
          <a:noFill/>
        </p:spPr>
        <p:txBody>
          <a:bodyPr wrap="square" rtlCol="0">
            <a:spAutoFit/>
          </a:bodyPr>
          <a:p>
            <a:r>
              <a:rPr lang="zh-CN" altLang="en-US"/>
              <a:t>（二）项目工作分解结构表</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717159" y="1800952"/>
            <a:ext cx="1944216" cy="185091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库存数据 8"/>
          <p:cNvSpPr/>
          <p:nvPr/>
        </p:nvSpPr>
        <p:spPr>
          <a:xfrm flipH="1">
            <a:off x="3220969" y="1800952"/>
            <a:ext cx="4375367" cy="1850917"/>
          </a:xfrm>
          <a:prstGeom prst="flowChartOnlineStorag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1973366" y="1912835"/>
            <a:ext cx="1431802" cy="1569660"/>
          </a:xfrm>
          <a:prstGeom prst="rect">
            <a:avLst/>
          </a:prstGeom>
          <a:noFill/>
        </p:spPr>
        <p:txBody>
          <a:bodyPr wrap="none" rtlCol="0">
            <a:spAutoFit/>
          </a:bodyPr>
          <a:lstStyle/>
          <a:p>
            <a:r>
              <a:rPr lang="en-US" altLang="zh-CN" sz="9600" b="1" dirty="0" smtClean="0">
                <a:solidFill>
                  <a:schemeClr val="bg1"/>
                </a:solidFill>
              </a:rPr>
              <a:t>03</a:t>
            </a:r>
            <a:endParaRPr lang="zh-CN" altLang="en-US" sz="9600" b="1" dirty="0">
              <a:solidFill>
                <a:schemeClr val="bg1"/>
              </a:solidFill>
            </a:endParaRPr>
          </a:p>
        </p:txBody>
      </p:sp>
      <p:sp>
        <p:nvSpPr>
          <p:cNvPr id="18" name="TextBox 17"/>
          <p:cNvSpPr txBox="1"/>
          <p:nvPr/>
        </p:nvSpPr>
        <p:spPr>
          <a:xfrm>
            <a:off x="4534540" y="2377233"/>
            <a:ext cx="1747075" cy="417830"/>
          </a:xfrm>
          <a:prstGeom prst="rect">
            <a:avLst/>
          </a:prstGeom>
          <a:noFill/>
        </p:spPr>
        <p:txBody>
          <a:bodyPr wrap="square" rtlCol="0">
            <a:spAutoFit/>
          </a:bodyPr>
          <a:lstStyle/>
          <a:p>
            <a:pPr algn="ctr">
              <a:lnSpc>
                <a:spcPct val="125000"/>
              </a:lnSpc>
            </a:pPr>
            <a:r>
              <a:rPr lang="en-US" altLang="zh-CN" sz="1700" b="1" dirty="0" smtClean="0">
                <a:solidFill>
                  <a:schemeClr val="bg1"/>
                </a:solidFill>
                <a:latin typeface="微软雅黑" panose="020B0503020204020204" pitchFamily="34" charset="-122"/>
                <a:ea typeface="微软雅黑" panose="020B0503020204020204" pitchFamily="34" charset="-122"/>
              </a:rPr>
              <a:t>FP</a:t>
            </a:r>
            <a:r>
              <a:rPr lang="zh-CN" altLang="en-US" sz="1700" b="1" dirty="0" smtClean="0">
                <a:solidFill>
                  <a:schemeClr val="bg1"/>
                </a:solidFill>
                <a:latin typeface="微软雅黑" panose="020B0503020204020204" pitchFamily="34" charset="-122"/>
                <a:ea typeface="微软雅黑" panose="020B0503020204020204" pitchFamily="34" charset="-122"/>
              </a:rPr>
              <a:t>规模估算</a:t>
            </a:r>
            <a:endParaRPr lang="zh-CN" altLang="en-US" sz="17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41" presetClass="entr" presetSubtype="0" fill="hold" grpId="0" nodeType="withEffect">
                                  <p:stCondLst>
                                    <p:cond delay="0"/>
                                  </p:stCondLst>
                                  <p:iterate type="lt">
                                    <p:tmPct val="10000"/>
                                  </p:iterate>
                                  <p:childTnLst>
                                    <p:set>
                                      <p:cBhvr>
                                        <p:cTn id="17" dur="1" fill="hold">
                                          <p:stCondLst>
                                            <p:cond delay="0"/>
                                          </p:stCondLst>
                                        </p:cTn>
                                        <p:tgtEl>
                                          <p:spTgt spid="18"/>
                                        </p:tgtEl>
                                        <p:attrNameLst>
                                          <p:attrName>style.visibility</p:attrName>
                                        </p:attrNameLst>
                                      </p:cBhvr>
                                      <p:to>
                                        <p:strVal val="visible"/>
                                      </p:to>
                                    </p:set>
                                    <p:anim calcmode="lin" valueType="num">
                                      <p:cBhvr>
                                        <p:cTn id="18"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8"/>
                                        </p:tgtEl>
                                        <p:attrNameLst>
                                          <p:attrName>ppt_y</p:attrName>
                                        </p:attrNameLst>
                                      </p:cBhvr>
                                      <p:tavLst>
                                        <p:tav tm="0">
                                          <p:val>
                                            <p:strVal val="#ppt_y"/>
                                          </p:val>
                                        </p:tav>
                                        <p:tav tm="100000">
                                          <p:val>
                                            <p:strVal val="#ppt_y"/>
                                          </p:val>
                                        </p:tav>
                                      </p:tavLst>
                                    </p:anim>
                                    <p:anim calcmode="lin" valueType="num">
                                      <p:cBhvr>
                                        <p:cTn id="20"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692214" y="162453"/>
            <a:ext cx="148971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smtClean="0">
                <a:solidFill>
                  <a:srgbClr val="231815"/>
                </a:solidFill>
                <a:latin typeface="微软雅黑" panose="020B0503020204020204" pitchFamily="34" charset="-122"/>
                <a:ea typeface="微软雅黑" panose="020B0503020204020204" pitchFamily="34" charset="-122"/>
              </a:rPr>
              <a:t>FP</a:t>
            </a:r>
            <a:r>
              <a:rPr lang="zh-CN" altLang="en-US" sz="2000" dirty="0" smtClean="0">
                <a:solidFill>
                  <a:srgbClr val="231815"/>
                </a:solidFill>
                <a:latin typeface="微软雅黑" panose="020B0503020204020204" pitchFamily="34" charset="-122"/>
                <a:ea typeface="微软雅黑" panose="020B0503020204020204" pitchFamily="34" charset="-122"/>
              </a:rPr>
              <a:t>规模估算</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315"/>
            <a:ext cx="363918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215890" y="361315"/>
            <a:ext cx="392811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 name="图片 2"/>
          <p:cNvPicPr>
            <a:picLocks noChangeAspect="1"/>
          </p:cNvPicPr>
          <p:nvPr/>
        </p:nvPicPr>
        <p:blipFill>
          <a:blip r:embed="rId1"/>
          <a:stretch>
            <a:fillRect/>
          </a:stretch>
        </p:blipFill>
        <p:spPr>
          <a:xfrm>
            <a:off x="845820" y="813435"/>
            <a:ext cx="3677920" cy="3516630"/>
          </a:xfrm>
          <a:prstGeom prst="rect">
            <a:avLst/>
          </a:prstGeom>
        </p:spPr>
      </p:pic>
      <p:sp>
        <p:nvSpPr>
          <p:cNvPr id="4" name="文本框 3"/>
          <p:cNvSpPr txBox="1"/>
          <p:nvPr/>
        </p:nvSpPr>
        <p:spPr>
          <a:xfrm>
            <a:off x="5292090" y="1279525"/>
            <a:ext cx="3371850" cy="2584450"/>
          </a:xfrm>
          <a:prstGeom prst="rect">
            <a:avLst/>
          </a:prstGeom>
          <a:noFill/>
        </p:spPr>
        <p:txBody>
          <a:bodyPr wrap="square" rtlCol="0">
            <a:spAutoFit/>
          </a:bodyPr>
          <a:p>
            <a:r>
              <a:rPr lang="zh-CN" altLang="en-US"/>
              <a:t>假设系统包含的信息如下所示：</a:t>
            </a:r>
            <a:endParaRPr lang="zh-CN" altLang="en-US"/>
          </a:p>
          <a:p>
            <a:r>
              <a:rPr lang="zh-CN" altLang="en-US"/>
              <a:t>    网格(Grid)基本信息有：</a:t>
            </a:r>
            <a:endParaRPr lang="zh-CN" altLang="en-US"/>
          </a:p>
          <a:p>
            <a:r>
              <a:rPr lang="zh-CN" altLang="en-US"/>
              <a:t>         </a:t>
            </a:r>
            <a:r>
              <a:rPr lang="en-US" altLang="zh-CN"/>
              <a:t>·</a:t>
            </a:r>
            <a:r>
              <a:rPr lang="zh-CN" altLang="en-US"/>
              <a:t>颜色</a:t>
            </a:r>
            <a:endParaRPr lang="zh-CN" altLang="en-US"/>
          </a:p>
          <a:p>
            <a:r>
              <a:rPr lang="zh-CN" altLang="en-US"/>
              <a:t>         </a:t>
            </a:r>
            <a:r>
              <a:rPr lang="en-US" altLang="zh-CN"/>
              <a:t>·</a:t>
            </a:r>
            <a:r>
              <a:rPr lang="zh-CN" altLang="en-US"/>
              <a:t>位置</a:t>
            </a:r>
            <a:endParaRPr lang="zh-CN" altLang="en-US"/>
          </a:p>
          <a:p>
            <a:r>
              <a:rPr lang="en-US" altLang="zh-CN"/>
              <a:t>         ·</a:t>
            </a:r>
            <a:r>
              <a:rPr lang="zh-CN" altLang="en-US"/>
              <a:t>数字</a:t>
            </a:r>
            <a:endParaRPr lang="zh-CN" altLang="en-US"/>
          </a:p>
          <a:p>
            <a:r>
              <a:rPr lang="zh-CN" altLang="en-US"/>
              <a:t>    分数(Score)基本信息有：</a:t>
            </a:r>
            <a:endParaRPr lang="zh-CN" altLang="en-US"/>
          </a:p>
          <a:p>
            <a:r>
              <a:rPr lang="zh-CN" altLang="en-US"/>
              <a:t>         </a:t>
            </a:r>
            <a:r>
              <a:rPr lang="en-US" altLang="zh-CN"/>
              <a:t>·</a:t>
            </a:r>
            <a:r>
              <a:rPr lang="zh-CN" altLang="en-US"/>
              <a:t>当前分数</a:t>
            </a:r>
            <a:endParaRPr lang="zh-CN" altLang="en-US"/>
          </a:p>
          <a:p>
            <a:r>
              <a:rPr lang="zh-CN" altLang="en-US"/>
              <a:t>         </a:t>
            </a:r>
            <a:r>
              <a:rPr lang="en-US" altLang="zh-CN"/>
              <a:t>·</a:t>
            </a:r>
            <a:r>
              <a:rPr lang="zh-CN" altLang="en-US"/>
              <a:t>历史分数</a:t>
            </a:r>
            <a:endParaRPr lang="zh-CN" altLang="en-US"/>
          </a:p>
          <a:p>
            <a:r>
              <a:rPr lang="zh-CN" altLang="en-US"/>
              <a:t>         </a:t>
            </a:r>
            <a:r>
              <a:rPr lang="en-US" altLang="zh-CN"/>
              <a:t>·</a:t>
            </a:r>
            <a:r>
              <a:rPr lang="zh-CN" altLang="en-US"/>
              <a:t>排名</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1561</Words>
  <Application>WPS 演示</Application>
  <PresentationFormat>全屏显示(16:9)</PresentationFormat>
  <Paragraphs>366</Paragraphs>
  <Slides>27</Slides>
  <Notes>35</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vt:lpstr>
      <vt:lpstr>宋体</vt:lpstr>
      <vt:lpstr>Wingdings</vt:lpstr>
      <vt:lpstr>微软雅黑</vt:lpstr>
      <vt:lpstr>Calibri</vt:lpstr>
      <vt:lpstr>Times New Roman</vt:lpstr>
      <vt:lpstr>Arial Unicode MS</vt:lpstr>
      <vt:lpstr>经典特宋简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HyperlinkBase>https://chinappt.taobao.com</HyperlinkBas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BOSSPPT2017-2018极简风格</dc:title>
  <dc:creator>BOSSPPT 2017-2018</dc:creator>
  <cp:keywords>BOSSPPT顶尖职业文案</cp:keywords>
  <dc:description>BOSSPPT致力于提供高质量，有品质的模板，拒绝垃圾模板！
本模板由bossppt设计师制作或制作师二次制作整理，bossppt为此花费了大量心血。
如果非本店购买，请直接向盗版店进行索赔。
本店淘宝唯一购买网址：https://chinappt.taobao.com</dc:description>
  <dc:subject>BOSSPPT 2017-2018</dc:subject>
  <cp:category>店铺： BOSSPPT顶尖职业文案</cp:category>
  <cp:lastModifiedBy>xcwzy</cp:lastModifiedBy>
  <cp:revision>8</cp:revision>
  <dcterms:created xsi:type="dcterms:W3CDTF">2018-10-23T00:54:00Z</dcterms:created>
  <dcterms:modified xsi:type="dcterms:W3CDTF">2018-10-25T03:09:21Z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