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8" r:id="rId6"/>
    <p:sldId id="259" r:id="rId7"/>
    <p:sldId id="351" r:id="rId8"/>
    <p:sldId id="352" r:id="rId9"/>
    <p:sldId id="353" r:id="rId10"/>
    <p:sldId id="362" r:id="rId11"/>
    <p:sldId id="363" r:id="rId12"/>
    <p:sldId id="364" r:id="rId13"/>
    <p:sldId id="365" r:id="rId14"/>
    <p:sldId id="266" r:id="rId15"/>
    <p:sldId id="305" r:id="rId16"/>
    <p:sldId id="354" r:id="rId17"/>
    <p:sldId id="267" r:id="rId18"/>
    <p:sldId id="343" r:id="rId19"/>
    <p:sldId id="360" r:id="rId20"/>
    <p:sldId id="299" r:id="rId21"/>
    <p:sldId id="330" r:id="rId22"/>
    <p:sldId id="361" r:id="rId23"/>
    <p:sldId id="368" r:id="rId24"/>
    <p:sldId id="369" r:id="rId25"/>
    <p:sldId id="356" r:id="rId26"/>
    <p:sldId id="358" r:id="rId27"/>
    <p:sldId id="357" r:id="rId28"/>
    <p:sldId id="371" r:id="rId29"/>
    <p:sldId id="359" r:id="rId30"/>
    <p:sldId id="370" r:id="rId31"/>
    <p:sldId id="290"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15"/>
    <a:srgbClr val="004D97"/>
    <a:srgbClr val="27A1A6"/>
    <a:srgbClr val="132439"/>
    <a:srgbClr val="781800"/>
    <a:srgbClr val="CC6600"/>
    <a:srgbClr val="783018"/>
    <a:srgbClr val="A00028"/>
    <a:srgbClr val="9B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1EBBBCC-DAD2-459C-BE2E-F6DE35CF9A28}">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386" autoAdjust="0"/>
  </p:normalViewPr>
  <p:slideViewPr>
    <p:cSldViewPr>
      <p:cViewPr varScale="1">
        <p:scale>
          <a:sx n="97" d="100"/>
          <a:sy n="97" d="100"/>
        </p:scale>
        <p:origin x="606" y="90"/>
      </p:cViewPr>
      <p:guideLst>
        <p:guide orient="horz" pos="1577"/>
        <p:guide pos="287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F691C-5B29-40E8-AB89-AECE83AAFA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CA81-74D7-4DD5-A71C-F090A9B34D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075A0B-F3B2-4BD5-8250-681384D2AAAA}"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CE180D-990F-42EB-8706-9B253A4D46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file:///C:\Users\dzh\Desktop\PPT(023)11-11\8748498237600128.mp3" TargetMode="External"/><Relationship Id="rId1" Type="http://schemas.openxmlformats.org/officeDocument/2006/relationships/audio" Target="file:///C:\Users\dzh\Desktop\PPT(023)11-11\8748498237600128.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8748498237600128.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9913045" y="3438023"/>
            <a:ext cx="2438400"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568451" y="1334764"/>
            <a:ext cx="6007100" cy="706755"/>
          </a:xfrm>
          <a:prstGeom prst="rect">
            <a:avLst/>
          </a:prstGeom>
          <a:noFill/>
        </p:spPr>
        <p:txBody>
          <a:bodyPr wrap="none" rtlCol="0">
            <a:spAutoFit/>
          </a:bodyPr>
          <a:lstStyle/>
          <a:p>
            <a:pPr algn="ctr"/>
            <a:r>
              <a:rPr lang="en-US"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小游戏第三</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次大作业</a:t>
            </a:r>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02480" y="2257155"/>
            <a:ext cx="289179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报告人：汪振宇 学号：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SA18225350</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14:vortex dir="r"/>
        <p:sndAc>
          <p:endSnd/>
        </p:sndAc>
      </p:transition>
    </mc:Choice>
    <mc:Fallback>
      <p:transition spd="slow">
        <p:fade/>
        <p:sndAc>
          <p:endSnd/>
        </p:sndAc>
      </p:transition>
    </mc:Fallback>
  </mc:AlternateContent>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605" name="图片 -2147482606"/>
          <p:cNvPicPr>
            <a:picLocks noChangeAspect="1"/>
          </p:cNvPicPr>
          <p:nvPr/>
        </p:nvPicPr>
        <p:blipFill>
          <a:blip r:embed="rId1"/>
          <a:stretch>
            <a:fillRect/>
          </a:stretch>
        </p:blipFill>
        <p:spPr>
          <a:xfrm>
            <a:off x="2775585" y="1067435"/>
            <a:ext cx="4874260" cy="3521710"/>
          </a:xfrm>
          <a:prstGeom prst="rect">
            <a:avLst/>
          </a:prstGeom>
          <a:noFill/>
          <a:ln w="9525">
            <a:noFill/>
          </a:ln>
        </p:spPr>
      </p:pic>
      <p:sp>
        <p:nvSpPr>
          <p:cNvPr id="2" name="文本框 1"/>
          <p:cNvSpPr txBox="1"/>
          <p:nvPr/>
        </p:nvSpPr>
        <p:spPr>
          <a:xfrm>
            <a:off x="390525" y="1067435"/>
            <a:ext cx="1853565" cy="368300"/>
          </a:xfrm>
          <a:prstGeom prst="rect">
            <a:avLst/>
          </a:prstGeom>
          <a:noFill/>
        </p:spPr>
        <p:txBody>
          <a:bodyPr wrap="square" rtlCol="0">
            <a:spAutoFit/>
          </a:bodyPr>
          <a:p>
            <a:r>
              <a:rPr lang="zh-CN" altLang="en-US"/>
              <a:t>显示分数顺序图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604" name="图片 -2147482605"/>
          <p:cNvPicPr>
            <a:picLocks noChangeAspect="1"/>
          </p:cNvPicPr>
          <p:nvPr/>
        </p:nvPicPr>
        <p:blipFill>
          <a:blip r:embed="rId1"/>
          <a:stretch>
            <a:fillRect/>
          </a:stretch>
        </p:blipFill>
        <p:spPr>
          <a:xfrm>
            <a:off x="2193925" y="561340"/>
            <a:ext cx="6734175" cy="4647565"/>
          </a:xfrm>
          <a:prstGeom prst="rect">
            <a:avLst/>
          </a:prstGeom>
          <a:noFill/>
          <a:ln w="9525">
            <a:noFill/>
          </a:ln>
        </p:spPr>
      </p:pic>
      <p:sp>
        <p:nvSpPr>
          <p:cNvPr id="2" name="文本框 1"/>
          <p:cNvSpPr txBox="1"/>
          <p:nvPr/>
        </p:nvSpPr>
        <p:spPr>
          <a:xfrm>
            <a:off x="220980" y="694055"/>
            <a:ext cx="7018020" cy="368300"/>
          </a:xfrm>
          <a:prstGeom prst="rect">
            <a:avLst/>
          </a:prstGeom>
          <a:noFill/>
        </p:spPr>
        <p:txBody>
          <a:bodyPr wrap="square" rtlCol="0">
            <a:spAutoFit/>
          </a:bodyPr>
          <a:p>
            <a:r>
              <a:rPr lang="zh-CN" altLang="en-US"/>
              <a:t>（三</a:t>
            </a:r>
            <a:r>
              <a:rPr lang="zh-CN" altLang="en-US"/>
              <a:t>）类的精化</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02</a:t>
            </a:r>
            <a:endParaRPr lang="zh-CN" altLang="en-US" sz="9600" b="1" dirty="0">
              <a:solidFill>
                <a:schemeClr val="bg1"/>
              </a:solidFill>
            </a:endParaRPr>
          </a:p>
        </p:txBody>
      </p:sp>
      <p:sp>
        <p:nvSpPr>
          <p:cNvPr id="18" name="TextBox 17"/>
          <p:cNvSpPr txBox="1"/>
          <p:nvPr/>
        </p:nvSpPr>
        <p:spPr>
          <a:xfrm>
            <a:off x="4389755" y="2382520"/>
            <a:ext cx="24923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体系结构设计</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体系结构设计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flipV="1">
            <a:off x="0" y="361315"/>
            <a:ext cx="37680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377180" y="361315"/>
            <a:ext cx="37788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492760" y="638175"/>
            <a:ext cx="8158480" cy="1753235"/>
          </a:xfrm>
          <a:prstGeom prst="rect">
            <a:avLst/>
          </a:prstGeom>
          <a:noFill/>
          <a:ln w="9525">
            <a:noFill/>
          </a:ln>
        </p:spPr>
        <p:txBody>
          <a:bodyPr wrap="square">
            <a:spAutoFit/>
          </a:bodyPr>
          <a:p>
            <a:pPr indent="0"/>
            <a:r>
              <a:rPr lang="en-US" altLang="zh-CN"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体系结构图</a:t>
            </a:r>
            <a:r>
              <a:rPr lang="zh-CN" b="0">
                <a:latin typeface="Calibri" panose="020F0502020204030204" charset="0"/>
                <a:ea typeface="宋体" panose="02010600030101010101" pitchFamily="2" charset="-122"/>
                <a:cs typeface="Times New Roman" panose="02020603050405020304" charset="0"/>
              </a:rPr>
              <a:t>●定义原始模型，系统的体系结构可有这些原始模型组成。原始模型可从前面的分析设计中获得●对体系结构设计是一个逐步精化得过程。●将体系结构精化为构件，当体系结构精</a:t>
            </a:r>
            <a:r>
              <a:rPr lang="zh-CN" b="0">
                <a:latin typeface="Calibri" panose="020F0502020204030204" charset="0"/>
                <a:ea typeface="宋体" panose="02010600030101010101" pitchFamily="2" charset="-122"/>
              </a:rPr>
              <a:t>化为构件时，系统的结构开始显现。体系结构图采用构件图表示，每个构件可以完成自己的功能：</a:t>
            </a:r>
            <a:endParaRPr lang="zh-CN" altLang="en-US"/>
          </a:p>
        </p:txBody>
      </p:sp>
      <p:pic>
        <p:nvPicPr>
          <p:cNvPr id="-2147482600" name="图片 -2147482601"/>
          <p:cNvPicPr>
            <a:picLocks noChangeAspect="1"/>
          </p:cNvPicPr>
          <p:nvPr/>
        </p:nvPicPr>
        <p:blipFill>
          <a:blip r:embed="rId1"/>
          <a:stretch>
            <a:fillRect/>
          </a:stretch>
        </p:blipFill>
        <p:spPr>
          <a:xfrm>
            <a:off x="1409700" y="2391410"/>
            <a:ext cx="6325235" cy="24218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体系结构设计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flipV="1">
            <a:off x="0" y="361315"/>
            <a:ext cx="37680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377180" y="361315"/>
            <a:ext cx="37788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610235" y="660400"/>
            <a:ext cx="2073910" cy="3969385"/>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cs typeface="Times New Roman" panose="02020603050405020304" charset="0"/>
              </a:rPr>
              <a:t>2. </a:t>
            </a:r>
            <a:r>
              <a:rPr lang="zh-CN" b="0">
                <a:latin typeface="Calibri" panose="020F0502020204030204" charset="0"/>
                <a:ea typeface="宋体" panose="02010600030101010101" pitchFamily="2" charset="-122"/>
              </a:rPr>
              <a:t>架构风格本项目采用了</a:t>
            </a:r>
            <a:r>
              <a:rPr lang="en-US" b="0">
                <a:latin typeface="Calibri" panose="020F0502020204030204" charset="0"/>
                <a:ea typeface="宋体" panose="02010600030101010101" pitchFamily="2" charset="-122"/>
                <a:cs typeface="Times New Roman" panose="02020603050405020304" charset="0"/>
              </a:rPr>
              <a:t>MVC</a:t>
            </a:r>
            <a:r>
              <a:rPr lang="zh-CN" b="0">
                <a:latin typeface="Calibri" panose="020F0502020204030204" charset="0"/>
                <a:ea typeface="宋体" panose="02010600030101010101" pitchFamily="2" charset="-122"/>
              </a:rPr>
              <a:t>架构。</a:t>
            </a:r>
            <a:r>
              <a:rPr lang="en-US" b="0">
                <a:latin typeface="Calibri" panose="020F0502020204030204" charset="0"/>
                <a:ea typeface="宋体" panose="02010600030101010101" pitchFamily="2" charset="-122"/>
                <a:cs typeface="Times New Roman" panose="02020603050405020304" charset="0"/>
              </a:rPr>
              <a:t>MVC</a:t>
            </a:r>
            <a:r>
              <a:rPr lang="zh-CN" b="0">
                <a:latin typeface="Calibri" panose="020F0502020204030204" charset="0"/>
                <a:ea typeface="宋体" panose="02010600030101010101" pitchFamily="2" charset="-122"/>
              </a:rPr>
              <a:t>（</a:t>
            </a:r>
            <a:r>
              <a:rPr lang="en-US" b="0">
                <a:latin typeface="Calibri" panose="020F0502020204030204" charset="0"/>
                <a:ea typeface="宋体" panose="02010600030101010101" pitchFamily="2" charset="-122"/>
              </a:rPr>
              <a:t>Model-View-Controller</a:t>
            </a:r>
            <a:r>
              <a:rPr lang="zh-CN" b="0">
                <a:latin typeface="Calibri" panose="020F0502020204030204" charset="0"/>
                <a:ea typeface="宋体" panose="02010600030101010101" pitchFamily="2" charset="-122"/>
              </a:rPr>
              <a:t>）将一个交互式应用程序分成</a:t>
            </a:r>
            <a:r>
              <a:rPr lang="en-US" b="0">
                <a:latin typeface="Calibri" panose="020F0502020204030204" charset="0"/>
                <a:ea typeface="宋体" panose="02010600030101010101" pitchFamily="2" charset="-122"/>
              </a:rPr>
              <a:t>3</a:t>
            </a:r>
            <a:r>
              <a:rPr lang="zh-CN" b="0">
                <a:latin typeface="Calibri" panose="020F0502020204030204" charset="0"/>
                <a:ea typeface="宋体" panose="02010600030101010101" pitchFamily="2" charset="-122"/>
              </a:rPr>
              <a:t>个组件：</a:t>
            </a:r>
            <a:r>
              <a:rPr lang="zh-CN" b="0">
                <a:latin typeface="Calibri" panose="020F0502020204030204" charset="0"/>
                <a:ea typeface="宋体" panose="02010600030101010101" pitchFamily="2" charset="-122"/>
                <a:cs typeface="Times New Roman" panose="02020603050405020304" charset="0"/>
              </a:rPr>
              <a:t>模型：包含核心功能和数据（核心业务逻辑）</a:t>
            </a:r>
            <a:r>
              <a:rPr lang="zh-CN"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cs typeface="Times New Roman" panose="02020603050405020304" charset="0"/>
              </a:rPr>
              <a:t>视图：向用户显示信息</a:t>
            </a:r>
            <a:r>
              <a:rPr lang="zh-CN"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cs typeface="Times New Roman" panose="02020603050405020304" charset="0"/>
              </a:rPr>
              <a:t>控制器：处理用户输入</a:t>
            </a:r>
            <a:r>
              <a:rPr lang="zh-CN" b="0">
                <a:latin typeface="Calibri" panose="020F0502020204030204" charset="0"/>
                <a:ea typeface="宋体" panose="02010600030101010101" pitchFamily="2" charset="-122"/>
              </a:rPr>
              <a:t>。</a:t>
            </a:r>
            <a:endParaRPr lang="zh-CN" altLang="en-US"/>
          </a:p>
        </p:txBody>
      </p:sp>
      <p:pic>
        <p:nvPicPr>
          <p:cNvPr id="-2147482596" name="图片 -2147482597"/>
          <p:cNvPicPr>
            <a:picLocks noChangeAspect="1"/>
          </p:cNvPicPr>
          <p:nvPr/>
        </p:nvPicPr>
        <p:blipFill>
          <a:blip r:embed="rId1"/>
          <a:stretch>
            <a:fillRect/>
          </a:stretch>
        </p:blipFill>
        <p:spPr>
          <a:xfrm>
            <a:off x="3218180" y="660400"/>
            <a:ext cx="5701665" cy="39585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03</a:t>
            </a:r>
            <a:endParaRPr lang="zh-CN" altLang="en-US" sz="9600" b="1" dirty="0">
              <a:solidFill>
                <a:schemeClr val="bg1"/>
              </a:solidFill>
            </a:endParaRPr>
          </a:p>
        </p:txBody>
      </p:sp>
      <p:sp>
        <p:nvSpPr>
          <p:cNvPr id="18" name="TextBox 17"/>
          <p:cNvSpPr txBox="1"/>
          <p:nvPr/>
        </p:nvSpPr>
        <p:spPr>
          <a:xfrm>
            <a:off x="4534540" y="2377233"/>
            <a:ext cx="17470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构件设计</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构件设计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535940" y="587375"/>
            <a:ext cx="3768090" cy="3969385"/>
          </a:xfrm>
          <a:prstGeom prst="rect">
            <a:avLst/>
          </a:prstGeom>
          <a:noFill/>
          <a:ln w="9525">
            <a:noFill/>
          </a:ln>
        </p:spPr>
        <p:txBody>
          <a:bodyPr wrap="square">
            <a:spAutoFit/>
          </a:bodyPr>
          <a:p>
            <a:pPr indent="0"/>
            <a:r>
              <a:rPr lang="en-US" sz="1200" b="0">
                <a:latin typeface="Calibri" panose="020F0502020204030204" charset="0"/>
                <a:ea typeface="宋体" panose="02010600030101010101" pitchFamily="2" charset="-122"/>
                <a:cs typeface="Times New Roman" panose="02020603050405020304" charset="0"/>
              </a:rPr>
              <a:t> </a:t>
            </a:r>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接口设计构件图中包括了每个组件调用的接口，系统为每个组件设置一个接口，如显示分数，获取当前布局，判断游戏是否结束和处理键盘监听事件等。</a:t>
            </a:r>
            <a:r>
              <a:rPr lang="en-US" b="0">
                <a:latin typeface="Calibri" panose="020F0502020204030204" charset="0"/>
                <a:ea typeface="宋体" panose="02010600030101010101" pitchFamily="2" charset="-122"/>
                <a:cs typeface="Times New Roman" panose="02020603050405020304" charset="0"/>
              </a:rPr>
              <a:t> 2. </a:t>
            </a:r>
            <a:r>
              <a:rPr lang="zh-CN" b="0">
                <a:latin typeface="Calibri" panose="020F0502020204030204" charset="0"/>
                <a:ea typeface="宋体" panose="02010600030101010101" pitchFamily="2" charset="-122"/>
              </a:rPr>
              <a:t>算法和数据结构本项目实现的主要算法：对游戏移动合并数字的判断，游戏结束逻辑的判断。数据结构主要是本地存储的</a:t>
            </a:r>
            <a:r>
              <a:rPr lang="en-US" b="0">
                <a:latin typeface="Calibri" panose="020F0502020204030204" charset="0"/>
                <a:ea typeface="宋体" panose="02010600030101010101" pitchFamily="2" charset="-122"/>
                <a:cs typeface="Times New Roman" panose="02020603050405020304" charset="0"/>
              </a:rPr>
              <a:t>Score</a:t>
            </a:r>
            <a:r>
              <a:rPr lang="zh-CN" b="0">
                <a:latin typeface="Calibri" panose="020F0502020204030204" charset="0"/>
                <a:ea typeface="宋体" panose="02010600030101010101" pitchFamily="2" charset="-122"/>
              </a:rPr>
              <a:t>分数信息。对本项目的主要算法采用流程图叙述。</a:t>
            </a:r>
            <a:r>
              <a:rPr lang="zh-CN"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2147482594" name="图片 -2147482595"/>
          <p:cNvPicPr>
            <a:picLocks noChangeAspect="1"/>
          </p:cNvPicPr>
          <p:nvPr/>
        </p:nvPicPr>
        <p:blipFill>
          <a:blip r:embed="rId1"/>
          <a:stretch>
            <a:fillRect/>
          </a:stretch>
        </p:blipFill>
        <p:spPr>
          <a:xfrm>
            <a:off x="4552633" y="1006793"/>
            <a:ext cx="3923665" cy="3885565"/>
          </a:xfrm>
          <a:prstGeom prst="rect">
            <a:avLst/>
          </a:prstGeom>
          <a:noFill/>
          <a:ln w="9525">
            <a:noFill/>
          </a:ln>
        </p:spPr>
      </p:pic>
      <p:sp>
        <p:nvSpPr>
          <p:cNvPr id="2" name="文本框 1"/>
          <p:cNvSpPr txBox="1"/>
          <p:nvPr/>
        </p:nvSpPr>
        <p:spPr>
          <a:xfrm>
            <a:off x="4552950" y="553085"/>
            <a:ext cx="3763645" cy="368300"/>
          </a:xfrm>
          <a:prstGeom prst="rect">
            <a:avLst/>
          </a:prstGeom>
          <a:noFill/>
        </p:spPr>
        <p:txBody>
          <a:bodyPr wrap="square" rtlCol="0">
            <a:spAutoFit/>
          </a:bodyPr>
          <a:p>
            <a:r>
              <a:rPr lang="zh-CN" altLang="en-US"/>
              <a:t>①对游戏移动合并数字的判断：</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构件设计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2032000" y="734695"/>
            <a:ext cx="5080000" cy="368300"/>
          </a:xfrm>
          <a:prstGeom prst="rect">
            <a:avLst/>
          </a:prstGeom>
          <a:noFill/>
          <a:ln w="9525">
            <a:noFill/>
          </a:ln>
        </p:spPr>
        <p:txBody>
          <a:bodyPr>
            <a:spAutoFit/>
          </a:bodyPr>
          <a:p>
            <a:pPr indent="266700"/>
            <a:r>
              <a:rPr lang="zh-CN" b="0">
                <a:latin typeface="Calibri" panose="020F0502020204030204" charset="0"/>
                <a:ea typeface="宋体" panose="02010600030101010101" pitchFamily="2" charset="-122"/>
                <a:cs typeface="Times New Roman" panose="02020603050405020304" charset="0"/>
              </a:rPr>
              <a:t>②游戏结束逻辑的判断：</a:t>
            </a:r>
            <a:endParaRPr lang="zh-CN" altLang="en-US"/>
          </a:p>
        </p:txBody>
      </p:sp>
      <p:pic>
        <p:nvPicPr>
          <p:cNvPr id="-2147482588" name="图片 -2147482589"/>
          <p:cNvPicPr>
            <a:picLocks noChangeAspect="1"/>
          </p:cNvPicPr>
          <p:nvPr/>
        </p:nvPicPr>
        <p:blipFill>
          <a:blip r:embed="rId1"/>
          <a:stretch>
            <a:fillRect/>
          </a:stretch>
        </p:blipFill>
        <p:spPr>
          <a:xfrm>
            <a:off x="2922588" y="1102678"/>
            <a:ext cx="3028315" cy="350456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04</a:t>
            </a:r>
            <a:endParaRPr lang="zh-CN" altLang="en-US" sz="9600" b="1" dirty="0">
              <a:solidFill>
                <a:schemeClr val="bg1"/>
              </a:solidFill>
            </a:endParaRPr>
          </a:p>
        </p:txBody>
      </p:sp>
      <p:sp>
        <p:nvSpPr>
          <p:cNvPr id="18" name="TextBox 17"/>
          <p:cNvSpPr txBox="1"/>
          <p:nvPr/>
        </p:nvSpPr>
        <p:spPr>
          <a:xfrm>
            <a:off x="4366260" y="2381885"/>
            <a:ext cx="2456180"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用户界面设计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884"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7185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426710" y="361950"/>
            <a:ext cx="372872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346075" y="746760"/>
            <a:ext cx="5080000" cy="368300"/>
          </a:xfrm>
          <a:prstGeom prst="rect">
            <a:avLst/>
          </a:prstGeom>
          <a:noFill/>
          <a:ln w="9525">
            <a:noFill/>
          </a:ln>
        </p:spPr>
        <p:txBody>
          <a:bodyPr>
            <a:spAutoFit/>
          </a:bodyPr>
          <a:p>
            <a:pPr indent="0"/>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游戏界面设计</a:t>
            </a:r>
            <a:endParaRPr lang="zh-CN" altLang="en-US"/>
          </a:p>
        </p:txBody>
      </p:sp>
      <p:graphicFrame>
        <p:nvGraphicFramePr>
          <p:cNvPr id="2" name="表格 1"/>
          <p:cNvGraphicFramePr/>
          <p:nvPr/>
        </p:nvGraphicFramePr>
        <p:xfrm>
          <a:off x="2125980" y="1018540"/>
          <a:ext cx="6755130" cy="3424555"/>
        </p:xfrm>
        <a:graphic>
          <a:graphicData uri="http://schemas.openxmlformats.org/drawingml/2006/table">
            <a:tbl>
              <a:tblPr firstRow="1" bandRow="1">
                <a:tableStyleId>{91EBBBCC-DAD2-459C-BE2E-F6DE35CF9A28}</a:tableStyleId>
              </a:tblPr>
              <a:tblGrid>
                <a:gridCol w="1155700"/>
                <a:gridCol w="966470"/>
                <a:gridCol w="4632960"/>
              </a:tblGrid>
              <a:tr h="489585">
                <a:tc>
                  <a:txBody>
                    <a:bodyPr/>
                    <a:p>
                      <a:pPr indent="0">
                        <a:buNone/>
                      </a:pPr>
                      <a:r>
                        <a:rPr lang="en-US" sz="1800"/>
                        <a:t>控件名称</a:t>
                      </a:r>
                      <a:endParaRPr lang="en-US" altLang="en-US" sz="1800"/>
                    </a:p>
                  </a:txBody>
                  <a:tcPr marL="68580" marR="68580" marT="0" marB="0" vert="horz" anchor="t"/>
                </a:tc>
                <a:tc>
                  <a:txBody>
                    <a:bodyPr/>
                    <a:p>
                      <a:pPr indent="0">
                        <a:buNone/>
                      </a:pPr>
                      <a:r>
                        <a:rPr lang="en-US" sz="1800"/>
                        <a:t>位置</a:t>
                      </a:r>
                      <a:endParaRPr lang="en-US" altLang="en-US" sz="1800"/>
                    </a:p>
                  </a:txBody>
                  <a:tcPr marL="68580" marR="68580" marT="0" marB="0" vert="horz" anchor="t"/>
                </a:tc>
                <a:tc>
                  <a:txBody>
                    <a:bodyPr/>
                    <a:p>
                      <a:pPr indent="0">
                        <a:buNone/>
                      </a:pPr>
                      <a:r>
                        <a:rPr lang="en-US" sz="1800"/>
                        <a:t>说明</a:t>
                      </a:r>
                      <a:endParaRPr lang="en-US" altLang="en-US" sz="1800"/>
                    </a:p>
                  </a:txBody>
                  <a:tcPr marL="68580" marR="68580" marT="0" marB="0" vert="horz" anchor="t"/>
                </a:tc>
              </a:tr>
              <a:tr h="978535">
                <a:tc>
                  <a:txBody>
                    <a:bodyPr/>
                    <a:p>
                      <a:pPr indent="0">
                        <a:buNone/>
                      </a:pPr>
                      <a:r>
                        <a:rPr lang="en-US" sz="1800"/>
                        <a:t>分数信息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显示用户的当前分数以及历史最高分数，并实时更新。</a:t>
                      </a:r>
                      <a:endParaRPr lang="en-US" altLang="en-US" sz="1800"/>
                    </a:p>
                  </a:txBody>
                  <a:tcPr marL="68580" marR="68580" marT="0" marB="0" vert="horz" anchor="t"/>
                </a:tc>
              </a:tr>
              <a:tr h="977900">
                <a:tc>
                  <a:txBody>
                    <a:bodyPr/>
                    <a:p>
                      <a:pPr indent="0">
                        <a:buNone/>
                      </a:pPr>
                      <a:r>
                        <a:rPr lang="en-US" sz="1800"/>
                        <a:t>网格</a:t>
                      </a:r>
                      <a:endParaRPr lang="en-US" altLang="en-US" sz="1800"/>
                    </a:p>
                  </a:txBody>
                  <a:tcPr marL="68580" marR="68580" marT="0" marB="0" vert="horz" anchor="t"/>
                </a:tc>
                <a:tc>
                  <a:txBody>
                    <a:bodyPr/>
                    <a:p>
                      <a:pPr indent="0">
                        <a:buNone/>
                      </a:pPr>
                      <a:r>
                        <a:rPr lang="en-US" sz="1800"/>
                        <a:t>中央</a:t>
                      </a:r>
                      <a:endParaRPr lang="en-US" altLang="en-US" sz="1800"/>
                    </a:p>
                  </a:txBody>
                  <a:tcPr marL="68580" marR="68580" marT="0" marB="0" vert="horz" anchor="t"/>
                </a:tc>
                <a:tc>
                  <a:txBody>
                    <a:bodyPr/>
                    <a:p>
                      <a:pPr indent="0">
                        <a:buNone/>
                      </a:pPr>
                      <a:r>
                        <a:rPr lang="en-US" sz="1800"/>
                        <a:t>显示4×4的格子，在进入网页或者点击Restart时会在随机两个格子生成数字2或4.</a:t>
                      </a:r>
                      <a:endParaRPr lang="en-US" altLang="en-US" sz="1800"/>
                    </a:p>
                  </a:txBody>
                  <a:tcPr marL="68580" marR="68580" marT="0" marB="0" vert="horz" anchor="t"/>
                </a:tc>
              </a:tr>
              <a:tr h="488950">
                <a:tc>
                  <a:txBody>
                    <a:bodyPr/>
                    <a:p>
                      <a:pPr indent="0">
                        <a:buNone/>
                      </a:pPr>
                      <a:r>
                        <a:rPr lang="en-US" sz="1800"/>
                        <a:t>游戏信息</a:t>
                      </a:r>
                      <a:endParaRPr lang="en-US" altLang="en-US" sz="1800"/>
                    </a:p>
                  </a:txBody>
                  <a:tcPr marL="68580" marR="68580" marT="0" marB="0" vert="horz" anchor="t"/>
                </a:tc>
                <a:tc>
                  <a:txBody>
                    <a:bodyPr/>
                    <a:p>
                      <a:pPr indent="0">
                        <a:buNone/>
                      </a:pPr>
                      <a:r>
                        <a:rPr lang="en-US" sz="1800"/>
                        <a:t>左上方</a:t>
                      </a:r>
                      <a:endParaRPr lang="en-US" altLang="en-US" sz="1800"/>
                    </a:p>
                  </a:txBody>
                  <a:tcPr marL="68580" marR="68580" marT="0" marB="0" vert="horz" anchor="t"/>
                </a:tc>
                <a:tc>
                  <a:txBody>
                    <a:bodyPr/>
                    <a:p>
                      <a:pPr indent="0">
                        <a:buNone/>
                      </a:pPr>
                      <a:r>
                        <a:rPr lang="en-US" sz="1800"/>
                        <a:t>显示游戏名和游戏要达到的目标</a:t>
                      </a:r>
                      <a:endParaRPr lang="en-US" altLang="en-US" sz="1800"/>
                    </a:p>
                  </a:txBody>
                  <a:tcPr marL="68580" marR="68580" marT="0" marB="0" vert="horz" anchor="t"/>
                </a:tc>
              </a:tr>
              <a:tr h="489585">
                <a:tc>
                  <a:txBody>
                    <a:bodyPr/>
                    <a:p>
                      <a:pPr indent="0">
                        <a:buNone/>
                      </a:pPr>
                      <a:r>
                        <a:rPr lang="en-US" sz="1800"/>
                        <a:t>按钮信息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用户重新开始游戏</a:t>
                      </a:r>
                      <a:endParaRPr lang="en-US" altLang="en-US" sz="1800"/>
                    </a:p>
                  </a:txBody>
                  <a:tcPr marL="68580" marR="68580" marT="0" marB="0" vert="horz" anchor="t"/>
                </a:tc>
              </a:tr>
            </a:tbl>
          </a:graphicData>
        </a:graphic>
      </p:graphicFrame>
      <p:sp>
        <p:nvSpPr>
          <p:cNvPr id="3" name="文本框 2"/>
          <p:cNvSpPr txBox="1"/>
          <p:nvPr/>
        </p:nvSpPr>
        <p:spPr>
          <a:xfrm>
            <a:off x="1866900" y="3074035"/>
            <a:ext cx="5080000" cy="275590"/>
          </a:xfrm>
          <a:prstGeom prst="rect">
            <a:avLst/>
          </a:prstGeom>
          <a:noFill/>
          <a:ln w="9525">
            <a:noFill/>
          </a:ln>
        </p:spPr>
        <p:txBody>
          <a:bodyPr>
            <a:spAutoFit/>
          </a:bodyPr>
          <a:p>
            <a:pPr indent="0"/>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2411760" cy="5143500"/>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77490" y="152881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2</a:t>
            </a:r>
            <a:endParaRPr lang="zh-CN" altLang="en-US" sz="2800" b="1" dirty="0">
              <a:solidFill>
                <a:schemeClr val="bg1"/>
              </a:solidFill>
              <a:latin typeface="+mj-ea"/>
              <a:ea typeface="+mj-ea"/>
            </a:endParaRPr>
          </a:p>
        </p:txBody>
      </p:sp>
      <p:sp>
        <p:nvSpPr>
          <p:cNvPr id="25" name="椭圆 24"/>
          <p:cNvSpPr/>
          <p:nvPr/>
        </p:nvSpPr>
        <p:spPr>
          <a:xfrm>
            <a:off x="3377490" y="278585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4</a:t>
            </a:r>
            <a:endParaRPr lang="en-US" altLang="zh-CN" sz="2800" b="1" dirty="0">
              <a:solidFill>
                <a:schemeClr val="bg1"/>
              </a:solidFill>
              <a:latin typeface="+mj-ea"/>
              <a:ea typeface="+mj-ea"/>
            </a:endParaRPr>
          </a:p>
        </p:txBody>
      </p:sp>
      <p:sp>
        <p:nvSpPr>
          <p:cNvPr id="35" name="椭圆 34"/>
          <p:cNvSpPr/>
          <p:nvPr/>
        </p:nvSpPr>
        <p:spPr>
          <a:xfrm>
            <a:off x="3377490" y="404187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6</a:t>
            </a:r>
            <a:endParaRPr lang="zh-CN" altLang="en-US" sz="2800" b="1" dirty="0">
              <a:solidFill>
                <a:schemeClr val="bg1"/>
              </a:solidFill>
              <a:latin typeface="+mj-ea"/>
              <a:ea typeface="+mj-ea"/>
            </a:endParaRPr>
          </a:p>
        </p:txBody>
      </p:sp>
      <p:sp>
        <p:nvSpPr>
          <p:cNvPr id="38" name="圆角矩形 37"/>
          <p:cNvSpPr/>
          <p:nvPr/>
        </p:nvSpPr>
        <p:spPr>
          <a:xfrm>
            <a:off x="4025562" y="152910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体系结构设计</a:t>
            </a:r>
            <a:endParaRPr lang="zh-CN" altLang="en-US" dirty="0">
              <a:solidFill>
                <a:schemeClr val="tx1">
                  <a:lumMod val="75000"/>
                  <a:lumOff val="25000"/>
                </a:schemeClr>
              </a:solidFill>
            </a:endParaRPr>
          </a:p>
        </p:txBody>
      </p:sp>
      <p:sp>
        <p:nvSpPr>
          <p:cNvPr id="39" name="圆角矩形 38"/>
          <p:cNvSpPr/>
          <p:nvPr/>
        </p:nvSpPr>
        <p:spPr>
          <a:xfrm>
            <a:off x="4025562" y="2785853"/>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用户界面设计</a:t>
            </a:r>
            <a:r>
              <a:rPr lang="en-US" altLang="zh-CN" dirty="0">
                <a:solidFill>
                  <a:schemeClr val="tx1">
                    <a:lumMod val="75000"/>
                    <a:lumOff val="25000"/>
                  </a:schemeClr>
                </a:solidFill>
              </a:rPr>
              <a:t>	</a:t>
            </a:r>
            <a:endParaRPr lang="en-US" altLang="zh-CN" dirty="0">
              <a:solidFill>
                <a:schemeClr val="tx1">
                  <a:lumMod val="75000"/>
                  <a:lumOff val="25000"/>
                </a:schemeClr>
              </a:solidFill>
            </a:endParaRPr>
          </a:p>
        </p:txBody>
      </p:sp>
      <p:sp>
        <p:nvSpPr>
          <p:cNvPr id="40" name="圆角矩形 39"/>
          <p:cNvSpPr/>
          <p:nvPr/>
        </p:nvSpPr>
        <p:spPr>
          <a:xfrm>
            <a:off x="4025562" y="4041771"/>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迭代精化</a:t>
            </a:r>
            <a:endParaRPr lang="zh-CN" altLang="en-US" dirty="0">
              <a:solidFill>
                <a:schemeClr val="tx1">
                  <a:lumMod val="75000"/>
                  <a:lumOff val="25000"/>
                </a:schemeClr>
              </a:solidFill>
            </a:endParaRPr>
          </a:p>
        </p:txBody>
      </p:sp>
      <p:sp>
        <p:nvSpPr>
          <p:cNvPr id="43" name="TextBox 42"/>
          <p:cNvSpPr txBox="1"/>
          <p:nvPr/>
        </p:nvSpPr>
        <p:spPr>
          <a:xfrm>
            <a:off x="671545" y="2220837"/>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t>目录页</a:t>
            </a:r>
            <a:endParaRPr lang="zh-CN" altLang="en-US" sz="2800" dirty="0"/>
          </a:p>
        </p:txBody>
      </p:sp>
      <p:sp>
        <p:nvSpPr>
          <p:cNvPr id="51" name="TextBox 50"/>
          <p:cNvSpPr txBox="1"/>
          <p:nvPr/>
        </p:nvSpPr>
        <p:spPr>
          <a:xfrm rot="21560070">
            <a:off x="181582" y="2665892"/>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sp>
        <p:nvSpPr>
          <p:cNvPr id="4" name="椭圆 3"/>
          <p:cNvSpPr/>
          <p:nvPr/>
        </p:nvSpPr>
        <p:spPr>
          <a:xfrm>
            <a:off x="3377490" y="90270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1</a:t>
            </a:r>
            <a:endParaRPr lang="zh-CN" altLang="en-US" sz="2800" b="1" dirty="0">
              <a:solidFill>
                <a:schemeClr val="bg1"/>
              </a:solidFill>
              <a:latin typeface="+mj-ea"/>
              <a:ea typeface="+mj-ea"/>
            </a:endParaRPr>
          </a:p>
        </p:txBody>
      </p:sp>
      <p:sp>
        <p:nvSpPr>
          <p:cNvPr id="5" name="圆角矩形 4"/>
          <p:cNvSpPr/>
          <p:nvPr/>
        </p:nvSpPr>
        <p:spPr>
          <a:xfrm>
            <a:off x="4025562" y="90299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用例方案精化</a:t>
            </a:r>
            <a:endParaRPr lang="zh-CN" altLang="en-US" dirty="0">
              <a:solidFill>
                <a:schemeClr val="tx1">
                  <a:lumMod val="75000"/>
                  <a:lumOff val="25000"/>
                </a:schemeClr>
              </a:solidFill>
            </a:endParaRPr>
          </a:p>
        </p:txBody>
      </p:sp>
      <p:sp>
        <p:nvSpPr>
          <p:cNvPr id="2" name="椭圆 1"/>
          <p:cNvSpPr/>
          <p:nvPr/>
        </p:nvSpPr>
        <p:spPr>
          <a:xfrm>
            <a:off x="3377490" y="340206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5</a:t>
            </a:r>
            <a:endParaRPr lang="zh-CN" altLang="en-US" sz="2800" b="1" dirty="0">
              <a:solidFill>
                <a:schemeClr val="bg1"/>
              </a:solidFill>
              <a:latin typeface="+mj-ea"/>
              <a:ea typeface="+mj-ea"/>
            </a:endParaRPr>
          </a:p>
        </p:txBody>
      </p:sp>
      <p:sp>
        <p:nvSpPr>
          <p:cNvPr id="3" name="椭圆 2"/>
          <p:cNvSpPr/>
          <p:nvPr/>
        </p:nvSpPr>
        <p:spPr>
          <a:xfrm>
            <a:off x="3377490" y="2155561"/>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sym typeface="+mn-ea"/>
              </a:rPr>
              <a:t>3</a:t>
            </a:r>
            <a:endParaRPr lang="en-US" sz="2800" b="1" dirty="0" smtClean="0">
              <a:solidFill>
                <a:schemeClr val="bg1"/>
              </a:solidFill>
              <a:latin typeface="+mn-ea"/>
            </a:endParaRPr>
          </a:p>
        </p:txBody>
      </p:sp>
      <p:sp>
        <p:nvSpPr>
          <p:cNvPr id="6" name="圆角矩形 5"/>
          <p:cNvSpPr/>
          <p:nvPr/>
        </p:nvSpPr>
        <p:spPr>
          <a:xfrm>
            <a:off x="4025562" y="340235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数据持久设计</a:t>
            </a:r>
            <a:endParaRPr lang="zh-CN" altLang="en-US" dirty="0">
              <a:solidFill>
                <a:schemeClr val="tx1">
                  <a:lumMod val="75000"/>
                  <a:lumOff val="25000"/>
                </a:schemeClr>
              </a:solidFill>
            </a:endParaRPr>
          </a:p>
        </p:txBody>
      </p:sp>
      <p:sp>
        <p:nvSpPr>
          <p:cNvPr id="7" name="圆角矩形 6"/>
          <p:cNvSpPr/>
          <p:nvPr/>
        </p:nvSpPr>
        <p:spPr>
          <a:xfrm>
            <a:off x="4025562" y="2155845"/>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构件设计</a:t>
            </a:r>
            <a:endParaRPr lang="zh-CN" altLang="en-US" dirty="0">
              <a:solidFill>
                <a:schemeClr val="tx1">
                  <a:lumMod val="75000"/>
                  <a:lumOff val="25000"/>
                </a:schemeClr>
              </a:solidFill>
            </a:endParaRPr>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a:t>
            </a:r>
            <a:r>
              <a:rPr lang="zh-CN" altLang="en-US" sz="2000" dirty="0" smtClean="0">
                <a:solidFill>
                  <a:srgbClr val="231815"/>
                </a:solidFill>
                <a:latin typeface="微软雅黑" panose="020B0503020204020204" pitchFamily="34" charset="-122"/>
                <a:ea typeface="微软雅黑" panose="020B0503020204020204" pitchFamily="34" charset="-122"/>
              </a:rPr>
              <a:t>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580" name="图片 -2147482581"/>
          <p:cNvPicPr>
            <a:picLocks noChangeAspect="1"/>
          </p:cNvPicPr>
          <p:nvPr/>
        </p:nvPicPr>
        <p:blipFill>
          <a:blip r:embed="rId1"/>
          <a:stretch>
            <a:fillRect/>
          </a:stretch>
        </p:blipFill>
        <p:spPr>
          <a:xfrm>
            <a:off x="2324100" y="781050"/>
            <a:ext cx="4226560" cy="407987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文本框 3"/>
          <p:cNvSpPr txBox="1"/>
          <p:nvPr/>
        </p:nvSpPr>
        <p:spPr>
          <a:xfrm>
            <a:off x="346075" y="746760"/>
            <a:ext cx="5080000" cy="368300"/>
          </a:xfrm>
          <a:prstGeom prst="rect">
            <a:avLst/>
          </a:prstGeom>
          <a:noFill/>
          <a:ln w="9525">
            <a:noFill/>
          </a:ln>
        </p:spPr>
        <p:txBody>
          <a:bodyPr>
            <a:spAutoFit/>
          </a:bodyPr>
          <a:p>
            <a:pPr indent="0"/>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游戏结束界面设计</a:t>
            </a:r>
            <a:endParaRPr lang="zh-CN" altLang="en-US"/>
          </a:p>
        </p:txBody>
      </p:sp>
      <p:graphicFrame>
        <p:nvGraphicFramePr>
          <p:cNvPr id="5" name="表格 4"/>
          <p:cNvGraphicFramePr/>
          <p:nvPr/>
        </p:nvGraphicFramePr>
        <p:xfrm>
          <a:off x="1555115" y="1292225"/>
          <a:ext cx="6943725" cy="3392170"/>
        </p:xfrm>
        <a:graphic>
          <a:graphicData uri="http://schemas.openxmlformats.org/drawingml/2006/table">
            <a:tbl>
              <a:tblPr firstRow="1" bandRow="1">
                <a:tableStyleId>{91EBBBCC-DAD2-459C-BE2E-F6DE35CF9A28}</a:tableStyleId>
              </a:tblPr>
              <a:tblGrid>
                <a:gridCol w="1243330"/>
                <a:gridCol w="1038860"/>
                <a:gridCol w="4661535"/>
              </a:tblGrid>
              <a:tr h="678815">
                <a:tc>
                  <a:txBody>
                    <a:bodyPr/>
                    <a:p>
                      <a:pPr indent="0">
                        <a:buNone/>
                      </a:pPr>
                      <a:r>
                        <a:rPr lang="en-US" sz="1800"/>
                        <a:t>控件名称</a:t>
                      </a:r>
                      <a:endParaRPr lang="en-US" altLang="en-US" sz="1800"/>
                    </a:p>
                  </a:txBody>
                  <a:tcPr marL="68580" marR="68580" marT="0" marB="0" vert="horz" anchor="t"/>
                </a:tc>
                <a:tc>
                  <a:txBody>
                    <a:bodyPr/>
                    <a:p>
                      <a:pPr indent="0">
                        <a:buNone/>
                      </a:pPr>
                      <a:r>
                        <a:rPr lang="en-US" sz="1800"/>
                        <a:t>位置</a:t>
                      </a:r>
                      <a:endParaRPr lang="en-US" altLang="en-US" sz="1800"/>
                    </a:p>
                  </a:txBody>
                  <a:tcPr marL="68580" marR="68580" marT="0" marB="0" vert="horz" anchor="t"/>
                </a:tc>
                <a:tc>
                  <a:txBody>
                    <a:bodyPr/>
                    <a:p>
                      <a:pPr indent="0">
                        <a:buNone/>
                      </a:pPr>
                      <a:r>
                        <a:rPr lang="en-US" sz="1800"/>
                        <a:t>说明</a:t>
                      </a:r>
                      <a:endParaRPr lang="en-US" altLang="en-US" sz="1800"/>
                    </a:p>
                  </a:txBody>
                  <a:tcPr marL="68580" marR="68580" marT="0" marB="0" vert="horz" anchor="t"/>
                </a:tc>
              </a:tr>
              <a:tr h="1355725">
                <a:tc>
                  <a:txBody>
                    <a:bodyPr/>
                    <a:p>
                      <a:pPr indent="0">
                        <a:buNone/>
                      </a:pPr>
                      <a:r>
                        <a:rPr lang="en-US" sz="1800"/>
                        <a:t>分数信息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显示用户的当前分数以及历史最高分数，并实时更新。</a:t>
                      </a:r>
                      <a:endParaRPr lang="en-US" altLang="en-US" sz="1800"/>
                    </a:p>
                  </a:txBody>
                  <a:tcPr marL="68580" marR="68580" marT="0" marB="0" vert="horz" anchor="t"/>
                </a:tc>
              </a:tr>
              <a:tr h="678815">
                <a:tc>
                  <a:txBody>
                    <a:bodyPr/>
                    <a:p>
                      <a:pPr indent="0">
                        <a:buNone/>
                      </a:pPr>
                      <a:r>
                        <a:rPr lang="en-US" sz="1800"/>
                        <a:t>游戏结束</a:t>
                      </a:r>
                      <a:endParaRPr lang="en-US" altLang="en-US" sz="1800"/>
                    </a:p>
                  </a:txBody>
                  <a:tcPr marL="68580" marR="68580" marT="0" marB="0" vert="horz" anchor="t"/>
                </a:tc>
                <a:tc>
                  <a:txBody>
                    <a:bodyPr/>
                    <a:p>
                      <a:pPr indent="0">
                        <a:buNone/>
                      </a:pPr>
                      <a:r>
                        <a:rPr lang="en-US" sz="1800"/>
                        <a:t>中央</a:t>
                      </a:r>
                      <a:endParaRPr lang="en-US" altLang="en-US" sz="1800"/>
                    </a:p>
                  </a:txBody>
                  <a:tcPr marL="68580" marR="68580" marT="0" marB="0" vert="horz" anchor="t"/>
                </a:tc>
                <a:tc>
                  <a:txBody>
                    <a:bodyPr/>
                    <a:p>
                      <a:pPr indent="0">
                        <a:buNone/>
                      </a:pPr>
                      <a:r>
                        <a:rPr lang="en-US" sz="1800"/>
                        <a:t>系统提示游戏结束，并询问是否要重新开始</a:t>
                      </a:r>
                      <a:endParaRPr lang="en-US" altLang="en-US" sz="1800"/>
                    </a:p>
                  </a:txBody>
                  <a:tcPr marL="68580" marR="68580" marT="0" marB="0" vert="horz" anchor="t"/>
                </a:tc>
              </a:tr>
              <a:tr h="678815">
                <a:tc>
                  <a:txBody>
                    <a:bodyPr/>
                    <a:p>
                      <a:pPr indent="0">
                        <a:buNone/>
                      </a:pPr>
                      <a:r>
                        <a:rPr lang="en-US" sz="1800"/>
                        <a:t>游戏信息</a:t>
                      </a:r>
                      <a:endParaRPr lang="en-US" altLang="en-US" sz="1800"/>
                    </a:p>
                  </a:txBody>
                  <a:tcPr marL="68580" marR="68580" marT="0" marB="0" vert="horz" anchor="t"/>
                </a:tc>
                <a:tc>
                  <a:txBody>
                    <a:bodyPr/>
                    <a:p>
                      <a:pPr indent="0">
                        <a:buNone/>
                      </a:pPr>
                      <a:r>
                        <a:rPr lang="en-US" sz="1800"/>
                        <a:t>左上方</a:t>
                      </a:r>
                      <a:endParaRPr lang="en-US" altLang="en-US" sz="1800"/>
                    </a:p>
                  </a:txBody>
                  <a:tcPr marL="68580" marR="68580" marT="0" marB="0" vert="horz" anchor="t"/>
                </a:tc>
                <a:tc>
                  <a:txBody>
                    <a:bodyPr/>
                    <a:p>
                      <a:pPr indent="0">
                        <a:buNone/>
                      </a:pPr>
                      <a:r>
                        <a:rPr lang="en-US" sz="1800"/>
                        <a:t>显示游戏名和游戏要达到的目标</a:t>
                      </a:r>
                      <a:endParaRPr lang="en-US" altLang="en-US" sz="1800"/>
                    </a:p>
                  </a:txBody>
                  <a:tcPr marL="68580" marR="68580" marT="0" marB="0" vert="horz" anchor="t"/>
                </a:tc>
              </a:tr>
            </a:tbl>
          </a:graphicData>
        </a:graphic>
      </p:graphicFrame>
      <p:sp>
        <p:nvSpPr>
          <p:cNvPr id="6" name="文本框 5"/>
          <p:cNvSpPr txBox="1"/>
          <p:nvPr/>
        </p:nvSpPr>
        <p:spPr>
          <a:xfrm>
            <a:off x="1576705" y="2727960"/>
            <a:ext cx="6519545" cy="252730"/>
          </a:xfrm>
          <a:prstGeom prst="rect">
            <a:avLst/>
          </a:prstGeom>
          <a:noFill/>
          <a:ln w="9525">
            <a:noFill/>
          </a:ln>
        </p:spPr>
        <p:txBody>
          <a:bodyPr wrap="square">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578" name="图片 -2147482579"/>
          <p:cNvPicPr>
            <a:picLocks noChangeAspect="1"/>
          </p:cNvPicPr>
          <p:nvPr/>
        </p:nvPicPr>
        <p:blipFill>
          <a:blip r:embed="rId1"/>
          <a:stretch>
            <a:fillRect/>
          </a:stretch>
        </p:blipFill>
        <p:spPr>
          <a:xfrm>
            <a:off x="2257108" y="561023"/>
            <a:ext cx="4628515" cy="447611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05</a:t>
            </a:r>
            <a:endParaRPr lang="zh-CN" altLang="en-US" sz="9600" b="1" dirty="0">
              <a:solidFill>
                <a:schemeClr val="bg1"/>
              </a:solidFill>
            </a:endParaRPr>
          </a:p>
        </p:txBody>
      </p:sp>
      <p:sp>
        <p:nvSpPr>
          <p:cNvPr id="18" name="TextBox 17"/>
          <p:cNvSpPr txBox="1"/>
          <p:nvPr/>
        </p:nvSpPr>
        <p:spPr>
          <a:xfrm>
            <a:off x="4293870" y="2381885"/>
            <a:ext cx="2709545"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数据持久设计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数据持久设计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718560" cy="190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425440" y="361315"/>
            <a:ext cx="37299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887730" y="751205"/>
            <a:ext cx="6224270" cy="922020"/>
          </a:xfrm>
          <a:prstGeom prst="rect">
            <a:avLst/>
          </a:prstGeom>
          <a:noFill/>
          <a:ln w="9525">
            <a:noFill/>
          </a:ln>
        </p:spPr>
        <p:txBody>
          <a:bodyPr wrap="square">
            <a:spAutoFit/>
          </a:bodyPr>
          <a:p>
            <a:pPr indent="0"/>
            <a:r>
              <a:rPr lang="en-US" altLang="zh-CN"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定义数据格式本项目中需要存储数据少，只有当游戏分数改变时，会将其与历史最高分数进行比较，如果超过则将数据存储至本地。</a:t>
            </a:r>
            <a:endParaRPr lang="zh-CN" altLang="en-US"/>
          </a:p>
        </p:txBody>
      </p:sp>
      <p:graphicFrame>
        <p:nvGraphicFramePr>
          <p:cNvPr id="2" name="表格 1"/>
          <p:cNvGraphicFramePr/>
          <p:nvPr/>
        </p:nvGraphicFramePr>
        <p:xfrm>
          <a:off x="887095" y="1672590"/>
          <a:ext cx="7852410" cy="1051560"/>
        </p:xfrm>
        <a:graphic>
          <a:graphicData uri="http://schemas.openxmlformats.org/drawingml/2006/table">
            <a:tbl>
              <a:tblPr firstRow="1" bandRow="1">
                <a:tableStyleId>{91EBBBCC-DAD2-459C-BE2E-F6DE35CF9A28}</a:tableStyleId>
              </a:tblPr>
              <a:tblGrid>
                <a:gridCol w="1274445"/>
                <a:gridCol w="1697990"/>
                <a:gridCol w="1845945"/>
                <a:gridCol w="3034030"/>
              </a:tblGrid>
              <a:tr h="525780">
                <a:tc>
                  <a:txBody>
                    <a:bodyPr/>
                    <a:p>
                      <a:pPr indent="0">
                        <a:buNone/>
                      </a:pPr>
                      <a:r>
                        <a:rPr lang="en-US" sz="1800"/>
                        <a:t>字段名称</a:t>
                      </a:r>
                      <a:endParaRPr lang="en-US" altLang="en-US" sz="1800"/>
                    </a:p>
                  </a:txBody>
                  <a:tcPr marL="68580" marR="68580" marT="0" marB="0" vert="horz" anchor="t"/>
                </a:tc>
                <a:tc>
                  <a:txBody>
                    <a:bodyPr/>
                    <a:p>
                      <a:pPr indent="0">
                        <a:buNone/>
                      </a:pPr>
                      <a:r>
                        <a:rPr lang="en-US" sz="1800"/>
                        <a:t>类型</a:t>
                      </a:r>
                      <a:endParaRPr lang="en-US" altLang="en-US" sz="1800"/>
                    </a:p>
                  </a:txBody>
                  <a:tcPr marL="68580" marR="68580" marT="0" marB="0" vert="horz" anchor="t"/>
                </a:tc>
                <a:tc>
                  <a:txBody>
                    <a:bodyPr/>
                    <a:p>
                      <a:pPr indent="0">
                        <a:buNone/>
                      </a:pPr>
                      <a:r>
                        <a:rPr lang="en-US" sz="1800"/>
                        <a:t>关键字(yes/no)</a:t>
                      </a:r>
                      <a:endParaRPr lang="en-US" altLang="en-US" sz="1800"/>
                    </a:p>
                  </a:txBody>
                  <a:tcPr marL="68580" marR="68580" marT="0" marB="0" vert="horz" anchor="t"/>
                </a:tc>
                <a:tc>
                  <a:txBody>
                    <a:bodyPr/>
                    <a:p>
                      <a:pPr indent="0">
                        <a:buNone/>
                      </a:pPr>
                      <a:r>
                        <a:rPr lang="en-US" sz="1800"/>
                        <a:t>约束</a:t>
                      </a:r>
                      <a:endParaRPr lang="en-US" altLang="en-US" sz="1800"/>
                    </a:p>
                  </a:txBody>
                  <a:tcPr marL="68580" marR="68580" marT="0" marB="0" vert="horz" anchor="t"/>
                </a:tc>
              </a:tr>
              <a:tr h="525780">
                <a:tc>
                  <a:txBody>
                    <a:bodyPr/>
                    <a:p>
                      <a:pPr indent="0">
                        <a:buNone/>
                      </a:pPr>
                      <a:r>
                        <a:rPr lang="en-US" sz="1800"/>
                        <a:t>bestScore</a:t>
                      </a:r>
                      <a:endParaRPr lang="en-US" altLang="en-US" sz="1800"/>
                    </a:p>
                  </a:txBody>
                  <a:tcPr marL="68580" marR="68580" marT="0" marB="0" vert="horz" anchor="t"/>
                </a:tc>
                <a:tc>
                  <a:txBody>
                    <a:bodyPr/>
                    <a:p>
                      <a:pPr indent="0">
                        <a:buNone/>
                      </a:pPr>
                      <a:r>
                        <a:rPr lang="en-US" sz="1800"/>
                        <a:t>Int</a:t>
                      </a:r>
                      <a:endParaRPr lang="en-US" altLang="en-US" sz="1800"/>
                    </a:p>
                  </a:txBody>
                  <a:tcPr marL="68580" marR="68580" marT="0" marB="0" vert="horz" anchor="t"/>
                </a:tc>
                <a:tc>
                  <a:txBody>
                    <a:bodyPr/>
                    <a:p>
                      <a:pPr indent="0">
                        <a:buNone/>
                      </a:pPr>
                      <a:r>
                        <a:rPr lang="en-US" sz="1800"/>
                        <a:t>Yes</a:t>
                      </a:r>
                      <a:endParaRPr lang="en-US" altLang="en-US" sz="1800"/>
                    </a:p>
                  </a:txBody>
                  <a:tcPr marL="68580" marR="68580" marT="0" marB="0" vert="horz" anchor="t"/>
                </a:tc>
                <a:tc>
                  <a:txBody>
                    <a:bodyPr/>
                    <a:p>
                      <a:pPr indent="0">
                        <a:buNone/>
                      </a:pPr>
                      <a:r>
                        <a:rPr lang="en-US" sz="1800"/>
                        <a:t>当用户在本地无数据时，默认为0</a:t>
                      </a:r>
                      <a:endParaRPr lang="en-US" altLang="en-US" sz="1800"/>
                    </a:p>
                  </a:txBody>
                  <a:tcPr marL="68580" marR="68580" marT="0" marB="0" vert="horz" anchor="t"/>
                </a:tc>
              </a:tr>
            </a:tbl>
          </a:graphicData>
        </a:graphic>
      </p:graphicFrame>
      <p:sp>
        <p:nvSpPr>
          <p:cNvPr id="3" name="文本框 2"/>
          <p:cNvSpPr txBox="1"/>
          <p:nvPr/>
        </p:nvSpPr>
        <p:spPr>
          <a:xfrm>
            <a:off x="942975" y="2971800"/>
            <a:ext cx="7661910" cy="1476375"/>
          </a:xfrm>
          <a:prstGeom prst="rect">
            <a:avLst/>
          </a:prstGeom>
          <a:noFill/>
        </p:spPr>
        <p:txBody>
          <a:bodyPr wrap="square" rtlCol="0">
            <a:spAutoFit/>
          </a:bodyPr>
          <a:p>
            <a:r>
              <a:rPr lang="en-US" altLang="zh-CN"/>
              <a:t>2.</a:t>
            </a:r>
            <a:r>
              <a:rPr lang="zh-CN" altLang="en-US"/>
              <a:t>定义数据存取操作</a:t>
            </a:r>
            <a:endParaRPr lang="zh-CN" altLang="en-US"/>
          </a:p>
          <a:p>
            <a:r>
              <a:rPr lang="zh-CN" altLang="en-US"/>
              <a:t>每次打开新网页时，调用本地数据库localStorage.getItem('bestScore')更新最高分数并显示。</a:t>
            </a:r>
            <a:endParaRPr lang="zh-CN" altLang="en-US"/>
          </a:p>
          <a:p>
            <a:r>
              <a:rPr lang="zh-CN" altLang="en-US"/>
              <a:t>每次游戏进行中，如果最高分数更新，系统通过checkGameStatus()判断并将其通过localStorage.setItem('bestScore', bestScore)存至本地数据库。</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06</a:t>
            </a:r>
            <a:endParaRPr lang="zh-CN" altLang="en-US" sz="9600" b="1" dirty="0">
              <a:solidFill>
                <a:schemeClr val="bg1"/>
              </a:solidFill>
            </a:endParaRPr>
          </a:p>
        </p:txBody>
      </p:sp>
      <p:sp>
        <p:nvSpPr>
          <p:cNvPr id="18" name="TextBox 17"/>
          <p:cNvSpPr txBox="1"/>
          <p:nvPr/>
        </p:nvSpPr>
        <p:spPr>
          <a:xfrm>
            <a:off x="4534535" y="2377440"/>
            <a:ext cx="2035175"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迭代精化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605" name="图片 -2147482606"/>
          <p:cNvPicPr>
            <a:picLocks noChangeAspect="1"/>
          </p:cNvPicPr>
          <p:nvPr/>
        </p:nvPicPr>
        <p:blipFill>
          <a:blip r:embed="rId1"/>
          <a:stretch>
            <a:fillRect/>
          </a:stretch>
        </p:blipFill>
        <p:spPr>
          <a:xfrm>
            <a:off x="2732405" y="1279208"/>
            <a:ext cx="5273040" cy="2585085"/>
          </a:xfrm>
          <a:prstGeom prst="rect">
            <a:avLst/>
          </a:prstGeom>
          <a:noFill/>
          <a:ln w="9525">
            <a:noFill/>
          </a:ln>
        </p:spPr>
      </p:pic>
      <p:sp>
        <p:nvSpPr>
          <p:cNvPr id="3" name="文本框 2"/>
          <p:cNvSpPr txBox="1"/>
          <p:nvPr/>
        </p:nvSpPr>
        <p:spPr>
          <a:xfrm>
            <a:off x="506730" y="993775"/>
            <a:ext cx="2225675" cy="368300"/>
          </a:xfrm>
          <a:prstGeom prst="rect">
            <a:avLst/>
          </a:prstGeom>
          <a:noFill/>
        </p:spPr>
        <p:txBody>
          <a:bodyPr wrap="square" rtlCol="0">
            <a:spAutoFit/>
          </a:bodyPr>
          <a:p>
            <a:r>
              <a:rPr lang="zh-CN" altLang="en-US"/>
              <a:t>状态图：</a:t>
            </a:r>
            <a:endParaRPr lang="zh-CN" altLang="en-US"/>
          </a:p>
        </p:txBody>
      </p:sp>
      <p:sp>
        <p:nvSpPr>
          <p:cNvPr id="100" name="文本框 99"/>
          <p:cNvSpPr txBox="1"/>
          <p:nvPr/>
        </p:nvSpPr>
        <p:spPr>
          <a:xfrm>
            <a:off x="506730" y="1470025"/>
            <a:ext cx="2590800" cy="1753235"/>
          </a:xfrm>
          <a:prstGeom prst="rect">
            <a:avLst/>
          </a:prstGeom>
          <a:noFill/>
          <a:ln w="9525">
            <a:noFill/>
          </a:ln>
        </p:spPr>
        <p:txBody>
          <a:bodyPr wrap="square">
            <a:spAutoFit/>
          </a:bodyPr>
          <a:p>
            <a:pPr indent="266700"/>
            <a:endParaRPr lang="en-US" b="0">
              <a:latin typeface="宋体" panose="02010600030101010101" pitchFamily="2" charset="-122"/>
            </a:endParaRPr>
          </a:p>
          <a:p>
            <a:pPr indent="266700"/>
            <a:r>
              <a:rPr lang="en-US" b="0">
                <a:latin typeface="宋体" panose="02010600030101010101" pitchFamily="2" charset="-122"/>
              </a:rPr>
              <a:t>Start:</a:t>
            </a:r>
            <a:r>
              <a:rPr lang="zh-CN" b="0">
                <a:ea typeface="宋体" panose="02010600030101010101" pitchFamily="2" charset="-122"/>
              </a:rPr>
              <a:t>游戏开始</a:t>
            </a:r>
            <a:r>
              <a:rPr lang="en-US" b="0">
                <a:latin typeface="宋体" panose="02010600030101010101" pitchFamily="2" charset="-122"/>
              </a:rPr>
              <a:t>  </a:t>
            </a:r>
            <a:endParaRPr lang="en-US" b="0">
              <a:latin typeface="宋体" panose="02010600030101010101" pitchFamily="2" charset="-122"/>
            </a:endParaRPr>
          </a:p>
          <a:p>
            <a:pPr indent="266700"/>
            <a:r>
              <a:rPr lang="en-US" b="0">
                <a:latin typeface="宋体" panose="02010600030101010101" pitchFamily="2" charset="-122"/>
              </a:rPr>
              <a:t>Game:</a:t>
            </a:r>
            <a:r>
              <a:rPr lang="zh-CN" b="0">
                <a:ea typeface="宋体" panose="02010600030101010101" pitchFamily="2" charset="-122"/>
              </a:rPr>
              <a:t>游戏进行中</a:t>
            </a:r>
            <a:r>
              <a:rPr lang="en-US" b="0">
                <a:latin typeface="宋体" panose="02010600030101010101" pitchFamily="2" charset="-122"/>
              </a:rPr>
              <a:t>  </a:t>
            </a:r>
            <a:endParaRPr lang="en-US" b="0">
              <a:latin typeface="宋体" panose="02010600030101010101" pitchFamily="2" charset="-122"/>
            </a:endParaRPr>
          </a:p>
          <a:p>
            <a:pPr indent="266700"/>
            <a:r>
              <a:rPr lang="en-US" b="0">
                <a:latin typeface="宋体" panose="02010600030101010101" pitchFamily="2" charset="-122"/>
              </a:rPr>
              <a:t>GameOver:</a:t>
            </a:r>
            <a:r>
              <a:rPr lang="zh-CN" b="0">
                <a:ea typeface="宋体" panose="02010600030101010101" pitchFamily="2" charset="-122"/>
              </a:rPr>
              <a:t>游戏结束</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1"/>
          <a:stretch>
            <a:fillRect/>
          </a:stretch>
        </p:blipFill>
        <p:spPr>
          <a:xfrm>
            <a:off x="4346575" y="702945"/>
            <a:ext cx="3474085" cy="4209415"/>
          </a:xfrm>
          <a:prstGeom prst="rect">
            <a:avLst/>
          </a:prstGeom>
          <a:noFill/>
          <a:ln w="9525">
            <a:noFill/>
          </a:ln>
        </p:spPr>
      </p:pic>
      <p:sp>
        <p:nvSpPr>
          <p:cNvPr id="3" name="文本框 2"/>
          <p:cNvSpPr txBox="1"/>
          <p:nvPr/>
        </p:nvSpPr>
        <p:spPr>
          <a:xfrm>
            <a:off x="978535" y="824230"/>
            <a:ext cx="2225675" cy="645160"/>
          </a:xfrm>
          <a:prstGeom prst="rect">
            <a:avLst/>
          </a:prstGeom>
          <a:noFill/>
        </p:spPr>
        <p:txBody>
          <a:bodyPr wrap="square" rtlCol="0">
            <a:spAutoFit/>
          </a:bodyPr>
          <a:p>
            <a:r>
              <a:rPr lang="zh-CN" altLang="en-US"/>
              <a:t>活动图：</a:t>
            </a:r>
            <a:endParaRPr lang="zh-CN" altLang="en-US"/>
          </a:p>
          <a:p>
            <a:r>
              <a:rPr lang="zh-CN" altLang="en-US"/>
              <a:t>    ①游戏进行：</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591" name="图片 -2147482592"/>
          <p:cNvPicPr>
            <a:picLocks noChangeAspect="1"/>
          </p:cNvPicPr>
          <p:nvPr/>
        </p:nvPicPr>
        <p:blipFill>
          <a:blip r:embed="rId1"/>
          <a:stretch>
            <a:fillRect/>
          </a:stretch>
        </p:blipFill>
        <p:spPr>
          <a:xfrm>
            <a:off x="2953068" y="819468"/>
            <a:ext cx="3237865" cy="3504565"/>
          </a:xfrm>
          <a:prstGeom prst="rect">
            <a:avLst/>
          </a:prstGeom>
          <a:noFill/>
          <a:ln w="9525">
            <a:noFill/>
          </a:ln>
        </p:spPr>
      </p:pic>
      <p:sp>
        <p:nvSpPr>
          <p:cNvPr id="2" name="文本框 1"/>
          <p:cNvSpPr txBox="1"/>
          <p:nvPr/>
        </p:nvSpPr>
        <p:spPr>
          <a:xfrm>
            <a:off x="435610" y="1083945"/>
            <a:ext cx="2264410" cy="368300"/>
          </a:xfrm>
          <a:prstGeom prst="rect">
            <a:avLst/>
          </a:prstGeom>
          <a:noFill/>
        </p:spPr>
        <p:txBody>
          <a:bodyPr wrap="square" rtlCol="0">
            <a:spAutoFit/>
          </a:bodyPr>
          <a:p>
            <a:r>
              <a:rPr lang="zh-CN" altLang="en-US"/>
              <a:t>②游戏结束：</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2537774" y="1635646"/>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37774" y="3363838"/>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60730" y="1779662"/>
            <a:ext cx="4222540" cy="430887"/>
          </a:xfrm>
          <a:prstGeom prst="rect">
            <a:avLst/>
          </a:prstGeom>
          <a:noFill/>
        </p:spPr>
        <p:txBody>
          <a:bodyPr wrap="square" rtlCol="0">
            <a:spAutoFit/>
          </a:bodyPr>
          <a:lstStyle/>
          <a:p>
            <a:pPr algn="ctr"/>
            <a:r>
              <a:rPr lang="en-US" altLang="zh-CN" sz="2200" dirty="0" smtClean="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rPr>
              <a:t>THANK YOU FOR YOUR TIME</a:t>
            </a:r>
            <a:endParaRPr lang="zh-CN" altLang="en-US" sz="2200" dirty="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endParaRPr>
          </a:p>
        </p:txBody>
      </p:sp>
      <p:sp>
        <p:nvSpPr>
          <p:cNvPr id="12" name="矩形 11"/>
          <p:cNvSpPr/>
          <p:nvPr/>
        </p:nvSpPr>
        <p:spPr>
          <a:xfrm>
            <a:off x="3566178" y="2139702"/>
            <a:ext cx="2011680" cy="1198880"/>
          </a:xfrm>
          <a:prstGeom prst="rect">
            <a:avLst/>
          </a:prstGeom>
          <a:effectLst/>
        </p:spPr>
        <p:txBody>
          <a:bodyPr wrap="none">
            <a:spAutoFit/>
          </a:bodyPr>
          <a:lstStyle/>
          <a:p>
            <a:pPr algn="ctr"/>
            <a:r>
              <a:rPr lang="zh-CN" altLang="en-US" sz="7200" b="1" dirty="0" smtClean="0">
                <a:solidFill>
                  <a:srgbClr val="231815"/>
                </a:solidFill>
                <a:latin typeface="微软雅黑" panose="020B0503020204020204" pitchFamily="34" charset="-122"/>
                <a:ea typeface="微软雅黑" panose="020B0503020204020204" pitchFamily="34" charset="-122"/>
              </a:rPr>
              <a:t>谢谢</a:t>
            </a:r>
            <a:endParaRPr lang="zh-CN" altLang="en-US" sz="7200" b="1" dirty="0">
              <a:solidFill>
                <a:srgbClr val="231815"/>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6804249" y="968926"/>
            <a:ext cx="1272828" cy="666719"/>
          </a:xfrm>
          <a:prstGeom prst="wedgeEllipseCallout">
            <a:avLst>
              <a:gd name="adj1" fmla="val -34711"/>
              <a:gd name="adj2" fmla="val 78935"/>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23919" y="1117619"/>
            <a:ext cx="1033488" cy="369332"/>
          </a:xfrm>
          <a:prstGeom prst="rect">
            <a:avLst/>
          </a:prstGeom>
          <a:noFill/>
        </p:spPr>
        <p:txBody>
          <a:bodyPr wrap="none" rtlCol="0">
            <a:spAutoFit/>
          </a:bodyPr>
          <a:lstStyle/>
          <a:p>
            <a:r>
              <a:rPr lang="en-US" altLang="zh-CN" dirty="0" smtClean="0">
                <a:solidFill>
                  <a:schemeClr val="bg1"/>
                </a:solidFill>
              </a:rPr>
              <a:t>Goodbye</a:t>
            </a:r>
            <a:endParaRPr lang="zh-CN" altLang="en-US"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600"/>
                            </p:stCondLst>
                            <p:childTnLst>
                              <p:par>
                                <p:cTn id="20" presetID="4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7"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36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01</a:t>
            </a:r>
            <a:endParaRPr lang="zh-CN" altLang="en-US" sz="9600" b="1" dirty="0">
              <a:solidFill>
                <a:schemeClr val="bg1"/>
              </a:solidFill>
            </a:endParaRPr>
          </a:p>
        </p:txBody>
      </p:sp>
      <p:sp>
        <p:nvSpPr>
          <p:cNvPr id="12" name="TextBox 11"/>
          <p:cNvSpPr txBox="1"/>
          <p:nvPr/>
        </p:nvSpPr>
        <p:spPr>
          <a:xfrm>
            <a:off x="4511040" y="2382520"/>
            <a:ext cx="2324100"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用例方案精化</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文本框 3"/>
          <p:cNvSpPr txBox="1"/>
          <p:nvPr/>
        </p:nvSpPr>
        <p:spPr>
          <a:xfrm>
            <a:off x="220980" y="682625"/>
            <a:ext cx="7018020" cy="368300"/>
          </a:xfrm>
          <a:prstGeom prst="rect">
            <a:avLst/>
          </a:prstGeom>
          <a:noFill/>
        </p:spPr>
        <p:txBody>
          <a:bodyPr wrap="square" rtlCol="0">
            <a:spAutoFit/>
          </a:bodyPr>
          <a:p>
            <a:r>
              <a:rPr lang="zh-CN" altLang="en-US"/>
              <a:t>（一）提取边界类、实体类和控制类</a:t>
            </a:r>
            <a:endParaRPr lang="zh-CN" altLang="en-US"/>
          </a:p>
        </p:txBody>
      </p:sp>
      <p:pic>
        <p:nvPicPr>
          <p:cNvPr id="6" name="图片 5"/>
          <p:cNvPicPr>
            <a:picLocks noChangeAspect="1"/>
          </p:cNvPicPr>
          <p:nvPr/>
        </p:nvPicPr>
        <p:blipFill>
          <a:blip r:embed="rId1"/>
          <a:stretch>
            <a:fillRect/>
          </a:stretch>
        </p:blipFill>
        <p:spPr>
          <a:xfrm>
            <a:off x="4396740" y="682625"/>
            <a:ext cx="4006215" cy="41617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88010" y="561340"/>
            <a:ext cx="7967980" cy="2584450"/>
          </a:xfrm>
          <a:prstGeom prst="rect">
            <a:avLst/>
          </a:prstGeom>
          <a:noFill/>
        </p:spPr>
        <p:txBody>
          <a:bodyPr wrap="square" rtlCol="0">
            <a:spAutoFit/>
          </a:bodyPr>
          <a:p>
            <a:r>
              <a:rPr lang="en-US" altLang="zh-CN" b="1"/>
              <a:t>1.</a:t>
            </a:r>
            <a:r>
              <a:rPr lang="zh-CN" altLang="en-US" b="1"/>
              <a:t>边界类</a:t>
            </a:r>
            <a:endParaRPr lang="zh-CN" altLang="en-US"/>
          </a:p>
          <a:p>
            <a:r>
              <a:rPr lang="zh-CN" altLang="en-US"/>
              <a:t>边界类描述系统与外部环境的交互，主要任务：</a:t>
            </a:r>
            <a:endParaRPr lang="zh-CN" altLang="en-US"/>
          </a:p>
          <a:p>
            <a:r>
              <a:rPr lang="zh-CN" altLang="en-US"/>
              <a:t>(1)界面控制：包括输入数据的格式及内容转换，输出结果的呈现，软件运行过程中界面的变化与切换等。</a:t>
            </a:r>
            <a:endParaRPr lang="zh-CN" altLang="en-US"/>
          </a:p>
          <a:p>
            <a:r>
              <a:rPr lang="zh-CN" altLang="en-US"/>
              <a:t>(2)外部接口：实现目标软件系统与外部系统或外部设备之间的信息交流和互操作。主要关注跨越目标软件系统边界的通信协议。</a:t>
            </a:r>
            <a:endParaRPr lang="zh-CN" altLang="en-US"/>
          </a:p>
          <a:p>
            <a:r>
              <a:rPr lang="zh-CN" altLang="en-US"/>
              <a:t>(3)环境隔离：将目标软件系统与操作系统、数据库管理系统、应用服务器中间件等环境软件进行交互的功能与特性封装于边界类之中，使目标软件系统的其余部分尽可能地独立于环境软件。</a:t>
            </a:r>
            <a:endParaRPr lang="zh-CN" altLang="en-US"/>
          </a:p>
        </p:txBody>
      </p:sp>
      <p:graphicFrame>
        <p:nvGraphicFramePr>
          <p:cNvPr id="3" name="表格 2"/>
          <p:cNvGraphicFramePr/>
          <p:nvPr/>
        </p:nvGraphicFramePr>
        <p:xfrm>
          <a:off x="928370" y="3145790"/>
          <a:ext cx="6830695" cy="1423035"/>
        </p:xfrm>
        <a:graphic>
          <a:graphicData uri="http://schemas.openxmlformats.org/drawingml/2006/table">
            <a:tbl>
              <a:tblPr firstRow="1" bandRow="1">
                <a:tableStyleId>{5940675A-B579-460E-94D1-54222C63F5DA}</a:tableStyleId>
              </a:tblPr>
              <a:tblGrid>
                <a:gridCol w="3566795"/>
                <a:gridCol w="3263900"/>
              </a:tblGrid>
              <a:tr h="474345">
                <a:tc>
                  <a:txBody>
                    <a:bodyPr/>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类名</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用途</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34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游戏的窗口类，显示游戏界面，控制游戏逻辑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34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GameOver</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游戏结束的类，显示游戏结束界面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528320" y="561340"/>
            <a:ext cx="8292465" cy="645160"/>
          </a:xfrm>
          <a:prstGeom prst="rect">
            <a:avLst/>
          </a:prstGeom>
          <a:noFill/>
        </p:spPr>
        <p:txBody>
          <a:bodyPr wrap="square" rtlCol="0">
            <a:spAutoFit/>
          </a:bodyPr>
          <a:p>
            <a:r>
              <a:rPr lang="zh-CN" altLang="en-US" b="1"/>
              <a:t>2</a:t>
            </a:r>
            <a:r>
              <a:rPr lang="en-US" altLang="zh-CN" b="1"/>
              <a:t>.</a:t>
            </a:r>
            <a:r>
              <a:rPr lang="zh-CN" altLang="en-US" b="1"/>
              <a:t>实体类</a:t>
            </a:r>
            <a:endParaRPr lang="zh-CN" altLang="en-US"/>
          </a:p>
          <a:p>
            <a:r>
              <a:rPr lang="zh-CN" altLang="en-US"/>
              <a:t>实体类表示目标软件系统中具有持久意义的信息项及其操作：</a:t>
            </a:r>
            <a:endParaRPr lang="zh-CN" altLang="en-US"/>
          </a:p>
        </p:txBody>
      </p:sp>
      <p:graphicFrame>
        <p:nvGraphicFramePr>
          <p:cNvPr id="6" name="表格 5"/>
          <p:cNvGraphicFramePr/>
          <p:nvPr/>
        </p:nvGraphicFramePr>
        <p:xfrm>
          <a:off x="723265" y="1300480"/>
          <a:ext cx="7903210" cy="1159510"/>
        </p:xfrm>
        <a:graphic>
          <a:graphicData uri="http://schemas.openxmlformats.org/drawingml/2006/table">
            <a:tbl>
              <a:tblPr firstRow="1" bandRow="1">
                <a:tableStyleId>{5940675A-B579-460E-94D1-54222C63F5DA}</a:tableStyleId>
              </a:tblPr>
              <a:tblGrid>
                <a:gridCol w="3950335"/>
                <a:gridCol w="3952875"/>
              </a:tblGrid>
              <a:tr h="54991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类名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用途</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ScoreBoard</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分数的泛化，存储当前分数和历史最高分数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528320" y="2553970"/>
            <a:ext cx="8292465" cy="922020"/>
          </a:xfrm>
          <a:prstGeom prst="rect">
            <a:avLst/>
          </a:prstGeom>
          <a:noFill/>
        </p:spPr>
        <p:txBody>
          <a:bodyPr wrap="square" rtlCol="0">
            <a:spAutoFit/>
          </a:bodyPr>
          <a:p>
            <a:r>
              <a:rPr lang="en-US" b="1"/>
              <a:t> </a:t>
            </a:r>
            <a:r>
              <a:rPr b="1"/>
              <a:t>3 </a:t>
            </a:r>
            <a:r>
              <a:rPr lang="en-US" b="1"/>
              <a:t>.</a:t>
            </a:r>
            <a:r>
              <a:rPr b="1"/>
              <a:t>控制类</a:t>
            </a:r>
            <a:endParaRPr b="1"/>
          </a:p>
          <a:p>
            <a:r>
              <a:t>控制类作为完成用例任务的责任承担者，协调、控制其他类共同完成用例规定的功能或行为。</a:t>
            </a:r>
          </a:p>
        </p:txBody>
      </p:sp>
      <p:graphicFrame>
        <p:nvGraphicFramePr>
          <p:cNvPr id="8" name="表格 7"/>
          <p:cNvGraphicFramePr/>
          <p:nvPr/>
        </p:nvGraphicFramePr>
        <p:xfrm>
          <a:off x="723265" y="3475355"/>
          <a:ext cx="7903210" cy="1083310"/>
        </p:xfrm>
        <a:graphic>
          <a:graphicData uri="http://schemas.openxmlformats.org/drawingml/2006/table">
            <a:tbl>
              <a:tblPr firstRow="1" bandRow="1">
                <a:tableStyleId>{5940675A-B579-460E-94D1-54222C63F5DA}</a:tableStyleId>
              </a:tblPr>
              <a:tblGrid>
                <a:gridCol w="3950335"/>
                <a:gridCol w="3952875"/>
              </a:tblGrid>
              <a:tr h="3251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类名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用途</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GameBoard</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游戏面板类，控制卡片和网格</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846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ScoreBox</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分数面板，控制分数和最高分数显示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220980" y="669290"/>
            <a:ext cx="7018020" cy="368300"/>
          </a:xfrm>
          <a:prstGeom prst="rect">
            <a:avLst/>
          </a:prstGeom>
          <a:noFill/>
        </p:spPr>
        <p:txBody>
          <a:bodyPr wrap="square" rtlCol="0">
            <a:spAutoFit/>
          </a:bodyPr>
          <a:p>
            <a:r>
              <a:rPr lang="zh-CN" altLang="en-US"/>
              <a:t>（二）构造交互图</a:t>
            </a:r>
            <a:endParaRPr lang="zh-CN" altLang="en-US"/>
          </a:p>
        </p:txBody>
      </p:sp>
      <p:graphicFrame>
        <p:nvGraphicFramePr>
          <p:cNvPr id="3" name="表格 2"/>
          <p:cNvGraphicFramePr/>
          <p:nvPr/>
        </p:nvGraphicFramePr>
        <p:xfrm>
          <a:off x="2877820" y="549275"/>
          <a:ext cx="5266055" cy="4453255"/>
        </p:xfrm>
        <a:graphic>
          <a:graphicData uri="http://schemas.openxmlformats.org/drawingml/2006/table">
            <a:tbl>
              <a:tblPr firstRow="1" firstCol="1" bandRow="1">
                <a:tableStyleId>{91EBBBCC-DAD2-459C-BE2E-F6DE35CF9A28}</a:tableStyleId>
              </a:tblPr>
              <a:tblGrid>
                <a:gridCol w="2188845"/>
                <a:gridCol w="3077210"/>
              </a:tblGrid>
              <a:tr h="329565">
                <a:tc>
                  <a:txBody>
                    <a:bodyPr/>
                    <a:p>
                      <a:pPr indent="0" algn="ctr">
                        <a:buNone/>
                      </a:pPr>
                      <a:r>
                        <a:rPr lang="en-US" sz="1400"/>
                        <a:t>用例名称</a:t>
                      </a:r>
                      <a:endParaRPr lang="en-US" altLang="en-US" sz="1400"/>
                    </a:p>
                  </a:txBody>
                  <a:tcPr marL="68580" marR="68580" marT="0" marB="0" vert="horz" anchor="t"/>
                </a:tc>
                <a:tc>
                  <a:txBody>
                    <a:bodyPr/>
                    <a:p>
                      <a:pPr indent="0" algn="ctr">
                        <a:buNone/>
                      </a:pPr>
                      <a:r>
                        <a:rPr lang="en-US" sz="1400"/>
                        <a:t>游戏用例</a:t>
                      </a:r>
                      <a:endParaRPr lang="en-US" altLang="en-US" sz="1400"/>
                    </a:p>
                  </a:txBody>
                  <a:tcPr marL="68580" marR="68580" marT="0" marB="0" vert="horz" anchor="t"/>
                </a:tc>
              </a:tr>
              <a:tr h="224790">
                <a:tc>
                  <a:txBody>
                    <a:bodyPr/>
                    <a:p>
                      <a:pPr indent="0" algn="ctr">
                        <a:buNone/>
                      </a:pPr>
                      <a:r>
                        <a:rPr lang="en-US" sz="1400"/>
                        <a:t>参与者</a:t>
                      </a:r>
                      <a:endParaRPr lang="en-US" altLang="en-US" sz="1400"/>
                    </a:p>
                  </a:txBody>
                  <a:tcPr marL="68580" marR="68580" marT="0" marB="0" vert="horz" anchor="t"/>
                </a:tc>
                <a:tc>
                  <a:txBody>
                    <a:bodyPr/>
                    <a:p>
                      <a:pPr indent="0">
                        <a:buNone/>
                      </a:pPr>
                      <a:r>
                        <a:rPr lang="en-US" sz="1400"/>
                        <a:t>用户、系统</a:t>
                      </a:r>
                      <a:endParaRPr lang="en-US" altLang="en-US" sz="1400"/>
                    </a:p>
                  </a:txBody>
                  <a:tcPr marL="68580" marR="68580" marT="0" marB="0" vert="horz" anchor="t"/>
                </a:tc>
              </a:tr>
              <a:tr h="224155">
                <a:tc>
                  <a:txBody>
                    <a:bodyPr/>
                    <a:p>
                      <a:pPr indent="0" algn="ctr">
                        <a:buNone/>
                      </a:pPr>
                      <a:r>
                        <a:rPr lang="en-US" sz="1400"/>
                        <a:t>描述</a:t>
                      </a:r>
                      <a:endParaRPr lang="en-US" altLang="en-US" sz="1400"/>
                    </a:p>
                  </a:txBody>
                  <a:tcPr marL="68580" marR="68580" marT="0" marB="0" vert="horz" anchor="t"/>
                </a:tc>
                <a:tc>
                  <a:txBody>
                    <a:bodyPr/>
                    <a:p>
                      <a:pPr indent="0">
                        <a:buNone/>
                      </a:pPr>
                      <a:r>
                        <a:rPr lang="en-US" sz="1400"/>
                        <a:t>用户通过按键进行游戏，系统判定游戏状态</a:t>
                      </a:r>
                      <a:endParaRPr lang="en-US" altLang="en-US" sz="1400"/>
                    </a:p>
                  </a:txBody>
                  <a:tcPr marL="68580" marR="68580" marT="0" marB="0" vert="horz" anchor="t"/>
                </a:tc>
              </a:tr>
              <a:tr h="224790">
                <a:tc>
                  <a:txBody>
                    <a:bodyPr/>
                    <a:p>
                      <a:pPr indent="0" algn="ctr">
                        <a:buNone/>
                      </a:pPr>
                      <a:r>
                        <a:rPr lang="en-US" sz="1400"/>
                        <a:t>启动</a:t>
                      </a:r>
                      <a:endParaRPr lang="en-US" altLang="en-US" sz="1400"/>
                    </a:p>
                  </a:txBody>
                  <a:tcPr marL="68580" marR="68580" marT="0" marB="0" vert="horz" anchor="t"/>
                </a:tc>
                <a:tc>
                  <a:txBody>
                    <a:bodyPr/>
                    <a:p>
                      <a:pPr indent="0">
                        <a:buNone/>
                      </a:pPr>
                      <a:r>
                        <a:rPr lang="en-US" sz="1400"/>
                        <a:t>打开初始网页</a:t>
                      </a:r>
                      <a:endParaRPr lang="en-US" altLang="en-US" sz="1400"/>
                    </a:p>
                  </a:txBody>
                  <a:tcPr marL="68580" marR="68580" marT="0" marB="0" vert="horz" anchor="t"/>
                </a:tc>
              </a:tr>
              <a:tr h="224155">
                <a:tc>
                  <a:txBody>
                    <a:bodyPr/>
                    <a:p>
                      <a:pPr indent="0" algn="ctr">
                        <a:buNone/>
                      </a:pPr>
                      <a:r>
                        <a:rPr lang="en-US" sz="1400"/>
                        <a:t>前置条件</a:t>
                      </a:r>
                      <a:endParaRPr lang="en-US" altLang="en-US" sz="1400"/>
                    </a:p>
                  </a:txBody>
                  <a:tcPr marL="68580" marR="68580" marT="0" marB="0" vert="horz" anchor="t"/>
                </a:tc>
                <a:tc>
                  <a:txBody>
                    <a:bodyPr/>
                    <a:p>
                      <a:pPr indent="0">
                        <a:buNone/>
                      </a:pPr>
                      <a:r>
                        <a:rPr lang="en-US" sz="1400"/>
                        <a:t>网页打开</a:t>
                      </a:r>
                      <a:endParaRPr lang="en-US" altLang="en-US" sz="1400"/>
                    </a:p>
                  </a:txBody>
                  <a:tcPr marL="68580" marR="68580" marT="0" marB="0" vert="horz" anchor="t"/>
                </a:tc>
              </a:tr>
              <a:tr h="374015">
                <a:tc>
                  <a:txBody>
                    <a:bodyPr/>
                    <a:p>
                      <a:pPr indent="0" algn="ctr">
                        <a:buNone/>
                      </a:pPr>
                      <a:r>
                        <a:rPr lang="en-US" sz="1400"/>
                        <a:t>后置条件</a:t>
                      </a:r>
                      <a:endParaRPr lang="en-US" altLang="en-US" sz="1400"/>
                    </a:p>
                  </a:txBody>
                  <a:tcPr marL="68580" marR="68580" marT="0" marB="0" vert="horz" anchor="t"/>
                </a:tc>
                <a:tc>
                  <a:txBody>
                    <a:bodyPr/>
                    <a:p>
                      <a:pPr indent="0">
                        <a:buNone/>
                      </a:pPr>
                      <a:r>
                        <a:rPr lang="en-US" sz="1400"/>
                        <a:t>游戏状态判定为GameOver</a:t>
                      </a:r>
                      <a:endParaRPr lang="en-US" altLang="en-US" sz="1400"/>
                    </a:p>
                  </a:txBody>
                  <a:tcPr marL="68580" marR="68580" marT="0" marB="0" vert="horz" anchor="t"/>
                </a:tc>
              </a:tr>
              <a:tr h="224155">
                <a:tc gridSpan="2">
                  <a:txBody>
                    <a:bodyPr/>
                    <a:p>
                      <a:pPr indent="0" algn="ctr">
                        <a:buNone/>
                      </a:pPr>
                      <a:r>
                        <a:rPr lang="en-US" sz="1400" b="1"/>
                        <a:t>主事件流</a:t>
                      </a:r>
                      <a:endParaRPr lang="en-US" altLang="en-US" sz="1400" b="1"/>
                    </a:p>
                  </a:txBody>
                  <a:tcPr marL="68580" marR="68580" marT="0" marB="0" vert="horz" anchor="t"/>
                </a:tc>
                <a:tc hMerge="1">
                  <a:tcPr/>
                </a:tc>
              </a:tr>
              <a:tr h="224790">
                <a:tc>
                  <a:txBody>
                    <a:bodyPr/>
                    <a:p>
                      <a:pPr indent="0" algn="ctr">
                        <a:buNone/>
                      </a:pPr>
                      <a:r>
                        <a:rPr lang="en-US" sz="1400" b="0"/>
                        <a:t>用户</a:t>
                      </a:r>
                      <a:endParaRPr lang="en-US" altLang="en-US" sz="1400" b="0"/>
                    </a:p>
                  </a:txBody>
                  <a:tcPr marL="68580" marR="68580" marT="0" marB="0" vert="horz" anchor="t"/>
                </a:tc>
                <a:tc>
                  <a:txBody>
                    <a:bodyPr/>
                    <a:p>
                      <a:pPr indent="0" algn="ctr">
                        <a:buNone/>
                      </a:pPr>
                      <a:r>
                        <a:rPr lang="en-US" sz="1400"/>
                        <a:t>系统</a:t>
                      </a:r>
                      <a:endParaRPr lang="en-US" altLang="en-US" sz="1400"/>
                    </a:p>
                  </a:txBody>
                  <a:tcPr marL="68580" marR="68580" marT="0" marB="0" vert="horz" anchor="t"/>
                </a:tc>
              </a:tr>
              <a:tr h="448945">
                <a:tc>
                  <a:txBody>
                    <a:bodyPr/>
                    <a:p>
                      <a:pPr indent="0">
                        <a:buNone/>
                      </a:pPr>
                      <a:r>
                        <a:rPr lang="en-US" sz="1400" b="0"/>
                        <a:t>1.打开网页，通过按键操作网格卡片移动合成数字</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621665">
                <a:tc>
                  <a:txBody>
                    <a:bodyPr/>
                    <a:p>
                      <a:pPr indent="0">
                        <a:buNone/>
                      </a:pPr>
                      <a:r>
                        <a:rPr lang="en-US" sz="1400"/>
                        <a:t> </a:t>
                      </a:r>
                      <a:endParaRPr lang="en-US" altLang="en-US" sz="1400"/>
                    </a:p>
                  </a:txBody>
                  <a:tcPr marL="68580" marR="68580" marT="0" marB="0" vert="horz" anchor="t"/>
                </a:tc>
                <a:tc>
                  <a:txBody>
                    <a:bodyPr/>
                    <a:p>
                      <a:pPr indent="0">
                        <a:buNone/>
                      </a:pPr>
                      <a:r>
                        <a:rPr lang="en-US" sz="1400"/>
                        <a:t>2.在用户的每一步移动后检查当前系统的状态，判断此时是否可移动。如果无法移动，则游戏结束。</a:t>
                      </a:r>
                      <a:endParaRPr lang="en-US" altLang="en-US" sz="1400"/>
                    </a:p>
                  </a:txBody>
                  <a:tcPr marL="68580" marR="68580" marT="0" marB="0" vert="horz" anchor="t"/>
                </a:tc>
              </a:tr>
              <a:tr h="224155">
                <a:tc>
                  <a:txBody>
                    <a:bodyPr/>
                    <a:p>
                      <a:pPr indent="0">
                        <a:buNone/>
                      </a:pPr>
                      <a:r>
                        <a:rPr lang="en-US" sz="1400" b="0"/>
                        <a:t>3.点击Restart</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224790">
                <a:tc>
                  <a:txBody>
                    <a:bodyPr/>
                    <a:p>
                      <a:pPr indent="0">
                        <a:buNone/>
                      </a:pPr>
                      <a:r>
                        <a:rPr lang="en-US" sz="1400"/>
                        <a:t> </a:t>
                      </a:r>
                      <a:endParaRPr lang="en-US" altLang="en-US" sz="1400"/>
                    </a:p>
                  </a:txBody>
                  <a:tcPr marL="68580" marR="68580" marT="0" marB="0" vert="horz" anchor="t"/>
                </a:tc>
                <a:tc>
                  <a:txBody>
                    <a:bodyPr/>
                    <a:p>
                      <a:pPr indent="0">
                        <a:buNone/>
                      </a:pPr>
                      <a:r>
                        <a:rPr lang="en-US" sz="1400"/>
                        <a:t>4.重新开始游戏</a:t>
                      </a:r>
                      <a:endParaRPr lang="en-US" altLang="en-US" sz="1400"/>
                    </a:p>
                  </a:txBody>
                  <a:tcPr marL="68580" marR="68580" marT="0" marB="0" vert="horz" anchor="t"/>
                </a:tc>
              </a:tr>
              <a:tr h="212090">
                <a:tc gridSpan="2">
                  <a:txBody>
                    <a:bodyPr/>
                    <a:p>
                      <a:pPr indent="0" algn="ctr">
                        <a:buNone/>
                      </a:pPr>
                      <a:r>
                        <a:rPr lang="en-US" sz="1400"/>
                        <a:t>异常流</a:t>
                      </a:r>
                      <a:endParaRPr lang="en-US" altLang="en-US" sz="1400"/>
                    </a:p>
                  </a:txBody>
                  <a:tcPr marL="68580" marR="68580" marT="0" marB="0" vert="horz" anchor="t"/>
                </a:tc>
                <a:tc hMerge="1">
                  <a:tcPr/>
                </a:tc>
              </a:tr>
              <a:tr h="224790">
                <a:tc>
                  <a:txBody>
                    <a:bodyPr/>
                    <a:p>
                      <a:pPr indent="0" algn="ctr">
                        <a:buNone/>
                      </a:pPr>
                      <a:r>
                        <a:rPr lang="en-US" sz="1400"/>
                        <a:t>异常流</a:t>
                      </a:r>
                      <a:endParaRPr lang="en-US" altLang="en-US" sz="1400"/>
                    </a:p>
                  </a:txBody>
                  <a:tcPr marL="68580" marR="68580" marT="0" marB="0" vert="horz" anchor="t"/>
                </a:tc>
                <a:tc>
                  <a:txBody>
                    <a:bodyPr/>
                    <a:p>
                      <a:pPr indent="0">
                        <a:buNone/>
                      </a:pPr>
                      <a:r>
                        <a:rPr lang="en-US" sz="1400"/>
                        <a:t>无</a:t>
                      </a:r>
                      <a:endParaRPr lang="en-US" altLang="en-US" sz="1400"/>
                    </a:p>
                  </a:txBody>
                  <a:tcPr marL="68580" marR="68580" marT="0" marB="0" vert="horz" anchor="t"/>
                </a:tc>
              </a:tr>
              <a:tr h="224155">
                <a:tc>
                  <a:txBody>
                    <a:bodyPr/>
                    <a:p>
                      <a:pPr indent="0" algn="ctr">
                        <a:buNone/>
                      </a:pPr>
                      <a:r>
                        <a:rPr lang="en-US" sz="1400"/>
                        <a:t>系统</a:t>
                      </a:r>
                      <a:endParaRPr lang="en-US" altLang="en-US" sz="1400"/>
                    </a:p>
                  </a:txBody>
                  <a:tcPr marL="68580" marR="68580" marT="0" marB="0" vert="horz" anchor="t"/>
                </a:tc>
                <a:tc>
                  <a:txBody>
                    <a:bodyPr/>
                    <a:p>
                      <a:pPr indent="0">
                        <a:buNone/>
                      </a:pPr>
                      <a:r>
                        <a:rPr lang="en-US" sz="1400"/>
                        <a:t>无</a:t>
                      </a:r>
                      <a:endParaRPr lang="en-US" altLang="en-US" sz="1400"/>
                    </a:p>
                  </a:txBody>
                  <a:tcPr marL="68580" marR="68580" marT="0" marB="0" vert="horz" anchor="t"/>
                </a:tc>
              </a:tr>
            </a:tbl>
          </a:graphicData>
        </a:graphic>
      </p:graphicFrame>
      <p:sp>
        <p:nvSpPr>
          <p:cNvPr id="5" name="文本框 4"/>
          <p:cNvSpPr txBox="1"/>
          <p:nvPr/>
        </p:nvSpPr>
        <p:spPr>
          <a:xfrm>
            <a:off x="478155" y="1344295"/>
            <a:ext cx="1837690" cy="368300"/>
          </a:xfrm>
          <a:prstGeom prst="rect">
            <a:avLst/>
          </a:prstGeom>
          <a:noFill/>
        </p:spPr>
        <p:txBody>
          <a:bodyPr wrap="square" rtlCol="0">
            <a:spAutoFit/>
          </a:bodyPr>
          <a:p>
            <a:r>
              <a:rPr lang="en-US" altLang="zh-CN"/>
              <a:t>1.</a:t>
            </a:r>
            <a:r>
              <a:rPr lang="zh-CN" altLang="en-US"/>
              <a:t>游戏用例</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589" name="图片 -2147482590"/>
          <p:cNvPicPr>
            <a:picLocks noChangeAspect="1"/>
          </p:cNvPicPr>
          <p:nvPr/>
        </p:nvPicPr>
        <p:blipFill>
          <a:blip r:embed="rId1"/>
          <a:stretch>
            <a:fillRect/>
          </a:stretch>
        </p:blipFill>
        <p:spPr>
          <a:xfrm>
            <a:off x="1973580" y="702945"/>
            <a:ext cx="5581650" cy="4112895"/>
          </a:xfrm>
          <a:prstGeom prst="rect">
            <a:avLst/>
          </a:prstGeom>
          <a:noFill/>
          <a:ln w="9525">
            <a:noFill/>
          </a:ln>
        </p:spPr>
      </p:pic>
      <p:sp>
        <p:nvSpPr>
          <p:cNvPr id="2" name="文本框 1"/>
          <p:cNvSpPr txBox="1"/>
          <p:nvPr/>
        </p:nvSpPr>
        <p:spPr>
          <a:xfrm>
            <a:off x="318135" y="838835"/>
            <a:ext cx="1733550" cy="368300"/>
          </a:xfrm>
          <a:prstGeom prst="rect">
            <a:avLst/>
          </a:prstGeom>
          <a:noFill/>
        </p:spPr>
        <p:txBody>
          <a:bodyPr wrap="square" rtlCol="0">
            <a:spAutoFit/>
          </a:bodyPr>
          <a:p>
            <a:r>
              <a:rPr lang="zh-CN" altLang="en-US"/>
              <a:t>游戏顺序图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3082925" y="561340"/>
          <a:ext cx="5709920" cy="4481195"/>
        </p:xfrm>
        <a:graphic>
          <a:graphicData uri="http://schemas.openxmlformats.org/drawingml/2006/table">
            <a:tbl>
              <a:tblPr firstRow="1" firstCol="1" bandRow="1">
                <a:tableStyleId>{91EBBBCC-DAD2-459C-BE2E-F6DE35CF9A28}</a:tableStyleId>
              </a:tblPr>
              <a:tblGrid>
                <a:gridCol w="2332355"/>
                <a:gridCol w="3377565"/>
              </a:tblGrid>
              <a:tr h="320675">
                <a:tc>
                  <a:txBody>
                    <a:bodyPr/>
                    <a:p>
                      <a:pPr indent="0" algn="ctr">
                        <a:buNone/>
                      </a:pPr>
                      <a:r>
                        <a:rPr lang="en-US" sz="1400"/>
                        <a:t>用例名称</a:t>
                      </a:r>
                      <a:endParaRPr lang="en-US" altLang="en-US" sz="1400"/>
                    </a:p>
                  </a:txBody>
                  <a:tcPr marL="68580" marR="68580" marT="0" marB="0" vert="horz" anchor="t"/>
                </a:tc>
                <a:tc>
                  <a:txBody>
                    <a:bodyPr/>
                    <a:p>
                      <a:pPr indent="0" algn="ctr">
                        <a:buNone/>
                      </a:pPr>
                      <a:r>
                        <a:rPr lang="zh-CN" altLang="en-US" sz="1400"/>
                        <a:t>显示分数</a:t>
                      </a:r>
                      <a:r>
                        <a:rPr lang="en-US" sz="1400"/>
                        <a:t>用例</a:t>
                      </a:r>
                      <a:endParaRPr lang="en-US" altLang="en-US" sz="1400"/>
                    </a:p>
                  </a:txBody>
                  <a:tcPr marL="68580" marR="68580" marT="0" marB="0" vert="horz" anchor="t"/>
                </a:tc>
              </a:tr>
              <a:tr h="226060">
                <a:tc>
                  <a:txBody>
                    <a:bodyPr/>
                    <a:p>
                      <a:pPr indent="0" algn="ctr">
                        <a:buNone/>
                      </a:pPr>
                      <a:r>
                        <a:rPr lang="en-US" sz="1400"/>
                        <a:t>参与者</a:t>
                      </a:r>
                      <a:endParaRPr lang="en-US" altLang="en-US" sz="1400"/>
                    </a:p>
                  </a:txBody>
                  <a:tcPr marL="68580" marR="68580" marT="0" marB="0" vert="horz" anchor="t"/>
                </a:tc>
                <a:tc>
                  <a:txBody>
                    <a:bodyPr/>
                    <a:p>
                      <a:pPr indent="0">
                        <a:buNone/>
                      </a:pPr>
                      <a:r>
                        <a:rPr lang="en-US" sz="1400"/>
                        <a:t>用户、系统</a:t>
                      </a:r>
                      <a:endParaRPr lang="en-US" altLang="en-US" sz="1400"/>
                    </a:p>
                  </a:txBody>
                  <a:tcPr marL="68580" marR="68580" marT="0" marB="0" vert="horz" anchor="t"/>
                </a:tc>
              </a:tr>
              <a:tr h="453390">
                <a:tc>
                  <a:txBody>
                    <a:bodyPr/>
                    <a:p>
                      <a:pPr indent="0" algn="ctr">
                        <a:buNone/>
                      </a:pPr>
                      <a:r>
                        <a:rPr lang="en-US" sz="1400"/>
                        <a:t>描述</a:t>
                      </a:r>
                      <a:endParaRPr lang="en-US" altLang="en-US" sz="1400"/>
                    </a:p>
                  </a:txBody>
                  <a:tcPr marL="68580" marR="68580" marT="0" marB="0" vert="horz" anchor="t"/>
                </a:tc>
                <a:tc>
                  <a:txBody>
                    <a:bodyPr/>
                    <a:p>
                      <a:pPr indent="0">
                        <a:buNone/>
                      </a:pPr>
                      <a:r>
                        <a:rPr lang="en-US" sz="1400"/>
                        <a:t>用户移动格子若分数增加更新分数，并同时更新最大分数</a:t>
                      </a:r>
                      <a:endParaRPr lang="en-US" altLang="en-US" sz="1400"/>
                    </a:p>
                  </a:txBody>
                  <a:tcPr marL="68580" marR="68580" marT="0" marB="0" vert="horz" anchor="t"/>
                </a:tc>
              </a:tr>
              <a:tr h="226695">
                <a:tc>
                  <a:txBody>
                    <a:bodyPr/>
                    <a:p>
                      <a:pPr indent="0" algn="ctr">
                        <a:buNone/>
                      </a:pPr>
                      <a:r>
                        <a:rPr lang="en-US" sz="1400"/>
                        <a:t>启动</a:t>
                      </a:r>
                      <a:endParaRPr lang="en-US" altLang="en-US" sz="1400"/>
                    </a:p>
                  </a:txBody>
                  <a:tcPr marL="68580" marR="68580" marT="0" marB="0" vert="horz" anchor="t"/>
                </a:tc>
                <a:tc>
                  <a:txBody>
                    <a:bodyPr/>
                    <a:p>
                      <a:pPr indent="0">
                        <a:buNone/>
                      </a:pPr>
                      <a:r>
                        <a:rPr lang="en-US" sz="1400"/>
                        <a:t>移动并有数字合并</a:t>
                      </a:r>
                      <a:endParaRPr lang="en-US" altLang="en-US" sz="1400"/>
                    </a:p>
                  </a:txBody>
                  <a:tcPr marL="68580" marR="68580" marT="0" marB="0" vert="horz" anchor="t"/>
                </a:tc>
              </a:tr>
              <a:tr h="226060">
                <a:tc>
                  <a:txBody>
                    <a:bodyPr/>
                    <a:p>
                      <a:pPr indent="0" algn="ctr">
                        <a:buNone/>
                      </a:pPr>
                      <a:r>
                        <a:rPr lang="en-US" sz="1400"/>
                        <a:t>前置条件</a:t>
                      </a:r>
                      <a:endParaRPr lang="en-US" altLang="en-US" sz="1400"/>
                    </a:p>
                  </a:txBody>
                  <a:tcPr marL="68580" marR="68580" marT="0" marB="0" vert="horz" anchor="t"/>
                </a:tc>
                <a:tc>
                  <a:txBody>
                    <a:bodyPr/>
                    <a:p>
                      <a:pPr indent="0">
                        <a:buNone/>
                      </a:pPr>
                      <a:r>
                        <a:rPr lang="en-US" sz="1400"/>
                        <a:t>数字合并</a:t>
                      </a:r>
                      <a:endParaRPr lang="en-US" altLang="en-US" sz="1400"/>
                    </a:p>
                  </a:txBody>
                  <a:tcPr marL="68580" marR="68580" marT="0" marB="0" vert="horz" anchor="t"/>
                </a:tc>
              </a:tr>
              <a:tr h="377825">
                <a:tc>
                  <a:txBody>
                    <a:bodyPr/>
                    <a:p>
                      <a:pPr indent="0" algn="ctr">
                        <a:buNone/>
                      </a:pPr>
                      <a:r>
                        <a:rPr lang="en-US" sz="1400"/>
                        <a:t>后置条件</a:t>
                      </a:r>
                      <a:endParaRPr lang="en-US" altLang="en-US" sz="1400"/>
                    </a:p>
                  </a:txBody>
                  <a:tcPr marL="68580" marR="68580" marT="0" marB="0" vert="horz" anchor="t"/>
                </a:tc>
                <a:tc>
                  <a:txBody>
                    <a:bodyPr/>
                    <a:p>
                      <a:pPr indent="0">
                        <a:buNone/>
                      </a:pPr>
                      <a:r>
                        <a:rPr lang="en-US" sz="1400"/>
                        <a:t>游戏状态判定为GameOver</a:t>
                      </a:r>
                      <a:endParaRPr lang="en-US" altLang="en-US" sz="1400"/>
                    </a:p>
                  </a:txBody>
                  <a:tcPr marL="68580" marR="68580" marT="0" marB="0" vert="horz" anchor="t"/>
                </a:tc>
              </a:tr>
              <a:tr h="226695">
                <a:tc gridSpan="2">
                  <a:txBody>
                    <a:bodyPr/>
                    <a:p>
                      <a:pPr indent="0" algn="ctr">
                        <a:buNone/>
                      </a:pPr>
                      <a:r>
                        <a:rPr lang="en-US" sz="1400"/>
                        <a:t>主事件流</a:t>
                      </a:r>
                      <a:endParaRPr lang="en-US" altLang="en-US" sz="1400"/>
                    </a:p>
                  </a:txBody>
                  <a:tcPr marL="68580" marR="68580" marT="0" marB="0" vert="horz" anchor="t"/>
                </a:tc>
                <a:tc hMerge="1">
                  <a:tcPr/>
                </a:tc>
              </a:tr>
              <a:tr h="225425">
                <a:tc>
                  <a:txBody>
                    <a:bodyPr/>
                    <a:p>
                      <a:pPr indent="0" algn="ctr">
                        <a:buNone/>
                      </a:pPr>
                      <a:r>
                        <a:rPr lang="en-US" sz="1400" b="0"/>
                        <a:t>用户</a:t>
                      </a:r>
                      <a:endParaRPr lang="en-US" altLang="en-US" sz="1400" b="0"/>
                    </a:p>
                  </a:txBody>
                  <a:tcPr marL="68580" marR="68580" marT="0" marB="0" vert="horz" anchor="t"/>
                </a:tc>
                <a:tc>
                  <a:txBody>
                    <a:bodyPr/>
                    <a:p>
                      <a:pPr indent="0" algn="ctr">
                        <a:buNone/>
                      </a:pPr>
                      <a:r>
                        <a:rPr lang="en-US" sz="1400"/>
                        <a:t>系统</a:t>
                      </a:r>
                      <a:endParaRPr lang="en-US" altLang="en-US" sz="1400"/>
                    </a:p>
                  </a:txBody>
                  <a:tcPr marL="68580" marR="68580" marT="0" marB="0" vert="horz" anchor="t"/>
                </a:tc>
              </a:tr>
              <a:tr h="640080">
                <a:tc>
                  <a:txBody>
                    <a:bodyPr/>
                    <a:p>
                      <a:pPr indent="0">
                        <a:buNone/>
                      </a:pPr>
                      <a:r>
                        <a:rPr lang="en-US" sz="1400" b="0"/>
                        <a:t>1.打开网页，通过按键操作网格卡片移动合成数字引起分数改变</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426720">
                <a:tc>
                  <a:txBody>
                    <a:bodyPr/>
                    <a:p>
                      <a:pPr indent="0">
                        <a:buNone/>
                      </a:pPr>
                      <a:r>
                        <a:rPr lang="en-US" sz="1400"/>
                        <a:t> </a:t>
                      </a:r>
                      <a:endParaRPr lang="en-US" altLang="en-US" sz="1400"/>
                    </a:p>
                  </a:txBody>
                  <a:tcPr marL="68580" marR="68580" marT="0" marB="0" vert="horz" anchor="t"/>
                </a:tc>
                <a:tc>
                  <a:txBody>
                    <a:bodyPr/>
                    <a:p>
                      <a:pPr indent="0">
                        <a:buNone/>
                      </a:pPr>
                      <a:r>
                        <a:rPr lang="en-US" sz="1400"/>
                        <a:t>2.在用户的每一次分数改变时更新分数和历史最高分。</a:t>
                      </a:r>
                      <a:endParaRPr lang="en-US" altLang="en-US" sz="1400"/>
                    </a:p>
                  </a:txBody>
                  <a:tcPr marL="68580" marR="68580" marT="0" marB="0" vert="horz" anchor="t"/>
                </a:tc>
              </a:tr>
              <a:tr h="226060">
                <a:tc>
                  <a:txBody>
                    <a:bodyPr/>
                    <a:p>
                      <a:pPr indent="0">
                        <a:buNone/>
                      </a:pPr>
                      <a:r>
                        <a:rPr lang="en-US" sz="1400" b="0"/>
                        <a:t>3.点击Restart</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226695">
                <a:tc>
                  <a:txBody>
                    <a:bodyPr/>
                    <a:p>
                      <a:pPr indent="0">
                        <a:buNone/>
                      </a:pPr>
                      <a:r>
                        <a:rPr lang="en-US" sz="1400"/>
                        <a:t> </a:t>
                      </a:r>
                      <a:endParaRPr lang="en-US" altLang="en-US" sz="1400"/>
                    </a:p>
                  </a:txBody>
                  <a:tcPr marL="68580" marR="68580" marT="0" marB="0" vert="horz" anchor="t"/>
                </a:tc>
                <a:tc>
                  <a:txBody>
                    <a:bodyPr/>
                    <a:p>
                      <a:pPr indent="0">
                        <a:buNone/>
                      </a:pPr>
                      <a:r>
                        <a:rPr lang="en-US" sz="1400"/>
                        <a:t>4.当前分数置零</a:t>
                      </a:r>
                      <a:endParaRPr lang="en-US" altLang="en-US" sz="1400"/>
                    </a:p>
                  </a:txBody>
                  <a:tcPr marL="68580" marR="68580" marT="0" marB="0" vert="horz" anchor="t"/>
                </a:tc>
              </a:tr>
              <a:tr h="225425">
                <a:tc gridSpan="2">
                  <a:txBody>
                    <a:bodyPr/>
                    <a:p>
                      <a:pPr indent="0" algn="ctr">
                        <a:buNone/>
                      </a:pPr>
                      <a:r>
                        <a:rPr lang="en-US" sz="1400"/>
                        <a:t>异常流</a:t>
                      </a:r>
                      <a:endParaRPr lang="en-US" altLang="en-US" sz="1400"/>
                    </a:p>
                  </a:txBody>
                  <a:tcPr marL="68580" marR="68580" marT="0" marB="0" vert="horz" anchor="t"/>
                </a:tc>
                <a:tc hMerge="1">
                  <a:tcPr/>
                </a:tc>
              </a:tr>
              <a:tr h="227330">
                <a:tc>
                  <a:txBody>
                    <a:bodyPr/>
                    <a:p>
                      <a:pPr indent="0" algn="ctr">
                        <a:buNone/>
                      </a:pPr>
                      <a:r>
                        <a:rPr lang="en-US" sz="1400"/>
                        <a:t>异常流</a:t>
                      </a:r>
                      <a:endParaRPr lang="en-US" altLang="en-US" sz="1400"/>
                    </a:p>
                  </a:txBody>
                  <a:tcPr marL="68580" marR="68580" marT="0" marB="0" vert="horz" anchor="t"/>
                </a:tc>
                <a:tc>
                  <a:txBody>
                    <a:bodyPr/>
                    <a:p>
                      <a:pPr indent="0">
                        <a:buNone/>
                      </a:pPr>
                      <a:r>
                        <a:rPr lang="en-US" sz="1400"/>
                        <a:t>打开网页无本地分数</a:t>
                      </a:r>
                      <a:endParaRPr lang="en-US" altLang="en-US" sz="1400"/>
                    </a:p>
                  </a:txBody>
                  <a:tcPr marL="68580" marR="68580" marT="0" marB="0" vert="horz" anchor="t"/>
                </a:tc>
              </a:tr>
              <a:tr h="226060">
                <a:tc>
                  <a:txBody>
                    <a:bodyPr/>
                    <a:p>
                      <a:pPr indent="0" algn="ctr">
                        <a:buNone/>
                      </a:pPr>
                      <a:r>
                        <a:rPr lang="en-US" sz="1400"/>
                        <a:t>系统</a:t>
                      </a:r>
                      <a:endParaRPr lang="en-US" altLang="en-US" sz="1400"/>
                    </a:p>
                  </a:txBody>
                  <a:tcPr marL="68580" marR="68580" marT="0" marB="0" vert="horz" anchor="t"/>
                </a:tc>
                <a:tc>
                  <a:txBody>
                    <a:bodyPr/>
                    <a:p>
                      <a:pPr indent="0">
                        <a:buNone/>
                      </a:pPr>
                      <a:r>
                        <a:rPr lang="en-US" sz="1400"/>
                        <a:t>将最高分数置零</a:t>
                      </a:r>
                      <a:endParaRPr lang="en-US" altLang="en-US" sz="1400"/>
                    </a:p>
                  </a:txBody>
                  <a:tcPr marL="68580" marR="68580" marT="0" marB="0" vert="horz" anchor="t"/>
                </a:tc>
              </a:tr>
            </a:tbl>
          </a:graphicData>
        </a:graphic>
      </p:graphicFrame>
      <p:sp>
        <p:nvSpPr>
          <p:cNvPr id="5" name="文本框 4"/>
          <p:cNvSpPr txBox="1"/>
          <p:nvPr/>
        </p:nvSpPr>
        <p:spPr>
          <a:xfrm>
            <a:off x="430530" y="706120"/>
            <a:ext cx="1837690" cy="368300"/>
          </a:xfrm>
          <a:prstGeom prst="rect">
            <a:avLst/>
          </a:prstGeom>
          <a:noFill/>
        </p:spPr>
        <p:txBody>
          <a:bodyPr wrap="square" rtlCol="0">
            <a:spAutoFit/>
          </a:bodyPr>
          <a:p>
            <a:r>
              <a:rPr lang="en-US" altLang="zh-CN"/>
              <a:t>2.</a:t>
            </a:r>
            <a:r>
              <a:rPr lang="zh-CN" altLang="en-US"/>
              <a:t>显示分数</a:t>
            </a:r>
            <a:r>
              <a:rPr lang="zh-CN" altLang="en-US"/>
              <a:t>用例</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2131</Words>
  <Application>WPS 演示</Application>
  <PresentationFormat>全屏显示(16:9)</PresentationFormat>
  <Paragraphs>401</Paragraphs>
  <Slides>29</Slides>
  <Notes>35</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Arial Unicode MS</vt:lpstr>
      <vt:lpstr>Calibri</vt:lpstr>
      <vt:lpstr>经典特宋简</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https://chinappt.taobao.com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xcwzy</cp:lastModifiedBy>
  <cp:revision>10</cp:revision>
  <dcterms:created xsi:type="dcterms:W3CDTF">2018-10-23T00:54:00Z</dcterms:created>
  <dcterms:modified xsi:type="dcterms:W3CDTF">2018-11-21T13:05:01Z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