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6" r:id="rId5"/>
    <p:sldId id="258" r:id="rId6"/>
    <p:sldId id="259" r:id="rId7"/>
    <p:sldId id="331" r:id="rId8"/>
    <p:sldId id="332" r:id="rId9"/>
    <p:sldId id="333" r:id="rId10"/>
    <p:sldId id="334" r:id="rId11"/>
    <p:sldId id="266" r:id="rId12"/>
    <p:sldId id="305" r:id="rId13"/>
    <p:sldId id="335" r:id="rId14"/>
    <p:sldId id="336" r:id="rId15"/>
    <p:sldId id="337" r:id="rId16"/>
    <p:sldId id="338" r:id="rId17"/>
    <p:sldId id="339" r:id="rId18"/>
    <p:sldId id="341" r:id="rId19"/>
    <p:sldId id="267" r:id="rId20"/>
    <p:sldId id="304" r:id="rId21"/>
    <p:sldId id="342" r:id="rId22"/>
    <p:sldId id="343" r:id="rId23"/>
    <p:sldId id="299" r:id="rId24"/>
    <p:sldId id="312" r:id="rId25"/>
    <p:sldId id="330" r:id="rId26"/>
    <p:sldId id="290" r:id="rId2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815"/>
    <a:srgbClr val="004D97"/>
    <a:srgbClr val="27A1A6"/>
    <a:srgbClr val="132439"/>
    <a:srgbClr val="781800"/>
    <a:srgbClr val="CC6600"/>
    <a:srgbClr val="783018"/>
    <a:srgbClr val="A00028"/>
    <a:srgbClr val="9B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386" autoAdjust="0"/>
  </p:normalViewPr>
  <p:slideViewPr>
    <p:cSldViewPr>
      <p:cViewPr varScale="1">
        <p:scale>
          <a:sx n="97" d="100"/>
          <a:sy n="97" d="100"/>
        </p:scale>
        <p:origin x="606" y="90"/>
      </p:cViewPr>
      <p:guideLst>
        <p:guide orient="horz" pos="1577"/>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BF691C-5B29-40E8-AB89-AECE83AAFA4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ACA81-74D7-4DD5-A71C-F090A9B34D5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店铺：</a:t>
            </a:r>
            <a:r>
              <a:rPr lang="en-US" altLang="zh-CN" dirty="0" smtClean="0"/>
              <a:t>BOSSPPT</a:t>
            </a:r>
            <a:r>
              <a:rPr lang="zh-CN" altLang="en-US" dirty="0" smtClean="0"/>
              <a:t>顶尖职业文案</a:t>
            </a:r>
            <a:endParaRPr lang="zh-CN" altLang="en-US" dirty="0" smtClean="0"/>
          </a:p>
          <a:p>
            <a:r>
              <a:rPr lang="en-US" altLang="zh-CN" dirty="0" smtClean="0"/>
              <a:t>https://chinappt.taobao.com</a:t>
            </a:r>
            <a:endParaRPr lang="en-US" altLang="zh-CN" dirty="0" smtClean="0"/>
          </a:p>
          <a:p>
            <a:r>
              <a:rPr lang="zh-CN" altLang="en-US" dirty="0" smtClean="0"/>
              <a:t>（如果您购买此</a:t>
            </a:r>
            <a:r>
              <a:rPr lang="en-US" altLang="zh-CN" dirty="0" smtClean="0"/>
              <a:t>PPT</a:t>
            </a:r>
            <a:r>
              <a:rPr lang="zh-CN" altLang="en-US" dirty="0" smtClean="0"/>
              <a:t>非上述网址，视为盗版本店，可以要求退货）</a:t>
            </a:r>
            <a:endParaRPr lang="zh-CN" altLang="en-US" dirty="0"/>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店铺：</a:t>
            </a:r>
            <a:r>
              <a:rPr lang="en-US" altLang="zh-CN" dirty="0" smtClean="0"/>
              <a:t>BOSSPPT</a:t>
            </a:r>
            <a:r>
              <a:rPr lang="zh-CN" altLang="en-US" dirty="0" smtClean="0"/>
              <a:t>顶尖职业文案</a:t>
            </a:r>
            <a:endParaRPr lang="zh-CN" altLang="en-US" dirty="0" smtClean="0"/>
          </a:p>
          <a:p>
            <a:r>
              <a:rPr lang="en-US" altLang="zh-CN" dirty="0" smtClean="0"/>
              <a:t>https://chinappt.taobao.com</a:t>
            </a:r>
            <a:endParaRPr lang="en-US" altLang="zh-CN" dirty="0" smtClean="0"/>
          </a:p>
          <a:p>
            <a:r>
              <a:rPr lang="zh-CN" altLang="en-US" dirty="0" smtClean="0"/>
              <a:t>（如果您购买此</a:t>
            </a:r>
            <a:r>
              <a:rPr lang="en-US" altLang="zh-CN" dirty="0" smtClean="0"/>
              <a:t>PPT</a:t>
            </a:r>
            <a:r>
              <a:rPr lang="zh-CN" altLang="en-US" dirty="0" smtClean="0"/>
              <a:t>非上述网址，视为盗版本店，可以要求退货）</a:t>
            </a:r>
            <a:endParaRPr lang="zh-CN" altLang="en-US" dirty="0"/>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店铺：</a:t>
            </a:r>
            <a:r>
              <a:rPr lang="en-US" altLang="zh-CN" dirty="0" smtClean="0"/>
              <a:t>BOSSPPT</a:t>
            </a:r>
            <a:r>
              <a:rPr lang="zh-CN" altLang="en-US" dirty="0" smtClean="0"/>
              <a:t>顶尖职业文案</a:t>
            </a:r>
            <a:endParaRPr lang="zh-CN" altLang="en-US" dirty="0" smtClean="0"/>
          </a:p>
          <a:p>
            <a:r>
              <a:rPr lang="en-US" altLang="zh-CN" dirty="0" smtClean="0"/>
              <a:t>https://chinappt.taobao.com</a:t>
            </a:r>
            <a:endParaRPr lang="en-US" altLang="zh-CN" dirty="0" smtClean="0"/>
          </a:p>
          <a:p>
            <a:r>
              <a:rPr lang="zh-CN" altLang="en-US" dirty="0" smtClean="0"/>
              <a:t>（如果您购买此</a:t>
            </a:r>
            <a:r>
              <a:rPr lang="en-US" altLang="zh-CN" dirty="0" smtClean="0"/>
              <a:t>PPT</a:t>
            </a:r>
            <a:r>
              <a:rPr lang="zh-CN" altLang="en-US" dirty="0" smtClean="0"/>
              <a:t>非上述网址，视为盗版本店，可以要求退货）</a:t>
            </a:r>
            <a:endParaRPr lang="zh-CN" altLang="en-US" dirty="0"/>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3ACA81-74D7-4DD5-A71C-F090A9B34D5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0075A0B-F3B2-4BD5-8250-681384D2AAA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CE180D-990F-42EB-8706-9B253A4D46B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0075A0B-F3B2-4BD5-8250-681384D2AAA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CE180D-990F-42EB-8706-9B253A4D46B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0075A0B-F3B2-4BD5-8250-681384D2AAAA}"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ACE180D-990F-42EB-8706-9B253A4D46B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file:///C:\Users\dzh\Desktop\PPT(023)11-11\8748498237600128.mp3" TargetMode="External"/><Relationship Id="rId1" Type="http://schemas.openxmlformats.org/officeDocument/2006/relationships/audio" Target="file:///C:\Users\dzh\Desktop\PPT(023)11-11\8748498237600128.mp3"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8748498237600128.mp3">
            <a:hlinkClick r:id="" action="ppaction://media"/>
          </p:cNvPr>
          <p:cNvPicPr>
            <a:picLocks noRot="1" noChangeAspect="1"/>
          </p:cNvPicPr>
          <p:nvPr>
            <a:audioFile r:link="rId1"/>
            <p:extLst>
              <p:ext uri="{DAA4B4D4-6D71-4841-9C94-3DE7FCFB9230}">
                <p14:media xmlns:p14="http://schemas.microsoft.com/office/powerpoint/2010/main" r:link="rId2"/>
              </p:ext>
            </p:extLst>
          </p:nvPr>
        </p:nvPicPr>
        <p:blipFill>
          <a:blip r:embed="rId3"/>
          <a:srcRect/>
          <a:stretch>
            <a:fillRect/>
          </a:stretch>
        </p:blipFill>
        <p:spPr bwMode="auto">
          <a:xfrm>
            <a:off x="9913045" y="3438023"/>
            <a:ext cx="2438400" cy="219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568451" y="1334764"/>
            <a:ext cx="6007100" cy="706755"/>
          </a:xfrm>
          <a:prstGeom prst="rect">
            <a:avLst/>
          </a:prstGeom>
          <a:noFill/>
        </p:spPr>
        <p:txBody>
          <a:bodyPr wrap="none" rtlCol="0">
            <a:spAutoFit/>
          </a:bodyPr>
          <a:lstStyle/>
          <a:p>
            <a:pPr algn="ctr"/>
            <a:r>
              <a:rPr lang="en-US" altLang="zh-CN" sz="4000" b="1" dirty="0" smtClean="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rPr>
              <a:t>小游戏第二次大作业</a:t>
            </a:r>
            <a:endParaRPr lang="zh-CN" altLang="en-US" sz="40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Rectangle 8"/>
          <p:cNvSpPr>
            <a:spLocks noChangeArrowheads="1"/>
          </p:cNvSpPr>
          <p:nvPr/>
        </p:nvSpPr>
        <p:spPr bwMode="auto">
          <a:xfrm>
            <a:off x="4602480" y="2257155"/>
            <a:ext cx="2891790" cy="215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1400" dirty="0">
                <a:solidFill>
                  <a:schemeClr val="tx1">
                    <a:lumMod val="75000"/>
                    <a:lumOff val="25000"/>
                  </a:schemeClr>
                </a:solidFill>
                <a:latin typeface="微软雅黑" panose="020B0503020204020204" pitchFamily="34" charset="-122"/>
                <a:ea typeface="微软雅黑" panose="020B0503020204020204" pitchFamily="34" charset="-122"/>
              </a:rPr>
              <a:t>报告人：汪振宇 学号：</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SA18225350</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8"/>
                                        </p:tgtEl>
                                      </p:cBhvr>
                                    </p:cmd>
                                  </p:childTnLst>
                                </p:cTn>
                              </p:par>
                            </p:childTnLst>
                          </p:cTn>
                        </p:par>
                        <p:par>
                          <p:cTn id="7" fill="hold">
                            <p:stCondLst>
                              <p:cond delay="0"/>
                            </p:stCondLst>
                            <p:childTnLst>
                              <p:par>
                                <p:cTn id="8" presetID="41" presetClass="entr" presetSubtype="0" fill="hold" grpId="0" nodeType="afterEffect">
                                  <p:stCondLst>
                                    <p:cond delay="0"/>
                                  </p:stCondLst>
                                  <p:iterate type="lt">
                                    <p:tmPct val="10000"/>
                                  </p:iterate>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12"/>
                                        </p:tgtEl>
                                        <p:attrNameLst>
                                          <p:attrName>ppt_y</p:attrName>
                                        </p:attrNameLst>
                                      </p:cBhvr>
                                      <p:tavLst>
                                        <p:tav tm="0">
                                          <p:val>
                                            <p:strVal val="#ppt_y"/>
                                          </p:val>
                                        </p:tav>
                                        <p:tav tm="100000">
                                          <p:val>
                                            <p:strVal val="#ppt_y"/>
                                          </p:val>
                                        </p:tav>
                                      </p:tavLst>
                                    </p:anim>
                                    <p:anim calcmode="lin" valueType="num">
                                      <p:cBhvr>
                                        <p:cTn id="12"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12"/>
                                        </p:tgtEl>
                                      </p:cBhvr>
                                    </p:animEffect>
                                  </p:childTnLst>
                                </p:cTn>
                              </p:par>
                            </p:childTnLst>
                          </p:cTn>
                        </p:par>
                        <p:par>
                          <p:cTn id="15" fill="hold">
                            <p:stCondLst>
                              <p:cond delay="1100"/>
                            </p:stCondLst>
                            <p:childTnLst>
                              <p:par>
                                <p:cTn id="16" presetID="47"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1" repeatCount="indefinite" fill="remove" display="0">
                  <p:stCondLst>
                    <p:cond delay="indefinite"/>
                  </p:stCondLst>
                  <p:endCondLst>
                    <p:cond evt="onStopAudio" delay="0">
                      <p:tgtEl>
                        <p:sldTgt/>
                      </p:tgtEl>
                    </p:cond>
                  </p:endCondLst>
                </p:cTn>
                <p:tgtEl>
                  <p:spTgt spid="18"/>
                </p:tgtEl>
              </p:cMediaNode>
            </p:audio>
          </p:childTnLst>
        </p:cTn>
      </p:par>
    </p:tnLst>
    <p:bldLst>
      <p:bldP spid="12"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23989" y="163088"/>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分析建模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92430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036820" y="361950"/>
            <a:ext cx="410718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2147482622" name="图片 6"/>
          <p:cNvPicPr>
            <a:picLocks noChangeAspect="1"/>
          </p:cNvPicPr>
          <p:nvPr/>
        </p:nvPicPr>
        <p:blipFill>
          <a:blip r:embed="rId1"/>
          <a:stretch>
            <a:fillRect/>
          </a:stretch>
        </p:blipFill>
        <p:spPr>
          <a:xfrm>
            <a:off x="2827338" y="925830"/>
            <a:ext cx="3695065" cy="3608070"/>
          </a:xfrm>
          <a:prstGeom prst="rect">
            <a:avLst/>
          </a:prstGeom>
          <a:noFill/>
          <a:ln w="9525">
            <a:noFill/>
          </a:ln>
        </p:spPr>
      </p:pic>
      <p:sp>
        <p:nvSpPr>
          <p:cNvPr id="2" name="文本框 1"/>
          <p:cNvSpPr txBox="1"/>
          <p:nvPr/>
        </p:nvSpPr>
        <p:spPr>
          <a:xfrm>
            <a:off x="501015" y="925830"/>
            <a:ext cx="2257425" cy="645160"/>
          </a:xfrm>
          <a:prstGeom prst="rect">
            <a:avLst/>
          </a:prstGeom>
          <a:noFill/>
        </p:spPr>
        <p:txBody>
          <a:bodyPr wrap="square" rtlCol="0">
            <a:spAutoFit/>
          </a:bodyPr>
          <a:p>
            <a:r>
              <a:rPr lang="zh-CN" altLang="en-US"/>
              <a:t>（一）用例图</a:t>
            </a:r>
            <a:endParaRPr lang="zh-CN" altLang="en-US"/>
          </a:p>
          <a:p>
            <a:r>
              <a:rPr lang="en-US" altLang="zh-CN"/>
              <a:t>           1.</a:t>
            </a:r>
            <a:r>
              <a:rPr lang="zh-CN" altLang="en-US"/>
              <a:t>用例图</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23989" y="163088"/>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分析建模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92430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036820" y="361950"/>
            <a:ext cx="410718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36295" y="1108710"/>
            <a:ext cx="2251075" cy="368300"/>
          </a:xfrm>
          <a:prstGeom prst="rect">
            <a:avLst/>
          </a:prstGeom>
          <a:noFill/>
        </p:spPr>
        <p:txBody>
          <a:bodyPr wrap="square" rtlCol="0">
            <a:spAutoFit/>
          </a:bodyPr>
          <a:p>
            <a:r>
              <a:rPr lang="en-US" altLang="zh-CN"/>
              <a:t>2.</a:t>
            </a:r>
            <a:r>
              <a:rPr lang="zh-CN" altLang="en-US"/>
              <a:t>用例</a:t>
            </a:r>
            <a:r>
              <a:rPr lang="zh-CN" altLang="en-US"/>
              <a:t>模板</a:t>
            </a:r>
            <a:endParaRPr lang="zh-CN" altLang="en-US"/>
          </a:p>
        </p:txBody>
      </p:sp>
      <p:pic>
        <p:nvPicPr>
          <p:cNvPr id="3" name="图片 2"/>
          <p:cNvPicPr>
            <a:picLocks noChangeAspect="1"/>
          </p:cNvPicPr>
          <p:nvPr/>
        </p:nvPicPr>
        <p:blipFill>
          <a:blip r:embed="rId1"/>
          <a:stretch>
            <a:fillRect/>
          </a:stretch>
        </p:blipFill>
        <p:spPr>
          <a:xfrm>
            <a:off x="2893060" y="776605"/>
            <a:ext cx="4559300" cy="404749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23989" y="163088"/>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分析建模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92430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036820" y="361950"/>
            <a:ext cx="410718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514350" y="1051560"/>
            <a:ext cx="2894965" cy="368300"/>
          </a:xfrm>
          <a:prstGeom prst="rect">
            <a:avLst/>
          </a:prstGeom>
          <a:noFill/>
        </p:spPr>
        <p:txBody>
          <a:bodyPr wrap="square" rtlCol="0">
            <a:spAutoFit/>
          </a:bodyPr>
          <a:p>
            <a:r>
              <a:rPr lang="zh-CN" altLang="en-US"/>
              <a:t>（二）类图</a:t>
            </a:r>
            <a:endParaRPr lang="zh-CN" altLang="en-US"/>
          </a:p>
        </p:txBody>
      </p:sp>
      <p:pic>
        <p:nvPicPr>
          <p:cNvPr id="-2147482604" name="图片 -2147482605"/>
          <p:cNvPicPr>
            <a:picLocks noChangeAspect="1"/>
          </p:cNvPicPr>
          <p:nvPr/>
        </p:nvPicPr>
        <p:blipFill>
          <a:blip r:embed="rId1"/>
          <a:stretch>
            <a:fillRect/>
          </a:stretch>
        </p:blipFill>
        <p:spPr>
          <a:xfrm>
            <a:off x="2705735" y="447675"/>
            <a:ext cx="6017260" cy="4603750"/>
          </a:xfrm>
          <a:prstGeom prst="rect">
            <a:avLst/>
          </a:prstGeom>
          <a:noFill/>
          <a:ln w="9525">
            <a:noFill/>
          </a:ln>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23989" y="163088"/>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分析建模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92430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036820" y="361950"/>
            <a:ext cx="410718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514350" y="1051560"/>
            <a:ext cx="2894965" cy="368300"/>
          </a:xfrm>
          <a:prstGeom prst="rect">
            <a:avLst/>
          </a:prstGeom>
          <a:noFill/>
        </p:spPr>
        <p:txBody>
          <a:bodyPr wrap="square" rtlCol="0">
            <a:spAutoFit/>
          </a:bodyPr>
          <a:p>
            <a:r>
              <a:rPr lang="zh-CN" altLang="en-US"/>
              <a:t>（三）活动图</a:t>
            </a:r>
            <a:endParaRPr lang="zh-CN" altLang="en-US"/>
          </a:p>
        </p:txBody>
      </p:sp>
      <p:pic>
        <p:nvPicPr>
          <p:cNvPr id="3" name="图片 2"/>
          <p:cNvPicPr>
            <a:picLocks noChangeAspect="1"/>
          </p:cNvPicPr>
          <p:nvPr/>
        </p:nvPicPr>
        <p:blipFill>
          <a:blip r:embed="rId1"/>
          <a:stretch>
            <a:fillRect/>
          </a:stretch>
        </p:blipFill>
        <p:spPr>
          <a:xfrm>
            <a:off x="2897505" y="639445"/>
            <a:ext cx="3251835" cy="447357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23989" y="163088"/>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分析建模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92430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036820" y="361950"/>
            <a:ext cx="410718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514350" y="1051560"/>
            <a:ext cx="2894965" cy="645160"/>
          </a:xfrm>
          <a:prstGeom prst="rect">
            <a:avLst/>
          </a:prstGeom>
          <a:noFill/>
        </p:spPr>
        <p:txBody>
          <a:bodyPr wrap="square" rtlCol="0">
            <a:spAutoFit/>
          </a:bodyPr>
          <a:p>
            <a:r>
              <a:rPr lang="zh-CN" altLang="en-US"/>
              <a:t>（四）顺序</a:t>
            </a:r>
            <a:r>
              <a:rPr lang="zh-CN" altLang="en-US"/>
              <a:t>图</a:t>
            </a:r>
            <a:endParaRPr lang="zh-CN" altLang="en-US"/>
          </a:p>
          <a:p>
            <a:r>
              <a:rPr lang="en-US" altLang="zh-CN"/>
              <a:t>           1.</a:t>
            </a:r>
            <a:r>
              <a:rPr lang="zh-CN" altLang="en-US"/>
              <a:t>游戏过程</a:t>
            </a:r>
            <a:r>
              <a:rPr lang="zh-CN" altLang="en-US"/>
              <a:t>顺序图</a:t>
            </a:r>
            <a:endParaRPr lang="zh-CN" altLang="en-US"/>
          </a:p>
        </p:txBody>
      </p:sp>
      <p:pic>
        <p:nvPicPr>
          <p:cNvPr id="4" name="图片 3"/>
          <p:cNvPicPr>
            <a:picLocks noChangeAspect="1"/>
          </p:cNvPicPr>
          <p:nvPr/>
        </p:nvPicPr>
        <p:blipFill>
          <a:blip r:embed="rId1"/>
          <a:stretch>
            <a:fillRect/>
          </a:stretch>
        </p:blipFill>
        <p:spPr>
          <a:xfrm>
            <a:off x="3177540" y="868680"/>
            <a:ext cx="5302885" cy="383984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23989" y="163088"/>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分析建模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92430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036820" y="361950"/>
            <a:ext cx="410718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514350" y="1051560"/>
            <a:ext cx="2894965" cy="368300"/>
          </a:xfrm>
          <a:prstGeom prst="rect">
            <a:avLst/>
          </a:prstGeom>
          <a:noFill/>
        </p:spPr>
        <p:txBody>
          <a:bodyPr wrap="square" rtlCol="0">
            <a:spAutoFit/>
          </a:bodyPr>
          <a:p>
            <a:r>
              <a:rPr lang="en-US" altLang="zh-CN"/>
              <a:t>2.</a:t>
            </a:r>
            <a:r>
              <a:rPr lang="zh-CN" altLang="en-US"/>
              <a:t>查询分数</a:t>
            </a:r>
            <a:r>
              <a:rPr lang="zh-CN" altLang="en-US"/>
              <a:t>顺序图</a:t>
            </a:r>
            <a:endParaRPr lang="zh-CN" altLang="en-US"/>
          </a:p>
        </p:txBody>
      </p:sp>
      <p:pic>
        <p:nvPicPr>
          <p:cNvPr id="3" name="图片 2"/>
          <p:cNvPicPr>
            <a:picLocks noChangeAspect="1"/>
          </p:cNvPicPr>
          <p:nvPr/>
        </p:nvPicPr>
        <p:blipFill>
          <a:blip r:embed="rId1"/>
          <a:stretch>
            <a:fillRect/>
          </a:stretch>
        </p:blipFill>
        <p:spPr>
          <a:xfrm>
            <a:off x="2707005" y="1419860"/>
            <a:ext cx="5238115" cy="2305050"/>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923989" y="163088"/>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分析建模</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315"/>
            <a:ext cx="392430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036820" y="361950"/>
            <a:ext cx="410718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514350" y="1051560"/>
            <a:ext cx="2894965" cy="368300"/>
          </a:xfrm>
          <a:prstGeom prst="rect">
            <a:avLst/>
          </a:prstGeom>
          <a:noFill/>
        </p:spPr>
        <p:txBody>
          <a:bodyPr wrap="square" rtlCol="0">
            <a:spAutoFit/>
          </a:bodyPr>
          <a:p>
            <a:r>
              <a:rPr lang="zh-CN" altLang="en-US"/>
              <a:t>（五）状态变迁</a:t>
            </a:r>
            <a:r>
              <a:rPr lang="zh-CN" altLang="en-US"/>
              <a:t>图</a:t>
            </a:r>
            <a:endParaRPr lang="zh-CN" altLang="en-US"/>
          </a:p>
        </p:txBody>
      </p:sp>
      <p:pic>
        <p:nvPicPr>
          <p:cNvPr id="3" name="图片 2"/>
          <p:cNvPicPr>
            <a:picLocks noChangeAspect="1"/>
          </p:cNvPicPr>
          <p:nvPr/>
        </p:nvPicPr>
        <p:blipFill>
          <a:blip r:embed="rId1"/>
          <a:stretch>
            <a:fillRect/>
          </a:stretch>
        </p:blipFill>
        <p:spPr>
          <a:xfrm>
            <a:off x="2096770" y="1656080"/>
            <a:ext cx="5361940" cy="2447925"/>
          </a:xfrm>
          <a:prstGeom prst="rect">
            <a:avLst/>
          </a:prstGeom>
        </p:spPr>
      </p:pic>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31802" cy="1569660"/>
          </a:xfrm>
          <a:prstGeom prst="rect">
            <a:avLst/>
          </a:prstGeom>
          <a:noFill/>
        </p:spPr>
        <p:txBody>
          <a:bodyPr wrap="none" rtlCol="0">
            <a:spAutoFit/>
          </a:bodyPr>
          <a:lstStyle/>
          <a:p>
            <a:r>
              <a:rPr lang="en-US" altLang="zh-CN" sz="9600" b="1" dirty="0" smtClean="0">
                <a:solidFill>
                  <a:schemeClr val="bg1"/>
                </a:solidFill>
              </a:rPr>
              <a:t>03</a:t>
            </a:r>
            <a:endParaRPr lang="zh-CN" altLang="en-US" sz="9600" b="1" dirty="0">
              <a:solidFill>
                <a:schemeClr val="bg1"/>
              </a:solidFill>
            </a:endParaRPr>
          </a:p>
        </p:txBody>
      </p:sp>
      <p:sp>
        <p:nvSpPr>
          <p:cNvPr id="18" name="TextBox 17"/>
          <p:cNvSpPr txBox="1"/>
          <p:nvPr/>
        </p:nvSpPr>
        <p:spPr>
          <a:xfrm>
            <a:off x="4534540" y="2377233"/>
            <a:ext cx="1747075" cy="417830"/>
          </a:xfrm>
          <a:prstGeom prst="rect">
            <a:avLst/>
          </a:prstGeom>
          <a:noFill/>
        </p:spPr>
        <p:txBody>
          <a:bodyPr wrap="square" rtlCol="0">
            <a:spAutoFit/>
          </a:bodyPr>
          <a:lstStyle/>
          <a:p>
            <a:pPr algn="ctr">
              <a:lnSpc>
                <a:spcPct val="125000"/>
              </a:lnSpc>
            </a:pPr>
            <a:r>
              <a:rPr lang="zh-CN" altLang="en-US" sz="1700" b="1" dirty="0" smtClean="0">
                <a:solidFill>
                  <a:schemeClr val="bg1"/>
                </a:solidFill>
                <a:latin typeface="微软雅黑" panose="020B0503020204020204" pitchFamily="34" charset="-122"/>
                <a:ea typeface="微软雅黑" panose="020B0503020204020204" pitchFamily="34" charset="-122"/>
              </a:rPr>
              <a:t>规格说明</a:t>
            </a:r>
            <a:endParaRPr lang="zh-CN" altLang="en-US" sz="17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8"/>
                                        </p:tgtEl>
                                        <p:attrNameLst>
                                          <p:attrName>ppt_y</p:attrName>
                                        </p:attrNameLst>
                                      </p:cBhvr>
                                      <p:tavLst>
                                        <p:tav tm="0">
                                          <p:val>
                                            <p:strVal val="#ppt_y"/>
                                          </p:val>
                                        </p:tav>
                                        <p:tav tm="100000">
                                          <p:val>
                                            <p:strVal val="#ppt_y"/>
                                          </p:val>
                                        </p:tav>
                                      </p:tavLst>
                                    </p:anim>
                                    <p:anim calcmode="lin" valueType="num">
                                      <p:cBhvr>
                                        <p:cTn id="20"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83762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规格说明</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83857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036185" y="361950"/>
            <a:ext cx="410781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1036320" y="1017270"/>
            <a:ext cx="7071360" cy="3415030"/>
          </a:xfrm>
          <a:prstGeom prst="rect">
            <a:avLst/>
          </a:prstGeom>
          <a:noFill/>
        </p:spPr>
        <p:txBody>
          <a:bodyPr wrap="square" rtlCol="0">
            <a:spAutoFit/>
          </a:bodyPr>
          <a:p>
            <a:r>
              <a:rPr lang="zh-CN" altLang="en-US"/>
              <a:t>●需求规格说明的目的：</a:t>
            </a:r>
            <a:endParaRPr lang="zh-CN" altLang="en-US"/>
          </a:p>
          <a:p>
            <a:r>
              <a:rPr lang="zh-CN" altLang="en-US"/>
              <a:t>   “2048小游戏”的需求规格说明书，是软件开发者及分析人员根据系统用户提出的需求对2048做出详细的需求分析，进一步定制软件开发的细节问题，为了使用户、软件开发者及分析和测试人员对该软件的初始规定有一个共同的理解，它说明了本软件的各项功能需求、性能需求和数据需求，明确标识各项功能的具体含义，为开发人员、维护人员及用户之间提供共同的协议以保证开发任务顺利并行地开展，同时进行建模。</a:t>
            </a:r>
            <a:endParaRPr lang="zh-CN" altLang="en-US"/>
          </a:p>
          <a:p>
            <a:r>
              <a:rPr lang="zh-CN" altLang="en-US"/>
              <a:t>    该文档的预期读者包括：</a:t>
            </a:r>
            <a:endParaRPr lang="zh-CN" altLang="en-US"/>
          </a:p>
          <a:p>
            <a:r>
              <a:rPr lang="zh-CN" altLang="en-US"/>
              <a:t>  （1）软件设计人员</a:t>
            </a:r>
            <a:endParaRPr lang="zh-CN" altLang="en-US"/>
          </a:p>
          <a:p>
            <a:r>
              <a:rPr lang="zh-CN" altLang="en-US"/>
              <a:t>  （2）软件开发人员</a:t>
            </a:r>
            <a:endParaRPr lang="zh-CN" altLang="en-US"/>
          </a:p>
          <a:p>
            <a:r>
              <a:rPr lang="zh-CN" altLang="en-US"/>
              <a:t>  （3）软件测试人员</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83762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规格说明</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83857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036185" y="361950"/>
            <a:ext cx="410781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1610995" y="1040130"/>
            <a:ext cx="5921375" cy="2861310"/>
          </a:xfrm>
          <a:prstGeom prst="rect">
            <a:avLst/>
          </a:prstGeom>
          <a:noFill/>
        </p:spPr>
        <p:txBody>
          <a:bodyPr wrap="square" rtlCol="0">
            <a:spAutoFit/>
          </a:bodyPr>
          <a:p>
            <a:r>
              <a:rPr lang="zh-CN" altLang="en-US"/>
              <a:t>●软件产品的作用范围：</a:t>
            </a:r>
            <a:endParaRPr lang="zh-CN" altLang="en-US"/>
          </a:p>
          <a:p>
            <a:r>
              <a:rPr lang="zh-CN" altLang="en-US"/>
              <a:t>    本游戏体积小，操作简单，针对用户较为广泛。不仅可以包括年纪较小的学生，也可包括青年和中年等人群。</a:t>
            </a:r>
            <a:endParaRPr lang="zh-CN" altLang="en-US"/>
          </a:p>
          <a:p>
            <a:r>
              <a:rPr lang="zh-CN" altLang="en-US"/>
              <a:t>●定义、同义词与缩写：</a:t>
            </a:r>
            <a:endParaRPr lang="zh-CN" altLang="en-US"/>
          </a:p>
          <a:p>
            <a:r>
              <a:rPr lang="zh-CN" altLang="en-US"/>
              <a:t>     网格：用户操作移动的最小单位，包括颜色和数字等基本单位。</a:t>
            </a:r>
            <a:endParaRPr lang="zh-CN" altLang="en-US"/>
          </a:p>
          <a:p>
            <a:r>
              <a:rPr lang="zh-CN" altLang="en-US"/>
              <a:t>    分数：用户从当前游戏状态获得的得分。</a:t>
            </a:r>
            <a:endParaRPr lang="zh-CN" altLang="en-US"/>
          </a:p>
          <a:p>
            <a:r>
              <a:rPr lang="zh-CN" altLang="en-US"/>
              <a:t>●参考文献：</a:t>
            </a:r>
            <a:endParaRPr lang="zh-CN" altLang="en-US"/>
          </a:p>
          <a:p>
            <a:r>
              <a:rPr lang="zh-CN" altLang="en-US"/>
              <a:t>    [1] （美）拉曼，《UML和模式应用》，机械工业出版社，2006</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0"/>
            <a:ext cx="2411760" cy="5143500"/>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377490" y="1901561"/>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ea"/>
                <a:ea typeface="+mj-ea"/>
              </a:rPr>
              <a:t>2</a:t>
            </a:r>
            <a:endParaRPr lang="zh-CN" altLang="en-US" sz="2800" b="1" dirty="0">
              <a:solidFill>
                <a:schemeClr val="bg1"/>
              </a:solidFill>
              <a:latin typeface="+mj-ea"/>
              <a:ea typeface="+mj-ea"/>
            </a:endParaRPr>
          </a:p>
        </p:txBody>
      </p:sp>
      <p:sp>
        <p:nvSpPr>
          <p:cNvPr id="25" name="椭圆 24"/>
          <p:cNvSpPr/>
          <p:nvPr/>
        </p:nvSpPr>
        <p:spPr>
          <a:xfrm>
            <a:off x="3377490" y="2891898"/>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mj-ea"/>
                <a:ea typeface="+mj-ea"/>
              </a:rPr>
              <a:t>3</a:t>
            </a:r>
            <a:endParaRPr lang="en-US" altLang="zh-CN" sz="2800" b="1" dirty="0">
              <a:solidFill>
                <a:schemeClr val="bg1"/>
              </a:solidFill>
              <a:latin typeface="+mj-ea"/>
              <a:ea typeface="+mj-ea"/>
            </a:endParaRPr>
          </a:p>
        </p:txBody>
      </p:sp>
      <p:sp>
        <p:nvSpPr>
          <p:cNvPr id="35" name="椭圆 34"/>
          <p:cNvSpPr/>
          <p:nvPr/>
        </p:nvSpPr>
        <p:spPr>
          <a:xfrm>
            <a:off x="3377490" y="3883758"/>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mj-ea"/>
                <a:ea typeface="+mj-ea"/>
              </a:rPr>
              <a:t>4</a:t>
            </a:r>
            <a:endParaRPr lang="zh-CN" altLang="en-US" sz="2800" b="1" dirty="0">
              <a:solidFill>
                <a:schemeClr val="bg1"/>
              </a:solidFill>
              <a:latin typeface="+mj-ea"/>
              <a:ea typeface="+mj-ea"/>
            </a:endParaRPr>
          </a:p>
        </p:txBody>
      </p:sp>
      <p:sp>
        <p:nvSpPr>
          <p:cNvPr id="38" name="圆角矩形 37"/>
          <p:cNvSpPr/>
          <p:nvPr/>
        </p:nvSpPr>
        <p:spPr>
          <a:xfrm>
            <a:off x="4025562" y="1901845"/>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75000"/>
                    <a:lumOff val="25000"/>
                  </a:schemeClr>
                </a:solidFill>
              </a:rPr>
              <a:t>分析建模</a:t>
            </a:r>
            <a:endParaRPr lang="zh-CN" altLang="en-US" dirty="0">
              <a:solidFill>
                <a:schemeClr val="tx1">
                  <a:lumMod val="75000"/>
                  <a:lumOff val="25000"/>
                </a:schemeClr>
              </a:solidFill>
            </a:endParaRPr>
          </a:p>
        </p:txBody>
      </p:sp>
      <p:sp>
        <p:nvSpPr>
          <p:cNvPr id="39" name="圆角矩形 38"/>
          <p:cNvSpPr/>
          <p:nvPr/>
        </p:nvSpPr>
        <p:spPr>
          <a:xfrm>
            <a:off x="4025562" y="2891898"/>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75000"/>
                    <a:lumOff val="25000"/>
                  </a:schemeClr>
                </a:solidFill>
              </a:rPr>
              <a:t>规格说明</a:t>
            </a:r>
            <a:endParaRPr lang="zh-CN" altLang="en-US" dirty="0">
              <a:solidFill>
                <a:schemeClr val="tx1">
                  <a:lumMod val="75000"/>
                  <a:lumOff val="25000"/>
                </a:schemeClr>
              </a:solidFill>
            </a:endParaRPr>
          </a:p>
        </p:txBody>
      </p:sp>
      <p:sp>
        <p:nvSpPr>
          <p:cNvPr id="40" name="圆角矩形 39"/>
          <p:cNvSpPr/>
          <p:nvPr/>
        </p:nvSpPr>
        <p:spPr>
          <a:xfrm>
            <a:off x="4025562" y="3883656"/>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lumMod val="75000"/>
                    <a:lumOff val="25000"/>
                  </a:schemeClr>
                </a:solidFill>
              </a:rPr>
              <a:t>需求确认与校验</a:t>
            </a:r>
            <a:endParaRPr lang="zh-CN" altLang="en-US" dirty="0">
              <a:solidFill>
                <a:schemeClr val="tx1">
                  <a:lumMod val="75000"/>
                  <a:lumOff val="25000"/>
                </a:schemeClr>
              </a:solidFill>
            </a:endParaRPr>
          </a:p>
        </p:txBody>
      </p:sp>
      <p:sp>
        <p:nvSpPr>
          <p:cNvPr id="43" name="TextBox 42"/>
          <p:cNvSpPr txBox="1"/>
          <p:nvPr/>
        </p:nvSpPr>
        <p:spPr>
          <a:xfrm>
            <a:off x="671545" y="2220837"/>
            <a:ext cx="1261884" cy="523220"/>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t>目录页</a:t>
            </a:r>
            <a:endParaRPr lang="zh-CN" altLang="en-US" sz="2800" dirty="0"/>
          </a:p>
        </p:txBody>
      </p:sp>
      <p:sp>
        <p:nvSpPr>
          <p:cNvPr id="51" name="TextBox 50"/>
          <p:cNvSpPr txBox="1"/>
          <p:nvPr/>
        </p:nvSpPr>
        <p:spPr>
          <a:xfrm rot="21560070">
            <a:off x="181582" y="2665892"/>
            <a:ext cx="2241811"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sz="1400" b="1" dirty="0">
                <a:solidFill>
                  <a:schemeClr val="bg1"/>
                </a:solidFill>
              </a:rPr>
              <a:t>CONTENTS </a:t>
            </a:r>
            <a:r>
              <a:rPr lang="en-US" altLang="zh-CN" sz="1400" b="1" dirty="0" smtClean="0">
                <a:solidFill>
                  <a:schemeClr val="bg1"/>
                </a:solidFill>
              </a:rPr>
              <a:t>  PAGE </a:t>
            </a:r>
            <a:endParaRPr lang="en-US" altLang="zh-CN" sz="1400" b="1" dirty="0">
              <a:solidFill>
                <a:schemeClr val="bg1"/>
              </a:solidFill>
            </a:endParaRPr>
          </a:p>
        </p:txBody>
      </p:sp>
      <p:sp>
        <p:nvSpPr>
          <p:cNvPr id="4" name="椭圆 3"/>
          <p:cNvSpPr/>
          <p:nvPr/>
        </p:nvSpPr>
        <p:spPr>
          <a:xfrm>
            <a:off x="3377490" y="902706"/>
            <a:ext cx="432048" cy="43204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dirty="0" smtClean="0">
                <a:solidFill>
                  <a:schemeClr val="bg1"/>
                </a:solidFill>
                <a:latin typeface="+mj-ea"/>
                <a:ea typeface="+mj-ea"/>
              </a:rPr>
              <a:t>1</a:t>
            </a:r>
            <a:endParaRPr lang="zh-CN" altLang="en-US" sz="2800" b="1" dirty="0">
              <a:solidFill>
                <a:schemeClr val="bg1"/>
              </a:solidFill>
              <a:latin typeface="+mj-ea"/>
              <a:ea typeface="+mj-ea"/>
            </a:endParaRPr>
          </a:p>
        </p:txBody>
      </p:sp>
      <p:sp>
        <p:nvSpPr>
          <p:cNvPr id="5" name="圆角矩形 4"/>
          <p:cNvSpPr/>
          <p:nvPr/>
        </p:nvSpPr>
        <p:spPr>
          <a:xfrm>
            <a:off x="4025562" y="902990"/>
            <a:ext cx="4248472" cy="432048"/>
          </a:xfrm>
          <a:prstGeom prst="roundRect">
            <a:avLst/>
          </a:prstGeom>
          <a:noFill/>
          <a:ln>
            <a:solidFill>
              <a:srgbClr val="2318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dirty="0">
                <a:solidFill>
                  <a:schemeClr val="tx1">
                    <a:lumMod val="75000"/>
                    <a:lumOff val="25000"/>
                  </a:schemeClr>
                </a:solidFill>
              </a:rPr>
              <a:t>导出</a:t>
            </a:r>
            <a:r>
              <a:rPr lang="zh-CN" altLang="en-US" dirty="0">
                <a:solidFill>
                  <a:schemeClr val="tx1">
                    <a:lumMod val="75000"/>
                    <a:lumOff val="25000"/>
                  </a:schemeClr>
                </a:solidFill>
              </a:rPr>
              <a:t>需求</a:t>
            </a:r>
            <a:endParaRPr lang="zh-CN" altLang="en-US" dirty="0">
              <a:solidFill>
                <a:schemeClr val="tx1">
                  <a:lumMod val="75000"/>
                  <a:lumOff val="25000"/>
                </a:schemeClr>
              </a:solidFill>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iterate type="lt">
                                    <p:tmPct val="10000"/>
                                  </p:iterate>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ppt_x"/>
                                          </p:val>
                                        </p:tav>
                                        <p:tav tm="100000">
                                          <p:val>
                                            <p:strVal val="#ppt_x"/>
                                          </p:val>
                                        </p:tav>
                                      </p:tavLst>
                                    </p:anim>
                                    <p:anim calcmode="lin" valueType="num">
                                      <p:cBhvr additive="base">
                                        <p:cTn id="13" dur="500" fill="hold"/>
                                        <p:tgtEl>
                                          <p:spTgt spid="43"/>
                                        </p:tgtEl>
                                        <p:attrNameLst>
                                          <p:attrName>ppt_y</p:attrName>
                                        </p:attrNameLst>
                                      </p:cBhvr>
                                      <p:tavLst>
                                        <p:tav tm="0">
                                          <p:val>
                                            <p:strVal val="0-#ppt_h/2"/>
                                          </p:val>
                                        </p:tav>
                                        <p:tav tm="100000">
                                          <p:val>
                                            <p:strVal val="#ppt_y"/>
                                          </p:val>
                                        </p:tav>
                                      </p:tavLst>
                                    </p:anim>
                                  </p:childTnLst>
                                </p:cTn>
                              </p:par>
                            </p:childTnLst>
                          </p:cTn>
                        </p:par>
                        <p:par>
                          <p:cTn id="14" fill="hold">
                            <p:stCondLst>
                              <p:cond delay="1100"/>
                            </p:stCondLst>
                            <p:childTnLst>
                              <p:par>
                                <p:cTn id="15" presetID="2" presetClass="entr" presetSubtype="9" fill="hold" grpId="0" nodeType="afterEffect">
                                  <p:stCondLst>
                                    <p:cond delay="0"/>
                                  </p:stCondLst>
                                  <p:iterate type="lt">
                                    <p:tmPct val="10000"/>
                                  </p:iterate>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0-#ppt_w/2"/>
                                          </p:val>
                                        </p:tav>
                                        <p:tav tm="100000">
                                          <p:val>
                                            <p:strVal val="#ppt_x"/>
                                          </p:val>
                                        </p:tav>
                                      </p:tavLst>
                                    </p:anim>
                                    <p:anim calcmode="lin" valueType="num">
                                      <p:cBhvr additive="base">
                                        <p:cTn id="18" dur="500" fill="hold"/>
                                        <p:tgtEl>
                                          <p:spTgt spid="51"/>
                                        </p:tgtEl>
                                        <p:attrNameLst>
                                          <p:attrName>ppt_y</p:attrName>
                                        </p:attrNameLst>
                                      </p:cBhvr>
                                      <p:tavLst>
                                        <p:tav tm="0">
                                          <p:val>
                                            <p:strVal val="0-#ppt_h/2"/>
                                          </p:val>
                                        </p:tav>
                                        <p:tav tm="100000">
                                          <p:val>
                                            <p:strVal val="#ppt_y"/>
                                          </p:val>
                                        </p:tav>
                                      </p:tavLst>
                                    </p:anim>
                                  </p:childTnLst>
                                </p:cTn>
                              </p:par>
                            </p:childTnLst>
                          </p:cTn>
                        </p:par>
                        <p:par>
                          <p:cTn id="19" fill="hold">
                            <p:stCondLst>
                              <p:cond delay="2349"/>
                            </p:stCondLst>
                            <p:childTnLst>
                              <p:par>
                                <p:cTn id="20" presetID="2" presetClass="entr" presetSubtype="4"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ppt_x"/>
                                          </p:val>
                                        </p:tav>
                                        <p:tav tm="100000">
                                          <p:val>
                                            <p:strVal val="#ppt_x"/>
                                          </p:val>
                                        </p:tav>
                                      </p:tavLst>
                                    </p:anim>
                                    <p:anim calcmode="lin" valueType="num">
                                      <p:cBhvr additive="base">
                                        <p:cTn id="27" dur="500" fill="hold"/>
                                        <p:tgtEl>
                                          <p:spTgt spid="2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ppt_x"/>
                                          </p:val>
                                        </p:tav>
                                        <p:tav tm="100000">
                                          <p:val>
                                            <p:strVal val="#ppt_x"/>
                                          </p:val>
                                        </p:tav>
                                      </p:tavLst>
                                    </p:anim>
                                    <p:anim calcmode="lin" valueType="num">
                                      <p:cBhvr additive="base">
                                        <p:cTn id="31" dur="500" fill="hold"/>
                                        <p:tgtEl>
                                          <p:spTgt spid="35"/>
                                        </p:tgtEl>
                                        <p:attrNameLst>
                                          <p:attrName>ppt_y</p:attrName>
                                        </p:attrNameLst>
                                      </p:cBhvr>
                                      <p:tavLst>
                                        <p:tav tm="0">
                                          <p:val>
                                            <p:strVal val="1+#ppt_h/2"/>
                                          </p:val>
                                        </p:tav>
                                        <p:tav tm="100000">
                                          <p:val>
                                            <p:strVal val="#ppt_y"/>
                                          </p:val>
                                        </p:tav>
                                      </p:tavLst>
                                    </p:anim>
                                  </p:childTnLst>
                                </p:cTn>
                              </p:par>
                            </p:childTnLst>
                          </p:cTn>
                        </p:par>
                        <p:par>
                          <p:cTn id="32" fill="hold">
                            <p:stCondLst>
                              <p:cond delay="2849"/>
                            </p:stCondLst>
                            <p:childTnLst>
                              <p:par>
                                <p:cTn id="33" presetID="2" presetClass="entr" presetSubtype="4"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1+#ppt_h/2"/>
                                          </p:val>
                                        </p:tav>
                                        <p:tav tm="100000">
                                          <p:val>
                                            <p:strVal val="#ppt_y"/>
                                          </p:val>
                                        </p:tav>
                                      </p:tavLst>
                                    </p:anim>
                                  </p:childTnLst>
                                </p:cTn>
                              </p:par>
                            </p:childTnLst>
                          </p:cTn>
                        </p:par>
                        <p:par>
                          <p:cTn id="37" fill="hold">
                            <p:stCondLst>
                              <p:cond delay="3349"/>
                            </p:stCondLst>
                            <p:childTnLst>
                              <p:par>
                                <p:cTn id="38" presetID="2" presetClass="entr" presetSubtype="4" fill="hold" grpId="0" nodeType="afterEffect">
                                  <p:stCondLst>
                                    <p:cond delay="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3849"/>
                            </p:stCondLst>
                            <p:childTnLst>
                              <p:par>
                                <p:cTn id="43" presetID="2" presetClass="entr" presetSubtype="4" fill="hold" grpId="0"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ppt_x"/>
                                          </p:val>
                                        </p:tav>
                                        <p:tav tm="100000">
                                          <p:val>
                                            <p:strVal val="#ppt_x"/>
                                          </p:val>
                                        </p:tav>
                                      </p:tavLst>
                                    </p:anim>
                                    <p:anim calcmode="lin" valueType="num">
                                      <p:cBhvr additive="base">
                                        <p:cTn id="46" dur="500" fill="hold"/>
                                        <p:tgtEl>
                                          <p:spTgt spid="40"/>
                                        </p:tgtEl>
                                        <p:attrNameLst>
                                          <p:attrName>ppt_y</p:attrName>
                                        </p:attrNameLst>
                                      </p:cBhvr>
                                      <p:tavLst>
                                        <p:tav tm="0">
                                          <p:val>
                                            <p:strVal val="1+#ppt_h/2"/>
                                          </p:val>
                                        </p:tav>
                                        <p:tav tm="100000">
                                          <p:val>
                                            <p:strVal val="#ppt_y"/>
                                          </p:val>
                                        </p:tav>
                                      </p:tavLst>
                                    </p:anim>
                                  </p:childTnLst>
                                </p:cTn>
                              </p:par>
                            </p:childTnLst>
                          </p:cTn>
                        </p:par>
                        <p:par>
                          <p:cTn id="47" fill="hold">
                            <p:stCondLst>
                              <p:cond delay="4349"/>
                            </p:stCondLst>
                            <p:childTnLst>
                              <p:par>
                                <p:cTn id="48" presetID="2" presetClass="entr" presetSubtype="4" fill="hold" grpId="0" nodeType="after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childTnLst>
                          </p:cTn>
                        </p:par>
                        <p:par>
                          <p:cTn id="52" fill="hold">
                            <p:stCondLst>
                              <p:cond delay="4849"/>
                            </p:stCondLst>
                            <p:childTnLst>
                              <p:par>
                                <p:cTn id="53" presetID="2" presetClass="entr" presetSubtype="4"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bldLvl="0" animBg="1"/>
      <p:bldP spid="25" grpId="0" bldLvl="0" animBg="1"/>
      <p:bldP spid="35" grpId="0" bldLvl="0" animBg="1"/>
      <p:bldP spid="38" grpId="0" bldLvl="0" animBg="1"/>
      <p:bldP spid="39" grpId="0" bldLvl="0" animBg="1"/>
      <p:bldP spid="40" grpId="0" bldLvl="0" animBg="1"/>
      <p:bldP spid="43" grpId="0"/>
      <p:bldP spid="51" grpId="0"/>
      <p:bldP spid="4" grpId="0" bldLvl="0" animBg="1"/>
      <p:bldP spid="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83762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规格说明</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83857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flipV="1">
            <a:off x="5036185" y="361950"/>
            <a:ext cx="410781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文本框 2"/>
          <p:cNvSpPr txBox="1"/>
          <p:nvPr/>
        </p:nvSpPr>
        <p:spPr>
          <a:xfrm>
            <a:off x="1477010" y="765810"/>
            <a:ext cx="5921375" cy="3969385"/>
          </a:xfrm>
          <a:prstGeom prst="rect">
            <a:avLst/>
          </a:prstGeom>
          <a:noFill/>
        </p:spPr>
        <p:txBody>
          <a:bodyPr wrap="square" rtlCol="0">
            <a:spAutoFit/>
          </a:bodyPr>
          <a:p>
            <a:r>
              <a:rPr lang="zh-CN" altLang="en-US">
                <a:sym typeface="+mn-ea"/>
              </a:rPr>
              <a:t>●</a:t>
            </a:r>
            <a:r>
              <a:rPr lang="zh-CN" altLang="en-US"/>
              <a:t>产品与其环境之间的关系</a:t>
            </a:r>
            <a:endParaRPr lang="zh-CN" altLang="en-US"/>
          </a:p>
          <a:p>
            <a:r>
              <a:rPr lang="zh-CN" altLang="en-US"/>
              <a:t>（1）系统建模采用UMLet软件开发环境。</a:t>
            </a:r>
            <a:endParaRPr lang="zh-CN" altLang="en-US"/>
          </a:p>
          <a:p>
            <a:r>
              <a:rPr lang="zh-CN" altLang="en-US"/>
              <a:t>（2）系统语言采用JavaScript。</a:t>
            </a:r>
            <a:endParaRPr lang="zh-CN" altLang="en-US"/>
          </a:p>
          <a:p>
            <a:r>
              <a:rPr lang="zh-CN" altLang="en-US"/>
              <a:t>（3）操作平台使用Windows10。</a:t>
            </a:r>
            <a:endParaRPr lang="zh-CN" altLang="en-US"/>
          </a:p>
          <a:p>
            <a:r>
              <a:rPr lang="zh-CN" altLang="en-US">
                <a:sym typeface="+mn-ea"/>
              </a:rPr>
              <a:t>●</a:t>
            </a:r>
            <a:r>
              <a:rPr lang="zh-CN" altLang="en-US"/>
              <a:t>产品功能</a:t>
            </a:r>
            <a:endParaRPr lang="zh-CN" altLang="en-US"/>
          </a:p>
          <a:p>
            <a:r>
              <a:rPr lang="zh-CN" altLang="en-US"/>
              <a:t>（1）游戏开始。</a:t>
            </a:r>
            <a:endParaRPr lang="zh-CN" altLang="en-US"/>
          </a:p>
          <a:p>
            <a:r>
              <a:rPr lang="zh-CN" altLang="en-US"/>
              <a:t>（2）查询分数。</a:t>
            </a:r>
            <a:endParaRPr lang="zh-CN" altLang="en-US"/>
          </a:p>
          <a:p>
            <a:r>
              <a:rPr lang="zh-CN" altLang="en-US"/>
              <a:t> </a:t>
            </a:r>
            <a:r>
              <a:rPr lang="zh-CN" altLang="en-US">
                <a:sym typeface="+mn-ea"/>
              </a:rPr>
              <a:t>●</a:t>
            </a:r>
            <a:r>
              <a:rPr lang="zh-CN" altLang="en-US"/>
              <a:t>用户特征</a:t>
            </a:r>
            <a:endParaRPr lang="zh-CN" altLang="en-US"/>
          </a:p>
          <a:p>
            <a:r>
              <a:rPr lang="zh-CN" altLang="en-US"/>
              <a:t>    本项目应对的用户群体较为广泛，主要特征为空闲时间多，喜欢玩小游戏等。</a:t>
            </a:r>
            <a:endParaRPr lang="zh-CN" altLang="en-US"/>
          </a:p>
          <a:p>
            <a:r>
              <a:rPr lang="zh-CN" altLang="en-US"/>
              <a:t> </a:t>
            </a:r>
            <a:r>
              <a:rPr lang="zh-CN" altLang="en-US">
                <a:sym typeface="+mn-ea"/>
              </a:rPr>
              <a:t>●</a:t>
            </a:r>
            <a:r>
              <a:rPr lang="zh-CN" altLang="en-US"/>
              <a:t>限制与约束</a:t>
            </a:r>
            <a:endParaRPr lang="zh-CN" altLang="en-US"/>
          </a:p>
          <a:p>
            <a:r>
              <a:rPr lang="zh-CN" altLang="en-US"/>
              <a:t>    项目规模不大，故限制与约束较少。</a:t>
            </a:r>
            <a:endParaRPr lang="zh-CN" altLang="en-US"/>
          </a:p>
          <a:p>
            <a:r>
              <a:rPr lang="zh-CN" altLang="en-US"/>
              <a:t> </a:t>
            </a:r>
            <a:r>
              <a:rPr lang="zh-CN" altLang="en-US">
                <a:sym typeface="+mn-ea"/>
              </a:rPr>
              <a:t>●</a:t>
            </a:r>
            <a:r>
              <a:rPr lang="zh-CN" altLang="en-US"/>
              <a:t>假设与前提条件</a:t>
            </a:r>
            <a:endParaRPr lang="zh-CN" altLang="en-US"/>
          </a:p>
          <a:p>
            <a:r>
              <a:rPr lang="zh-CN" altLang="en-US"/>
              <a:t>    本小游戏无特别的假设和前提条件。</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18590" cy="1568450"/>
          </a:xfrm>
          <a:prstGeom prst="rect">
            <a:avLst/>
          </a:prstGeom>
          <a:noFill/>
        </p:spPr>
        <p:txBody>
          <a:bodyPr wrap="none" rtlCol="0">
            <a:spAutoFit/>
          </a:bodyPr>
          <a:lstStyle/>
          <a:p>
            <a:r>
              <a:rPr lang="en-US" altLang="zh-CN" sz="9600" b="1" dirty="0" smtClean="0">
                <a:solidFill>
                  <a:schemeClr val="bg1"/>
                </a:solidFill>
              </a:rPr>
              <a:t>04</a:t>
            </a:r>
            <a:endParaRPr lang="zh-CN" altLang="en-US" sz="9600" b="1" dirty="0">
              <a:solidFill>
                <a:schemeClr val="bg1"/>
              </a:solidFill>
            </a:endParaRPr>
          </a:p>
        </p:txBody>
      </p:sp>
      <p:sp>
        <p:nvSpPr>
          <p:cNvPr id="18" name="TextBox 17"/>
          <p:cNvSpPr txBox="1"/>
          <p:nvPr/>
        </p:nvSpPr>
        <p:spPr>
          <a:xfrm>
            <a:off x="4534540" y="2377233"/>
            <a:ext cx="1747075" cy="417830"/>
          </a:xfrm>
          <a:prstGeom prst="rect">
            <a:avLst/>
          </a:prstGeom>
          <a:noFill/>
        </p:spPr>
        <p:txBody>
          <a:bodyPr wrap="square" rtlCol="0">
            <a:spAutoFit/>
          </a:bodyPr>
          <a:lstStyle/>
          <a:p>
            <a:pPr algn="ctr">
              <a:lnSpc>
                <a:spcPct val="125000"/>
              </a:lnSpc>
            </a:pPr>
            <a:r>
              <a:rPr lang="zh-CN" altLang="en-US" sz="1700" b="1" dirty="0">
                <a:solidFill>
                  <a:schemeClr val="bg1"/>
                </a:solidFill>
                <a:latin typeface="微软雅黑" panose="020B0503020204020204" pitchFamily="34" charset="-122"/>
                <a:ea typeface="微软雅黑" panose="020B0503020204020204" pitchFamily="34" charset="-122"/>
              </a:rPr>
              <a:t>需求确认与校验</a:t>
            </a:r>
            <a:endParaRPr lang="zh-CN" altLang="en-US" sz="17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8"/>
                                        </p:tgtEl>
                                        <p:attrNameLst>
                                          <p:attrName>ppt_y</p:attrName>
                                        </p:attrNameLst>
                                      </p:cBhvr>
                                      <p:tavLst>
                                        <p:tav tm="0">
                                          <p:val>
                                            <p:strVal val="#ppt_y"/>
                                          </p:val>
                                        </p:tav>
                                        <p:tav tm="100000">
                                          <p:val>
                                            <p:strVal val="#ppt_y"/>
                                          </p:val>
                                        </p:tav>
                                      </p:tavLst>
                                    </p:anim>
                                    <p:anim calcmode="lin" valueType="num">
                                      <p:cBhvr>
                                        <p:cTn id="20"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6"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74739" y="162453"/>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需求确认与校验</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57505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535930" y="361950"/>
            <a:ext cx="361950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p:cNvSpPr txBox="1"/>
          <p:nvPr/>
        </p:nvSpPr>
        <p:spPr>
          <a:xfrm>
            <a:off x="1184275" y="720090"/>
            <a:ext cx="6776085" cy="3138170"/>
          </a:xfrm>
          <a:prstGeom prst="rect">
            <a:avLst/>
          </a:prstGeom>
          <a:noFill/>
        </p:spPr>
        <p:txBody>
          <a:bodyPr wrap="square" rtlCol="0">
            <a:spAutoFit/>
          </a:bodyPr>
          <a:p>
            <a:r>
              <a:rPr lang="zh-CN" altLang="en-US"/>
              <a:t>（一）需求确认</a:t>
            </a:r>
            <a:endParaRPr lang="zh-CN" altLang="en-US"/>
          </a:p>
          <a:p>
            <a:r>
              <a:rPr lang="en-US" altLang="zh-CN"/>
              <a:t>	</a:t>
            </a:r>
            <a:r>
              <a:rPr lang="zh-CN" altLang="en-US"/>
              <a:t>为保证需求的高质量，需要检查需求是否具有以下特征： </a:t>
            </a:r>
            <a:endParaRPr lang="zh-CN" altLang="en-US"/>
          </a:p>
          <a:p>
            <a:r>
              <a:rPr lang="en-US" altLang="zh-CN"/>
              <a:t>	</a:t>
            </a:r>
            <a:r>
              <a:rPr lang="zh-CN" altLang="en-US"/>
              <a:t>• Are they correct?需求是正确的吗？</a:t>
            </a:r>
            <a:endParaRPr lang="zh-CN" altLang="en-US"/>
          </a:p>
          <a:p>
            <a:r>
              <a:rPr lang="en-US" altLang="zh-CN"/>
              <a:t>	</a:t>
            </a:r>
            <a:r>
              <a:rPr lang="zh-CN" altLang="en-US"/>
              <a:t>• Are they consistent?需求是一致的吗？ </a:t>
            </a:r>
            <a:endParaRPr lang="zh-CN" altLang="en-US"/>
          </a:p>
          <a:p>
            <a:r>
              <a:rPr lang="en-US" altLang="zh-CN"/>
              <a:t>	</a:t>
            </a:r>
            <a:r>
              <a:rPr lang="zh-CN" altLang="en-US"/>
              <a:t>• Are they unambigous? 需求是明确的吗？ </a:t>
            </a:r>
            <a:endParaRPr lang="zh-CN" altLang="en-US"/>
          </a:p>
          <a:p>
            <a:r>
              <a:rPr lang="en-US" altLang="zh-CN"/>
              <a:t>	</a:t>
            </a:r>
            <a:r>
              <a:rPr lang="zh-CN" altLang="en-US"/>
              <a:t>• Are they complete?需求是完备的吗？</a:t>
            </a:r>
            <a:endParaRPr lang="zh-CN" altLang="en-US"/>
          </a:p>
          <a:p>
            <a:r>
              <a:rPr lang="en-US" altLang="zh-CN"/>
              <a:t>	</a:t>
            </a:r>
            <a:r>
              <a:rPr lang="zh-CN" altLang="en-US"/>
              <a:t>• Are they realistic?需求是现实的吗？ </a:t>
            </a:r>
            <a:endParaRPr lang="zh-CN" altLang="en-US"/>
          </a:p>
          <a:p>
            <a:r>
              <a:rPr lang="en-US" altLang="zh-CN"/>
              <a:t>	</a:t>
            </a:r>
            <a:r>
              <a:rPr lang="zh-CN" altLang="en-US"/>
              <a:t>• Does each describe something the customer needs?是否         </a:t>
            </a:r>
            <a:r>
              <a:rPr lang="en-US" altLang="zh-CN"/>
              <a:t>	</a:t>
            </a:r>
            <a:r>
              <a:rPr lang="zh-CN" altLang="en-US"/>
              <a:t>每个需求都描述了顾客需求的某件事？ </a:t>
            </a:r>
            <a:endParaRPr lang="zh-CN" altLang="en-US"/>
          </a:p>
          <a:p>
            <a:r>
              <a:rPr lang="en-US" altLang="zh-CN"/>
              <a:t>	</a:t>
            </a:r>
            <a:r>
              <a:rPr lang="zh-CN" altLang="en-US"/>
              <a:t>• Are they verifiable?需求是可验证的吗？</a:t>
            </a:r>
            <a:endParaRPr lang="zh-CN" altLang="en-US"/>
          </a:p>
          <a:p>
            <a:r>
              <a:rPr lang="en-US" altLang="zh-CN"/>
              <a:t>	</a:t>
            </a:r>
            <a:r>
              <a:rPr lang="zh-CN" altLang="en-US"/>
              <a:t>• Are they traceable?需求是可追踪的吗？</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3574739" y="162453"/>
            <a:ext cx="1960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smtClean="0">
                <a:solidFill>
                  <a:srgbClr val="231815"/>
                </a:solidFill>
                <a:latin typeface="微软雅黑" panose="020B0503020204020204" pitchFamily="34" charset="-122"/>
                <a:ea typeface="微软雅黑" panose="020B0503020204020204" pitchFamily="34" charset="-122"/>
              </a:rPr>
              <a:t>需求确认与校验</a:t>
            </a:r>
            <a:endParaRPr lang="zh-CN" altLang="en-US" sz="2000" dirty="0" smtClean="0">
              <a:solidFill>
                <a:srgbClr val="231815"/>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0" y="361950"/>
            <a:ext cx="357505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7"/>
          <p:cNvSpPr>
            <a:spLocks noChangeShapeType="1"/>
          </p:cNvSpPr>
          <p:nvPr/>
        </p:nvSpPr>
        <p:spPr bwMode="auto">
          <a:xfrm>
            <a:off x="5535930" y="361950"/>
            <a:ext cx="361950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p:cNvSpPr txBox="1"/>
          <p:nvPr/>
        </p:nvSpPr>
        <p:spPr>
          <a:xfrm>
            <a:off x="1184275" y="720090"/>
            <a:ext cx="6776085" cy="1198880"/>
          </a:xfrm>
          <a:prstGeom prst="rect">
            <a:avLst/>
          </a:prstGeom>
          <a:noFill/>
        </p:spPr>
        <p:txBody>
          <a:bodyPr wrap="square" rtlCol="0">
            <a:spAutoFit/>
          </a:bodyPr>
          <a:p>
            <a:r>
              <a:rPr lang="zh-CN" altLang="en-US"/>
              <a:t>（二</a:t>
            </a:r>
            <a:r>
              <a:rPr lang="zh-CN" altLang="en-US"/>
              <a:t>）需求校验</a:t>
            </a:r>
            <a:endParaRPr lang="zh-CN" altLang="en-US"/>
          </a:p>
          <a:p>
            <a:r>
              <a:rPr lang="en-US" altLang="zh-CN"/>
              <a:t>	</a:t>
            </a:r>
            <a:r>
              <a:rPr lang="zh-CN" altLang="en-US"/>
              <a:t>需求校验的目的是用来检查需求规格说明文档和需求定义文档是否一致。</a:t>
            </a:r>
            <a:endParaRPr lang="zh-CN" altLang="en-US"/>
          </a:p>
          <a:p>
            <a:r>
              <a:rPr lang="en-US" altLang="zh-CN"/>
              <a:t>	</a:t>
            </a:r>
            <a:r>
              <a:rPr lang="zh-CN" altLang="en-US"/>
              <a:t>此次作业不需要需求定义文档，所以此项可以略去。</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2537774" y="1635646"/>
            <a:ext cx="4068452" cy="0"/>
          </a:xfrm>
          <a:prstGeom prst="line">
            <a:avLst/>
          </a:prstGeom>
          <a:ln>
            <a:solidFill>
              <a:srgbClr val="231815"/>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537774" y="3363838"/>
            <a:ext cx="4068452" cy="0"/>
          </a:xfrm>
          <a:prstGeom prst="line">
            <a:avLst/>
          </a:prstGeom>
          <a:ln>
            <a:solidFill>
              <a:srgbClr val="231815"/>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60730" y="1779662"/>
            <a:ext cx="4222540" cy="430887"/>
          </a:xfrm>
          <a:prstGeom prst="rect">
            <a:avLst/>
          </a:prstGeom>
          <a:noFill/>
        </p:spPr>
        <p:txBody>
          <a:bodyPr wrap="square" rtlCol="0">
            <a:spAutoFit/>
          </a:bodyPr>
          <a:lstStyle/>
          <a:p>
            <a:pPr algn="ctr"/>
            <a:r>
              <a:rPr lang="en-US" altLang="zh-CN" sz="2200" dirty="0" smtClean="0">
                <a:solidFill>
                  <a:srgbClr val="231815"/>
                </a:solidFill>
                <a:latin typeface="微软雅黑" panose="020B0503020204020204" pitchFamily="34" charset="-122"/>
                <a:ea typeface="微软雅黑" panose="020B0503020204020204" pitchFamily="34" charset="-122"/>
                <a:cs typeface="经典特宋简" panose="02010609010101010101" pitchFamily="49" charset="-122"/>
              </a:rPr>
              <a:t>THANK YOU FOR YOUR TIME</a:t>
            </a:r>
            <a:endParaRPr lang="zh-CN" altLang="en-US" sz="2200" dirty="0">
              <a:solidFill>
                <a:srgbClr val="231815"/>
              </a:solidFill>
              <a:latin typeface="微软雅黑" panose="020B0503020204020204" pitchFamily="34" charset="-122"/>
              <a:ea typeface="微软雅黑" panose="020B0503020204020204" pitchFamily="34" charset="-122"/>
              <a:cs typeface="经典特宋简" panose="02010609010101010101" pitchFamily="49" charset="-122"/>
            </a:endParaRPr>
          </a:p>
        </p:txBody>
      </p:sp>
      <p:sp>
        <p:nvSpPr>
          <p:cNvPr id="12" name="矩形 11"/>
          <p:cNvSpPr/>
          <p:nvPr/>
        </p:nvSpPr>
        <p:spPr>
          <a:xfrm>
            <a:off x="3566178" y="2139702"/>
            <a:ext cx="2011680" cy="1198880"/>
          </a:xfrm>
          <a:prstGeom prst="rect">
            <a:avLst/>
          </a:prstGeom>
          <a:effectLst/>
        </p:spPr>
        <p:txBody>
          <a:bodyPr wrap="none">
            <a:spAutoFit/>
          </a:bodyPr>
          <a:lstStyle/>
          <a:p>
            <a:pPr algn="ctr"/>
            <a:r>
              <a:rPr lang="zh-CN" altLang="en-US" sz="7200" b="1" dirty="0" smtClean="0">
                <a:solidFill>
                  <a:srgbClr val="231815"/>
                </a:solidFill>
                <a:latin typeface="微软雅黑" panose="020B0503020204020204" pitchFamily="34" charset="-122"/>
                <a:ea typeface="微软雅黑" panose="020B0503020204020204" pitchFamily="34" charset="-122"/>
              </a:rPr>
              <a:t>谢谢</a:t>
            </a:r>
            <a:endParaRPr lang="zh-CN" altLang="en-US" sz="7200" b="1" dirty="0">
              <a:solidFill>
                <a:srgbClr val="231815"/>
              </a:solidFill>
              <a:latin typeface="微软雅黑" panose="020B0503020204020204" pitchFamily="34" charset="-122"/>
              <a:ea typeface="微软雅黑" panose="020B0503020204020204" pitchFamily="34" charset="-122"/>
            </a:endParaRPr>
          </a:p>
        </p:txBody>
      </p:sp>
      <p:sp>
        <p:nvSpPr>
          <p:cNvPr id="13" name="椭圆形标注 12"/>
          <p:cNvSpPr/>
          <p:nvPr/>
        </p:nvSpPr>
        <p:spPr>
          <a:xfrm>
            <a:off x="6804249" y="968926"/>
            <a:ext cx="1272828" cy="666719"/>
          </a:xfrm>
          <a:prstGeom prst="wedgeEllipseCallout">
            <a:avLst>
              <a:gd name="adj1" fmla="val -34711"/>
              <a:gd name="adj2" fmla="val 78935"/>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923919" y="1117619"/>
            <a:ext cx="1033488" cy="369332"/>
          </a:xfrm>
          <a:prstGeom prst="rect">
            <a:avLst/>
          </a:prstGeom>
          <a:noFill/>
        </p:spPr>
        <p:txBody>
          <a:bodyPr wrap="none" rtlCol="0">
            <a:spAutoFit/>
          </a:bodyPr>
          <a:lstStyle/>
          <a:p>
            <a:r>
              <a:rPr lang="en-US" altLang="zh-CN" dirty="0" smtClean="0">
                <a:solidFill>
                  <a:schemeClr val="bg1"/>
                </a:solidFill>
              </a:rPr>
              <a:t>Goodbye</a:t>
            </a:r>
            <a:endParaRPr lang="zh-CN" altLang="en-US" dirty="0">
              <a:solidFill>
                <a:schemeClr val="bg1"/>
              </a:solidFill>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600"/>
                            </p:stCondLst>
                            <p:childTnLst>
                              <p:par>
                                <p:cTn id="20" presetID="47"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par>
                          <p:cTn id="25" fill="hold">
                            <p:stCondLst>
                              <p:cond delay="2600"/>
                            </p:stCondLst>
                            <p:childTnLst>
                              <p:par>
                                <p:cTn id="26" presetID="47"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par>
                          <p:cTn id="31" fill="hold">
                            <p:stCondLst>
                              <p:cond delay="3600"/>
                            </p:stCondLst>
                            <p:childTnLst>
                              <p:par>
                                <p:cTn id="32" presetID="53" presetClass="entr" presetSubtype="16"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ldLvl="0" animBg="1"/>
      <p:bldP spid="13"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973366" y="1912835"/>
            <a:ext cx="1431802" cy="1569660"/>
          </a:xfrm>
          <a:prstGeom prst="rect">
            <a:avLst/>
          </a:prstGeom>
          <a:noFill/>
        </p:spPr>
        <p:txBody>
          <a:bodyPr wrap="none" rtlCol="0">
            <a:spAutoFit/>
          </a:bodyPr>
          <a:lstStyle/>
          <a:p>
            <a:r>
              <a:rPr lang="en-US" altLang="zh-CN" sz="9600" b="1" dirty="0" smtClean="0">
                <a:solidFill>
                  <a:schemeClr val="bg1"/>
                </a:solidFill>
              </a:rPr>
              <a:t>01</a:t>
            </a:r>
            <a:endParaRPr lang="zh-CN" altLang="en-US" sz="9600" b="1" dirty="0">
              <a:solidFill>
                <a:schemeClr val="bg1"/>
              </a:solidFill>
            </a:endParaRPr>
          </a:p>
        </p:txBody>
      </p:sp>
      <p:sp>
        <p:nvSpPr>
          <p:cNvPr id="12" name="TextBox 11"/>
          <p:cNvSpPr txBox="1"/>
          <p:nvPr/>
        </p:nvSpPr>
        <p:spPr>
          <a:xfrm>
            <a:off x="4535175" y="2362628"/>
            <a:ext cx="1747075" cy="629920"/>
          </a:xfrm>
          <a:prstGeom prst="rect">
            <a:avLst/>
          </a:prstGeom>
          <a:noFill/>
        </p:spPr>
        <p:txBody>
          <a:bodyPr wrap="square" rtlCol="0">
            <a:spAutoFit/>
          </a:bodyPr>
          <a:lstStyle/>
          <a:p>
            <a:pPr algn="ctr">
              <a:lnSpc>
                <a:spcPct val="125000"/>
              </a:lnSpc>
            </a:pPr>
            <a:r>
              <a:rPr lang="zh-CN" altLang="en-US" sz="2800" b="1" dirty="0" smtClean="0">
                <a:solidFill>
                  <a:schemeClr val="bg1"/>
                </a:solidFill>
                <a:latin typeface="微软雅黑" panose="020B0503020204020204" pitchFamily="34" charset="-122"/>
                <a:ea typeface="微软雅黑" panose="020B0503020204020204" pitchFamily="34" charset="-122"/>
              </a:rPr>
              <a:t>导出需求</a:t>
            </a:r>
            <a:endParaRPr lang="zh-CN" altLang="en-US" sz="28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2"/>
                                        </p:tgtEl>
                                        <p:attrNameLst>
                                          <p:attrName>ppt_y</p:attrName>
                                        </p:attrNameLst>
                                      </p:cBhvr>
                                      <p:tavLst>
                                        <p:tav tm="0">
                                          <p:val>
                                            <p:strVal val="#ppt_y"/>
                                          </p:val>
                                        </p:tav>
                                        <p:tav tm="100000">
                                          <p:val>
                                            <p:strVal val="#ppt_y"/>
                                          </p:val>
                                        </p:tav>
                                      </p:tavLst>
                                    </p:anim>
                                    <p:anim calcmode="lin" valueType="num">
                                      <p:cBhvr>
                                        <p:cTn id="20"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97224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导出需求</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950"/>
            <a:ext cx="429133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088890" y="362585"/>
            <a:ext cx="427037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582295" y="845820"/>
            <a:ext cx="6941820" cy="368300"/>
          </a:xfrm>
          <a:prstGeom prst="rect">
            <a:avLst/>
          </a:prstGeom>
          <a:noFill/>
        </p:spPr>
        <p:txBody>
          <a:bodyPr wrap="square" rtlCol="0">
            <a:spAutoFit/>
          </a:bodyPr>
          <a:p>
            <a:r>
              <a:rPr lang="zh-CN" altLang="en-US" b="1"/>
              <a:t>（一）需求启动</a:t>
            </a:r>
            <a:endParaRPr lang="zh-CN" altLang="en-US" b="1"/>
          </a:p>
        </p:txBody>
      </p:sp>
      <p:sp>
        <p:nvSpPr>
          <p:cNvPr id="5" name="文本框 4"/>
          <p:cNvSpPr txBox="1"/>
          <p:nvPr/>
        </p:nvSpPr>
        <p:spPr>
          <a:xfrm>
            <a:off x="876935" y="1405890"/>
            <a:ext cx="7801610" cy="2861310"/>
          </a:xfrm>
          <a:prstGeom prst="rect">
            <a:avLst/>
          </a:prstGeom>
          <a:noFill/>
        </p:spPr>
        <p:txBody>
          <a:bodyPr wrap="square" rtlCol="0">
            <a:spAutoFit/>
          </a:bodyPr>
          <a:p>
            <a:r>
              <a:rPr lang="en-US" altLang="zh-CN"/>
              <a:t>1</a:t>
            </a:r>
            <a:r>
              <a:rPr lang="zh-CN" altLang="en-US"/>
              <a:t>.确</a:t>
            </a:r>
            <a:r>
              <a:rPr lang="zh-CN" altLang="en-US"/>
              <a:t>定利益共同者：</a:t>
            </a:r>
            <a:endParaRPr lang="zh-CN" altLang="en-US"/>
          </a:p>
          <a:p>
            <a:r>
              <a:rPr lang="en-US" altLang="zh-CN"/>
              <a:t>	</a:t>
            </a:r>
            <a:r>
              <a:rPr lang="zh-CN" altLang="en-US"/>
              <a:t>客户、用户、领域专家、市场调研员、软件工程师</a:t>
            </a:r>
            <a:endParaRPr lang="zh-CN" altLang="en-US"/>
          </a:p>
          <a:p>
            <a:r>
              <a:rPr lang="en-US" altLang="zh-CN"/>
              <a:t>2</a:t>
            </a:r>
            <a:r>
              <a:rPr lang="zh-CN" altLang="en-US"/>
              <a:t>.识别多种观点：</a:t>
            </a:r>
            <a:endParaRPr lang="zh-CN" altLang="en-US"/>
          </a:p>
          <a:p>
            <a:r>
              <a:rPr lang="en-US" altLang="zh-CN"/>
              <a:t>	</a:t>
            </a:r>
            <a:r>
              <a:rPr lang="zh-CN" altLang="en-US"/>
              <a:t>参考已有的小3传奇，2048等小游戏的模版；</a:t>
            </a:r>
            <a:endParaRPr lang="zh-CN" altLang="en-US"/>
          </a:p>
          <a:p>
            <a:r>
              <a:rPr lang="en-US" altLang="zh-CN"/>
              <a:t>	</a:t>
            </a:r>
            <a:r>
              <a:rPr lang="zh-CN" altLang="en-US"/>
              <a:t>学习JS有关知识；</a:t>
            </a:r>
            <a:endParaRPr lang="zh-CN" altLang="en-US"/>
          </a:p>
          <a:p>
            <a:r>
              <a:rPr lang="en-US" altLang="zh-CN"/>
              <a:t>3</a:t>
            </a:r>
            <a:r>
              <a:rPr lang="zh-CN" altLang="en-US"/>
              <a:t>.协同合作：</a:t>
            </a:r>
            <a:endParaRPr lang="zh-CN" altLang="en-US"/>
          </a:p>
          <a:p>
            <a:r>
              <a:rPr lang="en-US" altLang="zh-CN"/>
              <a:t>	</a:t>
            </a:r>
            <a:r>
              <a:rPr lang="zh-CN" altLang="en-US"/>
              <a:t>绝对需要满足的需求：游戏的计分功能，游戏的操作功能。</a:t>
            </a:r>
            <a:endParaRPr lang="zh-CN" altLang="en-US"/>
          </a:p>
          <a:p>
            <a:r>
              <a:rPr lang="en-US" altLang="zh-CN"/>
              <a:t>	</a:t>
            </a:r>
            <a:r>
              <a:rPr lang="zh-CN" altLang="en-US"/>
              <a:t>想要但是非必须的需求：游戏的登录，游戏的历史数据库。</a:t>
            </a:r>
            <a:endParaRPr lang="zh-CN" altLang="en-US"/>
          </a:p>
          <a:p>
            <a:r>
              <a:rPr lang="en-US" altLang="zh-CN"/>
              <a:t>	</a:t>
            </a:r>
            <a:r>
              <a:rPr lang="zh-CN" altLang="en-US"/>
              <a:t>可以接受但是也可以排除的需求：游戏的返回上一步功能，游戏的   </a:t>
            </a:r>
            <a:r>
              <a:rPr lang="en-US" altLang="zh-CN"/>
              <a:t>	</a:t>
            </a:r>
            <a:r>
              <a:rPr lang="zh-CN" altLang="en-US"/>
              <a:t>每一步计时。</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97224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导出需求</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950"/>
            <a:ext cx="429133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088890" y="362585"/>
            <a:ext cx="427037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826135" y="1066800"/>
            <a:ext cx="7491095" cy="3415030"/>
          </a:xfrm>
          <a:prstGeom prst="rect">
            <a:avLst/>
          </a:prstGeom>
          <a:noFill/>
        </p:spPr>
        <p:txBody>
          <a:bodyPr wrap="square" rtlCol="0">
            <a:spAutoFit/>
          </a:bodyPr>
          <a:p>
            <a:r>
              <a:rPr lang="zh-CN" altLang="en-US"/>
              <a:t>4.首次会议：</a:t>
            </a:r>
            <a:endParaRPr lang="zh-CN" altLang="en-US"/>
          </a:p>
          <a:p>
            <a:r>
              <a:rPr lang="en-US" altLang="zh-CN"/>
              <a:t>	</a:t>
            </a:r>
            <a:r>
              <a:rPr lang="zh-CN" altLang="en-US"/>
              <a:t>用问题驱动的形式组织会议，需求的问题分别从功能需求，设计约束，过程约束，质量需求四个方面展开，形成初步产品要求。会议中提出的问题如下：</a:t>
            </a:r>
            <a:endParaRPr lang="zh-CN" altLang="en-US"/>
          </a:p>
          <a:p>
            <a:r>
              <a:rPr lang="zh-CN" altLang="en-US"/>
              <a:t>谁是这项工作的最初提出者？</a:t>
            </a:r>
            <a:endParaRPr lang="zh-CN" altLang="en-US"/>
          </a:p>
          <a:p>
            <a:r>
              <a:rPr lang="en-US" altLang="zh-CN"/>
              <a:t>	</a:t>
            </a:r>
            <a:r>
              <a:rPr lang="zh-CN" altLang="en-US"/>
              <a:t>●谁使用该解决方案？ </a:t>
            </a:r>
            <a:endParaRPr lang="zh-CN" altLang="en-US"/>
          </a:p>
          <a:p>
            <a:r>
              <a:rPr lang="en-US" altLang="zh-CN"/>
              <a:t>	</a:t>
            </a:r>
            <a:r>
              <a:rPr lang="zh-CN" altLang="en-US"/>
              <a:t>●成功解决方案能带来怎么的收益？</a:t>
            </a:r>
            <a:endParaRPr lang="zh-CN" altLang="en-US"/>
          </a:p>
          <a:p>
            <a:r>
              <a:rPr lang="en-US" altLang="zh-CN"/>
              <a:t>	</a:t>
            </a:r>
            <a:r>
              <a:rPr lang="zh-CN" altLang="en-US"/>
              <a:t>●存在别的解决方案吗？</a:t>
            </a:r>
            <a:endParaRPr lang="zh-CN" altLang="en-US"/>
          </a:p>
          <a:p>
            <a:r>
              <a:rPr lang="en-US" altLang="zh-CN"/>
              <a:t>	</a:t>
            </a:r>
            <a:r>
              <a:rPr lang="zh-CN" altLang="en-US"/>
              <a:t>●如何描述成功解决方案产生的“良好的”输出？</a:t>
            </a:r>
            <a:endParaRPr lang="zh-CN" altLang="en-US"/>
          </a:p>
          <a:p>
            <a:r>
              <a:rPr lang="en-US" altLang="zh-CN"/>
              <a:t>	</a:t>
            </a:r>
            <a:r>
              <a:rPr lang="zh-CN" altLang="en-US"/>
              <a:t>●强调的问题是什么？ </a:t>
            </a:r>
            <a:endParaRPr lang="zh-CN" altLang="en-US"/>
          </a:p>
          <a:p>
            <a:r>
              <a:rPr lang="en-US" altLang="zh-CN"/>
              <a:t>	</a:t>
            </a:r>
            <a:r>
              <a:rPr lang="zh-CN" altLang="en-US"/>
              <a:t>●使用环境是怎么样的？ </a:t>
            </a:r>
            <a:endParaRPr lang="zh-CN" altLang="en-US"/>
          </a:p>
          <a:p>
            <a:r>
              <a:rPr lang="en-US" altLang="zh-CN"/>
              <a:t>	</a:t>
            </a:r>
            <a:r>
              <a:rPr lang="zh-CN" altLang="en-US"/>
              <a:t>●存在影响解决方案的特殊性问题或约束？</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97224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导出需求</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950"/>
            <a:ext cx="429133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088890" y="362585"/>
            <a:ext cx="427037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387985" y="742950"/>
            <a:ext cx="8368030" cy="4246245"/>
          </a:xfrm>
          <a:prstGeom prst="rect">
            <a:avLst/>
          </a:prstGeom>
          <a:noFill/>
        </p:spPr>
        <p:txBody>
          <a:bodyPr wrap="square" rtlCol="0">
            <a:spAutoFit/>
          </a:bodyPr>
          <a:p>
            <a:r>
              <a:rPr lang="zh-CN" altLang="en-US"/>
              <a:t>5.初步产品要求文档</a:t>
            </a:r>
            <a:endParaRPr lang="zh-CN" altLang="en-US"/>
          </a:p>
          <a:p>
            <a:r>
              <a:rPr lang="en-US" altLang="zh-CN"/>
              <a:t>	</a:t>
            </a:r>
            <a:r>
              <a:rPr lang="zh-CN" altLang="en-US"/>
              <a:t>在上述步骤完成后，基本可以确定需求的范围和对解决方案的整体理解。这时要形成一个几页纸的“产品要求”文档。然后把文档发给共同利益者。</a:t>
            </a:r>
            <a:endParaRPr lang="zh-CN" altLang="en-US"/>
          </a:p>
          <a:p>
            <a:r>
              <a:rPr lang="en-US" altLang="zh-CN"/>
              <a:t>	</a:t>
            </a:r>
            <a:r>
              <a:rPr lang="zh-CN" altLang="en-US"/>
              <a:t>文档主要如下：</a:t>
            </a:r>
            <a:endParaRPr lang="zh-CN" altLang="en-US"/>
          </a:p>
          <a:p>
            <a:r>
              <a:rPr lang="en-US" altLang="zh-CN"/>
              <a:t>	</a:t>
            </a:r>
            <a:r>
              <a:rPr lang="zh-CN" altLang="en-US"/>
              <a:t>对于2048这款小游戏，简单易行，便于上手。而且在现在这个时代，正是一个游戏行业的上升期，而且由于游戏的“体积小，易操作”，这将更容易推广。</a:t>
            </a:r>
            <a:endParaRPr lang="zh-CN" altLang="en-US"/>
          </a:p>
          <a:p>
            <a:r>
              <a:rPr lang="en-US" altLang="zh-CN"/>
              <a:t>	</a:t>
            </a:r>
            <a:r>
              <a:rPr lang="zh-CN" altLang="en-US"/>
              <a:t>游戏应该具有基本的操作功能和计分功能，操作的基本逻辑为：移动格子，并将相邻格子相同的数字合并；计分的基本逻辑：在操作移动之后，将合并的数字分数叠加至已有分数上，并显示。</a:t>
            </a:r>
            <a:endParaRPr lang="zh-CN" altLang="en-US"/>
          </a:p>
          <a:p>
            <a:r>
              <a:rPr lang="en-US" altLang="zh-CN"/>
              <a:t>	</a:t>
            </a:r>
            <a:r>
              <a:rPr lang="zh-CN" altLang="en-US"/>
              <a:t>对于想要非必须的需求：可以添加用户的登录功能，保证用户的账号等个人信息，游戏的历史数据库功能：在游戏退出之后，系统可以帮助用户记录下此次的用户数据和分数排名。</a:t>
            </a:r>
            <a:endParaRPr lang="zh-CN" altLang="en-US"/>
          </a:p>
          <a:p>
            <a:r>
              <a:rPr lang="en-US" altLang="zh-CN"/>
              <a:t>	</a:t>
            </a:r>
            <a:r>
              <a:rPr lang="zh-CN" altLang="en-US"/>
              <a:t>对于可以接受的需求：如果后期游戏开发时间充裕，则可以考虑这些功能。</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97224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导出需求</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950"/>
            <a:ext cx="429133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088890" y="362585"/>
            <a:ext cx="427037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582295" y="640080"/>
            <a:ext cx="7567295" cy="368300"/>
          </a:xfrm>
          <a:prstGeom prst="rect">
            <a:avLst/>
          </a:prstGeom>
          <a:noFill/>
        </p:spPr>
        <p:txBody>
          <a:bodyPr wrap="square" rtlCol="0">
            <a:spAutoFit/>
          </a:bodyPr>
          <a:p>
            <a:r>
              <a:rPr lang="zh-CN" altLang="en-US" b="1"/>
              <a:t>（二）需求协同收集</a:t>
            </a:r>
            <a:endParaRPr lang="zh-CN" altLang="en-US" b="1"/>
          </a:p>
        </p:txBody>
      </p:sp>
      <p:sp>
        <p:nvSpPr>
          <p:cNvPr id="3" name="文本框 2"/>
          <p:cNvSpPr txBox="1"/>
          <p:nvPr/>
        </p:nvSpPr>
        <p:spPr>
          <a:xfrm>
            <a:off x="708025" y="1131570"/>
            <a:ext cx="7968615" cy="1753235"/>
          </a:xfrm>
          <a:prstGeom prst="rect">
            <a:avLst/>
          </a:prstGeom>
          <a:noFill/>
        </p:spPr>
        <p:txBody>
          <a:bodyPr wrap="square" rtlCol="0">
            <a:spAutoFit/>
          </a:bodyPr>
          <a:p>
            <a:r>
              <a:rPr lang="en-US" altLang="zh-CN"/>
              <a:t>1.</a:t>
            </a:r>
            <a:r>
              <a:rPr lang="zh-CN" altLang="en-US"/>
              <a:t>准备列表:</a:t>
            </a:r>
            <a:endParaRPr lang="zh-CN" altLang="en-US"/>
          </a:p>
          <a:p>
            <a:r>
              <a:rPr lang="en-US" altLang="zh-CN"/>
              <a:t>	</a:t>
            </a:r>
            <a:r>
              <a:rPr lang="zh-CN" altLang="en-US"/>
              <a:t>(1)对象列表：一个静态网页，一个键盘。</a:t>
            </a:r>
            <a:endParaRPr lang="zh-CN" altLang="en-US"/>
          </a:p>
          <a:p>
            <a:r>
              <a:rPr lang="en-US" altLang="zh-CN"/>
              <a:t>	</a:t>
            </a:r>
            <a:r>
              <a:rPr lang="zh-CN" altLang="en-US"/>
              <a:t>(2)服务列表：移动按键，分数显示面板。</a:t>
            </a:r>
            <a:endParaRPr lang="zh-CN" altLang="en-US"/>
          </a:p>
          <a:p>
            <a:r>
              <a:rPr lang="en-US" altLang="zh-CN"/>
              <a:t>	</a:t>
            </a:r>
            <a:r>
              <a:rPr lang="zh-CN" altLang="en-US"/>
              <a:t>(3)约束列表：页面应能正确显示，系统要能识别游戏是否已经结束。</a:t>
            </a:r>
            <a:endParaRPr lang="zh-CN" altLang="en-US"/>
          </a:p>
          <a:p>
            <a:r>
              <a:rPr lang="en-US" altLang="zh-CN"/>
              <a:t>	</a:t>
            </a:r>
            <a:r>
              <a:rPr lang="zh-CN" altLang="en-US"/>
              <a:t>(4)性能列表：移动逻辑后分数更新的速度；判定游戏结束系统的响应速度。</a:t>
            </a:r>
            <a:endParaRPr lang="zh-CN" altLang="en-US"/>
          </a:p>
        </p:txBody>
      </p:sp>
      <p:sp>
        <p:nvSpPr>
          <p:cNvPr id="4" name="文本框 3"/>
          <p:cNvSpPr txBox="1"/>
          <p:nvPr/>
        </p:nvSpPr>
        <p:spPr>
          <a:xfrm>
            <a:off x="730885" y="3120390"/>
            <a:ext cx="8089265" cy="1753235"/>
          </a:xfrm>
          <a:prstGeom prst="rect">
            <a:avLst/>
          </a:prstGeom>
          <a:noFill/>
        </p:spPr>
        <p:txBody>
          <a:bodyPr wrap="square" rtlCol="0">
            <a:spAutoFit/>
          </a:bodyPr>
          <a:p>
            <a:r>
              <a:rPr lang="zh-CN" altLang="en-US"/>
              <a:t>2</a:t>
            </a:r>
            <a:r>
              <a:rPr lang="en-US" altLang="zh-CN"/>
              <a:t>.</a:t>
            </a:r>
            <a:r>
              <a:rPr lang="zh-CN" altLang="en-US"/>
              <a:t>首次评审会议：</a:t>
            </a:r>
            <a:endParaRPr lang="zh-CN" altLang="en-US"/>
          </a:p>
          <a:p>
            <a:r>
              <a:rPr lang="en-US" altLang="zh-CN"/>
              <a:t>	</a:t>
            </a:r>
            <a:r>
              <a:rPr lang="zh-CN" altLang="en-US"/>
              <a:t>●会前要把“产品要求”文档发给参与者。并让相关人员准备好对象、服务、性能、和约束列表。</a:t>
            </a:r>
            <a:endParaRPr lang="zh-CN" altLang="en-US"/>
          </a:p>
          <a:p>
            <a:r>
              <a:rPr lang="en-US" altLang="zh-CN"/>
              <a:t>	</a:t>
            </a:r>
            <a:r>
              <a:rPr lang="zh-CN" altLang="en-US"/>
              <a:t>●共同举办并参与</a:t>
            </a:r>
            <a:endParaRPr lang="zh-CN" altLang="en-US"/>
          </a:p>
          <a:p>
            <a:r>
              <a:rPr lang="en-US" altLang="zh-CN"/>
              <a:t>	</a:t>
            </a:r>
            <a:r>
              <a:rPr lang="zh-CN" altLang="en-US"/>
              <a:t>●识别问题、提出解决方案要素、协商不同方法、刻画初步解决方案的需求问题。</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3972249" y="162453"/>
            <a:ext cx="1198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rgbClr val="231815"/>
                </a:solidFill>
                <a:latin typeface="微软雅黑" panose="020B0503020204020204" pitchFamily="34" charset="-122"/>
                <a:ea typeface="微软雅黑" panose="020B0503020204020204" pitchFamily="34" charset="-122"/>
              </a:rPr>
              <a:t>导出需求</a:t>
            </a:r>
            <a:endParaRPr lang="zh-CN" altLang="en-US" sz="2000" dirty="0">
              <a:solidFill>
                <a:srgbClr val="231815"/>
              </a:solidFill>
              <a:latin typeface="微软雅黑" panose="020B0503020204020204" pitchFamily="34" charset="-122"/>
              <a:ea typeface="微软雅黑" panose="020B0503020204020204" pitchFamily="34" charset="-122"/>
            </a:endParaRPr>
          </a:p>
        </p:txBody>
      </p:sp>
      <p:sp>
        <p:nvSpPr>
          <p:cNvPr id="16" name="Line 6"/>
          <p:cNvSpPr>
            <a:spLocks noChangeShapeType="1"/>
          </p:cNvSpPr>
          <p:nvPr/>
        </p:nvSpPr>
        <p:spPr bwMode="auto">
          <a:xfrm>
            <a:off x="-318770" y="361950"/>
            <a:ext cx="4291330"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7"/>
          <p:cNvSpPr>
            <a:spLocks noChangeShapeType="1"/>
          </p:cNvSpPr>
          <p:nvPr/>
        </p:nvSpPr>
        <p:spPr bwMode="auto">
          <a:xfrm>
            <a:off x="5088890" y="362585"/>
            <a:ext cx="4270375" cy="635"/>
          </a:xfrm>
          <a:prstGeom prst="line">
            <a:avLst/>
          </a:prstGeom>
          <a:noFill/>
          <a:ln w="6350">
            <a:solidFill>
              <a:srgbClr val="231815"/>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文本框 1"/>
          <p:cNvSpPr txBox="1"/>
          <p:nvPr/>
        </p:nvSpPr>
        <p:spPr>
          <a:xfrm>
            <a:off x="673100" y="960120"/>
            <a:ext cx="7797165" cy="3415030"/>
          </a:xfrm>
          <a:prstGeom prst="rect">
            <a:avLst/>
          </a:prstGeom>
          <a:noFill/>
        </p:spPr>
        <p:txBody>
          <a:bodyPr wrap="square" rtlCol="0">
            <a:spAutoFit/>
          </a:bodyPr>
          <a:p>
            <a:r>
              <a:rPr lang="en-US" altLang="zh-CN"/>
              <a:t>3.</a:t>
            </a:r>
            <a:r>
              <a:rPr lang="zh-CN" altLang="en-US"/>
              <a:t>初步需求说明文档：</a:t>
            </a:r>
            <a:endParaRPr lang="zh-CN" altLang="en-US"/>
          </a:p>
          <a:p>
            <a:r>
              <a:rPr lang="en-US" altLang="zh-CN"/>
              <a:t>	</a:t>
            </a:r>
            <a:r>
              <a:rPr lang="zh-CN" altLang="en-US"/>
              <a:t>●可行性描述：项目规模不大，且已有过往类似项目经验。同时，游戏具有一定的市场操作可行性，简单易上手，容易受到人群的喜爱。因此，本项目具有一定程度上的可行性。</a:t>
            </a:r>
            <a:endParaRPr lang="zh-CN" altLang="en-US"/>
          </a:p>
          <a:p>
            <a:r>
              <a:rPr lang="en-US" altLang="zh-CN"/>
              <a:t>	</a:t>
            </a:r>
            <a:r>
              <a:rPr lang="zh-CN" altLang="en-US"/>
              <a:t>●系统或产品的界限说明：本项目主要为用户设计了一款小游戏供娱乐使用。</a:t>
            </a:r>
            <a:endParaRPr lang="zh-CN" altLang="en-US"/>
          </a:p>
          <a:p>
            <a:r>
              <a:rPr lang="en-US" altLang="zh-CN"/>
              <a:t>	</a:t>
            </a:r>
            <a:r>
              <a:rPr lang="zh-CN" altLang="en-US"/>
              <a:t>●参与需求导出的共同利益者列表：客户、用户、领域专家、市场调研员、软件工程师。</a:t>
            </a:r>
            <a:endParaRPr lang="zh-CN" altLang="en-US"/>
          </a:p>
          <a:p>
            <a:r>
              <a:rPr lang="en-US" altLang="zh-CN"/>
              <a:t>	</a:t>
            </a:r>
            <a:r>
              <a:rPr lang="zh-CN" altLang="en-US"/>
              <a:t>●技术环境说明：整个系统基于JavaScript开发。</a:t>
            </a:r>
            <a:endParaRPr lang="zh-CN" altLang="en-US"/>
          </a:p>
          <a:p>
            <a:r>
              <a:rPr lang="en-US" altLang="zh-CN"/>
              <a:t>	</a:t>
            </a:r>
            <a:r>
              <a:rPr lang="zh-CN" altLang="en-US"/>
              <a:t>●需求列表以及需求适用的领域限制：游戏的计分功能，游戏的操作功能。</a:t>
            </a:r>
            <a:endParaRPr lang="zh-CN" altLang="en-US"/>
          </a:p>
          <a:p>
            <a:r>
              <a:rPr lang="en-US" altLang="zh-CN"/>
              <a:t>	</a:t>
            </a:r>
            <a:r>
              <a:rPr lang="zh-CN" altLang="en-US"/>
              <a:t>●使用场景：PC。</a:t>
            </a:r>
            <a:endParaRPr lang="zh-CN" altLang="en-US"/>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717159" y="1800952"/>
            <a:ext cx="1944216" cy="1850918"/>
          </a:xfrm>
          <a:prstGeom prst="ellips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库存数据 8"/>
          <p:cNvSpPr/>
          <p:nvPr/>
        </p:nvSpPr>
        <p:spPr>
          <a:xfrm flipH="1">
            <a:off x="3220969" y="1800952"/>
            <a:ext cx="4375367" cy="1850917"/>
          </a:xfrm>
          <a:prstGeom prst="flowChartOnlineStorage">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1973366" y="1912835"/>
            <a:ext cx="1431802" cy="1569660"/>
          </a:xfrm>
          <a:prstGeom prst="rect">
            <a:avLst/>
          </a:prstGeom>
          <a:noFill/>
        </p:spPr>
        <p:txBody>
          <a:bodyPr wrap="none" rtlCol="0">
            <a:spAutoFit/>
          </a:bodyPr>
          <a:lstStyle/>
          <a:p>
            <a:r>
              <a:rPr lang="en-US" altLang="zh-CN" sz="9600" b="1" dirty="0" smtClean="0">
                <a:solidFill>
                  <a:schemeClr val="bg1"/>
                </a:solidFill>
              </a:rPr>
              <a:t>02</a:t>
            </a:r>
            <a:endParaRPr lang="zh-CN" altLang="en-US" sz="9600" b="1" dirty="0">
              <a:solidFill>
                <a:schemeClr val="bg1"/>
              </a:solidFill>
            </a:endParaRPr>
          </a:p>
        </p:txBody>
      </p:sp>
      <p:sp>
        <p:nvSpPr>
          <p:cNvPr id="18" name="TextBox 17"/>
          <p:cNvSpPr txBox="1"/>
          <p:nvPr/>
        </p:nvSpPr>
        <p:spPr>
          <a:xfrm>
            <a:off x="4534540" y="2376598"/>
            <a:ext cx="1747075" cy="417830"/>
          </a:xfrm>
          <a:prstGeom prst="rect">
            <a:avLst/>
          </a:prstGeom>
          <a:noFill/>
        </p:spPr>
        <p:txBody>
          <a:bodyPr wrap="square" rtlCol="0">
            <a:spAutoFit/>
          </a:bodyPr>
          <a:lstStyle/>
          <a:p>
            <a:pPr algn="ctr">
              <a:lnSpc>
                <a:spcPct val="125000"/>
              </a:lnSpc>
            </a:pPr>
            <a:r>
              <a:rPr lang="zh-CN" altLang="en-US" sz="1700" b="1" dirty="0" smtClean="0">
                <a:solidFill>
                  <a:schemeClr val="bg1"/>
                </a:solidFill>
                <a:latin typeface="微软雅黑" panose="020B0503020204020204" pitchFamily="34" charset="-122"/>
                <a:ea typeface="微软雅黑" panose="020B0503020204020204" pitchFamily="34" charset="-122"/>
              </a:rPr>
              <a:t>分析建模</a:t>
            </a:r>
            <a:endParaRPr lang="zh-CN" altLang="en-US" sz="17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41" presetClass="entr" presetSubtype="0" fill="hold" grpId="0" nodeType="withEffect">
                                  <p:stCondLst>
                                    <p:cond delay="0"/>
                                  </p:stCondLst>
                                  <p:iterate type="lt">
                                    <p:tmPct val="10000"/>
                                  </p:iterate>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8"/>
                                        </p:tgtEl>
                                        <p:attrNameLst>
                                          <p:attrName>ppt_y</p:attrName>
                                        </p:attrNameLst>
                                      </p:cBhvr>
                                      <p:tavLst>
                                        <p:tav tm="0">
                                          <p:val>
                                            <p:strVal val="#ppt_y"/>
                                          </p:val>
                                        </p:tav>
                                        <p:tav tm="100000">
                                          <p:val>
                                            <p:strVal val="#ppt_y"/>
                                          </p:val>
                                        </p:tav>
                                      </p:tavLst>
                                    </p:anim>
                                    <p:anim calcmode="lin" valueType="num">
                                      <p:cBhvr>
                                        <p:cTn id="20"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p:bldP spid="1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2500</Words>
  <Application>WPS 演示</Application>
  <PresentationFormat>全屏显示(16:9)</PresentationFormat>
  <Paragraphs>192</Paragraphs>
  <Slides>24</Slides>
  <Notes>35</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Wingdings</vt:lpstr>
      <vt:lpstr>微软雅黑</vt:lpstr>
      <vt:lpstr>Calibri</vt:lpstr>
      <vt:lpstr>Times New Roman</vt:lpstr>
      <vt:lpstr>Arial Unicode MS</vt:lpstr>
      <vt:lpstr>经典特宋简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HyperlinkBase>https://chinappt.taobao.com</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creator>BOSSPPT 2017-2018</dc:creator>
  <cp:keywords>BOSSPPT顶尖职业文案</cp:keywords>
  <dc:description>BOSSPPT致力于提供高质量，有品质的模板，拒绝垃圾模板！
本模板由bossppt设计师制作或制作师二次制作整理，bossppt为此花费了大量心血。
如果非本店购买，请直接向盗版店进行索赔。
本店淘宝唯一购买网址：https://chinappt.taobao.com</dc:description>
  <dc:subject>BOSSPPT 2017-2018</dc:subject>
  <cp:category>店铺： BOSSPPT顶尖职业文案</cp:category>
  <cp:lastModifiedBy>xcwzy</cp:lastModifiedBy>
  <cp:revision>9</cp:revision>
  <dcterms:created xsi:type="dcterms:W3CDTF">2018-10-23T00:54:00Z</dcterms:created>
  <dcterms:modified xsi:type="dcterms:W3CDTF">2018-11-07T15:16:20Z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