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908"/>
    <a:srgbClr val="A6EBF4"/>
    <a:srgbClr val="DBE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90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11,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+mn-lt"/>
              </a:rPr>
              <a:t>Internet of Things</a:t>
            </a:r>
            <a:br>
              <a:rPr lang="en-US" cap="none" dirty="0">
                <a:latin typeface="+mn-lt"/>
              </a:rPr>
            </a:b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UST SEIS 785-01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cap="none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Paul Christensen</a:t>
            </a:r>
            <a:br>
              <a:rPr lang="en-US" sz="2000" cap="none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</a:br>
            <a:r>
              <a:rPr lang="en-US" sz="2000" cap="none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5-11-16</a:t>
            </a:r>
            <a:endParaRPr lang="en-US" sz="2000" cap="none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Summary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00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68" y="2276139"/>
            <a:ext cx="1639103" cy="9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 smtClean="0"/>
              <a:t>Project Use-Case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2790"/>
            <a:ext cx="8864366" cy="2133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Remote subject monitoring of implantable telemetry devices</a:t>
            </a:r>
          </a:p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Visualizations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for data trends</a:t>
            </a:r>
          </a:p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Notification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on alarm events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Secure and Scalable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12454"/>
            <a:ext cx="4673366" cy="310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4" name="Up-Down Arrow 3"/>
          <p:cNvSpPr/>
          <p:nvPr/>
        </p:nvSpPr>
        <p:spPr>
          <a:xfrm rot="10800000">
            <a:off x="5562600" y="3205161"/>
            <a:ext cx="457200" cy="816127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3467100"/>
            <a:ext cx="4572000" cy="3162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Technology</a:t>
            </a:r>
          </a:p>
          <a:p>
            <a:r>
              <a:rPr lang="en-US" sz="2200" dirty="0"/>
              <a:t>Particle </a:t>
            </a:r>
            <a:r>
              <a:rPr lang="en-US" sz="2200" dirty="0" smtClean="0"/>
              <a:t>Photon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1800" dirty="0"/>
              <a:t>Wi-Fi </a:t>
            </a:r>
            <a:r>
              <a:rPr lang="en-US" sz="1800" dirty="0" smtClean="0"/>
              <a:t>communications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‒"/>
            </a:pPr>
            <a:r>
              <a:rPr lang="en-US" sz="1800" dirty="0" smtClean="0"/>
              <a:t>2-way connectivity</a:t>
            </a:r>
          </a:p>
          <a:p>
            <a:r>
              <a:rPr lang="en-US" sz="2200" dirty="0" smtClean="0"/>
              <a:t>Microsoft Azure </a:t>
            </a:r>
            <a:r>
              <a:rPr lang="en-US" sz="2200" dirty="0" err="1" smtClean="0"/>
              <a:t>IoT</a:t>
            </a:r>
            <a:r>
              <a:rPr lang="en-US" sz="2200" dirty="0" smtClean="0"/>
              <a:t> Tools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1800" dirty="0" smtClean="0"/>
              <a:t>Data Visualization with Power BI</a:t>
            </a:r>
          </a:p>
          <a:p>
            <a:r>
              <a:rPr lang="en-US" sz="2200" dirty="0" smtClean="0"/>
              <a:t>Web/Mobile </a:t>
            </a:r>
            <a:r>
              <a:rPr lang="en-US" sz="1800" dirty="0" smtClean="0"/>
              <a:t>configuration/notification</a:t>
            </a:r>
          </a:p>
          <a:p>
            <a:r>
              <a:rPr lang="en-US" sz="2200" dirty="0" smtClean="0"/>
              <a:t>            (</a:t>
            </a:r>
            <a:r>
              <a:rPr lang="en-US" sz="1800" dirty="0" smtClean="0"/>
              <a:t>free web-based service)</a:t>
            </a: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44" y="2083118"/>
            <a:ext cx="691350" cy="64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95" y="2881187"/>
            <a:ext cx="648799" cy="60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77" y="3979188"/>
            <a:ext cx="646570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63" y="3612454"/>
            <a:ext cx="1247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72200"/>
            <a:ext cx="952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532400" y="2404419"/>
            <a:ext cx="568544" cy="3213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6532400" y="3024704"/>
            <a:ext cx="611095" cy="15771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 Photon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Turn on/off LED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OLED shield </a:t>
            </a:r>
            <a:r>
              <a:rPr lang="en-US" dirty="0" smtClean="0"/>
              <a:t>display for debugging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JSON </a:t>
            </a:r>
            <a:r>
              <a:rPr lang="en-US" dirty="0" err="1" smtClean="0"/>
              <a:t>webhook</a:t>
            </a:r>
            <a:r>
              <a:rPr lang="en-US" dirty="0" smtClean="0"/>
              <a:t> publish to particle 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Azure Event Hub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Define access policies and consumer groups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Azure Storage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Azure Streaming Analytics to push to Power BI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Visualization of Live data/trends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data on mobile App (Power BI)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HTML to change value (threshold/temp)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 certain threshold send email notification (IFTTT)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3" y="3706988"/>
            <a:ext cx="1271306" cy="88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5200" y="4953000"/>
            <a:ext cx="4876800" cy="1524000"/>
          </a:xfrm>
          <a:prstGeom prst="rect">
            <a:avLst/>
          </a:prstGeom>
          <a:solidFill>
            <a:srgbClr val="DBE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 (Visual)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405856"/>
            <a:ext cx="926364" cy="53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34" y="5294667"/>
            <a:ext cx="30861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01" y="5297356"/>
            <a:ext cx="964079" cy="9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69" y="3971925"/>
            <a:ext cx="25135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47" y="2426458"/>
            <a:ext cx="1843087" cy="59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6600" y="1371600"/>
            <a:ext cx="5576887" cy="52768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55" y="1466850"/>
            <a:ext cx="3114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0800000">
            <a:off x="5165911" y="4543424"/>
            <a:ext cx="304800" cy="59551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5159184" y="3138486"/>
            <a:ext cx="391151" cy="74928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00" y="3887769"/>
            <a:ext cx="181034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Down Arrow 18"/>
          <p:cNvSpPr/>
          <p:nvPr/>
        </p:nvSpPr>
        <p:spPr>
          <a:xfrm rot="16200000">
            <a:off x="6436576" y="3907686"/>
            <a:ext cx="304800" cy="5380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2377350" y="5081888"/>
            <a:ext cx="692255" cy="1524002"/>
          </a:xfrm>
          <a:prstGeom prst="downArrow">
            <a:avLst/>
          </a:prstGeom>
          <a:solidFill>
            <a:srgbClr val="A6E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JSON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WebHook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Elbow Connector 3"/>
          <p:cNvCxnSpPr>
            <a:stCxn id="3082" idx="2"/>
            <a:endCxn id="18" idx="0"/>
          </p:cNvCxnSpPr>
          <p:nvPr/>
        </p:nvCxnSpPr>
        <p:spPr>
          <a:xfrm rot="16200000" flipH="1">
            <a:off x="794137" y="4676548"/>
            <a:ext cx="1251129" cy="1083551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605" y="2362200"/>
            <a:ext cx="1141951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own Arrow 20"/>
          <p:cNvSpPr/>
          <p:nvPr/>
        </p:nvSpPr>
        <p:spPr>
          <a:xfrm rot="16200000">
            <a:off x="6974630" y="2481316"/>
            <a:ext cx="304800" cy="5380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786357" cy="73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03" y="2196389"/>
            <a:ext cx="56369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TextBox 1054"/>
          <p:cNvSpPr txBox="1"/>
          <p:nvPr/>
        </p:nvSpPr>
        <p:spPr>
          <a:xfrm>
            <a:off x="1410546" y="2763143"/>
            <a:ext cx="47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74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" y="2079995"/>
            <a:ext cx="1297560" cy="95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8" name="Straight Arrow Connector 3077"/>
          <p:cNvCxnSpPr/>
          <p:nvPr/>
        </p:nvCxnSpPr>
        <p:spPr>
          <a:xfrm>
            <a:off x="838200" y="3033141"/>
            <a:ext cx="0" cy="64494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5" idx="1"/>
          </p:cNvCxnSpPr>
          <p:nvPr/>
        </p:nvCxnSpPr>
        <p:spPr>
          <a:xfrm>
            <a:off x="1434982" y="4098895"/>
            <a:ext cx="927218" cy="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03" y="4550641"/>
            <a:ext cx="517992" cy="93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03" y="4875423"/>
            <a:ext cx="731997" cy="26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89" name="Elbow Connector 3088"/>
          <p:cNvCxnSpPr>
            <a:endCxn id="81" idx="1"/>
          </p:cNvCxnSpPr>
          <p:nvPr/>
        </p:nvCxnSpPr>
        <p:spPr>
          <a:xfrm rot="16200000" flipH="1">
            <a:off x="959234" y="4641014"/>
            <a:ext cx="481240" cy="25109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087" idx="1"/>
          </p:cNvCxnSpPr>
          <p:nvPr/>
        </p:nvCxnSpPr>
        <p:spPr>
          <a:xfrm>
            <a:off x="2057400" y="5019300"/>
            <a:ext cx="329403" cy="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0" name="Rectangle 3099"/>
          <p:cNvSpPr/>
          <p:nvPr/>
        </p:nvSpPr>
        <p:spPr>
          <a:xfrm>
            <a:off x="1513579" y="2796805"/>
            <a:ext cx="239021" cy="251195"/>
          </a:xfrm>
          <a:prstGeom prst="rect">
            <a:avLst/>
          </a:prstGeom>
          <a:solidFill>
            <a:srgbClr val="07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371821" y="2777596"/>
            <a:ext cx="63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7926" y="3355615"/>
            <a:ext cx="15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Particle.publish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9200" y="3810000"/>
            <a:ext cx="133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Spark.function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94590" y="3308757"/>
            <a:ext cx="1954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Query</a:t>
            </a:r>
          </a:p>
          <a:p>
            <a:r>
              <a:rPr lang="en-US" sz="1200" dirty="0" smtClean="0"/>
              <a:t>Select * into x from y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42273" y="1871990"/>
            <a:ext cx="1338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Particle Photon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752600" y="2314556"/>
            <a:ext cx="1338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OLED Shield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0232" y="2786390"/>
            <a:ext cx="1338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Alarm Event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87894" y="459276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 groups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718439" y="4580595"/>
            <a:ext cx="146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Access policies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333714" y="3478725"/>
            <a:ext cx="85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78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17" grpId="0" animBg="1"/>
      <p:bldP spid="19" grpId="0" animBg="1"/>
      <p:bldP spid="18" grpId="0" animBg="1"/>
      <p:bldP spid="21" grpId="0" animBg="1"/>
      <p:bldP spid="1055" grpId="0"/>
      <p:bldP spid="3100" grpId="0" animBg="1"/>
      <p:bldP spid="89" grpId="0"/>
      <p:bldP spid="3" grpId="0"/>
      <p:bldP spid="33" grpId="0"/>
      <p:bldP spid="8" grpId="0" animBg="1"/>
      <p:bldP spid="35" grpId="0"/>
      <p:bldP spid="36" grpId="0"/>
      <p:bldP spid="37" grpId="0"/>
      <p:bldP spid="9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Particle Dashboard log files</a:t>
            </a:r>
          </a:p>
          <a:p>
            <a:r>
              <a:rPr lang="en-US" dirty="0" smtClean="0"/>
              <a:t>LED ON/OFF</a:t>
            </a:r>
          </a:p>
          <a:p>
            <a:r>
              <a:rPr lang="en-US" dirty="0" smtClean="0"/>
              <a:t>Alarm Event</a:t>
            </a:r>
          </a:p>
          <a:p>
            <a:r>
              <a:rPr lang="en-US" dirty="0"/>
              <a:t>Email </a:t>
            </a:r>
            <a:r>
              <a:rPr lang="en-US" dirty="0" smtClean="0"/>
              <a:t>notification</a:t>
            </a:r>
          </a:p>
          <a:p>
            <a:r>
              <a:rPr lang="en-US" dirty="0" smtClean="0"/>
              <a:t>Visualization of Trend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Azure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dirty="0" smtClean="0"/>
              <a:t>Event hub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dirty="0" smtClean="0"/>
              <a:t>Streaming Analytics</a:t>
            </a:r>
          </a:p>
          <a:p>
            <a:r>
              <a:rPr lang="en-US" dirty="0" smtClean="0"/>
              <a:t>Power BI graphs</a:t>
            </a:r>
          </a:p>
          <a:p>
            <a:r>
              <a:rPr lang="en-US" dirty="0" smtClean="0"/>
              <a:t>Power BI App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92" y="914400"/>
            <a:ext cx="374245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32" y="4038600"/>
            <a:ext cx="4086818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 lab study data into Photon input</a:t>
            </a:r>
          </a:p>
          <a:p>
            <a:endParaRPr lang="en-US" dirty="0" smtClean="0"/>
          </a:p>
          <a:p>
            <a:r>
              <a:rPr lang="en-US" dirty="0" smtClean="0"/>
              <a:t>Configurable input data:  BP, HRV, Temperature, ECG</a:t>
            </a:r>
            <a:endParaRPr lang="en-US" dirty="0"/>
          </a:p>
          <a:p>
            <a:r>
              <a:rPr lang="en-US" dirty="0"/>
              <a:t>Admin web site – </a:t>
            </a:r>
            <a:r>
              <a:rPr lang="en-US" sz="2000" dirty="0"/>
              <a:t>control users, notifications, study meta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Researchers notified of alarm events, can determine additional action</a:t>
            </a:r>
          </a:p>
          <a:p>
            <a:r>
              <a:rPr lang="en-US" dirty="0"/>
              <a:t>Don’t have to be in the </a:t>
            </a:r>
            <a:r>
              <a:rPr lang="en-US" dirty="0" smtClean="0"/>
              <a:t>lab</a:t>
            </a:r>
          </a:p>
          <a:p>
            <a:r>
              <a:rPr lang="en-US" dirty="0" smtClean="0"/>
              <a:t>General enough for any data types -&gt; any notification/visualization</a:t>
            </a:r>
            <a:endParaRPr lang="en-US" dirty="0"/>
          </a:p>
          <a:p>
            <a:endParaRPr lang="en-US" u="sng" dirty="0" smtClean="0"/>
          </a:p>
          <a:p>
            <a:r>
              <a:rPr lang="en-US" u="sng" dirty="0" smtClean="0"/>
              <a:t>Broad</a:t>
            </a:r>
            <a:r>
              <a:rPr lang="en-US" dirty="0" smtClean="0"/>
              <a:t> </a:t>
            </a:r>
            <a:r>
              <a:rPr lang="en-US" dirty="0"/>
              <a:t>understanding of </a:t>
            </a:r>
            <a:r>
              <a:rPr lang="en-US" dirty="0" err="1"/>
              <a:t>IoT</a:t>
            </a:r>
            <a:r>
              <a:rPr lang="en-US" dirty="0"/>
              <a:t> technology and tools</a:t>
            </a:r>
          </a:p>
          <a:p>
            <a:r>
              <a:rPr lang="en-US" dirty="0" smtClean="0"/>
              <a:t>Prototype to demonstrate remote </a:t>
            </a:r>
            <a:r>
              <a:rPr lang="en-US" u="sng" dirty="0" smtClean="0"/>
              <a:t>notification and visualizations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</a:t>
            </a:r>
            <a:r>
              <a:rPr lang="en-US" sz="2800" u="sng" dirty="0" smtClean="0"/>
              <a:t>Technologies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Particle Photon – event in/out</a:t>
            </a:r>
          </a:p>
          <a:p>
            <a:r>
              <a:rPr lang="en-US" dirty="0" smtClean="0"/>
              <a:t>OLED shield</a:t>
            </a:r>
          </a:p>
          <a:p>
            <a:r>
              <a:rPr lang="en-US" dirty="0" err="1" smtClean="0"/>
              <a:t>Webhook</a:t>
            </a:r>
            <a:r>
              <a:rPr lang="en-US" dirty="0" smtClean="0"/>
              <a:t> messages</a:t>
            </a:r>
          </a:p>
          <a:p>
            <a:r>
              <a:rPr lang="en-US" dirty="0" smtClean="0"/>
              <a:t>Microsoft Azure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2100" dirty="0" smtClean="0"/>
              <a:t>Event Hub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2100" dirty="0" smtClean="0"/>
              <a:t>Streaming Analytics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2100" dirty="0" smtClean="0"/>
              <a:t>Power BI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1612" y="4495800"/>
            <a:ext cx="426378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Mobile </a:t>
            </a:r>
            <a:r>
              <a:rPr lang="en-US" sz="2000" dirty="0"/>
              <a:t>App (Power BI)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IFTTT 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‒"/>
            </a:pPr>
            <a:r>
              <a:rPr lang="en-US" sz="1600" dirty="0"/>
              <a:t>Recipes and Triggers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DFU Utility </a:t>
            </a:r>
            <a:r>
              <a:rPr lang="en-US" sz="1600" dirty="0" smtClean="0"/>
              <a:t>(device FW upgrade)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777</TotalTime>
  <Words>297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Internet of Things UST SEIS 785-01  Paul Christensen 5-11-16</vt:lpstr>
      <vt:lpstr>Project Use-Case</vt:lpstr>
      <vt:lpstr>Project Steps</vt:lpstr>
      <vt:lpstr>Project Steps (Visual)</vt:lpstr>
      <vt:lpstr>Demonstration</vt:lpstr>
      <vt:lpstr>Next Steps</vt:lpstr>
      <vt:lpstr>Project Summary</vt:lpstr>
      <vt:lpstr>Questions?</vt:lpstr>
    </vt:vector>
  </TitlesOfParts>
  <Company>DSI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 IOT</dc:title>
  <dc:creator>Christensen,Paul</dc:creator>
  <cp:lastModifiedBy>Christensen,Paul</cp:lastModifiedBy>
  <cp:revision>64</cp:revision>
  <dcterms:created xsi:type="dcterms:W3CDTF">2016-05-02T02:38:00Z</dcterms:created>
  <dcterms:modified xsi:type="dcterms:W3CDTF">2016-05-11T21:06:11Z</dcterms:modified>
</cp:coreProperties>
</file>