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>
      <p:cViewPr>
        <p:scale>
          <a:sx n="125" d="100"/>
          <a:sy n="125" d="100"/>
        </p:scale>
        <p:origin x="-102" y="-6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19.10.2017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4.23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74,'4'0,"5"0,14 0,7 0,2 0,0 0,-2 0,3 0,-1 0,-5-4,-4-2,-1 1,0 1,3 1,3 1,0 1,-1 1,0 0,6 0,3 0,3 1,-1-1,1 0,-2 0,-3 0,-3 0,-4-4,-1-2,3 1,0 1,-5-3,-2 0,-1 1,1 1,-1 2,2 1,0 2,-4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7.21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1,'4'0,"6"0,8 0,15 0,5 0,4 0,-1 0,1 4,-3 1,-3 0,-5-1,-3-1,-2-1,-2-1,0 0,-1-1,0-1,1 1,-1 0,1 4,0 1,-1 0,1-1,0-1,0-1,0-1,0 4,0 0,0 0,0-1,-4-1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2.34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 1,'4'0,"9"0,7 0,4 0,2 0,1 0,-1 0,0 0,0 0,-1 0,-1 0,0 0,0 0,0 0,0 0,0 0,4 0,1 0,0 0,-1 0,-5 4,-3 1,0 1,0-2,1-1,5 3,3 0,-5 4,3-1,0-1,0-2,-1-2,0-2,-1-1,-5-1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5.9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1,'4'0,"10"0,10 0,10 0,2 0,0 4,-2 1,-4 0,-1-1,-3-1,3-1,0-1,0 0,-2-1,0-1,-2 1,4 0,1 0,-1 0,-2 0,0 0,-1 0,-1 0,-1 0,0 0,-1 4,1 1,0 0,0-1,0-1,-5-1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7.18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0 0,'4'0,"6"0,13 4,6 6,8 0,4 0,4-3,3-2,-4-3,-4 0,-5-2,-5 4,-3 1,-2 0,-2-1,0-2,0 0,0-1,5-1,1 0,-1 0,0 0,-1-1,-1 1,-1 0,-1 0,1 0,-2 0,5 0,1 0,0 0,-1 0,-1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9.60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0 1,'4'0,"6"0,4 0,9 0,13 0,7 0,10 0,7 0,3 0,-3 0,-2 0,-8 0,-7 0,-8 0,-5 0,-4 0,-3 0,4 0,1 0,0 0,-1 0,-1 0,-1 0,0 0,-1 0,0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6.9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1 0,'4'0,"5"0,10 0,9 0,5 0,0 0,-2 0,-1 0,-2 0,-2 0,-1 0,8 0,5 0,2 0,1 0,-2 0,5 0,-2 0,-3 0,0 0,-3 0,0 0,3 0,-1 0,-4 0,-3 0,-2 4,-3 2,-1-1,-2-1,1-1,-5-1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9.2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0 1,'9'0,"5"0,6 0,7 0,4 0,-1 0,4 0,8 0,9 0,4 0,1 0,-5 0,-8 0,-6 0,-1 4,0 1,-1 0,-2 0,-3-3,-3 0,3-1,4 0,0-1,3 4,-1 1,-3 0,-6-1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19.10.2017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19.10.2017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INTRO Recap – SW04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CH" dirty="0"/>
              <a:t>Thomas Kempf</a:t>
            </a:r>
          </a:p>
          <a:p>
            <a:pPr rtl="0"/>
            <a:r>
              <a:rPr lang="de-CH" dirty="0"/>
              <a:t>Urs Stöckli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counter</a:t>
            </a:r>
          </a:p>
        </p:txBody>
      </p:sp>
    </p:spTree>
    <p:extLst>
      <p:ext uri="{BB962C8B-B14F-4D97-AF65-F5344CB8AC3E}">
        <p14:creationId xmlns:p14="http://schemas.microsoft.com/office/powerpoint/2010/main" val="297856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counter</a:t>
            </a:r>
          </a:p>
        </p:txBody>
      </p:sp>
    </p:spTree>
    <p:extLst>
      <p:ext uri="{BB962C8B-B14F-4D97-AF65-F5344CB8AC3E}">
        <p14:creationId xmlns:p14="http://schemas.microsoft.com/office/powerpoint/2010/main" val="54499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counter</a:t>
            </a:r>
          </a:p>
        </p:txBody>
      </p:sp>
    </p:spTree>
    <p:extLst>
      <p:ext uri="{BB962C8B-B14F-4D97-AF65-F5344CB8AC3E}">
        <p14:creationId xmlns:p14="http://schemas.microsoft.com/office/powerpoint/2010/main" val="76591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/>
              <a:t>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counter</a:t>
            </a:r>
          </a:p>
        </p:txBody>
      </p:sp>
    </p:spTree>
    <p:extLst>
      <p:ext uri="{BB962C8B-B14F-4D97-AF65-F5344CB8AC3E}">
        <p14:creationId xmlns:p14="http://schemas.microsoft.com/office/powerpoint/2010/main" val="75503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/>
              <a:t>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/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counter</a:t>
            </a:r>
          </a:p>
        </p:txBody>
      </p:sp>
    </p:spTree>
    <p:extLst>
      <p:ext uri="{BB962C8B-B14F-4D97-AF65-F5344CB8AC3E}">
        <p14:creationId xmlns:p14="http://schemas.microsoft.com/office/powerpoint/2010/main" val="66894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/>
              <a:t>No global variable needed</a:t>
            </a:r>
          </a:p>
          <a:p>
            <a:r>
              <a:rPr lang="en-US" dirty="0"/>
              <a:t>Which state machine is the simplest to implement from a Table?</a:t>
            </a:r>
          </a:p>
          <a:p>
            <a:pPr lvl="1"/>
            <a:r>
              <a:rPr lang="en-US" dirty="0"/>
              <a:t>Mealy Sequential Machine</a:t>
            </a:r>
          </a:p>
          <a:p>
            <a:r>
              <a:rPr lang="en-US" dirty="0"/>
              <a:t>How we can realize many different timer in our project with just one time base?</a:t>
            </a:r>
          </a:p>
          <a:p>
            <a:pPr lvl="1"/>
            <a:r>
              <a:rPr lang="en-US" dirty="0"/>
              <a:t>With counter variable</a:t>
            </a:r>
          </a:p>
        </p:txBody>
      </p:sp>
    </p:spTree>
    <p:extLst>
      <p:ext uri="{BB962C8B-B14F-4D97-AF65-F5344CB8AC3E}">
        <p14:creationId xmlns:p14="http://schemas.microsoft.com/office/powerpoint/2010/main" val="87807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CH" dirty="0"/>
              <a:t>State Machines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Function State Machine</a:t>
            </a:r>
          </a:p>
          <a:p>
            <a:pPr rtl="0"/>
            <a:r>
              <a:rPr lang="en-US" dirty="0"/>
              <a:t>If-</a:t>
            </a:r>
            <a:r>
              <a:rPr lang="en-US" dirty="0" err="1"/>
              <a:t>elseif</a:t>
            </a:r>
            <a:r>
              <a:rPr lang="en-US" dirty="0"/>
              <a:t>-else State Machine</a:t>
            </a:r>
          </a:p>
          <a:p>
            <a:pPr rtl="0"/>
            <a:r>
              <a:rPr lang="en-US" dirty="0"/>
              <a:t>Switch State Machine</a:t>
            </a:r>
          </a:p>
          <a:p>
            <a:pPr rtl="0"/>
            <a:r>
              <a:rPr lang="en-US" dirty="0"/>
              <a:t>Mealy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Function State Machine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D2AF860-7A41-4E2A-8B7D-2E138A9D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16832"/>
            <a:ext cx="3744416" cy="1722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3222AB-F69D-483A-86E5-11BD5164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658205"/>
            <a:ext cx="3744416" cy="20138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6456040" y="2831803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No global state variable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Stack overflow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If-elseif-else State Machine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5951984" y="177281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Volatile / reentrancy!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DC2005-D6A8-44A2-8815-833988CE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91" y="1700809"/>
            <a:ext cx="1800706" cy="1807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BFA6DB-D33B-408E-9046-76FAF2B0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91" y="3608843"/>
            <a:ext cx="3584881" cy="27637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04D3098-A9C6-4B8F-9685-D9C75760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563" y="4149080"/>
            <a:ext cx="1801310" cy="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E912D-C323-4275-826A-9BF6BA10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State Machine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405BC4-7943-40F2-93E8-0BE610F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2493"/>
            <a:ext cx="2555776" cy="25103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80BE16D-443F-497C-BFC9-92B7382B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609553"/>
            <a:ext cx="3180285" cy="3246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521CCB-C0B7-4389-BEA9-AD45D446C6AB}"/>
              </a:ext>
            </a:extLst>
          </p:cNvPr>
          <p:cNvSpPr txBox="1"/>
          <p:nvPr/>
        </p:nvSpPr>
        <p:spPr>
          <a:xfrm>
            <a:off x="1505744" y="52292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delayed with Processinterval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342FF8-688D-42C9-9418-0C902D2083AC}"/>
              </a:ext>
            </a:extLst>
          </p:cNvPr>
          <p:cNvSpPr txBox="1"/>
          <p:nvPr/>
        </p:nvSpPr>
        <p:spPr>
          <a:xfrm>
            <a:off x="4223792" y="52292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without Delay possible (break)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482A9D-E21D-490C-84A7-19DAF0D37A4D}"/>
              </a:ext>
            </a:extLst>
          </p:cNvPr>
          <p:cNvSpPr txBox="1"/>
          <p:nvPr/>
        </p:nvSpPr>
        <p:spPr>
          <a:xfrm>
            <a:off x="7680176" y="1196752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Volatile / reentrancy!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2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542C9-7F16-43B8-B8F8-D5B03DC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</a:t>
            </a:r>
            <a:r>
              <a:rPr lang="de-CH" dirty="0"/>
              <a:t> State </a:t>
            </a:r>
            <a:r>
              <a:rPr lang="en-US" dirty="0"/>
              <a:t>Machine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D3A51-966D-44AC-AF73-7A7C8C22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3271203" cy="40904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D4893F-0ED0-46C2-8421-8EF8D8B0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4" y="1900121"/>
            <a:ext cx="4088573" cy="189223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01B42BA-3C88-435D-82BB-BDB56F02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49720"/>
              </p:ext>
            </p:extLst>
          </p:nvPr>
        </p:nvGraphicFramePr>
        <p:xfrm>
          <a:off x="2366167" y="4437112"/>
          <a:ext cx="2736304" cy="12691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9083356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923111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38969272"/>
                    </a:ext>
                  </a:extLst>
                </a:gridCol>
              </a:tblGrid>
              <a:tr h="423058">
                <a:tc>
                  <a:txBody>
                    <a:bodyPr/>
                    <a:lstStyle/>
                    <a:p>
                      <a:r>
                        <a:rPr lang="de-CH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1969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5310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83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14:cNvPr>
              <p14:cNvContentPartPr/>
              <p14:nvPr/>
            </p14:nvContentPartPr>
            <p14:xfrm>
              <a:off x="7586466" y="3233953"/>
              <a:ext cx="370080" cy="266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466" y="3161953"/>
                <a:ext cx="441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14:cNvPr>
              <p14:cNvContentPartPr/>
              <p14:nvPr/>
            </p14:nvContentPartPr>
            <p14:xfrm>
              <a:off x="3469559" y="5046139"/>
              <a:ext cx="292680" cy="255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559" y="4974139"/>
                <a:ext cx="36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14:cNvPr>
              <p14:cNvContentPartPr/>
              <p14:nvPr/>
            </p14:nvContentPartPr>
            <p14:xfrm>
              <a:off x="8224746" y="3242953"/>
              <a:ext cx="301320" cy="270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8746" y="3170953"/>
                <a:ext cx="37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14:cNvPr>
              <p14:cNvContentPartPr/>
              <p14:nvPr/>
            </p14:nvContentPartPr>
            <p14:xfrm>
              <a:off x="4340759" y="5037499"/>
              <a:ext cx="292680" cy="176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4759" y="4963999"/>
                <a:ext cx="364320" cy="16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14:cNvPr>
              <p14:cNvContentPartPr/>
              <p14:nvPr/>
            </p14:nvContentPartPr>
            <p14:xfrm>
              <a:off x="7629666" y="3424393"/>
              <a:ext cx="344160" cy="266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3704" y="3352393"/>
                <a:ext cx="415725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14:cNvPr>
              <p14:cNvContentPartPr/>
              <p14:nvPr/>
            </p14:nvContentPartPr>
            <p14:xfrm>
              <a:off x="3469559" y="5442859"/>
              <a:ext cx="3189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3559" y="5370859"/>
                <a:ext cx="39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14:cNvPr>
              <p14:cNvContentPartPr/>
              <p14:nvPr/>
            </p14:nvContentPartPr>
            <p14:xfrm>
              <a:off x="8233386" y="3450313"/>
              <a:ext cx="353520" cy="9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8386" y="3360313"/>
                <a:ext cx="443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14:cNvPr>
              <p14:cNvContentPartPr/>
              <p14:nvPr/>
            </p14:nvContentPartPr>
            <p14:xfrm>
              <a:off x="4314839" y="5486059"/>
              <a:ext cx="334080" cy="15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9887" y="5396059"/>
                <a:ext cx="423624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B15D959-5069-4CF0-9A78-3E94928EAB1C}"/>
              </a:ext>
            </a:extLst>
          </p:cNvPr>
          <p:cNvSpPr/>
          <p:nvPr/>
        </p:nvSpPr>
        <p:spPr>
          <a:xfrm>
            <a:off x="7896200" y="5815944"/>
            <a:ext cx="3185717" cy="465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E6F38-19DE-4F0B-93BA-8B78E48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&amp; Timer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7BD8C3-9767-48F9-AF37-DC324A8D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1" y="2567322"/>
            <a:ext cx="4464496" cy="16952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F728C3-321C-4606-A75C-6AB28FB7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509120"/>
            <a:ext cx="4464496" cy="1645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C28572-8363-4667-9B80-F59113618FBA}"/>
              </a:ext>
            </a:extLst>
          </p:cNvPr>
          <p:cNvSpPr txBox="1"/>
          <p:nvPr/>
        </p:nvSpPr>
        <p:spPr>
          <a:xfrm>
            <a:off x="4358245" y="383604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Absolute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D490E8-3450-4396-901D-F5E7BA0357F8}"/>
              </a:ext>
            </a:extLst>
          </p:cNvPr>
          <p:cNvSpPr txBox="1"/>
          <p:nvPr/>
        </p:nvSpPr>
        <p:spPr>
          <a:xfrm>
            <a:off x="4358244" y="5755571"/>
            <a:ext cx="1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Relative Time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DCB80B-3875-4574-B62E-1DF6108F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696919"/>
            <a:ext cx="3185717" cy="5119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841DED-B02D-4CCF-AFE2-E952DCEEE462}"/>
              </a:ext>
            </a:extLst>
          </p:cNvPr>
          <p:cNvSpPr txBox="1"/>
          <p:nvPr/>
        </p:nvSpPr>
        <p:spPr>
          <a:xfrm>
            <a:off x="7968208" y="2900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5B1EA-0856-4815-9846-EB3EC6622A90}"/>
              </a:ext>
            </a:extLst>
          </p:cNvPr>
          <p:cNvSpPr txBox="1"/>
          <p:nvPr/>
        </p:nvSpPr>
        <p:spPr>
          <a:xfrm>
            <a:off x="8472264" y="4406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Ticks per 1us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EF49E5-E26B-4C1C-86C9-70CC251EFD58}"/>
              </a:ext>
            </a:extLst>
          </p:cNvPr>
          <p:cNvSpPr txBox="1"/>
          <p:nvPr/>
        </p:nvSpPr>
        <p:spPr>
          <a:xfrm>
            <a:off x="9831184" y="5631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Set Event</a:t>
            </a:r>
          </a:p>
        </p:txBody>
      </p:sp>
    </p:spTree>
    <p:extLst>
      <p:ext uri="{BB962C8B-B14F-4D97-AF65-F5344CB8AC3E}">
        <p14:creationId xmlns:p14="http://schemas.microsoft.com/office/powerpoint/2010/main" val="243609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C80B4-4B6E-450D-B9CA-C35BC2D7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/>
              <a:t>Timer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90456-C420-4816-82C9-783229A3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count</a:t>
            </a:r>
          </a:p>
          <a:p>
            <a:r>
              <a:rPr lang="en-US" dirty="0"/>
              <a:t>generate timer interrupt		</a:t>
            </a:r>
            <a:r>
              <a:rPr lang="en-US" dirty="0" err="1"/>
              <a:t>TimerInt</a:t>
            </a:r>
            <a:r>
              <a:rPr lang="en-US" dirty="0"/>
              <a:t> component (event all 10ms)</a:t>
            </a:r>
          </a:p>
          <a:p>
            <a:r>
              <a:rPr lang="en-US" dirty="0" err="1"/>
              <a:t>ProcessorExpert</a:t>
            </a:r>
            <a:r>
              <a:rPr lang="en-US" dirty="0"/>
              <a:t> event</a:t>
            </a:r>
          </a:p>
          <a:p>
            <a:r>
              <a:rPr lang="en-US" dirty="0"/>
              <a:t>call </a:t>
            </a:r>
            <a:r>
              <a:rPr lang="en-US" dirty="0" err="1"/>
              <a:t>TMR_OnInterrupt</a:t>
            </a:r>
            <a:r>
              <a:rPr lang="en-US" dirty="0"/>
              <a:t>()</a:t>
            </a:r>
          </a:p>
          <a:p>
            <a:r>
              <a:rPr lang="en-US" dirty="0"/>
              <a:t>count ticks for required time		</a:t>
            </a:r>
            <a:r>
              <a:rPr lang="en-US" dirty="0" err="1"/>
              <a:t>Timer.c</a:t>
            </a:r>
            <a:r>
              <a:rPr lang="en-US" dirty="0"/>
              <a:t> (abstraction)</a:t>
            </a:r>
          </a:p>
          <a:p>
            <a:r>
              <a:rPr lang="en-US" dirty="0"/>
              <a:t>set event</a:t>
            </a:r>
          </a:p>
          <a:p>
            <a:r>
              <a:rPr lang="en-US" dirty="0"/>
              <a:t>handle event				</a:t>
            </a:r>
            <a:r>
              <a:rPr lang="en-US" dirty="0" err="1"/>
              <a:t>Event.c</a:t>
            </a:r>
            <a:endParaRPr lang="en-US" dirty="0"/>
          </a:p>
          <a:p>
            <a:r>
              <a:rPr lang="en-US" dirty="0" err="1"/>
              <a:t>APP_EventHandler</a:t>
            </a:r>
            <a:r>
              <a:rPr lang="en-US" dirty="0"/>
              <a:t>			</a:t>
            </a:r>
            <a:r>
              <a:rPr lang="en-US" dirty="0" err="1"/>
              <a:t>Application.c</a:t>
            </a:r>
            <a:endParaRPr lang="en-US" dirty="0"/>
          </a:p>
          <a:p>
            <a:endParaRPr lang="en-US" dirty="0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FF1F1FCA-8BB8-4F9E-9D0E-AE7553CA67C2}"/>
              </a:ext>
            </a:extLst>
          </p:cNvPr>
          <p:cNvSpPr/>
          <p:nvPr/>
        </p:nvSpPr>
        <p:spPr>
          <a:xfrm>
            <a:off x="5371356" y="1817403"/>
            <a:ext cx="292596" cy="165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CB79C45-7C7D-4632-803D-D549223B5A0E}"/>
              </a:ext>
            </a:extLst>
          </p:cNvPr>
          <p:cNvSpPr/>
          <p:nvPr/>
        </p:nvSpPr>
        <p:spPr>
          <a:xfrm>
            <a:off x="5371356" y="3501007"/>
            <a:ext cx="283000" cy="1008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3340A-352F-4F60-B9BC-01E14B8267EB}"/>
              </a:ext>
            </a:extLst>
          </p:cNvPr>
          <p:cNvCxnSpPr>
            <a:cxnSpLocks/>
          </p:cNvCxnSpPr>
          <p:nvPr/>
        </p:nvCxnSpPr>
        <p:spPr>
          <a:xfrm>
            <a:off x="2495600" y="2132856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5A2308-CA9D-462D-AB22-A66F6F1E77D8}"/>
              </a:ext>
            </a:extLst>
          </p:cNvPr>
          <p:cNvCxnSpPr>
            <a:cxnSpLocks/>
          </p:cNvCxnSpPr>
          <p:nvPr/>
        </p:nvCxnSpPr>
        <p:spPr>
          <a:xfrm>
            <a:off x="2486125" y="2636912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26838D-33B4-4EB4-872F-B38CDDB9E1F0}"/>
              </a:ext>
            </a:extLst>
          </p:cNvPr>
          <p:cNvCxnSpPr>
            <a:cxnSpLocks/>
          </p:cNvCxnSpPr>
          <p:nvPr/>
        </p:nvCxnSpPr>
        <p:spPr>
          <a:xfrm>
            <a:off x="2488606" y="3113547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DF81E4-2647-41DB-BE24-8DEF0F2171ED}"/>
              </a:ext>
            </a:extLst>
          </p:cNvPr>
          <p:cNvCxnSpPr>
            <a:cxnSpLocks/>
          </p:cNvCxnSpPr>
          <p:nvPr/>
        </p:nvCxnSpPr>
        <p:spPr>
          <a:xfrm>
            <a:off x="2495850" y="3645024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E62818D-79DC-4A6A-AB28-336F07697BFE}"/>
              </a:ext>
            </a:extLst>
          </p:cNvPr>
          <p:cNvCxnSpPr>
            <a:cxnSpLocks/>
          </p:cNvCxnSpPr>
          <p:nvPr/>
        </p:nvCxnSpPr>
        <p:spPr>
          <a:xfrm>
            <a:off x="2495600" y="414908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B35254D1-FC19-46B4-9B3C-13C9B60D7EE1}"/>
              </a:ext>
            </a:extLst>
          </p:cNvPr>
          <p:cNvSpPr/>
          <p:nvPr/>
        </p:nvSpPr>
        <p:spPr>
          <a:xfrm>
            <a:off x="5371356" y="4540636"/>
            <a:ext cx="288032" cy="688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172C849-B776-4F1A-BD19-24A3ED4C0288}"/>
              </a:ext>
            </a:extLst>
          </p:cNvPr>
          <p:cNvCxnSpPr>
            <a:cxnSpLocks/>
          </p:cNvCxnSpPr>
          <p:nvPr/>
        </p:nvCxnSpPr>
        <p:spPr>
          <a:xfrm>
            <a:off x="2495600" y="4653136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F75AC6B-802A-4539-BBF9-506004522A47}"/>
              </a:ext>
            </a:extLst>
          </p:cNvPr>
          <p:cNvCxnSpPr>
            <a:cxnSpLocks/>
          </p:cNvCxnSpPr>
          <p:nvPr/>
        </p:nvCxnSpPr>
        <p:spPr>
          <a:xfrm>
            <a:off x="2495600" y="5153744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57DAEBA-4A8A-451C-8C41-56D0E00511DB}"/>
              </a:ext>
            </a:extLst>
          </p:cNvPr>
          <p:cNvSpPr/>
          <p:nvPr/>
        </p:nvSpPr>
        <p:spPr>
          <a:xfrm>
            <a:off x="5375920" y="5260716"/>
            <a:ext cx="288032" cy="472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9D976-1CA1-4582-911A-BA1C4AC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D1800E-8D94-4FF7-9F05-5C21CFC5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368982"/>
            <a:ext cx="7083136" cy="5046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EAA327-E22A-4C77-A7F2-9E414EB9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58029"/>
            <a:ext cx="3980029" cy="31287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50FE83D-F477-4E38-BD72-F7BBBBEA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2132856"/>
            <a:ext cx="3980028" cy="7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613</Words>
  <Application>Microsoft Office PowerPoint</Application>
  <PresentationFormat>Breitbild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 x 9</vt:lpstr>
      <vt:lpstr>INTRO Recap – SW04</vt:lpstr>
      <vt:lpstr>State Machines</vt:lpstr>
      <vt:lpstr>Function State Machine</vt:lpstr>
      <vt:lpstr>If-elseif-else State Machine</vt:lpstr>
      <vt:lpstr>Switch State Machine</vt:lpstr>
      <vt:lpstr>Mealy State Machine</vt:lpstr>
      <vt:lpstr>Clock &amp; Timer</vt:lpstr>
      <vt:lpstr>Timer implementation</vt:lpstr>
      <vt:lpstr>Clock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2017-10-13T14:59:31Z</dcterms:created>
  <dcterms:modified xsi:type="dcterms:W3CDTF">2017-10-19T14:23:15Z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