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45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13.10.2017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04.23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74,'4'0,"5"0,14 0,7 0,2 0,0 0,-2 0,3 0,-1 0,-5-4,-4-2,-1 1,0 1,3 1,3 1,0 1,-1 1,0 0,6 0,3 0,3 1,-1-1,1 0,-2 0,-3 0,-3 0,-4-4,-1-2,3 1,0 1,-5-3,-2 0,-1 1,1 1,-1 2,2 1,0 2,-4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07.21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1,'4'0,"6"0,8 0,15 0,5 0,4 0,-1 0,1 4,-3 1,-3 0,-5-1,-3-1,-2-1,-2-1,0 0,-1-1,0-1,1 1,-1 0,1 4,0 1,-1 0,1-1,0-1,0-1,0-1,0 4,0 0,0 0,0-1,-4-1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12.34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1,'4'0,"9"0,7 0,4 0,2 0,1 0,-1 0,0 0,0 0,-1 0,-1 0,0 0,0 0,0 0,0 0,0 0,4 0,1 0,0 0,-1 0,-5 4,-3 1,0 1,0-2,1-1,5 3,3 0,-5 4,3-1,0-1,0-2,-1-2,0-2,-1-1,-5-1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15.93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1,'4'0,"10"0,10 0,10 0,2 0,0 4,-2 1,-4 0,-1-1,-3-1,3-1,0-1,0 0,-2-1,0-1,-2 1,4 0,1 0,-1 0,-2 0,0 0,-1 0,-1 0,-1 0,0 0,-1 4,1 1,0 0,0-1,0-1,-5-1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47.18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0,'4'0,"6"0,13 4,6 6,8 0,4 0,4-3,3-2,-4-3,-4 0,-5-2,-5 4,-3 1,-2 0,-2-1,0-2,0 0,0-1,5-1,1 0,-1 0,0 0,-1-1,-1 1,-1 0,-1 0,1 0,-2 0,5 0,1 0,0 0,-1 0,-1 0,-5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49.600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1,'4'0,"6"0,4 0,9 0,13 0,7 0,10 0,7 0,3 0,-3 0,-2 0,-8 0,-7 0,-8 0,-5 0,-4 0,-3 0,4 0,1 0,0 0,-1 0,-1 0,-1 0,0 0,-1 0,0 0,-4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56.9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0,'4'0,"5"0,10 0,9 0,5 0,0 0,-2 0,-1 0,-2 0,-2 0,-1 0,8 0,5 0,2 0,1 0,-2 0,5 0,-2 0,-3 0,0 0,-3 0,0 0,3 0,-1 0,-4 0,-3 0,-2 4,-3 2,-1-1,-2-1,1-1,-5-1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59.2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1,'9'0,"5"0,6 0,7 0,4 0,-1 0,4 0,8 0,9 0,4 0,1 0,-5 0,-8 0,-6 0,-1 4,0 1,-1 0,-2 0,-3-3,-3 0,3-1,4 0,0-1,3 4,-1 1,-3 0,-6-1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13.10.2017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13.10.2017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13.10.2017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13.10.2017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13.10.2017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13.10.2017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13.10.2017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13.10.2017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13.10.2017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13.10.2017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13.10.2017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CH" dirty="0"/>
              <a:t>INTRO </a:t>
            </a:r>
            <a:r>
              <a:rPr lang="de-CH" dirty="0" err="1"/>
              <a:t>Recap</a:t>
            </a:r>
            <a:r>
              <a:rPr lang="de-CH" dirty="0"/>
              <a:t> – SW04</a:t>
            </a:r>
            <a:endParaRPr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CH" dirty="0"/>
              <a:t>Thomas Kempf</a:t>
            </a:r>
          </a:p>
          <a:p>
            <a:pPr rtl="0"/>
            <a:r>
              <a:rPr lang="de-CH" dirty="0"/>
              <a:t>Urs Stöckli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CH" dirty="0"/>
              <a:t>State Machines</a:t>
            </a:r>
            <a:endParaRPr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CH" dirty="0" err="1"/>
              <a:t>Function</a:t>
            </a:r>
            <a:r>
              <a:rPr lang="de-CH" dirty="0"/>
              <a:t> State </a:t>
            </a:r>
            <a:r>
              <a:rPr lang="de-CH" dirty="0" err="1"/>
              <a:t>Machine</a:t>
            </a:r>
            <a:endParaRPr dirty="0"/>
          </a:p>
          <a:p>
            <a:pPr rtl="0"/>
            <a:r>
              <a:rPr lang="de-CH" dirty="0" err="1"/>
              <a:t>If-elseif-else</a:t>
            </a:r>
            <a:r>
              <a:rPr lang="de-CH" dirty="0"/>
              <a:t> State </a:t>
            </a:r>
            <a:r>
              <a:rPr lang="de-CH" dirty="0" err="1"/>
              <a:t>Machine</a:t>
            </a:r>
            <a:endParaRPr dirty="0"/>
          </a:p>
          <a:p>
            <a:pPr rtl="0"/>
            <a:r>
              <a:rPr lang="de-CH" dirty="0"/>
              <a:t>Switch State </a:t>
            </a:r>
            <a:r>
              <a:rPr lang="de-CH" dirty="0" err="1"/>
              <a:t>Machine</a:t>
            </a:r>
            <a:endParaRPr lang="de-CH" dirty="0"/>
          </a:p>
          <a:p>
            <a:pPr rtl="0"/>
            <a:r>
              <a:rPr lang="de-CH" dirty="0" err="1"/>
              <a:t>Mealy</a:t>
            </a:r>
            <a:r>
              <a:rPr lang="de-CH" dirty="0"/>
              <a:t> State </a:t>
            </a:r>
            <a:r>
              <a:rPr lang="de-CH" dirty="0" err="1"/>
              <a:t>Machine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CH" dirty="0" err="1"/>
              <a:t>Function</a:t>
            </a:r>
            <a:r>
              <a:rPr lang="de-CH" dirty="0"/>
              <a:t> State </a:t>
            </a:r>
            <a:r>
              <a:rPr lang="de-CH" dirty="0" err="1"/>
              <a:t>Machine</a:t>
            </a:r>
            <a:endParaRPr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D2AF860-7A41-4E2A-8B7D-2E138A9D1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1916832"/>
            <a:ext cx="3744416" cy="17228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3222AB-F69D-483A-86E5-11BD51644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3658205"/>
            <a:ext cx="3744416" cy="20138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10A3798-C5B9-4ED0-AFC6-08AC68FBFCDA}"/>
              </a:ext>
            </a:extLst>
          </p:cNvPr>
          <p:cNvSpPr txBox="1"/>
          <p:nvPr/>
        </p:nvSpPr>
        <p:spPr>
          <a:xfrm>
            <a:off x="6456040" y="2831803"/>
            <a:ext cx="4608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No</a:t>
            </a:r>
            <a:r>
              <a:rPr lang="de-CH" dirty="0"/>
              <a:t> global </a:t>
            </a:r>
            <a:r>
              <a:rPr lang="de-CH" dirty="0" err="1"/>
              <a:t>state</a:t>
            </a:r>
            <a:r>
              <a:rPr lang="de-CH" dirty="0"/>
              <a:t> variable </a:t>
            </a:r>
            <a:r>
              <a:rPr lang="de-CH" dirty="0" err="1"/>
              <a:t>needed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Disadvantage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Stack </a:t>
            </a:r>
            <a:r>
              <a:rPr lang="de-CH" dirty="0" err="1"/>
              <a:t>overflow</a:t>
            </a:r>
            <a:r>
              <a:rPr lang="de-CH" dirty="0"/>
              <a:t> </a:t>
            </a:r>
            <a:r>
              <a:rPr lang="de-CH" dirty="0" err="1"/>
              <a:t>possible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Recursion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If-elseif-else</a:t>
            </a:r>
            <a:r>
              <a:rPr lang="de-CH" dirty="0"/>
              <a:t> State </a:t>
            </a:r>
            <a:r>
              <a:rPr lang="de-CH" dirty="0" err="1"/>
              <a:t>Machine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0A3798-C5B9-4ED0-AFC6-08AC68FBFCDA}"/>
              </a:ext>
            </a:extLst>
          </p:cNvPr>
          <p:cNvSpPr txBox="1"/>
          <p:nvPr/>
        </p:nvSpPr>
        <p:spPr>
          <a:xfrm>
            <a:off x="5951984" y="1772816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Disadvantage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Global </a:t>
            </a:r>
            <a:r>
              <a:rPr lang="de-CH" dirty="0" err="1"/>
              <a:t>state</a:t>
            </a:r>
            <a:r>
              <a:rPr lang="de-CH" dirty="0"/>
              <a:t>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Changing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outside </a:t>
            </a:r>
            <a:r>
              <a:rPr lang="de-CH" dirty="0" err="1"/>
              <a:t>processing</a:t>
            </a:r>
            <a:endParaRPr lang="de-CH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CH" dirty="0"/>
              <a:t>Volatile / </a:t>
            </a:r>
            <a:r>
              <a:rPr lang="de-CH" dirty="0" err="1"/>
              <a:t>reentancy</a:t>
            </a:r>
            <a:r>
              <a:rPr lang="de-CH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DC2005-D6A8-44A2-8815-833988CE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91" y="1700809"/>
            <a:ext cx="1800706" cy="18074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8BFA6DB-D33B-408E-9046-76FAF2B0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91" y="3608843"/>
            <a:ext cx="3584881" cy="276376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04D3098-A9C6-4B8F-9685-D9C75760D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563" y="4149080"/>
            <a:ext cx="1801310" cy="2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2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E912D-C323-4275-826A-9BF6BA10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Switch State </a:t>
            </a:r>
            <a:r>
              <a:rPr lang="de-CH" dirty="0" err="1"/>
              <a:t>Machine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405BC4-7943-40F2-93E8-0BE610FC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22493"/>
            <a:ext cx="2555776" cy="251034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80BE16D-443F-497C-BFC9-92B7382B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1609553"/>
            <a:ext cx="3180285" cy="32466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B521CCB-C0B7-4389-BEA9-AD45D446C6AB}"/>
              </a:ext>
            </a:extLst>
          </p:cNvPr>
          <p:cNvSpPr txBox="1"/>
          <p:nvPr/>
        </p:nvSpPr>
        <p:spPr>
          <a:xfrm>
            <a:off x="1505744" y="52292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State </a:t>
            </a:r>
            <a:r>
              <a:rPr lang="de-CH" dirty="0" err="1"/>
              <a:t>change</a:t>
            </a:r>
            <a:r>
              <a:rPr lang="de-CH" dirty="0"/>
              <a:t> </a:t>
            </a:r>
            <a:r>
              <a:rPr lang="de-CH" dirty="0" err="1"/>
              <a:t>delayed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Processinterval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342FF8-688D-42C9-9418-0C902D2083AC}"/>
              </a:ext>
            </a:extLst>
          </p:cNvPr>
          <p:cNvSpPr txBox="1"/>
          <p:nvPr/>
        </p:nvSpPr>
        <p:spPr>
          <a:xfrm>
            <a:off x="4223792" y="52292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State </a:t>
            </a:r>
            <a:r>
              <a:rPr lang="de-CH" dirty="0" err="1"/>
              <a:t>change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Delay </a:t>
            </a:r>
            <a:r>
              <a:rPr lang="de-CH" dirty="0" err="1"/>
              <a:t>possible</a:t>
            </a:r>
            <a:r>
              <a:rPr lang="de-CH" dirty="0"/>
              <a:t> (break)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8482A9D-E21D-490C-84A7-19DAF0D37A4D}"/>
              </a:ext>
            </a:extLst>
          </p:cNvPr>
          <p:cNvSpPr txBox="1"/>
          <p:nvPr/>
        </p:nvSpPr>
        <p:spPr>
          <a:xfrm>
            <a:off x="7680176" y="1196752"/>
            <a:ext cx="4608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structure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Disadvantage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Global </a:t>
            </a:r>
            <a:r>
              <a:rPr lang="de-CH" dirty="0" err="1"/>
              <a:t>state</a:t>
            </a:r>
            <a:r>
              <a:rPr lang="de-CH" dirty="0"/>
              <a:t>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Changing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outside </a:t>
            </a:r>
            <a:r>
              <a:rPr lang="de-CH" dirty="0" err="1"/>
              <a:t>processing</a:t>
            </a:r>
            <a:endParaRPr lang="de-CH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CH" dirty="0"/>
              <a:t>Volatile / </a:t>
            </a:r>
            <a:r>
              <a:rPr lang="de-CH" dirty="0" err="1"/>
              <a:t>reentancy</a:t>
            </a:r>
            <a:r>
              <a:rPr lang="de-CH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529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542C9-7F16-43B8-B8F8-D5B03DCF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Mealy</a:t>
            </a:r>
            <a:r>
              <a:rPr lang="de-CH" dirty="0"/>
              <a:t> State </a:t>
            </a:r>
            <a:r>
              <a:rPr lang="de-CH" dirty="0" err="1"/>
              <a:t>Machine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5D3A51-966D-44AC-AF73-7A7C8C22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916832"/>
            <a:ext cx="3271203" cy="409042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1D4893F-0ED0-46C2-8421-8EF8D8B0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44" y="1900121"/>
            <a:ext cx="4088573" cy="1892232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01B42BA-3C88-435D-82BB-BDB56F02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49720"/>
              </p:ext>
            </p:extLst>
          </p:nvPr>
        </p:nvGraphicFramePr>
        <p:xfrm>
          <a:off x="2366167" y="4437112"/>
          <a:ext cx="2736304" cy="126917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9083356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8923111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38969272"/>
                    </a:ext>
                  </a:extLst>
                </a:gridCol>
              </a:tblGrid>
              <a:tr h="423058">
                <a:tc>
                  <a:txBody>
                    <a:bodyPr/>
                    <a:lstStyle/>
                    <a:p>
                      <a:r>
                        <a:rPr lang="de-CH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1969"/>
                  </a:ext>
                </a:extLst>
              </a:tr>
              <a:tr h="423058">
                <a:tc>
                  <a:txBody>
                    <a:bodyPr/>
                    <a:lstStyle/>
                    <a:p>
                      <a:r>
                        <a:rPr lang="de-CH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35310"/>
                  </a:ext>
                </a:extLst>
              </a:tr>
              <a:tr h="423058">
                <a:tc>
                  <a:txBody>
                    <a:bodyPr/>
                    <a:lstStyle/>
                    <a:p>
                      <a:r>
                        <a:rPr lang="de-CH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9832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FC62FF14-DE79-42D4-9EA8-DD14E1382526}"/>
                  </a:ext>
                </a:extLst>
              </p14:cNvPr>
              <p14:cNvContentPartPr/>
              <p14:nvPr/>
            </p14:nvContentPartPr>
            <p14:xfrm>
              <a:off x="7586466" y="3233953"/>
              <a:ext cx="370080" cy="2664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FC62FF14-DE79-42D4-9EA8-DD14E1382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0466" y="3161953"/>
                <a:ext cx="4417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CD1B280D-A593-4FAD-BE35-9C3918877C5E}"/>
                  </a:ext>
                </a:extLst>
              </p14:cNvPr>
              <p14:cNvContentPartPr/>
              <p14:nvPr/>
            </p14:nvContentPartPr>
            <p14:xfrm>
              <a:off x="3469559" y="5046139"/>
              <a:ext cx="292680" cy="255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CD1B280D-A593-4FAD-BE35-9C3918877C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3559" y="4974139"/>
                <a:ext cx="36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C7D4E743-BF91-4615-AF54-56584CBED5AF}"/>
                  </a:ext>
                </a:extLst>
              </p14:cNvPr>
              <p14:cNvContentPartPr/>
              <p14:nvPr/>
            </p14:nvContentPartPr>
            <p14:xfrm>
              <a:off x="8224746" y="3242953"/>
              <a:ext cx="301320" cy="2700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C7D4E743-BF91-4615-AF54-56584CBED5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8746" y="3170953"/>
                <a:ext cx="3729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E9EFD05F-914B-44EC-9D0D-4F90AF5712A9}"/>
                  </a:ext>
                </a:extLst>
              </p14:cNvPr>
              <p14:cNvContentPartPr/>
              <p14:nvPr/>
            </p14:nvContentPartPr>
            <p14:xfrm>
              <a:off x="4340759" y="5037499"/>
              <a:ext cx="292680" cy="1764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E9EFD05F-914B-44EC-9D0D-4F90AF5712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4759" y="4963999"/>
                <a:ext cx="364320" cy="164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B6FE8826-766F-46AB-B09F-4DA911681F2F}"/>
                  </a:ext>
                </a:extLst>
              </p14:cNvPr>
              <p14:cNvContentPartPr/>
              <p14:nvPr/>
            </p14:nvContentPartPr>
            <p14:xfrm>
              <a:off x="7629666" y="3424393"/>
              <a:ext cx="344160" cy="2664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B6FE8826-766F-46AB-B09F-4DA911681F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93704" y="3352393"/>
                <a:ext cx="415725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76B3A026-6D09-4BA9-8C6C-AD635E2872A2}"/>
                  </a:ext>
                </a:extLst>
              </p14:cNvPr>
              <p14:cNvContentPartPr/>
              <p14:nvPr/>
            </p14:nvContentPartPr>
            <p14:xfrm>
              <a:off x="3469559" y="5442859"/>
              <a:ext cx="318960" cy="36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76B3A026-6D09-4BA9-8C6C-AD635E2872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3559" y="5370859"/>
                <a:ext cx="390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DCF1070F-89ED-492A-99A4-3C262F6F8ED3}"/>
                  </a:ext>
                </a:extLst>
              </p14:cNvPr>
              <p14:cNvContentPartPr/>
              <p14:nvPr/>
            </p14:nvContentPartPr>
            <p14:xfrm>
              <a:off x="8233386" y="3450313"/>
              <a:ext cx="353520" cy="900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DCF1070F-89ED-492A-99A4-3C262F6F8E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88386" y="3360313"/>
                <a:ext cx="4431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63F450F8-1457-4DD4-A178-B22D78541730}"/>
                  </a:ext>
                </a:extLst>
              </p14:cNvPr>
              <p14:cNvContentPartPr/>
              <p14:nvPr/>
            </p14:nvContentPartPr>
            <p14:xfrm>
              <a:off x="4314839" y="5486059"/>
              <a:ext cx="334080" cy="1584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63F450F8-1457-4DD4-A178-B22D785417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9887" y="5396059"/>
                <a:ext cx="423624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07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4B15D959-5069-4CF0-9A78-3E94928EAB1C}"/>
              </a:ext>
            </a:extLst>
          </p:cNvPr>
          <p:cNvSpPr/>
          <p:nvPr/>
        </p:nvSpPr>
        <p:spPr>
          <a:xfrm>
            <a:off x="7896200" y="5815944"/>
            <a:ext cx="3185717" cy="4656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7E6F38-19DE-4F0B-93BA-8B78E48E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Clock &amp; </a:t>
            </a:r>
            <a:r>
              <a:rPr lang="de-CH" dirty="0" err="1"/>
              <a:t>Timer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7BD8C3-9767-48F9-AF37-DC324A8D4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1" y="2567322"/>
            <a:ext cx="4464496" cy="16952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8F728C3-321C-4606-A75C-6AB28FB7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4509120"/>
            <a:ext cx="4464496" cy="16455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C28572-8363-4667-9B80-F59113618FBA}"/>
              </a:ext>
            </a:extLst>
          </p:cNvPr>
          <p:cNvSpPr txBox="1"/>
          <p:nvPr/>
        </p:nvSpPr>
        <p:spPr>
          <a:xfrm>
            <a:off x="4358245" y="383604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Absolute Time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D490E8-3450-4396-901D-F5E7BA0357F8}"/>
              </a:ext>
            </a:extLst>
          </p:cNvPr>
          <p:cNvSpPr txBox="1"/>
          <p:nvPr/>
        </p:nvSpPr>
        <p:spPr>
          <a:xfrm>
            <a:off x="4358244" y="5755571"/>
            <a:ext cx="169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Relative Time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1DCB80B-3875-4574-B62E-1DF6108F0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696919"/>
            <a:ext cx="3185717" cy="511902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5841DED-B02D-4CCF-AFE2-E952DCEEE462}"/>
              </a:ext>
            </a:extLst>
          </p:cNvPr>
          <p:cNvSpPr txBox="1"/>
          <p:nvPr/>
        </p:nvSpPr>
        <p:spPr>
          <a:xfrm>
            <a:off x="7968208" y="29006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3A5B1EA-0856-4815-9846-EB3EC6622A90}"/>
              </a:ext>
            </a:extLst>
          </p:cNvPr>
          <p:cNvSpPr txBox="1"/>
          <p:nvPr/>
        </p:nvSpPr>
        <p:spPr>
          <a:xfrm>
            <a:off x="8472264" y="44064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Ticks per 1us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1EF49E5-E26B-4C1C-86C9-70CC251EFD58}"/>
              </a:ext>
            </a:extLst>
          </p:cNvPr>
          <p:cNvSpPr txBox="1"/>
          <p:nvPr/>
        </p:nvSpPr>
        <p:spPr>
          <a:xfrm>
            <a:off x="9831184" y="56312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Set Event</a:t>
            </a:r>
          </a:p>
        </p:txBody>
      </p:sp>
    </p:spTree>
    <p:extLst>
      <p:ext uri="{BB962C8B-B14F-4D97-AF65-F5344CB8AC3E}">
        <p14:creationId xmlns:p14="http://schemas.microsoft.com/office/powerpoint/2010/main" val="243609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9D976-1CA1-4582-911A-BA1C4AC6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Clock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D1800E-8D94-4FF7-9F05-5C21CFC5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368982"/>
            <a:ext cx="7083136" cy="50469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EAA327-E22A-4C77-A7F2-9E414EB9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3258029"/>
            <a:ext cx="3980029" cy="31287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50FE83D-F477-4E38-BD72-F7BBBBEA6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5" y="2132856"/>
            <a:ext cx="3980028" cy="7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5185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116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 x 9</vt:lpstr>
      <vt:lpstr>INTRO Recap – SW04</vt:lpstr>
      <vt:lpstr>State Machines</vt:lpstr>
      <vt:lpstr>Function State Machine</vt:lpstr>
      <vt:lpstr>If-elseif-else State Machine</vt:lpstr>
      <vt:lpstr>Switch State Machine</vt:lpstr>
      <vt:lpstr>Mealy State Machine</vt:lpstr>
      <vt:lpstr>Clock &amp; Timer</vt:lpstr>
      <vt:lpstr>Clock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2017-10-13T14:59:31Z</dcterms:created>
  <dcterms:modified xsi:type="dcterms:W3CDTF">2017-10-13T16:01:38Z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