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92" r:id="rId17"/>
    <p:sldId id="271" r:id="rId18"/>
    <p:sldId id="270" r:id="rId19"/>
    <p:sldId id="272" r:id="rId20"/>
    <p:sldId id="291" r:id="rId21"/>
    <p:sldId id="273" r:id="rId22"/>
    <p:sldId id="285" r:id="rId23"/>
    <p:sldId id="279" r:id="rId24"/>
    <p:sldId id="275" r:id="rId25"/>
    <p:sldId id="276" r:id="rId26"/>
    <p:sldId id="288" r:id="rId27"/>
    <p:sldId id="277" r:id="rId28"/>
    <p:sldId id="289" r:id="rId29"/>
    <p:sldId id="278" r:id="rId30"/>
    <p:sldId id="282" r:id="rId31"/>
    <p:sldId id="290" r:id="rId32"/>
    <p:sldId id="274" r:id="rId33"/>
    <p:sldId id="281" r:id="rId34"/>
    <p:sldId id="280" r:id="rId35"/>
    <p:sldId id="283" r:id="rId36"/>
    <p:sldId id="284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5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3BF1-19C0-4AE2-966A-D5D3F7CCEBD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2A7AE-B1E9-402C-AD80-817CEAC9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4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Namspace</a:t>
            </a:r>
            <a:r>
              <a:rPr lang="en-US" baseline="0" dirty="0" smtClean="0"/>
              <a:t> path – 40% percent gain</a:t>
            </a:r>
          </a:p>
          <a:p>
            <a:r>
              <a:rPr lang="en-US" baseline="0" dirty="0" smtClean="0"/>
              <a:t>Class name path – 150% percent 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2A7AE-B1E9-402C-AD80-817CEAC91A6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3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C42D6ED-5414-47D5-BEA9-B8690A4B8D87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8B8C1D-9E4E-47BA-A61D-2984DE3213A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uokaz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uokaz.com/" TargetMode="External"/><Relationship Id="rId2" Type="http://schemas.openxmlformats.org/officeDocument/2006/relationships/hyperlink" Target="http://joind.in/32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mailto:juozas@juokaz.com?subject=Drupal%20and%20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ebspecies.co.u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149080"/>
            <a:ext cx="6400800" cy="647328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Zend</a:t>
            </a:r>
            <a:r>
              <a:rPr lang="en-US" sz="4000" dirty="0" smtClean="0"/>
              <a:t> Framework 2.0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7620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Juozas</a:t>
            </a:r>
            <a:r>
              <a:rPr lang="en-US" sz="1800" dirty="0" smtClean="0"/>
              <a:t> </a:t>
            </a:r>
            <a:r>
              <a:rPr lang="en-US" sz="1800" i="1" dirty="0" smtClean="0"/>
              <a:t>“Joe”</a:t>
            </a:r>
            <a:r>
              <a:rPr lang="en-US" sz="1800" dirty="0" smtClean="0"/>
              <a:t> </a:t>
            </a:r>
            <a:r>
              <a:rPr lang="en-US" sz="1800" dirty="0" err="1" smtClean="0"/>
              <a:t>Kaziuk</a:t>
            </a:r>
            <a:r>
              <a:rPr lang="lt-LT" sz="1800" dirty="0" smtClean="0"/>
              <a:t>ė</a:t>
            </a:r>
            <a:r>
              <a:rPr lang="en-US" sz="1800" dirty="0" err="1" smtClean="0"/>
              <a:t>nas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http://juokaz.com / juozas@juokaz.com / @</a:t>
            </a:r>
            <a:r>
              <a:rPr lang="en-US" sz="1800" dirty="0" err="1" smtClean="0"/>
              <a:t>juokaz</a:t>
            </a:r>
            <a:r>
              <a:rPr lang="en-US" sz="1800" dirty="0" smtClean="0"/>
              <a:t> </a:t>
            </a:r>
            <a:endParaRPr lang="en-GB" sz="1800" dirty="0"/>
          </a:p>
        </p:txBody>
      </p:sp>
      <p:pic>
        <p:nvPicPr>
          <p:cNvPr id="1032" name="Picture 8" descr="C:\Users\Juozas\Desktop\z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709899"/>
            <a:ext cx="3528392" cy="37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Journey from October 2005 to today</a:t>
            </a:r>
          </a:p>
          <a:p>
            <a:pPr lvl="1"/>
            <a:r>
              <a:rPr lang="en-US" dirty="0" smtClean="0"/>
              <a:t>March 2006 – 0.1</a:t>
            </a:r>
          </a:p>
          <a:p>
            <a:pPr lvl="1"/>
            <a:r>
              <a:rPr lang="en-US" dirty="0" smtClean="0"/>
              <a:t>July 2007 – 1.0</a:t>
            </a:r>
          </a:p>
          <a:p>
            <a:pPr lvl="1"/>
            <a:r>
              <a:rPr lang="en-US" dirty="0" smtClean="0"/>
              <a:t>Today – 1.11</a:t>
            </a:r>
          </a:p>
          <a:p>
            <a:r>
              <a:rPr lang="en-US" dirty="0" smtClean="0"/>
              <a:t>Massive amounts of (high quality) code</a:t>
            </a:r>
          </a:p>
          <a:p>
            <a:r>
              <a:rPr lang="en-US" dirty="0" smtClean="0"/>
              <a:t>The most popular PHP framework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Business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4008" y="3410267"/>
            <a:ext cx="3052192" cy="1456373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GB" dirty="0"/>
          </a:p>
        </p:txBody>
      </p:sp>
      <p:pic>
        <p:nvPicPr>
          <p:cNvPr id="6146" name="Picture 2" descr="maze-solve-problems.jpg (2048×1536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56" y="2348880"/>
            <a:ext cx="2808312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  <p:pic>
        <p:nvPicPr>
          <p:cNvPr id="8196" name="Picture 4" descr="magic_hat_and_wand_.png (600×47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49236"/>
            <a:ext cx="3722324" cy="29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GB" dirty="0"/>
          </a:p>
        </p:txBody>
      </p:sp>
      <p:pic>
        <p:nvPicPr>
          <p:cNvPr id="9221" name="Picture 5" descr="C:\Users\Juozas\Desktop\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59"/>
            <a:ext cx="4720080" cy="44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GB" dirty="0"/>
          </a:p>
        </p:txBody>
      </p:sp>
      <p:pic>
        <p:nvPicPr>
          <p:cNvPr id="17410" name="Picture 2" descr="http://itmanagement.earthweb.com/img/2009/07/art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6873"/>
            <a:ext cx="2413034" cy="324036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3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COnflicting</a:t>
            </a:r>
            <a:endParaRPr lang="en-GB" dirty="0"/>
          </a:p>
        </p:txBody>
      </p:sp>
      <p:pic>
        <p:nvPicPr>
          <p:cNvPr id="10243" name="Picture 3" descr="C:\Users\Juozas\Desktop\confl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1105"/>
            <a:ext cx="7144613" cy="22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coupled</a:t>
            </a:r>
            <a:endParaRPr lang="en-GB" dirty="0"/>
          </a:p>
        </p:txBody>
      </p:sp>
      <p:pic>
        <p:nvPicPr>
          <p:cNvPr id="3076" name="Picture 4" descr="http://upload.wikimedia.org/wikibooks/en/thumb/b/b2/Competitive_network.svg/400px-Competitive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347">
            <a:off x="2280321" y="2084196"/>
            <a:ext cx="36299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importantly…</a:t>
            </a:r>
            <a:endParaRPr lang="en-GB" dirty="0"/>
          </a:p>
        </p:txBody>
      </p:sp>
      <p:pic>
        <p:nvPicPr>
          <p:cNvPr id="1026" name="Picture 2" descr="http://www.party-oz.com.au/images/surpr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88" y="74738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Slow*</a:t>
            </a:r>
            <a:endParaRPr lang="en-GB" dirty="0"/>
          </a:p>
        </p:txBody>
      </p:sp>
      <p:pic>
        <p:nvPicPr>
          <p:cNvPr id="11267" name="Picture 3" descr="C:\Users\Juozas\Desktop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928859" cy="2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220072" y="1628800"/>
            <a:ext cx="2943452" cy="1387463"/>
            <a:chOff x="5220072" y="1628800"/>
            <a:chExt cx="2943452" cy="138746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220072" y="1628800"/>
              <a:ext cx="1008112" cy="1202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372200" y="2646931"/>
              <a:ext cx="1791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Don’t forget the *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8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2.0</a:t>
            </a:r>
            <a:endParaRPr lang="en-GB" dirty="0"/>
          </a:p>
        </p:txBody>
      </p:sp>
      <p:pic>
        <p:nvPicPr>
          <p:cNvPr id="16386" name="Picture 2" descr="C:\Users\Juozas\Desktop\zf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61" y="1124744"/>
            <a:ext cx="2982112" cy="196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uozas\Desktop\z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84346"/>
            <a:ext cx="4752528" cy="50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3410267"/>
            <a:ext cx="7128792" cy="1674917"/>
          </a:xfrm>
        </p:spPr>
        <p:txBody>
          <a:bodyPr>
            <a:noAutofit/>
          </a:bodyPr>
          <a:lstStyle/>
          <a:p>
            <a:r>
              <a:rPr lang="en-GB" sz="1800" b="1" i="1" dirty="0"/>
              <a:t>The primary thrust of ZF 2.0 is to make a more consistent, well-documented product, improving developer productivity and runtime performance</a:t>
            </a:r>
            <a:r>
              <a:rPr lang="en-GB" sz="1800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3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CLA is needed though</a:t>
            </a:r>
          </a:p>
          <a:p>
            <a:r>
              <a:rPr lang="en-US" dirty="0" smtClean="0"/>
              <a:t>PHP 5.3 only</a:t>
            </a:r>
          </a:p>
          <a:p>
            <a:pPr lvl="1"/>
            <a:r>
              <a:rPr lang="en-US" dirty="0" smtClean="0"/>
              <a:t>Old code converted to </a:t>
            </a:r>
            <a:r>
              <a:rPr lang="en-US" dirty="0" err="1" smtClean="0"/>
              <a:t>namespaced</a:t>
            </a:r>
            <a:endParaRPr lang="en-US" dirty="0" smtClean="0"/>
          </a:p>
          <a:p>
            <a:r>
              <a:rPr lang="en-US" dirty="0" smtClean="0"/>
              <a:t>Improve, not start from scratch*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2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3448" y="3410267"/>
            <a:ext cx="4182751" cy="1456373"/>
          </a:xfrm>
        </p:spPr>
        <p:txBody>
          <a:bodyPr/>
          <a:lstStyle/>
          <a:p>
            <a:r>
              <a:rPr lang="en-US" dirty="0" smtClean="0"/>
              <a:t>Trends in </a:t>
            </a:r>
            <a:br>
              <a:rPr lang="en-US" dirty="0" smtClean="0"/>
            </a:br>
            <a:r>
              <a:rPr lang="en-US" i="1" dirty="0" smtClean="0"/>
              <a:t>PHP 2011</a:t>
            </a:r>
            <a:endParaRPr lang="en-GB" i="1" dirty="0"/>
          </a:p>
        </p:txBody>
      </p:sp>
      <p:pic>
        <p:nvPicPr>
          <p:cNvPr id="14338" name="Picture 2" descr="C:\Users\Juozas\Desktop\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592288" cy="259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r>
              <a:rPr lang="en-US" dirty="0" smtClean="0"/>
              <a:t> &amp; Plugin loading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Internationalization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nclude_path</a:t>
            </a:r>
            <a:r>
              <a:rPr lang="en-US" dirty="0" smtClean="0"/>
              <a:t> sucks</a:t>
            </a:r>
          </a:p>
          <a:p>
            <a:r>
              <a:rPr lang="en-US" dirty="0" smtClean="0"/>
              <a:t>Use maps</a:t>
            </a:r>
          </a:p>
          <a:p>
            <a:pPr lvl="1"/>
            <a:r>
              <a:rPr lang="en-US" dirty="0" smtClean="0"/>
              <a:t>Namespace =&gt; Path</a:t>
            </a:r>
          </a:p>
          <a:p>
            <a:pPr lvl="1"/>
            <a:r>
              <a:rPr lang="en-US" dirty="0" smtClean="0"/>
              <a:t>Class name =&gt; Path</a:t>
            </a:r>
          </a:p>
          <a:p>
            <a:r>
              <a:rPr lang="en-US" dirty="0" smtClean="0"/>
              <a:t>ZF2 ships with class name paths for all components</a:t>
            </a:r>
          </a:p>
          <a:p>
            <a:r>
              <a:rPr lang="en-US" dirty="0" smtClean="0"/>
              <a:t>Build your own on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magic</a:t>
            </a:r>
          </a:p>
          <a:p>
            <a:r>
              <a:rPr lang="en-US" dirty="0" smtClean="0"/>
              <a:t>Multiple flavors</a:t>
            </a:r>
          </a:p>
          <a:p>
            <a:r>
              <a:rPr lang="en-US" dirty="0" smtClean="0"/>
              <a:t>Plugin class =&gt; alias</a:t>
            </a:r>
          </a:p>
          <a:p>
            <a:r>
              <a:rPr lang="en-US" dirty="0" smtClean="0"/>
              <a:t>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examples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585045" cy="1349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947908"/>
            <a:ext cx="4896543" cy="1831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261832"/>
            <a:ext cx="5976665" cy="135729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2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of exceptions in current ZF</a:t>
            </a:r>
          </a:p>
          <a:p>
            <a:pPr lvl="1"/>
            <a:r>
              <a:rPr lang="en-US" dirty="0" smtClean="0"/>
              <a:t>Exception -&gt; </a:t>
            </a:r>
            <a:r>
              <a:rPr lang="en-US" dirty="0" err="1" smtClean="0"/>
              <a:t>Zend_Exception</a:t>
            </a:r>
            <a:r>
              <a:rPr lang="en-US" dirty="0" smtClean="0"/>
              <a:t> -&gt; </a:t>
            </a:r>
            <a:r>
              <a:rPr lang="en-US" dirty="0" err="1" smtClean="0"/>
              <a:t>Zend_Acl_Exception</a:t>
            </a:r>
            <a:r>
              <a:rPr lang="en-US" dirty="0" smtClean="0"/>
              <a:t> -&gt; etc..</a:t>
            </a:r>
          </a:p>
          <a:p>
            <a:r>
              <a:rPr lang="en-US" dirty="0" smtClean="0"/>
              <a:t>Using SPL exceptions</a:t>
            </a:r>
          </a:p>
          <a:p>
            <a:r>
              <a:rPr lang="en-US" dirty="0" smtClean="0"/>
              <a:t>Component level interfaces</a:t>
            </a:r>
          </a:p>
          <a:p>
            <a:r>
              <a:rPr lang="en-US" dirty="0" smtClean="0"/>
              <a:t>Exceptions sub-namespace in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1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example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32" y="3227736"/>
            <a:ext cx="3409988" cy="13137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08" y="3227736"/>
            <a:ext cx="3502660" cy="1425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flavors, interface based</a:t>
            </a:r>
          </a:p>
          <a:p>
            <a:r>
              <a:rPr lang="en-US" dirty="0" smtClean="0"/>
              <a:t>Modules done right</a:t>
            </a:r>
          </a:p>
          <a:p>
            <a:r>
              <a:rPr lang="en-US" dirty="0" smtClean="0"/>
              <a:t>Controllers as services</a:t>
            </a:r>
            <a:endParaRPr lang="en-US" dirty="0"/>
          </a:p>
          <a:p>
            <a:r>
              <a:rPr lang="en-US" dirty="0"/>
              <a:t>Form &amp; View cleanup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4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Juozas Kaziukėnas</a:t>
            </a:r>
            <a:endParaRPr lang="en-US" dirty="0"/>
          </a:p>
          <a:p>
            <a:r>
              <a:rPr lang="en-US" dirty="0"/>
              <a:t>People prefer to call me </a:t>
            </a:r>
            <a:r>
              <a:rPr lang="en-US" i="1" dirty="0"/>
              <a:t>Joe</a:t>
            </a:r>
            <a:endParaRPr lang="lt-LT" i="1" dirty="0"/>
          </a:p>
          <a:p>
            <a:r>
              <a:rPr lang="en-US" dirty="0"/>
              <a:t>Lives in </a:t>
            </a:r>
            <a:r>
              <a:rPr lang="lt-LT" dirty="0"/>
              <a:t>Edinburg</a:t>
            </a:r>
            <a:r>
              <a:rPr lang="en-US" dirty="0"/>
              <a:t>h</a:t>
            </a:r>
            <a:r>
              <a:rPr lang="lt-LT" dirty="0"/>
              <a:t>, </a:t>
            </a:r>
            <a:r>
              <a:rPr lang="en-US" dirty="0"/>
              <a:t>UK</a:t>
            </a:r>
          </a:p>
          <a:p>
            <a:r>
              <a:rPr lang="en-US" dirty="0"/>
              <a:t>Runs Web Species Ltd. (still can write code)</a:t>
            </a:r>
            <a:endParaRPr lang="lt-LT" dirty="0"/>
          </a:p>
          <a:p>
            <a:r>
              <a:rPr lang="en-US" dirty="0"/>
              <a:t>Speaker in PHP conferences all over the world</a:t>
            </a:r>
            <a:endParaRPr lang="lt-LT" dirty="0"/>
          </a:p>
          <a:p>
            <a:r>
              <a:rPr lang="en-US" dirty="0"/>
              <a:t>Open source developer</a:t>
            </a:r>
            <a:r>
              <a:rPr lang="lt-LT" dirty="0"/>
              <a:t> (Zend Framework, Doctrine </a:t>
            </a:r>
            <a:r>
              <a:rPr lang="en-US" dirty="0"/>
              <a:t>etc.</a:t>
            </a:r>
            <a:r>
              <a:rPr lang="lt-LT" dirty="0"/>
              <a:t>)</a:t>
            </a:r>
          </a:p>
          <a:p>
            <a:r>
              <a:rPr lang="en-US" dirty="0"/>
              <a:t>More info</a:t>
            </a:r>
            <a:r>
              <a:rPr lang="lt-LT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lt-LT" dirty="0">
                <a:hlinkClick r:id="rId2"/>
              </a:rPr>
              <a:t>juokaz.com</a:t>
            </a:r>
            <a:r>
              <a:rPr lang="lt-LT" dirty="0"/>
              <a:t> </a:t>
            </a:r>
            <a:r>
              <a:rPr lang="en-US" dirty="0"/>
              <a:t>and</a:t>
            </a:r>
            <a:r>
              <a:rPr lang="lt-LT" dirty="0"/>
              <a:t> </a:t>
            </a:r>
            <a:r>
              <a:rPr lang="en-US" dirty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5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Zend_Registry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Service Locator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Java </a:t>
            </a:r>
          </a:p>
          <a:p>
            <a:r>
              <a:rPr lang="en-US" dirty="0" smtClean="0"/>
              <a:t>Type hinting in application, plus easier testing</a:t>
            </a:r>
          </a:p>
        </p:txBody>
      </p:sp>
    </p:spTree>
    <p:extLst>
      <p:ext uri="{BB962C8B-B14F-4D97-AF65-F5344CB8AC3E}">
        <p14:creationId xmlns:p14="http://schemas.microsoft.com/office/powerpoint/2010/main" val="38433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 example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7"/>
            <a:ext cx="5544616" cy="31759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5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least 200% faster</a:t>
            </a:r>
            <a:endParaRPr lang="en-GB" dirty="0"/>
          </a:p>
        </p:txBody>
      </p:sp>
      <p:pic>
        <p:nvPicPr>
          <p:cNvPr id="15362" name="Picture 2" descr="http://upload.wikimedia.org/wikipedia/commons/thumb/1/16/Speed_skating_pictogram.svg/300px-Speed_skating_picto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699" y="25649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Community Review team</a:t>
            </a:r>
          </a:p>
          <a:p>
            <a:r>
              <a:rPr lang="en-US" dirty="0" smtClean="0"/>
              <a:t>Beer (?)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3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7984" y="3341604"/>
            <a:ext cx="2980184" cy="1456373"/>
          </a:xfrm>
        </p:spPr>
        <p:txBody>
          <a:bodyPr/>
          <a:lstStyle/>
          <a:p>
            <a:r>
              <a:rPr lang="en-US" dirty="0" smtClean="0"/>
              <a:t>When?</a:t>
            </a:r>
            <a:endParaRPr lang="en-GB" dirty="0"/>
          </a:p>
        </p:txBody>
      </p:sp>
      <p:pic>
        <p:nvPicPr>
          <p:cNvPr id="12293" name="Picture 5" descr="C:\Users\Juozas\Desktop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4872"/>
            <a:ext cx="2546056" cy="32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milestone by the end of May</a:t>
            </a:r>
          </a:p>
          <a:p>
            <a:r>
              <a:rPr lang="en-US" dirty="0" smtClean="0"/>
              <a:t>PR release following MVC completion</a:t>
            </a:r>
          </a:p>
          <a:p>
            <a:r>
              <a:rPr lang="en-US" i="1" dirty="0" smtClean="0"/>
              <a:t>Beta</a:t>
            </a:r>
            <a:r>
              <a:rPr lang="en-US" dirty="0" smtClean="0"/>
              <a:t> in summer</a:t>
            </a:r>
          </a:p>
          <a:p>
            <a:r>
              <a:rPr lang="en-US" dirty="0" smtClean="0"/>
              <a:t>Stable by the end of this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</a:p>
          <a:p>
            <a:pPr lvl="1"/>
            <a:r>
              <a:rPr lang="en-US" dirty="0" smtClean="0"/>
              <a:t>MVC milestone in progress</a:t>
            </a:r>
          </a:p>
          <a:p>
            <a:r>
              <a:rPr lang="en-US" dirty="0" smtClean="0"/>
              <a:t>Will be faster, easier and overall better</a:t>
            </a:r>
          </a:p>
          <a:p>
            <a:r>
              <a:rPr lang="en-US" dirty="0" smtClean="0"/>
              <a:t>Final release this year</a:t>
            </a:r>
          </a:p>
          <a:p>
            <a:r>
              <a:rPr lang="en-US" b="1" dirty="0" smtClean="0"/>
              <a:t>Contribute!</a:t>
            </a:r>
            <a:endParaRPr lang="en-GB" b="1" dirty="0"/>
          </a:p>
        </p:txBody>
      </p:sp>
      <p:pic>
        <p:nvPicPr>
          <p:cNvPr id="13314" name="Picture 2" descr="C:\Users\Juozas\Desktop\z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880"/>
            <a:ext cx="321158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800800" cy="3654896"/>
          </a:xfrm>
        </p:spPr>
        <p:txBody>
          <a:bodyPr>
            <a:normAutofit/>
          </a:bodyPr>
          <a:lstStyle/>
          <a:p>
            <a:r>
              <a:rPr lang="en-US" dirty="0" smtClean="0"/>
              <a:t>Please leave feedback </a:t>
            </a:r>
            <a:r>
              <a:rPr lang="en-GB" b="1" dirty="0">
                <a:hlinkClick r:id="rId2"/>
              </a:rPr>
              <a:t>http://joind.in/3202</a:t>
            </a:r>
            <a:endParaRPr lang="en-US" dirty="0" smtClean="0"/>
          </a:p>
          <a:p>
            <a:r>
              <a:rPr lang="en-US" dirty="0" smtClean="0"/>
              <a:t>Contact </a:t>
            </a:r>
            <a:r>
              <a:rPr lang="en-US" dirty="0"/>
              <a:t>me on</a:t>
            </a:r>
            <a:r>
              <a:rPr lang="lt-LT" dirty="0"/>
              <a:t>:</a:t>
            </a:r>
            <a:endParaRPr lang="en-US" dirty="0"/>
          </a:p>
          <a:p>
            <a:pPr lvl="1"/>
            <a:r>
              <a:rPr lang="en-US" sz="2800" dirty="0">
                <a:hlinkClick r:id="rId3"/>
              </a:rPr>
              <a:t>http://juokaz.com</a:t>
            </a:r>
            <a:endParaRPr lang="lt-LT" sz="2800" dirty="0"/>
          </a:p>
          <a:p>
            <a:pPr lvl="1"/>
            <a:r>
              <a:rPr lang="lt-LT" sz="2800" dirty="0">
                <a:hlinkClick r:id="rId4"/>
              </a:rPr>
              <a:t>juozas@juokaz.com</a:t>
            </a:r>
            <a:endParaRPr lang="lt-LT" sz="2800" dirty="0"/>
          </a:p>
          <a:p>
            <a:pPr lvl="1"/>
            <a:r>
              <a:rPr lang="lt-LT" sz="2800" dirty="0"/>
              <a:t>Twitter: </a:t>
            </a:r>
            <a:r>
              <a:rPr lang="lt-LT" sz="2800" dirty="0">
                <a:hlinkClick r:id="rId5"/>
              </a:rPr>
              <a:t>@</a:t>
            </a:r>
            <a:r>
              <a:rPr lang="lt-LT" sz="2800" dirty="0" smtClean="0">
                <a:hlinkClick r:id="rId5"/>
              </a:rPr>
              <a:t>juokaz</a:t>
            </a:r>
            <a:endParaRPr lang="en-US" sz="2800" dirty="0" smtClean="0"/>
          </a:p>
          <a:p>
            <a:pPr indent="0" algn="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 Images from flickr.com and images.google.com</a:t>
            </a:r>
            <a:endParaRPr lang="en-US" sz="3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4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68" y="2312941"/>
            <a:ext cx="3918261" cy="32840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14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5371984" y="2636872"/>
            <a:ext cx="2337961" cy="832528"/>
            <a:chOff x="5508104" y="1804344"/>
            <a:chExt cx="2337961" cy="832528"/>
          </a:xfrm>
        </p:grpSpPr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>
              <a:off x="5508104" y="1989010"/>
              <a:ext cx="864096" cy="6478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72200" y="1804344"/>
              <a:ext cx="1473865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From Vilnius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1999" y="4281192"/>
            <a:ext cx="1466770" cy="1069008"/>
            <a:chOff x="4571999" y="3645025"/>
            <a:chExt cx="1466770" cy="106900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71999" y="3645025"/>
              <a:ext cx="133200" cy="8843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5199" y="4344701"/>
              <a:ext cx="133357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We are here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417" y="1865234"/>
            <a:ext cx="2713531" cy="986216"/>
            <a:chOff x="179513" y="1556792"/>
            <a:chExt cx="2713531" cy="986216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 flipV="1">
              <a:off x="179513" y="1556792"/>
              <a:ext cx="1079686" cy="8015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59199" y="2173676"/>
              <a:ext cx="1633845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Now lives here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5175" y="4965682"/>
            <a:ext cx="7596858" cy="763587"/>
          </a:xfrm>
        </p:spPr>
        <p:txBody>
          <a:bodyPr/>
          <a:lstStyle/>
          <a:p>
            <a:r>
              <a:rPr lang="en-US" sz="4000" cap="none" dirty="0" smtClean="0">
                <a:solidFill>
                  <a:schemeClr val="tx1"/>
                </a:solidFill>
                <a:latin typeface="Helvetica" pitchFamily="34" charset="0"/>
              </a:rPr>
              <a:t>http://webspecies.co.uk</a:t>
            </a:r>
            <a:endParaRPr lang="en-GB" sz="4000" cap="none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4" name="AutoShape 2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8" name="Picture 10" descr="logo.png (215×2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30963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webspecies.co.uk/images/webspec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36" y="2450069"/>
            <a:ext cx="3672408" cy="15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</p:cNvPr>
          <p:cNvSpPr/>
          <p:nvPr/>
        </p:nvSpPr>
        <p:spPr>
          <a:xfrm>
            <a:off x="813566" y="5040912"/>
            <a:ext cx="8055297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en-GB" dirty="0"/>
          </a:p>
        </p:txBody>
      </p:sp>
      <p:pic>
        <p:nvPicPr>
          <p:cNvPr id="3074" name="Picture 2" descr="ZendFramework-logo.png (2539×67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08304" cy="19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0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ZF developer?</a:t>
            </a:r>
            <a:endParaRPr lang="en-GB" dirty="0"/>
          </a:p>
        </p:txBody>
      </p:sp>
      <p:pic>
        <p:nvPicPr>
          <p:cNvPr id="2050" name="Picture 2" descr="http://www.sgi-kc.org/content/Images/uncle_s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16" y="1052736"/>
            <a:ext cx="1431032" cy="19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3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1" y="1917366"/>
            <a:ext cx="2819399" cy="2160240"/>
          </a:xfrm>
        </p:spPr>
        <p:txBody>
          <a:bodyPr>
            <a:noAutofit/>
          </a:bodyPr>
          <a:lstStyle/>
          <a:p>
            <a:r>
              <a:rPr lang="en-US" sz="4000" b="0" dirty="0" smtClean="0"/>
              <a:t>If you are not…</a:t>
            </a:r>
            <a:endParaRPr lang="en-GB" sz="4000" b="0" dirty="0"/>
          </a:p>
        </p:txBody>
      </p:sp>
      <p:pic>
        <p:nvPicPr>
          <p:cNvPr id="5123" name="Picture 3" descr="C:\Users\Juozas\Desktop\le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3274930" cy="427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en-GB" dirty="0"/>
          </a:p>
        </p:txBody>
      </p:sp>
      <p:pic>
        <p:nvPicPr>
          <p:cNvPr id="3074" name="Picture 2" descr="ZendFramework-logo.png (2539×67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08304" cy="19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189</TotalTime>
  <Words>416</Words>
  <Application>Microsoft Office PowerPoint</Application>
  <PresentationFormat>On-screen Show (4:3)</PresentationFormat>
  <Paragraphs>116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Couture</vt:lpstr>
      <vt:lpstr>Zend Framework 2.0</vt:lpstr>
      <vt:lpstr>PowerPoint Presentation</vt:lpstr>
      <vt:lpstr>Who is this guy?</vt:lpstr>
      <vt:lpstr>The map</vt:lpstr>
      <vt:lpstr>http://webspecies.co.uk</vt:lpstr>
      <vt:lpstr>Zend framework</vt:lpstr>
      <vt:lpstr>Are you A ZF developer?</vt:lpstr>
      <vt:lpstr>If you are not…</vt:lpstr>
      <vt:lpstr>Zend framework</vt:lpstr>
      <vt:lpstr>Zend framework</vt:lpstr>
      <vt:lpstr>Problems</vt:lpstr>
      <vt:lpstr>Magic</vt:lpstr>
      <vt:lpstr>Learning curve</vt:lpstr>
      <vt:lpstr>Learning curve</vt:lpstr>
      <vt:lpstr>COnflicting</vt:lpstr>
      <vt:lpstr>Still coupled</vt:lpstr>
      <vt:lpstr>Most importantly…</vt:lpstr>
      <vt:lpstr>Slow*</vt:lpstr>
      <vt:lpstr>Zend framework 2.0</vt:lpstr>
      <vt:lpstr>The primary thrust of ZF 2.0 is to make a more consistent, well-documented product, improving developer productivity and runtime performance.</vt:lpstr>
      <vt:lpstr>Zend framework 2.0</vt:lpstr>
      <vt:lpstr>Trends in  PHP 2011</vt:lpstr>
      <vt:lpstr>Milestones</vt:lpstr>
      <vt:lpstr>AutoloadING</vt:lpstr>
      <vt:lpstr>Plugins</vt:lpstr>
      <vt:lpstr>Loader examples</vt:lpstr>
      <vt:lpstr>Exceptions</vt:lpstr>
      <vt:lpstr>Exceptions example</vt:lpstr>
      <vt:lpstr>MVC</vt:lpstr>
      <vt:lpstr>Dependency injection</vt:lpstr>
      <vt:lpstr>DIC example</vt:lpstr>
      <vt:lpstr>At least 200% faster</vt:lpstr>
      <vt:lpstr>More…</vt:lpstr>
      <vt:lpstr>When?</vt:lpstr>
      <vt:lpstr>When?</vt:lpstr>
      <vt:lpstr>Let’s rock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 Framework 2.0</dc:title>
  <dc:creator>Juozas</dc:creator>
  <cp:lastModifiedBy>Juozas</cp:lastModifiedBy>
  <cp:revision>20</cp:revision>
  <dcterms:created xsi:type="dcterms:W3CDTF">2011-04-02T16:40:42Z</dcterms:created>
  <dcterms:modified xsi:type="dcterms:W3CDTF">2011-04-04T00:05:59Z</dcterms:modified>
</cp:coreProperties>
</file>