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33"/>
  </p:notesMasterIdLst>
  <p:sldIdLst>
    <p:sldId id="256" r:id="rId2"/>
    <p:sldId id="275" r:id="rId3"/>
    <p:sldId id="276" r:id="rId4"/>
    <p:sldId id="264" r:id="rId5"/>
    <p:sldId id="258" r:id="rId6"/>
    <p:sldId id="259" r:id="rId7"/>
    <p:sldId id="267" r:id="rId8"/>
    <p:sldId id="279" r:id="rId9"/>
    <p:sldId id="277" r:id="rId10"/>
    <p:sldId id="265" r:id="rId11"/>
    <p:sldId id="262" r:id="rId12"/>
    <p:sldId id="289" r:id="rId13"/>
    <p:sldId id="263" r:id="rId14"/>
    <p:sldId id="266" r:id="rId15"/>
    <p:sldId id="268" r:id="rId16"/>
    <p:sldId id="270" r:id="rId17"/>
    <p:sldId id="280" r:id="rId18"/>
    <p:sldId id="271" r:id="rId19"/>
    <p:sldId id="281" r:id="rId20"/>
    <p:sldId id="272" r:id="rId21"/>
    <p:sldId id="282" r:id="rId22"/>
    <p:sldId id="288" r:id="rId23"/>
    <p:sldId id="283" r:id="rId24"/>
    <p:sldId id="269" r:id="rId25"/>
    <p:sldId id="285" r:id="rId26"/>
    <p:sldId id="286" r:id="rId27"/>
    <p:sldId id="284" r:id="rId28"/>
    <p:sldId id="287" r:id="rId29"/>
    <p:sldId id="278" r:id="rId30"/>
    <p:sldId id="273" r:id="rId31"/>
    <p:sldId id="274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416" autoAdjust="0"/>
  </p:normalViewPr>
  <p:slideViewPr>
    <p:cSldViewPr>
      <p:cViewPr varScale="1">
        <p:scale>
          <a:sx n="60" d="100"/>
          <a:sy n="60" d="100"/>
        </p:scale>
        <p:origin x="-165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8047C-BE1E-4ECB-A9F2-ADEDE7A63C6B}" type="datetimeFigureOut">
              <a:rPr lang="en-GB" smtClean="0"/>
              <a:t>13/05/2011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8081A-FE95-49EE-997A-5A5E1545CB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874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8081A-FE95-49EE-997A-5A5E1545CB13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674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8081A-FE95-49EE-997A-5A5E1545CB13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8540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9D0F9-5A71-41DA-AAD1-7C2DEAC1B856}" type="datetime1">
              <a:rPr lang="en-GB" smtClean="0"/>
              <a:t>13/05/2011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.                               Rate talk at http://joind.in/2105</a:t>
            </a:r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7011-CA46-44D1-AE15-544F7540909E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178FC-4096-4402-9781-40F4D545D1F0}" type="datetime1">
              <a:rPr lang="en-GB" smtClean="0"/>
              <a:t>13/05/2011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.                               Rate talk at http://joind.in/2105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7011-CA46-44D1-AE15-544F7540909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B6D15-C978-4E68-AA36-3C0C46C40865}" type="datetime1">
              <a:rPr lang="en-GB" smtClean="0"/>
              <a:t>13/05/2011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.                               Rate talk at http://joind.in/2105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7011-CA46-44D1-AE15-544F7540909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2898-86E2-4423-AC76-2ED514D1329B}" type="datetime1">
              <a:rPr lang="en-GB" smtClean="0"/>
              <a:t>13/05/2011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.                               Rate talk at http://joind.in/2105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7011-CA46-44D1-AE15-544F7540909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B49C-01FC-4ED5-BE2A-50B2BD9FA451}" type="datetime1">
              <a:rPr lang="en-GB" smtClean="0"/>
              <a:t>13/05/2011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.                               Rate talk at http://joind.in/2105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7011-CA46-44D1-AE15-544F7540909E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8A855-CEF9-4FC3-916A-213CECEE5234}" type="datetime1">
              <a:rPr lang="en-GB" smtClean="0"/>
              <a:t>13/05/2011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.                               Rate talk at http://joind.in/2105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7011-CA46-44D1-AE15-544F7540909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AC86-5468-4586-8ADC-93A8ED0BA94A}" type="datetime1">
              <a:rPr lang="en-GB" smtClean="0"/>
              <a:t>13/05/2011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.                               Rate talk at http://joind.in/2105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7011-CA46-44D1-AE15-544F7540909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D8-6874-4FC7-94FB-B6D1947106F3}" type="datetime1">
              <a:rPr lang="en-GB" smtClean="0"/>
              <a:t>13/05/2011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.                               Rate talk at http://joind.in/2105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7011-CA46-44D1-AE15-544F7540909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81F1-E462-402D-8E40-AEEB84C172F9}" type="datetime1">
              <a:rPr lang="en-GB" smtClean="0"/>
              <a:t>13/05/2011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.                               Rate talk at http://joind.in/2105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7011-CA46-44D1-AE15-544F7540909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5496-3C92-4220-985D-1FDB93DE39D6}" type="datetime1">
              <a:rPr lang="en-GB" smtClean="0"/>
              <a:t>13/05/2011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.                               Rate talk at http://joind.in/2105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7011-CA46-44D1-AE15-544F7540909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68CCA-BF85-41E0-B0E6-B4CBB9D7009C}" type="datetime1">
              <a:rPr lang="en-GB" smtClean="0"/>
              <a:t>13/05/2011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.                               Rate talk at http://joind.in/2105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1317011-CA46-44D1-AE15-544F7540909E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F3A5021-64F3-4A8E-875F-4F37187DF66E}" type="datetime1">
              <a:rPr lang="en-GB" smtClean="0"/>
              <a:t>13/05/2011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GB" smtClean="0"/>
              <a:t>.                               Rate talk at http://joind.in/2105</a:t>
            </a:r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1317011-CA46-44D1-AE15-544F7540909E}" type="slidenum">
              <a:rPr lang="en-GB" smtClean="0"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ebspecies.co.uk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witter.com/juokaz" TargetMode="External"/><Relationship Id="rId4" Type="http://schemas.openxmlformats.org/officeDocument/2006/relationships/hyperlink" Target="http://juokaz.com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mailto:juozas@juokaz.com" TargetMode="External"/><Relationship Id="rId2" Type="http://schemas.openxmlformats.org/officeDocument/2006/relationships/hyperlink" Target="http://juokaz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joind.in/2990" TargetMode="External"/><Relationship Id="rId4" Type="http://schemas.openxmlformats.org/officeDocument/2006/relationships/hyperlink" Target="http://twitter.com/juokaz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0" y="-1035496"/>
            <a:ext cx="4618331" cy="59766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608" y="3111407"/>
            <a:ext cx="7772400" cy="1829761"/>
          </a:xfrm>
        </p:spPr>
        <p:txBody>
          <a:bodyPr>
            <a:normAutofit/>
          </a:bodyPr>
          <a:lstStyle/>
          <a:p>
            <a:r>
              <a:rPr lang="en-US" sz="8800" dirty="0" smtClean="0"/>
              <a:t>Doctrine 2</a:t>
            </a:r>
            <a:endParaRPr lang="en-GB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640" y="5301208"/>
            <a:ext cx="8856984" cy="1224136"/>
          </a:xfrm>
        </p:spPr>
        <p:txBody>
          <a:bodyPr>
            <a:normAutofit/>
          </a:bodyPr>
          <a:lstStyle/>
          <a:p>
            <a:r>
              <a:rPr lang="en-US" dirty="0" err="1" smtClean="0"/>
              <a:t>Juozas</a:t>
            </a:r>
            <a:r>
              <a:rPr lang="en-US" dirty="0" smtClean="0"/>
              <a:t> </a:t>
            </a:r>
            <a:r>
              <a:rPr lang="en-US" i="1" dirty="0" smtClean="0"/>
              <a:t>“Joe”</a:t>
            </a:r>
            <a:r>
              <a:rPr lang="en-US" dirty="0" smtClean="0"/>
              <a:t> </a:t>
            </a:r>
            <a:r>
              <a:rPr lang="en-US" dirty="0" err="1" smtClean="0"/>
              <a:t>Kaziuk</a:t>
            </a:r>
            <a:r>
              <a:rPr lang="lt-LT" dirty="0" smtClean="0"/>
              <a:t>ė</a:t>
            </a:r>
            <a:r>
              <a:rPr lang="en-US" dirty="0" err="1" smtClean="0"/>
              <a:t>nas</a:t>
            </a:r>
            <a:endParaRPr lang="lt-LT" dirty="0" smtClean="0"/>
          </a:p>
          <a:p>
            <a:r>
              <a:rPr lang="en-US" sz="2800" dirty="0"/>
              <a:t>http://juokaz.com / juozas@juokaz.com / @</a:t>
            </a:r>
            <a:r>
              <a:rPr lang="en-US" sz="2800" dirty="0" err="1"/>
              <a:t>juokaz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885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0000" dirty="0" smtClean="0"/>
              <a:t>Doctrine 2</a:t>
            </a:r>
            <a:endParaRPr lang="en-GB" sz="10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18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3048368"/>
          </a:xfrm>
        </p:spPr>
        <p:txBody>
          <a:bodyPr>
            <a:normAutofit/>
          </a:bodyPr>
          <a:lstStyle/>
          <a:p>
            <a:r>
              <a:rPr lang="en-US" dirty="0" smtClean="0"/>
              <a:t>Doctrine 2 is completely </a:t>
            </a:r>
            <a:r>
              <a:rPr lang="en-US" sz="13600" dirty="0" smtClean="0">
                <a:solidFill>
                  <a:srgbClr val="FF0000"/>
                </a:solidFill>
              </a:rPr>
              <a:t>different</a:t>
            </a:r>
            <a:endParaRPr lang="en-GB" sz="1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0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3048368"/>
          </a:xfrm>
        </p:spPr>
        <p:txBody>
          <a:bodyPr>
            <a:normAutofit/>
          </a:bodyPr>
          <a:lstStyle/>
          <a:p>
            <a:r>
              <a:rPr lang="en-US" dirty="0" smtClean="0"/>
              <a:t>Doctrine 2 is completely </a:t>
            </a:r>
            <a:r>
              <a:rPr lang="en-US" sz="13600" dirty="0" smtClean="0">
                <a:solidFill>
                  <a:srgbClr val="FF0000"/>
                </a:solidFill>
              </a:rPr>
              <a:t>different*</a:t>
            </a:r>
            <a:endParaRPr lang="en-GB" sz="13600" dirty="0">
              <a:solidFill>
                <a:srgbClr val="FF0000"/>
              </a:solidFill>
            </a:endParaRP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251520" y="4293096"/>
            <a:ext cx="8640960" cy="2232248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en-US" sz="5600" b="1" kern="1200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4400" dirty="0" smtClean="0">
                <a:solidFill>
                  <a:schemeClr val="tx1"/>
                </a:solidFill>
              </a:rPr>
              <a:t>* Everything you can do in Doctrine 1 you can do in Doctrine 2, </a:t>
            </a:r>
            <a:br>
              <a:rPr lang="en-GB" sz="4400" dirty="0" smtClean="0">
                <a:solidFill>
                  <a:schemeClr val="tx1"/>
                </a:solidFill>
              </a:rPr>
            </a:br>
            <a:r>
              <a:rPr lang="en-GB" sz="4400" dirty="0" smtClean="0">
                <a:solidFill>
                  <a:schemeClr val="tx1"/>
                </a:solidFill>
              </a:rPr>
              <a:t>just in a different way.</a:t>
            </a:r>
            <a:endParaRPr lang="en-GB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53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ug-club-clip-art-716.jpg (1288×799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501008"/>
            <a:ext cx="5148064" cy="3193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new?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Rewritten from scratch (almost)</a:t>
            </a:r>
          </a:p>
          <a:p>
            <a:r>
              <a:rPr lang="en-US" dirty="0" smtClean="0"/>
              <a:t>PHP 5.3</a:t>
            </a:r>
          </a:p>
          <a:p>
            <a:r>
              <a:rPr lang="en-US" dirty="0" smtClean="0"/>
              <a:t>Decoupled components </a:t>
            </a:r>
          </a:p>
          <a:p>
            <a:r>
              <a:rPr lang="en-US" dirty="0" smtClean="0"/>
              <a:t>Simplified API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Complexified</a:t>
            </a:r>
            <a:r>
              <a:rPr lang="en-US" dirty="0" smtClean="0"/>
              <a:t>” internals?..</a:t>
            </a:r>
          </a:p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New hydration</a:t>
            </a:r>
          </a:p>
          <a:p>
            <a:pPr lvl="1"/>
            <a:r>
              <a:rPr lang="en-US" dirty="0" smtClean="0"/>
              <a:t>Less magic</a:t>
            </a:r>
          </a:p>
          <a:p>
            <a:pPr lvl="1"/>
            <a:r>
              <a:rPr lang="en-US" dirty="0" smtClean="0"/>
              <a:t>Overall cleanup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771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>Doctrine 2 Architecture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JSR-317 a.k.a. JPA v2.0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078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7504" y="2348880"/>
            <a:ext cx="8856984" cy="1828800"/>
          </a:xfrm>
        </p:spPr>
        <p:txBody>
          <a:bodyPr/>
          <a:lstStyle/>
          <a:p>
            <a:r>
              <a:rPr lang="en-US" dirty="0" smtClean="0"/>
              <a:t>[Common, DBAL, ORM, ODM]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621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</a:p>
          <a:p>
            <a:r>
              <a:rPr lang="en-US" dirty="0" smtClean="0"/>
              <a:t>Events</a:t>
            </a:r>
          </a:p>
          <a:p>
            <a:r>
              <a:rPr lang="en-US" dirty="0" smtClean="0"/>
              <a:t>Annotations</a:t>
            </a:r>
          </a:p>
          <a:p>
            <a:r>
              <a:rPr lang="en-US" dirty="0" smtClean="0"/>
              <a:t>Class loaders</a:t>
            </a:r>
          </a:p>
          <a:p>
            <a:r>
              <a:rPr lang="en-US" dirty="0" smtClean="0"/>
              <a:t>… more</a:t>
            </a:r>
          </a:p>
        </p:txBody>
      </p:sp>
      <p:pic>
        <p:nvPicPr>
          <p:cNvPr id="16386" name="Picture 2" descr="43646-Clipart-Illustration-Of-A-3d-Foundation-Of-White-Cubes.jpg (150×129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492896"/>
            <a:ext cx="4824536" cy="4149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29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986625"/>
            <a:ext cx="5233367" cy="403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442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oil_filter.jpg (600×513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" r="12616" b="10131"/>
          <a:stretch/>
        </p:blipFill>
        <p:spPr bwMode="auto">
          <a:xfrm>
            <a:off x="4644008" y="2996952"/>
            <a:ext cx="4176000" cy="36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DBAL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used without ORM</a:t>
            </a:r>
          </a:p>
          <a:p>
            <a:r>
              <a:rPr lang="en-US" dirty="0" smtClean="0"/>
              <a:t>Abstraction for MySQL, </a:t>
            </a:r>
            <a:r>
              <a:rPr lang="en-US" dirty="0" err="1" smtClean="0"/>
              <a:t>PgSQL</a:t>
            </a:r>
            <a:r>
              <a:rPr lang="en-US" dirty="0" smtClean="0"/>
              <a:t>, Oracle, Microsoft SQL, DB2 etc.</a:t>
            </a:r>
          </a:p>
          <a:p>
            <a:r>
              <a:rPr lang="en-US" dirty="0" smtClean="0"/>
              <a:t>PHP types mapping to DB types</a:t>
            </a:r>
          </a:p>
          <a:p>
            <a:r>
              <a:rPr lang="en-US" dirty="0" smtClean="0"/>
              <a:t>Extendable</a:t>
            </a:r>
          </a:p>
          <a:p>
            <a:r>
              <a:rPr lang="en-US" dirty="0" smtClean="0"/>
              <a:t>… more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711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19" y="1988840"/>
            <a:ext cx="9037181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308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uozas\Documents\personal\talks\images\h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256" y="3970993"/>
            <a:ext cx="3665508" cy="2895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47252" y="1935480"/>
            <a:ext cx="5317236" cy="4389120"/>
          </a:xfrm>
        </p:spPr>
        <p:txBody>
          <a:bodyPr>
            <a:normAutofit lnSpcReduction="10000"/>
          </a:bodyPr>
          <a:lstStyle/>
          <a:p>
            <a:r>
              <a:rPr lang="en-US" sz="2400" dirty="0" err="1"/>
              <a:t>Juozas</a:t>
            </a:r>
            <a:r>
              <a:rPr lang="en-US" sz="2400" dirty="0"/>
              <a:t> </a:t>
            </a:r>
            <a:r>
              <a:rPr lang="en-US" sz="2400" dirty="0" err="1"/>
              <a:t>Kaziuk</a:t>
            </a:r>
            <a:r>
              <a:rPr lang="lt-LT" sz="2400" dirty="0"/>
              <a:t>ėnas</a:t>
            </a:r>
            <a:r>
              <a:rPr lang="en-US" sz="2400" dirty="0"/>
              <a:t>, Lithuanian</a:t>
            </a:r>
          </a:p>
          <a:p>
            <a:r>
              <a:rPr lang="en-US" sz="2400" dirty="0"/>
              <a:t>You can call me </a:t>
            </a:r>
            <a:r>
              <a:rPr lang="en-US" sz="2400" i="1" dirty="0"/>
              <a:t>Joe</a:t>
            </a:r>
          </a:p>
          <a:p>
            <a:r>
              <a:rPr lang="en-US" sz="2400" dirty="0"/>
              <a:t>3</a:t>
            </a:r>
            <a:r>
              <a:rPr lang="en-US" sz="2400" dirty="0" smtClean="0"/>
              <a:t> </a:t>
            </a:r>
            <a:r>
              <a:rPr lang="en-US" sz="2400" dirty="0"/>
              <a:t>years in Edinburgh, UK</a:t>
            </a:r>
          </a:p>
          <a:p>
            <a:r>
              <a:rPr lang="en-US" sz="2400" dirty="0"/>
              <a:t>CEO of </a:t>
            </a:r>
            <a:r>
              <a:rPr lang="en-US" sz="2400" dirty="0">
                <a:hlinkClick r:id="rId3"/>
              </a:rPr>
              <a:t>Web Species </a:t>
            </a:r>
            <a:r>
              <a:rPr lang="en-US" sz="2400" dirty="0" smtClean="0">
                <a:hlinkClick r:id="rId3"/>
              </a:rPr>
              <a:t>Ltd</a:t>
            </a:r>
            <a:endParaRPr lang="en-US" sz="2400" dirty="0" smtClean="0"/>
          </a:p>
          <a:p>
            <a:r>
              <a:rPr lang="en-US" sz="2400" dirty="0" smtClean="0"/>
              <a:t>Software </a:t>
            </a:r>
            <a:r>
              <a:rPr lang="en-US" sz="2400" dirty="0"/>
              <a:t>developer, consultant and </a:t>
            </a:r>
            <a:r>
              <a:rPr lang="en-US" sz="2400" dirty="0" smtClean="0"/>
              <a:t>evangelist</a:t>
            </a:r>
          </a:p>
          <a:p>
            <a:r>
              <a:rPr lang="en-US" sz="2400" smtClean="0"/>
              <a:t>Conferences speaker</a:t>
            </a:r>
            <a:endParaRPr lang="en-US" sz="2400" dirty="0"/>
          </a:p>
          <a:p>
            <a:r>
              <a:rPr lang="en-US" sz="2400" dirty="0"/>
              <a:t>Open source developer for </a:t>
            </a:r>
            <a:r>
              <a:rPr lang="en-US" sz="2400" dirty="0" err="1"/>
              <a:t>Zend</a:t>
            </a:r>
            <a:r>
              <a:rPr lang="en-US" sz="2400" dirty="0"/>
              <a:t> Framework, </a:t>
            </a:r>
            <a:r>
              <a:rPr lang="en-US" sz="2400" b="1" dirty="0"/>
              <a:t>Doctrine</a:t>
            </a:r>
            <a:r>
              <a:rPr lang="en-US" sz="2400" dirty="0"/>
              <a:t>…</a:t>
            </a:r>
          </a:p>
          <a:p>
            <a:r>
              <a:rPr lang="en-US" sz="2400" dirty="0"/>
              <a:t>More info in </a:t>
            </a:r>
            <a:r>
              <a:rPr lang="en-US" sz="2400" dirty="0" smtClean="0">
                <a:hlinkClick r:id="rId4"/>
              </a:rPr>
              <a:t>http://juokaz.com</a:t>
            </a:r>
            <a:r>
              <a:rPr lang="en-US" sz="2400" dirty="0" smtClean="0"/>
              <a:t> </a:t>
            </a:r>
            <a:r>
              <a:rPr lang="en-US" sz="2400" dirty="0"/>
              <a:t>and twitter </a:t>
            </a:r>
            <a:r>
              <a:rPr lang="en-US" sz="2400" dirty="0">
                <a:hlinkClick r:id="rId5"/>
              </a:rPr>
              <a:t>@</a:t>
            </a:r>
            <a:r>
              <a:rPr lang="en-US" sz="2400" dirty="0" err="1">
                <a:hlinkClick r:id="rId5"/>
              </a:rPr>
              <a:t>juokaz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63451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20090615-2007.01.nt.social.network.big.png (1061×959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436" y="1052736"/>
            <a:ext cx="4939343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Actual ORM component</a:t>
            </a:r>
          </a:p>
          <a:p>
            <a:r>
              <a:rPr lang="en-US" dirty="0" smtClean="0"/>
              <a:t>Uses Common and DBAL</a:t>
            </a:r>
          </a:p>
          <a:p>
            <a:r>
              <a:rPr lang="en-US" dirty="0" smtClean="0"/>
              <a:t>No more </a:t>
            </a:r>
            <a:r>
              <a:rPr lang="en-US" dirty="0" err="1" smtClean="0"/>
              <a:t>ActiveRecord</a:t>
            </a:r>
            <a:endParaRPr lang="en-US" dirty="0" smtClean="0"/>
          </a:p>
          <a:p>
            <a:r>
              <a:rPr lang="en-US" dirty="0" smtClean="0"/>
              <a:t>Entities</a:t>
            </a:r>
          </a:p>
          <a:p>
            <a:pPr lvl="1"/>
            <a:r>
              <a:rPr lang="en-US" dirty="0" smtClean="0"/>
              <a:t>Metadata mapping</a:t>
            </a:r>
          </a:p>
          <a:p>
            <a:r>
              <a:rPr lang="en-US" dirty="0" smtClean="0"/>
              <a:t>Entity manager</a:t>
            </a:r>
          </a:p>
          <a:p>
            <a:r>
              <a:rPr lang="en-US" dirty="0" smtClean="0"/>
              <a:t>Query language</a:t>
            </a:r>
          </a:p>
          <a:p>
            <a:pPr lvl="1"/>
            <a:r>
              <a:rPr lang="en-US" dirty="0" smtClean="0"/>
              <a:t>Faster, cleaner, clever, extendable</a:t>
            </a:r>
          </a:p>
          <a:p>
            <a:pPr lvl="1"/>
            <a:r>
              <a:rPr lang="en-US" dirty="0" smtClean="0"/>
              <a:t>No forcing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539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1187"/>
            <a:ext cx="8593077" cy="3852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114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EntityManager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04864"/>
            <a:ext cx="8426692" cy="2276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375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07" y="2902297"/>
            <a:ext cx="8928997" cy="1318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595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700" dirty="0" smtClean="0"/>
              <a:t>ODM? Hell yeah </a:t>
            </a:r>
            <a:r>
              <a:rPr lang="en-US" sz="5700" dirty="0" err="1" smtClean="0"/>
              <a:t>NoSQL</a:t>
            </a:r>
            <a:r>
              <a:rPr lang="en-US" sz="5700" dirty="0" smtClean="0"/>
              <a:t>!!!</a:t>
            </a:r>
            <a:endParaRPr lang="en-GB" sz="5700" dirty="0"/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, </a:t>
            </a:r>
            <a:r>
              <a:rPr lang="en-US" dirty="0" err="1" smtClean="0"/>
              <a:t>CauchDB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492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ODM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Abstracts </a:t>
            </a:r>
            <a:r>
              <a:rPr lang="en-US" dirty="0" err="1" smtClean="0"/>
              <a:t>NoSQL</a:t>
            </a:r>
            <a:r>
              <a:rPr lang="en-US" dirty="0" smtClean="0"/>
              <a:t> databases</a:t>
            </a:r>
          </a:p>
          <a:p>
            <a:r>
              <a:rPr lang="en-US" dirty="0"/>
              <a:t>Similar Metadata </a:t>
            </a:r>
            <a:r>
              <a:rPr lang="en-US" dirty="0" smtClean="0"/>
              <a:t>configuration</a:t>
            </a:r>
            <a:endParaRPr lang="en-GB" dirty="0"/>
          </a:p>
          <a:p>
            <a:r>
              <a:rPr lang="en-US" dirty="0" smtClean="0"/>
              <a:t>A lot of functionality from ORM also available in ODM</a:t>
            </a:r>
          </a:p>
          <a:p>
            <a:pPr lvl="1"/>
            <a:r>
              <a:rPr lang="en-US" dirty="0" smtClean="0"/>
              <a:t>Querying</a:t>
            </a:r>
          </a:p>
          <a:p>
            <a:pPr lvl="1"/>
            <a:r>
              <a:rPr lang="en-US" dirty="0" err="1" smtClean="0"/>
              <a:t>EntityManager</a:t>
            </a:r>
            <a:r>
              <a:rPr lang="en-US" dirty="0" smtClean="0"/>
              <a:t> -&gt; </a:t>
            </a:r>
            <a:r>
              <a:rPr lang="en-US" dirty="0" err="1" smtClean="0"/>
              <a:t>DocumentManager</a:t>
            </a:r>
            <a:endParaRPr lang="en-US" dirty="0" smtClean="0"/>
          </a:p>
          <a:p>
            <a:r>
              <a:rPr lang="en-US" dirty="0" smtClean="0"/>
              <a:t>Driven by </a:t>
            </a:r>
            <a:r>
              <a:rPr lang="en-US" dirty="0" err="1" smtClean="0"/>
              <a:t>OpenSky</a:t>
            </a:r>
            <a:r>
              <a:rPr lang="en-US" dirty="0" smtClean="0"/>
              <a:t> team, mainly</a:t>
            </a:r>
          </a:p>
        </p:txBody>
      </p:sp>
      <p:pic>
        <p:nvPicPr>
          <p:cNvPr id="13314" name="Picture 2" descr="mongo-db-huge-logo.png (1500×500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509120"/>
            <a:ext cx="5862564" cy="195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4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ODM Querying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731000"/>
            <a:ext cx="8964488" cy="147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620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9600" dirty="0" smtClean="0"/>
              <a:t>Much more!</a:t>
            </a:r>
            <a:endParaRPr lang="en-GB" sz="96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42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ot-water-migration.jpg (359×283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949" y="3224820"/>
            <a:ext cx="4643611" cy="366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Migrating from Doctrine 1 to Doctrine 2</a:t>
            </a:r>
            <a:endParaRPr lang="en-US" dirty="0"/>
          </a:p>
          <a:p>
            <a:r>
              <a:rPr lang="en-US" dirty="0" smtClean="0"/>
              <a:t>Can be tricky</a:t>
            </a:r>
          </a:p>
          <a:p>
            <a:r>
              <a:rPr lang="en-US" dirty="0" smtClean="0"/>
              <a:t>Migrating:</a:t>
            </a:r>
          </a:p>
          <a:p>
            <a:pPr lvl="1"/>
            <a:r>
              <a:rPr lang="en-US" dirty="0" smtClean="0"/>
              <a:t>… models is easy</a:t>
            </a:r>
          </a:p>
          <a:p>
            <a:pPr lvl="1"/>
            <a:r>
              <a:rPr lang="en-US" dirty="0" smtClean="0"/>
              <a:t>… application code can require some major refactoring</a:t>
            </a:r>
          </a:p>
          <a:p>
            <a:r>
              <a:rPr lang="en-US" dirty="0" smtClean="0"/>
              <a:t>Do it only if it’s worth it</a:t>
            </a:r>
          </a:p>
        </p:txBody>
      </p:sp>
    </p:spTree>
    <p:extLst>
      <p:ext uri="{BB962C8B-B14F-4D97-AF65-F5344CB8AC3E}">
        <p14:creationId xmlns:p14="http://schemas.microsoft.com/office/powerpoint/2010/main" val="382420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yay-773135_jpg.gif (400×40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0480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Finishing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Doctrine 2 is out</a:t>
            </a:r>
          </a:p>
          <a:p>
            <a:r>
              <a:rPr lang="en-US" dirty="0" smtClean="0"/>
              <a:t>“The library” for PHP 5.3</a:t>
            </a:r>
          </a:p>
          <a:p>
            <a:r>
              <a:rPr lang="en-US" dirty="0" smtClean="0"/>
              <a:t>Symfony2, </a:t>
            </a:r>
            <a:r>
              <a:rPr lang="en-US" dirty="0" err="1" smtClean="0"/>
              <a:t>Zend</a:t>
            </a:r>
            <a:r>
              <a:rPr lang="en-US" dirty="0" smtClean="0"/>
              <a:t> Framework 2 etc.</a:t>
            </a:r>
          </a:p>
          <a:p>
            <a:r>
              <a:rPr lang="en-US" dirty="0" smtClean="0"/>
              <a:t>Works well, development is continuing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464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asc_060 - less than sign_L.jpg (350×35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095402"/>
            <a:ext cx="2003573" cy="200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you?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Doctrine users?</a:t>
            </a:r>
          </a:p>
          <a:p>
            <a:r>
              <a:rPr lang="en-US" dirty="0" smtClean="0"/>
              <a:t>Propel users? (you will be converted!)</a:t>
            </a:r>
          </a:p>
          <a:p>
            <a:r>
              <a:rPr lang="en-US" dirty="0" smtClean="0"/>
              <a:t>Symfony2 users?</a:t>
            </a:r>
          </a:p>
          <a:p>
            <a:r>
              <a:rPr lang="en-US" dirty="0" smtClean="0"/>
              <a:t>Interested in DB’s and PHP?</a:t>
            </a:r>
          </a:p>
          <a:p>
            <a:r>
              <a:rPr lang="en-US" dirty="0" smtClean="0"/>
              <a:t>Interested in PHP news?</a:t>
            </a:r>
            <a:endParaRPr lang="en-GB" dirty="0"/>
          </a:p>
        </p:txBody>
      </p:sp>
      <p:pic>
        <p:nvPicPr>
          <p:cNvPr id="2050" name="Picture 2" descr="http://www.dynamic-webpages.de/images/news/propel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725144"/>
            <a:ext cx="2337048" cy="853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octrine-orm-php5.png (191×53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934" y="4725144"/>
            <a:ext cx="2681530" cy="74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61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GB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09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Thanks!!!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Juozas</a:t>
            </a:r>
            <a:r>
              <a:rPr lang="en-US" dirty="0" smtClean="0"/>
              <a:t> </a:t>
            </a:r>
            <a:r>
              <a:rPr lang="en-US" dirty="0" err="1" smtClean="0"/>
              <a:t>Kaziuk</a:t>
            </a:r>
            <a:r>
              <a:rPr lang="lt-LT" dirty="0" smtClean="0"/>
              <a:t>ėnas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http://juokaz.com</a:t>
            </a:r>
            <a:endParaRPr lang="lt-LT" dirty="0" smtClean="0"/>
          </a:p>
          <a:p>
            <a:r>
              <a:rPr lang="lt-LT" dirty="0" smtClean="0">
                <a:hlinkClick r:id="rId3"/>
              </a:rPr>
              <a:t>juozas</a:t>
            </a:r>
            <a:r>
              <a:rPr lang="en-US" dirty="0" smtClean="0">
                <a:hlinkClick r:id="rId3"/>
              </a:rPr>
              <a:t>@juokaz.com</a:t>
            </a:r>
            <a:endParaRPr lang="en-US" dirty="0" smtClean="0"/>
          </a:p>
          <a:p>
            <a:r>
              <a:rPr lang="en-US" dirty="0" smtClean="0"/>
              <a:t>twitter: </a:t>
            </a:r>
            <a:r>
              <a:rPr lang="en-US" dirty="0" smtClean="0">
                <a:hlinkClick r:id="rId4"/>
              </a:rPr>
              <a:t>@</a:t>
            </a:r>
            <a:r>
              <a:rPr lang="en-US" dirty="0" err="1" smtClean="0">
                <a:hlinkClick r:id="rId4"/>
              </a:rPr>
              <a:t>juokaz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Rate this </a:t>
            </a:r>
            <a:r>
              <a:rPr lang="en-US" dirty="0" smtClean="0"/>
              <a:t>talk </a:t>
            </a:r>
            <a:r>
              <a:rPr lang="en-US" dirty="0"/>
              <a:t>at </a:t>
            </a:r>
            <a:r>
              <a:rPr lang="en-US" dirty="0">
                <a:hlinkClick r:id="rId5"/>
              </a:rPr>
              <a:t>http://joind.in/2990</a:t>
            </a:r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 algn="r">
              <a:buNone/>
            </a:pPr>
            <a:endParaRPr lang="en-US" sz="1800" i="1" dirty="0" smtClean="0"/>
          </a:p>
          <a:p>
            <a:pPr marL="109728" indent="0" algn="r">
              <a:buNone/>
            </a:pPr>
            <a:endParaRPr lang="en-US" sz="1800" i="1" dirty="0"/>
          </a:p>
          <a:p>
            <a:pPr marL="109728" indent="0" algn="r">
              <a:buNone/>
            </a:pPr>
            <a:endParaRPr lang="en-US" sz="1800" i="1" dirty="0" smtClean="0"/>
          </a:p>
          <a:p>
            <a:pPr marL="109728" indent="0" algn="r">
              <a:buNone/>
            </a:pPr>
            <a:r>
              <a:rPr lang="en-US" sz="1800" i="1" dirty="0" smtClean="0"/>
              <a:t>* Illustrations from http://images.google.com</a:t>
            </a:r>
          </a:p>
        </p:txBody>
      </p:sp>
    </p:spTree>
    <p:extLst>
      <p:ext uri="{BB962C8B-B14F-4D97-AF65-F5344CB8AC3E}">
        <p14:creationId xmlns:p14="http://schemas.microsoft.com/office/powerpoint/2010/main" val="210263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Doctrine is ORM tool for PHP 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Inspired </a:t>
            </a:r>
            <a:r>
              <a:rPr lang="en-US" dirty="0"/>
              <a:t>by </a:t>
            </a:r>
            <a:r>
              <a:rPr lang="en-US" dirty="0" smtClean="0"/>
              <a:t>Hibernate, </a:t>
            </a:r>
            <a:r>
              <a:rPr lang="en-US" dirty="0" err="1" smtClean="0"/>
              <a:t>ActiveRecord</a:t>
            </a:r>
            <a:r>
              <a:rPr lang="en-US" dirty="0" smtClean="0"/>
              <a:t> etc.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124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lt-LT" sz="9500" dirty="0" smtClean="0"/>
              <a:t>Doctrine </a:t>
            </a:r>
            <a:r>
              <a:rPr lang="en-US" sz="9500" dirty="0" smtClean="0"/>
              <a:t>1.X</a:t>
            </a:r>
            <a:endParaRPr lang="en-GB" sz="95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88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1.X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Slow</a:t>
            </a:r>
          </a:p>
          <a:p>
            <a:r>
              <a:rPr lang="en-US" dirty="0" smtClean="0"/>
              <a:t>High memory usage (cyclic references)</a:t>
            </a:r>
          </a:p>
          <a:p>
            <a:r>
              <a:rPr lang="en-US" dirty="0" smtClean="0"/>
              <a:t>Magic! (</a:t>
            </a:r>
            <a:r>
              <a:rPr lang="en-US" dirty="0" err="1" smtClean="0"/>
              <a:t>eg</a:t>
            </a:r>
            <a:r>
              <a:rPr lang="en-US" dirty="0" smtClean="0"/>
              <a:t>. Behaviors)</a:t>
            </a:r>
          </a:p>
          <a:p>
            <a:r>
              <a:rPr lang="en-US" dirty="0" smtClean="0"/>
              <a:t>Hard to execute raw SQL</a:t>
            </a:r>
          </a:p>
          <a:p>
            <a:r>
              <a:rPr lang="en-US" dirty="0" smtClean="0"/>
              <a:t>Still the best ORM for PHP available today</a:t>
            </a:r>
          </a:p>
          <a:p>
            <a:endParaRPr lang="en-GB" dirty="0"/>
          </a:p>
        </p:txBody>
      </p:sp>
      <p:pic>
        <p:nvPicPr>
          <p:cNvPr id="9218" name="Picture 2" descr="snail.gif (488×484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358378"/>
            <a:ext cx="2520280" cy="2499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52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9400" dirty="0" smtClean="0"/>
              <a:t>Active Record</a:t>
            </a:r>
            <a:endParaRPr lang="en-GB" sz="9400" dirty="0"/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Root of all problems!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669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Record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76872"/>
            <a:ext cx="7639179" cy="242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480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6a00d8341c556453ef01156e801ae3970c-500wi (350×323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650" y="3304753"/>
            <a:ext cx="3333750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100" dirty="0" smtClean="0"/>
              <a:t>Used to be the best ORM available</a:t>
            </a:r>
            <a:endParaRPr lang="en-GB" sz="3100" dirty="0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Stable</a:t>
            </a:r>
          </a:p>
          <a:p>
            <a:r>
              <a:rPr lang="en-US" dirty="0" smtClean="0"/>
              <a:t>Works</a:t>
            </a:r>
          </a:p>
          <a:p>
            <a:r>
              <a:rPr lang="en-US" dirty="0" smtClean="0"/>
              <a:t>Makes development fast, clean and consistent</a:t>
            </a:r>
          </a:p>
          <a:p>
            <a:r>
              <a:rPr lang="en-US" dirty="0" smtClean="0"/>
              <a:t>Used in production</a:t>
            </a:r>
          </a:p>
          <a:p>
            <a:pPr lvl="1"/>
            <a:r>
              <a:rPr lang="en-US" dirty="0" err="1" smtClean="0"/>
              <a:t>Symfony</a:t>
            </a:r>
            <a:r>
              <a:rPr lang="en-US" dirty="0" smtClean="0"/>
              <a:t> 1.X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429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663</TotalTime>
  <Words>443</Words>
  <Application>Microsoft Office PowerPoint</Application>
  <PresentationFormat>On-screen Show (4:3)</PresentationFormat>
  <Paragraphs>119</Paragraphs>
  <Slides>31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Flow</vt:lpstr>
      <vt:lpstr>Doctrine 2</vt:lpstr>
      <vt:lpstr>Who am I?</vt:lpstr>
      <vt:lpstr>Who are you?</vt:lpstr>
      <vt:lpstr>Doctrine is ORM tool for PHP </vt:lpstr>
      <vt:lpstr>Doctrine 1.X</vt:lpstr>
      <vt:lpstr>Doctrine 1.X</vt:lpstr>
      <vt:lpstr>Active Record</vt:lpstr>
      <vt:lpstr>Active Record</vt:lpstr>
      <vt:lpstr>Used to be the best ORM available</vt:lpstr>
      <vt:lpstr>Doctrine 2</vt:lpstr>
      <vt:lpstr>Doctrine 2 is completely different</vt:lpstr>
      <vt:lpstr>Doctrine 2 is completely different*</vt:lpstr>
      <vt:lpstr>What’s new?</vt:lpstr>
      <vt:lpstr>   Doctrine 2 Architecture</vt:lpstr>
      <vt:lpstr>[Common, DBAL, ORM, ODM]</vt:lpstr>
      <vt:lpstr>Common</vt:lpstr>
      <vt:lpstr>Annotations</vt:lpstr>
      <vt:lpstr>DBAL</vt:lpstr>
      <vt:lpstr>Connection</vt:lpstr>
      <vt:lpstr>ORM</vt:lpstr>
      <vt:lpstr>Entity</vt:lpstr>
      <vt:lpstr>EntityManager</vt:lpstr>
      <vt:lpstr>Querying</vt:lpstr>
      <vt:lpstr>ODM? Hell yeah NoSQL!!!</vt:lpstr>
      <vt:lpstr>ODM</vt:lpstr>
      <vt:lpstr>ODM Querying</vt:lpstr>
      <vt:lpstr>Much more!</vt:lpstr>
      <vt:lpstr>Migration</vt:lpstr>
      <vt:lpstr>Finishing</vt:lpstr>
      <vt:lpstr>Questions?</vt:lpstr>
      <vt:lpstr>Thanks!!!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Doctrine 2</dc:title>
  <dc:creator>Juozas</dc:creator>
  <cp:lastModifiedBy>Juozas</cp:lastModifiedBy>
  <cp:revision>37</cp:revision>
  <dcterms:created xsi:type="dcterms:W3CDTF">2010-10-28T15:21:20Z</dcterms:created>
  <dcterms:modified xsi:type="dcterms:W3CDTF">2011-05-13T07:36:27Z</dcterms:modified>
</cp:coreProperties>
</file>