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305" r:id="rId3"/>
    <p:sldId id="258" r:id="rId4"/>
    <p:sldId id="259" r:id="rId5"/>
    <p:sldId id="262" r:id="rId6"/>
    <p:sldId id="263" r:id="rId7"/>
    <p:sldId id="260" r:id="rId8"/>
    <p:sldId id="261" r:id="rId9"/>
    <p:sldId id="265" r:id="rId10"/>
    <p:sldId id="302" r:id="rId11"/>
    <p:sldId id="306" r:id="rId12"/>
    <p:sldId id="297" r:id="rId13"/>
    <p:sldId id="264" r:id="rId14"/>
    <p:sldId id="266" r:id="rId15"/>
    <p:sldId id="291" r:id="rId16"/>
    <p:sldId id="267" r:id="rId17"/>
    <p:sldId id="292" r:id="rId18"/>
    <p:sldId id="277" r:id="rId19"/>
    <p:sldId id="284" r:id="rId20"/>
    <p:sldId id="276" r:id="rId21"/>
    <p:sldId id="283" r:id="rId22"/>
    <p:sldId id="275" r:id="rId23"/>
    <p:sldId id="293" r:id="rId24"/>
    <p:sldId id="274" r:id="rId25"/>
    <p:sldId id="294" r:id="rId26"/>
    <p:sldId id="273" r:id="rId27"/>
    <p:sldId id="290" r:id="rId28"/>
    <p:sldId id="298" r:id="rId29"/>
    <p:sldId id="299" r:id="rId30"/>
    <p:sldId id="272" r:id="rId31"/>
    <p:sldId id="289" r:id="rId32"/>
    <p:sldId id="271" r:id="rId33"/>
    <p:sldId id="288" r:id="rId34"/>
    <p:sldId id="270" r:id="rId35"/>
    <p:sldId id="287" r:id="rId36"/>
    <p:sldId id="269" r:id="rId37"/>
    <p:sldId id="286" r:id="rId38"/>
    <p:sldId id="268" r:id="rId39"/>
    <p:sldId id="285" r:id="rId40"/>
    <p:sldId id="278" r:id="rId41"/>
    <p:sldId id="281" r:id="rId42"/>
    <p:sldId id="279" r:id="rId43"/>
    <p:sldId id="282" r:id="rId44"/>
    <p:sldId id="280" r:id="rId45"/>
    <p:sldId id="296" r:id="rId46"/>
    <p:sldId id="29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Frameworks</c:v>
                </c:pt>
              </c:strCache>
            </c:strRef>
          </c:tx>
          <c:spPr>
            <a:ln>
              <a:solidFill>
                <a:srgbClr val="FFFF00"/>
              </a:solidFill>
            </a:ln>
          </c:spPr>
          <c:marker>
            <c:symbol val="none"/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5.5</c:v>
                </c:pt>
                <c:pt idx="3">
                  <c:v>4.5</c:v>
                </c:pt>
                <c:pt idx="4">
                  <c:v>5</c:v>
                </c:pt>
                <c:pt idx="5">
                  <c:v>5.0999999999999996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From scratch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1.1000000000000001</c:v>
                </c:pt>
                <c:pt idx="2">
                  <c:v>1.5</c:v>
                </c:pt>
                <c:pt idx="3">
                  <c:v>2.2000000000000002</c:v>
                </c:pt>
                <c:pt idx="4">
                  <c:v>2.2000000000000002</c:v>
                </c:pt>
                <c:pt idx="5">
                  <c:v>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607936"/>
        <c:axId val="169609472"/>
      </c:scatterChart>
      <c:valAx>
        <c:axId val="1696079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9609472"/>
        <c:crosses val="autoZero"/>
        <c:crossBetween val="midCat"/>
      </c:valAx>
      <c:valAx>
        <c:axId val="169609472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16960793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81083-135B-4F35-9DC1-34C878515C4B}" type="datetimeFigureOut">
              <a:rPr lang="en-GB" smtClean="0"/>
              <a:t>16/10/2011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1A000-07AA-421E-A1E6-16CD339EC3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000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1231-90C4-447A-9F8E-B6D5F337D62B}" type="datetime1">
              <a:rPr lang="en-GB" smtClean="0"/>
              <a:t>16/10/2011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D35C-5972-4627-917A-AA07D24DD9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534C-B970-4D22-84F3-BF279AF79154}" type="datetime1">
              <a:rPr lang="en-GB" smtClean="0"/>
              <a:t>16/10/2011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D35C-5972-4627-917A-AA07D24DD9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3516-46C0-4B56-9428-FCB357003798}" type="datetime1">
              <a:rPr lang="en-GB" smtClean="0"/>
              <a:t>16/10/2011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D35C-5972-4627-917A-AA07D24DD9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C92F-BD2E-4A6C-97AE-2427D1630280}" type="datetime1">
              <a:rPr lang="en-GB" smtClean="0"/>
              <a:t>16/10/2011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D35C-5972-4627-917A-AA07D24DD9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204A-29F1-49C0-AD73-269F6A2AD573}" type="datetime1">
              <a:rPr lang="en-GB" smtClean="0"/>
              <a:t>16/10/2011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D35C-5972-4627-917A-AA07D24DD9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20B6-8992-4B34-B8F8-236C2520ABB9}" type="datetime1">
              <a:rPr lang="en-GB" smtClean="0"/>
              <a:t>16/10/2011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D35C-5972-4627-917A-AA07D24DD9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DA75-A8FF-4EBD-AB0A-70512CF4594F}" type="datetime1">
              <a:rPr lang="en-GB" smtClean="0"/>
              <a:t>16/10/2011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D35C-5972-4627-917A-AA07D24DD9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F179-584B-4ED4-9A98-65322337F4DC}" type="datetime1">
              <a:rPr lang="en-GB" smtClean="0"/>
              <a:t>16/10/2011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D35C-5972-4627-917A-AA07D24DD9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0452-374F-471B-B003-A0E657180673}" type="datetime1">
              <a:rPr lang="en-GB" smtClean="0"/>
              <a:t>16/10/2011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D35C-5972-4627-917A-AA07D24DD9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1B95-F7C9-4671-8F64-57736B9BFDD9}" type="datetime1">
              <a:rPr lang="en-GB" smtClean="0"/>
              <a:t>16/10/2011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D35C-5972-4627-917A-AA07D24DD9F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9815-AE09-422C-8688-CA05A7799394}" type="datetime1">
              <a:rPr lang="en-GB" smtClean="0"/>
              <a:t>16/10/2011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5FD35C-5972-4627-917A-AA07D24DD9F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05FD35C-5972-4627-917A-AA07D24DD9F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3B6ACC3-EE3E-4EAB-9887-DAFBCB297109}" type="datetime1">
              <a:rPr lang="en-GB" smtClean="0"/>
              <a:t>16/10/2011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species.co.uk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witter.com/juokaz" TargetMode="External"/><Relationship Id="rId4" Type="http://schemas.openxmlformats.org/officeDocument/2006/relationships/hyperlink" Target="http://juokaz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ctrine-project.org/docs/orm/2.0/en/reference/best-practices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mailto:juozas@juokaz.com" TargetMode="External"/><Relationship Id="rId2" Type="http://schemas.openxmlformats.org/officeDocument/2006/relationships/hyperlink" Target="http://juokaz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oind.in/3755" TargetMode="External"/><Relationship Id="rId4" Type="http://schemas.openxmlformats.org/officeDocument/2006/relationships/hyperlink" Target="http://twitter.com/juokaz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Doctrine 2 tutorial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Juozas</a:t>
            </a:r>
            <a:r>
              <a:rPr lang="en-US" dirty="0" smtClean="0"/>
              <a:t> </a:t>
            </a:r>
            <a:r>
              <a:rPr lang="en-US" i="1" dirty="0" smtClean="0"/>
              <a:t>“Joe”</a:t>
            </a:r>
            <a:r>
              <a:rPr lang="en-US" dirty="0" smtClean="0"/>
              <a:t> </a:t>
            </a:r>
            <a:r>
              <a:rPr lang="en-US" dirty="0" err="1" smtClean="0"/>
              <a:t>Kaziuk</a:t>
            </a:r>
            <a:r>
              <a:rPr lang="lt-LT" dirty="0" smtClean="0"/>
              <a:t>ė</a:t>
            </a:r>
            <a:r>
              <a:rPr lang="en-US" dirty="0" err="1" smtClean="0"/>
              <a:t>nas</a:t>
            </a:r>
            <a:endParaRPr lang="lt-LT" dirty="0" smtClean="0"/>
          </a:p>
          <a:p>
            <a:r>
              <a:rPr lang="en-US" dirty="0" smtClean="0"/>
              <a:t>http://juokaz.com / juozas@juokaz.com / @</a:t>
            </a:r>
            <a:r>
              <a:rPr lang="en-US" dirty="0" err="1" smtClean="0"/>
              <a:t>juokaz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 dirty="0"/>
          </a:p>
        </p:txBody>
      </p:sp>
      <p:pic>
        <p:nvPicPr>
          <p:cNvPr id="16386" name="Picture 2" descr="http://upload.wikimedia.org/wikipedia/en/7/79/Doctrine_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649520" y="1438014"/>
            <a:ext cx="2262455" cy="62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98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Awesome! But…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work in all cases</a:t>
            </a:r>
          </a:p>
          <a:p>
            <a:pPr lvl="1"/>
            <a:r>
              <a:rPr lang="en-US" dirty="0" smtClean="0"/>
              <a:t>If you are building a Facebook</a:t>
            </a:r>
          </a:p>
          <a:p>
            <a:r>
              <a:rPr lang="en-US" dirty="0" smtClean="0"/>
              <a:t>Adds overhead</a:t>
            </a:r>
          </a:p>
          <a:p>
            <a:pPr lvl="1"/>
            <a:r>
              <a:rPr lang="en-US" dirty="0" smtClean="0"/>
              <a:t>Impossible to avoid</a:t>
            </a:r>
          </a:p>
          <a:p>
            <a:r>
              <a:rPr lang="en-US" dirty="0" smtClean="0"/>
              <a:t>Requires very good OOP understanding</a:t>
            </a:r>
          </a:p>
          <a:p>
            <a:r>
              <a:rPr lang="en-US" dirty="0" smtClean="0"/>
              <a:t>Some people just hate it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81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 </a:t>
            </a:r>
            <a:r>
              <a:rPr lang="en-US" dirty="0" err="1" smtClean="0"/>
              <a:t>vs</a:t>
            </a:r>
            <a:r>
              <a:rPr lang="en-US" dirty="0" smtClean="0"/>
              <a:t> From scratch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0657621"/>
              </p:ext>
            </p:extLst>
          </p:nvPr>
        </p:nvGraphicFramePr>
        <p:xfrm>
          <a:off x="179512" y="1791072"/>
          <a:ext cx="822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2123728" y="1412776"/>
            <a:ext cx="4859357" cy="5328592"/>
            <a:chOff x="2123728" y="1412776"/>
            <a:chExt cx="4859357" cy="532859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123728" y="1412776"/>
              <a:ext cx="0" cy="532859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2267744" y="5661248"/>
              <a:ext cx="1368152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643709" y="5769260"/>
              <a:ext cx="333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Your project might end here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54143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23038 -4.44444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start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  <p:pic>
        <p:nvPicPr>
          <p:cNvPr id="17410" name="Picture 2" descr="http://www.jmorganmarketing.com/wp-content/uploads/2010/10/now-wh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80728"/>
            <a:ext cx="6081192" cy="419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25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coding, can go wrong</a:t>
            </a:r>
          </a:p>
          <a:p>
            <a:pPr lvl="1"/>
            <a:r>
              <a:rPr lang="en-US" dirty="0" smtClean="0"/>
              <a:t>Putting all code into slides just didn’t make sense</a:t>
            </a:r>
          </a:p>
          <a:p>
            <a:r>
              <a:rPr lang="en-US" dirty="0" smtClean="0"/>
              <a:t>Models are part of MVC, </a:t>
            </a:r>
            <a:r>
              <a:rPr lang="en-US" b="1" dirty="0" smtClean="0"/>
              <a:t>not necessary</a:t>
            </a:r>
            <a:r>
              <a:rPr lang="en-US" dirty="0" smtClean="0"/>
              <a:t> part of ORM</a:t>
            </a:r>
          </a:p>
          <a:p>
            <a:pPr lvl="1"/>
            <a:r>
              <a:rPr lang="en-US" dirty="0" smtClean="0"/>
              <a:t>Doctrine 2 calls them Entities</a:t>
            </a:r>
            <a:endParaRPr lang="en-GB" dirty="0" smtClean="0"/>
          </a:p>
          <a:p>
            <a:r>
              <a:rPr lang="en-US" dirty="0" smtClean="0"/>
              <a:t>ORM do not relate to databases</a:t>
            </a:r>
          </a:p>
          <a:p>
            <a:pPr lvl="1"/>
            <a:r>
              <a:rPr lang="en-US" dirty="0" smtClean="0"/>
              <a:t>They can map data and relations from anything</a:t>
            </a:r>
          </a:p>
          <a:p>
            <a:pPr lvl="1"/>
            <a:r>
              <a:rPr lang="en-US" dirty="0" smtClean="0"/>
              <a:t>XML anyone?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75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5486400"/>
            <a:ext cx="8421687" cy="1168400"/>
          </a:xfrm>
        </p:spPr>
        <p:txBody>
          <a:bodyPr/>
          <a:lstStyle/>
          <a:p>
            <a:r>
              <a:rPr lang="en-GB" dirty="0"/>
              <a:t>If you were a user of Doctrine 1.X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 descr="http://img1.loadtr.com/b-409562-ol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908720"/>
            <a:ext cx="3000740" cy="402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79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If you were a user of Doctrine 1.X</a:t>
            </a:r>
            <a:endParaRPr lang="en-GB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Doctrine 2 is going to blow you away</a:t>
            </a:r>
          </a:p>
          <a:p>
            <a:r>
              <a:rPr lang="en-US" dirty="0" smtClean="0"/>
              <a:t>No more </a:t>
            </a:r>
            <a:r>
              <a:rPr lang="en-US" dirty="0" err="1" smtClean="0"/>
              <a:t>Behaviours</a:t>
            </a:r>
            <a:endParaRPr lang="en-GB" dirty="0" smtClean="0"/>
          </a:p>
          <a:p>
            <a:r>
              <a:rPr lang="en-US" dirty="0" smtClean="0"/>
              <a:t>No more </a:t>
            </a:r>
            <a:r>
              <a:rPr lang="en-US" b="1" dirty="0" err="1" smtClean="0"/>
              <a:t>ActiveRecord</a:t>
            </a:r>
            <a:endParaRPr lang="en-US" b="1" dirty="0" smtClean="0"/>
          </a:p>
          <a:p>
            <a:pPr lvl="1"/>
            <a:r>
              <a:rPr lang="en-US" dirty="0" smtClean="0"/>
              <a:t>$record-&gt;save();</a:t>
            </a:r>
          </a:p>
          <a:p>
            <a:r>
              <a:rPr lang="en-US" dirty="0" smtClean="0"/>
              <a:t>No more slowness</a:t>
            </a:r>
          </a:p>
          <a:p>
            <a:r>
              <a:rPr lang="en-US" dirty="0" smtClean="0"/>
              <a:t>Migrating to Doctrine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45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5486400"/>
            <a:ext cx="8170167" cy="1168400"/>
          </a:xfrm>
        </p:spPr>
        <p:txBody>
          <a:bodyPr/>
          <a:lstStyle/>
          <a:p>
            <a:r>
              <a:rPr lang="en-GB" sz="3200" dirty="0"/>
              <a:t>What Doctrine 2 can do / what’s </a:t>
            </a:r>
            <a:r>
              <a:rPr lang="en-GB" sz="3200" dirty="0" smtClean="0"/>
              <a:t>new</a:t>
            </a:r>
            <a:endParaRPr lang="en-GB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 descr="http://www.newageblastmedia.com/images/new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96752"/>
            <a:ext cx="3672408" cy="379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69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Doctrine 2 can do / what’s new</a:t>
            </a:r>
            <a:endParaRPr lang="en-GB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5.3</a:t>
            </a:r>
          </a:p>
          <a:p>
            <a:r>
              <a:rPr lang="en-US" dirty="0" err="1" smtClean="0"/>
              <a:t>EntityManager</a:t>
            </a:r>
            <a:endParaRPr lang="en-US" dirty="0" smtClean="0"/>
          </a:p>
          <a:p>
            <a:r>
              <a:rPr lang="en-US" dirty="0" err="1" smtClean="0"/>
              <a:t>DataMapper</a:t>
            </a:r>
            <a:endParaRPr lang="en-US" dirty="0" smtClean="0"/>
          </a:p>
          <a:p>
            <a:r>
              <a:rPr lang="en-US" dirty="0" smtClean="0"/>
              <a:t>Plain PHP objects</a:t>
            </a:r>
          </a:p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Common</a:t>
            </a:r>
          </a:p>
          <a:p>
            <a:pPr lvl="1"/>
            <a:r>
              <a:rPr lang="en-US" dirty="0" smtClean="0"/>
              <a:t>DBAL</a:t>
            </a:r>
          </a:p>
          <a:p>
            <a:pPr lvl="1"/>
            <a:r>
              <a:rPr lang="en-US" dirty="0" smtClean="0"/>
              <a:t>ORM</a:t>
            </a:r>
          </a:p>
          <a:p>
            <a:pPr lvl="1"/>
            <a:r>
              <a:rPr lang="en-US" dirty="0" smtClean="0"/>
              <a:t>ODM</a:t>
            </a:r>
          </a:p>
          <a:p>
            <a:r>
              <a:rPr lang="en-US" dirty="0" smtClean="0"/>
              <a:t>Optimizations</a:t>
            </a:r>
          </a:p>
          <a:p>
            <a:r>
              <a:rPr lang="en-US" dirty="0" smtClean="0"/>
              <a:t>Performance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37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Doctrine 2 basics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 descr="http://www.wecantpaythattab.org/wp-content/uploads/2011/05/basic-blo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60848"/>
            <a:ext cx="5256584" cy="233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59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Autoloading</a:t>
            </a:r>
            <a:endParaRPr lang="en-US" dirty="0" smtClean="0"/>
          </a:p>
          <a:p>
            <a:r>
              <a:rPr lang="en-US" dirty="0" smtClean="0"/>
              <a:t>Entity Manager</a:t>
            </a:r>
          </a:p>
          <a:p>
            <a:pPr lvl="1"/>
            <a:r>
              <a:rPr lang="en-US" dirty="0" smtClean="0"/>
              <a:t>Configuration</a:t>
            </a:r>
          </a:p>
          <a:p>
            <a:r>
              <a:rPr lang="en-US" dirty="0" smtClean="0"/>
              <a:t>Console</a:t>
            </a:r>
          </a:p>
          <a:p>
            <a:pPr lvl="1"/>
            <a:r>
              <a:rPr lang="en-US" dirty="0" smtClean="0"/>
              <a:t>A must use tool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9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Juozas\Documents\personal\pictures\profile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8700" y="-387424"/>
            <a:ext cx="10909212" cy="727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45282"/>
          </a:xfrm>
        </p:spPr>
        <p:txBody>
          <a:bodyPr/>
          <a:lstStyle/>
          <a:p>
            <a:pPr algn="r"/>
            <a:r>
              <a:rPr lang="en-US" dirty="0"/>
              <a:t>Who is this guy?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7456" y="1484784"/>
            <a:ext cx="4896544" cy="4970024"/>
          </a:xfrm>
          <a:solidFill>
            <a:schemeClr val="bg1">
              <a:alpha val="52000"/>
            </a:schemeClr>
          </a:solidFill>
        </p:spPr>
        <p:txBody>
          <a:bodyPr>
            <a:normAutofit/>
          </a:bodyPr>
          <a:lstStyle/>
          <a:p>
            <a:pPr marL="382588" indent="-382588">
              <a:spcAft>
                <a:spcPts val="1200"/>
              </a:spcAft>
            </a:pPr>
            <a:r>
              <a:rPr lang="en-US" sz="2300" dirty="0" err="1"/>
              <a:t>Juozas</a:t>
            </a:r>
            <a:r>
              <a:rPr lang="en-US" sz="2300" dirty="0"/>
              <a:t> </a:t>
            </a:r>
            <a:r>
              <a:rPr lang="en-US" sz="2300" dirty="0" err="1"/>
              <a:t>Kaziuk</a:t>
            </a:r>
            <a:r>
              <a:rPr lang="lt-LT" sz="2300" dirty="0"/>
              <a:t>ėnas</a:t>
            </a:r>
            <a:r>
              <a:rPr lang="en-US" sz="2300" dirty="0"/>
              <a:t>, Lithuanian</a:t>
            </a:r>
          </a:p>
          <a:p>
            <a:pPr marL="382588" indent="-382588">
              <a:spcAft>
                <a:spcPts val="1200"/>
              </a:spcAft>
            </a:pPr>
            <a:r>
              <a:rPr lang="en-US" sz="2300" dirty="0"/>
              <a:t>You can call me </a:t>
            </a:r>
            <a:r>
              <a:rPr lang="en-US" sz="2300" i="1" dirty="0"/>
              <a:t>Joe</a:t>
            </a:r>
          </a:p>
          <a:p>
            <a:pPr marL="382588" indent="-382588">
              <a:spcAft>
                <a:spcPts val="1200"/>
              </a:spcAft>
            </a:pPr>
            <a:r>
              <a:rPr lang="en-US" sz="2300" dirty="0"/>
              <a:t>3 years in Edinburgh, UK</a:t>
            </a:r>
          </a:p>
          <a:p>
            <a:pPr marL="382588" indent="-382588">
              <a:spcAft>
                <a:spcPts val="1200"/>
              </a:spcAft>
            </a:pPr>
            <a:r>
              <a:rPr lang="en-US" sz="2300" dirty="0"/>
              <a:t>CEO of </a:t>
            </a:r>
            <a:r>
              <a:rPr lang="en-US" sz="2300" dirty="0">
                <a:hlinkClick r:id="rId3"/>
              </a:rPr>
              <a:t>Web Species Ltd</a:t>
            </a:r>
            <a:endParaRPr lang="en-US" sz="2300" dirty="0"/>
          </a:p>
          <a:p>
            <a:pPr marL="382588" indent="-382588">
              <a:spcAft>
                <a:spcPts val="1200"/>
              </a:spcAft>
            </a:pPr>
            <a:r>
              <a:rPr lang="en-US" sz="2300" i="1" dirty="0"/>
              <a:t>Occasional</a:t>
            </a:r>
            <a:r>
              <a:rPr lang="en-US" sz="2300" dirty="0"/>
              <a:t> open source developer</a:t>
            </a:r>
          </a:p>
          <a:p>
            <a:pPr marL="382588" indent="-382588">
              <a:spcAft>
                <a:spcPts val="1200"/>
              </a:spcAft>
            </a:pPr>
            <a:r>
              <a:rPr lang="en-US" sz="2300" dirty="0"/>
              <a:t>Conferences speaker</a:t>
            </a:r>
          </a:p>
          <a:p>
            <a:pPr marL="382588" indent="-382588">
              <a:spcAft>
                <a:spcPts val="1200"/>
              </a:spcAft>
            </a:pPr>
            <a:r>
              <a:rPr lang="en-US" sz="2300" dirty="0"/>
              <a:t>More info in </a:t>
            </a:r>
            <a:r>
              <a:rPr lang="en-US" sz="2300" b="1" dirty="0">
                <a:hlinkClick r:id="rId4"/>
              </a:rPr>
              <a:t>http://juokaz.com</a:t>
            </a:r>
            <a:endParaRPr lang="en-US" sz="2300" b="1" dirty="0"/>
          </a:p>
          <a:p>
            <a:pPr marL="382588" indent="-382588">
              <a:spcAft>
                <a:spcPts val="1200"/>
              </a:spcAft>
            </a:pPr>
            <a:r>
              <a:rPr lang="en-US" sz="3700" dirty="0"/>
              <a:t>Tweet me </a:t>
            </a:r>
            <a:r>
              <a:rPr lang="en-US" sz="3700" dirty="0">
                <a:solidFill>
                  <a:srgbClr val="FFFF00"/>
                </a:solidFill>
                <a:hlinkClick r:id="rId5"/>
              </a:rPr>
              <a:t>@</a:t>
            </a:r>
            <a:r>
              <a:rPr lang="en-US" sz="3700" dirty="0" err="1">
                <a:solidFill>
                  <a:srgbClr val="FFFF00"/>
                </a:solidFill>
                <a:hlinkClick r:id="rId5"/>
              </a:rPr>
              <a:t>juokaz</a:t>
            </a:r>
            <a:endParaRPr lang="en-GB" sz="3700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337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entities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 descr="http://www.gbptmembers.com/custom/abc_blo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836712"/>
            <a:ext cx="4392488" cy="425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13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entities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Do not extend anything</a:t>
            </a:r>
          </a:p>
          <a:p>
            <a:pPr lvl="1"/>
            <a:r>
              <a:rPr lang="en-US" dirty="0" err="1" smtClean="0"/>
              <a:t>DataMapper</a:t>
            </a:r>
            <a:r>
              <a:rPr lang="en-US" dirty="0" smtClean="0"/>
              <a:t> pattern</a:t>
            </a:r>
          </a:p>
          <a:p>
            <a:r>
              <a:rPr lang="en-US" dirty="0" smtClean="0"/>
              <a:t>Relay heavily on mapping information</a:t>
            </a:r>
          </a:p>
          <a:p>
            <a:r>
              <a:rPr lang="en-US" dirty="0" smtClean="0"/>
              <a:t>Mapping can be done in (switchable)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PHP </a:t>
            </a:r>
          </a:p>
          <a:p>
            <a:pPr lvl="1"/>
            <a:r>
              <a:rPr lang="en-US" dirty="0" smtClean="0"/>
              <a:t>YAML</a:t>
            </a:r>
          </a:p>
          <a:p>
            <a:pPr lvl="1"/>
            <a:r>
              <a:rPr lang="en-US" dirty="0" smtClean="0"/>
              <a:t>Annotations</a:t>
            </a:r>
          </a:p>
          <a:p>
            <a:r>
              <a:rPr lang="en-US" dirty="0" smtClean="0"/>
              <a:t>Auto from database</a:t>
            </a:r>
          </a:p>
          <a:p>
            <a:pPr lvl="1"/>
            <a:r>
              <a:rPr lang="en-GB" sz="1600" dirty="0" smtClean="0">
                <a:latin typeface="Consolas" pitchFamily="49" charset="0"/>
                <a:cs typeface="Consolas" pitchFamily="49" charset="0"/>
              </a:rPr>
              <a:t>doctrine </a:t>
            </a:r>
            <a:r>
              <a:rPr lang="en-GB" sz="1600" dirty="0" err="1">
                <a:latin typeface="Consolas" pitchFamily="49" charset="0"/>
                <a:cs typeface="Consolas" pitchFamily="49" charset="0"/>
              </a:rPr>
              <a:t>orm:convert-mapping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 --from-database </a:t>
            </a:r>
            <a:r>
              <a:rPr lang="en-GB" sz="1600" dirty="0" err="1">
                <a:latin typeface="Consolas" pitchFamily="49" charset="0"/>
                <a:cs typeface="Consolas" pitchFamily="49" charset="0"/>
              </a:rPr>
              <a:t>yml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03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database </a:t>
            </a:r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4" name="Picture 2" descr="http://threesixty360.files.wordpress.com/2008/06/480px-petersen_graph_3-color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692696"/>
            <a:ext cx="457200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53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database structure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SchemaTool</a:t>
            </a:r>
            <a:endParaRPr lang="en-US" dirty="0" smtClean="0"/>
          </a:p>
          <a:p>
            <a:r>
              <a:rPr lang="en-US" dirty="0" smtClean="0"/>
              <a:t>Using Console tool</a:t>
            </a:r>
          </a:p>
          <a:p>
            <a:r>
              <a:rPr lang="en-US" dirty="0" smtClean="0"/>
              <a:t>SQL from Entities metadata</a:t>
            </a:r>
          </a:p>
          <a:p>
            <a:r>
              <a:rPr lang="en-US" dirty="0" smtClean="0"/>
              <a:t>Executed for targeted platform</a:t>
            </a:r>
          </a:p>
          <a:p>
            <a:pPr lvl="1"/>
            <a:r>
              <a:rPr lang="en-US" dirty="0" smtClean="0"/>
              <a:t>Same </a:t>
            </a:r>
            <a:r>
              <a:rPr lang="en-US" dirty="0" err="1" smtClean="0"/>
              <a:t>metada</a:t>
            </a:r>
            <a:r>
              <a:rPr lang="en-US" dirty="0" smtClean="0"/>
              <a:t> for any DB server, any host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47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Updating database </a:t>
            </a:r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 descr="http://fiddyp.co.uk/wp-content/uploads/2007/11/upda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96752"/>
            <a:ext cx="471487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86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database structure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configuration to database schema</a:t>
            </a:r>
          </a:p>
          <a:p>
            <a:r>
              <a:rPr lang="en-US" dirty="0" smtClean="0"/>
              <a:t>Diff executes as SQL</a:t>
            </a:r>
          </a:p>
          <a:p>
            <a:r>
              <a:rPr lang="en-US" dirty="0" smtClean="0"/>
              <a:t>Migrations</a:t>
            </a:r>
          </a:p>
          <a:p>
            <a:pPr lvl="1"/>
            <a:r>
              <a:rPr lang="en-US" dirty="0" smtClean="0"/>
              <a:t>Separate tool (alpha)</a:t>
            </a:r>
          </a:p>
          <a:p>
            <a:pPr lvl="1"/>
            <a:r>
              <a:rPr lang="en-US" dirty="0" smtClean="0"/>
              <a:t>Generate: 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doctrine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migrations:diff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>
                <a:cs typeface="Consolas" pitchFamily="49" charset="0"/>
              </a:rPr>
              <a:t>Update: 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doctrine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migrations:migrate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80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 </a:t>
            </a:r>
            <a:r>
              <a:rPr lang="en-GB" dirty="0" smtClean="0"/>
              <a:t>entities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42" name="Picture 2" descr="http://techinfoblog.net/wp-content/uploads/2011/01/move-wordpr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08720"/>
            <a:ext cx="54864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06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entities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entity instance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EntityManager</a:t>
            </a:r>
            <a:endParaRPr lang="en-US" dirty="0" smtClean="0"/>
          </a:p>
          <a:p>
            <a:pPr lvl="1"/>
            <a:r>
              <a:rPr lang="en-US" dirty="0" smtClean="0"/>
              <a:t>Persists($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Flush()</a:t>
            </a:r>
          </a:p>
          <a:p>
            <a:r>
              <a:rPr lang="en-US" dirty="0" smtClean="0"/>
              <a:t>Merges multiple changes</a:t>
            </a:r>
          </a:p>
          <a:p>
            <a:pPr lvl="1"/>
            <a:r>
              <a:rPr lang="en-US" dirty="0" smtClean="0"/>
              <a:t>For speed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76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  <p:pic>
        <p:nvPicPr>
          <p:cNvPr id="20482" name="Picture 2" descr="http://www.dpkpr.com/files/152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942" y="1340768"/>
            <a:ext cx="42862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15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types</a:t>
            </a:r>
          </a:p>
          <a:p>
            <a:pPr lvl="1"/>
            <a:r>
              <a:rPr lang="en-US" dirty="0" smtClean="0"/>
              <a:t>One-to-One</a:t>
            </a:r>
          </a:p>
          <a:p>
            <a:pPr lvl="1"/>
            <a:r>
              <a:rPr lang="en-US" dirty="0" smtClean="0"/>
              <a:t>Many-to-One</a:t>
            </a:r>
          </a:p>
          <a:p>
            <a:pPr lvl="1"/>
            <a:r>
              <a:rPr lang="en-US" dirty="0" smtClean="0"/>
              <a:t>One-to-Many</a:t>
            </a:r>
          </a:p>
          <a:p>
            <a:pPr lvl="1"/>
            <a:r>
              <a:rPr lang="en-US" dirty="0" smtClean="0"/>
              <a:t>Many-to-Many</a:t>
            </a:r>
          </a:p>
          <a:p>
            <a:r>
              <a:rPr lang="en-US" dirty="0" smtClean="0"/>
              <a:t>Different directions</a:t>
            </a:r>
            <a:endParaRPr lang="en-GB" dirty="0" smtClean="0"/>
          </a:p>
          <a:p>
            <a:r>
              <a:rPr lang="en-US" dirty="0" smtClean="0"/>
              <a:t>Cascade</a:t>
            </a:r>
          </a:p>
          <a:p>
            <a:pPr lvl="1"/>
            <a:r>
              <a:rPr lang="en-GB" sz="1600" dirty="0" smtClean="0">
                <a:latin typeface="Consolas" pitchFamily="49" charset="0"/>
                <a:cs typeface="Consolas" pitchFamily="49" charset="0"/>
              </a:rPr>
              <a:t>cascade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={"persist", "remove"}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GB" sz="1600" dirty="0" err="1">
                <a:latin typeface="Consolas" pitchFamily="49" charset="0"/>
                <a:cs typeface="Consolas" pitchFamily="49" charset="0"/>
              </a:rPr>
              <a:t>orphanRemoval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=true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7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bobjones.nl/wp-content/uploads/2009/08/complicate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284984"/>
            <a:ext cx="501967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tutorial is about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What are ORMs</a:t>
            </a:r>
          </a:p>
          <a:p>
            <a:r>
              <a:rPr lang="en-GB" dirty="0"/>
              <a:t>If you were a user of Doctrine </a:t>
            </a:r>
            <a:r>
              <a:rPr lang="en-GB" dirty="0" smtClean="0"/>
              <a:t>1.X…</a:t>
            </a:r>
            <a:endParaRPr lang="en-GB" dirty="0"/>
          </a:p>
          <a:p>
            <a:r>
              <a:rPr lang="en-GB" dirty="0" smtClean="0"/>
              <a:t>What Doctrine </a:t>
            </a:r>
            <a:r>
              <a:rPr lang="en-GB" dirty="0"/>
              <a:t>2 </a:t>
            </a:r>
            <a:r>
              <a:rPr lang="en-GB" dirty="0" smtClean="0"/>
              <a:t>can do / what’s new</a:t>
            </a:r>
            <a:endParaRPr lang="en-GB" dirty="0"/>
          </a:p>
          <a:p>
            <a:r>
              <a:rPr lang="en-GB" dirty="0"/>
              <a:t>Doctrine 2 basics</a:t>
            </a:r>
          </a:p>
          <a:p>
            <a:r>
              <a:rPr lang="en-GB" dirty="0"/>
              <a:t>Creating </a:t>
            </a:r>
            <a:r>
              <a:rPr lang="en-GB" dirty="0" smtClean="0"/>
              <a:t>entities</a:t>
            </a:r>
            <a:endParaRPr lang="en-GB" dirty="0"/>
          </a:p>
          <a:p>
            <a:r>
              <a:rPr lang="en-GB" dirty="0" smtClean="0"/>
              <a:t>Creating database structure</a:t>
            </a:r>
            <a:endParaRPr lang="en-GB" dirty="0"/>
          </a:p>
          <a:p>
            <a:r>
              <a:rPr lang="en-GB" dirty="0"/>
              <a:t>Updating database structure</a:t>
            </a:r>
          </a:p>
          <a:p>
            <a:r>
              <a:rPr lang="en-GB" dirty="0"/>
              <a:t>Saving </a:t>
            </a:r>
            <a:r>
              <a:rPr lang="en-GB" dirty="0" smtClean="0"/>
              <a:t>entities</a:t>
            </a:r>
          </a:p>
          <a:p>
            <a:r>
              <a:rPr lang="en-US" dirty="0" smtClean="0"/>
              <a:t>Relations</a:t>
            </a:r>
            <a:endParaRPr lang="en-GB" dirty="0" smtClean="0"/>
          </a:p>
          <a:p>
            <a:r>
              <a:rPr lang="en-GB" dirty="0" smtClean="0"/>
              <a:t>Getting entities back</a:t>
            </a:r>
            <a:endParaRPr lang="en-GB" dirty="0"/>
          </a:p>
          <a:p>
            <a:r>
              <a:rPr lang="en-GB" dirty="0" smtClean="0"/>
              <a:t>Querying</a:t>
            </a:r>
          </a:p>
          <a:p>
            <a:r>
              <a:rPr lang="en-GB" dirty="0" smtClean="0"/>
              <a:t>Updating entities</a:t>
            </a:r>
            <a:endParaRPr lang="en-GB" dirty="0"/>
          </a:p>
          <a:p>
            <a:r>
              <a:rPr lang="en-GB" dirty="0" smtClean="0"/>
              <a:t>Repositories</a:t>
            </a:r>
            <a:endParaRPr lang="en-GB" dirty="0"/>
          </a:p>
          <a:p>
            <a:r>
              <a:rPr lang="en-GB" dirty="0" smtClean="0"/>
              <a:t>Events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Migration</a:t>
            </a:r>
          </a:p>
          <a:p>
            <a:r>
              <a:rPr lang="en-US" dirty="0" smtClean="0"/>
              <a:t>Conclusions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77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entities </a:t>
            </a:r>
            <a:r>
              <a:rPr lang="en-GB" dirty="0" smtClean="0"/>
              <a:t>back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266" name="Picture 2" descr="http://2.bp.blogspot.com/_pofpa7CZ-Vg/TJkIae8BH2I/AAAAAAAANmA/GxMFhZbHBI8/s400/back_so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533775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80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entities back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ways</a:t>
            </a:r>
          </a:p>
          <a:p>
            <a:r>
              <a:rPr lang="en-US" dirty="0" smtClean="0"/>
              <a:t>Here - find by primary key</a:t>
            </a:r>
          </a:p>
          <a:p>
            <a:r>
              <a:rPr lang="en-US" dirty="0" smtClean="0"/>
              <a:t>Entity inside</a:t>
            </a:r>
          </a:p>
          <a:p>
            <a:pPr lvl="1"/>
            <a:r>
              <a:rPr lang="en-US" dirty="0" smtClean="0"/>
              <a:t>Constructor usage</a:t>
            </a:r>
          </a:p>
          <a:p>
            <a:pPr lvl="1"/>
            <a:r>
              <a:rPr lang="en-US" dirty="0" err="1" smtClean="0"/>
              <a:t>ArrayCollection</a:t>
            </a:r>
            <a:r>
              <a:rPr lang="en-US" dirty="0" smtClean="0"/>
              <a:t> for arrays</a:t>
            </a:r>
          </a:p>
          <a:p>
            <a:r>
              <a:rPr lang="en-US" dirty="0" smtClean="0"/>
              <a:t>Locking</a:t>
            </a:r>
          </a:p>
          <a:p>
            <a:r>
              <a:rPr lang="en-US" dirty="0" smtClean="0"/>
              <a:t>Querying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3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2290" name="Picture 2" descr="http://waste2wealth.org/images/que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836712"/>
            <a:ext cx="3019425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19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DQL language, similar to SQL</a:t>
            </a:r>
          </a:p>
          <a:p>
            <a:r>
              <a:rPr lang="en-US" dirty="0" smtClean="0"/>
              <a:t>Queries as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 err="1" smtClean="0"/>
              <a:t>QueryBuilder</a:t>
            </a:r>
            <a:endParaRPr lang="en-US" dirty="0" smtClean="0"/>
          </a:p>
          <a:p>
            <a:r>
              <a:rPr lang="en-US" dirty="0" smtClean="0"/>
              <a:t>Lazy Loading</a:t>
            </a:r>
          </a:p>
          <a:p>
            <a:r>
              <a:rPr lang="en-US" dirty="0" smtClean="0"/>
              <a:t>Native Queries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9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Updating </a:t>
            </a:r>
            <a:r>
              <a:rPr lang="en-GB" dirty="0" smtClean="0"/>
              <a:t>entities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314" name="Picture 2" descr="http://www.insanelymac.com/wp-content/uploads/2010/03/512-software-upd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64704"/>
            <a:ext cx="4320479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91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entities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entity is needed</a:t>
            </a:r>
          </a:p>
          <a:p>
            <a:pPr lvl="1"/>
            <a:r>
              <a:rPr lang="en-US" dirty="0" smtClean="0"/>
              <a:t>Or update query</a:t>
            </a:r>
          </a:p>
          <a:p>
            <a:pPr lvl="1"/>
            <a:r>
              <a:rPr lang="en-GB" sz="1600" dirty="0">
                <a:latin typeface="Consolas" pitchFamily="49" charset="0"/>
                <a:cs typeface="Consolas" pitchFamily="49" charset="0"/>
              </a:rPr>
              <a:t>UPDATE 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User 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u SET </a:t>
            </a:r>
            <a:r>
              <a:rPr lang="en-GB" sz="1600" dirty="0" err="1">
                <a:latin typeface="Consolas" pitchFamily="49" charset="0"/>
                <a:cs typeface="Consolas" pitchFamily="49" charset="0"/>
              </a:rPr>
              <a:t>u.password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 = 'new' WHERE u.id 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= 1</a:t>
            </a:r>
          </a:p>
          <a:p>
            <a:r>
              <a:rPr lang="en-US" sz="1800" dirty="0" smtClean="0">
                <a:cs typeface="Consolas" pitchFamily="49" charset="0"/>
              </a:rPr>
              <a:t>Entities become dirty</a:t>
            </a:r>
          </a:p>
          <a:p>
            <a:r>
              <a:rPr lang="en-US" sz="1800" dirty="0" err="1" smtClean="0">
                <a:cs typeface="Consolas" pitchFamily="49" charset="0"/>
              </a:rPr>
              <a:t>UnitOfWork</a:t>
            </a:r>
            <a:endParaRPr lang="en-US" sz="1800" dirty="0" smtClean="0">
              <a:cs typeface="Consolas" pitchFamily="49" charset="0"/>
            </a:endParaRPr>
          </a:p>
          <a:p>
            <a:r>
              <a:rPr lang="en-US" sz="1800" dirty="0" smtClean="0">
                <a:cs typeface="Consolas" pitchFamily="49" charset="0"/>
              </a:rPr>
              <a:t>Differences are saved In DB</a:t>
            </a:r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2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Repositories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4338" name="Picture 2" descr="http://www.marketingtwins.com/wp-content/uploads/grocery-store-73740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68760"/>
            <a:ext cx="4512500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4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Repositories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Entities’ handler for specific type</a:t>
            </a:r>
          </a:p>
          <a:p>
            <a:pPr lvl="1"/>
            <a:r>
              <a:rPr lang="en-US" dirty="0" smtClean="0"/>
              <a:t>Find</a:t>
            </a:r>
          </a:p>
          <a:p>
            <a:pPr lvl="1"/>
            <a:r>
              <a:rPr lang="en-US" dirty="0" smtClean="0"/>
              <a:t>Query</a:t>
            </a:r>
          </a:p>
          <a:p>
            <a:r>
              <a:rPr lang="en-US" dirty="0" smtClean="0"/>
              <a:t>Custom repository</a:t>
            </a:r>
          </a:p>
          <a:p>
            <a:pPr lvl="1"/>
            <a:r>
              <a:rPr lang="en-GB" sz="1600" dirty="0">
                <a:latin typeface="Consolas" pitchFamily="49" charset="0"/>
                <a:cs typeface="Consolas" pitchFamily="49" charset="0"/>
              </a:rPr>
              <a:t>@Entity(</a:t>
            </a:r>
            <a:r>
              <a:rPr lang="en-GB" sz="1600" dirty="0" err="1">
                <a:latin typeface="Consolas" pitchFamily="49" charset="0"/>
                <a:cs typeface="Consolas" pitchFamily="49" charset="0"/>
              </a:rPr>
              <a:t>repositoryClass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="Repositories\</a:t>
            </a:r>
            <a:r>
              <a:rPr lang="en-GB" sz="1600" dirty="0" err="1">
                <a:latin typeface="Consolas" pitchFamily="49" charset="0"/>
                <a:cs typeface="Consolas" pitchFamily="49" charset="0"/>
              </a:rPr>
              <a:t>UserRepository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")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51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http://www.jtarquin.com/wp-content/uploads/2010/09/wedding-pi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7281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96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Happen </a:t>
            </a:r>
            <a:r>
              <a:rPr lang="lt-LT" dirty="0" smtClean="0"/>
              <a:t>after and before</a:t>
            </a:r>
            <a:endParaRPr lang="en-US" dirty="0" smtClean="0"/>
          </a:p>
          <a:p>
            <a:pPr lvl="1"/>
            <a:r>
              <a:rPr lang="en-US" dirty="0" smtClean="0"/>
              <a:t>Persist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Flush</a:t>
            </a:r>
          </a:p>
          <a:p>
            <a:pPr lvl="1"/>
            <a:r>
              <a:rPr lang="en-US" dirty="0" smtClean="0"/>
              <a:t>Load</a:t>
            </a:r>
          </a:p>
          <a:p>
            <a:r>
              <a:rPr lang="en-US" dirty="0" smtClean="0"/>
              <a:t>Entities can react</a:t>
            </a:r>
          </a:p>
          <a:p>
            <a:pPr lvl="1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HasLifecycleCallbacks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Connect to events manager</a:t>
            </a:r>
          </a:p>
          <a:p>
            <a:r>
              <a:rPr lang="en-US" dirty="0" smtClean="0"/>
              <a:t>Do not overuse</a:t>
            </a:r>
          </a:p>
          <a:p>
            <a:pPr lvl="1"/>
            <a:r>
              <a:rPr lang="en-US" dirty="0" smtClean="0"/>
              <a:t>Creates overhead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9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ORMS?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  <p:pic>
        <p:nvPicPr>
          <p:cNvPr id="18434" name="Picture 2" descr="http://www.nataliedee.com/102605/i-said-wh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2776"/>
            <a:ext cx="5544616" cy="340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57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http://www.watblog.com/wp-content/uploads/2009/01/pay-for-performa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96752"/>
            <a:ext cx="3883521" cy="373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30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Query logging</a:t>
            </a:r>
          </a:p>
          <a:p>
            <a:r>
              <a:rPr lang="en-US" dirty="0" smtClean="0"/>
              <a:t>Different hydrations</a:t>
            </a:r>
          </a:p>
          <a:p>
            <a:pPr lvl="1"/>
            <a:r>
              <a:rPr lang="en-US" dirty="0" smtClean="0"/>
              <a:t>Record is default</a:t>
            </a:r>
          </a:p>
          <a:p>
            <a:pPr lvl="1"/>
            <a:r>
              <a:rPr lang="en-US" dirty="0" smtClean="0"/>
              <a:t>Array is easy to switch to</a:t>
            </a:r>
          </a:p>
          <a:p>
            <a:pPr lvl="1"/>
            <a:r>
              <a:rPr lang="en-US" dirty="0" smtClean="0"/>
              <a:t>Scalar is RAW</a:t>
            </a:r>
          </a:p>
          <a:p>
            <a:r>
              <a:rPr lang="en-US" dirty="0" smtClean="0"/>
              <a:t>Batch processing and iterations</a:t>
            </a:r>
          </a:p>
          <a:p>
            <a:r>
              <a:rPr lang="en-US" dirty="0" smtClean="0"/>
              <a:t>Too deep relations</a:t>
            </a:r>
          </a:p>
          <a:p>
            <a:r>
              <a:rPr lang="en-US" dirty="0" smtClean="0"/>
              <a:t>Lazy-loading overuse</a:t>
            </a:r>
          </a:p>
          <a:p>
            <a:r>
              <a:rPr lang="en-US" dirty="0" smtClean="0"/>
              <a:t>Cache (a must!)</a:t>
            </a:r>
          </a:p>
          <a:p>
            <a:pPr lvl="1"/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Query</a:t>
            </a:r>
          </a:p>
          <a:p>
            <a:r>
              <a:rPr lang="en-US" dirty="0" smtClean="0"/>
              <a:t>Transactions matter</a:t>
            </a:r>
          </a:p>
          <a:p>
            <a:r>
              <a:rPr lang="en-US" sz="1400" dirty="0" smtClean="0"/>
              <a:t>More </a:t>
            </a:r>
            <a:r>
              <a:rPr lang="en-GB" sz="1400" dirty="0">
                <a:hlinkClick r:id="rId2"/>
              </a:rPr>
              <a:t>http://www.doctrine-project.org/docs/orm/2.0/en/reference/best-practices.html</a:t>
            </a:r>
            <a:endParaRPr lang="en-GB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38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5362" name="Picture 2" descr="http://mff.dsisd.net/Environment/PICS/Migrat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68760"/>
            <a:ext cx="327660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97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 migration from D1 to D2</a:t>
            </a:r>
          </a:p>
          <a:p>
            <a:r>
              <a:rPr lang="en-US" dirty="0" err="1" smtClean="0"/>
              <a:t>Ohh</a:t>
            </a:r>
            <a:r>
              <a:rPr lang="en-US" dirty="0" smtClean="0"/>
              <a:t> can be </a:t>
            </a:r>
            <a:r>
              <a:rPr lang="en-US" b="1" dirty="0" smtClean="0"/>
              <a:t>tricky</a:t>
            </a:r>
            <a:r>
              <a:rPr lang="en-US" dirty="0" smtClean="0"/>
              <a:t>!!!</a:t>
            </a:r>
          </a:p>
          <a:p>
            <a:pPr lvl="1"/>
            <a:r>
              <a:rPr lang="en-US" dirty="0" smtClean="0"/>
              <a:t>Is it even worth?</a:t>
            </a:r>
          </a:p>
          <a:p>
            <a:r>
              <a:rPr lang="en-US" dirty="0" smtClean="0"/>
              <a:t>Migrating over applications</a:t>
            </a:r>
          </a:p>
          <a:p>
            <a:pPr lvl="1"/>
            <a:r>
              <a:rPr lang="en-US" dirty="0" smtClean="0"/>
              <a:t>DBAL first</a:t>
            </a:r>
          </a:p>
          <a:p>
            <a:pPr lvl="1"/>
            <a:r>
              <a:rPr lang="en-US" dirty="0" smtClean="0"/>
              <a:t>Then if MVC – to Entities</a:t>
            </a:r>
          </a:p>
          <a:p>
            <a:pPr lvl="1"/>
            <a:r>
              <a:rPr lang="en-US" dirty="0" smtClean="0"/>
              <a:t>If not – probably not worth it</a:t>
            </a:r>
          </a:p>
          <a:p>
            <a:r>
              <a:rPr lang="en-US" dirty="0" smtClean="0"/>
              <a:t>Eventual use of functionality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99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75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Doctrine 2 is a very powerful piece of software</a:t>
            </a:r>
          </a:p>
          <a:p>
            <a:r>
              <a:rPr lang="en-US" dirty="0" smtClean="0"/>
              <a:t>All functionality is built around making easier to work with Domain Layer</a:t>
            </a:r>
          </a:p>
          <a:p>
            <a:r>
              <a:rPr lang="en-US" dirty="0" smtClean="0"/>
              <a:t>Saving / Updating / Fetching / Deleting Entities</a:t>
            </a:r>
          </a:p>
          <a:p>
            <a:r>
              <a:rPr lang="en-US" dirty="0" smtClean="0"/>
              <a:t>Support a lot of different behaviors</a:t>
            </a:r>
          </a:p>
          <a:p>
            <a:r>
              <a:rPr lang="en-US" dirty="0" smtClean="0"/>
              <a:t>Performance requires tricks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7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in touch</a:t>
            </a:r>
          </a:p>
          <a:p>
            <a:pPr lvl="1"/>
            <a:r>
              <a:rPr lang="en-US" dirty="0">
                <a:hlinkClick r:id="rId2"/>
              </a:rPr>
              <a:t>http://juokaz.com</a:t>
            </a:r>
            <a:endParaRPr lang="lt-LT" dirty="0"/>
          </a:p>
          <a:p>
            <a:pPr lvl="1"/>
            <a:r>
              <a:rPr lang="lt-LT" dirty="0">
                <a:hlinkClick r:id="rId3"/>
              </a:rPr>
              <a:t>juozas</a:t>
            </a:r>
            <a:r>
              <a:rPr lang="en-US" dirty="0">
                <a:hlinkClick r:id="rId3"/>
              </a:rPr>
              <a:t>@juokaz.com</a:t>
            </a:r>
            <a:endParaRPr lang="en-US" dirty="0"/>
          </a:p>
          <a:p>
            <a:pPr lvl="1"/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 smtClean="0">
                <a:hlinkClick r:id="rId4"/>
              </a:rPr>
              <a:t>juokaz</a:t>
            </a:r>
            <a:endParaRPr lang="en-US" dirty="0" smtClean="0"/>
          </a:p>
          <a:p>
            <a:r>
              <a:rPr lang="en-US" dirty="0" smtClean="0"/>
              <a:t>Ask for slides and code examples</a:t>
            </a:r>
          </a:p>
          <a:p>
            <a:pPr lvl="1"/>
            <a:endParaRPr lang="en-US" dirty="0"/>
          </a:p>
          <a:p>
            <a:r>
              <a:rPr lang="en-US" dirty="0" smtClean="0"/>
              <a:t>Leave </a:t>
            </a:r>
            <a:r>
              <a:rPr lang="en-US" dirty="0" smtClean="0"/>
              <a:t>feedback</a:t>
            </a:r>
            <a:r>
              <a:rPr lang="lt-LT" dirty="0"/>
              <a:t> </a:t>
            </a:r>
            <a:r>
              <a:rPr lang="lt-LT" dirty="0">
                <a:hlinkClick r:id="rId5"/>
              </a:rPr>
              <a:t>http://</a:t>
            </a:r>
            <a:r>
              <a:rPr lang="lt-LT" dirty="0" smtClean="0">
                <a:hlinkClick r:id="rId5"/>
              </a:rPr>
              <a:t>joind.in/3755</a:t>
            </a:r>
            <a:r>
              <a:rPr lang="lt-LT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4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They solve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3" y="1600200"/>
            <a:ext cx="8280920" cy="4800600"/>
          </a:xfrm>
        </p:spPr>
        <p:txBody>
          <a:bodyPr>
            <a:normAutofit/>
          </a:bodyPr>
          <a:lstStyle/>
          <a:p>
            <a:r>
              <a:rPr lang="en-GB" dirty="0"/>
              <a:t>“old-style” PHP</a:t>
            </a:r>
          </a:p>
          <a:p>
            <a:r>
              <a:rPr lang="en-GB" dirty="0"/>
              <a:t>SQL everywhere</a:t>
            </a:r>
          </a:p>
          <a:p>
            <a:r>
              <a:rPr lang="en-GB" dirty="0"/>
              <a:t>Hard to understand</a:t>
            </a:r>
          </a:p>
          <a:p>
            <a:r>
              <a:rPr lang="en-GB" dirty="0"/>
              <a:t>No migrations possible</a:t>
            </a:r>
          </a:p>
          <a:p>
            <a:r>
              <a:rPr lang="en-GB" dirty="0"/>
              <a:t>Not OOP</a:t>
            </a:r>
          </a:p>
          <a:p>
            <a:pPr lvl="1"/>
            <a:r>
              <a:rPr lang="en-GB" sz="2200" dirty="0"/>
              <a:t>At least not for database interactions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03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should know this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4"/>
            <a:ext cx="5133975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94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ORMs?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1560" y="2564904"/>
            <a:ext cx="7620000" cy="298092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GB" b="1" i="1" dirty="0"/>
              <a:t>Object-relational </a:t>
            </a:r>
            <a:r>
              <a:rPr lang="en-GB" b="1" i="1" dirty="0" smtClean="0"/>
              <a:t>mapping</a:t>
            </a:r>
            <a:r>
              <a:rPr lang="en-GB" i="1" dirty="0" smtClean="0"/>
              <a:t> </a:t>
            </a:r>
            <a:r>
              <a:rPr lang="en-GB" i="1" dirty="0"/>
              <a:t>in computer software is a programming technique for converting data between incompatible type systems in object-oriented programming languages. This creates, in effect, a "virtual object database" that can be used from within the programming language. There are both free and commercial packages available that perform object-relational mapping, although some programmers opt to create their own ORM tools.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5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ORMs?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map data from database to objects</a:t>
            </a:r>
          </a:p>
          <a:p>
            <a:pPr lvl="1"/>
            <a:r>
              <a:rPr lang="en-US" i="1" dirty="0" smtClean="0"/>
              <a:t>Database row === entity instance</a:t>
            </a:r>
          </a:p>
          <a:p>
            <a:pPr lvl="1"/>
            <a:r>
              <a:rPr lang="en-US" i="1" dirty="0" smtClean="0"/>
              <a:t>Table === entity specification</a:t>
            </a:r>
          </a:p>
          <a:p>
            <a:r>
              <a:rPr lang="en-US" dirty="0" smtClean="0"/>
              <a:t>Objects are awesome, things you learned in OOP 101</a:t>
            </a:r>
          </a:p>
          <a:p>
            <a:r>
              <a:rPr lang="en-US" dirty="0" smtClean="0"/>
              <a:t>Also map relations</a:t>
            </a:r>
          </a:p>
          <a:p>
            <a:r>
              <a:rPr lang="en-US" dirty="0" smtClean="0"/>
              <a:t>Handle types conversions</a:t>
            </a:r>
          </a:p>
          <a:p>
            <a:r>
              <a:rPr lang="en-US" dirty="0" smtClean="0"/>
              <a:t>Data handling functionality on top</a:t>
            </a:r>
          </a:p>
          <a:p>
            <a:r>
              <a:rPr lang="en-US" dirty="0" smtClean="0"/>
              <a:t>Additional functions</a:t>
            </a:r>
          </a:p>
          <a:p>
            <a:r>
              <a:rPr lang="en-US" dirty="0" smtClean="0"/>
              <a:t>Part of good design</a:t>
            </a:r>
          </a:p>
          <a:p>
            <a:pPr lvl="1"/>
            <a:r>
              <a:rPr lang="en-US" dirty="0" smtClean="0"/>
              <a:t>Part of Domain model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01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ORMs?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2924944"/>
            <a:ext cx="6696744" cy="12961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7200" dirty="0" smtClean="0"/>
              <a:t>Awesome! </a:t>
            </a:r>
            <a:r>
              <a:rPr lang="en-US" sz="7200" i="1" dirty="0" smtClean="0"/>
              <a:t>But…</a:t>
            </a:r>
            <a:endParaRPr lang="en-GB" sz="72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2012 // Leave feedback at http://joind.in/3755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23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544</TotalTime>
  <Words>1289</Words>
  <Application>Microsoft Office PowerPoint</Application>
  <PresentationFormat>On-screen Show (4:3)</PresentationFormat>
  <Paragraphs>278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Adjacency</vt:lpstr>
      <vt:lpstr>Doctrine 2 tutorial</vt:lpstr>
      <vt:lpstr>Who is this guy?</vt:lpstr>
      <vt:lpstr>This tutorial is about</vt:lpstr>
      <vt:lpstr>What are ORMS?</vt:lpstr>
      <vt:lpstr>They solve</vt:lpstr>
      <vt:lpstr>You should know this</vt:lpstr>
      <vt:lpstr>What are ORMs?</vt:lpstr>
      <vt:lpstr>What are ORMs?</vt:lpstr>
      <vt:lpstr>What are ORMs?</vt:lpstr>
      <vt:lpstr>Awesome! But…</vt:lpstr>
      <vt:lpstr>Frameworks vs From scratch</vt:lpstr>
      <vt:lpstr>Let’s start</vt:lpstr>
      <vt:lpstr>Before we start</vt:lpstr>
      <vt:lpstr>If you were a user of Doctrine 1.X…</vt:lpstr>
      <vt:lpstr>If you were a user of Doctrine 1.X</vt:lpstr>
      <vt:lpstr>What Doctrine 2 can do / what’s new</vt:lpstr>
      <vt:lpstr>What Doctrine 2 can do / what’s new</vt:lpstr>
      <vt:lpstr>Doctrine 2 basics </vt:lpstr>
      <vt:lpstr>Doctrine 2 Basics</vt:lpstr>
      <vt:lpstr>Creating entities </vt:lpstr>
      <vt:lpstr>Creating entities</vt:lpstr>
      <vt:lpstr>Creating database structure</vt:lpstr>
      <vt:lpstr>Creating database structure</vt:lpstr>
      <vt:lpstr>Updating database structure</vt:lpstr>
      <vt:lpstr>Updating database structure</vt:lpstr>
      <vt:lpstr>Saving entities</vt:lpstr>
      <vt:lpstr>Saving entities</vt:lpstr>
      <vt:lpstr>Relations</vt:lpstr>
      <vt:lpstr>Relations</vt:lpstr>
      <vt:lpstr>Getting entities back</vt:lpstr>
      <vt:lpstr>Getting entities back</vt:lpstr>
      <vt:lpstr>Querying</vt:lpstr>
      <vt:lpstr>Querying</vt:lpstr>
      <vt:lpstr>Updating entities</vt:lpstr>
      <vt:lpstr>Updating entities</vt:lpstr>
      <vt:lpstr>Repositories</vt:lpstr>
      <vt:lpstr>Repositories</vt:lpstr>
      <vt:lpstr>Events</vt:lpstr>
      <vt:lpstr>Events</vt:lpstr>
      <vt:lpstr>Performance</vt:lpstr>
      <vt:lpstr>Performance</vt:lpstr>
      <vt:lpstr>Migration</vt:lpstr>
      <vt:lpstr>Migration</vt:lpstr>
      <vt:lpstr>Conclusion</vt:lpstr>
      <vt:lpstr>Conclusion</vt:lpstr>
      <vt:lpstr>Thanks!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Doctrine 2 tutorial</dc:title>
  <dc:creator>Juozas</dc:creator>
  <cp:lastModifiedBy>Juozas</cp:lastModifiedBy>
  <cp:revision>73</cp:revision>
  <dcterms:created xsi:type="dcterms:W3CDTF">2011-05-19T00:04:32Z</dcterms:created>
  <dcterms:modified xsi:type="dcterms:W3CDTF">2011-10-16T18:23:02Z</dcterms:modified>
</cp:coreProperties>
</file>