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4" r:id="rId1"/>
  </p:sldMasterIdLst>
  <p:notesMasterIdLst>
    <p:notesMasterId r:id="rId39"/>
  </p:notesMasterIdLst>
  <p:handoutMasterIdLst>
    <p:handoutMasterId r:id="rId40"/>
  </p:handoutMasterIdLst>
  <p:sldIdLst>
    <p:sldId id="279" r:id="rId2"/>
    <p:sldId id="259" r:id="rId3"/>
    <p:sldId id="280" r:id="rId4"/>
    <p:sldId id="284" r:id="rId5"/>
    <p:sldId id="285" r:id="rId6"/>
    <p:sldId id="287" r:id="rId7"/>
    <p:sldId id="286" r:id="rId8"/>
    <p:sldId id="303" r:id="rId9"/>
    <p:sldId id="281" r:id="rId10"/>
    <p:sldId id="289" r:id="rId11"/>
    <p:sldId id="292" r:id="rId12"/>
    <p:sldId id="293" r:id="rId13"/>
    <p:sldId id="290" r:id="rId14"/>
    <p:sldId id="305" r:id="rId15"/>
    <p:sldId id="291" r:id="rId16"/>
    <p:sldId id="306" r:id="rId17"/>
    <p:sldId id="304" r:id="rId18"/>
    <p:sldId id="282" r:id="rId19"/>
    <p:sldId id="288" r:id="rId20"/>
    <p:sldId id="311" r:id="rId21"/>
    <p:sldId id="302" r:id="rId22"/>
    <p:sldId id="307" r:id="rId23"/>
    <p:sldId id="299" r:id="rId24"/>
    <p:sldId id="309" r:id="rId25"/>
    <p:sldId id="300" r:id="rId26"/>
    <p:sldId id="301" r:id="rId27"/>
    <p:sldId id="308" r:id="rId28"/>
    <p:sldId id="310" r:id="rId29"/>
    <p:sldId id="312" r:id="rId30"/>
    <p:sldId id="283" r:id="rId31"/>
    <p:sldId id="294" r:id="rId32"/>
    <p:sldId id="295" r:id="rId33"/>
    <p:sldId id="296" r:id="rId34"/>
    <p:sldId id="297" r:id="rId35"/>
    <p:sldId id="298" r:id="rId36"/>
    <p:sldId id="278" r:id="rId37"/>
    <p:sldId id="31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A6AE8-0CF6-42AD-B41C-9592E9FB4E01}" type="datetimeFigureOut">
              <a:rPr lang="en-GB" smtClean="0"/>
              <a:t>29/02/2012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8D87C-1DE1-4703-8BF6-EE95A42F0E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6781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1D6A-3DA9-418D-BFD5-7310389FB442}" type="datetimeFigureOut">
              <a:rPr lang="en-GB" smtClean="0"/>
              <a:t>29/02/2012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BA1B4-9BF1-4BA1-A9E2-D9FD3D5FFFB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09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BA1B4-9BF1-4BA1-A9E2-D9FD3D5FFFB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7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29/02/2012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29/02/2012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29/02/2012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29/02/2012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29/02/2012</a:t>
            </a:fld>
            <a:endParaRPr lang="en-GB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29/02/2012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29/02/2012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29/02/2012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29/02/2012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29/02/2012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29/02/2012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ED147BF-93AF-4171-AF69-57A9A70CE0C6}" type="datetimeFigureOut">
              <a:rPr lang="en-GB" smtClean="0"/>
              <a:t>29/02/2012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videos/funny/joe/offset/0/10" TargetMode="External"/><Relationship Id="rId2" Type="http://schemas.openxmlformats.org/officeDocument/2006/relationships/hyperlink" Target="http://www.example.com/videos.py?by=joe&amp;type=funn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clients/photos/32723" TargetMode="External"/><Relationship Id="rId2" Type="http://schemas.openxmlformats.org/officeDocument/2006/relationships/hyperlink" Target="http://www.example.com/clients/n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xample.com/clients/name/john/offset/10/sort/nam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richardsonMaturityModel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itworking.org/news/How_to_create_a_REST_Protoco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witter.com/juokaz" TargetMode="External"/><Relationship Id="rId5" Type="http://schemas.openxmlformats.org/officeDocument/2006/relationships/hyperlink" Target="http://juokaz.com/" TargetMode="External"/><Relationship Id="rId4" Type="http://schemas.openxmlformats.org/officeDocument/2006/relationships/hyperlink" Target="http://webspecies.co.uk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mimepars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django-rest-interfac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webspecies.co.uk/2011-07-04/building-the-edinburgh-festival-api.html" TargetMode="External"/><Relationship Id="rId2" Type="http://schemas.openxmlformats.org/officeDocument/2006/relationships/hyperlink" Target="http://api.festivalslab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juozas@juokaz.com" TargetMode="External"/><Relationship Id="rId2" Type="http://schemas.openxmlformats.org/officeDocument/2006/relationships/hyperlink" Target="http://juoka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://webspecies.co.uk/" TargetMode="External"/><Relationship Id="rId4" Type="http://schemas.openxmlformats.org/officeDocument/2006/relationships/hyperlink" Target="http://twitter.com/juokaz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hiskyweb.co.uk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pple.com/iphon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GB" dirty="0"/>
              <a:t>‎RESTful Web Services with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4077072"/>
            <a:ext cx="4559424" cy="723528"/>
          </a:xfrm>
        </p:spPr>
        <p:txBody>
          <a:bodyPr>
            <a:normAutofit/>
          </a:bodyPr>
          <a:lstStyle/>
          <a:p>
            <a:r>
              <a:rPr lang="en-US" dirty="0"/>
              <a:t>Juozas </a:t>
            </a:r>
            <a:r>
              <a:rPr lang="en-US" i="1" dirty="0"/>
              <a:t>“Joe”</a:t>
            </a:r>
            <a:r>
              <a:rPr lang="en-US" dirty="0"/>
              <a:t> </a:t>
            </a:r>
            <a:r>
              <a:rPr lang="en-US" dirty="0" err="1"/>
              <a:t>Kaziuk</a:t>
            </a:r>
            <a:r>
              <a:rPr lang="lt-LT" sz="1600" dirty="0"/>
              <a:t>ė</a:t>
            </a:r>
            <a:r>
              <a:rPr lang="en-US" dirty="0" err="1"/>
              <a:t>nas</a:t>
            </a:r>
            <a:endParaRPr lang="lt-LT" dirty="0"/>
          </a:p>
          <a:p>
            <a:r>
              <a:rPr lang="en-US" sz="1600" dirty="0"/>
              <a:t>http://juokaz.com / juozas@juokaz.com / @juokaz</a:t>
            </a: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0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 smtClean="0"/>
              <a:t>Before we had:</a:t>
            </a:r>
          </a:p>
          <a:p>
            <a:pPr marL="0" indent="0">
              <a:buNone/>
            </a:pPr>
            <a:r>
              <a:rPr lang="en-US" sz="2700" dirty="0" smtClean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www.example.com/videos.py?by=joe&amp;type=funny</a:t>
            </a:r>
            <a:endParaRPr lang="en-US" sz="2700" dirty="0" smtClean="0"/>
          </a:p>
          <a:p>
            <a:r>
              <a:rPr lang="en-US" dirty="0" smtClean="0"/>
              <a:t>Now we have:</a:t>
            </a:r>
          </a:p>
          <a:p>
            <a:pPr marL="0" indent="0">
              <a:buNone/>
            </a:pPr>
            <a:r>
              <a:rPr lang="en-US" sz="2800" dirty="0" smtClean="0">
                <a:hlinkClick r:id="rId3"/>
              </a:rPr>
              <a:t>http://www.example.com/videos/funny/joe/offset/0/10</a:t>
            </a:r>
            <a:endParaRPr lang="en-US" sz="2800" dirty="0" smtClean="0"/>
          </a:p>
          <a:p>
            <a:r>
              <a:rPr lang="en-US" sz="2600" dirty="0" smtClean="0"/>
              <a:t>This is wrong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5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+ XML-RPC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en-US" dirty="0" smtClean="0"/>
              <a:t>What is new?</a:t>
            </a:r>
          </a:p>
          <a:p>
            <a:pPr marL="0" indent="0">
              <a:buNone/>
            </a:pPr>
            <a:r>
              <a:rPr lang="en-US" sz="3200" dirty="0" smtClean="0">
                <a:hlinkClick r:id="rId2"/>
              </a:rPr>
              <a:t>http</a:t>
            </a:r>
            <a:r>
              <a:rPr lang="en-US" sz="2800" dirty="0" smtClean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www.example.com/clients/new</a:t>
            </a:r>
            <a:endParaRPr lang="en-US" sz="3200" dirty="0" smtClean="0"/>
          </a:p>
          <a:p>
            <a:r>
              <a:rPr lang="en-US" dirty="0" smtClean="0"/>
              <a:t>Unclear hierarchy</a:t>
            </a:r>
            <a:endParaRPr lang="en-GB" dirty="0" smtClean="0"/>
          </a:p>
          <a:p>
            <a:pPr marL="0" indent="0">
              <a:buNone/>
            </a:pPr>
            <a:r>
              <a:rPr lang="en-US" sz="2800" dirty="0" smtClean="0">
                <a:hlinkClick r:id="rId3"/>
              </a:rPr>
              <a:t>http://www.example.com/clients/photos/32723</a:t>
            </a:r>
            <a:endParaRPr lang="en-US" sz="2800" dirty="0" smtClean="0"/>
          </a:p>
          <a:p>
            <a:r>
              <a:rPr lang="en-US" dirty="0" smtClean="0"/>
              <a:t>Filtering</a:t>
            </a:r>
          </a:p>
          <a:p>
            <a:pPr marL="0" indent="0">
              <a:buNone/>
            </a:pPr>
            <a:r>
              <a:rPr lang="en-US" sz="2800" dirty="0" smtClean="0">
                <a:hlinkClick r:id="rId4"/>
              </a:rPr>
              <a:t>http://www.example.com/clients/name/john/offset/10/sort/name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6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REST now</a:t>
            </a:r>
          </a:p>
          <a:p>
            <a:pPr lvl="1"/>
            <a:r>
              <a:rPr lang="en-US" dirty="0" smtClean="0"/>
              <a:t>But it’s not</a:t>
            </a:r>
          </a:p>
          <a:p>
            <a:r>
              <a:rPr lang="en-US" dirty="0" smtClean="0"/>
              <a:t>Twitter, Facebook, Google all inventing their own @$^&amp;$s</a:t>
            </a:r>
          </a:p>
          <a:p>
            <a:r>
              <a:rPr lang="en-US" dirty="0" smtClean="0"/>
              <a:t>“Users are stupid”, ditching standards</a:t>
            </a:r>
          </a:p>
          <a:p>
            <a:r>
              <a:rPr lang="en-US" dirty="0" smtClean="0"/>
              <a:t>How to figure out the URIs?</a:t>
            </a:r>
          </a:p>
          <a:p>
            <a:r>
              <a:rPr lang="en-US" dirty="0" smtClean="0"/>
              <a:t>To fix this you need…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HATEOAS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/>
              <a:t>Hypermedia as the Engine of Application State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439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steps to being 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GB" dirty="0"/>
              <a:t>“The Swamp of POX.” You’re using HTTP to make RPC calls. HTTP is only really used as a tunnel.</a:t>
            </a:r>
          </a:p>
          <a:p>
            <a:r>
              <a:rPr lang="en-GB" dirty="0"/>
              <a:t>Resources. Rather than making every call to a service endpoint, you have multiple endpoints that are used to represent resources, and you’re talking to them. This is the very beginnings of supporting REST.</a:t>
            </a:r>
          </a:p>
          <a:p>
            <a:r>
              <a:rPr lang="en-GB" dirty="0"/>
              <a:t>HTTP Verbs. This is the level that something like Rails gives you out of the box: You interact with these Resources using HTTP verbs, rather than always using POST.</a:t>
            </a:r>
          </a:p>
          <a:p>
            <a:r>
              <a:rPr lang="en-GB" dirty="0"/>
              <a:t>Hypermedia Controls. HATEOAS. You’re 100% REST compliant</a:t>
            </a:r>
            <a:r>
              <a:rPr lang="en-GB" dirty="0" smtClean="0"/>
              <a:t>.</a:t>
            </a:r>
            <a:endParaRPr lang="en-GB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From</a:t>
            </a:r>
            <a:r>
              <a:rPr lang="en-GB" dirty="0"/>
              <a:t> </a:t>
            </a:r>
            <a:r>
              <a:rPr lang="en-GB" dirty="0">
                <a:hlinkClick r:id="rId2"/>
              </a:rPr>
              <a:t>Richardson Maturity </a:t>
            </a:r>
            <a:r>
              <a:rPr lang="en-GB" dirty="0" smtClean="0">
                <a:hlinkClick r:id="rId2"/>
              </a:rPr>
              <a:t>Model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670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requirement for REST</a:t>
            </a:r>
          </a:p>
          <a:p>
            <a:r>
              <a:rPr lang="en-US" dirty="0" smtClean="0"/>
              <a:t>One url, everything else is discoverable</a:t>
            </a:r>
          </a:p>
          <a:p>
            <a:r>
              <a:rPr lang="en-US" dirty="0" smtClean="0"/>
              <a:t>What to</a:t>
            </a:r>
          </a:p>
          <a:p>
            <a:pPr lvl="1"/>
            <a:r>
              <a:rPr lang="en-US" dirty="0" smtClean="0"/>
              <a:t>Do next?</a:t>
            </a:r>
          </a:p>
          <a:p>
            <a:pPr lvl="1"/>
            <a:r>
              <a:rPr lang="en-US" dirty="0" smtClean="0"/>
              <a:t>Do with the resource?</a:t>
            </a:r>
          </a:p>
          <a:p>
            <a:r>
              <a:rPr lang="en-US" dirty="0" smtClean="0"/>
              <a:t>Reduces code errors</a:t>
            </a:r>
          </a:p>
          <a:p>
            <a:pPr lvl="1"/>
            <a:r>
              <a:rPr lang="en-US" dirty="0" smtClean="0"/>
              <a:t>Invalid URLS</a:t>
            </a:r>
          </a:p>
          <a:p>
            <a:pPr lvl="1"/>
            <a:r>
              <a:rPr lang="en-US" dirty="0" smtClean="0"/>
              <a:t>Invalid state transfers</a:t>
            </a:r>
          </a:p>
          <a:p>
            <a:r>
              <a:rPr lang="en-US" dirty="0" smtClean="0"/>
              <a:t>Documentation is not needed</a:t>
            </a:r>
          </a:p>
          <a:p>
            <a:r>
              <a:rPr lang="en-US" dirty="0" smtClean="0"/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val="37000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latin typeface="Consolas" pitchFamily="49" charset="0"/>
                <a:cs typeface="Consolas" pitchFamily="49" charset="0"/>
              </a:rPr>
              <a:t>&lt;appointment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slot 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id="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1234" 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doctor="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mjones" 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start="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1400" 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end="1450“/&gt;</a:t>
            </a:r>
          </a:p>
          <a:p>
            <a:pPr marL="0" indent="0">
              <a:buNone/>
            </a:pP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patient 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id="jsmith“/&gt;</a:t>
            </a:r>
          </a:p>
          <a:p>
            <a:pPr marL="0" indent="0">
              <a:buNone/>
            </a:pPr>
            <a:r>
              <a:rPr lang="en-GB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link 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rel="cancel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uri="/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slots/1234/appointment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"/&gt;</a:t>
            </a:r>
          </a:p>
          <a:p>
            <a:pPr marL="0" indent="0">
              <a:buNone/>
            </a:pP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link 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rel="addTest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uri="/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slots/1234/appointment/tests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"/&gt;</a:t>
            </a:r>
          </a:p>
          <a:p>
            <a:pPr marL="0" indent="0">
              <a:buNone/>
            </a:pP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link 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rel="updateContactInfo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uri="/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patients/jsmith/contactInfo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"/&gt;</a:t>
            </a:r>
          </a:p>
          <a:p>
            <a:pPr marL="0" indent="0">
              <a:buNone/>
            </a:pP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appointment&gt;</a:t>
            </a:r>
          </a:p>
        </p:txBody>
      </p:sp>
    </p:spTree>
    <p:extLst>
      <p:ext uri="{BB962C8B-B14F-4D97-AF65-F5344CB8AC3E}">
        <p14:creationId xmlns:p14="http://schemas.microsoft.com/office/powerpoint/2010/main" val="35257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 header means the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4525963"/>
          </a:xfrm>
        </p:spPr>
        <p:txBody>
          <a:bodyPr>
            <a:noAutofit/>
          </a:bodyPr>
          <a:lstStyle/>
          <a:p>
            <a:r>
              <a:rPr lang="en-US" dirty="0" smtClean="0">
                <a:cs typeface="Consolas" pitchFamily="49" charset="0"/>
              </a:rPr>
              <a:t>Media type</a:t>
            </a:r>
          </a:p>
          <a:p>
            <a:r>
              <a:rPr lang="en-US" dirty="0" smtClean="0">
                <a:cs typeface="Consolas" pitchFamily="49" charset="0"/>
              </a:rPr>
              <a:t>Versioning</a:t>
            </a:r>
          </a:p>
          <a:p>
            <a:pPr marL="0" indent="0">
              <a:buNone/>
            </a:pPr>
            <a:endParaRPr lang="en-GB" sz="19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curl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-H 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"Accept: </a:t>
            </a: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application/</a:t>
            </a:r>
            <a:r>
              <a:rPr lang="en-GB" sz="2000" dirty="0" smtClean="0"/>
              <a:t>vnd.demo.v1+</a:t>
            </a: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json“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localhost/products/iphone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900" dirty="0">
                <a:latin typeface="Consolas" pitchFamily="49" charset="0"/>
                <a:cs typeface="Consolas" pitchFamily="49" charset="0"/>
              </a:rPr>
              <a:t>{‘name’:‘Iphone 5</a:t>
            </a: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’}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 </a:t>
            </a:r>
            <a:br>
              <a:rPr lang="en-GB" sz="1900" dirty="0">
                <a:latin typeface="Consolas" pitchFamily="49" charset="0"/>
                <a:cs typeface="Consolas" pitchFamily="49" charset="0"/>
              </a:rPr>
            </a:br>
            <a:r>
              <a:rPr lang="en-GB" sz="19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900" dirty="0">
                <a:latin typeface="Consolas" pitchFamily="49" charset="0"/>
                <a:cs typeface="Consolas" pitchFamily="49" charset="0"/>
              </a:rPr>
            </a:br>
            <a:r>
              <a:rPr lang="en-GB" sz="19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curl -H 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"Accept: </a:t>
            </a: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application/</a:t>
            </a:r>
            <a:r>
              <a:rPr lang="en-GB" sz="1800" dirty="0" smtClean="0"/>
              <a:t>vnd.demo.v2+</a:t>
            </a: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json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localhost/products/iphone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{‘product_name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’:‘Iphone 5</a:t>
            </a: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’}</a:t>
            </a:r>
            <a:endParaRPr lang="en-GB" sz="19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problems with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331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REST protocol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URIs?</a:t>
            </a:r>
          </a:p>
          <a:p>
            <a:r>
              <a:rPr lang="en-GB" dirty="0"/>
              <a:t>What's the format?</a:t>
            </a:r>
          </a:p>
          <a:p>
            <a:r>
              <a:rPr lang="en-GB" dirty="0"/>
              <a:t>What methods are supported at each URI?</a:t>
            </a:r>
          </a:p>
          <a:p>
            <a:r>
              <a:rPr lang="en-GB" dirty="0"/>
              <a:t>What status codes could be returned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By </a:t>
            </a:r>
            <a:r>
              <a:rPr lang="en-US" dirty="0" smtClean="0">
                <a:hlinkClick r:id="rId2"/>
              </a:rPr>
              <a:t>Joe Gregorio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4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uozas\Documents\personal\pictures\profile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700" y="-387424"/>
            <a:ext cx="10909212" cy="72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4528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Who is this guy?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7456" y="1484784"/>
            <a:ext cx="4789040" cy="4970024"/>
          </a:xfrm>
          <a:solidFill>
            <a:schemeClr val="bg1">
              <a:alpha val="62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Juozas Kaziuk</a:t>
            </a:r>
            <a:r>
              <a:rPr lang="lt-LT" sz="2300" dirty="0"/>
              <a:t>ė</a:t>
            </a:r>
            <a:r>
              <a:rPr lang="lt-LT" sz="2800" dirty="0"/>
              <a:t>nas</a:t>
            </a:r>
            <a:r>
              <a:rPr lang="en-US" sz="2800" dirty="0"/>
              <a:t>, Lithuanian</a:t>
            </a:r>
          </a:p>
          <a:p>
            <a:r>
              <a:rPr lang="en-US" sz="2800" dirty="0"/>
              <a:t>You can call me </a:t>
            </a:r>
            <a:r>
              <a:rPr lang="en-US" sz="2800" i="1" dirty="0"/>
              <a:t>Joe</a:t>
            </a:r>
          </a:p>
          <a:p>
            <a:r>
              <a:rPr lang="en-US" sz="2800" dirty="0"/>
              <a:t>3 years in Edinburgh, UK</a:t>
            </a:r>
          </a:p>
          <a:p>
            <a:r>
              <a:rPr lang="en-US" sz="2800" dirty="0"/>
              <a:t>CEO of </a:t>
            </a:r>
            <a:r>
              <a:rPr lang="en-US" sz="2800" dirty="0">
                <a:hlinkClick r:id="rId4"/>
              </a:rPr>
              <a:t>Web </a:t>
            </a:r>
            <a:r>
              <a:rPr lang="en-US" sz="2800" dirty="0" smtClean="0">
                <a:hlinkClick r:id="rId4"/>
              </a:rPr>
              <a:t>Species</a:t>
            </a:r>
            <a:endParaRPr lang="en-US" sz="2800" dirty="0"/>
          </a:p>
          <a:p>
            <a:r>
              <a:rPr lang="en-US" sz="2800" i="1" dirty="0"/>
              <a:t>Occasional</a:t>
            </a:r>
            <a:r>
              <a:rPr lang="en-US" sz="2800" dirty="0"/>
              <a:t> open source developer</a:t>
            </a:r>
          </a:p>
          <a:p>
            <a:r>
              <a:rPr lang="en-US" sz="2800" dirty="0"/>
              <a:t>Conferences speaker</a:t>
            </a:r>
          </a:p>
          <a:p>
            <a:r>
              <a:rPr lang="en-US" sz="2800" dirty="0"/>
              <a:t>More info in </a:t>
            </a:r>
            <a:r>
              <a:rPr lang="en-US" sz="2800" dirty="0">
                <a:hlinkClick r:id="rId5"/>
              </a:rPr>
              <a:t>http://</a:t>
            </a:r>
            <a:r>
              <a:rPr lang="en-US" sz="2800" dirty="0" smtClean="0">
                <a:hlinkClick r:id="rId5"/>
              </a:rPr>
              <a:t>juokaz.com</a:t>
            </a:r>
            <a:endParaRPr lang="en-US" sz="2800" dirty="0" smtClean="0"/>
          </a:p>
          <a:p>
            <a:r>
              <a:rPr lang="en-US" sz="4000" dirty="0" smtClean="0"/>
              <a:t>Tweet me </a:t>
            </a:r>
            <a:r>
              <a:rPr lang="en-US" sz="4000" dirty="0" smtClean="0">
                <a:hlinkClick r:id="rId6"/>
              </a:rPr>
              <a:t>@juokaz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2892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Fast, relatively </a:t>
            </a:r>
          </a:p>
          <a:p>
            <a:r>
              <a:rPr lang="en-US" dirty="0" smtClean="0"/>
              <a:t>Robust to develop</a:t>
            </a:r>
          </a:p>
          <a:p>
            <a:pPr lvl="1"/>
            <a:r>
              <a:rPr lang="en-US" dirty="0" smtClean="0"/>
              <a:t>New code live in seconds</a:t>
            </a:r>
          </a:p>
          <a:p>
            <a:r>
              <a:rPr lang="en-US" dirty="0" smtClean="0"/>
              <a:t>Huge selection of web frameworks</a:t>
            </a:r>
          </a:p>
          <a:p>
            <a:r>
              <a:rPr lang="en-US" dirty="0" smtClean="0"/>
              <a:t>Interfaces with databases, servers etc.</a:t>
            </a:r>
          </a:p>
          <a:p>
            <a:r>
              <a:rPr lang="en-US" dirty="0" smtClean="0"/>
              <a:t>APIs do not need much else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8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long as it’s WSGI it’s OK</a:t>
            </a:r>
          </a:p>
          <a:p>
            <a:r>
              <a:rPr lang="en-US" dirty="0" smtClean="0"/>
              <a:t>Simple code</a:t>
            </a:r>
          </a:p>
          <a:p>
            <a:r>
              <a:rPr lang="en-US" dirty="0" smtClean="0"/>
              <a:t>Different feature sets</a:t>
            </a:r>
          </a:p>
          <a:p>
            <a:r>
              <a:rPr lang="en-US" dirty="0" smtClean="0"/>
              <a:t>Talking here about</a:t>
            </a:r>
          </a:p>
          <a:p>
            <a:pPr lvl="1"/>
            <a:r>
              <a:rPr lang="en-US" dirty="0" smtClean="0"/>
              <a:t>Django</a:t>
            </a:r>
          </a:p>
          <a:p>
            <a:pPr lvl="1"/>
            <a:r>
              <a:rPr lang="en-US" dirty="0" smtClean="0"/>
              <a:t>Bottle, similar to Flask</a:t>
            </a:r>
          </a:p>
          <a:p>
            <a:pPr lvl="1"/>
            <a:r>
              <a:rPr lang="en-US" dirty="0" smtClean="0"/>
              <a:t>Web.py</a:t>
            </a:r>
          </a:p>
          <a:p>
            <a:pPr lvl="1"/>
            <a:r>
              <a:rPr lang="en-US" dirty="0" smtClean="0"/>
              <a:t>Tornado (asynchronous)</a:t>
            </a:r>
          </a:p>
          <a:p>
            <a:r>
              <a:rPr lang="en-US" dirty="0" smtClean="0"/>
              <a:t>Render content in the request 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9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API with Django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xml_poll_resource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Collection(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queryset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Poll.objects.all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(),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permitted_methods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('GET', 'POST', 'PUT', 'DELETE'),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expose_fields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('id', 'question', '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pub_date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'),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responder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XMLResponder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paginate_by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 = 10)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indent="0">
              <a:buNone/>
            </a:pP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xml_choice_resource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Collection(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queryset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Choice.objects.all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(),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permitted_methods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('GET',),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expose_fields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('id', '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poll_id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', 'choice'),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responder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XMLResponder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paginate_by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 = 5)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urlpatterns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patterns('',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r'^polls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/(.*?)/?$', 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xml_poll_resource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),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r'^choices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/(.*?)/?$', 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xml_choice_resource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) </a:t>
            </a:r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600" dirty="0">
                <a:latin typeface="Consolas" pitchFamily="49" charset="0"/>
                <a:cs typeface="Consolas" pitchFamily="49" charset="0"/>
              </a:rPr>
            </a:br>
            <a:endParaRPr lang="en-GB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5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API with Bottle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import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bottle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</a:t>
            </a:r>
            <a:br>
              <a:rPr lang="en-GB" dirty="0">
                <a:latin typeface="Consolas" pitchFamily="49" charset="0"/>
                <a:cs typeface="Consolas" pitchFamily="49" charset="0"/>
              </a:rPr>
            </a:br>
            <a:r>
              <a:rPr lang="en-GB" b="1" dirty="0" smtClean="0">
                <a:latin typeface="Consolas" pitchFamily="49" charset="0"/>
                <a:cs typeface="Consolas" pitchFamily="49" charset="0"/>
              </a:rPr>
              <a:t>from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bottle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import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route, run 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route('/', method='GET') 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homepage(): 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	return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'Hello world!' 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route('/events/:id', method='GET') 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get_event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(id): 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	return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dict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(name = 'Event ' + 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(id)) 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896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API with Tornado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PlaceHandler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tornado.web.RequestHandler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 get(self, id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self.write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GETting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 something')</a:t>
            </a: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 post(self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self.write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POSTing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 something')</a:t>
            </a:r>
          </a:p>
          <a:p>
            <a:pPr marL="0" indent="0">
              <a:buNone/>
            </a:pP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application = 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tornado.web.Application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([</a:t>
            </a: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    (r"/place", 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PlaceHandler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),</a:t>
            </a: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    (r"/place/([0-9]+)", 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PlaceHandler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])</a:t>
            </a: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if __name__ == "__main__":</a:t>
            </a: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http_server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tornado.httpserver.HTTPServer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(application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GB" sz="1700" dirty="0">
              <a:latin typeface="Consolas" pitchFamily="49" charset="0"/>
              <a:cs typeface="Consolas" pitchFamily="49" charset="0"/>
            </a:endParaRPr>
          </a:p>
          <a:p>
            <a:pPr marL="0" indent="0" fontAlgn="base">
              <a:buNone/>
            </a:pPr>
            <a:r>
              <a:rPr lang="en-GB" sz="17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GB" sz="1700" dirty="0" err="1">
                <a:latin typeface="Consolas" pitchFamily="49" charset="0"/>
                <a:cs typeface="Consolas" pitchFamily="49" charset="0"/>
              </a:rPr>
              <a:t>tornado.ioloop.IOLoop.instance</a:t>
            </a:r>
            <a:r>
              <a:rPr lang="en-GB" sz="1700" dirty="0">
                <a:latin typeface="Consolas" pitchFamily="49" charset="0"/>
                <a:cs typeface="Consolas" pitchFamily="49" charset="0"/>
              </a:rPr>
              <a:t>().start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GB" sz="17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0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which format to use from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Accept</a:t>
            </a:r>
            <a:r>
              <a:rPr lang="en-US" dirty="0" smtClean="0"/>
              <a:t> header</a:t>
            </a:r>
          </a:p>
          <a:p>
            <a:pPr lvl="1"/>
            <a:r>
              <a:rPr lang="en-US" dirty="0" smtClean="0"/>
              <a:t>Content negotiation</a:t>
            </a:r>
          </a:p>
          <a:p>
            <a:r>
              <a:rPr lang="en-US" dirty="0" err="1" smtClean="0"/>
              <a:t>Mimeparse</a:t>
            </a:r>
            <a:r>
              <a:rPr lang="en-US" dirty="0" smtClean="0"/>
              <a:t> - </a:t>
            </a:r>
            <a:r>
              <a:rPr lang="en-GB" dirty="0">
                <a:hlinkClick r:id="rId2"/>
              </a:rPr>
              <a:t>http://code.google.com/p/mimeparse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US" dirty="0" smtClean="0"/>
              <a:t>Use it, works great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mimeparse:best_match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(["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application/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xbel+xml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", "text/xml"], "text/*;q=0.5,*/*; q=0.1").</a:t>
            </a:r>
            <a:br>
              <a:rPr lang="en-GB" dirty="0"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latin typeface="Consolas" pitchFamily="49" charset="0"/>
                <a:cs typeface="Consolas" pitchFamily="49" charset="0"/>
              </a:rPr>
              <a:t>&gt; "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text/xml"</a:t>
            </a:r>
          </a:p>
        </p:txBody>
      </p:sp>
    </p:spTree>
    <p:extLst>
      <p:ext uri="{BB962C8B-B14F-4D97-AF65-F5344CB8AC3E}">
        <p14:creationId xmlns:p14="http://schemas.microsoft.com/office/powerpoint/2010/main" val="39121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Mimerender</a:t>
            </a:r>
            <a:r>
              <a:rPr lang="en-US" dirty="0" smtClean="0"/>
              <a:t> + web.py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err="1" smtClean="0">
                <a:latin typeface="Consolas" pitchFamily="49" charset="0"/>
                <a:cs typeface="Consolas" pitchFamily="49" charset="0"/>
              </a:rPr>
              <a:t>render_xml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= lambda message: '&lt;message&gt;%s&lt;/message&gt;'%message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 err="1">
                <a:latin typeface="Consolas" pitchFamily="49" charset="0"/>
                <a:cs typeface="Consolas" pitchFamily="49" charset="0"/>
              </a:rPr>
              <a:t>render_json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= lambda **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json.dumps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 err="1">
                <a:latin typeface="Consolas" pitchFamily="49" charset="0"/>
                <a:cs typeface="Consolas" pitchFamily="49" charset="0"/>
              </a:rPr>
              <a:t>render_html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= lambda message: '&lt;html&gt;&lt;body&gt;%s&lt;/body&gt;&lt;/html&gt;'%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 err="1">
                <a:latin typeface="Consolas" pitchFamily="49" charset="0"/>
                <a:cs typeface="Consolas" pitchFamily="49" charset="0"/>
              </a:rPr>
              <a:t>urls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('/(.*)', 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'greet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')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app =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web.application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urls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globals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())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endParaRPr lang="en-GB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greet: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    @</a:t>
            </a:r>
            <a:r>
              <a:rPr lang="en-GB" sz="1800" dirty="0" err="1" smtClean="0">
                <a:latin typeface="Consolas" pitchFamily="49" charset="0"/>
                <a:cs typeface="Consolas" pitchFamily="49" charset="0"/>
              </a:rPr>
              <a:t>mimerender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(default 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= 'html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', 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html = </a:t>
            </a:r>
            <a:r>
              <a:rPr lang="en-GB" sz="1800" dirty="0" err="1" smtClean="0">
                <a:latin typeface="Consolas" pitchFamily="49" charset="0"/>
                <a:cs typeface="Consolas" pitchFamily="49" charset="0"/>
              </a:rPr>
              <a:t>render_html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, xml = </a:t>
            </a:r>
            <a:r>
              <a:rPr lang="en-GB" sz="1800" dirty="0" err="1" smtClean="0">
                <a:latin typeface="Consolas" pitchFamily="49" charset="0"/>
                <a:cs typeface="Consolas" pitchFamily="49" charset="0"/>
              </a:rPr>
              <a:t>render_xml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800" dirty="0" err="1" smtClean="0">
                <a:latin typeface="Consolas" pitchFamily="49" charset="0"/>
                <a:cs typeface="Consolas" pitchFamily="49" charset="0"/>
              </a:rPr>
              <a:t>json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1800" dirty="0" err="1" smtClean="0">
                <a:latin typeface="Consolas" pitchFamily="49" charset="0"/>
                <a:cs typeface="Consolas" pitchFamily="49" charset="0"/>
              </a:rPr>
              <a:t>render_json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   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GET(self, name):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        if not name: 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            name = 'world'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        return {'message': 'Hello, ' + name + '!'}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if __name__ == "__main__":</a:t>
            </a:r>
            <a:br>
              <a:rPr lang="en-GB" sz="1800" dirty="0">
                <a:latin typeface="Consolas" pitchFamily="49" charset="0"/>
                <a:cs typeface="Consolas" pitchFamily="49" charset="0"/>
              </a:rPr>
            </a:br>
            <a:r>
              <a:rPr lang="en-GB" sz="1800" dirty="0">
                <a:latin typeface="Consolas" pitchFamily="49" charset="0"/>
                <a:cs typeface="Consolas" pitchFamily="49" charset="0"/>
              </a:rPr>
              <a:t>   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app.run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GB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formats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Rendering XML takes a lot of code</a:t>
            </a:r>
          </a:p>
          <a:p>
            <a:pPr lvl="1"/>
            <a:r>
              <a:rPr lang="en-GB" dirty="0">
                <a:latin typeface="Consolas" pitchFamily="49" charset="0"/>
                <a:cs typeface="Consolas" pitchFamily="49" charset="0"/>
              </a:rPr>
              <a:t>doc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xml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dom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minidom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Document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GB" dirty="0" smtClean="0"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latin typeface="Consolas" pitchFamily="49" charset="0"/>
                <a:cs typeface="Consolas" pitchFamily="49" charset="0"/>
              </a:rPr>
              <a:t># Something happens</a:t>
            </a:r>
            <a:br>
              <a:rPr lang="en-GB" dirty="0" smtClean="0"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doc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toxml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cs typeface="Consolas" pitchFamily="49" charset="0"/>
              </a:rPr>
              <a:t>JSON is as easy as</a:t>
            </a:r>
          </a:p>
          <a:p>
            <a:pPr lvl="1"/>
            <a:r>
              <a:rPr lang="en-GB" dirty="0" err="1">
                <a:latin typeface="Consolas" pitchFamily="49" charset="0"/>
                <a:cs typeface="Consolas" pitchFamily="49" charset="0"/>
              </a:rPr>
              <a:t>json_dumps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(data, 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sort_keys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dirty="0" smtClean="0">
                <a:cs typeface="Consolas" pitchFamily="49" charset="0"/>
              </a:rPr>
              <a:t>Maybe allow human readable output</a:t>
            </a:r>
          </a:p>
          <a:p>
            <a:pPr lvl="2"/>
            <a:r>
              <a:rPr lang="en-GB" dirty="0" err="1">
                <a:latin typeface="Consolas" pitchFamily="49" charset="0"/>
                <a:cs typeface="Consolas" pitchFamily="49" charset="0"/>
              </a:rPr>
              <a:t>json_dumps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(data, 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sort_keys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True, indent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4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cs typeface="Consolas" pitchFamily="49" charset="0"/>
              </a:rPr>
              <a:t>JSON is great for Ajax consumption</a:t>
            </a:r>
          </a:p>
          <a:p>
            <a:r>
              <a:rPr lang="en-US" dirty="0" smtClean="0">
                <a:cs typeface="Consolas" pitchFamily="49" charset="0"/>
              </a:rPr>
              <a:t>XML is better than JSON for anything else</a:t>
            </a:r>
            <a:endParaRPr lang="en-GB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framework to choose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for existing apps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smtClean="0">
                <a:hlinkClick r:id="rId2"/>
              </a:rPr>
              <a:t>sub-frameworks</a:t>
            </a:r>
            <a:r>
              <a:rPr lang="en-US" dirty="0" smtClean="0"/>
              <a:t> for REST</a:t>
            </a:r>
          </a:p>
          <a:p>
            <a:r>
              <a:rPr lang="en-US" dirty="0" smtClean="0"/>
              <a:t>Bottle or similar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Effective</a:t>
            </a:r>
          </a:p>
          <a:p>
            <a:pPr lvl="1"/>
            <a:r>
              <a:rPr lang="en-US" dirty="0" smtClean="0"/>
              <a:t>Build your own logic</a:t>
            </a:r>
          </a:p>
          <a:p>
            <a:r>
              <a:rPr lang="en-US" dirty="0" smtClean="0"/>
              <a:t>Asynchronous Tornado </a:t>
            </a:r>
          </a:p>
          <a:p>
            <a:pPr lvl="1"/>
            <a:r>
              <a:rPr lang="en-US" dirty="0" smtClean="0"/>
              <a:t>If API needs to be asynchronous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2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headers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Different types</a:t>
            </a:r>
          </a:p>
          <a:p>
            <a:r>
              <a:rPr lang="en-US" dirty="0" smtClean="0"/>
              <a:t>No real REST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7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83000"/>
                <a:shade val="97000"/>
                <a:satMod val="230000"/>
              </a:schemeClr>
            </a:gs>
            <a:gs pos="100000">
              <a:schemeClr val="bg1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RESTful API?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8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Applying it practically for Edinburgh Festivals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48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Applying it practically for Edinburgh Festivals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at </a:t>
            </a:r>
            <a:r>
              <a:rPr lang="en-US" dirty="0" smtClean="0">
                <a:hlinkClick r:id="rId2"/>
              </a:rPr>
              <a:t>http://api.festivalslab.com</a:t>
            </a:r>
            <a:endParaRPr lang="en-US" dirty="0" smtClean="0"/>
          </a:p>
          <a:p>
            <a:r>
              <a:rPr lang="en-US" dirty="0" smtClean="0"/>
              <a:t>7 summer festivals</a:t>
            </a:r>
          </a:p>
          <a:p>
            <a:r>
              <a:rPr lang="en-US" dirty="0" smtClean="0"/>
              <a:t>Built in 100% Python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Very stable</a:t>
            </a:r>
          </a:p>
          <a:p>
            <a:r>
              <a:rPr lang="en-US" dirty="0" smtClean="0"/>
              <a:t>Some bad decisions</a:t>
            </a:r>
          </a:p>
          <a:p>
            <a:r>
              <a:rPr lang="en-US" dirty="0" smtClean="0"/>
              <a:t>Works really well</a:t>
            </a:r>
          </a:p>
          <a:p>
            <a:r>
              <a:rPr lang="en-US" dirty="0" smtClean="0"/>
              <a:t>More info in the </a:t>
            </a:r>
            <a:r>
              <a:rPr lang="en-US" dirty="0" smtClean="0">
                <a:hlinkClick r:id="rId3"/>
              </a:rPr>
              <a:t>blog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7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Festival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08532"/>
            <a:ext cx="1728192" cy="623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0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Whole API – 100 </a:t>
            </a:r>
            <a:r>
              <a:rPr lang="en-US" dirty="0" err="1" smtClean="0"/>
              <a:t>LoC</a:t>
            </a:r>
            <a:r>
              <a:rPr lang="en-US" dirty="0" smtClean="0"/>
              <a:t> of Python code</a:t>
            </a:r>
          </a:p>
          <a:p>
            <a:r>
              <a:rPr lang="en-US" dirty="0" smtClean="0"/>
              <a:t>Mainly interacting with the </a:t>
            </a:r>
            <a:r>
              <a:rPr lang="en-US" dirty="0" err="1" smtClean="0"/>
              <a:t>ElasticSearch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Scheduled data imports – main task</a:t>
            </a:r>
          </a:p>
          <a:p>
            <a:r>
              <a:rPr lang="en-US" dirty="0" err="1" smtClean="0"/>
              <a:t>Nginx</a:t>
            </a:r>
            <a:r>
              <a:rPr lang="en-US" dirty="0" smtClean="0"/>
              <a:t> as a reverse proxy</a:t>
            </a:r>
          </a:p>
          <a:p>
            <a:r>
              <a:rPr lang="en-US" dirty="0" smtClean="0"/>
              <a:t>Supervisor to manage the processes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3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8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is awesome</a:t>
            </a:r>
          </a:p>
          <a:p>
            <a:r>
              <a:rPr lang="en-US" dirty="0" smtClean="0"/>
              <a:t>Support different formats</a:t>
            </a:r>
          </a:p>
          <a:p>
            <a:r>
              <a:rPr lang="en-US" dirty="0" smtClean="0"/>
              <a:t>Follow HATEOAS</a:t>
            </a:r>
          </a:p>
          <a:p>
            <a:r>
              <a:rPr lang="en-US" dirty="0" smtClean="0"/>
              <a:t>Try to create as little as possible custom behavior</a:t>
            </a:r>
          </a:p>
          <a:p>
            <a:r>
              <a:rPr lang="en-US" dirty="0" smtClean="0"/>
              <a:t>Go with light Python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87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>
          <a:xfrm>
            <a:off x="514672" y="6254711"/>
            <a:ext cx="8305800" cy="414649"/>
          </a:xfrm>
        </p:spPr>
        <p:txBody>
          <a:bodyPr>
            <a:noAutofit/>
          </a:bodyPr>
          <a:lstStyle/>
          <a:p>
            <a:r>
              <a:rPr lang="en-US" sz="2400" dirty="0"/>
              <a:t>Keep in </a:t>
            </a:r>
            <a:r>
              <a:rPr lang="en-US" sz="2400" dirty="0" smtClean="0"/>
              <a:t>touch: 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juokaz.com</a:t>
            </a:r>
            <a:r>
              <a:rPr lang="en-US" sz="2400" dirty="0" smtClean="0">
                <a:solidFill>
                  <a:schemeClr val="bg1"/>
                </a:solidFill>
              </a:rPr>
              <a:t> / </a:t>
            </a:r>
            <a:r>
              <a:rPr lang="lt-LT" sz="2400" dirty="0" smtClean="0">
                <a:solidFill>
                  <a:schemeClr val="bg1"/>
                </a:solidFill>
                <a:hlinkClick r:id="rId3"/>
              </a:rPr>
              <a:t>juozas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@juokaz.com</a:t>
            </a:r>
            <a:r>
              <a:rPr lang="en-US" sz="2400" dirty="0" smtClean="0">
                <a:solidFill>
                  <a:schemeClr val="bg1"/>
                </a:solidFill>
              </a:rPr>
              <a:t> / </a:t>
            </a:r>
            <a:r>
              <a:rPr lang="en-US" sz="2400" dirty="0" smtClean="0">
                <a:solidFill>
                  <a:schemeClr val="bg1"/>
                </a:solidFill>
                <a:hlinkClick r:id="rId4"/>
              </a:rPr>
              <a:t>@juokaz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pic>
        <p:nvPicPr>
          <p:cNvPr id="3074" name="Picture 2" descr="C:\Users\Juozas\Documents\webspecies\design\website\images\logo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72440"/>
            <a:ext cx="2539683" cy="7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6925" y="2176024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We can help you build them, talk to us!</a:t>
            </a:r>
            <a:endParaRPr lang="en-GB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8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24733"/>
            <a:ext cx="11829220" cy="698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1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an API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 is a type of web application</a:t>
            </a:r>
            <a:endParaRPr lang="en-US" dirty="0"/>
          </a:p>
          <a:p>
            <a:r>
              <a:rPr lang="en-US" dirty="0"/>
              <a:t>Integrate different apps together</a:t>
            </a:r>
          </a:p>
          <a:p>
            <a:pPr lvl="1"/>
            <a:r>
              <a:rPr lang="en-US" dirty="0"/>
              <a:t>Mashups</a:t>
            </a:r>
            <a:endParaRPr lang="en-US" dirty="0" smtClean="0"/>
          </a:p>
          <a:p>
            <a:r>
              <a:rPr lang="en-US" dirty="0" smtClean="0"/>
              <a:t>Content is in multiple formats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HTML?</a:t>
            </a:r>
          </a:p>
          <a:p>
            <a:r>
              <a:rPr lang="en-US" dirty="0" smtClean="0"/>
              <a:t>Used by other apps mainly</a:t>
            </a:r>
          </a:p>
          <a:p>
            <a:pPr lvl="1"/>
            <a:r>
              <a:rPr lang="en-US" dirty="0" smtClean="0"/>
              <a:t>Not necessary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44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REpresentational State Transfer</a:t>
            </a:r>
          </a:p>
          <a:p>
            <a:r>
              <a:rPr lang="en-US" dirty="0" smtClean="0"/>
              <a:t>99% HTTP, 1% conventions/ideas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Name -&gt; URI</a:t>
            </a:r>
          </a:p>
          <a:p>
            <a:pPr lvl="1"/>
            <a:r>
              <a:rPr lang="en-US" dirty="0" smtClean="0">
                <a:hlinkClick r:id="rId2"/>
              </a:rPr>
              <a:t>http://apple.com/devices/iphone</a:t>
            </a:r>
            <a:endParaRPr lang="en-US" dirty="0" smtClean="0"/>
          </a:p>
          <a:p>
            <a:pPr lvl="1"/>
            <a:r>
              <a:rPr lang="en-US" dirty="0" smtClean="0"/>
              <a:t>Hierarchy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Not in the URL, but via HTTP terms</a:t>
            </a:r>
            <a:endParaRPr lang="en-GB" dirty="0" smtClean="0"/>
          </a:p>
          <a:p>
            <a:r>
              <a:rPr lang="en-US" dirty="0" smtClean="0"/>
              <a:t>Trivial to cache</a:t>
            </a:r>
          </a:p>
          <a:p>
            <a:pPr lvl="1"/>
            <a:r>
              <a:rPr lang="en-US" dirty="0" smtClean="0"/>
              <a:t>Cache-control, Last-Modified, Expires, Etag</a:t>
            </a:r>
          </a:p>
        </p:txBody>
      </p:sp>
    </p:spTree>
    <p:extLst>
      <p:ext uri="{BB962C8B-B14F-4D97-AF65-F5344CB8AC3E}">
        <p14:creationId xmlns:p14="http://schemas.microsoft.com/office/powerpoint/2010/main" val="29868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from other web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XML-RPC</a:t>
            </a:r>
          </a:p>
          <a:p>
            <a:pPr lvl="1"/>
            <a:r>
              <a:rPr lang="en-US" dirty="0" smtClean="0"/>
              <a:t>Single url as a </a:t>
            </a:r>
            <a:r>
              <a:rPr lang="en-US" i="1" dirty="0" smtClean="0"/>
              <a:t>front controller </a:t>
            </a:r>
          </a:p>
          <a:p>
            <a:pPr lvl="1"/>
            <a:r>
              <a:rPr lang="en-US" dirty="0" smtClean="0"/>
              <a:t>Calling methods on a remote app</a:t>
            </a:r>
          </a:p>
          <a:p>
            <a:pPr lvl="1"/>
            <a:r>
              <a:rPr lang="en-US" dirty="0" smtClean="0"/>
              <a:t>Most of the actions are via POST</a:t>
            </a:r>
          </a:p>
          <a:p>
            <a:r>
              <a:rPr lang="en-US" dirty="0" smtClean="0"/>
              <a:t>SOAP</a:t>
            </a:r>
          </a:p>
          <a:p>
            <a:pPr lvl="1"/>
            <a:r>
              <a:rPr lang="en-US" dirty="0" smtClean="0"/>
              <a:t>No comments…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1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from web apps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and DELETE HTTP verbs</a:t>
            </a:r>
          </a:p>
          <a:p>
            <a:pPr lvl="1"/>
            <a:r>
              <a:rPr lang="en-US" dirty="0" smtClean="0"/>
              <a:t>POST and GET only supported by browsers today</a:t>
            </a:r>
          </a:p>
          <a:p>
            <a:pPr lvl="1"/>
            <a:r>
              <a:rPr lang="en-US" dirty="0" smtClean="0"/>
              <a:t>Create: POST</a:t>
            </a:r>
          </a:p>
          <a:p>
            <a:pPr lvl="1"/>
            <a:r>
              <a:rPr lang="en-US" dirty="0" smtClean="0"/>
              <a:t>Update: PUT</a:t>
            </a:r>
          </a:p>
          <a:p>
            <a:pPr lvl="1"/>
            <a:r>
              <a:rPr lang="en-US" dirty="0" smtClean="0"/>
              <a:t>Delete: DELETE</a:t>
            </a:r>
          </a:p>
          <a:p>
            <a:pPr lvl="1"/>
            <a:r>
              <a:rPr lang="en-US" dirty="0" smtClean="0"/>
              <a:t>View: GET</a:t>
            </a:r>
          </a:p>
          <a:p>
            <a:r>
              <a:rPr lang="en-US" dirty="0" smtClean="0"/>
              <a:t>Status codes</a:t>
            </a:r>
          </a:p>
          <a:p>
            <a:pPr lvl="1"/>
            <a:r>
              <a:rPr lang="en-US" dirty="0" smtClean="0"/>
              <a:t>Not just 404 and 500</a:t>
            </a:r>
          </a:p>
          <a:p>
            <a:pPr lvl="1"/>
            <a:r>
              <a:rPr lang="en-US" dirty="0" smtClean="0"/>
              <a:t>Meaning of the response without analyzing the returned data</a:t>
            </a:r>
          </a:p>
          <a:p>
            <a:r>
              <a:rPr lang="en-US" dirty="0" smtClean="0"/>
              <a:t>And many other headers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Web page is not a resource, it’s a representation of a resource</a:t>
            </a:r>
          </a:p>
        </p:txBody>
      </p:sp>
    </p:spTree>
    <p:extLst>
      <p:ext uri="{BB962C8B-B14F-4D97-AF65-F5344CB8AC3E}">
        <p14:creationId xmlns:p14="http://schemas.microsoft.com/office/powerpoint/2010/main" val="32083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 header means the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19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curl -H 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"Accept: application/html"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localhost/products/iphone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900" dirty="0">
                <a:latin typeface="Consolas" pitchFamily="49" charset="0"/>
                <a:cs typeface="Consolas" pitchFamily="49" charset="0"/>
              </a:rPr>
              <a:t>&lt;html&gt;&lt;</a:t>
            </a: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body&gt;Iphone 5&lt;/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body&gt;&lt;/html&gt;</a:t>
            </a:r>
            <a:br>
              <a:rPr lang="en-GB" sz="1900" dirty="0">
                <a:latin typeface="Consolas" pitchFamily="49" charset="0"/>
                <a:cs typeface="Consolas" pitchFamily="49" charset="0"/>
              </a:rPr>
            </a:br>
            <a:r>
              <a:rPr lang="en-GB" sz="19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900" dirty="0">
                <a:latin typeface="Consolas" pitchFamily="49" charset="0"/>
                <a:cs typeface="Consolas" pitchFamily="49" charset="0"/>
              </a:rPr>
            </a:br>
            <a:r>
              <a:rPr lang="en-GB" sz="19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curl -H 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"Accept: application/xml"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localhost/products/iphone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&lt;product&gt;&lt;name&gt;Iphone 5&lt;/name&gt;&lt;/product&gt;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900" dirty="0">
                <a:latin typeface="Consolas" pitchFamily="49" charset="0"/>
                <a:cs typeface="Consolas" pitchFamily="49" charset="0"/>
              </a:rPr>
            </a:br>
            <a:r>
              <a:rPr lang="en-GB" sz="19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900" dirty="0">
                <a:latin typeface="Consolas" pitchFamily="49" charset="0"/>
                <a:cs typeface="Consolas" pitchFamily="49" charset="0"/>
              </a:rPr>
            </a:br>
            <a:r>
              <a:rPr lang="en-GB" sz="19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curl -H 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"Accept: </a:t>
            </a: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application/json“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localhost/products/iphone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900" dirty="0">
                <a:latin typeface="Consolas" pitchFamily="49" charset="0"/>
                <a:cs typeface="Consolas" pitchFamily="49" charset="0"/>
              </a:rPr>
              <a:t>{‘name’:‘Iphone 5</a:t>
            </a: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’} 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900" dirty="0">
                <a:latin typeface="Consolas" pitchFamily="49" charset="0"/>
                <a:cs typeface="Consolas" pitchFamily="49" charset="0"/>
              </a:rPr>
            </a:br>
            <a:r>
              <a:rPr lang="en-GB" sz="19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900" dirty="0">
                <a:latin typeface="Consolas" pitchFamily="49" charset="0"/>
                <a:cs typeface="Consolas" pitchFamily="49" charset="0"/>
              </a:rPr>
            </a:br>
            <a:r>
              <a:rPr lang="en-GB" sz="19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curl -H</a:t>
            </a:r>
            <a:r>
              <a:rPr lang="en-GB" sz="1900" dirty="0">
                <a:latin typeface="Consolas" pitchFamily="49" charset="0"/>
                <a:cs typeface="Consolas" pitchFamily="49" charset="0"/>
              </a:rPr>
              <a:t> "Accept: text/plain"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localhost/products/iphone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900" dirty="0" smtClean="0">
                <a:latin typeface="Consolas" pitchFamily="49" charset="0"/>
                <a:cs typeface="Consolas" pitchFamily="49" charset="0"/>
              </a:rPr>
              <a:t>Iphone 5</a:t>
            </a:r>
            <a:endParaRPr lang="en-GB" sz="19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9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it wrong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1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493</TotalTime>
  <Words>1007</Words>
  <Application>Microsoft Office PowerPoint</Application>
  <PresentationFormat>On-screen Show (4:3)</PresentationFormat>
  <Paragraphs>247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Thatch</vt:lpstr>
      <vt:lpstr>‎RESTful Web Services with Python</vt:lpstr>
      <vt:lpstr>Who is this guy?</vt:lpstr>
      <vt:lpstr>What is a RESTful API?</vt:lpstr>
      <vt:lpstr>What is an API?</vt:lpstr>
      <vt:lpstr>REST</vt:lpstr>
      <vt:lpstr>Difference from other web services</vt:lpstr>
      <vt:lpstr>Difference from web apps</vt:lpstr>
      <vt:lpstr>Accept header means the format</vt:lpstr>
      <vt:lpstr>Doing it wrong</vt:lpstr>
      <vt:lpstr>URLs</vt:lpstr>
      <vt:lpstr>REST + XML-RPC</vt:lpstr>
      <vt:lpstr>Wrong</vt:lpstr>
      <vt:lpstr>HATEOAS</vt:lpstr>
      <vt:lpstr>The steps to being REST</vt:lpstr>
      <vt:lpstr>HATEOAS</vt:lpstr>
      <vt:lpstr>XML example</vt:lpstr>
      <vt:lpstr>Accept header means the format</vt:lpstr>
      <vt:lpstr>Solving the problems with Python</vt:lpstr>
      <vt:lpstr>How to create a REST protocol</vt:lpstr>
      <vt:lpstr>Why Python?</vt:lpstr>
      <vt:lpstr>Python</vt:lpstr>
      <vt:lpstr>Sample API with Django</vt:lpstr>
      <vt:lpstr>Sample API with Bottle</vt:lpstr>
      <vt:lpstr>Sample API with Tornado</vt:lpstr>
      <vt:lpstr>MIME types</vt:lpstr>
      <vt:lpstr>Mimerender + web.py</vt:lpstr>
      <vt:lpstr>Return formats</vt:lpstr>
      <vt:lpstr>Which framework to choose</vt:lpstr>
      <vt:lpstr>What’s missing</vt:lpstr>
      <vt:lpstr>Applying it practically for Edinburgh Festivals</vt:lpstr>
      <vt:lpstr>Applying it practically for Edinburgh Festivals</vt:lpstr>
      <vt:lpstr>Structure</vt:lpstr>
      <vt:lpstr>Inside</vt:lpstr>
      <vt:lpstr>Conclusion</vt:lpstr>
      <vt:lpstr>Conclusion</vt:lpstr>
      <vt:lpstr>Thank you!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Doctrine ORM and should I use it?</dc:title>
  <dc:creator>Juozas</dc:creator>
  <cp:lastModifiedBy>Juozas</cp:lastModifiedBy>
  <cp:revision>129</cp:revision>
  <dcterms:created xsi:type="dcterms:W3CDTF">2011-07-19T01:59:29Z</dcterms:created>
  <dcterms:modified xsi:type="dcterms:W3CDTF">2012-02-29T14:48:59Z</dcterms:modified>
</cp:coreProperties>
</file>