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47"/>
  </p:notesMasterIdLst>
  <p:sldIdLst>
    <p:sldId id="256" r:id="rId2"/>
    <p:sldId id="259" r:id="rId3"/>
    <p:sldId id="294" r:id="rId4"/>
    <p:sldId id="258" r:id="rId5"/>
    <p:sldId id="270" r:id="rId6"/>
    <p:sldId id="271" r:id="rId7"/>
    <p:sldId id="260" r:id="rId8"/>
    <p:sldId id="277" r:id="rId9"/>
    <p:sldId id="269" r:id="rId10"/>
    <p:sldId id="261" r:id="rId11"/>
    <p:sldId id="272" r:id="rId12"/>
    <p:sldId id="285" r:id="rId13"/>
    <p:sldId id="286" r:id="rId14"/>
    <p:sldId id="295" r:id="rId15"/>
    <p:sldId id="262" r:id="rId16"/>
    <p:sldId id="284" r:id="rId17"/>
    <p:sldId id="263" r:id="rId18"/>
    <p:sldId id="288" r:id="rId19"/>
    <p:sldId id="282" r:id="rId20"/>
    <p:sldId id="264" r:id="rId21"/>
    <p:sldId id="283" r:id="rId22"/>
    <p:sldId id="273" r:id="rId23"/>
    <p:sldId id="265" r:id="rId24"/>
    <p:sldId id="290" r:id="rId25"/>
    <p:sldId id="297" r:id="rId26"/>
    <p:sldId id="300" r:id="rId27"/>
    <p:sldId id="301" r:id="rId28"/>
    <p:sldId id="291" r:id="rId29"/>
    <p:sldId id="298" r:id="rId30"/>
    <p:sldId id="302" r:id="rId31"/>
    <p:sldId id="303" r:id="rId32"/>
    <p:sldId id="292" r:id="rId33"/>
    <p:sldId id="299" r:id="rId34"/>
    <p:sldId id="304" r:id="rId35"/>
    <p:sldId id="305" r:id="rId36"/>
    <p:sldId id="266" r:id="rId37"/>
    <p:sldId id="280" r:id="rId38"/>
    <p:sldId id="293" r:id="rId39"/>
    <p:sldId id="267" r:id="rId40"/>
    <p:sldId id="276" r:id="rId41"/>
    <p:sldId id="268" r:id="rId42"/>
    <p:sldId id="275" r:id="rId43"/>
    <p:sldId id="274" r:id="rId44"/>
    <p:sldId id="279" r:id="rId45"/>
    <p:sldId id="27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Frameworks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5.5</c:v>
                </c:pt>
                <c:pt idx="3">
                  <c:v>4.5</c:v>
                </c:pt>
                <c:pt idx="4">
                  <c:v>5</c:v>
                </c:pt>
                <c:pt idx="5">
                  <c:v>5.0999999999999996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From scratch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1.1000000000000001</c:v>
                </c:pt>
                <c:pt idx="2">
                  <c:v>1.5</c:v>
                </c:pt>
                <c:pt idx="3">
                  <c:v>2.2000000000000002</c:v>
                </c:pt>
                <c:pt idx="4">
                  <c:v>2.2000000000000002</c:v>
                </c:pt>
                <c:pt idx="5">
                  <c:v>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8186624"/>
        <c:axId val="108196608"/>
      </c:scatterChart>
      <c:valAx>
        <c:axId val="1081866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8196608"/>
        <c:crosses val="autoZero"/>
        <c:crossBetween val="midCat"/>
      </c:valAx>
      <c:valAx>
        <c:axId val="108196608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0818662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21D6A-3DA9-418D-BFD5-7310389FB442}" type="datetimeFigureOut">
              <a:rPr lang="en-GB" smtClean="0"/>
              <a:t>02/03/2012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BA1B4-9BF1-4BA1-A9E2-D9FD3D5FF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9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ED147BF-93AF-4171-AF69-57A9A70CE0C6}" type="datetimeFigureOut">
              <a:rPr lang="en-GB" smtClean="0"/>
              <a:t>02/03/2012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02/03/2012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02/03/2012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02/03/2012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02/03/2012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02/03/2012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02/03/2012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02/03/2012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02/03/2012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ED147BF-93AF-4171-AF69-57A9A70CE0C6}" type="datetimeFigureOut">
              <a:rPr lang="en-GB" smtClean="0"/>
              <a:t>02/03/2012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ED147BF-93AF-4171-AF69-57A9A70CE0C6}" type="datetimeFigureOut">
              <a:rPr lang="en-GB" smtClean="0"/>
              <a:t>02/03/2012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ED147BF-93AF-4171-AF69-57A9A70CE0C6}" type="datetimeFigureOut">
              <a:rPr lang="en-GB" smtClean="0"/>
              <a:t>02/03/2012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eldo.com/weblog/2011/06/15/orm_is_an_antipatter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species.co.uk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witter.com/juokaz" TargetMode="External"/><Relationship Id="rId4" Type="http://schemas.openxmlformats.org/officeDocument/2006/relationships/hyperlink" Target="http://juokaz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juozas@juokaz.com" TargetMode="External"/><Relationship Id="rId2" Type="http://schemas.openxmlformats.org/officeDocument/2006/relationships/hyperlink" Target="http://juokaz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://twitter.com/juokaz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webspecies.co.uk/2011-05-23/the-new-era-of-php-framework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776288"/>
            <a:ext cx="8784976" cy="2076648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Doctrine 2</a:t>
            </a:r>
            <a:r>
              <a:rPr lang="en-GB" sz="3600" b="1" dirty="0" smtClean="0"/>
              <a:t>: An introduction</a:t>
            </a:r>
            <a:endParaRPr lang="en-GB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80656"/>
            <a:ext cx="9144000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Juozas</a:t>
            </a:r>
            <a:r>
              <a:rPr lang="en-US" dirty="0" smtClean="0"/>
              <a:t> </a:t>
            </a:r>
            <a:r>
              <a:rPr lang="en-US" i="1" dirty="0" smtClean="0"/>
              <a:t>“Joe”</a:t>
            </a:r>
            <a:r>
              <a:rPr lang="en-US" dirty="0" smtClean="0"/>
              <a:t> </a:t>
            </a:r>
            <a:r>
              <a:rPr lang="en-US" dirty="0" err="1" smtClean="0"/>
              <a:t>Kaziuk</a:t>
            </a:r>
            <a:r>
              <a:rPr lang="lt-LT" dirty="0" smtClean="0"/>
              <a:t>ė</a:t>
            </a:r>
            <a:r>
              <a:rPr lang="en-US" dirty="0" err="1" smtClean="0"/>
              <a:t>nas</a:t>
            </a:r>
            <a:endParaRPr lang="lt-LT" dirty="0" smtClean="0"/>
          </a:p>
          <a:p>
            <a:r>
              <a:rPr lang="en-US" sz="2800" dirty="0" smtClean="0"/>
              <a:t>http://juokaz.com / juozas@juokaz.com / @</a:t>
            </a:r>
            <a:r>
              <a:rPr lang="en-US" sz="2800" dirty="0" err="1" smtClean="0"/>
              <a:t>juokaz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0117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ORMs</a:t>
            </a:r>
            <a:endParaRPr lang="en-GB" dirty="0"/>
          </a:p>
        </p:txBody>
      </p:sp>
      <p:pic>
        <p:nvPicPr>
          <p:cNvPr id="3076" name="Picture 4" descr="C:\Users\Juozas\Desktop\wh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6408712" cy="441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3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ORMs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</a:t>
            </a:r>
            <a:r>
              <a:rPr lang="en-US" dirty="0"/>
              <a:t>work in all cases</a:t>
            </a:r>
          </a:p>
          <a:p>
            <a:pPr lvl="1"/>
            <a:r>
              <a:rPr lang="en-US" dirty="0"/>
              <a:t>If you are building a </a:t>
            </a:r>
            <a:r>
              <a:rPr lang="en-US" dirty="0" smtClean="0"/>
              <a:t>Facebook+</a:t>
            </a:r>
            <a:endParaRPr lang="en-US" dirty="0"/>
          </a:p>
          <a:p>
            <a:r>
              <a:rPr lang="en-US" dirty="0"/>
              <a:t>Adds overhead</a:t>
            </a:r>
          </a:p>
          <a:p>
            <a:pPr lvl="1"/>
            <a:r>
              <a:rPr lang="en-US" dirty="0"/>
              <a:t>Impossible to avoid</a:t>
            </a:r>
          </a:p>
          <a:p>
            <a:r>
              <a:rPr lang="en-US" dirty="0"/>
              <a:t>Requires very good OOP </a:t>
            </a:r>
            <a:r>
              <a:rPr lang="en-US" dirty="0" smtClean="0"/>
              <a:t>understanding</a:t>
            </a:r>
          </a:p>
          <a:p>
            <a:r>
              <a:rPr lang="en-US" dirty="0" smtClean="0"/>
              <a:t>Requires reading the manual</a:t>
            </a:r>
            <a:endParaRPr lang="en-US" dirty="0"/>
          </a:p>
          <a:p>
            <a:r>
              <a:rPr lang="en-US" dirty="0"/>
              <a:t>Some people just hate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/>
              <a:t>Read this “</a:t>
            </a:r>
            <a:r>
              <a:rPr lang="en-US" dirty="0" smtClean="0">
                <a:hlinkClick r:id="rId2"/>
              </a:rPr>
              <a:t>ORM is an anti-pattern</a:t>
            </a:r>
            <a:r>
              <a:rPr lang="en-US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88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might still want to use them</a:t>
            </a:r>
            <a:endParaRPr lang="en-GB" dirty="0"/>
          </a:p>
        </p:txBody>
      </p:sp>
      <p:pic>
        <p:nvPicPr>
          <p:cNvPr id="1026" name="Picture 2" descr="https://www.numericacu.com/numnum/images/use-th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13642"/>
            <a:ext cx="3744416" cy="374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45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You might still want to use them</a:t>
            </a:r>
            <a:endParaRPr lang="en-GB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tired of SQL queries</a:t>
            </a:r>
          </a:p>
          <a:p>
            <a:r>
              <a:rPr lang="en-US" dirty="0" smtClean="0"/>
              <a:t>If you need to bootstrap something quickly</a:t>
            </a:r>
          </a:p>
          <a:p>
            <a:r>
              <a:rPr lang="en-US" dirty="0" smtClean="0"/>
              <a:t>If you like working with objects</a:t>
            </a:r>
          </a:p>
          <a:p>
            <a:r>
              <a:rPr lang="en-US" dirty="0" smtClean="0"/>
              <a:t>For business logic-heavy 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06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</a:t>
            </a:r>
            <a:r>
              <a:rPr lang="en-US" dirty="0" err="1" smtClean="0"/>
              <a:t>vs</a:t>
            </a:r>
            <a:r>
              <a:rPr lang="en-US" dirty="0" smtClean="0"/>
              <a:t> From scratch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56603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2123728" y="1412776"/>
            <a:ext cx="4859357" cy="5328592"/>
            <a:chOff x="2123728" y="1412776"/>
            <a:chExt cx="4859357" cy="532859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123728" y="1412776"/>
              <a:ext cx="0" cy="532859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2267744" y="5661248"/>
              <a:ext cx="1368152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643709" y="5769260"/>
              <a:ext cx="333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Your project might end here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959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23038 -4.44444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ORMs</a:t>
            </a:r>
            <a:endParaRPr lang="en-GB" dirty="0"/>
          </a:p>
        </p:txBody>
      </p:sp>
      <p:pic>
        <p:nvPicPr>
          <p:cNvPr id="4101" name="Picture 5" descr="C:\Users\Juozas\Documents\personal\talks\images\o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057" y="3200857"/>
            <a:ext cx="4761905" cy="3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1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ORMs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Propel</a:t>
            </a:r>
          </a:p>
          <a:p>
            <a:pPr lvl="1"/>
            <a:r>
              <a:rPr lang="en-US" dirty="0" smtClean="0"/>
              <a:t>Started: August 2003</a:t>
            </a:r>
          </a:p>
          <a:p>
            <a:pPr lvl="1"/>
            <a:r>
              <a:rPr lang="en-US" dirty="0" smtClean="0"/>
              <a:t>Based on Apache </a:t>
            </a:r>
            <a:r>
              <a:rPr lang="en-US" dirty="0" err="1" smtClean="0"/>
              <a:t>Torgue</a:t>
            </a:r>
            <a:endParaRPr lang="en-US" dirty="0" smtClean="0"/>
          </a:p>
          <a:p>
            <a:r>
              <a:rPr lang="en-US" dirty="0" smtClean="0"/>
              <a:t>Doctrine</a:t>
            </a:r>
          </a:p>
          <a:p>
            <a:pPr lvl="1"/>
            <a:r>
              <a:rPr lang="en-US" dirty="0" smtClean="0"/>
              <a:t>Started: April 2006</a:t>
            </a:r>
          </a:p>
          <a:p>
            <a:pPr lvl="1"/>
            <a:r>
              <a:rPr lang="en-US" dirty="0" smtClean="0"/>
              <a:t>Doctrine 2:</a:t>
            </a:r>
          </a:p>
          <a:p>
            <a:pPr lvl="2"/>
            <a:r>
              <a:rPr lang="en-US" dirty="0" smtClean="0"/>
              <a:t>Started: early 2008</a:t>
            </a:r>
          </a:p>
          <a:p>
            <a:pPr lvl="2"/>
            <a:r>
              <a:rPr lang="en-US" dirty="0" smtClean="0"/>
              <a:t>Released: December 22, 2010</a:t>
            </a:r>
          </a:p>
          <a:p>
            <a:r>
              <a:rPr lang="en-US" dirty="0" smtClean="0"/>
              <a:t>A bunch of others I’m not old enough to have used or are really bad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</a:t>
            </a:r>
            <a:r>
              <a:rPr lang="en-US" smtClean="0"/>
              <a:t>1 problems</a:t>
            </a:r>
            <a:endParaRPr lang="en-GB" dirty="0"/>
          </a:p>
        </p:txBody>
      </p:sp>
      <p:pic>
        <p:nvPicPr>
          <p:cNvPr id="9218" name="Picture 2" descr="C:\Users\Juozas\Documents\personal\talks\images\s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77" y="2848346"/>
            <a:ext cx="6623720" cy="400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39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1 problems</a:t>
            </a:r>
            <a:endParaRPr lang="en-GB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748600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26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1 problems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</a:t>
            </a:r>
          </a:p>
          <a:p>
            <a:r>
              <a:rPr lang="en-US" dirty="0" err="1" smtClean="0"/>
              <a:t>ActiveRecord</a:t>
            </a:r>
            <a:endParaRPr lang="en-US" dirty="0"/>
          </a:p>
          <a:p>
            <a:r>
              <a:rPr lang="en-US" dirty="0"/>
              <a:t>High memory usage (cyclic references)</a:t>
            </a:r>
          </a:p>
          <a:p>
            <a:r>
              <a:rPr lang="en-US" dirty="0"/>
              <a:t>Magic! (</a:t>
            </a:r>
            <a:r>
              <a:rPr lang="en-US" dirty="0" err="1"/>
              <a:t>eg</a:t>
            </a:r>
            <a:r>
              <a:rPr lang="en-US" dirty="0"/>
              <a:t>. Behaviors)</a:t>
            </a:r>
          </a:p>
          <a:p>
            <a:r>
              <a:rPr lang="en-US" dirty="0"/>
              <a:t>Hard to execute raw SQL</a:t>
            </a:r>
          </a:p>
          <a:p>
            <a:r>
              <a:rPr lang="en-US" dirty="0"/>
              <a:t>Still the best ORM for PHP available </a:t>
            </a:r>
            <a:r>
              <a:rPr lang="en-US" dirty="0" smtClean="0"/>
              <a:t>yesterday</a:t>
            </a:r>
          </a:p>
          <a:p>
            <a:pPr lvl="1"/>
            <a:r>
              <a:rPr lang="en-US" dirty="0" smtClean="0"/>
              <a:t>Popular among </a:t>
            </a:r>
            <a:r>
              <a:rPr lang="en-US" dirty="0" err="1" smtClean="0"/>
              <a:t>Symfony</a:t>
            </a:r>
            <a:r>
              <a:rPr lang="en-US" dirty="0" smtClean="0"/>
              <a:t>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4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uozas\Documents\personal\pictures\profile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8700" y="-387424"/>
            <a:ext cx="10909212" cy="72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45282"/>
          </a:xfrm>
        </p:spPr>
        <p:txBody>
          <a:bodyPr/>
          <a:lstStyle/>
          <a:p>
            <a:pPr algn="r"/>
            <a:r>
              <a:rPr lang="en-US" dirty="0"/>
              <a:t>Who is this guy?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7456" y="1484784"/>
            <a:ext cx="4896544" cy="4970024"/>
          </a:xfrm>
          <a:solidFill>
            <a:schemeClr val="bg1">
              <a:alpha val="90000"/>
            </a:schemeClr>
          </a:solidFill>
        </p:spPr>
        <p:txBody>
          <a:bodyPr>
            <a:normAutofit lnSpcReduction="10000"/>
          </a:bodyPr>
          <a:lstStyle/>
          <a:p>
            <a:pPr marL="382588" indent="-382588">
              <a:spcAft>
                <a:spcPts val="1200"/>
              </a:spcAft>
            </a:pPr>
            <a:r>
              <a:rPr lang="en-US" sz="2300" dirty="0" err="1"/>
              <a:t>Juozas</a:t>
            </a:r>
            <a:r>
              <a:rPr lang="en-US" sz="2300" dirty="0"/>
              <a:t> </a:t>
            </a:r>
            <a:r>
              <a:rPr lang="en-US" sz="2300" dirty="0" err="1"/>
              <a:t>Kaziuk</a:t>
            </a:r>
            <a:r>
              <a:rPr lang="lt-LT" sz="2300" dirty="0"/>
              <a:t>ėnas</a:t>
            </a:r>
            <a:r>
              <a:rPr lang="en-US" sz="2300" dirty="0"/>
              <a:t>, Lithuanian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You can call me </a:t>
            </a:r>
            <a:r>
              <a:rPr lang="en-US" sz="2300" i="1" dirty="0"/>
              <a:t>Joe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 smtClean="0"/>
              <a:t>&gt;3 </a:t>
            </a:r>
            <a:r>
              <a:rPr lang="en-US" sz="2300" dirty="0"/>
              <a:t>years in Edinburgh, UK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CEO of </a:t>
            </a:r>
            <a:r>
              <a:rPr lang="en-US" sz="2300" dirty="0">
                <a:hlinkClick r:id="rId3"/>
              </a:rPr>
              <a:t>Web Species Ltd</a:t>
            </a:r>
            <a:endParaRPr lang="en-US" sz="2300" dirty="0"/>
          </a:p>
          <a:p>
            <a:pPr marL="382588" indent="-382588">
              <a:spcAft>
                <a:spcPts val="1200"/>
              </a:spcAft>
            </a:pPr>
            <a:r>
              <a:rPr lang="en-US" sz="2300" i="1" dirty="0"/>
              <a:t>Occasional</a:t>
            </a:r>
            <a:r>
              <a:rPr lang="en-US" sz="2300" dirty="0"/>
              <a:t> open source developer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Conferences speaker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More info in </a:t>
            </a:r>
            <a:r>
              <a:rPr lang="en-US" sz="2300" b="1" dirty="0">
                <a:hlinkClick r:id="rId4"/>
              </a:rPr>
              <a:t>http://juokaz.com</a:t>
            </a:r>
            <a:endParaRPr lang="en-US" sz="2300" b="1" dirty="0"/>
          </a:p>
          <a:p>
            <a:pPr marL="382588" indent="-382588">
              <a:spcAft>
                <a:spcPts val="1200"/>
              </a:spcAft>
            </a:pPr>
            <a:r>
              <a:rPr lang="en-US" sz="3700" dirty="0"/>
              <a:t>Tweet me </a:t>
            </a:r>
            <a:r>
              <a:rPr lang="en-US" sz="3700" dirty="0">
                <a:solidFill>
                  <a:srgbClr val="FFFF00"/>
                </a:solidFill>
                <a:hlinkClick r:id="rId5"/>
              </a:rPr>
              <a:t>@</a:t>
            </a:r>
            <a:r>
              <a:rPr lang="en-US" sz="3700" dirty="0" err="1">
                <a:solidFill>
                  <a:srgbClr val="FFFF00"/>
                </a:solidFill>
                <a:hlinkClick r:id="rId5"/>
              </a:rPr>
              <a:t>juokaz</a:t>
            </a:r>
            <a:endParaRPr lang="en-GB" sz="37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2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– let’s have fun!</a:t>
            </a:r>
            <a:endParaRPr lang="en-GB" dirty="0"/>
          </a:p>
        </p:txBody>
      </p:sp>
      <p:pic>
        <p:nvPicPr>
          <p:cNvPr id="3078" name="Picture 6" descr="http://greatexpatations.files.wordpress.com/2010/10/fu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4248472" cy="427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92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– let’s have fun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Doctrine 2 is going to blow you </a:t>
            </a:r>
            <a:r>
              <a:rPr lang="en-US" dirty="0" smtClean="0"/>
              <a:t>away</a:t>
            </a:r>
            <a:endParaRPr lang="en-GB" dirty="0"/>
          </a:p>
          <a:p>
            <a:r>
              <a:rPr lang="en-US" dirty="0"/>
              <a:t>No more </a:t>
            </a:r>
            <a:r>
              <a:rPr lang="en-US" b="1" dirty="0" err="1"/>
              <a:t>ActiveRecord</a:t>
            </a:r>
            <a:endParaRPr lang="en-US" b="1" dirty="0"/>
          </a:p>
          <a:p>
            <a:pPr lvl="1"/>
            <a:r>
              <a:rPr lang="en-US" dirty="0"/>
              <a:t>$record-&gt;save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No more </a:t>
            </a:r>
            <a:r>
              <a:rPr lang="en-US" dirty="0" err="1"/>
              <a:t>Behaviours</a:t>
            </a:r>
            <a:endParaRPr lang="en-US" dirty="0"/>
          </a:p>
          <a:p>
            <a:r>
              <a:rPr lang="en-US" dirty="0"/>
              <a:t>No more </a:t>
            </a:r>
            <a:r>
              <a:rPr lang="en-US" dirty="0" smtClean="0"/>
              <a:t>slowness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5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– let’s have fun!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PHP </a:t>
            </a:r>
            <a:r>
              <a:rPr lang="en-US" dirty="0" smtClean="0"/>
              <a:t>5.3</a:t>
            </a:r>
          </a:p>
          <a:p>
            <a:r>
              <a:rPr lang="en-US" dirty="0"/>
              <a:t>Based on JSR-317 a.k.a. JPA v2.0</a:t>
            </a:r>
          </a:p>
          <a:p>
            <a:r>
              <a:rPr lang="en-US" dirty="0" err="1"/>
              <a:t>EntityManager</a:t>
            </a:r>
            <a:endParaRPr lang="en-US" dirty="0"/>
          </a:p>
          <a:p>
            <a:r>
              <a:rPr lang="en-US" dirty="0" err="1"/>
              <a:t>DataMapper</a:t>
            </a:r>
            <a:endParaRPr lang="en-US" dirty="0"/>
          </a:p>
          <a:p>
            <a:r>
              <a:rPr lang="en-US" dirty="0"/>
              <a:t>Plain PHP objects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Common</a:t>
            </a:r>
          </a:p>
          <a:p>
            <a:pPr lvl="1"/>
            <a:r>
              <a:rPr lang="en-US" dirty="0"/>
              <a:t>DBAL</a:t>
            </a:r>
          </a:p>
          <a:p>
            <a:pPr lvl="1"/>
            <a:r>
              <a:rPr lang="en-US" dirty="0"/>
              <a:t>ORM</a:t>
            </a:r>
          </a:p>
          <a:p>
            <a:pPr lvl="1"/>
            <a:r>
              <a:rPr lang="en-US" dirty="0"/>
              <a:t>ODM</a:t>
            </a:r>
          </a:p>
          <a:p>
            <a:r>
              <a:rPr lang="en-US" dirty="0"/>
              <a:t>Optimizations</a:t>
            </a:r>
          </a:p>
          <a:p>
            <a:r>
              <a:rPr lang="en-US" dirty="0" smtClean="0"/>
              <a:t>Performance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60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pic>
        <p:nvPicPr>
          <p:cNvPr id="5126" name="Picture 6" descr="http://www.freestockphotos.biz/pictures/7/7635/bloc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64904"/>
            <a:ext cx="381000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66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</a:p>
          <a:p>
            <a:r>
              <a:rPr lang="en-US" dirty="0" smtClean="0"/>
              <a:t>A class</a:t>
            </a:r>
          </a:p>
          <a:p>
            <a:r>
              <a:rPr lang="en-US" dirty="0" smtClean="0"/>
              <a:t>Class defining a data unit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Persistence specifics</a:t>
            </a:r>
          </a:p>
          <a:p>
            <a:r>
              <a:rPr lang="en-US" dirty="0" smtClean="0"/>
              <a:t>Properties</a:t>
            </a:r>
          </a:p>
          <a:p>
            <a:r>
              <a:rPr lang="en-US" dirty="0" smtClean="0"/>
              <a:t>Metadata information using Annotations, XML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90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74955"/>
            <a:ext cx="8246532" cy="434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39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</a:t>
            </a:r>
          </a:p>
          <a:p>
            <a:r>
              <a:rPr lang="en-US" dirty="0" smtClean="0"/>
              <a:t>The coolest feature of all</a:t>
            </a:r>
          </a:p>
          <a:p>
            <a:r>
              <a:rPr lang="en-US" dirty="0" smtClean="0"/>
              <a:t>Relations between entities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One-to-one</a:t>
            </a:r>
          </a:p>
          <a:p>
            <a:pPr lvl="1"/>
            <a:r>
              <a:rPr lang="en-US" dirty="0" smtClean="0"/>
              <a:t>Many-to-one</a:t>
            </a:r>
          </a:p>
          <a:p>
            <a:pPr lvl="1"/>
            <a:r>
              <a:rPr lang="en-US" dirty="0" smtClean="0"/>
              <a:t>One-to-many</a:t>
            </a:r>
          </a:p>
          <a:p>
            <a:pPr lvl="1"/>
            <a:r>
              <a:rPr lang="en-US" dirty="0" smtClean="0"/>
              <a:t>Many-to-many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33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9880"/>
            <a:ext cx="7776864" cy="43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22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US" dirty="0" smtClean="0"/>
          </a:p>
          <a:p>
            <a:r>
              <a:rPr lang="en-US" dirty="0" smtClean="0"/>
              <a:t>Main API</a:t>
            </a:r>
          </a:p>
          <a:p>
            <a:r>
              <a:rPr lang="en-US" dirty="0" smtClean="0"/>
              <a:t>Almost God object</a:t>
            </a:r>
          </a:p>
          <a:p>
            <a:r>
              <a:rPr lang="en-US" dirty="0" smtClean="0"/>
              <a:t>Used to manage entities</a:t>
            </a:r>
          </a:p>
          <a:p>
            <a:pPr lvl="1"/>
            <a:r>
              <a:rPr lang="en-US" dirty="0" smtClean="0"/>
              <a:t>Save</a:t>
            </a:r>
          </a:p>
          <a:p>
            <a:pPr lvl="1"/>
            <a:r>
              <a:rPr lang="en-US" dirty="0" smtClean="0"/>
              <a:t>Retrieve</a:t>
            </a:r>
          </a:p>
          <a:p>
            <a:pPr lvl="1"/>
            <a:r>
              <a:rPr lang="en-US" dirty="0" smtClean="0"/>
              <a:t>Delete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80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92524"/>
            <a:ext cx="8640960" cy="2564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26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496944" cy="1362075"/>
          </a:xfrm>
        </p:spPr>
        <p:txBody>
          <a:bodyPr>
            <a:noAutofit/>
          </a:bodyPr>
          <a:lstStyle/>
          <a:p>
            <a:r>
              <a:rPr lang="en-US" sz="4100" dirty="0" smtClean="0"/>
              <a:t>Doctrine 2 – PHP </a:t>
            </a:r>
            <a:r>
              <a:rPr lang="en-US" sz="4100" dirty="0" smtClean="0">
                <a:solidFill>
                  <a:srgbClr val="FFFF00"/>
                </a:solidFill>
              </a:rPr>
              <a:t>O</a:t>
            </a:r>
            <a:r>
              <a:rPr lang="en-US" sz="4100" dirty="0" smtClean="0">
                <a:solidFill>
                  <a:srgbClr val="00B050"/>
                </a:solidFill>
              </a:rPr>
              <a:t>R</a:t>
            </a:r>
            <a:r>
              <a:rPr lang="en-US" sz="4100" dirty="0" smtClean="0">
                <a:solidFill>
                  <a:srgbClr val="FF0000"/>
                </a:solidFill>
              </a:rPr>
              <a:t>M</a:t>
            </a:r>
            <a:r>
              <a:rPr lang="en-US" sz="4100" dirty="0" smtClean="0"/>
              <a:t> framework</a:t>
            </a:r>
            <a:endParaRPr lang="en-GB" sz="4100" dirty="0"/>
          </a:p>
        </p:txBody>
      </p:sp>
    </p:spTree>
    <p:extLst>
      <p:ext uri="{BB962C8B-B14F-4D97-AF65-F5344CB8AC3E}">
        <p14:creationId xmlns:p14="http://schemas.microsoft.com/office/powerpoint/2010/main" val="179526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36912"/>
            <a:ext cx="5554927" cy="3332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03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25" y="2924944"/>
            <a:ext cx="7875427" cy="194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05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</a:p>
          <a:p>
            <a:r>
              <a:rPr lang="en-US" dirty="0" smtClean="0"/>
              <a:t>DQL – Doctrine Query Language</a:t>
            </a:r>
          </a:p>
          <a:p>
            <a:pPr lvl="1"/>
            <a:r>
              <a:rPr lang="en-US" dirty="0" smtClean="0"/>
              <a:t>SQL-kind-of language</a:t>
            </a:r>
          </a:p>
          <a:p>
            <a:r>
              <a:rPr lang="en-US" dirty="0" smtClean="0"/>
              <a:t>Using entities’ class names and properties’ names</a:t>
            </a:r>
          </a:p>
          <a:p>
            <a:pPr lvl="1"/>
            <a:r>
              <a:rPr lang="en-US" dirty="0" smtClean="0"/>
              <a:t>Not table names and column names</a:t>
            </a:r>
          </a:p>
          <a:p>
            <a:r>
              <a:rPr lang="en-US" dirty="0" smtClean="0"/>
              <a:t>Returns a (list of) entities</a:t>
            </a:r>
            <a:r>
              <a:rPr lang="en-GB" dirty="0" smtClean="0"/>
              <a:t>, usually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75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936"/>
            <a:ext cx="869397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614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3"/>
            <a:ext cx="8208912" cy="3631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948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72" y="2619134"/>
            <a:ext cx="866321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50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Doctrine 2</a:t>
            </a:r>
            <a:endParaRPr lang="en-GB" dirty="0"/>
          </a:p>
        </p:txBody>
      </p:sp>
      <p:pic>
        <p:nvPicPr>
          <p:cNvPr id="6146" name="Picture 2" descr="http://blogs.orlandosentinel.com/photos/uncategorized/2008/09/16/wand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67944" y="1354908"/>
            <a:ext cx="3744416" cy="519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73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Doctrine 2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CLI</a:t>
            </a:r>
          </a:p>
          <a:p>
            <a:r>
              <a:rPr lang="en-US" dirty="0" smtClean="0"/>
              <a:t>Ready to use with Symfony2</a:t>
            </a:r>
          </a:p>
          <a:p>
            <a:r>
              <a:rPr lang="en-US" dirty="0" smtClean="0"/>
              <a:t>Should be ready with ZF2</a:t>
            </a:r>
          </a:p>
          <a:p>
            <a:r>
              <a:rPr lang="en-US" dirty="0" smtClean="0"/>
              <a:t>Quite a learning curve</a:t>
            </a:r>
          </a:p>
          <a:p>
            <a:pPr lvl="1"/>
            <a:r>
              <a:rPr lang="en-US" dirty="0" smtClean="0"/>
              <a:t>It’s worth it</a:t>
            </a:r>
          </a:p>
          <a:p>
            <a:r>
              <a:rPr lang="en-US" dirty="0" smtClean="0"/>
              <a:t>Supports most of the RDBMS and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30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Doctrine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used it for…</a:t>
            </a:r>
          </a:p>
          <a:p>
            <a:r>
              <a:rPr lang="en-US" dirty="0" smtClean="0"/>
              <a:t>E-commerce systems</a:t>
            </a:r>
          </a:p>
          <a:p>
            <a:r>
              <a:rPr lang="en-US" dirty="0" smtClean="0"/>
              <a:t>Backend systems for </a:t>
            </a:r>
            <a:r>
              <a:rPr lang="en-US" dirty="0" err="1" smtClean="0"/>
              <a:t>MongoDB</a:t>
            </a:r>
            <a:r>
              <a:rPr lang="en-US" dirty="0" smtClean="0"/>
              <a:t> databases</a:t>
            </a:r>
          </a:p>
          <a:p>
            <a:r>
              <a:rPr lang="en-US" dirty="0" smtClean="0"/>
              <a:t>Prototyping data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82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Performance/Overhead</a:t>
            </a:r>
            <a:endParaRPr lang="en-GB" dirty="0"/>
          </a:p>
        </p:txBody>
      </p:sp>
      <p:pic>
        <p:nvPicPr>
          <p:cNvPr id="6146" name="Picture 2" descr="C:\Users\Juozas\Documents\personal\talks\images\c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88840"/>
            <a:ext cx="3456384" cy="447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75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ORM?</a:t>
            </a:r>
            <a:endParaRPr lang="en-GB" dirty="0"/>
          </a:p>
        </p:txBody>
      </p:sp>
      <p:pic>
        <p:nvPicPr>
          <p:cNvPr id="1026" name="Picture 2" descr="http://www.motivatorscompanyblog.com/image.axd?picture=2010%2F7%2FTrollFace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5753100" cy="4314826"/>
          </a:xfrm>
          <a:prstGeom prst="rect">
            <a:avLst/>
          </a:prstGeom>
          <a:noFill/>
          <a:effectLst>
            <a:outerShdw blurRad="482600" dist="38100" dir="8100000" sx="102000" sy="102000" algn="tr" rotWithShape="0">
              <a:prstClr val="black">
                <a:alpha val="40000"/>
              </a:prstClr>
            </a:outerShdw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28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Performance/Overhead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than you think it is</a:t>
            </a:r>
          </a:p>
          <a:p>
            <a:r>
              <a:rPr lang="en-US" dirty="0" smtClean="0"/>
              <a:t>Still more than Facebook would allow</a:t>
            </a:r>
          </a:p>
          <a:p>
            <a:pPr lvl="1"/>
            <a:r>
              <a:rPr lang="en-US" dirty="0" smtClean="0"/>
              <a:t>Are you building the next Facebook?</a:t>
            </a:r>
          </a:p>
          <a:p>
            <a:r>
              <a:rPr lang="en-US" dirty="0" smtClean="0"/>
              <a:t>Much faster and leaner than Doctrine 1</a:t>
            </a:r>
          </a:p>
          <a:p>
            <a:r>
              <a:rPr lang="en-US" dirty="0" smtClean="0"/>
              <a:t>Clever transaction handling</a:t>
            </a:r>
          </a:p>
          <a:p>
            <a:pPr lvl="1"/>
            <a:r>
              <a:rPr lang="en-US" dirty="0" smtClean="0"/>
              <a:t>Doctrine is more clever than you</a:t>
            </a:r>
          </a:p>
          <a:p>
            <a:pPr lvl="1"/>
            <a:r>
              <a:rPr lang="en-US" dirty="0" smtClean="0"/>
              <a:t>Might be faster than calling </a:t>
            </a:r>
            <a:r>
              <a:rPr lang="en-US" dirty="0" err="1" smtClean="0"/>
              <a:t>mysql_query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17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existing apps</a:t>
            </a:r>
            <a:endParaRPr lang="en-GB" dirty="0"/>
          </a:p>
        </p:txBody>
      </p:sp>
      <p:pic>
        <p:nvPicPr>
          <p:cNvPr id="10242" name="Picture 2" descr="http://www.officialpsds.com/images/thumbs/Klaus-The-Goldfish-American-Dad-psd92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611" y="2708920"/>
            <a:ext cx="4659930" cy="3553197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49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existing apps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DBAL first</a:t>
            </a:r>
          </a:p>
          <a:p>
            <a:r>
              <a:rPr lang="en-US" dirty="0" smtClean="0"/>
              <a:t>Might be tricky to integrate with ORM</a:t>
            </a:r>
          </a:p>
          <a:p>
            <a:r>
              <a:rPr lang="en-US" dirty="0" smtClean="0"/>
              <a:t>Depends on how good your code is</a:t>
            </a:r>
          </a:p>
          <a:p>
            <a:r>
              <a:rPr lang="en-US" dirty="0" smtClean="0"/>
              <a:t>Remember: requires PHP 5.3</a:t>
            </a:r>
          </a:p>
          <a:p>
            <a:r>
              <a:rPr lang="en-US" dirty="0" smtClean="0"/>
              <a:t>Uses PSR-0 class layout, easily </a:t>
            </a:r>
            <a:r>
              <a:rPr lang="en-US" dirty="0" err="1" smtClean="0"/>
              <a:t>autoload’able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96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pic>
        <p:nvPicPr>
          <p:cNvPr id="5122" name="Picture 2" descr="C:\Users\Juozas\Documents\personal\talks\images\bet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619" y="3048476"/>
            <a:ext cx="4304762" cy="38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7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610088"/>
          </a:xfrm>
        </p:spPr>
        <p:txBody>
          <a:bodyPr/>
          <a:lstStyle/>
          <a:p>
            <a:r>
              <a:rPr lang="en-US" dirty="0" smtClean="0"/>
              <a:t>Doctrine 2 rocks</a:t>
            </a:r>
            <a:endParaRPr lang="en-GB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6856" y="2420888"/>
            <a:ext cx="8229600" cy="396044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Growing more and more popular</a:t>
            </a:r>
            <a:endParaRPr lang="en-US" dirty="0"/>
          </a:p>
          <a:p>
            <a:r>
              <a:rPr lang="en-US" dirty="0" smtClean="0"/>
              <a:t>Super easy to use with Symfony2</a:t>
            </a:r>
          </a:p>
          <a:p>
            <a:r>
              <a:rPr lang="en-US" dirty="0" smtClean="0"/>
              <a:t>Simplifies things</a:t>
            </a:r>
          </a:p>
          <a:p>
            <a:r>
              <a:rPr lang="en-US" dirty="0" smtClean="0"/>
              <a:t>Depends on your use-case if you’d want to use it </a:t>
            </a:r>
          </a:p>
          <a:p>
            <a:r>
              <a:rPr lang="en-US" dirty="0" smtClean="0"/>
              <a:t>Throw away that Propel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99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in touch</a:t>
            </a:r>
          </a:p>
          <a:p>
            <a:pPr lvl="1"/>
            <a:r>
              <a:rPr lang="en-US" dirty="0">
                <a:hlinkClick r:id="rId2"/>
              </a:rPr>
              <a:t>http://juokaz.com</a:t>
            </a:r>
            <a:endParaRPr lang="lt-LT" dirty="0"/>
          </a:p>
          <a:p>
            <a:pPr lvl="1"/>
            <a:r>
              <a:rPr lang="lt-LT" dirty="0">
                <a:hlinkClick r:id="rId3"/>
              </a:rPr>
              <a:t>juozas</a:t>
            </a:r>
            <a:r>
              <a:rPr lang="en-US" dirty="0">
                <a:hlinkClick r:id="rId3"/>
              </a:rPr>
              <a:t>@juokaz.com</a:t>
            </a:r>
            <a:endParaRPr lang="en-US" dirty="0"/>
          </a:p>
          <a:p>
            <a:pPr lvl="1"/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 smtClean="0">
                <a:hlinkClick r:id="rId4"/>
              </a:rPr>
              <a:t>juokaz</a:t>
            </a:r>
            <a:endParaRPr lang="en-US" dirty="0"/>
          </a:p>
        </p:txBody>
      </p:sp>
      <p:pic>
        <p:nvPicPr>
          <p:cNvPr id="8195" name="Picture 3" descr="C:\Users\Juozas\Documents\personal\talks\images\hi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19"/>
          <a:stretch/>
        </p:blipFill>
        <p:spPr bwMode="auto">
          <a:xfrm flipH="1">
            <a:off x="6444208" y="3127472"/>
            <a:ext cx="2699792" cy="373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8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ORM?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457200" y="2170840"/>
            <a:ext cx="8229600" cy="34184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GB" sz="2800" b="1" i="1" dirty="0"/>
              <a:t>Object-relational mapping</a:t>
            </a:r>
            <a:r>
              <a:rPr lang="en-GB" sz="2800" i="1" dirty="0"/>
              <a:t> in computer software is a programming technique for converting data between incompatible type systems in object-oriented programming languages. This creates, in effect, a "virtual object database" that can be used from within the programming language</a:t>
            </a:r>
            <a:r>
              <a:rPr lang="en-GB" sz="2800" i="1" dirty="0" smtClean="0"/>
              <a:t>.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39045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ORM?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Usually </a:t>
            </a:r>
            <a:r>
              <a:rPr lang="en-US" dirty="0" smtClean="0"/>
              <a:t>maps </a:t>
            </a:r>
            <a:r>
              <a:rPr lang="en-US" dirty="0"/>
              <a:t>data from database to objects</a:t>
            </a:r>
          </a:p>
          <a:p>
            <a:pPr lvl="1"/>
            <a:r>
              <a:rPr lang="en-US" i="1" dirty="0"/>
              <a:t>Database row === entity instance</a:t>
            </a:r>
          </a:p>
          <a:p>
            <a:pPr lvl="1"/>
            <a:r>
              <a:rPr lang="en-US" i="1" dirty="0"/>
              <a:t>Table === entity specification</a:t>
            </a:r>
          </a:p>
          <a:p>
            <a:r>
              <a:rPr lang="en-US" dirty="0"/>
              <a:t>Objects are awesome, things you learned in OOP 101</a:t>
            </a:r>
          </a:p>
          <a:p>
            <a:r>
              <a:rPr lang="en-US" dirty="0"/>
              <a:t>Also map relations</a:t>
            </a:r>
          </a:p>
          <a:p>
            <a:r>
              <a:rPr lang="en-US" dirty="0"/>
              <a:t>Handle types conversions</a:t>
            </a:r>
          </a:p>
          <a:p>
            <a:r>
              <a:rPr lang="en-US" dirty="0"/>
              <a:t>Data handling functionality on top</a:t>
            </a:r>
          </a:p>
          <a:p>
            <a:r>
              <a:rPr lang="en-US" dirty="0"/>
              <a:t>Additional functions</a:t>
            </a:r>
          </a:p>
          <a:p>
            <a:r>
              <a:rPr lang="en-US" dirty="0"/>
              <a:t>Part of good design</a:t>
            </a:r>
          </a:p>
          <a:p>
            <a:pPr lvl="1"/>
            <a:r>
              <a:rPr lang="en-US" dirty="0"/>
              <a:t>Part of Domain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problems they solve?</a:t>
            </a:r>
            <a:endParaRPr lang="en-GB" dirty="0"/>
          </a:p>
        </p:txBody>
      </p:sp>
      <p:pic>
        <p:nvPicPr>
          <p:cNvPr id="2068" name="Picture 20" descr="http://archer.gamebanana.com/img/ico/sprays/gun_stenc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20888"/>
            <a:ext cx="3634209" cy="3634209"/>
          </a:xfrm>
          <a:prstGeom prst="rect">
            <a:avLst/>
          </a:prstGeom>
          <a:noFill/>
          <a:effectLst>
            <a:glow rad="952500">
              <a:schemeClr val="tx1">
                <a:alpha val="51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38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problems they solve?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83435"/>
            <a:ext cx="8229600" cy="1474184"/>
          </a:xfrm>
        </p:spPr>
        <p:txBody>
          <a:bodyPr/>
          <a:lstStyle/>
          <a:p>
            <a:pPr marL="64008" indent="0">
              <a:buNone/>
            </a:pPr>
            <a:r>
              <a:rPr lang="en-GB" i="1" dirty="0" smtClean="0"/>
              <a:t>Ask </a:t>
            </a:r>
            <a:r>
              <a:rPr lang="en-GB" i="1" dirty="0"/>
              <a:t>someone to </a:t>
            </a:r>
            <a:r>
              <a:rPr lang="en-GB" i="1" dirty="0" smtClean="0"/>
              <a:t>use</a:t>
            </a:r>
            <a:r>
              <a:rPr lang="en-GB" i="1" dirty="0"/>
              <a:t> </a:t>
            </a:r>
            <a:r>
              <a:rPr lang="en-GB" i="1" dirty="0" err="1" smtClean="0">
                <a:latin typeface="Consolas" pitchFamily="49" charset="0"/>
                <a:cs typeface="Consolas" pitchFamily="49" charset="0"/>
              </a:rPr>
              <a:t>mysql_query</a:t>
            </a:r>
            <a:r>
              <a:rPr lang="en-GB" i="1" dirty="0"/>
              <a:t> </a:t>
            </a:r>
            <a:r>
              <a:rPr lang="en-GB" i="1" dirty="0" smtClean="0"/>
              <a:t>nowadays and you </a:t>
            </a:r>
            <a:r>
              <a:rPr lang="en-GB" i="1" dirty="0"/>
              <a:t>might </a:t>
            </a:r>
            <a:r>
              <a:rPr lang="en-GB" i="1" dirty="0" smtClean="0"/>
              <a:t>get </a:t>
            </a:r>
            <a:r>
              <a:rPr lang="en-GB" i="1" dirty="0"/>
              <a:t>punched in a face</a:t>
            </a:r>
            <a:r>
              <a:rPr lang="en-GB" i="1" dirty="0" smtClean="0"/>
              <a:t>.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3369304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 </a:t>
            </a:r>
            <a:r>
              <a:rPr lang="en-GB" sz="3000" b="1" i="1" dirty="0" smtClean="0"/>
              <a:t>Twice</a:t>
            </a:r>
            <a:r>
              <a:rPr lang="en-GB" sz="3000" i="1" dirty="0" smtClean="0"/>
              <a:t>. </a:t>
            </a:r>
            <a:endParaRPr lang="en-GB" sz="30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923302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Because they would also need to use </a:t>
            </a:r>
            <a:r>
              <a:rPr lang="en-GB" sz="3000" i="1" dirty="0" err="1" smtClean="0">
                <a:latin typeface="Consolas" pitchFamily="49" charset="0"/>
                <a:cs typeface="Consolas" pitchFamily="49" charset="0"/>
              </a:rPr>
              <a:t>mysql_real_escape_string</a:t>
            </a:r>
            <a:r>
              <a:rPr lang="en-GB" sz="3000" i="1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35896" y="5949280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“</a:t>
            </a:r>
            <a:r>
              <a:rPr lang="en-US" dirty="0" smtClean="0">
                <a:hlinkClick r:id="rId2"/>
              </a:rPr>
              <a:t>The new era of PHP frameworks</a:t>
            </a:r>
            <a:r>
              <a:rPr lang="en-US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26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problems they solve?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SQL </a:t>
            </a:r>
            <a:r>
              <a:rPr lang="en-GB" dirty="0"/>
              <a:t>everywhere</a:t>
            </a:r>
          </a:p>
          <a:p>
            <a:r>
              <a:rPr lang="en-GB" dirty="0" smtClean="0"/>
              <a:t>“</a:t>
            </a:r>
            <a:r>
              <a:rPr lang="en-GB" dirty="0"/>
              <a:t>old-style” </a:t>
            </a:r>
            <a:r>
              <a:rPr lang="en-GB" dirty="0" smtClean="0"/>
              <a:t>PHP</a:t>
            </a:r>
          </a:p>
          <a:p>
            <a:r>
              <a:rPr lang="en-GB" dirty="0" smtClean="0"/>
              <a:t>Hard </a:t>
            </a:r>
            <a:r>
              <a:rPr lang="en-GB" dirty="0"/>
              <a:t>to understand</a:t>
            </a:r>
          </a:p>
          <a:p>
            <a:r>
              <a:rPr lang="en-GB" dirty="0"/>
              <a:t>No migrations possible</a:t>
            </a:r>
          </a:p>
          <a:p>
            <a:r>
              <a:rPr lang="en-GB" dirty="0"/>
              <a:t>Not OOP</a:t>
            </a:r>
          </a:p>
          <a:p>
            <a:pPr lvl="1"/>
            <a:r>
              <a:rPr lang="en-GB" sz="2200" dirty="0"/>
              <a:t>At least not for database </a:t>
            </a:r>
            <a:r>
              <a:rPr lang="en-GB" sz="2200" dirty="0" smtClean="0"/>
              <a:t>interactions</a:t>
            </a:r>
          </a:p>
          <a:p>
            <a:r>
              <a:rPr lang="en-US" dirty="0" smtClean="0"/>
              <a:t>Much more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16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</Template>
  <TotalTime>456</TotalTime>
  <Words>787</Words>
  <Application>Microsoft Office PowerPoint</Application>
  <PresentationFormat>On-screen Show (4:3)</PresentationFormat>
  <Paragraphs>191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Verve</vt:lpstr>
      <vt:lpstr>Doctrine 2: An introduction</vt:lpstr>
      <vt:lpstr>Who is this guy?</vt:lpstr>
      <vt:lpstr>Doctrine 2 – PHP ORM framework</vt:lpstr>
      <vt:lpstr>What is an ORM?</vt:lpstr>
      <vt:lpstr>What is an ORM?</vt:lpstr>
      <vt:lpstr>What is an ORM?</vt:lpstr>
      <vt:lpstr>What problems they solve?</vt:lpstr>
      <vt:lpstr>What problems they solve?</vt:lpstr>
      <vt:lpstr>What problems they solve?</vt:lpstr>
      <vt:lpstr>Issues with ORMs</vt:lpstr>
      <vt:lpstr>Issues with ORMs</vt:lpstr>
      <vt:lpstr>You might still want to use them</vt:lpstr>
      <vt:lpstr>You might still want to use them</vt:lpstr>
      <vt:lpstr>Frameworks vs From scratch</vt:lpstr>
      <vt:lpstr>PHP ORMs</vt:lpstr>
      <vt:lpstr>PHP ORMs</vt:lpstr>
      <vt:lpstr>Doctrine 1 problems</vt:lpstr>
      <vt:lpstr>Doctrine 1 problems</vt:lpstr>
      <vt:lpstr>Doctrine 1 problems</vt:lpstr>
      <vt:lpstr>Doctrine 2 – let’s have fun!</vt:lpstr>
      <vt:lpstr>Doctrine 2 – let’s have fun</vt:lpstr>
      <vt:lpstr>Doctrine 2 – let’s have fun!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Using Doctrine 2</vt:lpstr>
      <vt:lpstr>Using Doctrine 2</vt:lpstr>
      <vt:lpstr>Using Doctrine 2</vt:lpstr>
      <vt:lpstr>Performance/Overhead</vt:lpstr>
      <vt:lpstr>Performance/Overhead</vt:lpstr>
      <vt:lpstr>Integration with existing apps</vt:lpstr>
      <vt:lpstr>Integration with existing apps</vt:lpstr>
      <vt:lpstr>Conclusion</vt:lpstr>
      <vt:lpstr>Conclusion</vt:lpstr>
      <vt:lpstr>Thank you!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Doctrine ORM and should I use it?</dc:title>
  <dc:creator>Juozas</dc:creator>
  <cp:lastModifiedBy>Juozas</cp:lastModifiedBy>
  <cp:revision>71</cp:revision>
  <dcterms:created xsi:type="dcterms:W3CDTF">2011-07-19T01:59:29Z</dcterms:created>
  <dcterms:modified xsi:type="dcterms:W3CDTF">2012-03-02T19:28:15Z</dcterms:modified>
</cp:coreProperties>
</file>