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57" r:id="rId4"/>
    <p:sldId id="271" r:id="rId5"/>
    <p:sldId id="264" r:id="rId6"/>
    <p:sldId id="261" r:id="rId7"/>
    <p:sldId id="266" r:id="rId8"/>
    <p:sldId id="262" r:id="rId9"/>
    <p:sldId id="263" r:id="rId10"/>
    <p:sldId id="265" r:id="rId11"/>
    <p:sldId id="267" r:id="rId12"/>
    <p:sldId id="260" r:id="rId13"/>
    <p:sldId id="268" r:id="rId14"/>
    <p:sldId id="284" r:id="rId15"/>
    <p:sldId id="285" r:id="rId16"/>
    <p:sldId id="286" r:id="rId17"/>
    <p:sldId id="273" r:id="rId18"/>
    <p:sldId id="270" r:id="rId19"/>
    <p:sldId id="269" r:id="rId20"/>
    <p:sldId id="272" r:id="rId21"/>
    <p:sldId id="274" r:id="rId22"/>
    <p:sldId id="275" r:id="rId23"/>
    <p:sldId id="278" r:id="rId24"/>
    <p:sldId id="276" r:id="rId25"/>
    <p:sldId id="277" r:id="rId26"/>
    <p:sldId id="279" r:id="rId27"/>
    <p:sldId id="280" r:id="rId28"/>
    <p:sldId id="281" r:id="rId29"/>
    <p:sldId id="282" r:id="rId30"/>
    <p:sldId id="283" r:id="rId31"/>
    <p:sldId id="25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5C15AA-B495-420A-900C-84C978AB23EA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844FA211-E7AD-4ECB-85D8-F6271D44E43D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GB" dirty="0"/>
        </a:p>
      </dgm:t>
    </dgm:pt>
    <dgm:pt modelId="{07337BD4-5CC9-4D5F-AF45-392F76C7BF86}" type="parTrans" cxnId="{F81EED2A-7880-42F8-82C3-369381FC6BB5}">
      <dgm:prSet/>
      <dgm:spPr/>
      <dgm:t>
        <a:bodyPr/>
        <a:lstStyle/>
        <a:p>
          <a:endParaRPr lang="en-GB"/>
        </a:p>
      </dgm:t>
    </dgm:pt>
    <dgm:pt modelId="{3C7D1C50-B2C1-477B-8735-5F3719CD4637}" type="sibTrans" cxnId="{F81EED2A-7880-42F8-82C3-369381FC6BB5}">
      <dgm:prSet/>
      <dgm:spPr/>
      <dgm:t>
        <a:bodyPr/>
        <a:lstStyle/>
        <a:p>
          <a:endParaRPr lang="en-GB"/>
        </a:p>
      </dgm:t>
    </dgm:pt>
    <dgm:pt modelId="{7E48EC1B-7A74-4570-8AFC-A3E51BC276F4}">
      <dgm:prSet phldrT="[Text]"/>
      <dgm:spPr/>
      <dgm:t>
        <a:bodyPr/>
        <a:lstStyle/>
        <a:p>
          <a:r>
            <a:rPr lang="en-US" dirty="0" smtClean="0"/>
            <a:t>Availability</a:t>
          </a:r>
          <a:endParaRPr lang="en-GB" dirty="0"/>
        </a:p>
      </dgm:t>
    </dgm:pt>
    <dgm:pt modelId="{9AAA298E-927E-4F8E-8DAD-C17C0AF2E72B}" type="parTrans" cxnId="{262BB5A3-448B-4FB8-B296-E916DE0CE4F9}">
      <dgm:prSet/>
      <dgm:spPr/>
      <dgm:t>
        <a:bodyPr/>
        <a:lstStyle/>
        <a:p>
          <a:endParaRPr lang="en-GB"/>
        </a:p>
      </dgm:t>
    </dgm:pt>
    <dgm:pt modelId="{194D4986-9E57-415A-B730-003C7E2B1AB0}" type="sibTrans" cxnId="{262BB5A3-448B-4FB8-B296-E916DE0CE4F9}">
      <dgm:prSet/>
      <dgm:spPr/>
      <dgm:t>
        <a:bodyPr/>
        <a:lstStyle/>
        <a:p>
          <a:endParaRPr lang="en-GB"/>
        </a:p>
      </dgm:t>
    </dgm:pt>
    <dgm:pt modelId="{BE9CC5E7-F8E1-4E8F-804F-873CCACFE30E}">
      <dgm:prSet phldrT="[Text]"/>
      <dgm:spPr/>
      <dgm:t>
        <a:bodyPr/>
        <a:lstStyle/>
        <a:p>
          <a:r>
            <a:rPr lang="en-US" dirty="0" smtClean="0"/>
            <a:t>Partition tolerance</a:t>
          </a:r>
          <a:endParaRPr lang="en-GB" dirty="0"/>
        </a:p>
      </dgm:t>
    </dgm:pt>
    <dgm:pt modelId="{8394B11C-D01D-40D4-94B2-2D176F98D562}" type="parTrans" cxnId="{AC5AF1F1-5108-4EE4-A981-B269A99F0053}">
      <dgm:prSet/>
      <dgm:spPr/>
      <dgm:t>
        <a:bodyPr/>
        <a:lstStyle/>
        <a:p>
          <a:endParaRPr lang="en-GB"/>
        </a:p>
      </dgm:t>
    </dgm:pt>
    <dgm:pt modelId="{5A3B12EA-5202-4F94-BF0F-8FC518EFC18F}" type="sibTrans" cxnId="{AC5AF1F1-5108-4EE4-A981-B269A99F0053}">
      <dgm:prSet/>
      <dgm:spPr/>
      <dgm:t>
        <a:bodyPr/>
        <a:lstStyle/>
        <a:p>
          <a:endParaRPr lang="en-GB"/>
        </a:p>
      </dgm:t>
    </dgm:pt>
    <dgm:pt modelId="{29B4D649-A896-464E-8A5F-E3183ACA0548}" type="pres">
      <dgm:prSet presAssocID="{2A5C15AA-B495-420A-900C-84C978AB23EA}" presName="compositeShape" presStyleCnt="0">
        <dgm:presLayoutVars>
          <dgm:chMax val="7"/>
          <dgm:dir/>
          <dgm:resizeHandles val="exact"/>
        </dgm:presLayoutVars>
      </dgm:prSet>
      <dgm:spPr/>
    </dgm:pt>
    <dgm:pt modelId="{39173A1D-64B1-4BE1-9CA3-F98C130961EC}" type="pres">
      <dgm:prSet presAssocID="{844FA211-E7AD-4ECB-85D8-F6271D44E43D}" presName="circ1" presStyleLbl="vennNode1" presStyleIdx="0" presStyleCnt="3"/>
      <dgm:spPr/>
    </dgm:pt>
    <dgm:pt modelId="{B8F4E4B3-84F4-4530-B245-3A999127B3B3}" type="pres">
      <dgm:prSet presAssocID="{844FA211-E7AD-4ECB-85D8-F6271D44E43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A9FCAF9-8E93-4278-9B0D-6EB8CAB49309}" type="pres">
      <dgm:prSet presAssocID="{7E48EC1B-7A74-4570-8AFC-A3E51BC276F4}" presName="circ2" presStyleLbl="vennNode1" presStyleIdx="1" presStyleCnt="3"/>
      <dgm:spPr/>
      <dgm:t>
        <a:bodyPr/>
        <a:lstStyle/>
        <a:p>
          <a:endParaRPr lang="en-GB"/>
        </a:p>
      </dgm:t>
    </dgm:pt>
    <dgm:pt modelId="{81560E06-F5B3-4FF7-9170-EDE45C353DA6}" type="pres">
      <dgm:prSet presAssocID="{7E48EC1B-7A74-4570-8AFC-A3E51BC276F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A02B021-7B9F-4DCD-8659-8D73BC96AED2}" type="pres">
      <dgm:prSet presAssocID="{BE9CC5E7-F8E1-4E8F-804F-873CCACFE30E}" presName="circ3" presStyleLbl="vennNode1" presStyleIdx="2" presStyleCnt="3"/>
      <dgm:spPr/>
    </dgm:pt>
    <dgm:pt modelId="{CF9CAFF3-163A-4771-944E-BBF99111C3C5}" type="pres">
      <dgm:prSet presAssocID="{BE9CC5E7-F8E1-4E8F-804F-873CCACFE30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5AE65B3-9DC3-4F44-A2F3-57E40221E477}" type="presOf" srcId="{BE9CC5E7-F8E1-4E8F-804F-873CCACFE30E}" destId="{EA02B021-7B9F-4DCD-8659-8D73BC96AED2}" srcOrd="0" destOrd="0" presId="urn:microsoft.com/office/officeart/2005/8/layout/venn1"/>
    <dgm:cxn modelId="{79C276B5-760B-4B9A-939C-E6B801E52B12}" type="presOf" srcId="{BE9CC5E7-F8E1-4E8F-804F-873CCACFE30E}" destId="{CF9CAFF3-163A-4771-944E-BBF99111C3C5}" srcOrd="1" destOrd="0" presId="urn:microsoft.com/office/officeart/2005/8/layout/venn1"/>
    <dgm:cxn modelId="{45FA109B-A04E-41FC-8D0C-347F0B784234}" type="presOf" srcId="{844FA211-E7AD-4ECB-85D8-F6271D44E43D}" destId="{B8F4E4B3-84F4-4530-B245-3A999127B3B3}" srcOrd="1" destOrd="0" presId="urn:microsoft.com/office/officeart/2005/8/layout/venn1"/>
    <dgm:cxn modelId="{262BB5A3-448B-4FB8-B296-E916DE0CE4F9}" srcId="{2A5C15AA-B495-420A-900C-84C978AB23EA}" destId="{7E48EC1B-7A74-4570-8AFC-A3E51BC276F4}" srcOrd="1" destOrd="0" parTransId="{9AAA298E-927E-4F8E-8DAD-C17C0AF2E72B}" sibTransId="{194D4986-9E57-415A-B730-003C7E2B1AB0}"/>
    <dgm:cxn modelId="{D86846DF-F4E4-4BBF-8A69-E0016C1CA9CA}" type="presOf" srcId="{2A5C15AA-B495-420A-900C-84C978AB23EA}" destId="{29B4D649-A896-464E-8A5F-E3183ACA0548}" srcOrd="0" destOrd="0" presId="urn:microsoft.com/office/officeart/2005/8/layout/venn1"/>
    <dgm:cxn modelId="{F81EED2A-7880-42F8-82C3-369381FC6BB5}" srcId="{2A5C15AA-B495-420A-900C-84C978AB23EA}" destId="{844FA211-E7AD-4ECB-85D8-F6271D44E43D}" srcOrd="0" destOrd="0" parTransId="{07337BD4-5CC9-4D5F-AF45-392F76C7BF86}" sibTransId="{3C7D1C50-B2C1-477B-8735-5F3719CD4637}"/>
    <dgm:cxn modelId="{60C71E6A-0578-4C75-B758-48719A91E1D1}" type="presOf" srcId="{844FA211-E7AD-4ECB-85D8-F6271D44E43D}" destId="{39173A1D-64B1-4BE1-9CA3-F98C130961EC}" srcOrd="0" destOrd="0" presId="urn:microsoft.com/office/officeart/2005/8/layout/venn1"/>
    <dgm:cxn modelId="{AC5AF1F1-5108-4EE4-A981-B269A99F0053}" srcId="{2A5C15AA-B495-420A-900C-84C978AB23EA}" destId="{BE9CC5E7-F8E1-4E8F-804F-873CCACFE30E}" srcOrd="2" destOrd="0" parTransId="{8394B11C-D01D-40D4-94B2-2D176F98D562}" sibTransId="{5A3B12EA-5202-4F94-BF0F-8FC518EFC18F}"/>
    <dgm:cxn modelId="{0C9C3B62-11E9-4D14-B6C9-DFD479716FE6}" type="presOf" srcId="{7E48EC1B-7A74-4570-8AFC-A3E51BC276F4}" destId="{81560E06-F5B3-4FF7-9170-EDE45C353DA6}" srcOrd="1" destOrd="0" presId="urn:microsoft.com/office/officeart/2005/8/layout/venn1"/>
    <dgm:cxn modelId="{8B619D05-CC5F-41DB-8DB5-9DCD5048E845}" type="presOf" srcId="{7E48EC1B-7A74-4570-8AFC-A3E51BC276F4}" destId="{0A9FCAF9-8E93-4278-9B0D-6EB8CAB49309}" srcOrd="0" destOrd="0" presId="urn:microsoft.com/office/officeart/2005/8/layout/venn1"/>
    <dgm:cxn modelId="{E589B2B7-CB8D-490B-9314-EAAC788FDAB4}" type="presParOf" srcId="{29B4D649-A896-464E-8A5F-E3183ACA0548}" destId="{39173A1D-64B1-4BE1-9CA3-F98C130961EC}" srcOrd="0" destOrd="0" presId="urn:microsoft.com/office/officeart/2005/8/layout/venn1"/>
    <dgm:cxn modelId="{B8D8BE05-C02E-459A-A845-9ADD30F02863}" type="presParOf" srcId="{29B4D649-A896-464E-8A5F-E3183ACA0548}" destId="{B8F4E4B3-84F4-4530-B245-3A999127B3B3}" srcOrd="1" destOrd="0" presId="urn:microsoft.com/office/officeart/2005/8/layout/venn1"/>
    <dgm:cxn modelId="{083AF9C0-A637-4205-9C1C-92B4340094F2}" type="presParOf" srcId="{29B4D649-A896-464E-8A5F-E3183ACA0548}" destId="{0A9FCAF9-8E93-4278-9B0D-6EB8CAB49309}" srcOrd="2" destOrd="0" presId="urn:microsoft.com/office/officeart/2005/8/layout/venn1"/>
    <dgm:cxn modelId="{7DB70727-BBF5-4DFC-B7C0-F2A9C7C3253A}" type="presParOf" srcId="{29B4D649-A896-464E-8A5F-E3183ACA0548}" destId="{81560E06-F5B3-4FF7-9170-EDE45C353DA6}" srcOrd="3" destOrd="0" presId="urn:microsoft.com/office/officeart/2005/8/layout/venn1"/>
    <dgm:cxn modelId="{167F3E99-5ED7-4D67-9FED-900BE1AF23FC}" type="presParOf" srcId="{29B4D649-A896-464E-8A5F-E3183ACA0548}" destId="{EA02B021-7B9F-4DCD-8659-8D73BC96AED2}" srcOrd="4" destOrd="0" presId="urn:microsoft.com/office/officeart/2005/8/layout/venn1"/>
    <dgm:cxn modelId="{59CDD3E4-7DD3-4E91-9CD2-C391F3722196}" type="presParOf" srcId="{29B4D649-A896-464E-8A5F-E3183ACA0548}" destId="{CF9CAFF3-163A-4771-944E-BBF99111C3C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73A1D-64B1-4BE1-9CA3-F98C130961EC}">
      <dsp:nvSpPr>
        <dsp:cNvPr id="0" name=""/>
        <dsp:cNvSpPr/>
      </dsp:nvSpPr>
      <dsp:spPr>
        <a:xfrm>
          <a:off x="2743199" y="57149"/>
          <a:ext cx="2743200" cy="2743200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Consistency</a:t>
          </a:r>
          <a:endParaRPr lang="en-GB" sz="2600" kern="1200" dirty="0"/>
        </a:p>
      </dsp:txBody>
      <dsp:txXfrm>
        <a:off x="3108959" y="537209"/>
        <a:ext cx="2011680" cy="1234439"/>
      </dsp:txXfrm>
    </dsp:sp>
    <dsp:sp modelId="{0A9FCAF9-8E93-4278-9B0D-6EB8CAB49309}">
      <dsp:nvSpPr>
        <dsp:cNvPr id="0" name=""/>
        <dsp:cNvSpPr/>
      </dsp:nvSpPr>
      <dsp:spPr>
        <a:xfrm>
          <a:off x="3733037" y="1771649"/>
          <a:ext cx="2743200" cy="2743200"/>
        </a:xfrm>
        <a:prstGeom prst="ellipse">
          <a:avLst/>
        </a:prstGeom>
        <a:solidFill>
          <a:schemeClr val="accent5">
            <a:alpha val="50000"/>
            <a:hueOff val="8842340"/>
            <a:satOff val="-35925"/>
            <a:lumOff val="-794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Availability</a:t>
          </a:r>
          <a:endParaRPr lang="en-GB" sz="2600" kern="1200" dirty="0"/>
        </a:p>
      </dsp:txBody>
      <dsp:txXfrm>
        <a:off x="4572000" y="2480310"/>
        <a:ext cx="1645920" cy="1508760"/>
      </dsp:txXfrm>
    </dsp:sp>
    <dsp:sp modelId="{EA02B021-7B9F-4DCD-8659-8D73BC96AED2}">
      <dsp:nvSpPr>
        <dsp:cNvPr id="0" name=""/>
        <dsp:cNvSpPr/>
      </dsp:nvSpPr>
      <dsp:spPr>
        <a:xfrm>
          <a:off x="1753361" y="1771649"/>
          <a:ext cx="2743200" cy="2743200"/>
        </a:xfrm>
        <a:prstGeom prst="ellipse">
          <a:avLst/>
        </a:prstGeom>
        <a:solidFill>
          <a:schemeClr val="accent5">
            <a:alpha val="50000"/>
            <a:hueOff val="17684680"/>
            <a:satOff val="-71851"/>
            <a:lumOff val="-1588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Partition tolerance</a:t>
          </a:r>
          <a:endParaRPr lang="en-GB" sz="2600" kern="1200" dirty="0"/>
        </a:p>
      </dsp:txBody>
      <dsp:txXfrm>
        <a:off x="2011679" y="2480310"/>
        <a:ext cx="1645920" cy="1508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663-8459-4101-83DD-787F39E4DE20}" type="datetimeFigureOut">
              <a:rPr lang="en-GB" smtClean="0"/>
              <a:t>18/04/2012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FC8B7-6DD9-40D3-971B-6419BFF2D994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663-8459-4101-83DD-787F39E4DE20}" type="datetimeFigureOut">
              <a:rPr lang="en-GB" smtClean="0"/>
              <a:t>18/04/2012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C8B7-6DD9-40D3-971B-6419BFF2D9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663-8459-4101-83DD-787F39E4DE20}" type="datetimeFigureOut">
              <a:rPr lang="en-GB" smtClean="0"/>
              <a:t>18/04/2012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C8B7-6DD9-40D3-971B-6419BFF2D9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C6ED663-8459-4101-83DD-787F39E4DE20}" type="datetimeFigureOut">
              <a:rPr lang="en-GB" smtClean="0"/>
              <a:t>18/04/2012</a:t>
            </a:fld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EF7FC8B7-6DD9-40D3-971B-6419BFF2D994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663-8459-4101-83DD-787F39E4DE20}" type="datetimeFigureOut">
              <a:rPr lang="en-GB" smtClean="0"/>
              <a:t>18/04/2012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C8B7-6DD9-40D3-971B-6419BFF2D99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663-8459-4101-83DD-787F39E4DE20}" type="datetimeFigureOut">
              <a:rPr lang="en-GB" smtClean="0"/>
              <a:t>18/04/2012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C8B7-6DD9-40D3-971B-6419BFF2D99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C8B7-6DD9-40D3-971B-6419BFF2D99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663-8459-4101-83DD-787F39E4DE20}" type="datetimeFigureOut">
              <a:rPr lang="en-GB" smtClean="0"/>
              <a:t>18/04/2012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663-8459-4101-83DD-787F39E4DE20}" type="datetimeFigureOut">
              <a:rPr lang="en-GB" smtClean="0"/>
              <a:t>18/04/2012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C8B7-6DD9-40D3-971B-6419BFF2D99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663-8459-4101-83DD-787F39E4DE20}" type="datetimeFigureOut">
              <a:rPr lang="en-GB" smtClean="0"/>
              <a:t>18/04/2012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C8B7-6DD9-40D3-971B-6419BFF2D9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C6ED663-8459-4101-83DD-787F39E4DE20}" type="datetimeFigureOut">
              <a:rPr lang="en-GB" smtClean="0"/>
              <a:t>18/04/2012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7FC8B7-6DD9-40D3-971B-6419BFF2D99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663-8459-4101-83DD-787F39E4DE20}" type="datetimeFigureOut">
              <a:rPr lang="en-GB" smtClean="0"/>
              <a:t>18/04/2012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FC8B7-6DD9-40D3-971B-6419BFF2D99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C6ED663-8459-4101-83DD-787F39E4DE20}" type="datetimeFigureOut">
              <a:rPr lang="en-GB" smtClean="0"/>
              <a:t>18/04/2012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EF7FC8B7-6DD9-40D3-971B-6419BFF2D99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species.co.uk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witter.com/juokaz" TargetMode="External"/><Relationship Id="rId4" Type="http://schemas.openxmlformats.org/officeDocument/2006/relationships/hyperlink" Target="http://juokaz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juozas@juokaz.com" TargetMode="External"/><Relationship Id="rId2" Type="http://schemas.openxmlformats.org/officeDocument/2006/relationships/hyperlink" Target="http://juokaz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twitter.com/juokaz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://en.wikipedia.org/wiki/CAP_theorem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Choosing the right </a:t>
            </a:r>
            <a:r>
              <a:rPr lang="en-GB" dirty="0" err="1"/>
              <a:t>NoSQL</a:t>
            </a:r>
            <a:r>
              <a:rPr lang="en-GB" dirty="0"/>
              <a:t> database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3980656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Juozas </a:t>
            </a:r>
            <a:r>
              <a:rPr lang="en-US" i="1" smtClean="0"/>
              <a:t>“Joe”</a:t>
            </a:r>
            <a:r>
              <a:rPr lang="en-US" smtClean="0"/>
              <a:t> Kaziuk</a:t>
            </a:r>
            <a:r>
              <a:rPr lang="lt-LT" smtClean="0"/>
              <a:t>ė</a:t>
            </a:r>
            <a:r>
              <a:rPr lang="en-US" smtClean="0"/>
              <a:t>nas</a:t>
            </a:r>
            <a:endParaRPr lang="lt-LT" smtClean="0"/>
          </a:p>
          <a:p>
            <a:r>
              <a:rPr lang="en-US" sz="2800" smtClean="0"/>
              <a:t>http://juokaz.com / juozas@juokaz.com / @juokaz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676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Acid:</a:t>
            </a:r>
          </a:p>
          <a:p>
            <a:pPr lvl="1"/>
            <a:r>
              <a:rPr lang="en-US" dirty="0" smtClean="0"/>
              <a:t>Atomicity</a:t>
            </a:r>
            <a:endParaRPr lang="en-US" dirty="0"/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Isolation</a:t>
            </a:r>
          </a:p>
          <a:p>
            <a:pPr lvl="1"/>
            <a:r>
              <a:rPr lang="en-US" dirty="0" smtClean="0"/>
              <a:t>Durability</a:t>
            </a:r>
          </a:p>
          <a:p>
            <a:r>
              <a:rPr lang="en-US" dirty="0" smtClean="0"/>
              <a:t>Hard to implement in distributed systems</a:t>
            </a:r>
          </a:p>
          <a:p>
            <a:r>
              <a:rPr lang="en-US" dirty="0" smtClean="0"/>
              <a:t>Eventual consistency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ACID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564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Schema-less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Key Value</a:t>
            </a:r>
          </a:p>
          <a:p>
            <a:pPr lvl="2"/>
            <a:r>
              <a:rPr lang="en-US" dirty="0" smtClean="0"/>
              <a:t>Dynamo, </a:t>
            </a:r>
            <a:r>
              <a:rPr lang="en-US" dirty="0" err="1" smtClean="0"/>
              <a:t>Membase</a:t>
            </a:r>
            <a:r>
              <a:rPr lang="en-US" dirty="0" smtClean="0"/>
              <a:t>, </a:t>
            </a:r>
            <a:r>
              <a:rPr lang="en-US" dirty="0" err="1" smtClean="0"/>
              <a:t>Riak</a:t>
            </a:r>
            <a:r>
              <a:rPr lang="en-US" dirty="0" smtClean="0"/>
              <a:t>, </a:t>
            </a:r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 smtClean="0"/>
              <a:t>Document</a:t>
            </a:r>
          </a:p>
          <a:p>
            <a:pPr lvl="2"/>
            <a:r>
              <a:rPr lang="en-US" dirty="0" err="1" smtClean="0"/>
              <a:t>MongoDB</a:t>
            </a:r>
            <a:r>
              <a:rPr lang="en-US" dirty="0" smtClean="0"/>
              <a:t> and </a:t>
            </a:r>
            <a:r>
              <a:rPr lang="en-US" dirty="0" err="1" smtClean="0"/>
              <a:t>CouchDB</a:t>
            </a:r>
            <a:endParaRPr lang="en-US" dirty="0" smtClean="0"/>
          </a:p>
          <a:p>
            <a:pPr lvl="1"/>
            <a:r>
              <a:rPr lang="en-US" dirty="0" smtClean="0"/>
              <a:t>Graph</a:t>
            </a:r>
          </a:p>
          <a:p>
            <a:pPr lvl="2"/>
            <a:r>
              <a:rPr lang="en-US" dirty="0" smtClean="0"/>
              <a:t>Neo4j, </a:t>
            </a:r>
            <a:r>
              <a:rPr lang="en-US" dirty="0" err="1" smtClean="0"/>
              <a:t>FlockDB</a:t>
            </a:r>
            <a:endParaRPr lang="en-US" dirty="0" smtClean="0"/>
          </a:p>
          <a:p>
            <a:pPr lvl="1"/>
            <a:r>
              <a:rPr lang="en-US" dirty="0" smtClean="0"/>
              <a:t>Column</a:t>
            </a:r>
          </a:p>
          <a:p>
            <a:pPr lvl="2"/>
            <a:r>
              <a:rPr lang="en-US" dirty="0" smtClean="0"/>
              <a:t>Big Table, Cassandra, </a:t>
            </a:r>
            <a:r>
              <a:rPr lang="en-US" dirty="0" err="1" smtClean="0"/>
              <a:t>Hbase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23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defines architecture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4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</a:t>
            </a:r>
          </a:p>
          <a:p>
            <a:pPr lvl="1"/>
            <a:r>
              <a:rPr lang="en-US" dirty="0" smtClean="0"/>
              <a:t>Business model</a:t>
            </a:r>
          </a:p>
          <a:p>
            <a:pPr lvl="1"/>
            <a:r>
              <a:rPr lang="en-US" dirty="0" smtClean="0"/>
              <a:t>Use cases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Requirements</a:t>
            </a:r>
          </a:p>
          <a:p>
            <a:r>
              <a:rPr lang="en-US" dirty="0" smtClean="0"/>
              <a:t>Do not over-engineer, it will fail anyway</a:t>
            </a:r>
          </a:p>
          <a:p>
            <a:r>
              <a:rPr lang="en-US" dirty="0" smtClean="0"/>
              <a:t>Do not lock-in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defines 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64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queries</a:t>
            </a:r>
          </a:p>
          <a:p>
            <a:pPr lvl="1"/>
            <a:r>
              <a:rPr lang="en-US" dirty="0" smtClean="0"/>
              <a:t>Index data</a:t>
            </a:r>
          </a:p>
          <a:p>
            <a:r>
              <a:rPr lang="en-US" dirty="0" smtClean="0"/>
              <a:t>Map/Reduce</a:t>
            </a:r>
          </a:p>
          <a:p>
            <a:r>
              <a:rPr lang="en-US" dirty="0" smtClean="0"/>
              <a:t>Key lookups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patterns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08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by Google</a:t>
            </a:r>
            <a:endParaRPr lang="en-GB" dirty="0" smtClean="0"/>
          </a:p>
          <a:p>
            <a:r>
              <a:rPr lang="en-US" dirty="0" smtClean="0"/>
              <a:t>Process data using mappers and reducers</a:t>
            </a:r>
          </a:p>
          <a:p>
            <a:r>
              <a:rPr lang="en-US" dirty="0" smtClean="0"/>
              <a:t>Can be distributed on any amount of machines</a:t>
            </a:r>
          </a:p>
          <a:p>
            <a:r>
              <a:rPr lang="en-US" dirty="0" smtClean="0"/>
              <a:t>Popular to use with </a:t>
            </a:r>
            <a:r>
              <a:rPr lang="en-US" dirty="0" err="1" smtClean="0"/>
              <a:t>Hadoop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539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6" name="Picture 4" descr="http://static.sharpthinking.com.au/2010/map-reduce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58" y="332656"/>
            <a:ext cx="9173709" cy="623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81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don’t need secondary-indices anything will work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4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systems are tricky</a:t>
            </a:r>
          </a:p>
          <a:p>
            <a:r>
              <a:rPr lang="en-US" dirty="0" smtClean="0"/>
              <a:t>Databases are buggy…</a:t>
            </a:r>
          </a:p>
          <a:p>
            <a:r>
              <a:rPr lang="en-US" dirty="0" smtClean="0"/>
              <a:t>Foursquare, </a:t>
            </a:r>
            <a:r>
              <a:rPr lang="en-US" dirty="0" err="1" smtClean="0"/>
              <a:t>Tumblr</a:t>
            </a:r>
            <a:r>
              <a:rPr lang="en-US" dirty="0" smtClean="0"/>
              <a:t>, Twitter and more publicly failed</a:t>
            </a:r>
          </a:p>
          <a:p>
            <a:r>
              <a:rPr lang="en-US" dirty="0" smtClean="0"/>
              <a:t>Outage</a:t>
            </a:r>
          </a:p>
          <a:p>
            <a:r>
              <a:rPr lang="en-US" dirty="0" smtClean="0"/>
              <a:t>Data loss</a:t>
            </a:r>
          </a:p>
          <a:p>
            <a:r>
              <a:rPr lang="en-US" dirty="0" smtClean="0"/>
              <a:t>Consistency problem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will fail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083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is not your goal*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2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uozas\Documents\personal\pictures\profile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8700" y="-387424"/>
            <a:ext cx="10909212" cy="72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45282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FFFF00"/>
                </a:solidFill>
              </a:rPr>
              <a:t>Who is this guy?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7456" y="1484784"/>
            <a:ext cx="4896544" cy="4970024"/>
          </a:xfrm>
          <a:solidFill>
            <a:schemeClr val="bg1">
              <a:alpha val="90000"/>
            </a:schemeClr>
          </a:solidFill>
        </p:spPr>
        <p:txBody>
          <a:bodyPr>
            <a:normAutofit/>
          </a:bodyPr>
          <a:lstStyle/>
          <a:p>
            <a:pPr marL="382588" indent="-382588">
              <a:spcAft>
                <a:spcPts val="1200"/>
              </a:spcAft>
            </a:pPr>
            <a:r>
              <a:rPr lang="en-US" sz="2300" dirty="0" err="1" smtClean="0"/>
              <a:t>Juozas</a:t>
            </a:r>
            <a:r>
              <a:rPr lang="en-US" sz="2300" dirty="0" smtClean="0"/>
              <a:t> </a:t>
            </a:r>
            <a:r>
              <a:rPr lang="en-US" sz="2300" dirty="0" err="1" smtClean="0"/>
              <a:t>Kaziuk</a:t>
            </a:r>
            <a:r>
              <a:rPr lang="lt-LT" sz="2300" dirty="0" smtClean="0"/>
              <a:t>ėnas</a:t>
            </a:r>
            <a:r>
              <a:rPr lang="en-US" sz="2300" dirty="0" smtClean="0"/>
              <a:t>, Lithuanian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 smtClean="0"/>
              <a:t>You can call me </a:t>
            </a:r>
            <a:r>
              <a:rPr lang="en-US" sz="2300" i="1" dirty="0" smtClean="0"/>
              <a:t>Joe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 smtClean="0"/>
              <a:t>~4 years in Edinburgh, UK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 smtClean="0"/>
              <a:t>CEO of </a:t>
            </a:r>
            <a:r>
              <a:rPr lang="en-US" sz="2300" dirty="0" smtClean="0">
                <a:hlinkClick r:id="rId3"/>
              </a:rPr>
              <a:t>Web Species Ltd</a:t>
            </a:r>
            <a:endParaRPr lang="en-US" sz="2300" dirty="0" smtClean="0"/>
          </a:p>
          <a:p>
            <a:pPr marL="382588" indent="-382588">
              <a:spcAft>
                <a:spcPts val="1200"/>
              </a:spcAft>
            </a:pPr>
            <a:r>
              <a:rPr lang="en-US" sz="2300" i="1" dirty="0" smtClean="0"/>
              <a:t>Occasional</a:t>
            </a:r>
            <a:r>
              <a:rPr lang="en-US" sz="2300" dirty="0" smtClean="0"/>
              <a:t> open source developer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 smtClean="0"/>
              <a:t>Conferences speaker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 smtClean="0"/>
              <a:t>More info in </a:t>
            </a:r>
            <a:r>
              <a:rPr lang="en-US" sz="2300" b="1" dirty="0" smtClean="0">
                <a:hlinkClick r:id="rId4"/>
              </a:rPr>
              <a:t>http://juokaz.com</a:t>
            </a:r>
            <a:endParaRPr lang="en-US" sz="2300" b="1" dirty="0" smtClean="0"/>
          </a:p>
          <a:p>
            <a:pPr marL="382588" indent="-382588">
              <a:spcAft>
                <a:spcPts val="1200"/>
              </a:spcAft>
            </a:pPr>
            <a:r>
              <a:rPr lang="en-US" sz="3700" dirty="0" smtClean="0"/>
              <a:t>Tweet me </a:t>
            </a:r>
            <a:r>
              <a:rPr lang="en-US" sz="3700" dirty="0" smtClean="0">
                <a:solidFill>
                  <a:srgbClr val="FFFF00"/>
                </a:solidFill>
                <a:hlinkClick r:id="rId5"/>
              </a:rPr>
              <a:t>@</a:t>
            </a:r>
            <a:r>
              <a:rPr lang="en-US" sz="3700" dirty="0" err="1" smtClean="0">
                <a:solidFill>
                  <a:srgbClr val="FFFF00"/>
                </a:solidFill>
                <a:hlinkClick r:id="rId5"/>
              </a:rPr>
              <a:t>juokaz</a:t>
            </a:r>
            <a:endParaRPr lang="en-GB" sz="37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49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1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&gt; SQL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Horizontal scalability</a:t>
            </a:r>
          </a:p>
          <a:p>
            <a:r>
              <a:rPr lang="en-US" dirty="0" smtClean="0"/>
              <a:t>High write OR read throughput </a:t>
            </a:r>
          </a:p>
          <a:p>
            <a:r>
              <a:rPr lang="en-US" dirty="0" smtClean="0"/>
              <a:t>Stores any data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 partial reads</a:t>
            </a:r>
          </a:p>
          <a:p>
            <a:r>
              <a:rPr lang="en-US" dirty="0"/>
              <a:t>No security</a:t>
            </a:r>
          </a:p>
          <a:p>
            <a:r>
              <a:rPr lang="en-US" dirty="0"/>
              <a:t>No relational model</a:t>
            </a:r>
          </a:p>
          <a:p>
            <a:r>
              <a:rPr lang="en-US" dirty="0"/>
              <a:t>Only stores data, no reporting, aggregating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RDBMS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&lt; 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84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Distribution model</a:t>
            </a:r>
          </a:p>
          <a:p>
            <a:pPr lvl="1"/>
            <a:r>
              <a:rPr lang="en-US" dirty="0" smtClean="0"/>
              <a:t>Dynamo like</a:t>
            </a:r>
          </a:p>
          <a:p>
            <a:pPr lvl="1"/>
            <a:r>
              <a:rPr lang="en-US" dirty="0" smtClean="0"/>
              <a:t>Master-Master</a:t>
            </a:r>
          </a:p>
          <a:p>
            <a:pPr lvl="1"/>
            <a:r>
              <a:rPr lang="en-US" dirty="0" smtClean="0"/>
              <a:t>Master-Slave</a:t>
            </a:r>
          </a:p>
          <a:p>
            <a:r>
              <a:rPr lang="en-US" dirty="0" smtClean="0"/>
              <a:t>Query model</a:t>
            </a:r>
          </a:p>
          <a:p>
            <a:pPr lvl="1"/>
            <a:r>
              <a:rPr lang="en-US" dirty="0" smtClean="0"/>
              <a:t>Map/Reduce</a:t>
            </a:r>
          </a:p>
          <a:p>
            <a:pPr lvl="1"/>
            <a:r>
              <a:rPr lang="en-US" dirty="0" smtClean="0"/>
              <a:t>Dynamic queries </a:t>
            </a:r>
          </a:p>
          <a:p>
            <a:r>
              <a:rPr lang="en-US" dirty="0" smtClean="0"/>
              <a:t>Disk structure</a:t>
            </a:r>
          </a:p>
          <a:p>
            <a:pPr lvl="1"/>
            <a:r>
              <a:rPr lang="en-US" dirty="0" smtClean="0"/>
              <a:t>How database is persisted on a disk</a:t>
            </a:r>
          </a:p>
          <a:p>
            <a:pPr lvl="1"/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67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In-memory database (needs to fit in memory*)</a:t>
            </a:r>
          </a:p>
          <a:p>
            <a:pPr lvl="1"/>
            <a:r>
              <a:rPr lang="en-US" dirty="0" smtClean="0"/>
              <a:t>Eventual consistency in disk</a:t>
            </a:r>
          </a:p>
          <a:p>
            <a:r>
              <a:rPr lang="en-US" dirty="0" smtClean="0"/>
              <a:t>Master-slave replication</a:t>
            </a:r>
          </a:p>
          <a:p>
            <a:r>
              <a:rPr lang="en-US" dirty="0" smtClean="0"/>
              <a:t>Key-value, but also sets, lists and hashes</a:t>
            </a:r>
          </a:p>
          <a:p>
            <a:r>
              <a:rPr lang="en-US" dirty="0" smtClean="0"/>
              <a:t>Supports transactions</a:t>
            </a:r>
          </a:p>
          <a:p>
            <a:r>
              <a:rPr lang="en-US" dirty="0" smtClean="0"/>
              <a:t>Good for expiring and/or rapidly changing data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249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Master/Slave replication</a:t>
            </a:r>
          </a:p>
          <a:p>
            <a:r>
              <a:rPr lang="en-US" dirty="0" err="1" smtClean="0"/>
              <a:t>Sharding</a:t>
            </a:r>
            <a:endParaRPr lang="en-US" dirty="0" smtClean="0"/>
          </a:p>
          <a:p>
            <a:r>
              <a:rPr lang="en-US" dirty="0" smtClean="0"/>
              <a:t>Dynamic queries</a:t>
            </a:r>
          </a:p>
          <a:p>
            <a:pPr lvl="1"/>
            <a:r>
              <a:rPr lang="en-US" dirty="0" smtClean="0"/>
              <a:t>Using JavaScript expressions</a:t>
            </a:r>
          </a:p>
          <a:p>
            <a:r>
              <a:rPr lang="en-US" dirty="0" smtClean="0"/>
              <a:t>Update-in-place with atomic operations</a:t>
            </a:r>
          </a:p>
          <a:p>
            <a:r>
              <a:rPr lang="en-US" dirty="0" smtClean="0"/>
              <a:t>Can store files</a:t>
            </a:r>
          </a:p>
          <a:p>
            <a:r>
              <a:rPr lang="en-US" dirty="0" smtClean="0"/>
              <a:t>For anything MySQL would be used for, but schema-less is required</a:t>
            </a:r>
          </a:p>
          <a:p>
            <a:r>
              <a:rPr lang="en-US" dirty="0" smtClean="0"/>
              <a:t>Used to be unreliable on a single machine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5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Bi-directional replication. Master-master</a:t>
            </a:r>
          </a:p>
          <a:p>
            <a:r>
              <a:rPr lang="en-US" dirty="0" smtClean="0"/>
              <a:t>Versioning and conflict detection</a:t>
            </a:r>
          </a:p>
          <a:p>
            <a:r>
              <a:rPr lang="en-US" dirty="0" smtClean="0"/>
              <a:t>Always consistent</a:t>
            </a:r>
          </a:p>
          <a:p>
            <a:r>
              <a:rPr lang="en-US" dirty="0" smtClean="0"/>
              <a:t>Needs compacting, not good for rapid changing data</a:t>
            </a:r>
          </a:p>
          <a:p>
            <a:r>
              <a:rPr lang="en-US" dirty="0" smtClean="0"/>
              <a:t>Map/Reduce as query mechanism</a:t>
            </a:r>
          </a:p>
          <a:p>
            <a:r>
              <a:rPr lang="en-US" dirty="0" smtClean="0"/>
              <a:t>Real-time data updates feed (_changes)</a:t>
            </a:r>
          </a:p>
          <a:p>
            <a:r>
              <a:rPr lang="en-US" dirty="0" smtClean="0"/>
              <a:t>Document validation</a:t>
            </a:r>
          </a:p>
          <a:p>
            <a:r>
              <a:rPr lang="en-US" dirty="0" smtClean="0"/>
              <a:t>Best for offline systems. Great for content stores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CouchDB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27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writes than reads</a:t>
            </a:r>
          </a:p>
          <a:p>
            <a:r>
              <a:rPr lang="en-US" dirty="0" smtClean="0"/>
              <a:t>Query by column</a:t>
            </a:r>
          </a:p>
          <a:p>
            <a:r>
              <a:rPr lang="en-US" dirty="0" smtClean="0"/>
              <a:t>Secondary indices</a:t>
            </a:r>
          </a:p>
          <a:p>
            <a:r>
              <a:rPr lang="en-US" dirty="0" smtClean="0"/>
              <a:t>Map/reduce possible with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Complex, Java system</a:t>
            </a:r>
          </a:p>
          <a:p>
            <a:r>
              <a:rPr lang="en-US" dirty="0" smtClean="0"/>
              <a:t>Used to store a lot of data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99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Map/Reduce with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Random access</a:t>
            </a:r>
          </a:p>
          <a:p>
            <a:r>
              <a:rPr lang="en-US" dirty="0" smtClean="0"/>
              <a:t>Real-time read/write access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805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database</a:t>
            </a:r>
          </a:p>
          <a:p>
            <a:r>
              <a:rPr lang="en-US" dirty="0" smtClean="0"/>
              <a:t>Master-slave</a:t>
            </a:r>
          </a:p>
          <a:p>
            <a:r>
              <a:rPr lang="en-US" dirty="0" smtClean="0"/>
              <a:t>Path finding</a:t>
            </a:r>
          </a:p>
          <a:p>
            <a:r>
              <a:rPr lang="en-US" dirty="0" smtClean="0"/>
              <a:t>Optimized for reads</a:t>
            </a:r>
          </a:p>
          <a:p>
            <a:r>
              <a:rPr lang="en-US" dirty="0" smtClean="0"/>
              <a:t>For complicated interconnected data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90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will fail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7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FF0000"/>
                </a:solidFill>
              </a:rPr>
              <a:t>Do not throw away MySQL</a:t>
            </a:r>
            <a:endParaRPr lang="en-GB" sz="5400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2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Disk I/O</a:t>
            </a:r>
          </a:p>
          <a:p>
            <a:pPr lvl="1"/>
            <a:r>
              <a:rPr lang="en-US" dirty="0" smtClean="0"/>
              <a:t>CPU utilization</a:t>
            </a:r>
          </a:p>
          <a:p>
            <a:r>
              <a:rPr lang="en-US" dirty="0" smtClean="0"/>
              <a:t>Don’t try to make a database do things it wasn’t designed for</a:t>
            </a:r>
          </a:p>
          <a:p>
            <a:r>
              <a:rPr lang="en-US" dirty="0" smtClean="0"/>
              <a:t>Create a non-relational model</a:t>
            </a:r>
          </a:p>
          <a:p>
            <a:r>
              <a:rPr lang="en-US" dirty="0" err="1" smtClean="0"/>
              <a:t>Denormalize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will fail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1899136"/>
          </a:xfrm>
        </p:spPr>
        <p:txBody>
          <a:bodyPr>
            <a:normAutofit/>
          </a:bodyPr>
          <a:lstStyle/>
          <a:p>
            <a:r>
              <a:rPr lang="en-US" sz="2800" dirty="0"/>
              <a:t>Keep in touch</a:t>
            </a:r>
          </a:p>
          <a:p>
            <a:pPr lvl="1"/>
            <a:r>
              <a:rPr lang="en-US" sz="2400" dirty="0">
                <a:hlinkClick r:id="rId2"/>
              </a:rPr>
              <a:t>http://juokaz.com</a:t>
            </a:r>
            <a:endParaRPr lang="lt-LT" sz="2400" dirty="0"/>
          </a:p>
          <a:p>
            <a:pPr lvl="1"/>
            <a:r>
              <a:rPr lang="lt-LT" sz="2400" dirty="0">
                <a:hlinkClick r:id="rId3"/>
              </a:rPr>
              <a:t>juozas</a:t>
            </a:r>
            <a:r>
              <a:rPr lang="en-US" sz="2400" dirty="0">
                <a:hlinkClick r:id="rId3"/>
              </a:rPr>
              <a:t>@juokaz.com</a:t>
            </a:r>
            <a:endParaRPr lang="en-US" sz="2400" dirty="0"/>
          </a:p>
          <a:p>
            <a:pPr lvl="1"/>
            <a:r>
              <a:rPr lang="en-US" sz="2400" dirty="0"/>
              <a:t>twitter: </a:t>
            </a:r>
            <a:r>
              <a:rPr lang="en-US" sz="2400" dirty="0">
                <a:hlinkClick r:id="rId4"/>
              </a:rPr>
              <a:t>@</a:t>
            </a:r>
            <a:r>
              <a:rPr lang="en-US" sz="2400" dirty="0" err="1" smtClean="0">
                <a:hlinkClick r:id="rId4"/>
              </a:rPr>
              <a:t>juokaz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5480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Relational model</a:t>
            </a:r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Integration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throw away MySQL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35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</a:p>
          <a:p>
            <a:r>
              <a:rPr lang="en-US" dirty="0" smtClean="0"/>
              <a:t>Consistency</a:t>
            </a:r>
          </a:p>
          <a:p>
            <a:r>
              <a:rPr lang="en-US" dirty="0" smtClean="0"/>
              <a:t>Isolation</a:t>
            </a:r>
          </a:p>
          <a:p>
            <a:r>
              <a:rPr lang="en-US" dirty="0" smtClean="0"/>
              <a:t>Durability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42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Vertical scalability</a:t>
            </a:r>
          </a:p>
          <a:p>
            <a:pPr lvl="1"/>
            <a:r>
              <a:rPr lang="en-US" dirty="0" smtClean="0"/>
              <a:t>Hardware (memory) limits</a:t>
            </a:r>
          </a:p>
          <a:p>
            <a:r>
              <a:rPr lang="en-US" dirty="0" smtClean="0"/>
              <a:t>Horizontal scalability</a:t>
            </a:r>
          </a:p>
          <a:p>
            <a:pPr lvl="1"/>
            <a:r>
              <a:rPr lang="en-US" dirty="0" smtClean="0"/>
              <a:t>Joins</a:t>
            </a:r>
          </a:p>
          <a:p>
            <a:pPr lvl="1"/>
            <a:r>
              <a:rPr lang="en-US" dirty="0" smtClean="0"/>
              <a:t>Transactions</a:t>
            </a:r>
          </a:p>
          <a:p>
            <a:r>
              <a:rPr lang="en-US" dirty="0" smtClean="0"/>
              <a:t>Consistency is a major bottleneck 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RDBMS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24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553422"/>
              </p:ext>
            </p:extLst>
          </p:nvPr>
        </p:nvGraphicFramePr>
        <p:xfrm>
          <a:off x="457200" y="1524000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6156012"/>
            <a:ext cx="468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</a:t>
            </a:r>
            <a:r>
              <a:rPr lang="en-GB" dirty="0" smtClean="0">
                <a:hlinkClick r:id="rId7"/>
              </a:rPr>
              <a:t>http://en.wikipedia.org/wiki/CAP_theorem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744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birth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driven projects</a:t>
            </a:r>
          </a:p>
          <a:p>
            <a:r>
              <a:rPr lang="en-US" dirty="0" smtClean="0"/>
              <a:t>A lot of data</a:t>
            </a:r>
          </a:p>
          <a:p>
            <a:r>
              <a:rPr lang="en-US" dirty="0" smtClean="0"/>
              <a:t>Real-time analysis</a:t>
            </a:r>
          </a:p>
          <a:p>
            <a:r>
              <a:rPr lang="en-US" dirty="0" smtClean="0"/>
              <a:t>Google </a:t>
            </a:r>
            <a:r>
              <a:rPr lang="en-US" dirty="0" err="1" smtClean="0"/>
              <a:t>BigTable</a:t>
            </a:r>
            <a:r>
              <a:rPr lang="en-US" dirty="0" smtClean="0"/>
              <a:t> and Amazon Dynamo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823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423</TotalTime>
  <Words>523</Words>
  <Application>Microsoft Office PowerPoint</Application>
  <PresentationFormat>On-screen Show (4:3)</PresentationFormat>
  <Paragraphs>166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Paper</vt:lpstr>
      <vt:lpstr>Choosing the right NoSQL database</vt:lpstr>
      <vt:lpstr>Who is this guy?</vt:lpstr>
      <vt:lpstr>Do not throw away MySQL</vt:lpstr>
      <vt:lpstr>Don’t throw away MySQL</vt:lpstr>
      <vt:lpstr>ACID</vt:lpstr>
      <vt:lpstr>Problems with RDBMS</vt:lpstr>
      <vt:lpstr>CAP theorem</vt:lpstr>
      <vt:lpstr>NoSQL birth</vt:lpstr>
      <vt:lpstr>NoSQL</vt:lpstr>
      <vt:lpstr>Relaxed ACID</vt:lpstr>
      <vt:lpstr>Schema</vt:lpstr>
      <vt:lpstr>Business defines architecture</vt:lpstr>
      <vt:lpstr>Business defines architecture</vt:lpstr>
      <vt:lpstr>Access patterns</vt:lpstr>
      <vt:lpstr>Map/Reduce</vt:lpstr>
      <vt:lpstr>PowerPoint Presentation</vt:lpstr>
      <vt:lpstr>If you don’t need secondary-indices anything will work</vt:lpstr>
      <vt:lpstr>You will fail</vt:lpstr>
      <vt:lpstr>Performance is not your goal*</vt:lpstr>
      <vt:lpstr>Choosing</vt:lpstr>
      <vt:lpstr>NoSQL vs RDBMS</vt:lpstr>
      <vt:lpstr>Pick</vt:lpstr>
      <vt:lpstr>Redis</vt:lpstr>
      <vt:lpstr>MongoDB</vt:lpstr>
      <vt:lpstr>CouchDB</vt:lpstr>
      <vt:lpstr>Cassandra</vt:lpstr>
      <vt:lpstr>HBase</vt:lpstr>
      <vt:lpstr>Neo4j</vt:lpstr>
      <vt:lpstr>Database will fail</vt:lpstr>
      <vt:lpstr>Database will fail</vt:lpstr>
      <vt:lpstr>Thank you!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Choosing the right NoSQL database</dc:title>
  <dc:creator>Juozas</dc:creator>
  <cp:lastModifiedBy>Juozas</cp:lastModifiedBy>
  <cp:revision>22</cp:revision>
  <dcterms:created xsi:type="dcterms:W3CDTF">2012-04-18T01:16:18Z</dcterms:created>
  <dcterms:modified xsi:type="dcterms:W3CDTF">2012-04-18T08:19:58Z</dcterms:modified>
</cp:coreProperties>
</file>