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Innovative Monitoring System for </a:t>
            </a:r>
            <a:r>
              <a:rPr lang="en-US" dirty="0" err="1"/>
              <a:t>TeleICU</a:t>
            </a:r>
            <a:r>
              <a:rPr lang="en-US" dirty="0"/>
              <a:t> Patients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IN" dirty="0"/>
              <a:t>Problem Statement</a:t>
            </a:r>
            <a:endParaRPr lang="en-US" dirty="0"/>
          </a:p>
        </p:txBody>
      </p:sp>
      <p:sp>
        <p:nvSpPr>
          <p:cNvPr id="5" name="Content Placeholder 4">
            <a:extLst>
              <a:ext uri="{FF2B5EF4-FFF2-40B4-BE49-F238E27FC236}">
                <a16:creationId xmlns:a16="http://schemas.microsoft.com/office/drawing/2014/main" id="{55176108-73B8-628A-77D8-5AE141DECF6F}"/>
              </a:ext>
            </a:extLst>
          </p:cNvPr>
          <p:cNvSpPr>
            <a:spLocks noGrp="1"/>
          </p:cNvSpPr>
          <p:nvPr>
            <p:ph idx="1"/>
          </p:nvPr>
        </p:nvSpPr>
        <p:spPr>
          <a:xfrm>
            <a:off x="581192" y="2438400"/>
            <a:ext cx="11029615" cy="3066472"/>
          </a:xfrm>
        </p:spPr>
        <p:txBody>
          <a:bodyPr>
            <a:noAutofit/>
          </a:bodyPr>
          <a:lstStyle/>
          <a:p>
            <a:r>
              <a:rPr lang="en-US" sz="2800" dirty="0"/>
              <a:t>Monitoring ICU patients remotely presents challenges such as the need for continuous and accurate observation, timely detection of critical events, and effective communication with healthcare providers. Traditional monitoring systems may lack the capability to analyze and interpret visual data comprehensively, leading to delays in response and potential patient safety risks.</a:t>
            </a:r>
            <a:endParaRPr lang="en-IN" sz="28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9130-C3C9-257E-CF8F-483F91F340E3}"/>
              </a:ext>
            </a:extLst>
          </p:cNvPr>
          <p:cNvSpPr>
            <a:spLocks noGrp="1"/>
          </p:cNvSpPr>
          <p:nvPr>
            <p:ph type="title"/>
          </p:nvPr>
        </p:nvSpPr>
        <p:spPr>
          <a:xfrm>
            <a:off x="581191" y="655781"/>
            <a:ext cx="11029616" cy="699385"/>
          </a:xfrm>
        </p:spPr>
        <p:txBody>
          <a:bodyPr/>
          <a:lstStyle/>
          <a:p>
            <a:r>
              <a:rPr lang="en-IN" dirty="0"/>
              <a:t>Unique Idea Brief (Solution)</a:t>
            </a:r>
          </a:p>
        </p:txBody>
      </p:sp>
      <p:sp>
        <p:nvSpPr>
          <p:cNvPr id="3" name="Content Placeholder 2">
            <a:extLst>
              <a:ext uri="{FF2B5EF4-FFF2-40B4-BE49-F238E27FC236}">
                <a16:creationId xmlns:a16="http://schemas.microsoft.com/office/drawing/2014/main" id="{14255F42-FEEB-F936-2ED4-94FC1CBA7152}"/>
              </a:ext>
            </a:extLst>
          </p:cNvPr>
          <p:cNvSpPr>
            <a:spLocks noGrp="1"/>
          </p:cNvSpPr>
          <p:nvPr>
            <p:ph idx="1"/>
          </p:nvPr>
        </p:nvSpPr>
        <p:spPr>
          <a:xfrm>
            <a:off x="498064" y="1616365"/>
            <a:ext cx="11029615" cy="4507346"/>
          </a:xfrm>
        </p:spPr>
        <p:txBody>
          <a:bodyPr>
            <a:noAutofit/>
          </a:bodyPr>
          <a:lstStyle/>
          <a:p>
            <a:r>
              <a:rPr lang="en-US" sz="1800" dirty="0">
                <a:latin typeface="Arial" panose="020B0604020202020204" pitchFamily="34" charset="0"/>
                <a:cs typeface="Arial" panose="020B0604020202020204" pitchFamily="34" charset="0"/>
              </a:rPr>
              <a:t> 1.Emotion Recognition:  - The system can analyze facial expressions and body language to assess patient emotional states, such as pain, anxiety, or distress, providing additional context for healthcare providers.</a:t>
            </a:r>
          </a:p>
          <a:p>
            <a:r>
              <a:rPr lang="en-US" sz="1800" dirty="0">
                <a:latin typeface="Arial" panose="020B0604020202020204" pitchFamily="34" charset="0"/>
                <a:cs typeface="Arial" panose="020B0604020202020204" pitchFamily="34" charset="0"/>
              </a:rPr>
              <a:t>2. Personalized Monitoring Profiles:   - Customizable monitoring settings based on individual patient needs and medical history, allowing for tailored detection thresholds and alert criteria.</a:t>
            </a:r>
          </a:p>
          <a:p>
            <a:r>
              <a:rPr lang="en-US" sz="1800" dirty="0">
                <a:latin typeface="Arial" panose="020B0604020202020204" pitchFamily="34" charset="0"/>
                <a:cs typeface="Arial" panose="020B0604020202020204" pitchFamily="34" charset="0"/>
              </a:rPr>
              <a:t>3.Multi-Modal Data Fusion:  - Combining video data with other sensor data (e.g., audio, temperature, motion sensors) for a more comprehensive understanding of the patient's environment and condition</a:t>
            </a:r>
          </a:p>
          <a:p>
            <a:r>
              <a:rPr lang="en-US" sz="1800" dirty="0">
                <a:latin typeface="Arial" panose="020B0604020202020204" pitchFamily="34" charset="0"/>
                <a:cs typeface="Arial" panose="020B0604020202020204" pitchFamily="34" charset="0"/>
              </a:rPr>
              <a:t>4.Gesture Recognition: - Detecting specific patient gestures (e.g., waving for help, signaling discomfort) to trigger alerts or initiate communication with healthcare staff.</a:t>
            </a:r>
          </a:p>
          <a:p>
            <a:r>
              <a:rPr lang="en-US" sz="1800" dirty="0">
                <a:latin typeface="Arial" panose="020B0604020202020204" pitchFamily="34" charset="0"/>
                <a:cs typeface="Arial" panose="020B0604020202020204" pitchFamily="34" charset="0"/>
              </a:rPr>
              <a:t>5.Adaptive Learning:   - The system continuously improves its accuracy by learning from new data and feedback, adapting to different patient behaviors and environments.</a:t>
            </a:r>
          </a:p>
          <a:p>
            <a:r>
              <a:rPr lang="en-US" sz="1800" dirty="0">
                <a:latin typeface="Arial" panose="020B0604020202020204" pitchFamily="34" charset="0"/>
                <a:cs typeface="Arial" panose="020B0604020202020204" pitchFamily="34" charset="0"/>
              </a:rPr>
              <a:t> 6.Behavioral Pattern Recognition:   - Identifying changes in patient behavior patterns over time, which could indicate underlying medical issues or the effectiveness of treatment plans.</a:t>
            </a:r>
          </a:p>
        </p:txBody>
      </p:sp>
    </p:spTree>
    <p:extLst>
      <p:ext uri="{BB962C8B-B14F-4D97-AF65-F5344CB8AC3E}">
        <p14:creationId xmlns:p14="http://schemas.microsoft.com/office/powerpoint/2010/main" val="61089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DC3C-4807-F771-01F2-C56220408776}"/>
              </a:ext>
            </a:extLst>
          </p:cNvPr>
          <p:cNvSpPr>
            <a:spLocks noGrp="1"/>
          </p:cNvSpPr>
          <p:nvPr>
            <p:ph type="title"/>
          </p:nvPr>
        </p:nvSpPr>
        <p:spPr>
          <a:xfrm>
            <a:off x="581192" y="1136072"/>
            <a:ext cx="11029616" cy="754803"/>
          </a:xfrm>
        </p:spPr>
        <p:txBody>
          <a:bodyPr/>
          <a:lstStyle/>
          <a:p>
            <a:r>
              <a:rPr lang="en-IN" dirty="0"/>
              <a:t>Features Offered</a:t>
            </a:r>
          </a:p>
        </p:txBody>
      </p:sp>
      <p:sp>
        <p:nvSpPr>
          <p:cNvPr id="3" name="Content Placeholder 2">
            <a:extLst>
              <a:ext uri="{FF2B5EF4-FFF2-40B4-BE49-F238E27FC236}">
                <a16:creationId xmlns:a16="http://schemas.microsoft.com/office/drawing/2014/main" id="{B1FBF5F6-821B-E953-FE18-7A9513BC4AC6}"/>
              </a:ext>
            </a:extLst>
          </p:cNvPr>
          <p:cNvSpPr>
            <a:spLocks noGrp="1"/>
          </p:cNvSpPr>
          <p:nvPr>
            <p:ph idx="1"/>
          </p:nvPr>
        </p:nvSpPr>
        <p:spPr>
          <a:xfrm>
            <a:off x="581191" y="2142836"/>
            <a:ext cx="11029615" cy="2751859"/>
          </a:xfrm>
        </p:spPr>
        <p:txBody>
          <a:bodyPr>
            <a:normAutofit/>
          </a:bodyPr>
          <a:lstStyle/>
          <a:p>
            <a:r>
              <a:rPr lang="en-IN" sz="2600" dirty="0"/>
              <a:t>Real-time Video Monitoring</a:t>
            </a:r>
          </a:p>
          <a:p>
            <a:r>
              <a:rPr lang="en-IN" sz="2600" dirty="0"/>
              <a:t>Automated Event Detection</a:t>
            </a:r>
          </a:p>
          <a:p>
            <a:r>
              <a:rPr lang="en-IN" sz="2600" dirty="0"/>
              <a:t>Vital Signs Monitoring</a:t>
            </a:r>
          </a:p>
          <a:p>
            <a:r>
              <a:rPr lang="en-IN" sz="2600" dirty="0"/>
              <a:t>Alert System</a:t>
            </a:r>
          </a:p>
        </p:txBody>
      </p:sp>
    </p:spTree>
    <p:extLst>
      <p:ext uri="{BB962C8B-B14F-4D97-AF65-F5344CB8AC3E}">
        <p14:creationId xmlns:p14="http://schemas.microsoft.com/office/powerpoint/2010/main" val="223437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DFAA-CF5A-C454-DF2E-B4692FE83E05}"/>
              </a:ext>
            </a:extLst>
          </p:cNvPr>
          <p:cNvSpPr>
            <a:spLocks noGrp="1"/>
          </p:cNvSpPr>
          <p:nvPr>
            <p:ph type="title"/>
          </p:nvPr>
        </p:nvSpPr>
        <p:spPr/>
        <p:txBody>
          <a:bodyPr/>
          <a:lstStyle/>
          <a:p>
            <a:r>
              <a:rPr lang="en-IN" dirty="0"/>
              <a:t>Process flow</a:t>
            </a:r>
          </a:p>
        </p:txBody>
      </p:sp>
      <p:sp>
        <p:nvSpPr>
          <p:cNvPr id="3" name="Content Placeholder 2">
            <a:extLst>
              <a:ext uri="{FF2B5EF4-FFF2-40B4-BE49-F238E27FC236}">
                <a16:creationId xmlns:a16="http://schemas.microsoft.com/office/drawing/2014/main" id="{F0BD0823-2315-1DD3-6CD1-A565E619BB5B}"/>
              </a:ext>
            </a:extLst>
          </p:cNvPr>
          <p:cNvSpPr>
            <a:spLocks noGrp="1"/>
          </p:cNvSpPr>
          <p:nvPr>
            <p:ph idx="1"/>
          </p:nvPr>
        </p:nvSpPr>
        <p:spPr/>
        <p:txBody>
          <a:bodyPr/>
          <a:lstStyle/>
          <a:p>
            <a:r>
              <a:rPr lang="en-IN" sz="2500" dirty="0"/>
              <a:t>Video Capture and Data Transmission</a:t>
            </a:r>
          </a:p>
          <a:p>
            <a:r>
              <a:rPr lang="en-IN" sz="2500" dirty="0"/>
              <a:t>Deep Learning Analysis</a:t>
            </a:r>
          </a:p>
          <a:p>
            <a:r>
              <a:rPr lang="en-IN" sz="2500" dirty="0"/>
              <a:t>Event Detection</a:t>
            </a:r>
          </a:p>
          <a:p>
            <a:r>
              <a:rPr lang="en-IN" sz="2500" dirty="0"/>
              <a:t>Alert Generation and Remote Monitoring</a:t>
            </a:r>
          </a:p>
          <a:p>
            <a:r>
              <a:rPr lang="en-IN" sz="2500" dirty="0"/>
              <a:t>Data Storage and Analysis</a:t>
            </a:r>
          </a:p>
          <a:p>
            <a:endParaRPr lang="en-IN" dirty="0"/>
          </a:p>
        </p:txBody>
      </p:sp>
    </p:spTree>
    <p:extLst>
      <p:ext uri="{BB962C8B-B14F-4D97-AF65-F5344CB8AC3E}">
        <p14:creationId xmlns:p14="http://schemas.microsoft.com/office/powerpoint/2010/main" val="172250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DAC8-3BC7-41A2-B1AA-26AACEB04D3E}"/>
              </a:ext>
            </a:extLst>
          </p:cNvPr>
          <p:cNvSpPr>
            <a:spLocks noGrp="1"/>
          </p:cNvSpPr>
          <p:nvPr>
            <p:ph type="title"/>
          </p:nvPr>
        </p:nvSpPr>
        <p:spPr/>
        <p:txBody>
          <a:bodyPr/>
          <a:lstStyle/>
          <a:p>
            <a:r>
              <a:rPr lang="en-IN" dirty="0"/>
              <a:t>Architecture Diagram</a:t>
            </a:r>
          </a:p>
        </p:txBody>
      </p:sp>
      <p:sp>
        <p:nvSpPr>
          <p:cNvPr id="4" name="Rounded Rectangle 47">
            <a:extLst>
              <a:ext uri="{FF2B5EF4-FFF2-40B4-BE49-F238E27FC236}">
                <a16:creationId xmlns:a16="http://schemas.microsoft.com/office/drawing/2014/main" id="{F6FAF32B-BDAE-9162-63D6-2127C390DFD4}"/>
              </a:ext>
            </a:extLst>
          </p:cNvPr>
          <p:cNvSpPr>
            <a:spLocks noGrp="1"/>
          </p:cNvSpPr>
          <p:nvPr>
            <p:ph idx="1"/>
          </p:nvPr>
        </p:nvSpPr>
        <p:spPr>
          <a:xfrm>
            <a:off x="298663" y="2274619"/>
            <a:ext cx="2143702" cy="1500764"/>
          </a:xfrm>
          <a:prstGeom prst="roundRect">
            <a:avLst/>
          </a:prstGeom>
          <a:solidFill>
            <a:schemeClr val="tx1"/>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Input</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6" name="Right Arrow 49">
            <a:extLst>
              <a:ext uri="{FF2B5EF4-FFF2-40B4-BE49-F238E27FC236}">
                <a16:creationId xmlns:a16="http://schemas.microsoft.com/office/drawing/2014/main" id="{C34AB3D9-E391-C4ED-2CCE-790A92C83248}"/>
              </a:ext>
            </a:extLst>
          </p:cNvPr>
          <p:cNvSpPr/>
          <p:nvPr/>
        </p:nvSpPr>
        <p:spPr>
          <a:xfrm>
            <a:off x="2625201" y="2834501"/>
            <a:ext cx="552450"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ounded Rectangle 50">
            <a:extLst>
              <a:ext uri="{FF2B5EF4-FFF2-40B4-BE49-F238E27FC236}">
                <a16:creationId xmlns:a16="http://schemas.microsoft.com/office/drawing/2014/main" id="{FE5E1A63-7CB8-3DD7-94E5-863BF2887BE9}"/>
              </a:ext>
            </a:extLst>
          </p:cNvPr>
          <p:cNvSpPr/>
          <p:nvPr/>
        </p:nvSpPr>
        <p:spPr>
          <a:xfrm>
            <a:off x="3379611" y="2346327"/>
            <a:ext cx="3306151" cy="1366875"/>
          </a:xfrm>
          <a:prstGeom prst="roundRect">
            <a:avLst/>
          </a:prstGeom>
          <a:solidFill>
            <a:schemeClr val="tx1"/>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Pre-processing of frames</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8" name="Right Arrow 52">
            <a:extLst>
              <a:ext uri="{FF2B5EF4-FFF2-40B4-BE49-F238E27FC236}">
                <a16:creationId xmlns:a16="http://schemas.microsoft.com/office/drawing/2014/main" id="{7D982311-7ED2-8E32-5845-46BC4FEB4956}"/>
              </a:ext>
            </a:extLst>
          </p:cNvPr>
          <p:cNvSpPr/>
          <p:nvPr/>
        </p:nvSpPr>
        <p:spPr>
          <a:xfrm>
            <a:off x="6887722" y="2765104"/>
            <a:ext cx="552450"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ounded Rectangle 51">
            <a:extLst>
              <a:ext uri="{FF2B5EF4-FFF2-40B4-BE49-F238E27FC236}">
                <a16:creationId xmlns:a16="http://schemas.microsoft.com/office/drawing/2014/main" id="{3B6B7A8E-329B-5BBD-8086-A3CE509E8B14}"/>
              </a:ext>
            </a:extLst>
          </p:cNvPr>
          <p:cNvSpPr/>
          <p:nvPr/>
        </p:nvSpPr>
        <p:spPr>
          <a:xfrm>
            <a:off x="7681564" y="1862602"/>
            <a:ext cx="4386868" cy="2433987"/>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0" b="1">
                <a:effectLst/>
                <a:ea typeface="Calibri" panose="020F0502020204030204" pitchFamily="34" charset="0"/>
                <a:cs typeface="Shruti" panose="020B0502040204020203" pitchFamily="34" charset="0"/>
              </a:rPr>
              <a:t>Server Processing Unit</a:t>
            </a:r>
            <a:endParaRPr lang="en-IN" sz="1100">
              <a:effectLst/>
              <a:ea typeface="Calibri" panose="020F0502020204030204" pitchFamily="34" charset="0"/>
              <a:cs typeface="Shruti" panose="020B0502040204020203" pitchFamily="34" charset="0"/>
            </a:endParaRPr>
          </a:p>
        </p:txBody>
      </p:sp>
      <p:sp>
        <p:nvSpPr>
          <p:cNvPr id="12" name="Rounded Rectangle 53">
            <a:extLst>
              <a:ext uri="{FF2B5EF4-FFF2-40B4-BE49-F238E27FC236}">
                <a16:creationId xmlns:a16="http://schemas.microsoft.com/office/drawing/2014/main" id="{D90DD522-6283-5BB8-C64E-C7C3519C350B}"/>
              </a:ext>
            </a:extLst>
          </p:cNvPr>
          <p:cNvSpPr/>
          <p:nvPr/>
        </p:nvSpPr>
        <p:spPr>
          <a:xfrm>
            <a:off x="7690374" y="2420303"/>
            <a:ext cx="1876425"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Person Type Detection</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13" name="Rounded Rectangle 55">
            <a:extLst>
              <a:ext uri="{FF2B5EF4-FFF2-40B4-BE49-F238E27FC236}">
                <a16:creationId xmlns:a16="http://schemas.microsoft.com/office/drawing/2014/main" id="{EAB2EE93-E1E3-D69A-161F-00688397DF22}"/>
              </a:ext>
            </a:extLst>
          </p:cNvPr>
          <p:cNvSpPr/>
          <p:nvPr/>
        </p:nvSpPr>
        <p:spPr>
          <a:xfrm>
            <a:off x="10361529" y="2420163"/>
            <a:ext cx="1524000"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ROI</a:t>
            </a:r>
            <a:r>
              <a:rPr lang="en-IN" sz="2000" dirty="0">
                <a:effectLst/>
                <a:ea typeface="Calibri" panose="020F0502020204030204" pitchFamily="34" charset="0"/>
                <a:cs typeface="Shruti" panose="020B0502040204020203" pitchFamily="34" charset="0"/>
              </a:rPr>
              <a:t> </a:t>
            </a:r>
            <a:r>
              <a:rPr lang="en-IN" sz="2000" dirty="0">
                <a:solidFill>
                  <a:srgbClr val="FF0000"/>
                </a:solidFill>
                <a:effectLst/>
                <a:ea typeface="Calibri" panose="020F0502020204030204" pitchFamily="34" charset="0"/>
                <a:cs typeface="Shruti" panose="020B0502040204020203" pitchFamily="34" charset="0"/>
              </a:rPr>
              <a:t>Setting</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16" name="Rounded Rectangle 57">
            <a:extLst>
              <a:ext uri="{FF2B5EF4-FFF2-40B4-BE49-F238E27FC236}">
                <a16:creationId xmlns:a16="http://schemas.microsoft.com/office/drawing/2014/main" id="{5E587ACA-E16E-F0DD-0FA5-F970ADC13EA1}"/>
              </a:ext>
            </a:extLst>
          </p:cNvPr>
          <p:cNvSpPr/>
          <p:nvPr/>
        </p:nvSpPr>
        <p:spPr>
          <a:xfrm>
            <a:off x="9030600" y="3417423"/>
            <a:ext cx="1524000"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Motion</a:t>
            </a:r>
            <a:r>
              <a:rPr lang="en-IN" sz="2000" dirty="0">
                <a:effectLst/>
                <a:ea typeface="Calibri" panose="020F0502020204030204" pitchFamily="34" charset="0"/>
                <a:cs typeface="Shruti" panose="020B0502040204020203" pitchFamily="34" charset="0"/>
              </a:rPr>
              <a:t> </a:t>
            </a:r>
            <a:r>
              <a:rPr lang="en-IN" sz="2000" dirty="0">
                <a:solidFill>
                  <a:srgbClr val="FF0000"/>
                </a:solidFill>
                <a:effectLst/>
                <a:ea typeface="Calibri" panose="020F0502020204030204" pitchFamily="34" charset="0"/>
                <a:cs typeface="Shruti" panose="020B0502040204020203" pitchFamily="34" charset="0"/>
              </a:rPr>
              <a:t>Detection</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17" name="Rounded Rectangle 58">
            <a:extLst>
              <a:ext uri="{FF2B5EF4-FFF2-40B4-BE49-F238E27FC236}">
                <a16:creationId xmlns:a16="http://schemas.microsoft.com/office/drawing/2014/main" id="{6D4CCE65-ADAE-9C00-82B4-6B16158A208B}"/>
              </a:ext>
            </a:extLst>
          </p:cNvPr>
          <p:cNvSpPr/>
          <p:nvPr/>
        </p:nvSpPr>
        <p:spPr>
          <a:xfrm>
            <a:off x="2368219" y="4020332"/>
            <a:ext cx="4638675" cy="26765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0" b="1">
                <a:effectLst/>
                <a:ea typeface="Calibri" panose="020F0502020204030204" pitchFamily="34" charset="0"/>
                <a:cs typeface="Shruti" panose="020B0502040204020203" pitchFamily="34" charset="0"/>
              </a:rPr>
              <a:t>Action Handler</a:t>
            </a:r>
            <a:endParaRPr lang="en-IN" sz="1100">
              <a:effectLst/>
              <a:ea typeface="Calibri" panose="020F0502020204030204" pitchFamily="34" charset="0"/>
              <a:cs typeface="Shruti" panose="020B0502040204020203" pitchFamily="34" charset="0"/>
            </a:endParaRPr>
          </a:p>
        </p:txBody>
      </p:sp>
      <p:sp>
        <p:nvSpPr>
          <p:cNvPr id="18" name="Rounded Rectangle 60">
            <a:extLst>
              <a:ext uri="{FF2B5EF4-FFF2-40B4-BE49-F238E27FC236}">
                <a16:creationId xmlns:a16="http://schemas.microsoft.com/office/drawing/2014/main" id="{B98F172C-03DE-8CAE-0030-ACEB8E131AEB}"/>
              </a:ext>
            </a:extLst>
          </p:cNvPr>
          <p:cNvSpPr/>
          <p:nvPr/>
        </p:nvSpPr>
        <p:spPr>
          <a:xfrm>
            <a:off x="2557462" y="4627305"/>
            <a:ext cx="1876425"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Web</a:t>
            </a:r>
            <a:r>
              <a:rPr lang="en-IN" sz="2000" dirty="0">
                <a:effectLst/>
                <a:ea typeface="Calibri" panose="020F0502020204030204" pitchFamily="34" charset="0"/>
                <a:cs typeface="Shruti" panose="020B0502040204020203" pitchFamily="34" charset="0"/>
              </a:rPr>
              <a:t> </a:t>
            </a:r>
            <a:r>
              <a:rPr lang="en-IN" sz="2000" dirty="0">
                <a:solidFill>
                  <a:srgbClr val="FF0000"/>
                </a:solidFill>
                <a:effectLst/>
                <a:ea typeface="Calibri" panose="020F0502020204030204" pitchFamily="34" charset="0"/>
                <a:cs typeface="Shruti" panose="020B0502040204020203" pitchFamily="34" charset="0"/>
              </a:rPr>
              <a:t>Notification</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19" name="Rounded Rectangle 61">
            <a:extLst>
              <a:ext uri="{FF2B5EF4-FFF2-40B4-BE49-F238E27FC236}">
                <a16:creationId xmlns:a16="http://schemas.microsoft.com/office/drawing/2014/main" id="{6C2CF312-E75F-88DC-5C61-4B71136D2281}"/>
              </a:ext>
            </a:extLst>
          </p:cNvPr>
          <p:cNvSpPr/>
          <p:nvPr/>
        </p:nvSpPr>
        <p:spPr>
          <a:xfrm>
            <a:off x="5317624" y="4611819"/>
            <a:ext cx="1524000"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Storing Data</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20" name="Rounded Rectangle 62">
            <a:extLst>
              <a:ext uri="{FF2B5EF4-FFF2-40B4-BE49-F238E27FC236}">
                <a16:creationId xmlns:a16="http://schemas.microsoft.com/office/drawing/2014/main" id="{305BF40C-D283-BDF4-3606-3D2AF2D51697}"/>
              </a:ext>
            </a:extLst>
          </p:cNvPr>
          <p:cNvSpPr/>
          <p:nvPr/>
        </p:nvSpPr>
        <p:spPr>
          <a:xfrm>
            <a:off x="3925557" y="5627080"/>
            <a:ext cx="1524000" cy="828675"/>
          </a:xfrm>
          <a:prstGeom prst="roundRect">
            <a:avLst/>
          </a:prstGeom>
          <a:solidFill>
            <a:schemeClr val="tx1">
              <a:lumMod val="95000"/>
              <a:lumOff val="5000"/>
            </a:schemeClr>
          </a:solid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solidFill>
                  <a:srgbClr val="FF0000"/>
                </a:solidFill>
                <a:effectLst/>
                <a:ea typeface="Calibri" panose="020F0502020204030204" pitchFamily="34" charset="0"/>
                <a:cs typeface="Shruti" panose="020B0502040204020203" pitchFamily="34" charset="0"/>
              </a:rPr>
              <a:t>Control </a:t>
            </a:r>
            <a:r>
              <a:rPr lang="en-IN" sz="2000" dirty="0" err="1">
                <a:solidFill>
                  <a:srgbClr val="FF0000"/>
                </a:solidFill>
                <a:effectLst/>
                <a:ea typeface="Calibri" panose="020F0502020204030204" pitchFamily="34" charset="0"/>
                <a:cs typeface="Shruti" panose="020B0502040204020203" pitchFamily="34" charset="0"/>
              </a:rPr>
              <a:t>Center</a:t>
            </a:r>
            <a:endParaRPr lang="en-IN" sz="1100" dirty="0">
              <a:solidFill>
                <a:srgbClr val="FF0000"/>
              </a:solidFill>
              <a:effectLst/>
              <a:ea typeface="Calibri" panose="020F0502020204030204" pitchFamily="34" charset="0"/>
              <a:cs typeface="Shruti" panose="020B0502040204020203" pitchFamily="34" charset="0"/>
            </a:endParaRPr>
          </a:p>
        </p:txBody>
      </p:sp>
      <p:sp>
        <p:nvSpPr>
          <p:cNvPr id="21" name="Right Arrow 54">
            <a:extLst>
              <a:ext uri="{FF2B5EF4-FFF2-40B4-BE49-F238E27FC236}">
                <a16:creationId xmlns:a16="http://schemas.microsoft.com/office/drawing/2014/main" id="{215C47A8-B083-3402-BD8E-9BF7DD2DABC2}"/>
              </a:ext>
            </a:extLst>
          </p:cNvPr>
          <p:cNvSpPr/>
          <p:nvPr/>
        </p:nvSpPr>
        <p:spPr>
          <a:xfrm>
            <a:off x="9705924" y="2698596"/>
            <a:ext cx="552450"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ight Arrow 56">
            <a:extLst>
              <a:ext uri="{FF2B5EF4-FFF2-40B4-BE49-F238E27FC236}">
                <a16:creationId xmlns:a16="http://schemas.microsoft.com/office/drawing/2014/main" id="{6C710C40-CA15-7817-CDC7-D97E8A5D9BC3}"/>
              </a:ext>
            </a:extLst>
          </p:cNvPr>
          <p:cNvSpPr/>
          <p:nvPr/>
        </p:nvSpPr>
        <p:spPr>
          <a:xfrm rot="7640702">
            <a:off x="10705230" y="3431730"/>
            <a:ext cx="552450"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Right Arrow 56">
            <a:extLst>
              <a:ext uri="{FF2B5EF4-FFF2-40B4-BE49-F238E27FC236}">
                <a16:creationId xmlns:a16="http://schemas.microsoft.com/office/drawing/2014/main" id="{3F85B772-1352-78F3-7FF6-D8B27C732B1D}"/>
              </a:ext>
            </a:extLst>
          </p:cNvPr>
          <p:cNvSpPr/>
          <p:nvPr/>
        </p:nvSpPr>
        <p:spPr>
          <a:xfrm rot="8633273">
            <a:off x="7366697" y="4987012"/>
            <a:ext cx="1882636" cy="381000"/>
          </a:xfrm>
          <a:prstGeom prs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TextBox 24">
            <a:extLst>
              <a:ext uri="{FF2B5EF4-FFF2-40B4-BE49-F238E27FC236}">
                <a16:creationId xmlns:a16="http://schemas.microsoft.com/office/drawing/2014/main" id="{80EB5006-D8EC-6B2A-5F49-C0D7C028B66C}"/>
              </a:ext>
            </a:extLst>
          </p:cNvPr>
          <p:cNvSpPr txBox="1"/>
          <p:nvPr/>
        </p:nvSpPr>
        <p:spPr>
          <a:xfrm rot="8633097" flipV="1">
            <a:off x="7726213" y="5373848"/>
            <a:ext cx="168352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772150" algn="l"/>
              </a:tabLst>
            </a:pPr>
            <a:r>
              <a:rPr kumimoji="0" 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Event Triggered</a:t>
            </a:r>
            <a:endParaRPr kumimoji="0" lang="en-US" sz="1400" b="0" i="0" u="none" strike="noStrike" cap="none" normalizeH="0" baseline="0" dirty="0">
              <a:ln>
                <a:noFill/>
              </a:ln>
              <a:solidFill>
                <a:schemeClr val="tx1"/>
              </a:solidFill>
              <a:effectLst/>
            </a:endParaRPr>
          </a:p>
        </p:txBody>
      </p:sp>
      <p:sp>
        <p:nvSpPr>
          <p:cNvPr id="27" name="TextBox 26">
            <a:extLst>
              <a:ext uri="{FF2B5EF4-FFF2-40B4-BE49-F238E27FC236}">
                <a16:creationId xmlns:a16="http://schemas.microsoft.com/office/drawing/2014/main" id="{1FB32812-F752-1527-1156-DEBD416A96D9}"/>
              </a:ext>
            </a:extLst>
          </p:cNvPr>
          <p:cNvSpPr txBox="1"/>
          <p:nvPr/>
        </p:nvSpPr>
        <p:spPr>
          <a:xfrm>
            <a:off x="610785" y="3783288"/>
            <a:ext cx="151945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hruti" panose="020B0502040204020203" pitchFamily="34" charset="0"/>
              </a:rPr>
              <a:t>Stream of Video</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3434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3C5C-9B1D-E920-54E7-692C6C433AE8}"/>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643298E3-F382-F96B-2658-1BF5C597973B}"/>
              </a:ext>
            </a:extLst>
          </p:cNvPr>
          <p:cNvSpPr>
            <a:spLocks noGrp="1"/>
          </p:cNvSpPr>
          <p:nvPr>
            <p:ph idx="1"/>
          </p:nvPr>
        </p:nvSpPr>
        <p:spPr/>
        <p:txBody>
          <a:bodyPr/>
          <a:lstStyle/>
          <a:p>
            <a:r>
              <a:rPr lang="en-US" sz="3200" b="1" dirty="0"/>
              <a:t>GOOGLE COLABARATORY:</a:t>
            </a:r>
          </a:p>
          <a:p>
            <a:pPr>
              <a:buFont typeface="Arial" panose="020B0604020202020204" pitchFamily="34" charset="0"/>
              <a:buChar char="•"/>
            </a:pPr>
            <a:r>
              <a:rPr lang="en-US" sz="2400" dirty="0"/>
              <a:t>open cv</a:t>
            </a:r>
          </a:p>
          <a:p>
            <a:r>
              <a:rPr lang="en-IN" sz="3200" dirty="0">
                <a:solidFill>
                  <a:schemeClr val="tx1"/>
                </a:solidFill>
              </a:rPr>
              <a:t>Programming Language</a:t>
            </a:r>
            <a:r>
              <a:rPr lang="en-IN" sz="3200" b="1" dirty="0">
                <a:solidFill>
                  <a:schemeClr val="tx1"/>
                </a:solidFill>
              </a:rPr>
              <a:t>:</a:t>
            </a:r>
          </a:p>
          <a:p>
            <a:pPr lvl="6">
              <a:buFont typeface="Arial" panose="020B0604020202020204" pitchFamily="34" charset="0"/>
              <a:buChar char="•"/>
            </a:pPr>
            <a:r>
              <a:rPr lang="en-IN" sz="2800" dirty="0">
                <a:solidFill>
                  <a:schemeClr val="tx1"/>
                </a:solidFill>
              </a:rPr>
              <a:t>Python </a:t>
            </a:r>
          </a:p>
          <a:p>
            <a:pPr lvl="6">
              <a:buFont typeface="Arial" panose="020B0604020202020204" pitchFamily="34" charset="0"/>
              <a:buChar char="•"/>
            </a:pPr>
            <a:r>
              <a:rPr lang="en-IN" sz="2800" dirty="0">
                <a:solidFill>
                  <a:schemeClr val="tx1"/>
                </a:solidFill>
              </a:rPr>
              <a:t>Python Libraries </a:t>
            </a:r>
            <a:endParaRPr lang="en-IN" dirty="0">
              <a:solidFill>
                <a:schemeClr val="tx1"/>
              </a:solidFill>
            </a:endParaRPr>
          </a:p>
        </p:txBody>
      </p:sp>
    </p:spTree>
    <p:extLst>
      <p:ext uri="{BB962C8B-B14F-4D97-AF65-F5344CB8AC3E}">
        <p14:creationId xmlns:p14="http://schemas.microsoft.com/office/powerpoint/2010/main" val="357205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448F-FC4C-9CDF-F6CF-9D9211A7921E}"/>
              </a:ext>
            </a:extLst>
          </p:cNvPr>
          <p:cNvSpPr>
            <a:spLocks noGrp="1"/>
          </p:cNvSpPr>
          <p:nvPr>
            <p:ph type="title"/>
          </p:nvPr>
        </p:nvSpPr>
        <p:spPr/>
        <p:txBody>
          <a:bodyPr/>
          <a:lstStyle/>
          <a:p>
            <a:r>
              <a:rPr lang="en-IN" dirty="0"/>
              <a:t>Team members and contribution:</a:t>
            </a:r>
          </a:p>
        </p:txBody>
      </p:sp>
      <p:sp>
        <p:nvSpPr>
          <p:cNvPr id="3" name="Content Placeholder 2">
            <a:extLst>
              <a:ext uri="{FF2B5EF4-FFF2-40B4-BE49-F238E27FC236}">
                <a16:creationId xmlns:a16="http://schemas.microsoft.com/office/drawing/2014/main" id="{47F06022-B4BB-1DAC-2BF2-DCF3B57E31F8}"/>
              </a:ext>
            </a:extLst>
          </p:cNvPr>
          <p:cNvSpPr>
            <a:spLocks noGrp="1"/>
          </p:cNvSpPr>
          <p:nvPr>
            <p:ph idx="1"/>
          </p:nvPr>
        </p:nvSpPr>
        <p:spPr/>
        <p:txBody>
          <a:bodyPr/>
          <a:lstStyle/>
          <a:p>
            <a:pPr marL="0" indent="0">
              <a:buNone/>
            </a:pPr>
            <a:r>
              <a:rPr lang="en-IN" sz="2000" dirty="0"/>
              <a:t>1.G.Kusuma -BU21CSEN0200156(Testing, Modification)</a:t>
            </a:r>
          </a:p>
          <a:p>
            <a:pPr marL="0" indent="0">
              <a:buNone/>
            </a:pPr>
            <a:r>
              <a:rPr lang="en-IN" sz="2000" dirty="0"/>
              <a:t>2.V.Mounika - Bu21CSEN0101195(Video processing)</a:t>
            </a:r>
          </a:p>
          <a:p>
            <a:pPr marL="0" indent="0">
              <a:buNone/>
            </a:pPr>
            <a:r>
              <a:rPr lang="en-IN" sz="2000" dirty="0"/>
              <a:t>3.L.Trisha - Bu21csen0200064(</a:t>
            </a:r>
            <a:r>
              <a:rPr lang="en-IN" sz="2000" dirty="0">
                <a:solidFill>
                  <a:srgbClr val="222222"/>
                </a:solidFill>
                <a:highlight>
                  <a:srgbClr val="FFFFFF"/>
                </a:highlight>
              </a:rPr>
              <a:t>Deep learning models</a:t>
            </a:r>
            <a:r>
              <a:rPr lang="en-IN" sz="2000" b="0" i="0" dirty="0">
                <a:solidFill>
                  <a:srgbClr val="222222"/>
                </a:solidFill>
                <a:effectLst/>
                <a:highlight>
                  <a:srgbClr val="FFFFFF"/>
                </a:highlight>
              </a:rPr>
              <a:t>)</a:t>
            </a:r>
            <a:endParaRPr lang="en-IN" sz="2000" dirty="0"/>
          </a:p>
          <a:p>
            <a:pPr marL="0" indent="0">
              <a:buNone/>
            </a:pPr>
            <a:r>
              <a:rPr lang="en-IN" sz="2000" dirty="0"/>
              <a:t>4.L. Sandhya -Bu21csen0200172(</a:t>
            </a:r>
            <a:r>
              <a:rPr lang="en-IN" sz="2000" b="0" i="0" dirty="0">
                <a:solidFill>
                  <a:srgbClr val="222222"/>
                </a:solidFill>
                <a:effectLst/>
                <a:highlight>
                  <a:srgbClr val="FFFFFF"/>
                </a:highlight>
              </a:rPr>
              <a:t>Creation of </a:t>
            </a:r>
            <a:r>
              <a:rPr lang="en-IN" sz="2000" b="0" i="0" dirty="0" err="1">
                <a:solidFill>
                  <a:srgbClr val="222222"/>
                </a:solidFill>
                <a:effectLst/>
                <a:highlight>
                  <a:srgbClr val="FFFFFF"/>
                </a:highlight>
              </a:rPr>
              <a:t>github</a:t>
            </a:r>
            <a:r>
              <a:rPr lang="en-IN" sz="2000" b="0" i="0" dirty="0">
                <a:solidFill>
                  <a:srgbClr val="222222"/>
                </a:solidFill>
                <a:effectLst/>
                <a:highlight>
                  <a:srgbClr val="FFFFFF"/>
                </a:highlight>
              </a:rPr>
              <a:t> repository)</a:t>
            </a:r>
            <a:endParaRPr lang="en-IN" sz="2000" dirty="0"/>
          </a:p>
          <a:p>
            <a:pPr marL="0" indent="0">
              <a:buNone/>
            </a:pPr>
            <a:r>
              <a:rPr lang="en-US" sz="2000" dirty="0">
                <a:solidFill>
                  <a:schemeClr val="tx1"/>
                </a:solidFill>
                <a:cs typeface="Times New Roman" pitchFamily="18" charset="0"/>
              </a:rPr>
              <a:t>5.N. Parvathi Pavithra - BU21CSEN0100842(</a:t>
            </a:r>
            <a:r>
              <a:rPr lang="en-IN" sz="2000"/>
              <a:t> UI Designer)</a:t>
            </a:r>
            <a:endParaRPr lang="en-US" sz="2000" dirty="0">
              <a:solidFill>
                <a:schemeClr val="tx1"/>
              </a:solidFill>
              <a:cs typeface="Times New Roman" pitchFamily="18" charset="0"/>
            </a:endParaRPr>
          </a:p>
          <a:p>
            <a:pPr marL="0" indent="0">
              <a:buNone/>
            </a:pPr>
            <a:r>
              <a:rPr lang="en-US" sz="2000" dirty="0">
                <a:solidFill>
                  <a:schemeClr val="tx1"/>
                </a:solidFill>
                <a:cs typeface="Times New Roman" pitchFamily="18" charset="0"/>
              </a:rPr>
              <a:t>6.C.Thirumalai Selvan (Mentor)</a:t>
            </a:r>
          </a:p>
          <a:p>
            <a:pPr marL="0" indent="0">
              <a:buNone/>
            </a:pPr>
            <a:endParaRPr lang="en-IN" dirty="0"/>
          </a:p>
        </p:txBody>
      </p:sp>
    </p:spTree>
    <p:extLst>
      <p:ext uri="{BB962C8B-B14F-4D97-AF65-F5344CB8AC3E}">
        <p14:creationId xmlns:p14="http://schemas.microsoft.com/office/powerpoint/2010/main" val="12700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2B2E-9EDB-2B85-F34D-5C0BD0E2181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B35C8AB-9DB4-EA8F-98AF-D19DACD3CDDB}"/>
              </a:ext>
            </a:extLst>
          </p:cNvPr>
          <p:cNvSpPr>
            <a:spLocks noGrp="1"/>
          </p:cNvSpPr>
          <p:nvPr>
            <p:ph idx="1"/>
          </p:nvPr>
        </p:nvSpPr>
        <p:spPr>
          <a:xfrm>
            <a:off x="479592" y="1976581"/>
            <a:ext cx="11029615" cy="2456295"/>
          </a:xfrm>
        </p:spPr>
        <p:txBody>
          <a:bodyPr>
            <a:normAutofit/>
          </a:bodyPr>
          <a:lstStyle/>
          <a:p>
            <a:pPr marL="0" indent="0">
              <a:buNone/>
            </a:pPr>
            <a:r>
              <a:rPr lang="en-US" sz="2000" dirty="0"/>
              <a:t>An innovative </a:t>
            </a:r>
            <a:r>
              <a:rPr lang="en-US" sz="2000" dirty="0" err="1"/>
              <a:t>TeleICU</a:t>
            </a:r>
            <a:r>
              <a:rPr lang="en-US" sz="2000" dirty="0"/>
              <a:t> monitoring system using video processing and deep learning significantly enhances the quality of patient care in intensive care units. By providing real-time, automated analysis of patient conditions and prompt alerts for critical events, this system addresses the challenges of remote patient monitoring, ensures timely medical interventions, and improves overall patient outcomes. The integration of advanced technologies ensures robust, secure, and efficient monitoring, making it a valuable tool for modern healthcare facilities.</a:t>
            </a:r>
            <a:endParaRPr lang="en-IN" sz="2000" dirty="0"/>
          </a:p>
        </p:txBody>
      </p:sp>
    </p:spTree>
    <p:extLst>
      <p:ext uri="{BB962C8B-B14F-4D97-AF65-F5344CB8AC3E}">
        <p14:creationId xmlns:p14="http://schemas.microsoft.com/office/powerpoint/2010/main" val="10598927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{72D69F0A-77DB-4C3B-8DCE-355AC71D13CE}tf33552983_win32</Template>
  <TotalTime>49</TotalTime>
  <Words>497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Franklin Gothic Book</vt:lpstr>
      <vt:lpstr>Franklin Gothic Demi</vt:lpstr>
      <vt:lpstr>Times New Roman</vt:lpstr>
      <vt:lpstr>Wingdings 2</vt:lpstr>
      <vt:lpstr>DividendVTI</vt:lpstr>
      <vt:lpstr>Innovative Monitoring System for TeleICU Patients</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Vasagiri Mounika</dc:creator>
  <cp:lastModifiedBy>Vasagiri Mounika</cp:lastModifiedBy>
  <cp:revision>2</cp:revision>
  <dcterms:created xsi:type="dcterms:W3CDTF">2024-07-15T16:17:36Z</dcterms:created>
  <dcterms:modified xsi:type="dcterms:W3CDTF">2024-07-15T17:10:23Z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