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7" d="100"/>
          <a:sy n="77" d="100"/>
        </p:scale>
        <p:origin x="1248"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0E4E302-F635-8944-B79E-4A9F3755412D}"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1C786-685A-704D-8E93-99E6AEC771B2}" type="slidenum">
              <a:rPr lang="en-US" smtClean="0"/>
              <a:t>‹#›</a:t>
            </a:fld>
            <a:endParaRPr lang="en-US"/>
          </a:p>
        </p:txBody>
      </p:sp>
    </p:spTree>
    <p:extLst>
      <p:ext uri="{BB962C8B-B14F-4D97-AF65-F5344CB8AC3E}">
        <p14:creationId xmlns:p14="http://schemas.microsoft.com/office/powerpoint/2010/main" val="348108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4E302-F635-8944-B79E-4A9F3755412D}"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1C786-685A-704D-8E93-99E6AEC771B2}" type="slidenum">
              <a:rPr lang="en-US" smtClean="0"/>
              <a:t>‹#›</a:t>
            </a:fld>
            <a:endParaRPr lang="en-US"/>
          </a:p>
        </p:txBody>
      </p:sp>
    </p:spTree>
    <p:extLst>
      <p:ext uri="{BB962C8B-B14F-4D97-AF65-F5344CB8AC3E}">
        <p14:creationId xmlns:p14="http://schemas.microsoft.com/office/powerpoint/2010/main" val="1851698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4E302-F635-8944-B79E-4A9F3755412D}"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1C786-685A-704D-8E93-99E6AEC771B2}" type="slidenum">
              <a:rPr lang="en-US" smtClean="0"/>
              <a:t>‹#›</a:t>
            </a:fld>
            <a:endParaRPr lang="en-US"/>
          </a:p>
        </p:txBody>
      </p:sp>
    </p:spTree>
    <p:extLst>
      <p:ext uri="{BB962C8B-B14F-4D97-AF65-F5344CB8AC3E}">
        <p14:creationId xmlns:p14="http://schemas.microsoft.com/office/powerpoint/2010/main" val="314025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0E4E302-F635-8944-B79E-4A9F3755412D}"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1C786-685A-704D-8E93-99E6AEC771B2}" type="slidenum">
              <a:rPr lang="en-US" smtClean="0"/>
              <a:t>‹#›</a:t>
            </a:fld>
            <a:endParaRPr lang="en-US"/>
          </a:p>
        </p:txBody>
      </p:sp>
    </p:spTree>
    <p:extLst>
      <p:ext uri="{BB962C8B-B14F-4D97-AF65-F5344CB8AC3E}">
        <p14:creationId xmlns:p14="http://schemas.microsoft.com/office/powerpoint/2010/main" val="898831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E4E302-F635-8944-B79E-4A9F3755412D}" type="datetimeFigureOut">
              <a:rPr lang="en-US" smtClean="0"/>
              <a:t>3/1/2017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51C786-685A-704D-8E93-99E6AEC771B2}" type="slidenum">
              <a:rPr lang="en-US" smtClean="0"/>
              <a:t>‹#›</a:t>
            </a:fld>
            <a:endParaRPr lang="en-US"/>
          </a:p>
        </p:txBody>
      </p:sp>
    </p:spTree>
    <p:extLst>
      <p:ext uri="{BB962C8B-B14F-4D97-AF65-F5344CB8AC3E}">
        <p14:creationId xmlns:p14="http://schemas.microsoft.com/office/powerpoint/2010/main" val="768733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0E4E302-F635-8944-B79E-4A9F3755412D}"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1C786-685A-704D-8E93-99E6AEC771B2}" type="slidenum">
              <a:rPr lang="en-US" smtClean="0"/>
              <a:t>‹#›</a:t>
            </a:fld>
            <a:endParaRPr lang="en-US"/>
          </a:p>
        </p:txBody>
      </p:sp>
    </p:spTree>
    <p:extLst>
      <p:ext uri="{BB962C8B-B14F-4D97-AF65-F5344CB8AC3E}">
        <p14:creationId xmlns:p14="http://schemas.microsoft.com/office/powerpoint/2010/main" val="808296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0E4E302-F635-8944-B79E-4A9F3755412D}" type="datetimeFigureOut">
              <a:rPr lang="en-US" smtClean="0"/>
              <a:t>3/1/2017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51C786-685A-704D-8E93-99E6AEC771B2}" type="slidenum">
              <a:rPr lang="en-US" smtClean="0"/>
              <a:t>‹#›</a:t>
            </a:fld>
            <a:endParaRPr lang="en-US"/>
          </a:p>
        </p:txBody>
      </p:sp>
    </p:spTree>
    <p:extLst>
      <p:ext uri="{BB962C8B-B14F-4D97-AF65-F5344CB8AC3E}">
        <p14:creationId xmlns:p14="http://schemas.microsoft.com/office/powerpoint/2010/main" val="157085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0E4E302-F635-8944-B79E-4A9F3755412D}" type="datetimeFigureOut">
              <a:rPr lang="en-US" smtClean="0"/>
              <a:t>3/1/2017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51C786-685A-704D-8E93-99E6AEC771B2}" type="slidenum">
              <a:rPr lang="en-US" smtClean="0"/>
              <a:t>‹#›</a:t>
            </a:fld>
            <a:endParaRPr lang="en-US"/>
          </a:p>
        </p:txBody>
      </p:sp>
    </p:spTree>
    <p:extLst>
      <p:ext uri="{BB962C8B-B14F-4D97-AF65-F5344CB8AC3E}">
        <p14:creationId xmlns:p14="http://schemas.microsoft.com/office/powerpoint/2010/main" val="1271629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4E302-F635-8944-B79E-4A9F3755412D}" type="datetimeFigureOut">
              <a:rPr lang="en-US" smtClean="0"/>
              <a:t>3/1/2017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51C786-685A-704D-8E93-99E6AEC771B2}" type="slidenum">
              <a:rPr lang="en-US" smtClean="0"/>
              <a:t>‹#›</a:t>
            </a:fld>
            <a:endParaRPr lang="en-US"/>
          </a:p>
        </p:txBody>
      </p:sp>
    </p:spTree>
    <p:extLst>
      <p:ext uri="{BB962C8B-B14F-4D97-AF65-F5344CB8AC3E}">
        <p14:creationId xmlns:p14="http://schemas.microsoft.com/office/powerpoint/2010/main" val="130355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E4E302-F635-8944-B79E-4A9F3755412D}"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1C786-685A-704D-8E93-99E6AEC771B2}" type="slidenum">
              <a:rPr lang="en-US" smtClean="0"/>
              <a:t>‹#›</a:t>
            </a:fld>
            <a:endParaRPr lang="en-US"/>
          </a:p>
        </p:txBody>
      </p:sp>
    </p:spTree>
    <p:extLst>
      <p:ext uri="{BB962C8B-B14F-4D97-AF65-F5344CB8AC3E}">
        <p14:creationId xmlns:p14="http://schemas.microsoft.com/office/powerpoint/2010/main" val="202667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E4E302-F635-8944-B79E-4A9F3755412D}" type="datetimeFigureOut">
              <a:rPr lang="en-US" smtClean="0"/>
              <a:t>3/1/2017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51C786-685A-704D-8E93-99E6AEC771B2}" type="slidenum">
              <a:rPr lang="en-US" smtClean="0"/>
              <a:t>‹#›</a:t>
            </a:fld>
            <a:endParaRPr lang="en-US"/>
          </a:p>
        </p:txBody>
      </p:sp>
    </p:spTree>
    <p:extLst>
      <p:ext uri="{BB962C8B-B14F-4D97-AF65-F5344CB8AC3E}">
        <p14:creationId xmlns:p14="http://schemas.microsoft.com/office/powerpoint/2010/main" val="4218837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4E302-F635-8944-B79E-4A9F3755412D}" type="datetimeFigureOut">
              <a:rPr lang="en-US" smtClean="0"/>
              <a:t>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51C786-685A-704D-8E93-99E6AEC771B2}" type="slidenum">
              <a:rPr lang="en-US" smtClean="0"/>
              <a:t>‹#›</a:t>
            </a:fld>
            <a:endParaRPr lang="en-US"/>
          </a:p>
        </p:txBody>
      </p:sp>
    </p:spTree>
    <p:extLst>
      <p:ext uri="{BB962C8B-B14F-4D97-AF65-F5344CB8AC3E}">
        <p14:creationId xmlns:p14="http://schemas.microsoft.com/office/powerpoint/2010/main" val="1806846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apache.org/licenses/LICENSE-2.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952469" y="5608686"/>
            <a:ext cx="732624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952469" y="1822529"/>
            <a:ext cx="0" cy="378615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Block Arc 9"/>
          <p:cNvSpPr/>
          <p:nvPr/>
        </p:nvSpPr>
        <p:spPr>
          <a:xfrm>
            <a:off x="2993161" y="2965907"/>
            <a:ext cx="5285557" cy="5285557"/>
          </a:xfrm>
          <a:prstGeom prst="blockArc">
            <a:avLst>
              <a:gd name="adj1" fmla="val 10800000"/>
              <a:gd name="adj2" fmla="val 0"/>
              <a:gd name="adj3" fmla="val 0"/>
            </a:avLst>
          </a:prstGeom>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Block Arc 11"/>
          <p:cNvSpPr/>
          <p:nvPr/>
        </p:nvSpPr>
        <p:spPr>
          <a:xfrm>
            <a:off x="2993161" y="4105273"/>
            <a:ext cx="2983310" cy="2983310"/>
          </a:xfrm>
          <a:prstGeom prst="blockArc">
            <a:avLst>
              <a:gd name="adj1" fmla="val 10800000"/>
              <a:gd name="adj2" fmla="val 0"/>
              <a:gd name="adj3" fmla="val 0"/>
            </a:avLst>
          </a:prstGeom>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Block Arc 12"/>
          <p:cNvSpPr/>
          <p:nvPr/>
        </p:nvSpPr>
        <p:spPr>
          <a:xfrm>
            <a:off x="5976471" y="4445804"/>
            <a:ext cx="2302247" cy="2302247"/>
          </a:xfrm>
          <a:prstGeom prst="blockArc">
            <a:avLst>
              <a:gd name="adj1" fmla="val 10800000"/>
              <a:gd name="adj2" fmla="val 0"/>
              <a:gd name="adj3" fmla="val 0"/>
            </a:avLst>
          </a:prstGeom>
          <a:ln w="38100" cmpd="sng">
            <a:solidFill>
              <a:srgbClr val="00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TextBox 13"/>
          <p:cNvSpPr txBox="1"/>
          <p:nvPr/>
        </p:nvSpPr>
        <p:spPr>
          <a:xfrm rot="19451571">
            <a:off x="2169368" y="2957987"/>
            <a:ext cx="3199914" cy="584776"/>
          </a:xfrm>
          <a:prstGeom prst="rect">
            <a:avLst/>
          </a:prstGeom>
          <a:noFill/>
        </p:spPr>
        <p:txBody>
          <a:bodyPr wrap="none" rtlCol="0">
            <a:spAutoFit/>
          </a:bodyPr>
          <a:lstStyle/>
          <a:p>
            <a:r>
              <a:rPr lang="en-US" sz="3200" dirty="0" smtClean="0">
                <a:solidFill>
                  <a:srgbClr val="FF0000"/>
                </a:solidFill>
              </a:rPr>
              <a:t>Frictional Slip Line</a:t>
            </a:r>
            <a:endParaRPr lang="en-US" sz="3200" dirty="0">
              <a:solidFill>
                <a:srgbClr val="FF0000"/>
              </a:solidFill>
            </a:endParaRPr>
          </a:p>
        </p:txBody>
      </p:sp>
      <p:sp>
        <p:nvSpPr>
          <p:cNvPr id="15" name="TextBox 14"/>
          <p:cNvSpPr txBox="1"/>
          <p:nvPr/>
        </p:nvSpPr>
        <p:spPr>
          <a:xfrm>
            <a:off x="2258081" y="5988416"/>
            <a:ext cx="4627839" cy="461665"/>
          </a:xfrm>
          <a:prstGeom prst="rect">
            <a:avLst/>
          </a:prstGeom>
          <a:noFill/>
        </p:spPr>
        <p:txBody>
          <a:bodyPr wrap="none" rtlCol="0">
            <a:spAutoFit/>
          </a:bodyPr>
          <a:lstStyle/>
          <a:p>
            <a:r>
              <a:rPr lang="en-US" sz="2400" dirty="0" smtClean="0"/>
              <a:t>Effective Normal Stress (</a:t>
            </a:r>
            <a:r>
              <a:rPr lang="en-US" sz="2400" i="0" dirty="0" err="1" smtClean="0">
                <a:latin typeface="Lucida Grande"/>
                <a:ea typeface="Lucida Grande"/>
                <a:cs typeface="Lucida Grande"/>
              </a:rPr>
              <a:t>σ</a:t>
            </a:r>
            <a:r>
              <a:rPr lang="en-US" sz="2400" i="0" baseline="-25000" dirty="0" err="1" smtClean="0">
                <a:latin typeface="Lucida Grande"/>
                <a:ea typeface="Lucida Grande"/>
                <a:cs typeface="Lucida Grande"/>
              </a:rPr>
              <a:t>n</a:t>
            </a:r>
            <a:r>
              <a:rPr lang="en-US" sz="2400" dirty="0" smtClean="0"/>
              <a:t>) = </a:t>
            </a:r>
            <a:r>
              <a:rPr lang="en-US" sz="2400" dirty="0" err="1" smtClean="0"/>
              <a:t>S</a:t>
            </a:r>
            <a:r>
              <a:rPr lang="en-US" sz="2400" baseline="-25000" dirty="0" err="1" smtClean="0"/>
              <a:t>n</a:t>
            </a:r>
            <a:r>
              <a:rPr lang="en-US" sz="2400" dirty="0" err="1" smtClean="0"/>
              <a:t>-P</a:t>
            </a:r>
            <a:r>
              <a:rPr lang="en-US" sz="2400" baseline="-25000" dirty="0" err="1" smtClean="0"/>
              <a:t>p</a:t>
            </a:r>
            <a:endParaRPr lang="en-US" sz="2400" baseline="-25000" dirty="0"/>
          </a:p>
        </p:txBody>
      </p:sp>
      <p:sp>
        <p:nvSpPr>
          <p:cNvPr id="16" name="TextBox 15"/>
          <p:cNvSpPr txBox="1"/>
          <p:nvPr/>
        </p:nvSpPr>
        <p:spPr>
          <a:xfrm rot="16200000">
            <a:off x="-428195" y="3223320"/>
            <a:ext cx="2133066" cy="461665"/>
          </a:xfrm>
          <a:prstGeom prst="rect">
            <a:avLst/>
          </a:prstGeom>
          <a:noFill/>
        </p:spPr>
        <p:txBody>
          <a:bodyPr wrap="none" rtlCol="0">
            <a:spAutoFit/>
          </a:bodyPr>
          <a:lstStyle/>
          <a:p>
            <a:r>
              <a:rPr lang="en-US" sz="2400" dirty="0" smtClean="0"/>
              <a:t>Shear Stress (</a:t>
            </a:r>
            <a:r>
              <a:rPr lang="en-US" sz="2400" i="0" dirty="0" err="1" smtClean="0">
                <a:ea typeface="Lucida Grande"/>
                <a:cs typeface="Lucida Grande"/>
              </a:rPr>
              <a:t>τ</a:t>
            </a:r>
            <a:r>
              <a:rPr lang="en-US" sz="2400" dirty="0" smtClean="0"/>
              <a:t>)</a:t>
            </a:r>
            <a:endParaRPr lang="en-US" sz="2400" dirty="0"/>
          </a:p>
        </p:txBody>
      </p:sp>
      <p:sp>
        <p:nvSpPr>
          <p:cNvPr id="17" name="Rectangle 16"/>
          <p:cNvSpPr/>
          <p:nvPr/>
        </p:nvSpPr>
        <p:spPr>
          <a:xfrm>
            <a:off x="8001391" y="5500561"/>
            <a:ext cx="580090" cy="523220"/>
          </a:xfrm>
          <a:prstGeom prst="rect">
            <a:avLst/>
          </a:prstGeom>
        </p:spPr>
        <p:txBody>
          <a:bodyPr wrap="none">
            <a:spAutoFit/>
          </a:bodyPr>
          <a:lstStyle/>
          <a:p>
            <a:r>
              <a:rPr lang="en-US" sz="2800" i="0" dirty="0" smtClean="0">
                <a:latin typeface="Lucida Grande"/>
                <a:ea typeface="Lucida Grande"/>
                <a:cs typeface="Lucida Grande"/>
              </a:rPr>
              <a:t>σ</a:t>
            </a:r>
            <a:r>
              <a:rPr lang="en-US" sz="2800" baseline="-25000" dirty="0">
                <a:latin typeface="Lucida Grande"/>
                <a:ea typeface="Lucida Grande"/>
                <a:cs typeface="Lucida Grande"/>
              </a:rPr>
              <a:t>1</a:t>
            </a:r>
            <a:endParaRPr lang="en-US" sz="2800" dirty="0"/>
          </a:p>
        </p:txBody>
      </p:sp>
      <p:sp>
        <p:nvSpPr>
          <p:cNvPr id="18" name="Rectangle 17"/>
          <p:cNvSpPr/>
          <p:nvPr/>
        </p:nvSpPr>
        <p:spPr>
          <a:xfrm>
            <a:off x="5698242" y="5500561"/>
            <a:ext cx="580090" cy="523220"/>
          </a:xfrm>
          <a:prstGeom prst="rect">
            <a:avLst/>
          </a:prstGeom>
        </p:spPr>
        <p:txBody>
          <a:bodyPr wrap="none">
            <a:spAutoFit/>
          </a:bodyPr>
          <a:lstStyle/>
          <a:p>
            <a:r>
              <a:rPr lang="en-US" sz="2800" i="0" dirty="0" smtClean="0">
                <a:latin typeface="Lucida Grande"/>
                <a:ea typeface="Lucida Grande"/>
                <a:cs typeface="Lucida Grande"/>
              </a:rPr>
              <a:t>σ</a:t>
            </a:r>
            <a:r>
              <a:rPr lang="en-US" sz="2800" baseline="-25000" dirty="0" smtClean="0">
                <a:latin typeface="Lucida Grande"/>
                <a:ea typeface="Lucida Grande"/>
                <a:cs typeface="Lucida Grande"/>
              </a:rPr>
              <a:t>2</a:t>
            </a:r>
            <a:endParaRPr lang="en-US" sz="2800" dirty="0"/>
          </a:p>
        </p:txBody>
      </p:sp>
      <p:sp>
        <p:nvSpPr>
          <p:cNvPr id="19" name="Rectangle 18"/>
          <p:cNvSpPr/>
          <p:nvPr/>
        </p:nvSpPr>
        <p:spPr>
          <a:xfrm>
            <a:off x="2714932" y="5466230"/>
            <a:ext cx="580090" cy="523220"/>
          </a:xfrm>
          <a:prstGeom prst="rect">
            <a:avLst/>
          </a:prstGeom>
        </p:spPr>
        <p:txBody>
          <a:bodyPr wrap="none">
            <a:spAutoFit/>
          </a:bodyPr>
          <a:lstStyle/>
          <a:p>
            <a:r>
              <a:rPr lang="en-US" sz="2800" i="0" dirty="0" smtClean="0">
                <a:latin typeface="Lucida Grande"/>
                <a:ea typeface="Lucida Grande"/>
                <a:cs typeface="Lucida Grande"/>
              </a:rPr>
              <a:t>σ</a:t>
            </a:r>
            <a:r>
              <a:rPr lang="en-US" sz="2800" baseline="-25000" dirty="0" smtClean="0">
                <a:latin typeface="Lucida Grande"/>
                <a:ea typeface="Lucida Grande"/>
                <a:cs typeface="Lucida Grande"/>
              </a:rPr>
              <a:t>3</a:t>
            </a:r>
            <a:endParaRPr lang="en-US" sz="2800" dirty="0"/>
          </a:p>
        </p:txBody>
      </p:sp>
      <p:sp>
        <p:nvSpPr>
          <p:cNvPr id="20" name="Oval 19"/>
          <p:cNvSpPr/>
          <p:nvPr/>
        </p:nvSpPr>
        <p:spPr>
          <a:xfrm>
            <a:off x="4962248" y="3503954"/>
            <a:ext cx="188142" cy="188142"/>
          </a:xfrm>
          <a:prstGeom prst="ellipse">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p:cNvCxnSpPr>
            <a:endCxn id="20" idx="2"/>
          </p:cNvCxnSpPr>
          <p:nvPr/>
        </p:nvCxnSpPr>
        <p:spPr>
          <a:xfrm>
            <a:off x="3739324" y="3598025"/>
            <a:ext cx="1222924" cy="0"/>
          </a:xfrm>
          <a:prstGeom prst="line">
            <a:avLst/>
          </a:prstGeom>
          <a:ln>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069907" y="2599025"/>
            <a:ext cx="0" cy="904929"/>
          </a:xfrm>
          <a:prstGeom prst="line">
            <a:avLst/>
          </a:prstGeom>
          <a:ln>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a:endCxn id="20" idx="1"/>
          </p:cNvCxnSpPr>
          <p:nvPr/>
        </p:nvCxnSpPr>
        <p:spPr>
          <a:xfrm>
            <a:off x="4515410" y="3045844"/>
            <a:ext cx="474391" cy="485663"/>
          </a:xfrm>
          <a:prstGeom prst="line">
            <a:avLst/>
          </a:prstGeom>
          <a:ln>
            <a:solidFill>
              <a:schemeClr val="tx1"/>
            </a:solidFill>
            <a:prstDash val="sysDash"/>
            <a:headEnd type="arrow"/>
            <a:tailEnd type="arrow"/>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flipV="1">
            <a:off x="975987" y="2163518"/>
            <a:ext cx="4691794" cy="3445168"/>
          </a:xfrm>
          <a:prstGeom prst="line">
            <a:avLst/>
          </a:prstGeom>
          <a:ln w="57150" cmpd="sng">
            <a:solidFill>
              <a:srgbClr val="FF0000"/>
            </a:solidFill>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4162646" y="3471509"/>
            <a:ext cx="384165" cy="400110"/>
          </a:xfrm>
          <a:prstGeom prst="rect">
            <a:avLst/>
          </a:prstGeom>
          <a:noFill/>
        </p:spPr>
        <p:txBody>
          <a:bodyPr wrap="none" rtlCol="0">
            <a:spAutoFit/>
          </a:bodyPr>
          <a:lstStyle/>
          <a:p>
            <a:r>
              <a:rPr lang="en-US" sz="2000" dirty="0"/>
              <a:t>d</a:t>
            </a:r>
            <a:r>
              <a:rPr lang="en-US" sz="2000" dirty="0" smtClean="0"/>
              <a:t>.</a:t>
            </a:r>
            <a:endParaRPr lang="en-US" sz="2000" dirty="0"/>
          </a:p>
        </p:txBody>
      </p:sp>
      <p:sp>
        <p:nvSpPr>
          <p:cNvPr id="36" name="TextBox 35"/>
          <p:cNvSpPr txBox="1"/>
          <p:nvPr/>
        </p:nvSpPr>
        <p:spPr>
          <a:xfrm>
            <a:off x="4527169" y="3143155"/>
            <a:ext cx="327684" cy="400110"/>
          </a:xfrm>
          <a:prstGeom prst="rect">
            <a:avLst/>
          </a:prstGeom>
          <a:noFill/>
        </p:spPr>
        <p:txBody>
          <a:bodyPr wrap="none" rtlCol="0">
            <a:spAutoFit/>
          </a:bodyPr>
          <a:lstStyle/>
          <a:p>
            <a:r>
              <a:rPr lang="en-US" sz="2000" dirty="0" smtClean="0"/>
              <a:t>f.</a:t>
            </a:r>
            <a:endParaRPr lang="en-US" sz="2000" dirty="0"/>
          </a:p>
        </p:txBody>
      </p:sp>
      <p:sp>
        <p:nvSpPr>
          <p:cNvPr id="37" name="TextBox 36"/>
          <p:cNvSpPr txBox="1"/>
          <p:nvPr/>
        </p:nvSpPr>
        <p:spPr>
          <a:xfrm>
            <a:off x="5006630" y="2612829"/>
            <a:ext cx="377026" cy="400110"/>
          </a:xfrm>
          <a:prstGeom prst="rect">
            <a:avLst/>
          </a:prstGeom>
          <a:noFill/>
        </p:spPr>
        <p:txBody>
          <a:bodyPr wrap="none" rtlCol="0">
            <a:spAutoFit/>
          </a:bodyPr>
          <a:lstStyle/>
          <a:p>
            <a:r>
              <a:rPr lang="en-US" sz="2000" dirty="0"/>
              <a:t>e</a:t>
            </a:r>
            <a:r>
              <a:rPr lang="en-US" sz="2000" dirty="0" smtClean="0"/>
              <a:t>.</a:t>
            </a:r>
            <a:endParaRPr lang="en-US" sz="2000" dirty="0"/>
          </a:p>
        </p:txBody>
      </p:sp>
      <p:sp>
        <p:nvSpPr>
          <p:cNvPr id="38" name="TextBox 37"/>
          <p:cNvSpPr txBox="1"/>
          <p:nvPr/>
        </p:nvSpPr>
        <p:spPr>
          <a:xfrm>
            <a:off x="1020099" y="1769030"/>
            <a:ext cx="3293578" cy="923330"/>
          </a:xfrm>
          <a:prstGeom prst="rect">
            <a:avLst/>
          </a:prstGeom>
          <a:noFill/>
          <a:ln w="57150" cmpd="sng">
            <a:solidFill>
              <a:schemeClr val="tx1"/>
            </a:solidFill>
          </a:ln>
        </p:spPr>
        <p:txBody>
          <a:bodyPr wrap="none" rtlCol="0">
            <a:spAutoFit/>
          </a:bodyPr>
          <a:lstStyle/>
          <a:p>
            <a:r>
              <a:rPr lang="en-US" dirty="0"/>
              <a:t>d</a:t>
            </a:r>
            <a:r>
              <a:rPr lang="en-US" dirty="0" smtClean="0"/>
              <a:t> = Pore Pressure to Slip (Failure)</a:t>
            </a:r>
          </a:p>
          <a:p>
            <a:r>
              <a:rPr lang="en-US" dirty="0" smtClean="0"/>
              <a:t>f = Shear Capacity Utilization</a:t>
            </a:r>
          </a:p>
          <a:p>
            <a:r>
              <a:rPr lang="en-US" dirty="0" smtClean="0"/>
              <a:t>-e = Coulomb Failure Function</a:t>
            </a:r>
            <a:endParaRPr lang="en-US" dirty="0"/>
          </a:p>
        </p:txBody>
      </p:sp>
      <p:sp>
        <p:nvSpPr>
          <p:cNvPr id="40" name="TextBox 39"/>
          <p:cNvSpPr txBox="1"/>
          <p:nvPr/>
        </p:nvSpPr>
        <p:spPr>
          <a:xfrm>
            <a:off x="5091595" y="3416825"/>
            <a:ext cx="652868" cy="369332"/>
          </a:xfrm>
          <a:prstGeom prst="rect">
            <a:avLst/>
          </a:prstGeom>
          <a:noFill/>
        </p:spPr>
        <p:txBody>
          <a:bodyPr wrap="none" rtlCol="0">
            <a:spAutoFit/>
          </a:bodyPr>
          <a:lstStyle/>
          <a:p>
            <a:r>
              <a:rPr lang="en-US" dirty="0" smtClean="0">
                <a:solidFill>
                  <a:srgbClr val="008000"/>
                </a:solidFill>
              </a:rPr>
              <a:t>Fault</a:t>
            </a:r>
            <a:endParaRPr lang="en-US" dirty="0">
              <a:solidFill>
                <a:srgbClr val="008000"/>
              </a:solidFill>
            </a:endParaRPr>
          </a:p>
        </p:txBody>
      </p:sp>
    </p:spTree>
    <p:extLst>
      <p:ext uri="{BB962C8B-B14F-4D97-AF65-F5344CB8AC3E}">
        <p14:creationId xmlns:p14="http://schemas.microsoft.com/office/powerpoint/2010/main" val="19529147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769" y="307218"/>
            <a:ext cx="7459116" cy="6392167"/>
          </a:xfrm>
          <a:prstGeom prst="rect">
            <a:avLst/>
          </a:prstGeom>
        </p:spPr>
      </p:pic>
      <p:sp>
        <p:nvSpPr>
          <p:cNvPr id="7" name="TextBox 6"/>
          <p:cNvSpPr txBox="1"/>
          <p:nvPr/>
        </p:nvSpPr>
        <p:spPr>
          <a:xfrm>
            <a:off x="554769" y="703438"/>
            <a:ext cx="2406313" cy="523220"/>
          </a:xfrm>
          <a:prstGeom prst="rect">
            <a:avLst/>
          </a:prstGeom>
          <a:solidFill>
            <a:schemeClr val="bg1">
              <a:lumMod val="85000"/>
            </a:schemeClr>
          </a:solidFill>
          <a:ln>
            <a:solidFill>
              <a:schemeClr val="tx1"/>
            </a:solidFill>
          </a:ln>
        </p:spPr>
        <p:txBody>
          <a:bodyPr wrap="square" rtlCol="0">
            <a:spAutoFit/>
          </a:bodyPr>
          <a:lstStyle/>
          <a:p>
            <a:r>
              <a:rPr lang="en-US" sz="1400" dirty="0" smtClean="0"/>
              <a:t>Pressure at fault midpoint curve as a function of time</a:t>
            </a:r>
            <a:endParaRPr lang="en-US" sz="1400" dirty="0"/>
          </a:p>
        </p:txBody>
      </p:sp>
      <p:cxnSp>
        <p:nvCxnSpPr>
          <p:cNvPr id="8" name="Straight Arrow Connector 7"/>
          <p:cNvCxnSpPr>
            <a:stCxn id="7" idx="2"/>
          </p:cNvCxnSpPr>
          <p:nvPr/>
        </p:nvCxnSpPr>
        <p:spPr>
          <a:xfrm>
            <a:off x="1757926" y="1226658"/>
            <a:ext cx="2022967" cy="17528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61016" y="1043548"/>
            <a:ext cx="2085472" cy="738664"/>
          </a:xfrm>
          <a:prstGeom prst="rect">
            <a:avLst/>
          </a:prstGeom>
          <a:solidFill>
            <a:schemeClr val="bg1">
              <a:lumMod val="85000"/>
            </a:schemeClr>
          </a:solidFill>
          <a:ln>
            <a:solidFill>
              <a:schemeClr val="tx1"/>
            </a:solidFill>
          </a:ln>
        </p:spPr>
        <p:txBody>
          <a:bodyPr wrap="square" rtlCol="0">
            <a:spAutoFit/>
          </a:bodyPr>
          <a:lstStyle/>
          <a:p>
            <a:r>
              <a:rPr lang="en-US" sz="1400" dirty="0" smtClean="0"/>
              <a:t>Red dashed curve: deterministic pore pressure to slip </a:t>
            </a:r>
            <a:endParaRPr lang="en-US" sz="1400" dirty="0"/>
          </a:p>
        </p:txBody>
      </p:sp>
      <p:cxnSp>
        <p:nvCxnSpPr>
          <p:cNvPr id="12" name="Straight Arrow Connector 11"/>
          <p:cNvCxnSpPr>
            <a:stCxn id="11" idx="1"/>
          </p:cNvCxnSpPr>
          <p:nvPr/>
        </p:nvCxnSpPr>
        <p:spPr>
          <a:xfrm flipH="1">
            <a:off x="5558324" y="1412880"/>
            <a:ext cx="1002692" cy="271733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13416" y="2610173"/>
            <a:ext cx="2085472" cy="954107"/>
          </a:xfrm>
          <a:prstGeom prst="rect">
            <a:avLst/>
          </a:prstGeom>
          <a:solidFill>
            <a:schemeClr val="bg1">
              <a:lumMod val="85000"/>
            </a:schemeClr>
          </a:solidFill>
          <a:ln>
            <a:solidFill>
              <a:schemeClr val="tx1"/>
            </a:solidFill>
          </a:ln>
        </p:spPr>
        <p:txBody>
          <a:bodyPr wrap="square" rtlCol="0">
            <a:spAutoFit/>
          </a:bodyPr>
          <a:lstStyle/>
          <a:p>
            <a:r>
              <a:rPr lang="en-US" sz="1400" dirty="0" smtClean="0"/>
              <a:t>Gray dashed curve: Pore Pressure change for a 50% potential for the fault to slip</a:t>
            </a:r>
            <a:endParaRPr lang="en-US" sz="1400" dirty="0"/>
          </a:p>
        </p:txBody>
      </p:sp>
      <p:cxnSp>
        <p:nvCxnSpPr>
          <p:cNvPr id="17" name="Straight Arrow Connector 16"/>
          <p:cNvCxnSpPr>
            <a:stCxn id="16" idx="1"/>
          </p:cNvCxnSpPr>
          <p:nvPr/>
        </p:nvCxnSpPr>
        <p:spPr>
          <a:xfrm flipH="1">
            <a:off x="6277514" y="3087227"/>
            <a:ext cx="435902" cy="88887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92487" y="4869295"/>
            <a:ext cx="1754001" cy="1169551"/>
          </a:xfrm>
          <a:prstGeom prst="rect">
            <a:avLst/>
          </a:prstGeom>
          <a:solidFill>
            <a:schemeClr val="bg1">
              <a:lumMod val="85000"/>
            </a:schemeClr>
          </a:solidFill>
          <a:ln>
            <a:solidFill>
              <a:schemeClr val="tx1"/>
            </a:solidFill>
          </a:ln>
        </p:spPr>
        <p:txBody>
          <a:bodyPr wrap="square" rtlCol="0">
            <a:spAutoFit/>
          </a:bodyPr>
          <a:lstStyle/>
          <a:p>
            <a:r>
              <a:rPr lang="en-US" sz="1400" dirty="0" smtClean="0"/>
              <a:t>Gray solid curve: Pore Pressure change for a 20% potential for the fault to slip (FSP)</a:t>
            </a:r>
            <a:endParaRPr lang="en-US" sz="1400" dirty="0"/>
          </a:p>
        </p:txBody>
      </p:sp>
      <p:cxnSp>
        <p:nvCxnSpPr>
          <p:cNvPr id="20" name="Straight Arrow Connector 19"/>
          <p:cNvCxnSpPr>
            <a:stCxn id="19" idx="1"/>
          </p:cNvCxnSpPr>
          <p:nvPr/>
        </p:nvCxnSpPr>
        <p:spPr>
          <a:xfrm flipH="1" flipV="1">
            <a:off x="6174773" y="4731835"/>
            <a:ext cx="717714" cy="7222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24832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a:bodyPr>
          <a:lstStyle/>
          <a:p>
            <a:pPr marL="0" lvl="0" indent="0" defTabSz="914400" eaLnBrk="0" fontAlgn="base" hangingPunct="0">
              <a:spcBef>
                <a:spcPct val="0"/>
              </a:spcBef>
              <a:spcAft>
                <a:spcPct val="0"/>
              </a:spcAft>
              <a:buNone/>
            </a:pPr>
            <a:r>
              <a:rPr lang="en-US" altLang="en-US" sz="1100" dirty="0">
                <a:solidFill>
                  <a:srgbClr val="000000"/>
                </a:solidFill>
                <a:latin typeface="Times New Roman" panose="02020603050405020304" pitchFamily="18" charset="0"/>
                <a:cs typeface="Times New Roman" panose="02020603050405020304" pitchFamily="18" charset="0"/>
              </a:rPr>
              <a:t>The source code associated with this downloadable file is a derivative work based in part on supplements to, and modifications of, a </a:t>
            </a:r>
            <a:r>
              <a:rPr lang="en-US" altLang="en-US" sz="1100" dirty="0" err="1">
                <a:solidFill>
                  <a:srgbClr val="000000"/>
                </a:solidFill>
                <a:latin typeface="Times New Roman" panose="02020603050405020304" pitchFamily="18" charset="0"/>
                <a:cs typeface="Times New Roman" panose="02020603050405020304" pitchFamily="18" charset="0"/>
              </a:rPr>
              <a:t>Matlab</a:t>
            </a:r>
            <a:r>
              <a:rPr lang="en-US" altLang="en-US" sz="1100" dirty="0">
                <a:solidFill>
                  <a:srgbClr val="000000"/>
                </a:solidFill>
                <a:latin typeface="Times New Roman" panose="02020603050405020304" pitchFamily="18" charset="0"/>
                <a:cs typeface="Times New Roman" panose="02020603050405020304" pitchFamily="18" charset="0"/>
              </a:rPr>
              <a:t>-based script originally developed by ExxonMobil Upstream Research Company.  To enable broader software distribution ExxonMobil Upstream Research Company provides the opportunity to license under the open-source framework provided by The Apache Software Foundation.  As of January 1, 2017, The Apache Software Foundation is a US-based membership corporation and an 501(c)(3) non-profit foundation.</a:t>
            </a:r>
            <a:endParaRPr lang="en-US" altLang="en-US" sz="1100" dirty="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altLang="en-US" sz="1100" dirty="0">
                <a:solidFill>
                  <a:srgbClr val="000000"/>
                </a:solidFill>
                <a:latin typeface="Times New Roman" panose="02020603050405020304" pitchFamily="18" charset="0"/>
                <a:cs typeface="Times New Roman" panose="02020603050405020304" pitchFamily="18" charset="0"/>
              </a:rPr>
              <a:t>Copyright 2016 ExxonMobil Upstream Research Company</a:t>
            </a:r>
            <a:endParaRPr lang="en-US" altLang="en-US" sz="1100" dirty="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altLang="en-US" sz="1100" dirty="0">
                <a:solidFill>
                  <a:srgbClr val="000000"/>
                </a:solidFill>
                <a:latin typeface="Times New Roman" panose="02020603050405020304" pitchFamily="18" charset="0"/>
                <a:cs typeface="Times New Roman" panose="02020603050405020304" pitchFamily="18" charset="0"/>
              </a:rPr>
              <a:t> </a:t>
            </a:r>
            <a:endParaRPr lang="en-US" altLang="en-US" sz="1100" dirty="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altLang="en-US" sz="1100" dirty="0">
                <a:solidFill>
                  <a:srgbClr val="000000"/>
                </a:solidFill>
                <a:latin typeface="Times New Roman" panose="02020603050405020304" pitchFamily="18" charset="0"/>
                <a:cs typeface="Times New Roman" panose="02020603050405020304" pitchFamily="18" charset="0"/>
              </a:rPr>
              <a:t>Licensed under the Apache License, Version 2.0 (the "License"); you may not use this file</a:t>
            </a:r>
            <a:endParaRPr lang="en-US" altLang="en-US" sz="1100" dirty="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altLang="en-US" sz="1100" dirty="0">
                <a:solidFill>
                  <a:srgbClr val="000000"/>
                </a:solidFill>
                <a:latin typeface="Times New Roman" panose="02020603050405020304" pitchFamily="18" charset="0"/>
                <a:cs typeface="Times New Roman" panose="02020603050405020304" pitchFamily="18" charset="0"/>
              </a:rPr>
              <a:t>except in compliance with the License. You may obtain a copy of the License at</a:t>
            </a:r>
            <a:endParaRPr lang="en-US" altLang="en-US" sz="1100" dirty="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altLang="en-US" sz="1100" dirty="0">
                <a:solidFill>
                  <a:srgbClr val="1155CC"/>
                </a:solidFill>
                <a:latin typeface="Times New Roman" panose="02020603050405020304" pitchFamily="18" charset="0"/>
                <a:cs typeface="Times New Roman" panose="02020603050405020304" pitchFamily="18" charset="0"/>
                <a:hlinkClick r:id="rId2"/>
              </a:rPr>
              <a:t>http://www.apache.org/licenses/LICENSE-2.0</a:t>
            </a:r>
            <a:r>
              <a:rPr lang="en-US" altLang="en-US" sz="1100" dirty="0">
                <a:solidFill>
                  <a:srgbClr val="000000"/>
                </a:solidFill>
                <a:latin typeface="Times New Roman" panose="02020603050405020304" pitchFamily="18" charset="0"/>
                <a:cs typeface="Times New Roman" panose="02020603050405020304" pitchFamily="18" charset="0"/>
              </a:rPr>
              <a:t>.</a:t>
            </a:r>
            <a:endParaRPr lang="en-US" altLang="en-US" sz="1100" dirty="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altLang="en-US" sz="1100" dirty="0">
                <a:solidFill>
                  <a:srgbClr val="000000"/>
                </a:solidFill>
                <a:latin typeface="Times New Roman" panose="02020603050405020304" pitchFamily="18" charset="0"/>
                <a:cs typeface="Times New Roman" panose="02020603050405020304" pitchFamily="18" charset="0"/>
              </a:rPr>
              <a:t> </a:t>
            </a:r>
            <a:endParaRPr lang="en-US" altLang="en-US" sz="1100" dirty="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altLang="en-US" sz="1100" dirty="0">
                <a:solidFill>
                  <a:srgbClr val="000000"/>
                </a:solidFill>
                <a:latin typeface="Times New Roman" panose="02020603050405020304" pitchFamily="18" charset="0"/>
                <a:cs typeface="Times New Roman" panose="02020603050405020304" pitchFamily="18" charset="0"/>
              </a:rPr>
              <a:t>Unless required by applicable law or agreed to in writing, software distributed under the</a:t>
            </a:r>
            <a:endParaRPr lang="en-US" altLang="en-US" sz="1100" dirty="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altLang="en-US" sz="1100" dirty="0">
                <a:solidFill>
                  <a:srgbClr val="000000"/>
                </a:solidFill>
                <a:latin typeface="Times New Roman" panose="02020603050405020304" pitchFamily="18" charset="0"/>
                <a:cs typeface="Times New Roman" panose="02020603050405020304" pitchFamily="18" charset="0"/>
              </a:rPr>
              <a:t>License is distributed on an "AS IS" BASIS, WITHOUT WARRANTIES OR CONDITIONS</a:t>
            </a:r>
            <a:endParaRPr lang="en-US" altLang="en-US" sz="1100" dirty="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altLang="en-US" sz="1100" dirty="0">
                <a:solidFill>
                  <a:srgbClr val="000000"/>
                </a:solidFill>
                <a:latin typeface="Times New Roman" panose="02020603050405020304" pitchFamily="18" charset="0"/>
                <a:cs typeface="Times New Roman" panose="02020603050405020304" pitchFamily="18" charset="0"/>
              </a:rPr>
              <a:t>OF ANY KIND, either express or implied. See the License for the specific language</a:t>
            </a:r>
            <a:endParaRPr lang="en-US" altLang="en-US" sz="1100" dirty="0">
              <a:latin typeface="Times New Roman" panose="02020603050405020304" pitchFamily="18" charset="0"/>
              <a:cs typeface="Times New Roman" panose="02020603050405020304" pitchFamily="18" charset="0"/>
            </a:endParaRPr>
          </a:p>
          <a:p>
            <a:pPr marL="0" lvl="0" indent="0" defTabSz="914400" eaLnBrk="0" fontAlgn="base" hangingPunct="0">
              <a:spcBef>
                <a:spcPct val="0"/>
              </a:spcBef>
              <a:spcAft>
                <a:spcPct val="0"/>
              </a:spcAft>
              <a:buNone/>
            </a:pPr>
            <a:r>
              <a:rPr lang="en-US" altLang="en-US" sz="1100" dirty="0">
                <a:solidFill>
                  <a:srgbClr val="000000"/>
                </a:solidFill>
                <a:latin typeface="Times New Roman" panose="02020603050405020304" pitchFamily="18" charset="0"/>
                <a:cs typeface="Times New Roman" panose="02020603050405020304" pitchFamily="18" charset="0"/>
              </a:rPr>
              <a:t>governing permissions and limitations under the License.</a:t>
            </a:r>
            <a:endParaRPr lang="en-US" altLang="en-US" sz="1100" dirty="0">
              <a:latin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a:p>
            <a:pPr marL="0" indent="0">
              <a:buNone/>
            </a:pPr>
            <a:r>
              <a:rPr lang="en-US" sz="1100" dirty="0" smtClean="0">
                <a:latin typeface="Times New Roman" panose="02020603050405020304" pitchFamily="18" charset="0"/>
                <a:cs typeface="Times New Roman" panose="02020603050405020304" pitchFamily="18" charset="0"/>
              </a:rPr>
              <a:t>Copyright </a:t>
            </a:r>
            <a:r>
              <a:rPr lang="en-US" sz="1100" dirty="0">
                <a:latin typeface="Times New Roman" panose="02020603050405020304" pitchFamily="18" charset="0"/>
                <a:cs typeface="Times New Roman" panose="02020603050405020304" pitchFamily="18" charset="0"/>
              </a:rPr>
              <a:t>(c) 2016, Stanford University,</a:t>
            </a:r>
          </a:p>
          <a:p>
            <a:pPr marL="0" indent="0">
              <a:buNone/>
            </a:pPr>
            <a:r>
              <a:rPr lang="en-US" sz="1100" dirty="0">
                <a:latin typeface="Times New Roman" panose="02020603050405020304" pitchFamily="18" charset="0"/>
                <a:cs typeface="Times New Roman" panose="02020603050405020304" pitchFamily="18" charset="0"/>
              </a:rPr>
              <a:t>All rights reserved.</a:t>
            </a:r>
          </a:p>
          <a:p>
            <a:pPr marL="0" indent="0">
              <a:buNone/>
            </a:pPr>
            <a:r>
              <a:rPr lang="en-US" sz="1100" dirty="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Redistribution </a:t>
            </a:r>
            <a:r>
              <a:rPr lang="en-US" sz="1100" dirty="0">
                <a:latin typeface="Times New Roman" panose="02020603050405020304" pitchFamily="18" charset="0"/>
                <a:cs typeface="Times New Roman" panose="02020603050405020304" pitchFamily="18" charset="0"/>
              </a:rPr>
              <a:t>and use in binary form, with or without modification, is permitted provided that the following conditions are met:</a:t>
            </a:r>
          </a:p>
          <a:p>
            <a:pPr marL="0" indent="0">
              <a:buNone/>
            </a:pPr>
            <a:r>
              <a:rPr lang="en-US" sz="1100" dirty="0">
                <a:latin typeface="Times New Roman" panose="02020603050405020304" pitchFamily="18" charset="0"/>
                <a:cs typeface="Times New Roman" panose="02020603050405020304" pitchFamily="18" charset="0"/>
              </a:rPr>
              <a:t> </a:t>
            </a:r>
            <a:r>
              <a:rPr lang="en-US" sz="1100" dirty="0" smtClean="0">
                <a:latin typeface="Times New Roman" panose="02020603050405020304" pitchFamily="18" charset="0"/>
                <a:cs typeface="Times New Roman" panose="02020603050405020304" pitchFamily="18" charset="0"/>
              </a:rPr>
              <a:t>    </a:t>
            </a:r>
            <a:r>
              <a:rPr lang="en-US" sz="1100" dirty="0">
                <a:latin typeface="Times New Roman" panose="02020603050405020304" pitchFamily="18" charset="0"/>
                <a:cs typeface="Times New Roman" panose="02020603050405020304" pitchFamily="18" charset="0"/>
              </a:rPr>
              <a:t>* Redistributions of code must retain the above copyright notice, this list of conditions and the following disclaimer.</a:t>
            </a:r>
          </a:p>
          <a:p>
            <a:pPr marL="0" indent="0">
              <a:buNone/>
            </a:pPr>
            <a:r>
              <a:rPr lang="en-US" sz="1100" dirty="0">
                <a:latin typeface="Times New Roman" panose="02020603050405020304" pitchFamily="18" charset="0"/>
                <a:cs typeface="Times New Roman" panose="02020603050405020304" pitchFamily="18" charset="0"/>
              </a:rPr>
              <a:t>    * Redistributions in binary form must reproduce the above copyright notice, this list of conditions and the following disclaimer in the documentation and/or other materials provided with the distribution.</a:t>
            </a:r>
          </a:p>
          <a:p>
            <a:pPr marL="0" indent="0">
              <a:buNone/>
            </a:pPr>
            <a:r>
              <a:rPr lang="en-US" sz="1100" dirty="0">
                <a:latin typeface="Times New Roman" panose="02020603050405020304" pitchFamily="18" charset="0"/>
                <a:cs typeface="Times New Roman" panose="02020603050405020304" pitchFamily="18" charset="0"/>
              </a:rPr>
              <a:t>    * Neither the name of Stanford University, nor the name of the Stanford Center for Induced and Triggered Seismicity, nor the names of contributors may be used to endorse or promote products derived from this software without specific prior written permission.</a:t>
            </a:r>
          </a:p>
          <a:p>
            <a:pPr marL="0" indent="0">
              <a:buNone/>
            </a:pPr>
            <a:r>
              <a:rPr lang="en-US" sz="1100" dirty="0">
                <a:latin typeface="Times New Roman" panose="02020603050405020304" pitchFamily="18" charset="0"/>
                <a:cs typeface="Times New Roman" panose="02020603050405020304" pitchFamily="18" charset="0"/>
              </a:rPr>
              <a:t>    * If the software is used to develop scientific or technical material that is published in any peer-reviewed papers, conference abstracts or similar publications, the recipient agrees to acknowledge the Stanford Center for Induced and Triggered Seismicity in a manner consistent with industry practice.</a:t>
            </a:r>
          </a:p>
          <a:p>
            <a:pPr marL="0" indent="0">
              <a:buNone/>
            </a:pPr>
            <a:r>
              <a:rPr lang="en-US" sz="1100" dirty="0">
                <a:latin typeface="Times New Roman" panose="02020603050405020304" pitchFamily="18" charset="0"/>
                <a:cs typeface="Times New Roman" panose="02020603050405020304" pitchFamily="18" charset="0"/>
              </a:rPr>
              <a:t>    * code is provided without support. </a:t>
            </a:r>
          </a:p>
          <a:p>
            <a:pPr marL="0" indent="0">
              <a:buNone/>
            </a:pPr>
            <a:r>
              <a:rPr lang="en-US" sz="1100" dirty="0">
                <a:latin typeface="Times New Roman" panose="02020603050405020304" pitchFamily="18" charset="0"/>
                <a:cs typeface="Times New Roman" panose="02020603050405020304" pitchFamily="18" charset="0"/>
              </a:rPr>
              <a:t>    * The author(s) would appreciate being notified of any errors found in the supplied code by emailing: </a:t>
            </a:r>
            <a:r>
              <a:rPr lang="en-US" sz="1100" dirty="0" smtClean="0">
                <a:latin typeface="Times New Roman" panose="02020603050405020304" pitchFamily="18" charset="0"/>
                <a:cs typeface="Times New Roman" panose="02020603050405020304" pitchFamily="18" charset="0"/>
              </a:rPr>
              <a:t>FaultSlipPotential+bugs@gmail.com</a:t>
            </a:r>
            <a:endParaRPr lang="en-US" sz="1100" dirty="0">
              <a:latin typeface="Times New Roman" panose="02020603050405020304" pitchFamily="18" charset="0"/>
              <a:cs typeface="Times New Roman" panose="02020603050405020304" pitchFamily="18" charset="0"/>
            </a:endParaRPr>
          </a:p>
          <a:p>
            <a:pPr marL="0" indent="0">
              <a:buNone/>
            </a:pPr>
            <a:r>
              <a:rPr lang="en-US" sz="1100" dirty="0">
                <a:latin typeface="Times New Roman" panose="02020603050405020304" pitchFamily="18" charset="0"/>
                <a:cs typeface="Times New Roman" panose="02020603050405020304" pitchFamily="18" charset="0"/>
              </a:rPr>
              <a:t> </a:t>
            </a:r>
          </a:p>
          <a:p>
            <a:pPr marL="0" indent="0">
              <a:buNone/>
            </a:pPr>
            <a:r>
              <a:rPr lang="en-US" sz="1100" dirty="0">
                <a:latin typeface="Times New Roman" panose="02020603050405020304" pitchFamily="18" charset="0"/>
                <a:cs typeface="Times New Roman" panose="02020603050405020304" pitchFamily="18" charset="0"/>
              </a:rPr>
              <a:t>THIS SOFTWARE IS PROVIDED BY THE COPYRIGHT HOLDERS AND CONTRIBUTORS "AS IS" AND ANY EXPRESS OR IMPLIED WARRANTIES, INCLUDING, BUT NOT LIMITED TO, THE IMPLIED WARRANTIES OF MERCHANTABILITY AND FITNESS FOR A PARTICULAR PURPOSE ARE DISCLAIMED. IN NO EVENT SHALL THE COPYRIGHT OWNER OR CONTRIBUTORS BE LIABLE FOR ANY DIRECT, INDIRECT, INCIDENTAL, SPECIAL, EXEMPLARY, OR CONSEQUENTIAL DAMAGES (INCLUDING, BUT NOT LIMITED TO, PROCUREMENT OF SUBSTITUTE GOODS OR SERVICES; LOSS OF USE, DATA, OR PROFITS; MISCALCULATION OF FAULT SLIP POTENTIAL; BUSINESS LIABILITY OR BUSINESS INTERRUPTION) HOWEVER CAUSED AND ON ANY THEORY OF LIABILITY, WHETHER IN CONTRACT, STRICT LIABILITY, OR TORT (INCLUDING NEGLIGENCE OR OTHERWISE) ARISING IN ANY WAY OUT OF THE USE OF THIS SOFTWARE, EVEN IF ADVISED OF THE POSSIBILITY OF SUCH DAMAGE.</a:t>
            </a:r>
          </a:p>
          <a:p>
            <a:pPr marL="0" indent="0">
              <a:buNone/>
            </a:pPr>
            <a:endParaRPr lang="en-US" sz="1100" dirty="0" smtClean="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60402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TotalTime>
  <Words>136</Words>
  <Application>Microsoft Office PowerPoint</Application>
  <PresentationFormat>On-screen Show (4:3)</PresentationFormat>
  <Paragraphs>41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Lucida Grande</vt:lpstr>
      <vt:lpstr>Arial</vt:lpstr>
      <vt:lpstr>Calibri</vt:lpstr>
      <vt:lpstr>Times New Roman</vt:lpstr>
      <vt:lpstr>Office Theme</vt:lpstr>
      <vt:lpstr>PowerPoint Presentation</vt:lpstr>
      <vt:lpstr>PowerPoint Presentation</vt:lpstr>
      <vt:lpstr>PowerPoint Presentation</vt:lpstr>
    </vt:vector>
  </TitlesOfParts>
  <Company>Stanford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Rall Walsh</dc:creator>
  <cp:lastModifiedBy>Stanford University</cp:lastModifiedBy>
  <cp:revision>9</cp:revision>
  <dcterms:created xsi:type="dcterms:W3CDTF">2016-05-11T00:17:13Z</dcterms:created>
  <dcterms:modified xsi:type="dcterms:W3CDTF">2017-03-01T17:43:33Z</dcterms:modified>
</cp:coreProperties>
</file>