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9144000" cy="12801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3" d="100"/>
          <a:sy n="53" d="100"/>
        </p:scale>
        <p:origin x="2574" y="126"/>
      </p:cViewPr>
      <p:guideLst>
        <p:guide orient="horz" pos="403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976794"/>
            <a:ext cx="7772400" cy="2744047"/>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7254240"/>
            <a:ext cx="6400800" cy="32715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CB4223-7594-0B40-BCA2-B9ADCCC81CD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262565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4223-7594-0B40-BCA2-B9ADCCC81CD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269263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12658"/>
            <a:ext cx="2057400" cy="1092284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12658"/>
            <a:ext cx="6019800" cy="1092284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4223-7594-0B40-BCA2-B9ADCCC81CD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168668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4223-7594-0B40-BCA2-B9ADCCC81CD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3066018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8226214"/>
            <a:ext cx="7772400" cy="254254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5425865"/>
            <a:ext cx="7772400" cy="28003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CB4223-7594-0B40-BCA2-B9ADCCC81CD2}" type="datetimeFigureOut">
              <a:rPr lang="en-US" smtClean="0"/>
              <a:t>2/15/2017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145473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2987041"/>
            <a:ext cx="4038600" cy="8448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987041"/>
            <a:ext cx="4038600" cy="8448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CB4223-7594-0B40-BCA2-B9ADCCC81CD2}"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528160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2865544"/>
            <a:ext cx="4040188" cy="11942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4059766"/>
            <a:ext cx="4040188" cy="7375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2865544"/>
            <a:ext cx="4041775" cy="11942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4059766"/>
            <a:ext cx="4041775" cy="73757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CB4223-7594-0B40-BCA2-B9ADCCC81CD2}" type="datetimeFigureOut">
              <a:rPr lang="en-US" smtClean="0"/>
              <a:t>2/15/2017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220506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CB4223-7594-0B40-BCA2-B9ADCCC81CD2}" type="datetimeFigureOut">
              <a:rPr lang="en-US" smtClean="0"/>
              <a:t>2/15/2017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54950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B4223-7594-0B40-BCA2-B9ADCCC81CD2}" type="datetimeFigureOut">
              <a:rPr lang="en-US" smtClean="0"/>
              <a:t>2/15/2017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194818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509693"/>
            <a:ext cx="3008313" cy="216916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09694"/>
            <a:ext cx="5111750" cy="109258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2678854"/>
            <a:ext cx="3008313" cy="8756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4223-7594-0B40-BCA2-B9ADCCC81CD2}"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74991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8961120"/>
            <a:ext cx="5486400" cy="105791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847"/>
            <a:ext cx="5486400" cy="76809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10019031"/>
            <a:ext cx="5486400" cy="150240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4223-7594-0B40-BCA2-B9ADCCC81CD2}" type="datetimeFigureOut">
              <a:rPr lang="en-US" smtClean="0"/>
              <a:t>2/15/2017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A83CF-9292-7444-9B18-7F91935C3567}" type="slidenum">
              <a:rPr lang="en-US" smtClean="0"/>
              <a:t>‹#›</a:t>
            </a:fld>
            <a:endParaRPr lang="en-US"/>
          </a:p>
        </p:txBody>
      </p:sp>
    </p:spTree>
    <p:extLst>
      <p:ext uri="{BB962C8B-B14F-4D97-AF65-F5344CB8AC3E}">
        <p14:creationId xmlns:p14="http://schemas.microsoft.com/office/powerpoint/2010/main" val="45939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12658"/>
            <a:ext cx="8229600" cy="2133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2987041"/>
            <a:ext cx="8229600" cy="844846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11865187"/>
            <a:ext cx="2133600" cy="681567"/>
          </a:xfrm>
          <a:prstGeom prst="rect">
            <a:avLst/>
          </a:prstGeom>
        </p:spPr>
        <p:txBody>
          <a:bodyPr vert="horz" lIns="91440" tIns="45720" rIns="91440" bIns="45720" rtlCol="0" anchor="ctr"/>
          <a:lstStyle>
            <a:lvl1pPr algn="l">
              <a:defRPr sz="1200">
                <a:solidFill>
                  <a:schemeClr val="tx1">
                    <a:tint val="75000"/>
                  </a:schemeClr>
                </a:solidFill>
              </a:defRPr>
            </a:lvl1pPr>
          </a:lstStyle>
          <a:p>
            <a:fld id="{6ACB4223-7594-0B40-BCA2-B9ADCCC81CD2}" type="datetimeFigureOut">
              <a:rPr lang="en-US" smtClean="0"/>
              <a:t>2/15/2017</a:t>
            </a:fld>
            <a:endParaRPr lang="en-US"/>
          </a:p>
        </p:txBody>
      </p:sp>
      <p:sp>
        <p:nvSpPr>
          <p:cNvPr id="5" name="Footer Placeholder 4"/>
          <p:cNvSpPr>
            <a:spLocks noGrp="1"/>
          </p:cNvSpPr>
          <p:nvPr>
            <p:ph type="ftr" sz="quarter" idx="3"/>
          </p:nvPr>
        </p:nvSpPr>
        <p:spPr>
          <a:xfrm>
            <a:off x="3124200" y="11865187"/>
            <a:ext cx="2895600" cy="6815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11865187"/>
            <a:ext cx="2133600" cy="681567"/>
          </a:xfrm>
          <a:prstGeom prst="rect">
            <a:avLst/>
          </a:prstGeom>
        </p:spPr>
        <p:txBody>
          <a:bodyPr vert="horz" lIns="91440" tIns="45720" rIns="91440" bIns="45720" rtlCol="0" anchor="ctr"/>
          <a:lstStyle>
            <a:lvl1pPr algn="r">
              <a:defRPr sz="1200">
                <a:solidFill>
                  <a:schemeClr val="tx1">
                    <a:tint val="75000"/>
                  </a:schemeClr>
                </a:solidFill>
              </a:defRPr>
            </a:lvl1pPr>
          </a:lstStyle>
          <a:p>
            <a:fld id="{2A7A83CF-9292-7444-9B18-7F91935C3567}" type="slidenum">
              <a:rPr lang="en-US" smtClean="0"/>
              <a:t>‹#›</a:t>
            </a:fld>
            <a:endParaRPr lang="en-US"/>
          </a:p>
        </p:txBody>
      </p:sp>
    </p:spTree>
    <p:extLst>
      <p:ext uri="{BB962C8B-B14F-4D97-AF65-F5344CB8AC3E}">
        <p14:creationId xmlns:p14="http://schemas.microsoft.com/office/powerpoint/2010/main" val="389376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64"/>
            <a:ext cx="8229600" cy="1204001"/>
          </a:xfrm>
        </p:spPr>
        <p:txBody>
          <a:bodyPr/>
          <a:lstStyle/>
          <a:p>
            <a:r>
              <a:rPr lang="en-US" dirty="0" smtClean="0"/>
              <a:t>Loading Well Data into FSP</a:t>
            </a:r>
            <a:endParaRPr lang="en-US" dirty="0"/>
          </a:p>
        </p:txBody>
      </p:sp>
      <p:sp>
        <p:nvSpPr>
          <p:cNvPr id="3" name="Content Placeholder 2"/>
          <p:cNvSpPr>
            <a:spLocks noGrp="1"/>
          </p:cNvSpPr>
          <p:nvPr>
            <p:ph idx="1"/>
          </p:nvPr>
        </p:nvSpPr>
        <p:spPr>
          <a:xfrm>
            <a:off x="0" y="502268"/>
            <a:ext cx="9144000" cy="7228678"/>
          </a:xfrm>
        </p:spPr>
        <p:txBody>
          <a:bodyPr>
            <a:noAutofit/>
          </a:bodyPr>
          <a:lstStyle/>
          <a:p>
            <a:r>
              <a:rPr lang="en-US" sz="3000" dirty="0" smtClean="0"/>
              <a:t>FSP is designed to take a .csv file (such as from MATLAB or excel) with the following data columns: Unique Well ID (can be any unique identifier such as API number or name), X (Easting km), y (Northing km), </a:t>
            </a:r>
            <a:r>
              <a:rPr lang="en-US" sz="3000" dirty="0"/>
              <a:t>4 digit year (</a:t>
            </a:r>
            <a:r>
              <a:rPr lang="en-US" sz="3000" dirty="0" err="1" smtClean="0"/>
              <a:t>eg</a:t>
            </a:r>
            <a:r>
              <a:rPr lang="en-US" sz="3000" dirty="0" smtClean="0"/>
              <a:t>. 2016), Month number (1-12), Injection Volume (oil barrels/month). </a:t>
            </a:r>
          </a:p>
          <a:p>
            <a:r>
              <a:rPr lang="en-US" sz="3000" dirty="0" smtClean="0"/>
              <a:t>Don’t load any more or less columns than this, and make sure all entries are numbers only, except the first column, which can be any combination of letters and numbers, as long as it uniquely identifies the well. </a:t>
            </a:r>
          </a:p>
          <a:p>
            <a:r>
              <a:rPr lang="en-US" sz="3000" dirty="0" smtClean="0"/>
              <a:t>FSP uses the MATLAB </a:t>
            </a:r>
            <a:r>
              <a:rPr lang="en-US" sz="3000" dirty="0" err="1" smtClean="0"/>
              <a:t>textscan</a:t>
            </a:r>
            <a:r>
              <a:rPr lang="en-US" sz="3000" dirty="0" smtClean="0"/>
              <a:t> and str2num functions. </a:t>
            </a:r>
          </a:p>
          <a:p>
            <a:r>
              <a:rPr lang="en-US" sz="3000" dirty="0" smtClean="0"/>
              <a:t>FSP will throw an error if too many wells are loaded in. </a:t>
            </a:r>
          </a:p>
          <a:p>
            <a:r>
              <a:rPr lang="en-US" sz="3000" dirty="0" smtClean="0"/>
              <a:t>You can specify the number of header lines. </a:t>
            </a:r>
          </a:p>
          <a:p>
            <a:r>
              <a:rPr lang="en-US" sz="3000" dirty="0" smtClean="0"/>
              <a:t>Here is an example spreadsheet with 1 header line: </a:t>
            </a:r>
            <a:endParaRPr lang="en-US" sz="3000" dirty="0"/>
          </a:p>
        </p:txBody>
      </p:sp>
      <p:pic>
        <p:nvPicPr>
          <p:cNvPr id="5" name="Picture 4"/>
          <p:cNvPicPr>
            <a:picLocks noChangeAspect="1"/>
          </p:cNvPicPr>
          <p:nvPr/>
        </p:nvPicPr>
        <p:blipFill rotWithShape="1">
          <a:blip r:embed="rId2"/>
          <a:srcRect b="32953"/>
          <a:stretch/>
        </p:blipFill>
        <p:spPr>
          <a:xfrm>
            <a:off x="1091406" y="7453059"/>
            <a:ext cx="6961188" cy="5323141"/>
          </a:xfrm>
          <a:prstGeom prst="rect">
            <a:avLst/>
          </a:prstGeom>
        </p:spPr>
      </p:pic>
    </p:spTree>
    <p:extLst>
      <p:ext uri="{BB962C8B-B14F-4D97-AF65-F5344CB8AC3E}">
        <p14:creationId xmlns:p14="http://schemas.microsoft.com/office/powerpoint/2010/main" val="6414101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675"/>
            <a:ext cx="8229600" cy="800327"/>
          </a:xfrm>
        </p:spPr>
        <p:txBody>
          <a:bodyPr/>
          <a:lstStyle/>
          <a:p>
            <a:r>
              <a:rPr lang="en-US" dirty="0" smtClean="0"/>
              <a:t>Loading Fault Data into FSP</a:t>
            </a:r>
            <a:endParaRPr lang="en-US" dirty="0"/>
          </a:p>
        </p:txBody>
      </p:sp>
      <p:sp>
        <p:nvSpPr>
          <p:cNvPr id="5" name="Content Placeholder 2"/>
          <p:cNvSpPr>
            <a:spLocks noGrp="1"/>
          </p:cNvSpPr>
          <p:nvPr>
            <p:ph idx="1"/>
          </p:nvPr>
        </p:nvSpPr>
        <p:spPr>
          <a:xfrm>
            <a:off x="0" y="472084"/>
            <a:ext cx="9144000" cy="5616989"/>
          </a:xfrm>
        </p:spPr>
        <p:txBody>
          <a:bodyPr>
            <a:noAutofit/>
          </a:bodyPr>
          <a:lstStyle/>
          <a:p>
            <a:r>
              <a:rPr lang="en-US" sz="3600" dirty="0" smtClean="0"/>
              <a:t>To load fault data, FSP takes a .csv file with </a:t>
            </a:r>
            <a:r>
              <a:rPr lang="en-US" sz="3600" b="1" dirty="0" smtClean="0"/>
              <a:t>no letters in it, only </a:t>
            </a:r>
            <a:r>
              <a:rPr lang="en-US" sz="3600" b="1" dirty="0" smtClean="0"/>
              <a:t>numbers. </a:t>
            </a:r>
            <a:r>
              <a:rPr lang="en-US" sz="3600" dirty="0" smtClean="0"/>
              <a:t>(</a:t>
            </a:r>
            <a:r>
              <a:rPr lang="en-US" sz="3600" smtClean="0"/>
              <a:t>Unlike other tabs)</a:t>
            </a:r>
            <a:endParaRPr lang="en-US" sz="3600" b="1" dirty="0" smtClean="0"/>
          </a:p>
          <a:p>
            <a:r>
              <a:rPr lang="en-US" sz="3600" dirty="0" smtClean="0"/>
              <a:t>We generate them in excel or MATLAB. </a:t>
            </a:r>
          </a:p>
          <a:p>
            <a:r>
              <a:rPr lang="en-US" sz="3600" dirty="0" smtClean="0"/>
              <a:t>It prefers you enter data for all 6 columns, if you enter more columns it will throw them out. If you enter at least 3 columns, it will make assumptions to fill in the rest. </a:t>
            </a:r>
          </a:p>
          <a:p>
            <a:r>
              <a:rPr lang="en-US" sz="3600" dirty="0" smtClean="0"/>
              <a:t>The Maximum Fault capacity is listed. </a:t>
            </a:r>
            <a:endParaRPr lang="en-US" sz="3600" dirty="0" smtClean="0"/>
          </a:p>
          <a:p>
            <a:r>
              <a:rPr lang="en-US" sz="3600" dirty="0" smtClean="0"/>
              <a:t>You can also edit the table manually. </a:t>
            </a:r>
            <a:endParaRPr lang="en-US" sz="3600" dirty="0"/>
          </a:p>
        </p:txBody>
      </p:sp>
      <p:pic>
        <p:nvPicPr>
          <p:cNvPr id="3" name="Picture 2"/>
          <p:cNvPicPr>
            <a:picLocks noChangeAspect="1"/>
          </p:cNvPicPr>
          <p:nvPr/>
        </p:nvPicPr>
        <p:blipFill>
          <a:blip r:embed="rId2"/>
          <a:stretch>
            <a:fillRect/>
          </a:stretch>
        </p:blipFill>
        <p:spPr>
          <a:xfrm>
            <a:off x="0" y="5930567"/>
            <a:ext cx="9144000" cy="6871033"/>
          </a:xfrm>
          <a:prstGeom prst="rect">
            <a:avLst/>
          </a:prstGeom>
        </p:spPr>
      </p:pic>
    </p:spTree>
    <p:extLst>
      <p:ext uri="{BB962C8B-B14F-4D97-AF65-F5344CB8AC3E}">
        <p14:creationId xmlns:p14="http://schemas.microsoft.com/office/powerpoint/2010/main" val="1275987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675"/>
            <a:ext cx="8229600" cy="800327"/>
          </a:xfrm>
        </p:spPr>
        <p:txBody>
          <a:bodyPr/>
          <a:lstStyle/>
          <a:p>
            <a:r>
              <a:rPr lang="en-US" dirty="0" smtClean="0"/>
              <a:t>Loading Hydrology Data into FSP</a:t>
            </a:r>
            <a:endParaRPr lang="en-US" dirty="0"/>
          </a:p>
        </p:txBody>
      </p:sp>
      <p:sp>
        <p:nvSpPr>
          <p:cNvPr id="5" name="Content Placeholder 2"/>
          <p:cNvSpPr>
            <a:spLocks noGrp="1"/>
          </p:cNvSpPr>
          <p:nvPr>
            <p:ph idx="1"/>
          </p:nvPr>
        </p:nvSpPr>
        <p:spPr>
          <a:xfrm>
            <a:off x="0" y="472084"/>
            <a:ext cx="9144000" cy="5616989"/>
          </a:xfrm>
        </p:spPr>
        <p:txBody>
          <a:bodyPr>
            <a:noAutofit/>
          </a:bodyPr>
          <a:lstStyle/>
          <a:p>
            <a:r>
              <a:rPr lang="en-US" sz="3400" dirty="0" smtClean="0"/>
              <a:t>To load hydrology data from an external model, FSP takes a .csv file with 4 columns of numerical data. There is no row limit, but it will be interpolated onto a 50x50 grid in FSP. </a:t>
            </a:r>
          </a:p>
          <a:p>
            <a:r>
              <a:rPr lang="en-US" sz="3400" dirty="0" smtClean="0"/>
              <a:t>We generate .csv’s in excel or MATLAB, after exporting a layer from MODFLOW. </a:t>
            </a:r>
          </a:p>
          <a:p>
            <a:r>
              <a:rPr lang="en-US" sz="3400" dirty="0" smtClean="0"/>
              <a:t>Column headers must be: X (easting in km), Y (Northing in km), Pressure increase from injection (in PSI), and year (4 digit integer). </a:t>
            </a:r>
          </a:p>
          <a:p>
            <a:r>
              <a:rPr lang="en-US" sz="3400" dirty="0" smtClean="0"/>
              <a:t>FSP will assume these pressure changes are at the reference depth specified in Stress Data input. </a:t>
            </a:r>
          </a:p>
          <a:p>
            <a:r>
              <a:rPr lang="en-US" sz="3400" dirty="0" smtClean="0"/>
              <a:t>FSP does not do decimal years, and it will take the data as January 1</a:t>
            </a:r>
            <a:r>
              <a:rPr lang="en-US" sz="3400" baseline="30000" dirty="0" smtClean="0"/>
              <a:t>st</a:t>
            </a:r>
            <a:r>
              <a:rPr lang="en-US" sz="3400" dirty="0" smtClean="0"/>
              <a:t>, 12:01 AM in the year specified</a:t>
            </a:r>
          </a:p>
          <a:p>
            <a:r>
              <a:rPr lang="en-US" sz="3400" dirty="0" smtClean="0"/>
              <a:t>Specify header lines so it knows where the data starts</a:t>
            </a:r>
          </a:p>
        </p:txBody>
      </p:sp>
      <p:pic>
        <p:nvPicPr>
          <p:cNvPr id="6" name="Picture 5"/>
          <p:cNvPicPr>
            <a:picLocks noChangeAspect="1"/>
          </p:cNvPicPr>
          <p:nvPr/>
        </p:nvPicPr>
        <p:blipFill rotWithShape="1">
          <a:blip r:embed="rId2"/>
          <a:srcRect b="14521"/>
          <a:stretch/>
        </p:blipFill>
        <p:spPr>
          <a:xfrm>
            <a:off x="228600" y="9849907"/>
            <a:ext cx="8686800" cy="2951693"/>
          </a:xfrm>
          <a:prstGeom prst="rect">
            <a:avLst/>
          </a:prstGeom>
        </p:spPr>
      </p:pic>
    </p:spTree>
    <p:extLst>
      <p:ext uri="{BB962C8B-B14F-4D97-AF65-F5344CB8AC3E}">
        <p14:creationId xmlns:p14="http://schemas.microsoft.com/office/powerpoint/2010/main" val="888973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TotalTime>
  <Words>392</Words>
  <Application>Microsoft Office PowerPoint</Application>
  <PresentationFormat>Custom</PresentationFormat>
  <Paragraphs>20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Loading Well Data into FSP</vt:lpstr>
      <vt:lpstr>Loading Fault Data into FSP</vt:lpstr>
      <vt:lpstr>Loading Hydrology Data into FSP</vt:lpstr>
    </vt:vector>
  </TitlesOfParts>
  <Company>Stanford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Loading Actual Well Data into FSP</dc:title>
  <dc:creator>Rall Walsh</dc:creator>
  <cp:lastModifiedBy>Stanford University</cp:lastModifiedBy>
  <cp:revision>12</cp:revision>
  <dcterms:created xsi:type="dcterms:W3CDTF">2016-06-17T18:18:42Z</dcterms:created>
  <dcterms:modified xsi:type="dcterms:W3CDTF">2017-02-16T02:30:07Z</dcterms:modified>
</cp:coreProperties>
</file>