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/>
    <p:restoredTop sz="94710"/>
  </p:normalViewPr>
  <p:slideViewPr>
    <p:cSldViewPr snapToGrid="0">
      <p:cViewPr>
        <p:scale>
          <a:sx n="101" d="100"/>
          <a:sy n="101" d="100"/>
        </p:scale>
        <p:origin x="736" y="1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DE43C-8156-1A4A-8F12-4E0BA8F68420}" type="datetimeFigureOut">
              <a:rPr lang="en-JP" smtClean="0"/>
              <a:t>2024/06/02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2000A-574F-7741-9F30-0BF0E6008AC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903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DA4F8-F543-99D8-A6D6-AA2675DA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132" y="364565"/>
            <a:ext cx="601447" cy="523220"/>
          </a:xfrm>
        </p:spPr>
        <p:txBody>
          <a:bodyPr wrap="none">
            <a:spAutoFit/>
          </a:bodyPr>
          <a:lstStyle>
            <a:lvl1pPr algn="r">
              <a:defRPr sz="2800"/>
            </a:lvl1pPr>
          </a:lstStyle>
          <a:p>
            <a:fld id="{007AA8CC-B8B1-794F-80B6-4D3318CC6E7A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CD926-B806-63EE-62A5-7A531FE8D0D2}"/>
              </a:ext>
            </a:extLst>
          </p:cNvPr>
          <p:cNvSpPr txBox="1"/>
          <p:nvPr userDrawn="1"/>
        </p:nvSpPr>
        <p:spPr>
          <a:xfrm>
            <a:off x="5408142" y="1086164"/>
            <a:ext cx="6468437" cy="3731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app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get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"/"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, 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request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response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 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response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send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   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'Hello World! &lt;a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href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="./lang/ja"&gt;</a:t>
            </a:r>
            <a:r>
              <a:rPr lang="ja-JP" altLang="en-US" sz="2000" b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日本語</a:t>
            </a:r>
            <a:r>
              <a:rPr lang="en-US" altLang="ja-JP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&lt;/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a&gt;'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app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get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"/lang/ja"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, 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request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response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 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response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send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</a:t>
            </a:r>
            <a:r>
              <a:rPr lang="ja-JP" altLang="en-US" sz="2000" b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こんにちは、世界！</a:t>
            </a:r>
            <a:r>
              <a:rPr lang="en-US" altLang="ja-JP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Noto Sans Mono CJK JP" panose="020B0500000000000000" pitchFamily="34" charset="-128"/>
              <a:ea typeface="Noto Sans Mono CJK JP" panose="020B0500000000000000" pitchFamily="34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1AF531-9AFB-7E58-7814-4B51B94F0D11}"/>
              </a:ext>
            </a:extLst>
          </p:cNvPr>
          <p:cNvSpPr/>
          <p:nvPr userDrawn="1"/>
        </p:nvSpPr>
        <p:spPr>
          <a:xfrm>
            <a:off x="315421" y="1497327"/>
            <a:ext cx="4428029" cy="3200688"/>
          </a:xfrm>
          <a:prstGeom prst="roundRect">
            <a:avLst>
              <a:gd name="adj" fmla="val 4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FB91A1-7494-8E1C-52D1-68B59B80AF48}"/>
              </a:ext>
            </a:extLst>
          </p:cNvPr>
          <p:cNvSpPr/>
          <p:nvPr userDrawn="1"/>
        </p:nvSpPr>
        <p:spPr>
          <a:xfrm>
            <a:off x="315420" y="1497327"/>
            <a:ext cx="4428029" cy="371762"/>
          </a:xfrm>
          <a:custGeom>
            <a:avLst/>
            <a:gdLst>
              <a:gd name="connsiteX0" fmla="*/ 155265 w 4428029"/>
              <a:gd name="connsiteY0" fmla="*/ 0 h 371762"/>
              <a:gd name="connsiteX1" fmla="*/ 4272764 w 4428029"/>
              <a:gd name="connsiteY1" fmla="*/ 0 h 371762"/>
              <a:gd name="connsiteX2" fmla="*/ 4428029 w 4428029"/>
              <a:gd name="connsiteY2" fmla="*/ 155265 h 371762"/>
              <a:gd name="connsiteX3" fmla="*/ 4428029 w 4428029"/>
              <a:gd name="connsiteY3" fmla="*/ 371762 h 371762"/>
              <a:gd name="connsiteX4" fmla="*/ 0 w 4428029"/>
              <a:gd name="connsiteY4" fmla="*/ 371762 h 371762"/>
              <a:gd name="connsiteX5" fmla="*/ 0 w 4428029"/>
              <a:gd name="connsiteY5" fmla="*/ 155265 h 371762"/>
              <a:gd name="connsiteX6" fmla="*/ 155265 w 4428029"/>
              <a:gd name="connsiteY6" fmla="*/ 0 h 3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8029" h="371762">
                <a:moveTo>
                  <a:pt x="155265" y="0"/>
                </a:moveTo>
                <a:lnTo>
                  <a:pt x="4272764" y="0"/>
                </a:lnTo>
                <a:cubicBezTo>
                  <a:pt x="4358514" y="0"/>
                  <a:pt x="4428029" y="69515"/>
                  <a:pt x="4428029" y="155265"/>
                </a:cubicBezTo>
                <a:lnTo>
                  <a:pt x="4428029" y="371762"/>
                </a:lnTo>
                <a:lnTo>
                  <a:pt x="0" y="371762"/>
                </a:lnTo>
                <a:lnTo>
                  <a:pt x="0" y="155265"/>
                </a:lnTo>
                <a:cubicBezTo>
                  <a:pt x="0" y="69515"/>
                  <a:pt x="69515" y="0"/>
                  <a:pt x="15526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209E9-2186-1E58-B082-0849A17E9A02}"/>
              </a:ext>
            </a:extLst>
          </p:cNvPr>
          <p:cNvSpPr/>
          <p:nvPr userDrawn="1"/>
        </p:nvSpPr>
        <p:spPr>
          <a:xfrm>
            <a:off x="423533" y="1610856"/>
            <a:ext cx="170828" cy="170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E5CCF1-1314-E1EF-2935-65A83B6E314B}"/>
              </a:ext>
            </a:extLst>
          </p:cNvPr>
          <p:cNvSpPr/>
          <p:nvPr userDrawn="1"/>
        </p:nvSpPr>
        <p:spPr>
          <a:xfrm>
            <a:off x="654767" y="1610856"/>
            <a:ext cx="170828" cy="170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71A4DE-1FBC-C480-5FEF-1D9255608004}"/>
              </a:ext>
            </a:extLst>
          </p:cNvPr>
          <p:cNvSpPr/>
          <p:nvPr userDrawn="1"/>
        </p:nvSpPr>
        <p:spPr>
          <a:xfrm>
            <a:off x="886002" y="1610856"/>
            <a:ext cx="170828" cy="170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8CA912-F1D6-41AB-EA54-10AB57C66B45}"/>
              </a:ext>
            </a:extLst>
          </p:cNvPr>
          <p:cNvSpPr/>
          <p:nvPr userDrawn="1"/>
        </p:nvSpPr>
        <p:spPr>
          <a:xfrm>
            <a:off x="1192536" y="1556094"/>
            <a:ext cx="2673796" cy="254228"/>
          </a:xfrm>
          <a:prstGeom prst="roundRect">
            <a:avLst>
              <a:gd name="adj" fmla="val 150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6B140-695E-8382-B803-7F1C9037D6B2}"/>
              </a:ext>
            </a:extLst>
          </p:cNvPr>
          <p:cNvSpPr txBox="1"/>
          <p:nvPr userDrawn="1"/>
        </p:nvSpPr>
        <p:spPr>
          <a:xfrm>
            <a:off x="1704253" y="447228"/>
            <a:ext cx="1650361" cy="495108"/>
          </a:xfrm>
          <a:prstGeom prst="rect">
            <a:avLst/>
          </a:prstGeom>
          <a:solidFill>
            <a:schemeClr val="accent6"/>
          </a:solidFill>
        </p:spPr>
        <p:txBody>
          <a:bodyPr wrap="none" lIns="360000" tIns="108000" rIns="360000" bIns="108000" rtlCol="0">
            <a:spAutoFit/>
          </a:bodyPr>
          <a:lstStyle/>
          <a:p>
            <a:pPr algn="ctr"/>
            <a:r>
              <a:rPr lang="en-JP" dirty="0">
                <a:solidFill>
                  <a:schemeClr val="bg1"/>
                </a:solidFill>
                <a:latin typeface="+mj-ea"/>
                <a:ea typeface="+mj-ea"/>
              </a:rPr>
              <a:t>ブラウザ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0831F-ACAB-9234-774A-1FC3FB45369F}"/>
              </a:ext>
            </a:extLst>
          </p:cNvPr>
          <p:cNvSpPr txBox="1"/>
          <p:nvPr userDrawn="1"/>
        </p:nvSpPr>
        <p:spPr>
          <a:xfrm>
            <a:off x="6449021" y="447228"/>
            <a:ext cx="4386687" cy="495108"/>
          </a:xfrm>
          <a:prstGeom prst="rect">
            <a:avLst/>
          </a:prstGeom>
          <a:solidFill>
            <a:schemeClr val="accent6"/>
          </a:solidFill>
        </p:spPr>
        <p:txBody>
          <a:bodyPr wrap="none" lIns="360000" tIns="108000" rIns="360000" bIns="108000" rtlCol="0">
            <a:spAutoFit/>
          </a:bodyPr>
          <a:lstStyle/>
          <a:p>
            <a:pPr algn="ctr"/>
            <a:r>
              <a:rPr lang="en-JP" dirty="0">
                <a:solidFill>
                  <a:schemeClr val="bg1"/>
                </a:solidFill>
                <a:latin typeface="+mj-ea"/>
                <a:ea typeface="+mj-ea"/>
              </a:rPr>
              <a:t>サーバー (http://localhost:3000)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0642B82-7C65-A781-D1E4-555E48F41A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2536" y="1560867"/>
            <a:ext cx="2673794" cy="244682"/>
          </a:xfrm>
        </p:spPr>
        <p:txBody>
          <a:bodyPr wrap="square">
            <a:sp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http://localhost:3000/</a:t>
            </a:r>
            <a:endParaRPr lang="en-JP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3C57D8D-7762-09FF-B5CE-477AA462BE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07100"/>
            <a:ext cx="12192000" cy="850899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JP" dirty="0"/>
              <a:t>利用者がアドレスバーに URL を入力する</a:t>
            </a:r>
          </a:p>
        </p:txBody>
      </p:sp>
    </p:spTree>
    <p:extLst>
      <p:ext uri="{BB962C8B-B14F-4D97-AF65-F5344CB8AC3E}">
        <p14:creationId xmlns:p14="http://schemas.microsoft.com/office/powerpoint/2010/main" val="816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A2E6-27BD-43F7-9BD1-9389ABBE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6E0E3-905D-E4FE-ADAA-31A71C316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C5E84-6DE7-9CDF-2CDA-8010A6F2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763E-E385-D73B-BE99-D34466F7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9C38D-E6F9-E4B1-3153-375606A7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C7AC4-6E47-3795-F48F-C158342B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118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0A4E-C9DA-8C9C-1107-E3AEDE74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F70C-3EA8-2A87-5EA8-DAF788F00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520F-8423-2970-3E14-79C48219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AF1D-3851-B000-6CA5-38DD3DC4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0DB5-CC17-25C1-5D63-411F743F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339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8A91E-5B38-5933-E777-70407C43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1ED0-B38E-AC2A-2EBA-B04D17EB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4700-1F57-1EC8-41A3-425FF147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266B-FDAA-B4F5-5DCA-4B778677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1227-8F50-9CCF-464F-6C4E4BD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46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629-C661-9587-A617-27F8283E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C0C42-CFEB-6887-BFD1-EC145E835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6FB0-B7B8-D591-E698-B71BF1EC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17A47-3317-EB8E-5FCD-67B4642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A263-F557-D042-8CE8-95B98FD1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24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5870-1EE5-66FC-0686-79C56484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48B2-F5C0-356E-620D-2EE75BB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6118-3530-520A-C7B8-0DAB54E8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D101-F54F-E16E-F48D-FF6F1CAF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8D0A-C1C2-1A5C-B299-48327F88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668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055F-8466-B5BD-75E2-912A0E1C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5F14-AD75-FAE1-C13F-CD248B51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3D04-AF05-FD7B-2EFB-8840F67A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0747-ACA5-5157-0B51-38AC47F3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F435-DF85-6AB5-66E1-CFAE0900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93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B38C-B11D-3649-578A-E9A4889E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39FA-A81A-8DC7-D823-29AF3E23A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D5A7-D95D-853C-7200-805005DF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4D458-1127-2867-EB4D-39E2D01E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DDF1-59DE-1BA1-9133-75A4345E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483F-5824-AF9A-1A22-B36CB78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021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0F40-4B3D-DD36-3314-A372B013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CB66-BC5A-E0E3-E35E-35C9FB6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E55A6-37DA-3CE8-1C86-E4AEB4D03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9885D-3C21-D7FD-C093-813B2B39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B3E11-CBE3-BBB3-83E5-99B55A920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89A25-8C94-480B-610B-EA3CC655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59ABE-9092-0AF1-621D-CA20D0A4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0566-E9BC-309E-BB38-D90BDC66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14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947F-46AC-F01C-AFA1-EF22A940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6FC59-B75E-3BFB-8593-032EEA16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6C04E-EEDD-178B-5380-C547F91D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A3C63-8EC1-92B4-4F79-593C2555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492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43D55-E2A1-606B-6DE0-46B02CA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BA763-45A8-86A1-0E98-FF6FDFE9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D32D-9722-9EF6-83B9-22B28C4B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738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229-B716-1AB4-AAEF-DB354F79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36C3-BC86-F4D5-D46F-B4D43BD9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7A56-CFE2-D6ED-260A-3FE36073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76BD2-7060-3598-D262-C5658B92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6DC4-7718-8D6A-D2D5-BDFEA91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8D80-9AD3-7F80-4C2F-3BB78379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9B515-86CF-1A6E-D59D-5C13D9F2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B3D0-40AA-D442-1F7C-3B2ADA45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649D0-8550-7321-3FB1-3F249CB8B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6C54-516B-F8F6-E41B-6841C3A2A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D005-C2E8-6F0F-5279-BA72A3DE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AA8CC-B8B1-794F-80B6-4D3318CC6E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699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1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利用者が、ブラウザのアドレスバーに URL を入力する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815AC-E996-4A69-17E4-2AD601B36848}"/>
              </a:ext>
            </a:extLst>
          </p:cNvPr>
          <p:cNvSpPr/>
          <p:nvPr/>
        </p:nvSpPr>
        <p:spPr>
          <a:xfrm>
            <a:off x="1638784" y="1356636"/>
            <a:ext cx="1781298" cy="653143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144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10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http://localhost:3000/lang/ja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Express は、リクエストのパスに登録されている関数を実行する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3526202-3B83-66F0-1D6E-D7D9CAE45552}"/>
              </a:ext>
            </a:extLst>
          </p:cNvPr>
          <p:cNvSpPr/>
          <p:nvPr/>
        </p:nvSpPr>
        <p:spPr>
          <a:xfrm>
            <a:off x="5384800" y="3467100"/>
            <a:ext cx="5791200" cy="1352092"/>
          </a:xfrm>
          <a:custGeom>
            <a:avLst/>
            <a:gdLst>
              <a:gd name="connsiteX0" fmla="*/ 2590800 w 5791200"/>
              <a:gd name="connsiteY0" fmla="*/ 0 h 1352092"/>
              <a:gd name="connsiteX1" fmla="*/ 5791200 w 5791200"/>
              <a:gd name="connsiteY1" fmla="*/ 0 h 1352092"/>
              <a:gd name="connsiteX2" fmla="*/ 5791200 w 5791200"/>
              <a:gd name="connsiteY2" fmla="*/ 914400 h 1352092"/>
              <a:gd name="connsiteX3" fmla="*/ 254000 w 5791200"/>
              <a:gd name="connsiteY3" fmla="*/ 914400 h 1352092"/>
              <a:gd name="connsiteX4" fmla="*/ 254000 w 5791200"/>
              <a:gd name="connsiteY4" fmla="*/ 1352092 h 1352092"/>
              <a:gd name="connsiteX5" fmla="*/ 0 w 5791200"/>
              <a:gd name="connsiteY5" fmla="*/ 1352092 h 1352092"/>
              <a:gd name="connsiteX6" fmla="*/ 0 w 5791200"/>
              <a:gd name="connsiteY6" fmla="*/ 450392 h 1352092"/>
              <a:gd name="connsiteX7" fmla="*/ 2590800 w 5791200"/>
              <a:gd name="connsiteY7" fmla="*/ 450392 h 135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1200" h="1352092">
                <a:moveTo>
                  <a:pt x="2590800" y="0"/>
                </a:moveTo>
                <a:lnTo>
                  <a:pt x="5791200" y="0"/>
                </a:lnTo>
                <a:lnTo>
                  <a:pt x="5791200" y="914400"/>
                </a:lnTo>
                <a:lnTo>
                  <a:pt x="254000" y="914400"/>
                </a:lnTo>
                <a:lnTo>
                  <a:pt x="254000" y="1352092"/>
                </a:lnTo>
                <a:lnTo>
                  <a:pt x="0" y="1352092"/>
                </a:lnTo>
                <a:lnTo>
                  <a:pt x="0" y="450392"/>
                </a:lnTo>
                <a:lnTo>
                  <a:pt x="2590800" y="450392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61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11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http://localhost:3000/lang/ja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Response#send メソッドが実行される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F34E9-24BB-AEC4-138D-57FE0636018F}"/>
              </a:ext>
            </a:extLst>
          </p:cNvPr>
          <p:cNvSpPr/>
          <p:nvPr/>
        </p:nvSpPr>
        <p:spPr>
          <a:xfrm>
            <a:off x="5613883" y="3918408"/>
            <a:ext cx="4812817" cy="437692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76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-Turn Arrow 7">
            <a:extLst>
              <a:ext uri="{FF2B5EF4-FFF2-40B4-BE49-F238E27FC236}">
                <a16:creationId xmlns:a16="http://schemas.microsoft.com/office/drawing/2014/main" id="{221203A3-79E8-4454-5F44-9A111F70D17E}"/>
              </a:ext>
            </a:extLst>
          </p:cNvPr>
          <p:cNvSpPr/>
          <p:nvPr/>
        </p:nvSpPr>
        <p:spPr>
          <a:xfrm rot="10800000">
            <a:off x="1879600" y="4951746"/>
            <a:ext cx="6884390" cy="565609"/>
          </a:xfrm>
          <a:prstGeom prst="uturnArrow">
            <a:avLst>
              <a:gd name="adj1" fmla="val 25000"/>
              <a:gd name="adj2" fmla="val 25000"/>
              <a:gd name="adj3" fmla="val 30000"/>
              <a:gd name="adj4" fmla="val 4375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12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http://localhost:3000/lang/ja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Express は、ブラウザにレスポンスを送信する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3BBA78-6341-CE82-0B18-8431C1B1C0C0}"/>
              </a:ext>
            </a:extLst>
          </p:cNvPr>
          <p:cNvSpPr/>
          <p:nvPr/>
        </p:nvSpPr>
        <p:spPr>
          <a:xfrm>
            <a:off x="3866330" y="5052452"/>
            <a:ext cx="2870708" cy="744844"/>
          </a:xfrm>
          <a:prstGeom prst="roundRect">
            <a:avLst>
              <a:gd name="adj" fmla="val 59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/>
            <a:r>
              <a:rPr lang="en-US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</a:t>
            </a:r>
            <a:r>
              <a:rPr lang="ja-JP" altLang="en-US" sz="1800" b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こんにちは、世界！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6E345C-1D1D-3581-97AD-C1EAA8F5CBD5}"/>
              </a:ext>
            </a:extLst>
          </p:cNvPr>
          <p:cNvSpPr/>
          <p:nvPr/>
        </p:nvSpPr>
        <p:spPr>
          <a:xfrm>
            <a:off x="4021778" y="4867482"/>
            <a:ext cx="1426464" cy="369940"/>
          </a:xfrm>
          <a:prstGeom prst="roundRect">
            <a:avLst>
              <a:gd name="adj" fmla="val 128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レスポンス</a:t>
            </a:r>
          </a:p>
        </p:txBody>
      </p:sp>
    </p:spTree>
    <p:extLst>
      <p:ext uri="{BB962C8B-B14F-4D97-AF65-F5344CB8AC3E}">
        <p14:creationId xmlns:p14="http://schemas.microsoft.com/office/powerpoint/2010/main" val="145064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13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ブラウザは、レスポンスを HTML として解釈して表示する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E8AE-CA1B-2CD9-7D24-2AC1DED2377A}"/>
              </a:ext>
            </a:extLst>
          </p:cNvPr>
          <p:cNvSpPr txBox="1"/>
          <p:nvPr/>
        </p:nvSpPr>
        <p:spPr>
          <a:xfrm>
            <a:off x="459504" y="20447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こんにちは、世界！</a:t>
            </a:r>
            <a:endParaRPr lang="en-JP" sz="2800" u="sng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AD720-E6D3-BA82-4B97-8861A2DD37E0}"/>
              </a:ext>
            </a:extLst>
          </p:cNvPr>
          <p:cNvSpPr/>
          <p:nvPr/>
        </p:nvSpPr>
        <p:spPr>
          <a:xfrm>
            <a:off x="459504" y="1967038"/>
            <a:ext cx="3419526" cy="653143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696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-Turn Arrow 13">
            <a:extLst>
              <a:ext uri="{FF2B5EF4-FFF2-40B4-BE49-F238E27FC236}">
                <a16:creationId xmlns:a16="http://schemas.microsoft.com/office/drawing/2014/main" id="{6F51152B-CD25-D6CD-0B26-1266F125F387}"/>
              </a:ext>
            </a:extLst>
          </p:cNvPr>
          <p:cNvSpPr/>
          <p:nvPr/>
        </p:nvSpPr>
        <p:spPr>
          <a:xfrm rot="10800000" flipH="1">
            <a:off x="2363190" y="4951748"/>
            <a:ext cx="6400800" cy="565609"/>
          </a:xfrm>
          <a:prstGeom prst="uturnArrow">
            <a:avLst>
              <a:gd name="adj1" fmla="val 25000"/>
              <a:gd name="adj2" fmla="val 25000"/>
              <a:gd name="adj3" fmla="val 30000"/>
              <a:gd name="adj4" fmla="val 4375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2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ブラウザは、サーバーにリクエストを送信する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6F27BA-20DC-5FBB-46C2-DF3BA1690821}"/>
              </a:ext>
            </a:extLst>
          </p:cNvPr>
          <p:cNvSpPr/>
          <p:nvPr/>
        </p:nvSpPr>
        <p:spPr>
          <a:xfrm>
            <a:off x="3593592" y="5052452"/>
            <a:ext cx="3191256" cy="744844"/>
          </a:xfrm>
          <a:prstGeom prst="roundRect">
            <a:avLst>
              <a:gd name="adj" fmla="val 59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/>
            <a:r>
              <a:rPr lang="en-JP" dirty="0"/>
              <a:t>パス = </a:t>
            </a:r>
            <a:r>
              <a:rPr lang="en-US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"/"</a:t>
            </a:r>
            <a:endParaRPr lang="en-JP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97FCEA-F3F4-F43F-A41B-2482B59C7E70}"/>
              </a:ext>
            </a:extLst>
          </p:cNvPr>
          <p:cNvSpPr/>
          <p:nvPr/>
        </p:nvSpPr>
        <p:spPr>
          <a:xfrm>
            <a:off x="3749040" y="4867482"/>
            <a:ext cx="1426464" cy="369940"/>
          </a:xfrm>
          <a:prstGeom prst="roundRect">
            <a:avLst>
              <a:gd name="adj" fmla="val 128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214345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3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Express は、リクエストのパスに登録されている関数を実行する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15738A1-30E4-D1F4-B337-480D5FFD64F9}"/>
              </a:ext>
            </a:extLst>
          </p:cNvPr>
          <p:cNvSpPr/>
          <p:nvPr/>
        </p:nvSpPr>
        <p:spPr>
          <a:xfrm>
            <a:off x="5359400" y="1152406"/>
            <a:ext cx="6451600" cy="2276594"/>
          </a:xfrm>
          <a:custGeom>
            <a:avLst/>
            <a:gdLst>
              <a:gd name="connsiteX0" fmla="*/ 1745430 w 6451600"/>
              <a:gd name="connsiteY0" fmla="*/ 0 h 2276594"/>
              <a:gd name="connsiteX1" fmla="*/ 6451600 w 6451600"/>
              <a:gd name="connsiteY1" fmla="*/ 0 h 2276594"/>
              <a:gd name="connsiteX2" fmla="*/ 6451600 w 6451600"/>
              <a:gd name="connsiteY2" fmla="*/ 1854200 h 2276594"/>
              <a:gd name="connsiteX3" fmla="*/ 266700 w 6451600"/>
              <a:gd name="connsiteY3" fmla="*/ 1854200 h 2276594"/>
              <a:gd name="connsiteX4" fmla="*/ 266700 w 6451600"/>
              <a:gd name="connsiteY4" fmla="*/ 2276594 h 2276594"/>
              <a:gd name="connsiteX5" fmla="*/ 0 w 6451600"/>
              <a:gd name="connsiteY5" fmla="*/ 2276594 h 2276594"/>
              <a:gd name="connsiteX6" fmla="*/ 0 w 6451600"/>
              <a:gd name="connsiteY6" fmla="*/ 484661 h 2276594"/>
              <a:gd name="connsiteX7" fmla="*/ 1745430 w 6451600"/>
              <a:gd name="connsiteY7" fmla="*/ 484661 h 227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1600" h="2276594">
                <a:moveTo>
                  <a:pt x="1745430" y="0"/>
                </a:moveTo>
                <a:lnTo>
                  <a:pt x="6451600" y="0"/>
                </a:lnTo>
                <a:lnTo>
                  <a:pt x="6451600" y="1854200"/>
                </a:lnTo>
                <a:lnTo>
                  <a:pt x="266700" y="1854200"/>
                </a:lnTo>
                <a:lnTo>
                  <a:pt x="266700" y="2276594"/>
                </a:lnTo>
                <a:lnTo>
                  <a:pt x="0" y="2276594"/>
                </a:lnTo>
                <a:lnTo>
                  <a:pt x="0" y="484661"/>
                </a:lnTo>
                <a:lnTo>
                  <a:pt x="1745430" y="484661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028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4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Response#send メソッドが実行される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F34E9-24BB-AEC4-138D-57FE0636018F}"/>
              </a:ext>
            </a:extLst>
          </p:cNvPr>
          <p:cNvSpPr/>
          <p:nvPr/>
        </p:nvSpPr>
        <p:spPr>
          <a:xfrm>
            <a:off x="5613883" y="1632408"/>
            <a:ext cx="6224596" cy="1352092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033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-Turn Arrow 7">
            <a:extLst>
              <a:ext uri="{FF2B5EF4-FFF2-40B4-BE49-F238E27FC236}">
                <a16:creationId xmlns:a16="http://schemas.microsoft.com/office/drawing/2014/main" id="{221203A3-79E8-4454-5F44-9A111F70D17E}"/>
              </a:ext>
            </a:extLst>
          </p:cNvPr>
          <p:cNvSpPr/>
          <p:nvPr/>
        </p:nvSpPr>
        <p:spPr>
          <a:xfrm rot="10800000">
            <a:off x="1879600" y="4951746"/>
            <a:ext cx="6884390" cy="565609"/>
          </a:xfrm>
          <a:prstGeom prst="uturnArrow">
            <a:avLst>
              <a:gd name="adj1" fmla="val 25000"/>
              <a:gd name="adj2" fmla="val 25000"/>
              <a:gd name="adj3" fmla="val 30000"/>
              <a:gd name="adj4" fmla="val 4375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5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Express は、ブラウザにレスポンスを送信する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3BBA78-6341-CE82-0B18-8431C1B1C0C0}"/>
              </a:ext>
            </a:extLst>
          </p:cNvPr>
          <p:cNvSpPr/>
          <p:nvPr/>
        </p:nvSpPr>
        <p:spPr>
          <a:xfrm>
            <a:off x="2628392" y="5052452"/>
            <a:ext cx="5537708" cy="744844"/>
          </a:xfrm>
          <a:prstGeom prst="roundRect">
            <a:avLst>
              <a:gd name="adj" fmla="val 59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/>
            <a:r>
              <a:rPr lang="en-US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'Hello World! &lt;a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href</a:t>
            </a:r>
            <a:r>
              <a:rPr lang="en-US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="./lang/ja"&gt;</a:t>
            </a:r>
            <a:r>
              <a:rPr lang="ja-JP" altLang="en-US" sz="1800" b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日本語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&lt;/</a:t>
            </a:r>
            <a:r>
              <a:rPr lang="en-US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a&gt;'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6E345C-1D1D-3581-97AD-C1EAA8F5CBD5}"/>
              </a:ext>
            </a:extLst>
          </p:cNvPr>
          <p:cNvSpPr/>
          <p:nvPr/>
        </p:nvSpPr>
        <p:spPr>
          <a:xfrm>
            <a:off x="2783840" y="4867482"/>
            <a:ext cx="1426464" cy="369940"/>
          </a:xfrm>
          <a:prstGeom prst="roundRect">
            <a:avLst>
              <a:gd name="adj" fmla="val 128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レスポンス</a:t>
            </a:r>
          </a:p>
        </p:txBody>
      </p:sp>
    </p:spTree>
    <p:extLst>
      <p:ext uri="{BB962C8B-B14F-4D97-AF65-F5344CB8AC3E}">
        <p14:creationId xmlns:p14="http://schemas.microsoft.com/office/powerpoint/2010/main" val="68632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6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ブラウザは、レスポンスを HTML として解釈して表示する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E8AE-CA1B-2CD9-7D24-2AC1DED2377A}"/>
              </a:ext>
            </a:extLst>
          </p:cNvPr>
          <p:cNvSpPr txBox="1"/>
          <p:nvPr/>
        </p:nvSpPr>
        <p:spPr>
          <a:xfrm>
            <a:off x="459504" y="2044700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Hello World! </a:t>
            </a:r>
            <a:r>
              <a:rPr lang="en-JP" sz="2800" u="sng" dirty="0">
                <a:solidFill>
                  <a:srgbClr val="0070C0"/>
                </a:solidFill>
              </a:rPr>
              <a:t>日本語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AD720-E6D3-BA82-4B97-8861A2DD37E0}"/>
              </a:ext>
            </a:extLst>
          </p:cNvPr>
          <p:cNvSpPr/>
          <p:nvPr/>
        </p:nvSpPr>
        <p:spPr>
          <a:xfrm>
            <a:off x="459504" y="1967038"/>
            <a:ext cx="3419526" cy="653143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881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7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利用者が、表示されたリンクをクリックする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E8AE-CA1B-2CD9-7D24-2AC1DED2377A}"/>
              </a:ext>
            </a:extLst>
          </p:cNvPr>
          <p:cNvSpPr txBox="1"/>
          <p:nvPr/>
        </p:nvSpPr>
        <p:spPr>
          <a:xfrm>
            <a:off x="459504" y="2044700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Hello World! </a:t>
            </a:r>
            <a:r>
              <a:rPr lang="en-JP" sz="2800" u="sng" dirty="0">
                <a:solidFill>
                  <a:srgbClr val="0070C0"/>
                </a:solidFill>
              </a:rPr>
              <a:t>日本語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862D4965-4B04-7539-8269-283A099E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7661">
            <a:off x="3117919" y="2220949"/>
            <a:ext cx="1172244" cy="11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8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http://localhost:3000/lang/ja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ブラウザは、クリックされたリンクの href 属性をもとに URL を更新する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2E700-04AF-44BB-2ED9-33264494BCCF}"/>
              </a:ext>
            </a:extLst>
          </p:cNvPr>
          <p:cNvSpPr/>
          <p:nvPr/>
        </p:nvSpPr>
        <p:spPr>
          <a:xfrm>
            <a:off x="1452066" y="1356636"/>
            <a:ext cx="2154734" cy="653143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1298"/>
                      <a:gd name="connsiteY0" fmla="*/ 0 h 653143"/>
                      <a:gd name="connsiteX1" fmla="*/ 1781298 w 1781298"/>
                      <a:gd name="connsiteY1" fmla="*/ 0 h 653143"/>
                      <a:gd name="connsiteX2" fmla="*/ 1781298 w 1781298"/>
                      <a:gd name="connsiteY2" fmla="*/ 653143 h 653143"/>
                      <a:gd name="connsiteX3" fmla="*/ 0 w 1781298"/>
                      <a:gd name="connsiteY3" fmla="*/ 653143 h 653143"/>
                      <a:gd name="connsiteX4" fmla="*/ 0 w 1781298"/>
                      <a:gd name="connsiteY4" fmla="*/ 0 h 65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298" h="653143" extrusionOk="0">
                        <a:moveTo>
                          <a:pt x="0" y="0"/>
                        </a:moveTo>
                        <a:cubicBezTo>
                          <a:pt x="784503" y="2835"/>
                          <a:pt x="1280421" y="-52286"/>
                          <a:pt x="1781298" y="0"/>
                        </a:cubicBezTo>
                        <a:cubicBezTo>
                          <a:pt x="1791112" y="276374"/>
                          <a:pt x="1764993" y="515906"/>
                          <a:pt x="1781298" y="653143"/>
                        </a:cubicBezTo>
                        <a:cubicBezTo>
                          <a:pt x="1155413" y="803057"/>
                          <a:pt x="376461" y="804845"/>
                          <a:pt x="0" y="653143"/>
                        </a:cubicBezTo>
                        <a:cubicBezTo>
                          <a:pt x="50114" y="518637"/>
                          <a:pt x="25154" y="2444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1EB3AF-4FB6-B939-B8F5-E187D7538F8A}"/>
              </a:ext>
            </a:extLst>
          </p:cNvPr>
          <p:cNvSpPr/>
          <p:nvPr/>
        </p:nvSpPr>
        <p:spPr>
          <a:xfrm>
            <a:off x="789533" y="2135233"/>
            <a:ext cx="3479800" cy="1873206"/>
          </a:xfrm>
          <a:custGeom>
            <a:avLst/>
            <a:gdLst>
              <a:gd name="connsiteX0" fmla="*/ 1013867 w 3479800"/>
              <a:gd name="connsiteY0" fmla="*/ 0 h 1873206"/>
              <a:gd name="connsiteX1" fmla="*/ 1134548 w 3479800"/>
              <a:gd name="connsiteY1" fmla="*/ 204230 h 1873206"/>
              <a:gd name="connsiteX2" fmla="*/ 3479800 w 3479800"/>
              <a:gd name="connsiteY2" fmla="*/ 204230 h 1873206"/>
              <a:gd name="connsiteX3" fmla="*/ 3479800 w 3479800"/>
              <a:gd name="connsiteY3" fmla="*/ 1873206 h 1873206"/>
              <a:gd name="connsiteX4" fmla="*/ 0 w 3479800"/>
              <a:gd name="connsiteY4" fmla="*/ 1873206 h 1873206"/>
              <a:gd name="connsiteX5" fmla="*/ 0 w 3479800"/>
              <a:gd name="connsiteY5" fmla="*/ 204230 h 1873206"/>
              <a:gd name="connsiteX6" fmla="*/ 893186 w 3479800"/>
              <a:gd name="connsiteY6" fmla="*/ 204230 h 18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9800" h="1873206">
                <a:moveTo>
                  <a:pt x="1013867" y="0"/>
                </a:moveTo>
                <a:lnTo>
                  <a:pt x="1134548" y="204230"/>
                </a:lnTo>
                <a:lnTo>
                  <a:pt x="3479800" y="204230"/>
                </a:lnTo>
                <a:lnTo>
                  <a:pt x="3479800" y="1873206"/>
                </a:lnTo>
                <a:lnTo>
                  <a:pt x="0" y="1873206"/>
                </a:lnTo>
                <a:lnTo>
                  <a:pt x="0" y="204230"/>
                </a:lnTo>
                <a:lnTo>
                  <a:pt x="893186" y="20423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216000" rIns="144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solidFill>
                  <a:schemeClr val="tx1"/>
                </a:solidFill>
              </a:rPr>
              <a:t>更新前のパス:	</a:t>
            </a:r>
            <a:r>
              <a:rPr lang="en-JP" dirty="0">
                <a:solidFill>
                  <a:schemeClr val="tx1"/>
                </a:solidFill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JP" dirty="0">
                <a:solidFill>
                  <a:schemeClr val="tx1"/>
                </a:solidFill>
              </a:rPr>
              <a:t>href属性:	</a:t>
            </a:r>
            <a:r>
              <a:rPr lang="en-JP" dirty="0">
                <a:solidFill>
                  <a:schemeClr val="tx1"/>
                </a:solidFill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./lang/ja</a:t>
            </a:r>
          </a:p>
          <a:p>
            <a:pPr>
              <a:lnSpc>
                <a:spcPct val="150000"/>
              </a:lnSpc>
            </a:pPr>
            <a:r>
              <a:rPr lang="en-JP" dirty="0">
                <a:solidFill>
                  <a:schemeClr val="tx1"/>
                </a:solidFill>
              </a:rPr>
              <a:t>更新後のパス:	</a:t>
            </a:r>
            <a:r>
              <a:rPr lang="en-JP" dirty="0">
                <a:solidFill>
                  <a:schemeClr val="tx1"/>
                </a:solidFill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/lang/ja</a:t>
            </a:r>
          </a:p>
        </p:txBody>
      </p:sp>
    </p:spTree>
    <p:extLst>
      <p:ext uri="{BB962C8B-B14F-4D97-AF65-F5344CB8AC3E}">
        <p14:creationId xmlns:p14="http://schemas.microsoft.com/office/powerpoint/2010/main" val="399001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-Turn Arrow 13">
            <a:extLst>
              <a:ext uri="{FF2B5EF4-FFF2-40B4-BE49-F238E27FC236}">
                <a16:creationId xmlns:a16="http://schemas.microsoft.com/office/drawing/2014/main" id="{6F51152B-CD25-D6CD-0B26-1266F125F387}"/>
              </a:ext>
            </a:extLst>
          </p:cNvPr>
          <p:cNvSpPr/>
          <p:nvPr/>
        </p:nvSpPr>
        <p:spPr>
          <a:xfrm rot="10800000" flipH="1">
            <a:off x="2363190" y="4951748"/>
            <a:ext cx="6400800" cy="565609"/>
          </a:xfrm>
          <a:prstGeom prst="uturnArrow">
            <a:avLst>
              <a:gd name="adj1" fmla="val 25000"/>
              <a:gd name="adj2" fmla="val 25000"/>
              <a:gd name="adj3" fmla="val 30000"/>
              <a:gd name="adj4" fmla="val 43750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D536-CBE6-A944-FBD9-5088B81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8CC-B8B1-794F-80B6-4D3318CC6E7A}" type="slidenum">
              <a:rPr lang="en-JP" smtClean="0"/>
              <a:pPr/>
              <a:t>9</a:t>
            </a:fld>
            <a:endParaRPr lang="en-JP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63E63-A60F-F91C-B696-9E155C08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P" dirty="0"/>
              <a:t>http://localhost:3000/lang/ja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7833-FF2E-1FAD-9212-CD8C0ED47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P" dirty="0"/>
              <a:t>ブラウザは、サーバーにリクエストを送信する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6F27BA-20DC-5FBB-46C2-DF3BA1690821}"/>
              </a:ext>
            </a:extLst>
          </p:cNvPr>
          <p:cNvSpPr/>
          <p:nvPr/>
        </p:nvSpPr>
        <p:spPr>
          <a:xfrm>
            <a:off x="3593592" y="5052452"/>
            <a:ext cx="3191256" cy="744844"/>
          </a:xfrm>
          <a:prstGeom prst="roundRect">
            <a:avLst>
              <a:gd name="adj" fmla="val 59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/>
            <a:r>
              <a:rPr lang="en-JP" dirty="0"/>
              <a:t>パス = </a:t>
            </a:r>
            <a:r>
              <a:rPr lang="en-US" sz="1800" b="0" dirty="0">
                <a:solidFill>
                  <a:srgbClr val="A31515"/>
                </a:solidFill>
                <a:effectLst/>
                <a:latin typeface="Noto Sans Mono CJK JP" panose="020B0500000000000000" pitchFamily="34" charset="-128"/>
                <a:ea typeface="Noto Sans Mono CJK JP" panose="020B0500000000000000" pitchFamily="34" charset="-128"/>
              </a:rPr>
              <a:t>"/lang/ja"</a:t>
            </a:r>
            <a:endParaRPr lang="en-JP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97FCEA-F3F4-F43F-A41B-2482B59C7E70}"/>
              </a:ext>
            </a:extLst>
          </p:cNvPr>
          <p:cNvSpPr/>
          <p:nvPr/>
        </p:nvSpPr>
        <p:spPr>
          <a:xfrm>
            <a:off x="3749040" y="4867482"/>
            <a:ext cx="1426464" cy="369940"/>
          </a:xfrm>
          <a:prstGeom prst="roundRect">
            <a:avLst>
              <a:gd name="adj" fmla="val 12821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170426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Noto Sans CJK JP">
      <a:majorFont>
        <a:latin typeface="Noto Sans CJK JP Black"/>
        <a:ea typeface="Noto Sans CJK JP Black"/>
        <a:cs typeface="Noto Sans CJK JP Black"/>
      </a:majorFont>
      <a:minorFont>
        <a:latin typeface="Noto Sans CJK JP"/>
        <a:ea typeface="Noto Sans CJK JP"/>
        <a:cs typeface="Noto Sans CJK J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238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Noto Sans CJK JP</vt:lpstr>
      <vt:lpstr>Noto Sans CJK JP Black</vt:lpstr>
      <vt:lpstr>Noto Sans Mono CJK JP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Tatsuhiko Nagaya</dc:creator>
  <cp:lastModifiedBy>Tatsuhiko Nagaya</cp:lastModifiedBy>
  <cp:revision>4</cp:revision>
  <dcterms:created xsi:type="dcterms:W3CDTF">2024-06-02T05:36:59Z</dcterms:created>
  <dcterms:modified xsi:type="dcterms:W3CDTF">2024-06-02T07:08:49Z</dcterms:modified>
</cp:coreProperties>
</file>