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9" r:id="rId1"/>
    <p:sldMasterId id="2147483669" r:id="rId2"/>
    <p:sldMasterId id="2147483684" r:id="rId3"/>
  </p:sldMasterIdLst>
  <p:notesMasterIdLst>
    <p:notesMasterId r:id="rId13"/>
  </p:notesMasterIdLst>
  <p:sldIdLst>
    <p:sldId id="716" r:id="rId4"/>
    <p:sldId id="721" r:id="rId5"/>
    <p:sldId id="717" r:id="rId6"/>
    <p:sldId id="719" r:id="rId7"/>
    <p:sldId id="720" r:id="rId8"/>
    <p:sldId id="722" r:id="rId9"/>
    <p:sldId id="723" r:id="rId10"/>
    <p:sldId id="724" r:id="rId11"/>
    <p:sldId id="725" r:id="rId12"/>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6"/>
            <p14:sldId id="721"/>
            <p14:sldId id="717"/>
            <p14:sldId id="719"/>
            <p14:sldId id="720"/>
            <p14:sldId id="722"/>
            <p14:sldId id="723"/>
            <p14:sldId id="724"/>
            <p14:sldId id="72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31F"/>
    <a:srgbClr val="BF5700"/>
    <a:srgbClr val="ED7D31"/>
    <a:srgbClr val="4F81BD"/>
    <a:srgbClr val="333F48"/>
    <a:srgbClr val="9CADB7"/>
    <a:srgbClr val="005F86"/>
    <a:srgbClr val="C01338"/>
    <a:srgbClr val="C00000"/>
    <a:srgbClr val="79C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0955" autoAdjust="0"/>
  </p:normalViewPr>
  <p:slideViewPr>
    <p:cSldViewPr>
      <p:cViewPr>
        <p:scale>
          <a:sx n="157" d="100"/>
          <a:sy n="157" d="100"/>
        </p:scale>
        <p:origin x="240" y="3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F3A8F-25ED-D74E-B23B-F9C45A71E2EA}" type="doc">
      <dgm:prSet loTypeId="urn:microsoft.com/office/officeart/2005/8/layout/chevron2" loCatId="" qsTypeId="urn:microsoft.com/office/officeart/2005/8/quickstyle/simple1" qsCatId="simple" csTypeId="urn:microsoft.com/office/officeart/2005/8/colors/accent6_2" csCatId="accent6" phldr="1"/>
      <dgm:spPr/>
      <dgm:t>
        <a:bodyPr/>
        <a:lstStyle/>
        <a:p>
          <a:endParaRPr lang="en-US"/>
        </a:p>
      </dgm:t>
    </dgm:pt>
    <dgm:pt modelId="{3235D153-C87E-8146-97EA-4F021ED04BD8}">
      <dgm:prSet phldrT="[Text]" phldr="0"/>
      <dgm:spPr/>
      <dgm:t>
        <a:bodyPr/>
        <a:lstStyle/>
        <a:p>
          <a:r>
            <a:rPr lang="en-US" dirty="0" err="1"/>
            <a:t>configure.R</a:t>
          </a:r>
          <a:endParaRPr lang="en-US" dirty="0"/>
        </a:p>
      </dgm:t>
    </dgm:pt>
    <dgm:pt modelId="{51983153-402A-EA4B-B94F-0108DBC883C8}" type="parTrans" cxnId="{1D22AE30-978A-1D43-955C-E9E378097B54}">
      <dgm:prSet/>
      <dgm:spPr/>
      <dgm:t>
        <a:bodyPr/>
        <a:lstStyle/>
        <a:p>
          <a:endParaRPr lang="en-US"/>
        </a:p>
      </dgm:t>
    </dgm:pt>
    <dgm:pt modelId="{1F46B07B-E71F-FB43-8908-BA456DD910B9}" type="sibTrans" cxnId="{1D22AE30-978A-1D43-955C-E9E378097B54}">
      <dgm:prSet/>
      <dgm:spPr/>
      <dgm:t>
        <a:bodyPr/>
        <a:lstStyle/>
        <a:p>
          <a:endParaRPr lang="en-US"/>
        </a:p>
      </dgm:t>
    </dgm:pt>
    <dgm:pt modelId="{082E3521-D06F-884D-9937-F1509CEAD548}">
      <dgm:prSet phldrT="[Text]" phldr="0"/>
      <dgm:spPr/>
      <dgm:t>
        <a:bodyPr/>
        <a:lstStyle/>
        <a:p>
          <a:r>
            <a:rPr lang="en-US" dirty="0"/>
            <a:t>Set up simulations</a:t>
          </a:r>
        </a:p>
      </dgm:t>
    </dgm:pt>
    <dgm:pt modelId="{6C37C690-B551-8440-AF5A-23584D11FDB6}" type="parTrans" cxnId="{CCC1734E-658D-1941-A9DF-5FF6C314E171}">
      <dgm:prSet/>
      <dgm:spPr/>
      <dgm:t>
        <a:bodyPr/>
        <a:lstStyle/>
        <a:p>
          <a:endParaRPr lang="en-US"/>
        </a:p>
      </dgm:t>
    </dgm:pt>
    <dgm:pt modelId="{CD5D210D-334E-2A49-BF4D-807236C783E4}" type="sibTrans" cxnId="{CCC1734E-658D-1941-A9DF-5FF6C314E171}">
      <dgm:prSet/>
      <dgm:spPr/>
      <dgm:t>
        <a:bodyPr/>
        <a:lstStyle/>
        <a:p>
          <a:endParaRPr lang="en-US"/>
        </a:p>
      </dgm:t>
    </dgm:pt>
    <dgm:pt modelId="{2CA67E32-A1F6-C545-9A6D-9150E53807BA}">
      <dgm:prSet phldrT="[Text]" phldr="0"/>
      <dgm:spPr/>
      <dgm:t>
        <a:bodyPr/>
        <a:lstStyle/>
        <a:p>
          <a:r>
            <a:rPr lang="en-US" dirty="0"/>
            <a:t>Run simulations </a:t>
          </a:r>
        </a:p>
      </dgm:t>
    </dgm:pt>
    <dgm:pt modelId="{E6D6801F-60A0-2B4B-81B7-DACF073F7BE3}" type="parTrans" cxnId="{7F3DA756-F665-CD43-8BB8-C66DBDC86050}">
      <dgm:prSet/>
      <dgm:spPr/>
      <dgm:t>
        <a:bodyPr/>
        <a:lstStyle/>
        <a:p>
          <a:endParaRPr lang="en-US"/>
        </a:p>
      </dgm:t>
    </dgm:pt>
    <dgm:pt modelId="{DC4B99FF-AA7C-F244-AF21-650D29636125}" type="sibTrans" cxnId="{7F3DA756-F665-CD43-8BB8-C66DBDC86050}">
      <dgm:prSet/>
      <dgm:spPr/>
      <dgm:t>
        <a:bodyPr/>
        <a:lstStyle/>
        <a:p>
          <a:endParaRPr lang="en-US"/>
        </a:p>
      </dgm:t>
    </dgm:pt>
    <dgm:pt modelId="{0F270054-4EE8-D345-93AD-A015E9E5ADC3}">
      <dgm:prSet phldrT="[Text]" phldr="0"/>
      <dgm:spPr/>
      <dgm:t>
        <a:bodyPr/>
        <a:lstStyle/>
        <a:p>
          <a:r>
            <a:rPr lang="en-US" dirty="0"/>
            <a:t>Initial setup</a:t>
          </a:r>
        </a:p>
      </dgm:t>
    </dgm:pt>
    <dgm:pt modelId="{3FEB95BF-1842-6F4E-9176-2F539256BF96}" type="parTrans" cxnId="{28255838-C4ED-9D4C-AC65-47B4285F9367}">
      <dgm:prSet/>
      <dgm:spPr/>
    </dgm:pt>
    <dgm:pt modelId="{6A29D0C0-FF3F-254A-9C0A-29BFF2C23CA0}" type="sibTrans" cxnId="{28255838-C4ED-9D4C-AC65-47B4285F9367}">
      <dgm:prSet/>
      <dgm:spPr/>
    </dgm:pt>
    <dgm:pt modelId="{320FC736-3A08-854E-85DE-7715C065C203}">
      <dgm:prSet/>
      <dgm:spPr/>
      <dgm:t>
        <a:bodyPr/>
        <a:lstStyle/>
        <a:p>
          <a:pPr>
            <a:buFont typeface="Arial" panose="020B0604020202020204" pitchFamily="34" charset="0"/>
            <a:buChar char="•"/>
          </a:pPr>
          <a:r>
            <a:rPr lang="en-US" dirty="0"/>
            <a:t>create a simulations_[batch].csv file</a:t>
          </a:r>
        </a:p>
      </dgm:t>
    </dgm:pt>
    <dgm:pt modelId="{E5DC02A7-0544-CE46-8274-0938358120FC}" type="parTrans" cxnId="{3BC10CAB-D14C-BC41-8022-812D194B5EDD}">
      <dgm:prSet/>
      <dgm:spPr/>
    </dgm:pt>
    <dgm:pt modelId="{6A4FC768-20F2-1540-92A9-07D93218B643}" type="sibTrans" cxnId="{3BC10CAB-D14C-BC41-8022-812D194B5EDD}">
      <dgm:prSet/>
      <dgm:spPr/>
    </dgm:pt>
    <dgm:pt modelId="{07A69D47-604E-6A40-BAAE-35DE2AA701B5}">
      <dgm:prSet phldrT="[Text]" phldr="0"/>
      <dgm:spPr/>
      <dgm:t>
        <a:bodyPr/>
        <a:lstStyle/>
        <a:p>
          <a:r>
            <a:rPr lang="en-US" dirty="0"/>
            <a:t>only run once</a:t>
          </a:r>
        </a:p>
      </dgm:t>
    </dgm:pt>
    <dgm:pt modelId="{58837BD2-1AA7-DA4C-8CC1-341206677568}" type="parTrans" cxnId="{D5B38FE9-B0A3-4E48-BAAF-9241D05B11CD}">
      <dgm:prSet/>
      <dgm:spPr/>
    </dgm:pt>
    <dgm:pt modelId="{947A4070-0068-3E4C-9A26-E6D926C55E67}" type="sibTrans" cxnId="{D5B38FE9-B0A3-4E48-BAAF-9241D05B11CD}">
      <dgm:prSet/>
      <dgm:spPr/>
    </dgm:pt>
    <dgm:pt modelId="{A133416F-333F-0E4C-A4E8-BFD5209F733F}">
      <dgm:prSet/>
      <dgm:spPr/>
      <dgm:t>
        <a:bodyPr/>
        <a:lstStyle/>
        <a:p>
          <a:pPr>
            <a:buFont typeface="Arial" panose="020B0604020202020204" pitchFamily="34" charset="0"/>
            <a:buChar char="•"/>
          </a:pPr>
          <a:r>
            <a:rPr lang="en-US" dirty="0"/>
            <a:t>contains inputs for EFD</a:t>
          </a:r>
        </a:p>
      </dgm:t>
    </dgm:pt>
    <dgm:pt modelId="{96949F2F-7CC8-464E-B3A5-16BB36F2A943}" type="parTrans" cxnId="{B773608F-1385-1243-8B8F-2CA098BDCB40}">
      <dgm:prSet/>
      <dgm:spPr/>
    </dgm:pt>
    <dgm:pt modelId="{BC251F4C-B1B6-334B-911B-B897135AF6F8}" type="sibTrans" cxnId="{B773608F-1385-1243-8B8F-2CA098BDCB40}">
      <dgm:prSet/>
      <dgm:spPr/>
    </dgm:pt>
    <dgm:pt modelId="{2AED3153-1496-DD48-B180-2DE18090BB4B}">
      <dgm:prSet/>
      <dgm:spPr/>
      <dgm:t>
        <a:bodyPr/>
        <a:lstStyle/>
        <a:p>
          <a:r>
            <a:rPr lang="en-US"/>
            <a:t>Run on command line or in RStudio</a:t>
          </a:r>
          <a:endParaRPr lang="en-US" dirty="0"/>
        </a:p>
      </dgm:t>
    </dgm:pt>
    <dgm:pt modelId="{C516EB0B-6720-7140-BC14-123E38ACEE86}" type="parTrans" cxnId="{2D19D9C6-640A-2447-9B01-61CDA2682FFB}">
      <dgm:prSet/>
      <dgm:spPr/>
    </dgm:pt>
    <dgm:pt modelId="{A5D80175-1110-8246-AD86-97E4C9850568}" type="sibTrans" cxnId="{2D19D9C6-640A-2447-9B01-61CDA2682FFB}">
      <dgm:prSet/>
      <dgm:spPr/>
    </dgm:pt>
    <dgm:pt modelId="{CE2B0F3C-6472-7747-90FE-8C676BE333FB}" type="pres">
      <dgm:prSet presAssocID="{03CF3A8F-25ED-D74E-B23B-F9C45A71E2EA}" presName="linearFlow" presStyleCnt="0">
        <dgm:presLayoutVars>
          <dgm:dir/>
          <dgm:animLvl val="lvl"/>
          <dgm:resizeHandles val="exact"/>
        </dgm:presLayoutVars>
      </dgm:prSet>
      <dgm:spPr/>
    </dgm:pt>
    <dgm:pt modelId="{E502377F-5AD7-7F46-94EF-0423E33A9FFA}" type="pres">
      <dgm:prSet presAssocID="{3235D153-C87E-8146-97EA-4F021ED04BD8}" presName="composite" presStyleCnt="0"/>
      <dgm:spPr/>
    </dgm:pt>
    <dgm:pt modelId="{5987B9B9-324C-AF47-96F2-07C022A7AD3D}" type="pres">
      <dgm:prSet presAssocID="{3235D153-C87E-8146-97EA-4F021ED04BD8}" presName="parentText" presStyleLbl="alignNode1" presStyleIdx="0" presStyleCnt="3">
        <dgm:presLayoutVars>
          <dgm:chMax val="1"/>
          <dgm:bulletEnabled val="1"/>
        </dgm:presLayoutVars>
      </dgm:prSet>
      <dgm:spPr/>
    </dgm:pt>
    <dgm:pt modelId="{E7D58140-903C-1544-BDFB-508A75B6C20F}" type="pres">
      <dgm:prSet presAssocID="{3235D153-C87E-8146-97EA-4F021ED04BD8}" presName="descendantText" presStyleLbl="alignAcc1" presStyleIdx="0" presStyleCnt="3">
        <dgm:presLayoutVars>
          <dgm:bulletEnabled val="1"/>
        </dgm:presLayoutVars>
      </dgm:prSet>
      <dgm:spPr/>
    </dgm:pt>
    <dgm:pt modelId="{F12D389C-7EB3-8649-B00A-D7C92F523ECB}" type="pres">
      <dgm:prSet presAssocID="{1F46B07B-E71F-FB43-8908-BA456DD910B9}" presName="sp" presStyleCnt="0"/>
      <dgm:spPr/>
    </dgm:pt>
    <dgm:pt modelId="{1B0EEAC7-DAFF-9443-A252-AF36EE324BDD}" type="pres">
      <dgm:prSet presAssocID="{082E3521-D06F-884D-9937-F1509CEAD548}" presName="composite" presStyleCnt="0"/>
      <dgm:spPr/>
    </dgm:pt>
    <dgm:pt modelId="{09CD63B2-0298-A34A-802A-B34E24DD0092}" type="pres">
      <dgm:prSet presAssocID="{082E3521-D06F-884D-9937-F1509CEAD548}" presName="parentText" presStyleLbl="alignNode1" presStyleIdx="1" presStyleCnt="3">
        <dgm:presLayoutVars>
          <dgm:chMax val="1"/>
          <dgm:bulletEnabled val="1"/>
        </dgm:presLayoutVars>
      </dgm:prSet>
      <dgm:spPr/>
    </dgm:pt>
    <dgm:pt modelId="{6DCCC1F0-930E-6F4B-A88D-DC13C6EF3829}" type="pres">
      <dgm:prSet presAssocID="{082E3521-D06F-884D-9937-F1509CEAD548}" presName="descendantText" presStyleLbl="alignAcc1" presStyleIdx="1" presStyleCnt="3">
        <dgm:presLayoutVars>
          <dgm:bulletEnabled val="1"/>
        </dgm:presLayoutVars>
      </dgm:prSet>
      <dgm:spPr/>
    </dgm:pt>
    <dgm:pt modelId="{91A1EA91-96AD-B747-808D-FB5C3821F0B4}" type="pres">
      <dgm:prSet presAssocID="{CD5D210D-334E-2A49-BF4D-807236C783E4}" presName="sp" presStyleCnt="0"/>
      <dgm:spPr/>
    </dgm:pt>
    <dgm:pt modelId="{6BCF0670-286C-FF42-8E2D-B739FCCEAEEC}" type="pres">
      <dgm:prSet presAssocID="{2CA67E32-A1F6-C545-9A6D-9150E53807BA}" presName="composite" presStyleCnt="0"/>
      <dgm:spPr/>
    </dgm:pt>
    <dgm:pt modelId="{86282D41-A180-DA4E-B116-E567D49A1B0F}" type="pres">
      <dgm:prSet presAssocID="{2CA67E32-A1F6-C545-9A6D-9150E53807BA}" presName="parentText" presStyleLbl="alignNode1" presStyleIdx="2" presStyleCnt="3">
        <dgm:presLayoutVars>
          <dgm:chMax val="1"/>
          <dgm:bulletEnabled val="1"/>
        </dgm:presLayoutVars>
      </dgm:prSet>
      <dgm:spPr/>
    </dgm:pt>
    <dgm:pt modelId="{F347AD98-4BCC-F040-963A-8B007EC48680}" type="pres">
      <dgm:prSet presAssocID="{2CA67E32-A1F6-C545-9A6D-9150E53807BA}" presName="descendantText" presStyleLbl="alignAcc1" presStyleIdx="2" presStyleCnt="3">
        <dgm:presLayoutVars>
          <dgm:bulletEnabled val="1"/>
        </dgm:presLayoutVars>
      </dgm:prSet>
      <dgm:spPr/>
    </dgm:pt>
  </dgm:ptLst>
  <dgm:cxnLst>
    <dgm:cxn modelId="{02762F09-FADD-4841-85E5-BECF702113C2}" type="presOf" srcId="{A133416F-333F-0E4C-A4E8-BFD5209F733F}" destId="{6DCCC1F0-930E-6F4B-A88D-DC13C6EF3829}" srcOrd="0" destOrd="1" presId="urn:microsoft.com/office/officeart/2005/8/layout/chevron2"/>
    <dgm:cxn modelId="{F8DC6D1D-80E2-F349-9982-46CAE80FEC72}" type="presOf" srcId="{0F270054-4EE8-D345-93AD-A015E9E5ADC3}" destId="{E7D58140-903C-1544-BDFB-508A75B6C20F}" srcOrd="0" destOrd="0" presId="urn:microsoft.com/office/officeart/2005/8/layout/chevron2"/>
    <dgm:cxn modelId="{7712DB27-4747-F545-92DB-6E0F2FDFC453}" type="presOf" srcId="{082E3521-D06F-884D-9937-F1509CEAD548}" destId="{09CD63B2-0298-A34A-802A-B34E24DD0092}" srcOrd="0" destOrd="0" presId="urn:microsoft.com/office/officeart/2005/8/layout/chevron2"/>
    <dgm:cxn modelId="{909BA82B-4EB7-384E-94BD-E20E44CE8E44}" type="presOf" srcId="{03CF3A8F-25ED-D74E-B23B-F9C45A71E2EA}" destId="{CE2B0F3C-6472-7747-90FE-8C676BE333FB}" srcOrd="0" destOrd="0" presId="urn:microsoft.com/office/officeart/2005/8/layout/chevron2"/>
    <dgm:cxn modelId="{1D22AE30-978A-1D43-955C-E9E378097B54}" srcId="{03CF3A8F-25ED-D74E-B23B-F9C45A71E2EA}" destId="{3235D153-C87E-8146-97EA-4F021ED04BD8}" srcOrd="0" destOrd="0" parTransId="{51983153-402A-EA4B-B94F-0108DBC883C8}" sibTransId="{1F46B07B-E71F-FB43-8908-BA456DD910B9}"/>
    <dgm:cxn modelId="{28255838-C4ED-9D4C-AC65-47B4285F9367}" srcId="{3235D153-C87E-8146-97EA-4F021ED04BD8}" destId="{0F270054-4EE8-D345-93AD-A015E9E5ADC3}" srcOrd="0" destOrd="0" parTransId="{3FEB95BF-1842-6F4E-9176-2F539256BF96}" sibTransId="{6A29D0C0-FF3F-254A-9C0A-29BFF2C23CA0}"/>
    <dgm:cxn modelId="{395D514D-0D57-E644-AF09-2CF6C61709A3}" type="presOf" srcId="{3235D153-C87E-8146-97EA-4F021ED04BD8}" destId="{5987B9B9-324C-AF47-96F2-07C022A7AD3D}" srcOrd="0" destOrd="0" presId="urn:microsoft.com/office/officeart/2005/8/layout/chevron2"/>
    <dgm:cxn modelId="{CCC1734E-658D-1941-A9DF-5FF6C314E171}" srcId="{03CF3A8F-25ED-D74E-B23B-F9C45A71E2EA}" destId="{082E3521-D06F-884D-9937-F1509CEAD548}" srcOrd="1" destOrd="0" parTransId="{6C37C690-B551-8440-AF5A-23584D11FDB6}" sibTransId="{CD5D210D-334E-2A49-BF4D-807236C783E4}"/>
    <dgm:cxn modelId="{7F3DA756-F665-CD43-8BB8-C66DBDC86050}" srcId="{03CF3A8F-25ED-D74E-B23B-F9C45A71E2EA}" destId="{2CA67E32-A1F6-C545-9A6D-9150E53807BA}" srcOrd="2" destOrd="0" parTransId="{E6D6801F-60A0-2B4B-81B7-DACF073F7BE3}" sibTransId="{DC4B99FF-AA7C-F244-AF21-650D29636125}"/>
    <dgm:cxn modelId="{6BE14877-F302-3242-9B06-F0ED4DDED797}" type="presOf" srcId="{2CA67E32-A1F6-C545-9A6D-9150E53807BA}" destId="{86282D41-A180-DA4E-B116-E567D49A1B0F}" srcOrd="0" destOrd="0" presId="urn:microsoft.com/office/officeart/2005/8/layout/chevron2"/>
    <dgm:cxn modelId="{1A130486-943C-DF4D-A182-14C550B9E16E}" type="presOf" srcId="{320FC736-3A08-854E-85DE-7715C065C203}" destId="{6DCCC1F0-930E-6F4B-A88D-DC13C6EF3829}" srcOrd="0" destOrd="0" presId="urn:microsoft.com/office/officeart/2005/8/layout/chevron2"/>
    <dgm:cxn modelId="{0E1FDC88-4208-0A41-A7B1-E38ABA3BF987}" type="presOf" srcId="{2AED3153-1496-DD48-B180-2DE18090BB4B}" destId="{F347AD98-4BCC-F040-963A-8B007EC48680}" srcOrd="0" destOrd="0" presId="urn:microsoft.com/office/officeart/2005/8/layout/chevron2"/>
    <dgm:cxn modelId="{B773608F-1385-1243-8B8F-2CA098BDCB40}" srcId="{082E3521-D06F-884D-9937-F1509CEAD548}" destId="{A133416F-333F-0E4C-A4E8-BFD5209F733F}" srcOrd="1" destOrd="0" parTransId="{96949F2F-7CC8-464E-B3A5-16BB36F2A943}" sibTransId="{BC251F4C-B1B6-334B-911B-B897135AF6F8}"/>
    <dgm:cxn modelId="{3BC10CAB-D14C-BC41-8022-812D194B5EDD}" srcId="{082E3521-D06F-884D-9937-F1509CEAD548}" destId="{320FC736-3A08-854E-85DE-7715C065C203}" srcOrd="0" destOrd="0" parTransId="{E5DC02A7-0544-CE46-8274-0938358120FC}" sibTransId="{6A4FC768-20F2-1540-92A9-07D93218B643}"/>
    <dgm:cxn modelId="{2D19D9C6-640A-2447-9B01-61CDA2682FFB}" srcId="{2CA67E32-A1F6-C545-9A6D-9150E53807BA}" destId="{2AED3153-1496-DD48-B180-2DE18090BB4B}" srcOrd="0" destOrd="0" parTransId="{C516EB0B-6720-7140-BC14-123E38ACEE86}" sibTransId="{A5D80175-1110-8246-AD86-97E4C9850568}"/>
    <dgm:cxn modelId="{FAE390CF-62BB-544E-BB3C-4A71D2A2F90C}" type="presOf" srcId="{07A69D47-604E-6A40-BAAE-35DE2AA701B5}" destId="{E7D58140-903C-1544-BDFB-508A75B6C20F}" srcOrd="0" destOrd="1" presId="urn:microsoft.com/office/officeart/2005/8/layout/chevron2"/>
    <dgm:cxn modelId="{D5B38FE9-B0A3-4E48-BAAF-9241D05B11CD}" srcId="{3235D153-C87E-8146-97EA-4F021ED04BD8}" destId="{07A69D47-604E-6A40-BAAE-35DE2AA701B5}" srcOrd="1" destOrd="0" parTransId="{58837BD2-1AA7-DA4C-8CC1-341206677568}" sibTransId="{947A4070-0068-3E4C-9A26-E6D926C55E67}"/>
    <dgm:cxn modelId="{5306E844-E774-4C40-8FAC-64FCA403BDB1}" type="presParOf" srcId="{CE2B0F3C-6472-7747-90FE-8C676BE333FB}" destId="{E502377F-5AD7-7F46-94EF-0423E33A9FFA}" srcOrd="0" destOrd="0" presId="urn:microsoft.com/office/officeart/2005/8/layout/chevron2"/>
    <dgm:cxn modelId="{83E511DD-BF9F-DA44-89F1-F8185CE3C358}" type="presParOf" srcId="{E502377F-5AD7-7F46-94EF-0423E33A9FFA}" destId="{5987B9B9-324C-AF47-96F2-07C022A7AD3D}" srcOrd="0" destOrd="0" presId="urn:microsoft.com/office/officeart/2005/8/layout/chevron2"/>
    <dgm:cxn modelId="{350A1481-4D37-3E4F-9B2C-6DECC99BE3EA}" type="presParOf" srcId="{E502377F-5AD7-7F46-94EF-0423E33A9FFA}" destId="{E7D58140-903C-1544-BDFB-508A75B6C20F}" srcOrd="1" destOrd="0" presId="urn:microsoft.com/office/officeart/2005/8/layout/chevron2"/>
    <dgm:cxn modelId="{EAA7C973-CCF7-6D48-AC08-E33715F9C827}" type="presParOf" srcId="{CE2B0F3C-6472-7747-90FE-8C676BE333FB}" destId="{F12D389C-7EB3-8649-B00A-D7C92F523ECB}" srcOrd="1" destOrd="0" presId="urn:microsoft.com/office/officeart/2005/8/layout/chevron2"/>
    <dgm:cxn modelId="{AF5995E3-7763-0C40-80C1-71E3DE780706}" type="presParOf" srcId="{CE2B0F3C-6472-7747-90FE-8C676BE333FB}" destId="{1B0EEAC7-DAFF-9443-A252-AF36EE324BDD}" srcOrd="2" destOrd="0" presId="urn:microsoft.com/office/officeart/2005/8/layout/chevron2"/>
    <dgm:cxn modelId="{A0A83C1C-D463-1D43-8A17-B71ED90543E6}" type="presParOf" srcId="{1B0EEAC7-DAFF-9443-A252-AF36EE324BDD}" destId="{09CD63B2-0298-A34A-802A-B34E24DD0092}" srcOrd="0" destOrd="0" presId="urn:microsoft.com/office/officeart/2005/8/layout/chevron2"/>
    <dgm:cxn modelId="{58131807-C605-414E-92D8-3B981B9EA7F6}" type="presParOf" srcId="{1B0EEAC7-DAFF-9443-A252-AF36EE324BDD}" destId="{6DCCC1F0-930E-6F4B-A88D-DC13C6EF3829}" srcOrd="1" destOrd="0" presId="urn:microsoft.com/office/officeart/2005/8/layout/chevron2"/>
    <dgm:cxn modelId="{978DD29C-9145-3E40-A8E5-9716BAFEF179}" type="presParOf" srcId="{CE2B0F3C-6472-7747-90FE-8C676BE333FB}" destId="{91A1EA91-96AD-B747-808D-FB5C3821F0B4}" srcOrd="3" destOrd="0" presId="urn:microsoft.com/office/officeart/2005/8/layout/chevron2"/>
    <dgm:cxn modelId="{4FE3A9CC-BB30-9E4C-840D-75729D011B3A}" type="presParOf" srcId="{CE2B0F3C-6472-7747-90FE-8C676BE333FB}" destId="{6BCF0670-286C-FF42-8E2D-B739FCCEAEEC}" srcOrd="4" destOrd="0" presId="urn:microsoft.com/office/officeart/2005/8/layout/chevron2"/>
    <dgm:cxn modelId="{77B8E44D-EFD0-C646-B4C1-5986E31AF979}" type="presParOf" srcId="{6BCF0670-286C-FF42-8E2D-B739FCCEAEEC}" destId="{86282D41-A180-DA4E-B116-E567D49A1B0F}" srcOrd="0" destOrd="0" presId="urn:microsoft.com/office/officeart/2005/8/layout/chevron2"/>
    <dgm:cxn modelId="{E12CA5C8-5A74-5943-9DC1-CD02EABED35C}" type="presParOf" srcId="{6BCF0670-286C-FF42-8E2D-B739FCCEAEEC}" destId="{F347AD98-4BCC-F040-963A-8B007EC486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B9B9-324C-AF47-96F2-07C022A7AD3D}">
      <dsp:nvSpPr>
        <dsp:cNvPr id="0" name=""/>
        <dsp:cNvSpPr/>
      </dsp:nvSpPr>
      <dsp:spPr>
        <a:xfrm rot="5400000">
          <a:off x="-178110" y="179292"/>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configure.R</a:t>
          </a:r>
          <a:endParaRPr lang="en-US" sz="1200" kern="1200" dirty="0"/>
        </a:p>
      </dsp:txBody>
      <dsp:txXfrm rot="-5400000">
        <a:off x="1" y="416773"/>
        <a:ext cx="831184" cy="356222"/>
      </dsp:txXfrm>
    </dsp:sp>
    <dsp:sp modelId="{E7D58140-903C-1544-BDFB-508A75B6C20F}">
      <dsp:nvSpPr>
        <dsp:cNvPr id="0" name=""/>
        <dsp:cNvSpPr/>
      </dsp:nvSpPr>
      <dsp:spPr>
        <a:xfrm rot="5400000">
          <a:off x="2620485" y="-1788118"/>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Initial setup</a:t>
          </a:r>
        </a:p>
        <a:p>
          <a:pPr marL="228600" lvl="1" indent="-228600" algn="l" defTabSz="933450">
            <a:lnSpc>
              <a:spcPct val="90000"/>
            </a:lnSpc>
            <a:spcBef>
              <a:spcPct val="0"/>
            </a:spcBef>
            <a:spcAft>
              <a:spcPct val="15000"/>
            </a:spcAft>
            <a:buChar char="•"/>
          </a:pPr>
          <a:r>
            <a:rPr lang="en-US" sz="2100" kern="1200" dirty="0"/>
            <a:t>only run once</a:t>
          </a:r>
        </a:p>
      </dsp:txBody>
      <dsp:txXfrm rot="-5400000">
        <a:off x="831185" y="38859"/>
        <a:ext cx="4312738" cy="696460"/>
      </dsp:txXfrm>
    </dsp:sp>
    <dsp:sp modelId="{09CD63B2-0298-A34A-802A-B34E24DD0092}">
      <dsp:nvSpPr>
        <dsp:cNvPr id="0" name=""/>
        <dsp:cNvSpPr/>
      </dsp:nvSpPr>
      <dsp:spPr>
        <a:xfrm rot="5400000">
          <a:off x="-178110" y="1165557"/>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Set up simulations</a:t>
          </a:r>
        </a:p>
      </dsp:txBody>
      <dsp:txXfrm rot="-5400000">
        <a:off x="1" y="1403038"/>
        <a:ext cx="831184" cy="356222"/>
      </dsp:txXfrm>
    </dsp:sp>
    <dsp:sp modelId="{6DCCC1F0-930E-6F4B-A88D-DC13C6EF3829}">
      <dsp:nvSpPr>
        <dsp:cNvPr id="0" name=""/>
        <dsp:cNvSpPr/>
      </dsp:nvSpPr>
      <dsp:spPr>
        <a:xfrm rot="5400000">
          <a:off x="2620485" y="-801853"/>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create a simulations_[batch].csv file</a:t>
          </a:r>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contains inputs for EFD</a:t>
          </a:r>
        </a:p>
      </dsp:txBody>
      <dsp:txXfrm rot="-5400000">
        <a:off x="831185" y="1025124"/>
        <a:ext cx="4312738" cy="696460"/>
      </dsp:txXfrm>
    </dsp:sp>
    <dsp:sp modelId="{86282D41-A180-DA4E-B116-E567D49A1B0F}">
      <dsp:nvSpPr>
        <dsp:cNvPr id="0" name=""/>
        <dsp:cNvSpPr/>
      </dsp:nvSpPr>
      <dsp:spPr>
        <a:xfrm rot="5400000">
          <a:off x="-178110" y="2151822"/>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Run simulations </a:t>
          </a:r>
        </a:p>
      </dsp:txBody>
      <dsp:txXfrm rot="-5400000">
        <a:off x="1" y="2389303"/>
        <a:ext cx="831184" cy="356222"/>
      </dsp:txXfrm>
    </dsp:sp>
    <dsp:sp modelId="{F347AD98-4BCC-F040-963A-8B007EC48680}">
      <dsp:nvSpPr>
        <dsp:cNvPr id="0" name=""/>
        <dsp:cNvSpPr/>
      </dsp:nvSpPr>
      <dsp:spPr>
        <a:xfrm rot="5400000">
          <a:off x="2620485" y="184411"/>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Run on command line or in RStudio</a:t>
          </a:r>
          <a:endParaRPr lang="en-US" sz="2100" kern="1200" dirty="0"/>
        </a:p>
      </dsp:txBody>
      <dsp:txXfrm rot="-5400000">
        <a:off x="831185" y="2011389"/>
        <a:ext cx="4312738" cy="6964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5/19/21</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E074355-CE0D-4C68-A6CB-C364ED71B33B}" type="slidenum">
              <a:rPr kumimoji="0" lang="en-US" sz="1200" b="0" i="0"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ndParaRPr>
          </a:p>
        </p:txBody>
      </p:sp>
    </p:spTree>
    <p:extLst>
      <p:ext uri="{BB962C8B-B14F-4D97-AF65-F5344CB8AC3E}">
        <p14:creationId xmlns:p14="http://schemas.microsoft.com/office/powerpoint/2010/main" val="236659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402670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8674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857250"/>
          </a:xfrm>
        </p:spPr>
        <p:txBody>
          <a:bodyPr/>
          <a:lstStyle/>
          <a:p>
            <a:r>
              <a:rPr lang="en-US"/>
              <a:t>Click to edit Master title style</a:t>
            </a:r>
          </a:p>
        </p:txBody>
      </p:sp>
      <p:sp>
        <p:nvSpPr>
          <p:cNvPr id="3" name="Content Placeholder 2"/>
          <p:cNvSpPr>
            <a:spLocks noGrp="1"/>
          </p:cNvSpPr>
          <p:nvPr>
            <p:ph idx="1"/>
          </p:nvPr>
        </p:nvSpPr>
        <p:spPr>
          <a:xfrm>
            <a:off x="457200" y="1771650"/>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CADB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143"/>
            <a:ext cx="9144000" cy="590359"/>
          </a:xfrm>
          <a:prstGeom prst="rect">
            <a:avLst/>
          </a:prstGeom>
        </p:spPr>
      </p:pic>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hf hdr="0" ftr="0" dt="0"/>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15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143"/>
            <a:ext cx="9144000" cy="590359"/>
          </a:xfrm>
          <a:prstGeom prst="rect">
            <a:avLst/>
          </a:prstGeom>
        </p:spPr>
      </p:pic>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hf hdr="0" ftr="0" dt="0"/>
  <p:txStyles>
    <p:titleStyle>
      <a:lvl1pPr algn="l" defTabSz="457200" rtl="0" eaLnBrk="1" latinLnBrk="0" hangingPunct="1">
        <a:spcBef>
          <a:spcPct val="0"/>
        </a:spcBef>
        <a:buNone/>
        <a:defRPr sz="32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1927611696"/>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rgbClr val="333F48"/>
            </a:solidFill>
          </a:ln>
        </p:spPr>
        <p:style>
          <a:lnRef idx="1">
            <a:schemeClr val="accent1"/>
          </a:lnRef>
          <a:fillRef idx="0">
            <a:schemeClr val="accent1"/>
          </a:fillRef>
          <a:effectRef idx="0">
            <a:schemeClr val="accent1"/>
          </a:effectRef>
          <a:fontRef idx="minor">
            <a:schemeClr val="tx1"/>
          </a:fontRef>
        </p:style>
      </p:cxn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rgbClr val="333F48"/>
              </a:solidFill>
              <a:effectLst/>
              <a:uLnTx/>
              <a:uFillTx/>
              <a:cs typeface="Arial" charset="0"/>
            </a:endParaRPr>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lvl="0" fontAlgn="auto">
              <a:spcAft>
                <a:spcPts val="0"/>
              </a:spcAft>
              <a:defRPr/>
            </a:pPr>
            <a:r>
              <a:rPr lang="en-US" sz="3200" dirty="0">
                <a:solidFill>
                  <a:srgbClr val="BF5700"/>
                </a:solidFill>
              </a:rPr>
              <a:t>Setting up and operating the EFD source code</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8699" y="492785"/>
            <a:ext cx="1877397" cy="568908"/>
          </a:xfrm>
          <a:prstGeom prst="rect">
            <a:avLst/>
          </a:prstGeom>
        </p:spPr>
      </p:pic>
      <p:sp>
        <p:nvSpPr>
          <p:cNvPr id="9" name="Text Placeholder 9">
            <a:extLst>
              <a:ext uri="{FF2B5EF4-FFF2-40B4-BE49-F238E27FC236}">
                <a16:creationId xmlns:a16="http://schemas.microsoft.com/office/drawing/2014/main" id="{FD912DEA-82E0-B142-AC64-BB0F106FBD3A}"/>
              </a:ext>
            </a:extLst>
          </p:cNvPr>
          <p:cNvSpPr txBox="1">
            <a:spLocks/>
          </p:cNvSpPr>
          <p:nvPr/>
        </p:nvSpPr>
        <p:spPr>
          <a:xfrm>
            <a:off x="580724" y="3114174"/>
            <a:ext cx="7886700" cy="76199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solidFill>
                  <a:srgbClr val="333F48"/>
                </a:solidFill>
              </a:rPr>
              <a:t>Danny Greer</a:t>
            </a:r>
          </a:p>
          <a:p>
            <a:r>
              <a:rPr lang="en-US" sz="1800" dirty="0">
                <a:solidFill>
                  <a:srgbClr val="333F48"/>
                </a:solidFill>
              </a:rPr>
              <a:t>5/19/2021</a:t>
            </a:r>
          </a:p>
        </p:txBody>
      </p:sp>
    </p:spTree>
    <p:extLst>
      <p:ext uri="{BB962C8B-B14F-4D97-AF65-F5344CB8AC3E}">
        <p14:creationId xmlns:p14="http://schemas.microsoft.com/office/powerpoint/2010/main" val="3813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E4B2-BF4D-114D-A8F0-0820769FE4AD}"/>
              </a:ext>
            </a:extLst>
          </p:cNvPr>
          <p:cNvSpPr>
            <a:spLocks noGrp="1"/>
          </p:cNvSpPr>
          <p:nvPr>
            <p:ph type="title"/>
          </p:nvPr>
        </p:nvSpPr>
        <p:spPr/>
        <p:txBody>
          <a:bodyPr/>
          <a:lstStyle/>
          <a:p>
            <a:r>
              <a:rPr lang="en-US" dirty="0"/>
              <a:t>Workflow</a:t>
            </a:r>
          </a:p>
        </p:txBody>
      </p:sp>
      <p:graphicFrame>
        <p:nvGraphicFramePr>
          <p:cNvPr id="4" name="Content Placeholder 3">
            <a:extLst>
              <a:ext uri="{FF2B5EF4-FFF2-40B4-BE49-F238E27FC236}">
                <a16:creationId xmlns:a16="http://schemas.microsoft.com/office/drawing/2014/main" id="{532460C3-6E77-BF44-A5EA-2AFD85B63E32}"/>
              </a:ext>
            </a:extLst>
          </p:cNvPr>
          <p:cNvGraphicFramePr>
            <a:graphicFrameLocks noGrp="1"/>
          </p:cNvGraphicFramePr>
          <p:nvPr>
            <p:ph idx="1"/>
            <p:extLst>
              <p:ext uri="{D42A27DB-BD31-4B8C-83A1-F6EECF244321}">
                <p14:modId xmlns:p14="http://schemas.microsoft.com/office/powerpoint/2010/main" val="3639623244"/>
              </p:ext>
            </p:extLst>
          </p:nvPr>
        </p:nvGraphicFramePr>
        <p:xfrm>
          <a:off x="1752600" y="1428750"/>
          <a:ext cx="5181600" cy="316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84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99CD46-9346-614B-8C26-FBDB9FAF2919}"/>
              </a:ext>
            </a:extLst>
          </p:cNvPr>
          <p:cNvSpPr>
            <a:spLocks noGrp="1"/>
          </p:cNvSpPr>
          <p:nvPr>
            <p:ph type="title"/>
          </p:nvPr>
        </p:nvSpPr>
        <p:spPr/>
        <p:txBody>
          <a:bodyPr/>
          <a:lstStyle/>
          <a:p>
            <a:r>
              <a:rPr lang="en-US" dirty="0" err="1"/>
              <a:t>configure.R</a:t>
            </a:r>
            <a:endParaRPr lang="en-US" dirty="0"/>
          </a:p>
        </p:txBody>
      </p:sp>
      <p:sp>
        <p:nvSpPr>
          <p:cNvPr id="7" name="Content Placeholder 6">
            <a:extLst>
              <a:ext uri="{FF2B5EF4-FFF2-40B4-BE49-F238E27FC236}">
                <a16:creationId xmlns:a16="http://schemas.microsoft.com/office/drawing/2014/main" id="{06093AD6-2807-BC42-BD81-96E65C4BC717}"/>
              </a:ext>
            </a:extLst>
          </p:cNvPr>
          <p:cNvSpPr>
            <a:spLocks noGrp="1"/>
          </p:cNvSpPr>
          <p:nvPr>
            <p:ph idx="1"/>
          </p:nvPr>
        </p:nvSpPr>
        <p:spPr/>
        <p:txBody>
          <a:bodyPr>
            <a:normAutofit fontScale="92500" lnSpcReduction="20000"/>
          </a:bodyPr>
          <a:lstStyle/>
          <a:p>
            <a:pPr marL="0" indent="0">
              <a:buNone/>
            </a:pPr>
            <a:r>
              <a:rPr lang="en-US" sz="2400" dirty="0"/>
              <a:t>This file takes care of all initial set up steps for operating the EFD. It will only need to run once before the first use of the EFD. The whole process may take some time (~10 minutes)</a:t>
            </a:r>
          </a:p>
          <a:p>
            <a:pPr marL="0" indent="0">
              <a:buNone/>
            </a:pPr>
            <a:endParaRPr lang="en-US" sz="2400" dirty="0"/>
          </a:p>
          <a:p>
            <a:pPr>
              <a:buAutoNum type="arabicPeriod"/>
            </a:pPr>
            <a:r>
              <a:rPr lang="en-US" sz="1800" dirty="0"/>
              <a:t>Run this code file in RStudio</a:t>
            </a:r>
          </a:p>
          <a:p>
            <a:pPr>
              <a:buAutoNum type="arabicPeriod"/>
            </a:pPr>
            <a:r>
              <a:rPr lang="en-US" sz="1800" dirty="0"/>
              <a:t>You will be prompted for an email associated with a google account. If you do not have one, you will need to make one before completing this step.</a:t>
            </a:r>
          </a:p>
          <a:p>
            <a:pPr lvl="1"/>
            <a:r>
              <a:rPr lang="en-US" sz="1400" dirty="0"/>
              <a:t>This is how the tool knows where to upload and access the google sheets</a:t>
            </a:r>
          </a:p>
          <a:p>
            <a:pPr>
              <a:buAutoNum type="arabicPeriod"/>
            </a:pPr>
            <a:r>
              <a:rPr lang="en-US" sz="1800" dirty="0"/>
              <a:t>A file with the associated names and IDs for the new google sheets will be saved too “/EIoF_gs4_function_data/</a:t>
            </a:r>
            <a:r>
              <a:rPr lang="en-US" sz="1800" dirty="0" err="1"/>
              <a:t>EIoF_GoogleSheet_NamesAndIDs.Rdata</a:t>
            </a:r>
            <a:r>
              <a:rPr lang="en-US" sz="1800" dirty="0"/>
              <a:t>”. This will be need later. Another file containing the email will be saved as ”</a:t>
            </a:r>
            <a:r>
              <a:rPr lang="en-US" sz="1800" dirty="0" err="1"/>
              <a:t>config.csv</a:t>
            </a:r>
            <a:r>
              <a:rPr lang="en-US" sz="1800" dirty="0"/>
              <a:t>” for use later.</a:t>
            </a:r>
            <a:r>
              <a:rPr lang="en-US" sz="1400" dirty="0"/>
              <a:t>.</a:t>
            </a:r>
          </a:p>
        </p:txBody>
      </p:sp>
    </p:spTree>
    <p:extLst>
      <p:ext uri="{BB962C8B-B14F-4D97-AF65-F5344CB8AC3E}">
        <p14:creationId xmlns:p14="http://schemas.microsoft.com/office/powerpoint/2010/main" val="10734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49A6-AA6F-7244-AD69-8BDBE7937ED6}"/>
              </a:ext>
            </a:extLst>
          </p:cNvPr>
          <p:cNvSpPr>
            <a:spLocks noGrp="1"/>
          </p:cNvSpPr>
          <p:nvPr>
            <p:ph type="title"/>
          </p:nvPr>
        </p:nvSpPr>
        <p:spPr/>
        <p:txBody>
          <a:bodyPr/>
          <a:lstStyle/>
          <a:p>
            <a:r>
              <a:rPr lang="en-US" dirty="0"/>
              <a:t>Setting up simulations</a:t>
            </a:r>
          </a:p>
        </p:txBody>
      </p:sp>
      <p:sp>
        <p:nvSpPr>
          <p:cNvPr id="3" name="Content Placeholder 2">
            <a:extLst>
              <a:ext uri="{FF2B5EF4-FFF2-40B4-BE49-F238E27FC236}">
                <a16:creationId xmlns:a16="http://schemas.microsoft.com/office/drawing/2014/main" id="{EFECA8E1-74EE-7F41-B703-8CE37D931711}"/>
              </a:ext>
            </a:extLst>
          </p:cNvPr>
          <p:cNvSpPr>
            <a:spLocks noGrp="1"/>
          </p:cNvSpPr>
          <p:nvPr>
            <p:ph idx="1"/>
          </p:nvPr>
        </p:nvSpPr>
        <p:spPr>
          <a:xfrm>
            <a:off x="457200" y="1771650"/>
            <a:ext cx="8382000" cy="2914650"/>
          </a:xfrm>
        </p:spPr>
        <p:txBody>
          <a:bodyPr>
            <a:normAutofit fontScale="92500"/>
          </a:bodyPr>
          <a:lstStyle/>
          <a:p>
            <a:r>
              <a:rPr lang="en-US" sz="1800" dirty="0"/>
              <a:t>The EFD is set up to run simulations consecutively in batches from a csv file (see Figure 1). </a:t>
            </a:r>
          </a:p>
          <a:p>
            <a:r>
              <a:rPr lang="en-US" sz="1800" dirty="0"/>
              <a:t>The file will be indicated with by “simulations_” followed by a batch suffix like (e.g. “</a:t>
            </a:r>
            <a:r>
              <a:rPr lang="en-US" sz="1800" dirty="0" err="1"/>
              <a:t>simulations_test.csv</a:t>
            </a:r>
            <a:r>
              <a:rPr lang="en-US" sz="1800" dirty="0"/>
              <a:t>”). </a:t>
            </a:r>
          </a:p>
          <a:p>
            <a:pPr lvl="1"/>
            <a:r>
              <a:rPr lang="en-US" sz="1400" dirty="0"/>
              <a:t>You will enter the batch suffix as a command line argument when running simulations. </a:t>
            </a:r>
          </a:p>
          <a:p>
            <a:pPr lvl="1"/>
            <a:r>
              <a:rPr lang="en-US" sz="1400" dirty="0"/>
              <a:t>Outputs will be saved with this batch suffix as a distinguisher</a:t>
            </a:r>
          </a:p>
          <a:p>
            <a:r>
              <a:rPr lang="en-US" sz="1800" dirty="0"/>
              <a:t>There is one column for each input needed by the EFD</a:t>
            </a:r>
          </a:p>
          <a:p>
            <a:pPr lvl="1"/>
            <a:r>
              <a:rPr lang="en-US" sz="1400" dirty="0"/>
              <a:t>Column A specifies the region: 1 = Northwest, 2 = California, 3 = Mountain North, 4 – Southwest, 5 = Central, 6 = Texas, 7 = Midwest, 8 = AL, 9 = Mid-Atlantic, 10 = Southeast, 11 = Florida, 12 = New York, 13 = New England</a:t>
            </a:r>
          </a:p>
          <a:p>
            <a:pPr lvl="1"/>
            <a:r>
              <a:rPr lang="en-US" sz="1400" dirty="0"/>
              <a:t>Columns B-K must sum to 100</a:t>
            </a:r>
          </a:p>
          <a:p>
            <a:r>
              <a:rPr lang="en-US" sz="1800" dirty="0"/>
              <a:t>A user can specify any number of simulations they would like</a:t>
            </a:r>
          </a:p>
          <a:p>
            <a:pPr marL="457200" lvl="1" indent="0">
              <a:buNone/>
            </a:pPr>
            <a:endParaRPr lang="en-US" sz="1400" dirty="0"/>
          </a:p>
          <a:p>
            <a:pPr lvl="1"/>
            <a:endParaRPr lang="en-US" sz="1400" dirty="0"/>
          </a:p>
        </p:txBody>
      </p:sp>
    </p:spTree>
    <p:extLst>
      <p:ext uri="{BB962C8B-B14F-4D97-AF65-F5344CB8AC3E}">
        <p14:creationId xmlns:p14="http://schemas.microsoft.com/office/powerpoint/2010/main" val="364965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B300AE94-1BDA-294B-876B-B36F3481B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61" y="904875"/>
            <a:ext cx="8440078" cy="3333750"/>
          </a:xfrm>
        </p:spPr>
      </p:pic>
      <p:sp>
        <p:nvSpPr>
          <p:cNvPr id="6" name="TextBox 5">
            <a:extLst>
              <a:ext uri="{FF2B5EF4-FFF2-40B4-BE49-F238E27FC236}">
                <a16:creationId xmlns:a16="http://schemas.microsoft.com/office/drawing/2014/main" id="{99D2849E-766F-3542-AC23-6BF4DBE8ED6B}"/>
              </a:ext>
            </a:extLst>
          </p:cNvPr>
          <p:cNvSpPr txBox="1"/>
          <p:nvPr/>
        </p:nvSpPr>
        <p:spPr>
          <a:xfrm>
            <a:off x="685800" y="4400550"/>
            <a:ext cx="7315200" cy="461665"/>
          </a:xfrm>
          <a:prstGeom prst="rect">
            <a:avLst/>
          </a:prstGeom>
          <a:noFill/>
        </p:spPr>
        <p:txBody>
          <a:bodyPr wrap="square" rtlCol="0">
            <a:spAutoFit/>
          </a:bodyPr>
          <a:lstStyle/>
          <a:p>
            <a:r>
              <a:rPr lang="en-US" dirty="0"/>
              <a:t>Figure1. Example “simulations_[batch suffix].csv” file</a:t>
            </a:r>
          </a:p>
        </p:txBody>
      </p:sp>
    </p:spTree>
    <p:extLst>
      <p:ext uri="{BB962C8B-B14F-4D97-AF65-F5344CB8AC3E}">
        <p14:creationId xmlns:p14="http://schemas.microsoft.com/office/powerpoint/2010/main" val="19903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BB24-3334-E849-8004-8B5B53C1702E}"/>
              </a:ext>
            </a:extLst>
          </p:cNvPr>
          <p:cNvSpPr>
            <a:spLocks noGrp="1"/>
          </p:cNvSpPr>
          <p:nvPr>
            <p:ph type="title"/>
          </p:nvPr>
        </p:nvSpPr>
        <p:spPr/>
        <p:txBody>
          <a:bodyPr/>
          <a:lstStyle/>
          <a:p>
            <a:r>
              <a:rPr lang="en-US" dirty="0"/>
              <a:t>Running Simulations</a:t>
            </a:r>
          </a:p>
        </p:txBody>
      </p:sp>
      <p:sp>
        <p:nvSpPr>
          <p:cNvPr id="3" name="Content Placeholder 2">
            <a:extLst>
              <a:ext uri="{FF2B5EF4-FFF2-40B4-BE49-F238E27FC236}">
                <a16:creationId xmlns:a16="http://schemas.microsoft.com/office/drawing/2014/main" id="{4C874C37-E57B-A04A-92CC-5F88A09F74DB}"/>
              </a:ext>
            </a:extLst>
          </p:cNvPr>
          <p:cNvSpPr>
            <a:spLocks noGrp="1"/>
          </p:cNvSpPr>
          <p:nvPr>
            <p:ph idx="1"/>
          </p:nvPr>
        </p:nvSpPr>
        <p:spPr/>
        <p:txBody>
          <a:bodyPr>
            <a:normAutofit fontScale="47500" lnSpcReduction="20000"/>
          </a:bodyPr>
          <a:lstStyle/>
          <a:p>
            <a:r>
              <a:rPr lang="en-US" dirty="0" err="1"/>
              <a:t>run_scenarios.R</a:t>
            </a:r>
            <a:r>
              <a:rPr lang="en-US" dirty="0"/>
              <a:t> is responsible for running simulations from the indicated simulations_[batch name].csv file</a:t>
            </a:r>
          </a:p>
          <a:p>
            <a:r>
              <a:rPr lang="en-US" dirty="0" err="1"/>
              <a:t>run_scenarios.R</a:t>
            </a:r>
            <a:r>
              <a:rPr lang="en-US" dirty="0"/>
              <a:t> is intended to be run from the command line, but can also be run from RStudio</a:t>
            </a:r>
          </a:p>
          <a:p>
            <a:r>
              <a:rPr lang="en-US" dirty="0"/>
              <a:t>Running from the command line, </a:t>
            </a:r>
          </a:p>
          <a:p>
            <a:pPr marL="971550" lvl="1" indent="-514350">
              <a:buFont typeface="+mj-lt"/>
              <a:buAutoNum type="arabicPeriod"/>
            </a:pPr>
            <a:r>
              <a:rPr lang="en-US" dirty="0"/>
              <a:t>Use cd to get to the directory where </a:t>
            </a:r>
            <a:r>
              <a:rPr lang="en-US" dirty="0" err="1"/>
              <a:t>run_scenarios.R</a:t>
            </a:r>
            <a:r>
              <a:rPr lang="en-US" dirty="0"/>
              <a:t> is located</a:t>
            </a:r>
          </a:p>
          <a:p>
            <a:pPr marL="971550" lvl="1" indent="-514350">
              <a:buFont typeface="+mj-lt"/>
              <a:buAutoNum type="arabicPeriod"/>
            </a:pPr>
            <a:r>
              <a:rPr lang="en-US" dirty="0"/>
              <a:t>Use the following command to run the file. Commands after “-b” indicate the batch name</a:t>
            </a:r>
          </a:p>
          <a:p>
            <a:pPr marL="457200" lvl="1" indent="0">
              <a:buNone/>
            </a:pPr>
            <a:r>
              <a:rPr lang="en-US" i="1" dirty="0"/>
              <a:t>	</a:t>
            </a:r>
            <a:r>
              <a:rPr lang="en-US" i="1" dirty="0" err="1">
                <a:solidFill>
                  <a:srgbClr val="C6531F"/>
                </a:solidFill>
              </a:rPr>
              <a:t>rscript</a:t>
            </a:r>
            <a:r>
              <a:rPr lang="en-US" i="1" dirty="0">
                <a:solidFill>
                  <a:srgbClr val="C6531F"/>
                </a:solidFill>
              </a:rPr>
              <a:t> </a:t>
            </a:r>
            <a:r>
              <a:rPr lang="en-US" i="1" dirty="0" err="1">
                <a:solidFill>
                  <a:srgbClr val="C6531F"/>
                </a:solidFill>
              </a:rPr>
              <a:t>run_scenarios.R</a:t>
            </a:r>
            <a:r>
              <a:rPr lang="en-US" i="1" dirty="0">
                <a:solidFill>
                  <a:srgbClr val="C6531F"/>
                </a:solidFill>
              </a:rPr>
              <a:t> –b test </a:t>
            </a:r>
          </a:p>
          <a:p>
            <a:r>
              <a:rPr lang="en-US" dirty="0"/>
              <a:t>Running from </a:t>
            </a:r>
            <a:r>
              <a:rPr lang="en-US" dirty="0" err="1"/>
              <a:t>Rstudio</a:t>
            </a:r>
            <a:endParaRPr lang="en-US" dirty="0"/>
          </a:p>
          <a:p>
            <a:pPr lvl="1"/>
            <a:r>
              <a:rPr lang="en-US" dirty="0"/>
              <a:t>Comment out the line that says </a:t>
            </a:r>
            <a:r>
              <a:rPr lang="en-US" i="1" dirty="0" err="1">
                <a:solidFill>
                  <a:srgbClr val="C6531F"/>
                </a:solidFill>
              </a:rPr>
              <a:t>batch_name</a:t>
            </a:r>
            <a:r>
              <a:rPr lang="en-US" i="1" dirty="0">
                <a:solidFill>
                  <a:srgbClr val="C6531F"/>
                </a:solidFill>
              </a:rPr>
              <a:t> = </a:t>
            </a:r>
            <a:r>
              <a:rPr lang="en-US" i="1" dirty="0" err="1">
                <a:solidFill>
                  <a:srgbClr val="C6531F"/>
                </a:solidFill>
              </a:rPr>
              <a:t>opt$b</a:t>
            </a:r>
            <a:r>
              <a:rPr lang="en-US" i="1" dirty="0">
                <a:solidFill>
                  <a:srgbClr val="C6531F"/>
                </a:solidFill>
              </a:rPr>
              <a:t> </a:t>
            </a:r>
            <a:r>
              <a:rPr lang="en-US" dirty="0"/>
              <a:t>and uncomment the line immediately after (see Figure 2)</a:t>
            </a:r>
          </a:p>
          <a:p>
            <a:r>
              <a:rPr lang="en-US" dirty="0"/>
              <a:t>If outputs for a specified simulation already exists, this simulation will be skipped </a:t>
            </a:r>
          </a:p>
          <a:p>
            <a:pPr marL="0" indent="0">
              <a:buNone/>
            </a:pPr>
            <a:endParaRPr lang="en-US" dirty="0"/>
          </a:p>
        </p:txBody>
      </p:sp>
    </p:spTree>
    <p:extLst>
      <p:ext uri="{BB962C8B-B14F-4D97-AF65-F5344CB8AC3E}">
        <p14:creationId xmlns:p14="http://schemas.microsoft.com/office/powerpoint/2010/main" val="101508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33FA-3BDE-A749-ADBD-598B25D51BFD}"/>
              </a:ext>
            </a:extLst>
          </p:cNvPr>
          <p:cNvSpPr>
            <a:spLocks noGrp="1"/>
          </p:cNvSpPr>
          <p:nvPr>
            <p:ph type="title"/>
          </p:nvPr>
        </p:nvSpPr>
        <p:spPr/>
        <p:txBody>
          <a:bodyPr/>
          <a:lstStyle/>
          <a:p>
            <a:endParaRPr lang="en-US"/>
          </a:p>
        </p:txBody>
      </p:sp>
      <p:pic>
        <p:nvPicPr>
          <p:cNvPr id="7" name="Content Placeholder 6" descr="Text&#10;&#10;Description automatically generated">
            <a:extLst>
              <a:ext uri="{FF2B5EF4-FFF2-40B4-BE49-F238E27FC236}">
                <a16:creationId xmlns:a16="http://schemas.microsoft.com/office/drawing/2014/main" id="{FEB25075-49A1-1B41-8188-F26D0DCC9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34402"/>
            <a:ext cx="7171082" cy="3906353"/>
          </a:xfrm>
        </p:spPr>
      </p:pic>
      <p:sp>
        <p:nvSpPr>
          <p:cNvPr id="5" name="Frame 4">
            <a:extLst>
              <a:ext uri="{FF2B5EF4-FFF2-40B4-BE49-F238E27FC236}">
                <a16:creationId xmlns:a16="http://schemas.microsoft.com/office/drawing/2014/main" id="{67CA6BB0-CAE8-AB4C-8C50-100914AD82EE}"/>
              </a:ext>
            </a:extLst>
          </p:cNvPr>
          <p:cNvSpPr/>
          <p:nvPr/>
        </p:nvSpPr>
        <p:spPr>
          <a:xfrm>
            <a:off x="990600" y="4063383"/>
            <a:ext cx="1524000" cy="565767"/>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2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1745-5A7C-3F49-886C-BA44A145A24A}"/>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BB2B4EC8-71E1-B449-8093-048356054694}"/>
              </a:ext>
            </a:extLst>
          </p:cNvPr>
          <p:cNvSpPr>
            <a:spLocks noGrp="1"/>
          </p:cNvSpPr>
          <p:nvPr>
            <p:ph idx="1"/>
          </p:nvPr>
        </p:nvSpPr>
        <p:spPr/>
        <p:txBody>
          <a:bodyPr/>
          <a:lstStyle/>
          <a:p>
            <a:r>
              <a:rPr lang="en-US" dirty="0"/>
              <a:t>Outputs are saved as a </a:t>
            </a:r>
            <a:r>
              <a:rPr lang="en-US" dirty="0" err="1"/>
              <a:t>Rdata</a:t>
            </a:r>
            <a:r>
              <a:rPr lang="en-US" dirty="0"/>
              <a:t> file for each simulation</a:t>
            </a:r>
          </a:p>
          <a:p>
            <a:r>
              <a:rPr lang="en-US" dirty="0"/>
              <a:t>This will be located in “/simulations/[batch name]”</a:t>
            </a:r>
          </a:p>
        </p:txBody>
      </p:sp>
    </p:spTree>
    <p:extLst>
      <p:ext uri="{BB962C8B-B14F-4D97-AF65-F5344CB8AC3E}">
        <p14:creationId xmlns:p14="http://schemas.microsoft.com/office/powerpoint/2010/main" val="86430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AA90-8D69-E346-98D5-1DAB420F17F7}"/>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2EBB4326-4B12-A340-B0AF-50297C0A517D}"/>
              </a:ext>
            </a:extLst>
          </p:cNvPr>
          <p:cNvSpPr>
            <a:spLocks noGrp="1"/>
          </p:cNvSpPr>
          <p:nvPr>
            <p:ph idx="1"/>
          </p:nvPr>
        </p:nvSpPr>
        <p:spPr/>
        <p:txBody>
          <a:bodyPr>
            <a:normAutofit fontScale="62500" lnSpcReduction="20000"/>
          </a:bodyPr>
          <a:lstStyle/>
          <a:p>
            <a:r>
              <a:rPr lang="en-US" dirty="0"/>
              <a:t>You should not run simulations for the same region in parallel. This may cause a google sheet to be overwritten before the results can be pulled.</a:t>
            </a:r>
          </a:p>
          <a:p>
            <a:r>
              <a:rPr lang="en-US" dirty="0"/>
              <a:t>Because there is a separate google sheet for each region, simulations for different regions can be done in parallel. However, due to the read/write restrictions associated with google accounts, you should not run more than three regions in parallel or risk exceeding read/write limits and simulations not finishing. </a:t>
            </a:r>
          </a:p>
          <a:p>
            <a:r>
              <a:rPr lang="en-US" dirty="0"/>
              <a:t>A batch will not stop if a simulation fails. There will instead be a command line warning indicating that the simulation failed or the data could not be saved</a:t>
            </a:r>
          </a:p>
        </p:txBody>
      </p:sp>
    </p:spTree>
    <p:extLst>
      <p:ext uri="{BB962C8B-B14F-4D97-AF65-F5344CB8AC3E}">
        <p14:creationId xmlns:p14="http://schemas.microsoft.com/office/powerpoint/2010/main" val="27061974"/>
      </p:ext>
    </p:extLst>
  </p:cSld>
  <p:clrMapOvr>
    <a:masterClrMapping/>
  </p:clrMapOvr>
</p:sld>
</file>

<file path=ppt/theme/theme1.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AC0F2D59-D074-41A1-93BE-DE79B2347069}"/>
    </a:ext>
  </a:extLst>
</a:theme>
</file>

<file path=ppt/theme/theme2.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80DA2C8C-7D8A-4665-B31F-264D8C66CCE8}"/>
    </a:ext>
  </a:extLst>
</a:theme>
</file>

<file path=ppt/theme/theme3.xml><?xml version="1.0" encoding="utf-8"?>
<a:theme xmlns:a="http://schemas.openxmlformats.org/drawingml/2006/main" name="1_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6BB224ED-833F-4DAD-A252-34D50B04913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EI_PPT_template_2017</Template>
  <TotalTime>10922</TotalTime>
  <Words>647</Words>
  <Application>Microsoft Macintosh PowerPoint</Application>
  <PresentationFormat>On-screen Show (16:9)</PresentationFormat>
  <Paragraphs>47</Paragraphs>
  <Slides>9</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Arial Black</vt:lpstr>
      <vt:lpstr>Calibri</vt:lpstr>
      <vt:lpstr>16-9 Light Background</vt:lpstr>
      <vt:lpstr>16-9 White Backgroud</vt:lpstr>
      <vt:lpstr>1_16-9 White Backgroud</vt:lpstr>
      <vt:lpstr>PowerPoint Presentation</vt:lpstr>
      <vt:lpstr>Workflow</vt:lpstr>
      <vt:lpstr>configure.R</vt:lpstr>
      <vt:lpstr>Setting up simulations</vt:lpstr>
      <vt:lpstr>PowerPoint Presentation</vt:lpstr>
      <vt:lpstr>Running Simulations</vt:lpstr>
      <vt:lpstr>PowerPoint Presentation</vt:lpstr>
      <vt:lpstr>Outputs</vt:lpstr>
      <vt:lpstr>Tips</vt:lpstr>
    </vt:vector>
  </TitlesOfParts>
  <Manager/>
  <Company>The University of Texas at Austin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Davidson, Frederick T</dc:creator>
  <cp:keywords/>
  <dc:description/>
  <cp:lastModifiedBy>Danny Greer</cp:lastModifiedBy>
  <cp:revision>51</cp:revision>
  <cp:lastPrinted>2011-01-24T02:49:42Z</cp:lastPrinted>
  <dcterms:created xsi:type="dcterms:W3CDTF">2017-09-19T16:12:13Z</dcterms:created>
  <dcterms:modified xsi:type="dcterms:W3CDTF">2021-05-19T20:50:48Z</dcterms:modified>
  <cp:category/>
</cp:coreProperties>
</file>