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画面遷移図" id="{14952EDB-A278-457F-9789-B50C3F2881F6}">
          <p14:sldIdLst>
            <p14:sldId id="256"/>
          </p14:sldIdLst>
        </p14:section>
        <p14:section name="ユーザー" id="{070FC07B-B0DA-41DE-9FE9-FBCBF5D8BF36}">
          <p14:sldIdLst>
            <p14:sldId id="257"/>
            <p14:sldId id="258"/>
            <p14:sldId id="259"/>
            <p14:sldId id="260"/>
            <p14:sldId id="261"/>
            <p14:sldId id="263"/>
            <p14:sldId id="264"/>
            <p14:sldId id="265"/>
          </p14:sldIdLst>
        </p14:section>
        <p14:section name="感情分析AI" id="{98C48175-DAA0-4C24-81DA-F8EE5457E893}">
          <p14:sldIdLst>
            <p14:sldId id="266"/>
            <p14:sldId id="267"/>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16" d="100"/>
          <a:sy n="116" d="100"/>
        </p:scale>
        <p:origin x="96"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2AAE5C-8F1D-84D9-CC6F-DAD6E94F1B90}"/>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5A2FDB9-56E8-80F5-8C21-E7DC0907DE9A}"/>
              </a:ext>
            </a:extLst>
          </p:cNvPr>
          <p:cNvSpPr>
            <a:spLocks noGrp="1"/>
          </p:cNvSpPr>
          <p:nvPr>
            <p:ph type="subTitle" idx="1"/>
          </p:nvPr>
        </p:nvSpPr>
        <p:spPr>
          <a:xfrm>
            <a:off x="1524000" y="3602038"/>
            <a:ext cx="9144000" cy="1655762"/>
          </a:xfrm>
        </p:spPr>
        <p:txBody>
          <a:bodyPr/>
          <a:lstStyle>
            <a:lvl1pPr marL="0" indent="0" algn="ctr">
              <a:buNone/>
              <a:defRPr sz="2400"/>
            </a:lvl1pPr>
            <a:lvl2pPr marL="457206" indent="0" algn="ctr">
              <a:buNone/>
              <a:defRPr sz="2000"/>
            </a:lvl2pPr>
            <a:lvl3pPr marL="914411" indent="0" algn="ctr">
              <a:buNone/>
              <a:defRPr sz="1801"/>
            </a:lvl3pPr>
            <a:lvl4pPr marL="1371617" indent="0" algn="ctr">
              <a:buNone/>
              <a:defRPr sz="1600"/>
            </a:lvl4pPr>
            <a:lvl5pPr marL="1828823" indent="0" algn="ctr">
              <a:buNone/>
              <a:defRPr sz="1600"/>
            </a:lvl5pPr>
            <a:lvl6pPr marL="2286029" indent="0" algn="ctr">
              <a:buNone/>
              <a:defRPr sz="1600"/>
            </a:lvl6pPr>
            <a:lvl7pPr marL="2743234" indent="0" algn="ctr">
              <a:buNone/>
              <a:defRPr sz="1600"/>
            </a:lvl7pPr>
            <a:lvl8pPr marL="3200440" indent="0" algn="ctr">
              <a:buNone/>
              <a:defRPr sz="1600"/>
            </a:lvl8pPr>
            <a:lvl9pPr marL="3657646"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C267FFC-1AA9-99F7-2902-0A9BDF7E37A5}"/>
              </a:ext>
            </a:extLst>
          </p:cNvPr>
          <p:cNvSpPr>
            <a:spLocks noGrp="1"/>
          </p:cNvSpPr>
          <p:nvPr>
            <p:ph type="dt" sz="half" idx="10"/>
          </p:nvPr>
        </p:nvSpPr>
        <p:spPr/>
        <p:txBody>
          <a:bodyPr/>
          <a:lstStyle/>
          <a:p>
            <a:fld id="{88C963D9-D4AF-4211-B3E7-23510E779024}" type="datetimeFigureOut">
              <a:rPr kumimoji="1" lang="ja-JP" altLang="en-US" smtClean="0"/>
              <a:t>2024/5/13</a:t>
            </a:fld>
            <a:endParaRPr kumimoji="1" lang="ja-JP" altLang="en-US"/>
          </a:p>
        </p:txBody>
      </p:sp>
      <p:sp>
        <p:nvSpPr>
          <p:cNvPr id="5" name="フッター プレースホルダー 4">
            <a:extLst>
              <a:ext uri="{FF2B5EF4-FFF2-40B4-BE49-F238E27FC236}">
                <a16:creationId xmlns:a16="http://schemas.microsoft.com/office/drawing/2014/main" id="{D25733FB-4E09-8354-93D3-7D93813DAB3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4F61752-367F-CAC3-1014-00D4F2FFD2BE}"/>
              </a:ext>
            </a:extLst>
          </p:cNvPr>
          <p:cNvSpPr>
            <a:spLocks noGrp="1"/>
          </p:cNvSpPr>
          <p:nvPr>
            <p:ph type="sldNum" sz="quarter" idx="12"/>
          </p:nvPr>
        </p:nvSpPr>
        <p:spPr/>
        <p:txBody>
          <a:bodyPr/>
          <a:lstStyle/>
          <a:p>
            <a:fld id="{7B3E9323-528F-46F7-8997-5C0D11251F96}" type="slidenum">
              <a:rPr kumimoji="1" lang="ja-JP" altLang="en-US" smtClean="0"/>
              <a:t>‹#›</a:t>
            </a:fld>
            <a:endParaRPr kumimoji="1" lang="ja-JP" altLang="en-US"/>
          </a:p>
        </p:txBody>
      </p:sp>
    </p:spTree>
    <p:extLst>
      <p:ext uri="{BB962C8B-B14F-4D97-AF65-F5344CB8AC3E}">
        <p14:creationId xmlns:p14="http://schemas.microsoft.com/office/powerpoint/2010/main" val="2414912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BF7380-E102-BDD5-AD98-CFEF49F199C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18CDBA9-2163-11F4-6CB2-73C7526348F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5528CBD-E73C-2F3D-75FB-F728B38C1369}"/>
              </a:ext>
            </a:extLst>
          </p:cNvPr>
          <p:cNvSpPr>
            <a:spLocks noGrp="1"/>
          </p:cNvSpPr>
          <p:nvPr>
            <p:ph type="dt" sz="half" idx="10"/>
          </p:nvPr>
        </p:nvSpPr>
        <p:spPr/>
        <p:txBody>
          <a:bodyPr/>
          <a:lstStyle/>
          <a:p>
            <a:fld id="{88C963D9-D4AF-4211-B3E7-23510E779024}" type="datetimeFigureOut">
              <a:rPr kumimoji="1" lang="ja-JP" altLang="en-US" smtClean="0"/>
              <a:t>2024/5/13</a:t>
            </a:fld>
            <a:endParaRPr kumimoji="1" lang="ja-JP" altLang="en-US"/>
          </a:p>
        </p:txBody>
      </p:sp>
      <p:sp>
        <p:nvSpPr>
          <p:cNvPr id="5" name="フッター プレースホルダー 4">
            <a:extLst>
              <a:ext uri="{FF2B5EF4-FFF2-40B4-BE49-F238E27FC236}">
                <a16:creationId xmlns:a16="http://schemas.microsoft.com/office/drawing/2014/main" id="{F02BD10B-6053-DBA7-7BFB-D0003A37E00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E718C57-01C4-F138-A03C-1AE7A9C9A129}"/>
              </a:ext>
            </a:extLst>
          </p:cNvPr>
          <p:cNvSpPr>
            <a:spLocks noGrp="1"/>
          </p:cNvSpPr>
          <p:nvPr>
            <p:ph type="sldNum" sz="quarter" idx="12"/>
          </p:nvPr>
        </p:nvSpPr>
        <p:spPr/>
        <p:txBody>
          <a:bodyPr/>
          <a:lstStyle/>
          <a:p>
            <a:fld id="{7B3E9323-528F-46F7-8997-5C0D11251F96}" type="slidenum">
              <a:rPr kumimoji="1" lang="ja-JP" altLang="en-US" smtClean="0"/>
              <a:t>‹#›</a:t>
            </a:fld>
            <a:endParaRPr kumimoji="1" lang="ja-JP" altLang="en-US"/>
          </a:p>
        </p:txBody>
      </p:sp>
    </p:spTree>
    <p:extLst>
      <p:ext uri="{BB962C8B-B14F-4D97-AF65-F5344CB8AC3E}">
        <p14:creationId xmlns:p14="http://schemas.microsoft.com/office/powerpoint/2010/main" val="880960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00FFACD3-BEF3-5E1E-413A-78339DA2B798}"/>
              </a:ext>
            </a:extLst>
          </p:cNvPr>
          <p:cNvSpPr>
            <a:spLocks noGrp="1"/>
          </p:cNvSpPr>
          <p:nvPr>
            <p:ph type="title" orient="vert"/>
          </p:nvPr>
        </p:nvSpPr>
        <p:spPr>
          <a:xfrm>
            <a:off x="8724899"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FDC97D1-72EB-9EC0-9476-4D09EB18C74A}"/>
              </a:ext>
            </a:extLst>
          </p:cNvPr>
          <p:cNvSpPr>
            <a:spLocks noGrp="1"/>
          </p:cNvSpPr>
          <p:nvPr>
            <p:ph type="body" orient="vert" idx="1"/>
          </p:nvPr>
        </p:nvSpPr>
        <p:spPr>
          <a:xfrm>
            <a:off x="838199"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BF34F6B-F138-822B-4C56-BBED6C4FC13E}"/>
              </a:ext>
            </a:extLst>
          </p:cNvPr>
          <p:cNvSpPr>
            <a:spLocks noGrp="1"/>
          </p:cNvSpPr>
          <p:nvPr>
            <p:ph type="dt" sz="half" idx="10"/>
          </p:nvPr>
        </p:nvSpPr>
        <p:spPr/>
        <p:txBody>
          <a:bodyPr/>
          <a:lstStyle/>
          <a:p>
            <a:fld id="{88C963D9-D4AF-4211-B3E7-23510E779024}" type="datetimeFigureOut">
              <a:rPr kumimoji="1" lang="ja-JP" altLang="en-US" smtClean="0"/>
              <a:t>2024/5/13</a:t>
            </a:fld>
            <a:endParaRPr kumimoji="1" lang="ja-JP" altLang="en-US"/>
          </a:p>
        </p:txBody>
      </p:sp>
      <p:sp>
        <p:nvSpPr>
          <p:cNvPr id="5" name="フッター プレースホルダー 4">
            <a:extLst>
              <a:ext uri="{FF2B5EF4-FFF2-40B4-BE49-F238E27FC236}">
                <a16:creationId xmlns:a16="http://schemas.microsoft.com/office/drawing/2014/main" id="{7AEAC90F-B1F5-51B3-E5D4-19893F7A1A3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5E71CD9-956F-A5E1-3F78-E123E2179BB1}"/>
              </a:ext>
            </a:extLst>
          </p:cNvPr>
          <p:cNvSpPr>
            <a:spLocks noGrp="1"/>
          </p:cNvSpPr>
          <p:nvPr>
            <p:ph type="sldNum" sz="quarter" idx="12"/>
          </p:nvPr>
        </p:nvSpPr>
        <p:spPr/>
        <p:txBody>
          <a:bodyPr/>
          <a:lstStyle/>
          <a:p>
            <a:fld id="{7B3E9323-528F-46F7-8997-5C0D11251F96}" type="slidenum">
              <a:rPr kumimoji="1" lang="ja-JP" altLang="en-US" smtClean="0"/>
              <a:t>‹#›</a:t>
            </a:fld>
            <a:endParaRPr kumimoji="1" lang="ja-JP" altLang="en-US"/>
          </a:p>
        </p:txBody>
      </p:sp>
    </p:spTree>
    <p:extLst>
      <p:ext uri="{BB962C8B-B14F-4D97-AF65-F5344CB8AC3E}">
        <p14:creationId xmlns:p14="http://schemas.microsoft.com/office/powerpoint/2010/main" val="3407337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87F704-C424-CD6E-39C2-FA5F75C22D5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1903D61-E8BA-C748-3903-1EC194F1BC3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9460F96-3DAB-6B46-3D7E-F7D9FEA8BCE3}"/>
              </a:ext>
            </a:extLst>
          </p:cNvPr>
          <p:cNvSpPr>
            <a:spLocks noGrp="1"/>
          </p:cNvSpPr>
          <p:nvPr>
            <p:ph type="dt" sz="half" idx="10"/>
          </p:nvPr>
        </p:nvSpPr>
        <p:spPr/>
        <p:txBody>
          <a:bodyPr/>
          <a:lstStyle/>
          <a:p>
            <a:fld id="{88C963D9-D4AF-4211-B3E7-23510E779024}" type="datetimeFigureOut">
              <a:rPr kumimoji="1" lang="ja-JP" altLang="en-US" smtClean="0"/>
              <a:t>2024/5/13</a:t>
            </a:fld>
            <a:endParaRPr kumimoji="1" lang="ja-JP" altLang="en-US"/>
          </a:p>
        </p:txBody>
      </p:sp>
      <p:sp>
        <p:nvSpPr>
          <p:cNvPr id="5" name="フッター プレースホルダー 4">
            <a:extLst>
              <a:ext uri="{FF2B5EF4-FFF2-40B4-BE49-F238E27FC236}">
                <a16:creationId xmlns:a16="http://schemas.microsoft.com/office/drawing/2014/main" id="{BB1BBE00-AC0A-664C-4081-69C7639A4BB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DF55DDD-FECC-B34B-5AE7-2D74B6C34233}"/>
              </a:ext>
            </a:extLst>
          </p:cNvPr>
          <p:cNvSpPr>
            <a:spLocks noGrp="1"/>
          </p:cNvSpPr>
          <p:nvPr>
            <p:ph type="sldNum" sz="quarter" idx="12"/>
          </p:nvPr>
        </p:nvSpPr>
        <p:spPr/>
        <p:txBody>
          <a:bodyPr/>
          <a:lstStyle/>
          <a:p>
            <a:fld id="{7B3E9323-528F-46F7-8997-5C0D11251F96}" type="slidenum">
              <a:rPr kumimoji="1" lang="ja-JP" altLang="en-US" smtClean="0"/>
              <a:t>‹#›</a:t>
            </a:fld>
            <a:endParaRPr kumimoji="1" lang="ja-JP" altLang="en-US"/>
          </a:p>
        </p:txBody>
      </p:sp>
    </p:spTree>
    <p:extLst>
      <p:ext uri="{BB962C8B-B14F-4D97-AF65-F5344CB8AC3E}">
        <p14:creationId xmlns:p14="http://schemas.microsoft.com/office/powerpoint/2010/main" val="619061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1C7B76-7CDC-476E-5B94-D381FC617F19}"/>
              </a:ext>
            </a:extLst>
          </p:cNvPr>
          <p:cNvSpPr>
            <a:spLocks noGrp="1"/>
          </p:cNvSpPr>
          <p:nvPr>
            <p:ph type="title"/>
          </p:nvPr>
        </p:nvSpPr>
        <p:spPr>
          <a:xfrm>
            <a:off x="831852"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5200722-AA7F-FFCA-1DED-493448CFBE33}"/>
              </a:ext>
            </a:extLst>
          </p:cNvPr>
          <p:cNvSpPr>
            <a:spLocks noGrp="1"/>
          </p:cNvSpPr>
          <p:nvPr>
            <p:ph type="body" idx="1"/>
          </p:nvPr>
        </p:nvSpPr>
        <p:spPr>
          <a:xfrm>
            <a:off x="831852" y="4589464"/>
            <a:ext cx="10515600" cy="1500187"/>
          </a:xfrm>
        </p:spPr>
        <p:txBody>
          <a:bodyPr/>
          <a:lstStyle>
            <a:lvl1pPr marL="0" indent="0">
              <a:buNone/>
              <a:defRPr sz="2400">
                <a:solidFill>
                  <a:schemeClr val="tx1">
                    <a:tint val="82000"/>
                  </a:schemeClr>
                </a:solidFill>
              </a:defRPr>
            </a:lvl1pPr>
            <a:lvl2pPr marL="457206" indent="0">
              <a:buNone/>
              <a:defRPr sz="2000">
                <a:solidFill>
                  <a:schemeClr val="tx1">
                    <a:tint val="82000"/>
                  </a:schemeClr>
                </a:solidFill>
              </a:defRPr>
            </a:lvl2pPr>
            <a:lvl3pPr marL="914411" indent="0">
              <a:buNone/>
              <a:defRPr sz="1801">
                <a:solidFill>
                  <a:schemeClr val="tx1">
                    <a:tint val="82000"/>
                  </a:schemeClr>
                </a:solidFill>
              </a:defRPr>
            </a:lvl3pPr>
            <a:lvl4pPr marL="1371617" indent="0">
              <a:buNone/>
              <a:defRPr sz="1600">
                <a:solidFill>
                  <a:schemeClr val="tx1">
                    <a:tint val="82000"/>
                  </a:schemeClr>
                </a:solidFill>
              </a:defRPr>
            </a:lvl4pPr>
            <a:lvl5pPr marL="1828823" indent="0">
              <a:buNone/>
              <a:defRPr sz="1600">
                <a:solidFill>
                  <a:schemeClr val="tx1">
                    <a:tint val="82000"/>
                  </a:schemeClr>
                </a:solidFill>
              </a:defRPr>
            </a:lvl5pPr>
            <a:lvl6pPr marL="2286029" indent="0">
              <a:buNone/>
              <a:defRPr sz="1600">
                <a:solidFill>
                  <a:schemeClr val="tx1">
                    <a:tint val="82000"/>
                  </a:schemeClr>
                </a:solidFill>
              </a:defRPr>
            </a:lvl6pPr>
            <a:lvl7pPr marL="2743234" indent="0">
              <a:buNone/>
              <a:defRPr sz="1600">
                <a:solidFill>
                  <a:schemeClr val="tx1">
                    <a:tint val="82000"/>
                  </a:schemeClr>
                </a:solidFill>
              </a:defRPr>
            </a:lvl7pPr>
            <a:lvl8pPr marL="3200440" indent="0">
              <a:buNone/>
              <a:defRPr sz="1600">
                <a:solidFill>
                  <a:schemeClr val="tx1">
                    <a:tint val="82000"/>
                  </a:schemeClr>
                </a:solidFill>
              </a:defRPr>
            </a:lvl8pPr>
            <a:lvl9pPr marL="3657646"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B0CD185-E818-A959-0E1B-E46103F50472}"/>
              </a:ext>
            </a:extLst>
          </p:cNvPr>
          <p:cNvSpPr>
            <a:spLocks noGrp="1"/>
          </p:cNvSpPr>
          <p:nvPr>
            <p:ph type="dt" sz="half" idx="10"/>
          </p:nvPr>
        </p:nvSpPr>
        <p:spPr/>
        <p:txBody>
          <a:bodyPr/>
          <a:lstStyle/>
          <a:p>
            <a:fld id="{88C963D9-D4AF-4211-B3E7-23510E779024}" type="datetimeFigureOut">
              <a:rPr kumimoji="1" lang="ja-JP" altLang="en-US" smtClean="0"/>
              <a:t>2024/5/13</a:t>
            </a:fld>
            <a:endParaRPr kumimoji="1" lang="ja-JP" altLang="en-US"/>
          </a:p>
        </p:txBody>
      </p:sp>
      <p:sp>
        <p:nvSpPr>
          <p:cNvPr id="5" name="フッター プレースホルダー 4">
            <a:extLst>
              <a:ext uri="{FF2B5EF4-FFF2-40B4-BE49-F238E27FC236}">
                <a16:creationId xmlns:a16="http://schemas.microsoft.com/office/drawing/2014/main" id="{CF32B19E-F396-EE69-1F99-0412FA8BA77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3BB724F-53B0-F109-BCA7-8AD2A976DC01}"/>
              </a:ext>
            </a:extLst>
          </p:cNvPr>
          <p:cNvSpPr>
            <a:spLocks noGrp="1"/>
          </p:cNvSpPr>
          <p:nvPr>
            <p:ph type="sldNum" sz="quarter" idx="12"/>
          </p:nvPr>
        </p:nvSpPr>
        <p:spPr/>
        <p:txBody>
          <a:bodyPr/>
          <a:lstStyle/>
          <a:p>
            <a:fld id="{7B3E9323-528F-46F7-8997-5C0D11251F96}" type="slidenum">
              <a:rPr kumimoji="1" lang="ja-JP" altLang="en-US" smtClean="0"/>
              <a:t>‹#›</a:t>
            </a:fld>
            <a:endParaRPr kumimoji="1" lang="ja-JP" altLang="en-US"/>
          </a:p>
        </p:txBody>
      </p:sp>
    </p:spTree>
    <p:extLst>
      <p:ext uri="{BB962C8B-B14F-4D97-AF65-F5344CB8AC3E}">
        <p14:creationId xmlns:p14="http://schemas.microsoft.com/office/powerpoint/2010/main" val="3147807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A1AAC7-9C42-4CBB-4751-9ABDC8C90D6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ECA6B23-8680-FE9C-99F8-796A654B99C4}"/>
              </a:ext>
            </a:extLst>
          </p:cNvPr>
          <p:cNvSpPr>
            <a:spLocks noGrp="1"/>
          </p:cNvSpPr>
          <p:nvPr>
            <p:ph sz="half" idx="1"/>
          </p:nvPr>
        </p:nvSpPr>
        <p:spPr>
          <a:xfrm>
            <a:off x="838201"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B4310D1-426F-B0C8-673E-F83B5B9F621E}"/>
              </a:ext>
            </a:extLst>
          </p:cNvPr>
          <p:cNvSpPr>
            <a:spLocks noGrp="1"/>
          </p:cNvSpPr>
          <p:nvPr>
            <p:ph sz="half" idx="2"/>
          </p:nvPr>
        </p:nvSpPr>
        <p:spPr>
          <a:xfrm>
            <a:off x="6172201"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0169AF1-5158-A4A5-B229-28B77CBAED93}"/>
              </a:ext>
            </a:extLst>
          </p:cNvPr>
          <p:cNvSpPr>
            <a:spLocks noGrp="1"/>
          </p:cNvSpPr>
          <p:nvPr>
            <p:ph type="dt" sz="half" idx="10"/>
          </p:nvPr>
        </p:nvSpPr>
        <p:spPr/>
        <p:txBody>
          <a:bodyPr/>
          <a:lstStyle/>
          <a:p>
            <a:fld id="{88C963D9-D4AF-4211-B3E7-23510E779024}" type="datetimeFigureOut">
              <a:rPr kumimoji="1" lang="ja-JP" altLang="en-US" smtClean="0"/>
              <a:t>2024/5/13</a:t>
            </a:fld>
            <a:endParaRPr kumimoji="1" lang="ja-JP" altLang="en-US"/>
          </a:p>
        </p:txBody>
      </p:sp>
      <p:sp>
        <p:nvSpPr>
          <p:cNvPr id="6" name="フッター プレースホルダー 5">
            <a:extLst>
              <a:ext uri="{FF2B5EF4-FFF2-40B4-BE49-F238E27FC236}">
                <a16:creationId xmlns:a16="http://schemas.microsoft.com/office/drawing/2014/main" id="{897D7AE8-7D9C-099D-00CD-671761CFD03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58519D8-B93E-1A3B-B064-5C933C1D031F}"/>
              </a:ext>
            </a:extLst>
          </p:cNvPr>
          <p:cNvSpPr>
            <a:spLocks noGrp="1"/>
          </p:cNvSpPr>
          <p:nvPr>
            <p:ph type="sldNum" sz="quarter" idx="12"/>
          </p:nvPr>
        </p:nvSpPr>
        <p:spPr/>
        <p:txBody>
          <a:bodyPr/>
          <a:lstStyle/>
          <a:p>
            <a:fld id="{7B3E9323-528F-46F7-8997-5C0D11251F96}" type="slidenum">
              <a:rPr kumimoji="1" lang="ja-JP" altLang="en-US" smtClean="0"/>
              <a:t>‹#›</a:t>
            </a:fld>
            <a:endParaRPr kumimoji="1" lang="ja-JP" altLang="en-US"/>
          </a:p>
        </p:txBody>
      </p:sp>
    </p:spTree>
    <p:extLst>
      <p:ext uri="{BB962C8B-B14F-4D97-AF65-F5344CB8AC3E}">
        <p14:creationId xmlns:p14="http://schemas.microsoft.com/office/powerpoint/2010/main" val="1842619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EC640F-8588-615F-F53E-6D0E872FD7F6}"/>
              </a:ext>
            </a:extLst>
          </p:cNvPr>
          <p:cNvSpPr>
            <a:spLocks noGrp="1"/>
          </p:cNvSpPr>
          <p:nvPr>
            <p:ph type="title"/>
          </p:nvPr>
        </p:nvSpPr>
        <p:spPr>
          <a:xfrm>
            <a:off x="839789"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FF5ACCA-6D55-9861-5262-F2286CD4A03C}"/>
              </a:ext>
            </a:extLst>
          </p:cNvPr>
          <p:cNvSpPr>
            <a:spLocks noGrp="1"/>
          </p:cNvSpPr>
          <p:nvPr>
            <p:ph type="body" idx="1"/>
          </p:nvPr>
        </p:nvSpPr>
        <p:spPr>
          <a:xfrm>
            <a:off x="839789" y="1681163"/>
            <a:ext cx="5157787" cy="82391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4FDF466-EA1B-86B7-0600-CBF9E6864542}"/>
              </a:ext>
            </a:extLst>
          </p:cNvPr>
          <p:cNvSpPr>
            <a:spLocks noGrp="1"/>
          </p:cNvSpPr>
          <p:nvPr>
            <p:ph sz="half" idx="2"/>
          </p:nvPr>
        </p:nvSpPr>
        <p:spPr>
          <a:xfrm>
            <a:off x="839789" y="2505076"/>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2C936C0-2DB3-9C83-34E3-CE7BFB88101D}"/>
              </a:ext>
            </a:extLst>
          </p:cNvPr>
          <p:cNvSpPr>
            <a:spLocks noGrp="1"/>
          </p:cNvSpPr>
          <p:nvPr>
            <p:ph type="body" sz="quarter" idx="3"/>
          </p:nvPr>
        </p:nvSpPr>
        <p:spPr>
          <a:xfrm>
            <a:off x="6172202" y="1681163"/>
            <a:ext cx="5183188" cy="82391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45E4E49D-F53B-80EA-57CC-2DA0F88DBCE0}"/>
              </a:ext>
            </a:extLst>
          </p:cNvPr>
          <p:cNvSpPr>
            <a:spLocks noGrp="1"/>
          </p:cNvSpPr>
          <p:nvPr>
            <p:ph sz="quarter" idx="4"/>
          </p:nvPr>
        </p:nvSpPr>
        <p:spPr>
          <a:xfrm>
            <a:off x="6172202" y="2505076"/>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049C6B3-37E0-5B65-C13B-6B26155BB457}"/>
              </a:ext>
            </a:extLst>
          </p:cNvPr>
          <p:cNvSpPr>
            <a:spLocks noGrp="1"/>
          </p:cNvSpPr>
          <p:nvPr>
            <p:ph type="dt" sz="half" idx="10"/>
          </p:nvPr>
        </p:nvSpPr>
        <p:spPr/>
        <p:txBody>
          <a:bodyPr/>
          <a:lstStyle/>
          <a:p>
            <a:fld id="{88C963D9-D4AF-4211-B3E7-23510E779024}" type="datetimeFigureOut">
              <a:rPr kumimoji="1" lang="ja-JP" altLang="en-US" smtClean="0"/>
              <a:t>2024/5/13</a:t>
            </a:fld>
            <a:endParaRPr kumimoji="1" lang="ja-JP" altLang="en-US"/>
          </a:p>
        </p:txBody>
      </p:sp>
      <p:sp>
        <p:nvSpPr>
          <p:cNvPr id="8" name="フッター プレースホルダー 7">
            <a:extLst>
              <a:ext uri="{FF2B5EF4-FFF2-40B4-BE49-F238E27FC236}">
                <a16:creationId xmlns:a16="http://schemas.microsoft.com/office/drawing/2014/main" id="{C0DAC433-8DE5-9C10-F2C1-8F3D749CF28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EFD925C-893D-9CAB-DAE8-615FF9EB756B}"/>
              </a:ext>
            </a:extLst>
          </p:cNvPr>
          <p:cNvSpPr>
            <a:spLocks noGrp="1"/>
          </p:cNvSpPr>
          <p:nvPr>
            <p:ph type="sldNum" sz="quarter" idx="12"/>
          </p:nvPr>
        </p:nvSpPr>
        <p:spPr/>
        <p:txBody>
          <a:bodyPr/>
          <a:lstStyle/>
          <a:p>
            <a:fld id="{7B3E9323-528F-46F7-8997-5C0D11251F96}" type="slidenum">
              <a:rPr kumimoji="1" lang="ja-JP" altLang="en-US" smtClean="0"/>
              <a:t>‹#›</a:t>
            </a:fld>
            <a:endParaRPr kumimoji="1" lang="ja-JP" altLang="en-US"/>
          </a:p>
        </p:txBody>
      </p:sp>
    </p:spTree>
    <p:extLst>
      <p:ext uri="{BB962C8B-B14F-4D97-AF65-F5344CB8AC3E}">
        <p14:creationId xmlns:p14="http://schemas.microsoft.com/office/powerpoint/2010/main" val="2858883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2288AE-9542-BA4D-31DA-51F588E2F25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4A6A6191-D083-59F1-A699-EE960AEB4AFC}"/>
              </a:ext>
            </a:extLst>
          </p:cNvPr>
          <p:cNvSpPr>
            <a:spLocks noGrp="1"/>
          </p:cNvSpPr>
          <p:nvPr>
            <p:ph type="dt" sz="half" idx="10"/>
          </p:nvPr>
        </p:nvSpPr>
        <p:spPr/>
        <p:txBody>
          <a:bodyPr/>
          <a:lstStyle/>
          <a:p>
            <a:fld id="{88C963D9-D4AF-4211-B3E7-23510E779024}" type="datetimeFigureOut">
              <a:rPr kumimoji="1" lang="ja-JP" altLang="en-US" smtClean="0"/>
              <a:t>2024/5/13</a:t>
            </a:fld>
            <a:endParaRPr kumimoji="1" lang="ja-JP" altLang="en-US"/>
          </a:p>
        </p:txBody>
      </p:sp>
      <p:sp>
        <p:nvSpPr>
          <p:cNvPr id="4" name="フッター プレースホルダー 3">
            <a:extLst>
              <a:ext uri="{FF2B5EF4-FFF2-40B4-BE49-F238E27FC236}">
                <a16:creationId xmlns:a16="http://schemas.microsoft.com/office/drawing/2014/main" id="{8C3DEA53-AE5F-F850-183E-BA3C02DC76BE}"/>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D12AF57-758D-D389-F163-7CB8C2BC20DC}"/>
              </a:ext>
            </a:extLst>
          </p:cNvPr>
          <p:cNvSpPr>
            <a:spLocks noGrp="1"/>
          </p:cNvSpPr>
          <p:nvPr>
            <p:ph type="sldNum" sz="quarter" idx="12"/>
          </p:nvPr>
        </p:nvSpPr>
        <p:spPr/>
        <p:txBody>
          <a:bodyPr/>
          <a:lstStyle/>
          <a:p>
            <a:fld id="{7B3E9323-528F-46F7-8997-5C0D11251F96}" type="slidenum">
              <a:rPr kumimoji="1" lang="ja-JP" altLang="en-US" smtClean="0"/>
              <a:t>‹#›</a:t>
            </a:fld>
            <a:endParaRPr kumimoji="1" lang="ja-JP" altLang="en-US"/>
          </a:p>
        </p:txBody>
      </p:sp>
    </p:spTree>
    <p:extLst>
      <p:ext uri="{BB962C8B-B14F-4D97-AF65-F5344CB8AC3E}">
        <p14:creationId xmlns:p14="http://schemas.microsoft.com/office/powerpoint/2010/main" val="3794979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7A56CAE-FF27-BE5F-711F-76BE91D8F32B}"/>
              </a:ext>
            </a:extLst>
          </p:cNvPr>
          <p:cNvSpPr>
            <a:spLocks noGrp="1"/>
          </p:cNvSpPr>
          <p:nvPr>
            <p:ph type="dt" sz="half" idx="10"/>
          </p:nvPr>
        </p:nvSpPr>
        <p:spPr/>
        <p:txBody>
          <a:bodyPr/>
          <a:lstStyle/>
          <a:p>
            <a:fld id="{88C963D9-D4AF-4211-B3E7-23510E779024}" type="datetimeFigureOut">
              <a:rPr kumimoji="1" lang="ja-JP" altLang="en-US" smtClean="0"/>
              <a:t>2024/5/13</a:t>
            </a:fld>
            <a:endParaRPr kumimoji="1" lang="ja-JP" altLang="en-US"/>
          </a:p>
        </p:txBody>
      </p:sp>
      <p:sp>
        <p:nvSpPr>
          <p:cNvPr id="3" name="フッター プレースホルダー 2">
            <a:extLst>
              <a:ext uri="{FF2B5EF4-FFF2-40B4-BE49-F238E27FC236}">
                <a16:creationId xmlns:a16="http://schemas.microsoft.com/office/drawing/2014/main" id="{7486814E-C650-DEA8-22BC-DA79D72F57A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A7F9D29-F09E-218D-A1A9-A4F9CE780A3A}"/>
              </a:ext>
            </a:extLst>
          </p:cNvPr>
          <p:cNvSpPr>
            <a:spLocks noGrp="1"/>
          </p:cNvSpPr>
          <p:nvPr>
            <p:ph type="sldNum" sz="quarter" idx="12"/>
          </p:nvPr>
        </p:nvSpPr>
        <p:spPr/>
        <p:txBody>
          <a:bodyPr/>
          <a:lstStyle/>
          <a:p>
            <a:fld id="{7B3E9323-528F-46F7-8997-5C0D11251F96}" type="slidenum">
              <a:rPr kumimoji="1" lang="ja-JP" altLang="en-US" smtClean="0"/>
              <a:t>‹#›</a:t>
            </a:fld>
            <a:endParaRPr kumimoji="1" lang="ja-JP" altLang="en-US"/>
          </a:p>
        </p:txBody>
      </p:sp>
    </p:spTree>
    <p:extLst>
      <p:ext uri="{BB962C8B-B14F-4D97-AF65-F5344CB8AC3E}">
        <p14:creationId xmlns:p14="http://schemas.microsoft.com/office/powerpoint/2010/main" val="3249533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4CDD8A-5E43-26A4-2074-892534A5AB9E}"/>
              </a:ext>
            </a:extLst>
          </p:cNvPr>
          <p:cNvSpPr>
            <a:spLocks noGrp="1"/>
          </p:cNvSpPr>
          <p:nvPr>
            <p:ph type="title"/>
          </p:nvPr>
        </p:nvSpPr>
        <p:spPr>
          <a:xfrm>
            <a:off x="839790" y="457200"/>
            <a:ext cx="3932236"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23C2DBF-FD29-18E2-914D-066CA99EEC70}"/>
              </a:ext>
            </a:extLst>
          </p:cNvPr>
          <p:cNvSpPr>
            <a:spLocks noGrp="1"/>
          </p:cNvSpPr>
          <p:nvPr>
            <p:ph idx="1"/>
          </p:nvPr>
        </p:nvSpPr>
        <p:spPr>
          <a:xfrm>
            <a:off x="5183188" y="987425"/>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8375C9F-A8B0-8EA7-6A49-4099D197D0DB}"/>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412F68A-2F9D-94F6-9575-72091D75C010}"/>
              </a:ext>
            </a:extLst>
          </p:cNvPr>
          <p:cNvSpPr>
            <a:spLocks noGrp="1"/>
          </p:cNvSpPr>
          <p:nvPr>
            <p:ph type="dt" sz="half" idx="10"/>
          </p:nvPr>
        </p:nvSpPr>
        <p:spPr/>
        <p:txBody>
          <a:bodyPr/>
          <a:lstStyle/>
          <a:p>
            <a:fld id="{88C963D9-D4AF-4211-B3E7-23510E779024}" type="datetimeFigureOut">
              <a:rPr kumimoji="1" lang="ja-JP" altLang="en-US" smtClean="0"/>
              <a:t>2024/5/13</a:t>
            </a:fld>
            <a:endParaRPr kumimoji="1" lang="ja-JP" altLang="en-US"/>
          </a:p>
        </p:txBody>
      </p:sp>
      <p:sp>
        <p:nvSpPr>
          <p:cNvPr id="6" name="フッター プレースホルダー 5">
            <a:extLst>
              <a:ext uri="{FF2B5EF4-FFF2-40B4-BE49-F238E27FC236}">
                <a16:creationId xmlns:a16="http://schemas.microsoft.com/office/drawing/2014/main" id="{2F30AF32-E25B-1FE0-418C-EBF7B67FC01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311F2A5-944F-6533-497B-FA80798C9E6B}"/>
              </a:ext>
            </a:extLst>
          </p:cNvPr>
          <p:cNvSpPr>
            <a:spLocks noGrp="1"/>
          </p:cNvSpPr>
          <p:nvPr>
            <p:ph type="sldNum" sz="quarter" idx="12"/>
          </p:nvPr>
        </p:nvSpPr>
        <p:spPr/>
        <p:txBody>
          <a:bodyPr/>
          <a:lstStyle/>
          <a:p>
            <a:fld id="{7B3E9323-528F-46F7-8997-5C0D11251F96}" type="slidenum">
              <a:rPr kumimoji="1" lang="ja-JP" altLang="en-US" smtClean="0"/>
              <a:t>‹#›</a:t>
            </a:fld>
            <a:endParaRPr kumimoji="1" lang="ja-JP" altLang="en-US"/>
          </a:p>
        </p:txBody>
      </p:sp>
    </p:spTree>
    <p:extLst>
      <p:ext uri="{BB962C8B-B14F-4D97-AF65-F5344CB8AC3E}">
        <p14:creationId xmlns:p14="http://schemas.microsoft.com/office/powerpoint/2010/main" val="2357011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87C574-207E-8B09-3B5F-2BE85889A948}"/>
              </a:ext>
            </a:extLst>
          </p:cNvPr>
          <p:cNvSpPr>
            <a:spLocks noGrp="1"/>
          </p:cNvSpPr>
          <p:nvPr>
            <p:ph type="title"/>
          </p:nvPr>
        </p:nvSpPr>
        <p:spPr>
          <a:xfrm>
            <a:off x="839790" y="457200"/>
            <a:ext cx="3932236"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D6F7E61-0632-A44F-C899-3CE4412D3779}"/>
              </a:ext>
            </a:extLst>
          </p:cNvPr>
          <p:cNvSpPr>
            <a:spLocks noGrp="1"/>
          </p:cNvSpPr>
          <p:nvPr>
            <p:ph type="pic" idx="1"/>
          </p:nvPr>
        </p:nvSpPr>
        <p:spPr>
          <a:xfrm>
            <a:off x="5183188" y="987425"/>
            <a:ext cx="6172201" cy="4873625"/>
          </a:xfrm>
        </p:spPr>
        <p:txBody>
          <a:bodyPr/>
          <a:lstStyle>
            <a:lvl1pPr marL="0" indent="0">
              <a:buNone/>
              <a:defRPr sz="3200"/>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452F657-B56B-44F2-30A0-8E500290FD28}"/>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98E7568-5BBA-4FA7-1A3E-20470E68D580}"/>
              </a:ext>
            </a:extLst>
          </p:cNvPr>
          <p:cNvSpPr>
            <a:spLocks noGrp="1"/>
          </p:cNvSpPr>
          <p:nvPr>
            <p:ph type="dt" sz="half" idx="10"/>
          </p:nvPr>
        </p:nvSpPr>
        <p:spPr/>
        <p:txBody>
          <a:bodyPr/>
          <a:lstStyle/>
          <a:p>
            <a:fld id="{88C963D9-D4AF-4211-B3E7-23510E779024}" type="datetimeFigureOut">
              <a:rPr kumimoji="1" lang="ja-JP" altLang="en-US" smtClean="0"/>
              <a:t>2024/5/13</a:t>
            </a:fld>
            <a:endParaRPr kumimoji="1" lang="ja-JP" altLang="en-US"/>
          </a:p>
        </p:txBody>
      </p:sp>
      <p:sp>
        <p:nvSpPr>
          <p:cNvPr id="6" name="フッター プレースホルダー 5">
            <a:extLst>
              <a:ext uri="{FF2B5EF4-FFF2-40B4-BE49-F238E27FC236}">
                <a16:creationId xmlns:a16="http://schemas.microsoft.com/office/drawing/2014/main" id="{F6E49108-B788-27C0-F4EA-2A807A17553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8E13733-C646-8D08-BF7E-E1B2437CCF56}"/>
              </a:ext>
            </a:extLst>
          </p:cNvPr>
          <p:cNvSpPr>
            <a:spLocks noGrp="1"/>
          </p:cNvSpPr>
          <p:nvPr>
            <p:ph type="sldNum" sz="quarter" idx="12"/>
          </p:nvPr>
        </p:nvSpPr>
        <p:spPr/>
        <p:txBody>
          <a:bodyPr/>
          <a:lstStyle/>
          <a:p>
            <a:fld id="{7B3E9323-528F-46F7-8997-5C0D11251F96}" type="slidenum">
              <a:rPr kumimoji="1" lang="ja-JP" altLang="en-US" smtClean="0"/>
              <a:t>‹#›</a:t>
            </a:fld>
            <a:endParaRPr kumimoji="1" lang="ja-JP" altLang="en-US"/>
          </a:p>
        </p:txBody>
      </p:sp>
    </p:spTree>
    <p:extLst>
      <p:ext uri="{BB962C8B-B14F-4D97-AF65-F5344CB8AC3E}">
        <p14:creationId xmlns:p14="http://schemas.microsoft.com/office/powerpoint/2010/main" val="3233262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AD5CBBB-96F1-122F-F01B-17EADAB7D42D}"/>
              </a:ext>
            </a:extLst>
          </p:cNvPr>
          <p:cNvSpPr>
            <a:spLocks noGrp="1"/>
          </p:cNvSpPr>
          <p:nvPr>
            <p:ph type="title"/>
          </p:nvPr>
        </p:nvSpPr>
        <p:spPr>
          <a:xfrm>
            <a:off x="838202"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203C936-8D86-C141-2950-C0FFB67A0475}"/>
              </a:ext>
            </a:extLst>
          </p:cNvPr>
          <p:cNvSpPr>
            <a:spLocks noGrp="1"/>
          </p:cNvSpPr>
          <p:nvPr>
            <p:ph type="body" idx="1"/>
          </p:nvPr>
        </p:nvSpPr>
        <p:spPr>
          <a:xfrm>
            <a:off x="838202"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5C2813A-4F36-7178-8879-DC15DE3C3F96}"/>
              </a:ext>
            </a:extLst>
          </p:cNvPr>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8C963D9-D4AF-4211-B3E7-23510E779024}" type="datetimeFigureOut">
              <a:rPr kumimoji="1" lang="ja-JP" altLang="en-US" smtClean="0"/>
              <a:t>2024/5/13</a:t>
            </a:fld>
            <a:endParaRPr kumimoji="1" lang="ja-JP" altLang="en-US"/>
          </a:p>
        </p:txBody>
      </p:sp>
      <p:sp>
        <p:nvSpPr>
          <p:cNvPr id="5" name="フッター プレースホルダー 4">
            <a:extLst>
              <a:ext uri="{FF2B5EF4-FFF2-40B4-BE49-F238E27FC236}">
                <a16:creationId xmlns:a16="http://schemas.microsoft.com/office/drawing/2014/main" id="{8E5DED91-ED61-5781-ADB8-AB9DC729C6F7}"/>
              </a:ext>
            </a:extLst>
          </p:cNvPr>
          <p:cNvSpPr>
            <a:spLocks noGrp="1"/>
          </p:cNvSpPr>
          <p:nvPr>
            <p:ph type="ftr" sz="quarter" idx="3"/>
          </p:nvPr>
        </p:nvSpPr>
        <p:spPr>
          <a:xfrm>
            <a:off x="4038602" y="6356351"/>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5BD177B-73F1-FD10-917C-3595159898FF}"/>
              </a:ext>
            </a:extLst>
          </p:cNvPr>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B3E9323-528F-46F7-8997-5C0D11251F96}" type="slidenum">
              <a:rPr kumimoji="1" lang="ja-JP" altLang="en-US" smtClean="0"/>
              <a:t>‹#›</a:t>
            </a:fld>
            <a:endParaRPr kumimoji="1" lang="ja-JP" altLang="en-US"/>
          </a:p>
        </p:txBody>
      </p:sp>
    </p:spTree>
    <p:extLst>
      <p:ext uri="{BB962C8B-B14F-4D97-AF65-F5344CB8AC3E}">
        <p14:creationId xmlns:p14="http://schemas.microsoft.com/office/powerpoint/2010/main" val="3129691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11"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4" indent="-228604" algn="l" defTabSz="914411" rtl="0" eaLnBrk="1" latinLnBrk="0" hangingPunct="1">
        <a:lnSpc>
          <a:spcPct val="90000"/>
        </a:lnSpc>
        <a:spcBef>
          <a:spcPts val="1001"/>
        </a:spcBef>
        <a:buFont typeface="Arial" panose="020B0604020202020204" pitchFamily="34" charset="0"/>
        <a:buChar char="•"/>
        <a:defRPr kumimoji="1" sz="2800" kern="1200">
          <a:solidFill>
            <a:schemeClr val="tx1"/>
          </a:solidFill>
          <a:latin typeface="+mn-lt"/>
          <a:ea typeface="+mn-ea"/>
          <a:cs typeface="+mn-cs"/>
        </a:defRPr>
      </a:lvl1pPr>
      <a:lvl2pPr marL="685809" indent="-228604" algn="l" defTabSz="914411"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15" indent="-228604" algn="l" defTabSz="914411"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21" indent="-228604" algn="l" defTabSz="914411" rtl="0" eaLnBrk="1" latinLnBrk="0" hangingPunct="1">
        <a:lnSpc>
          <a:spcPct val="90000"/>
        </a:lnSpc>
        <a:spcBef>
          <a:spcPts val="500"/>
        </a:spcBef>
        <a:buFont typeface="Arial" panose="020B0604020202020204" pitchFamily="34" charset="0"/>
        <a:buChar char="•"/>
        <a:defRPr kumimoji="1" sz="1801" kern="1200">
          <a:solidFill>
            <a:schemeClr val="tx1"/>
          </a:solidFill>
          <a:latin typeface="+mn-lt"/>
          <a:ea typeface="+mn-ea"/>
          <a:cs typeface="+mn-cs"/>
        </a:defRPr>
      </a:lvl4pPr>
      <a:lvl5pPr marL="2057427" indent="-228604" algn="l" defTabSz="914411" rtl="0" eaLnBrk="1" latinLnBrk="0" hangingPunct="1">
        <a:lnSpc>
          <a:spcPct val="90000"/>
        </a:lnSpc>
        <a:spcBef>
          <a:spcPts val="500"/>
        </a:spcBef>
        <a:buFont typeface="Arial" panose="020B0604020202020204" pitchFamily="34" charset="0"/>
        <a:buChar char="•"/>
        <a:defRPr kumimoji="1" sz="1801" kern="1200">
          <a:solidFill>
            <a:schemeClr val="tx1"/>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kumimoji="1"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kumimoji="1"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kumimoji="1"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kumimoji="1" sz="1801" kern="1200">
          <a:solidFill>
            <a:schemeClr val="tx1"/>
          </a:solidFill>
          <a:latin typeface="+mn-lt"/>
          <a:ea typeface="+mn-ea"/>
          <a:cs typeface="+mn-cs"/>
        </a:defRPr>
      </a:lvl9pPr>
    </p:bodyStyle>
    <p:otherStyle>
      <a:defPPr>
        <a:defRPr lang="ja-JP"/>
      </a:defPPr>
      <a:lvl1pPr marL="0" algn="l" defTabSz="914411" rtl="0" eaLnBrk="1" latinLnBrk="0" hangingPunct="1">
        <a:defRPr kumimoji="1" sz="1801" kern="1200">
          <a:solidFill>
            <a:schemeClr val="tx1"/>
          </a:solidFill>
          <a:latin typeface="+mn-lt"/>
          <a:ea typeface="+mn-ea"/>
          <a:cs typeface="+mn-cs"/>
        </a:defRPr>
      </a:lvl1pPr>
      <a:lvl2pPr marL="457206" algn="l" defTabSz="914411" rtl="0" eaLnBrk="1" latinLnBrk="0" hangingPunct="1">
        <a:defRPr kumimoji="1" sz="1801" kern="1200">
          <a:solidFill>
            <a:schemeClr val="tx1"/>
          </a:solidFill>
          <a:latin typeface="+mn-lt"/>
          <a:ea typeface="+mn-ea"/>
          <a:cs typeface="+mn-cs"/>
        </a:defRPr>
      </a:lvl2pPr>
      <a:lvl3pPr marL="914411" algn="l" defTabSz="914411" rtl="0" eaLnBrk="1" latinLnBrk="0" hangingPunct="1">
        <a:defRPr kumimoji="1" sz="1801" kern="1200">
          <a:solidFill>
            <a:schemeClr val="tx1"/>
          </a:solidFill>
          <a:latin typeface="+mn-lt"/>
          <a:ea typeface="+mn-ea"/>
          <a:cs typeface="+mn-cs"/>
        </a:defRPr>
      </a:lvl3pPr>
      <a:lvl4pPr marL="1371617" algn="l" defTabSz="914411" rtl="0" eaLnBrk="1" latinLnBrk="0" hangingPunct="1">
        <a:defRPr kumimoji="1" sz="1801" kern="1200">
          <a:solidFill>
            <a:schemeClr val="tx1"/>
          </a:solidFill>
          <a:latin typeface="+mn-lt"/>
          <a:ea typeface="+mn-ea"/>
          <a:cs typeface="+mn-cs"/>
        </a:defRPr>
      </a:lvl4pPr>
      <a:lvl5pPr marL="1828823" algn="l" defTabSz="914411" rtl="0" eaLnBrk="1" latinLnBrk="0" hangingPunct="1">
        <a:defRPr kumimoji="1" sz="1801" kern="1200">
          <a:solidFill>
            <a:schemeClr val="tx1"/>
          </a:solidFill>
          <a:latin typeface="+mn-lt"/>
          <a:ea typeface="+mn-ea"/>
          <a:cs typeface="+mn-cs"/>
        </a:defRPr>
      </a:lvl5pPr>
      <a:lvl6pPr marL="2286029" algn="l" defTabSz="914411" rtl="0" eaLnBrk="1" latinLnBrk="0" hangingPunct="1">
        <a:defRPr kumimoji="1" sz="1801" kern="1200">
          <a:solidFill>
            <a:schemeClr val="tx1"/>
          </a:solidFill>
          <a:latin typeface="+mn-lt"/>
          <a:ea typeface="+mn-ea"/>
          <a:cs typeface="+mn-cs"/>
        </a:defRPr>
      </a:lvl6pPr>
      <a:lvl7pPr marL="2743234" algn="l" defTabSz="914411" rtl="0" eaLnBrk="1" latinLnBrk="0" hangingPunct="1">
        <a:defRPr kumimoji="1" sz="1801" kern="1200">
          <a:solidFill>
            <a:schemeClr val="tx1"/>
          </a:solidFill>
          <a:latin typeface="+mn-lt"/>
          <a:ea typeface="+mn-ea"/>
          <a:cs typeface="+mn-cs"/>
        </a:defRPr>
      </a:lvl7pPr>
      <a:lvl8pPr marL="3200440" algn="l" defTabSz="914411" rtl="0" eaLnBrk="1" latinLnBrk="0" hangingPunct="1">
        <a:defRPr kumimoji="1" sz="1801" kern="1200">
          <a:solidFill>
            <a:schemeClr val="tx1"/>
          </a:solidFill>
          <a:latin typeface="+mn-lt"/>
          <a:ea typeface="+mn-ea"/>
          <a:cs typeface="+mn-cs"/>
        </a:defRPr>
      </a:lvl8pPr>
      <a:lvl9pPr marL="3657646" algn="l" defTabSz="914411" rtl="0" eaLnBrk="1" latinLnBrk="0" hangingPunct="1">
        <a:defRPr kumimoji="1"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D037782F-045B-B3A8-2189-DC4BE8AF4A99}"/>
              </a:ext>
            </a:extLst>
          </p:cNvPr>
          <p:cNvSpPr/>
          <p:nvPr/>
        </p:nvSpPr>
        <p:spPr>
          <a:xfrm>
            <a:off x="554181" y="1011381"/>
            <a:ext cx="2235200" cy="729673"/>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801" dirty="0">
                <a:solidFill>
                  <a:schemeClr val="tx1"/>
                </a:solidFill>
              </a:rPr>
              <a:t>メイン画面</a:t>
            </a:r>
          </a:p>
        </p:txBody>
      </p:sp>
      <p:sp>
        <p:nvSpPr>
          <p:cNvPr id="5" name="正方形/長方形 4">
            <a:extLst>
              <a:ext uri="{FF2B5EF4-FFF2-40B4-BE49-F238E27FC236}">
                <a16:creationId xmlns:a16="http://schemas.microsoft.com/office/drawing/2014/main" id="{0A68D0C2-00D4-15C1-B329-472A1448BBFD}"/>
              </a:ext>
            </a:extLst>
          </p:cNvPr>
          <p:cNvSpPr/>
          <p:nvPr/>
        </p:nvSpPr>
        <p:spPr>
          <a:xfrm>
            <a:off x="4807529" y="1011381"/>
            <a:ext cx="2235200" cy="729673"/>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801" dirty="0">
                <a:solidFill>
                  <a:schemeClr val="tx1"/>
                </a:solidFill>
              </a:rPr>
              <a:t>日記を記録する</a:t>
            </a:r>
            <a:endParaRPr lang="en-US" altLang="ja-JP" sz="1801" dirty="0">
              <a:solidFill>
                <a:schemeClr val="tx1"/>
              </a:solidFill>
            </a:endParaRPr>
          </a:p>
          <a:p>
            <a:pPr algn="ctr"/>
            <a:r>
              <a:rPr lang="ja-JP" altLang="en-US" sz="1801" dirty="0">
                <a:solidFill>
                  <a:schemeClr val="tx1"/>
                </a:solidFill>
              </a:rPr>
              <a:t>入力画面</a:t>
            </a:r>
          </a:p>
        </p:txBody>
      </p:sp>
      <p:sp>
        <p:nvSpPr>
          <p:cNvPr id="6" name="正方形/長方形 5">
            <a:extLst>
              <a:ext uri="{FF2B5EF4-FFF2-40B4-BE49-F238E27FC236}">
                <a16:creationId xmlns:a16="http://schemas.microsoft.com/office/drawing/2014/main" id="{B170BAD8-D971-51B6-AE4C-AD757FC86FC4}"/>
              </a:ext>
            </a:extLst>
          </p:cNvPr>
          <p:cNvSpPr/>
          <p:nvPr/>
        </p:nvSpPr>
        <p:spPr>
          <a:xfrm>
            <a:off x="4807529" y="2683164"/>
            <a:ext cx="2235200" cy="729673"/>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801" dirty="0">
                <a:solidFill>
                  <a:schemeClr val="tx1"/>
                </a:solidFill>
              </a:rPr>
              <a:t>過去の日記を</a:t>
            </a:r>
            <a:endParaRPr lang="en-US" altLang="ja-JP" sz="1801" dirty="0">
              <a:solidFill>
                <a:schemeClr val="tx1"/>
              </a:solidFill>
            </a:endParaRPr>
          </a:p>
          <a:p>
            <a:pPr algn="ctr"/>
            <a:r>
              <a:rPr lang="ja-JP" altLang="en-US" sz="1801" dirty="0">
                <a:solidFill>
                  <a:schemeClr val="tx1"/>
                </a:solidFill>
              </a:rPr>
              <a:t>表示する画面</a:t>
            </a:r>
          </a:p>
        </p:txBody>
      </p:sp>
      <p:sp>
        <p:nvSpPr>
          <p:cNvPr id="7" name="正方形/長方形 6">
            <a:extLst>
              <a:ext uri="{FF2B5EF4-FFF2-40B4-BE49-F238E27FC236}">
                <a16:creationId xmlns:a16="http://schemas.microsoft.com/office/drawing/2014/main" id="{286C4E3D-B419-2DB4-D6F2-E5224196BDFB}"/>
              </a:ext>
            </a:extLst>
          </p:cNvPr>
          <p:cNvSpPr/>
          <p:nvPr/>
        </p:nvSpPr>
        <p:spPr>
          <a:xfrm>
            <a:off x="4807529" y="4354948"/>
            <a:ext cx="2235200" cy="729673"/>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801" dirty="0">
                <a:solidFill>
                  <a:schemeClr val="tx1"/>
                </a:solidFill>
              </a:rPr>
              <a:t>AI</a:t>
            </a:r>
            <a:r>
              <a:rPr lang="ja-JP" altLang="en-US" sz="1801" dirty="0">
                <a:solidFill>
                  <a:schemeClr val="tx1"/>
                </a:solidFill>
              </a:rPr>
              <a:t>と会話をする画面</a:t>
            </a:r>
          </a:p>
        </p:txBody>
      </p:sp>
      <p:sp>
        <p:nvSpPr>
          <p:cNvPr id="8" name="正方形/長方形 7">
            <a:extLst>
              <a:ext uri="{FF2B5EF4-FFF2-40B4-BE49-F238E27FC236}">
                <a16:creationId xmlns:a16="http://schemas.microsoft.com/office/drawing/2014/main" id="{999B4790-849C-152E-8BA2-2202C1331B6A}"/>
              </a:ext>
            </a:extLst>
          </p:cNvPr>
          <p:cNvSpPr/>
          <p:nvPr/>
        </p:nvSpPr>
        <p:spPr>
          <a:xfrm>
            <a:off x="4807529" y="6026731"/>
            <a:ext cx="2235200" cy="729673"/>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801" dirty="0">
                <a:solidFill>
                  <a:schemeClr val="tx1"/>
                </a:solidFill>
              </a:rPr>
              <a:t>感情分析結果を</a:t>
            </a:r>
            <a:endParaRPr lang="en-US" altLang="ja-JP" sz="1801" dirty="0">
              <a:solidFill>
                <a:schemeClr val="tx1"/>
              </a:solidFill>
            </a:endParaRPr>
          </a:p>
          <a:p>
            <a:pPr algn="ctr"/>
            <a:r>
              <a:rPr lang="ja-JP" altLang="en-US" sz="1801" dirty="0">
                <a:solidFill>
                  <a:schemeClr val="tx1"/>
                </a:solidFill>
              </a:rPr>
              <a:t>表示する画面</a:t>
            </a:r>
          </a:p>
        </p:txBody>
      </p:sp>
      <p:sp>
        <p:nvSpPr>
          <p:cNvPr id="9" name="正方形/長方形 8">
            <a:extLst>
              <a:ext uri="{FF2B5EF4-FFF2-40B4-BE49-F238E27FC236}">
                <a16:creationId xmlns:a16="http://schemas.microsoft.com/office/drawing/2014/main" id="{6A0A5125-D142-6AD6-5309-EF3D3A8C83FE}"/>
              </a:ext>
            </a:extLst>
          </p:cNvPr>
          <p:cNvSpPr/>
          <p:nvPr/>
        </p:nvSpPr>
        <p:spPr>
          <a:xfrm>
            <a:off x="9282548" y="5297058"/>
            <a:ext cx="2235200" cy="729673"/>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801" dirty="0">
                <a:solidFill>
                  <a:schemeClr val="tx1"/>
                </a:solidFill>
              </a:rPr>
              <a:t>個別の日記を</a:t>
            </a:r>
            <a:endParaRPr lang="en-US" altLang="ja-JP" sz="1801" dirty="0">
              <a:solidFill>
                <a:schemeClr val="tx1"/>
              </a:solidFill>
            </a:endParaRPr>
          </a:p>
          <a:p>
            <a:pPr algn="ctr"/>
            <a:r>
              <a:rPr lang="ja-JP" altLang="en-US" sz="1801" dirty="0">
                <a:solidFill>
                  <a:schemeClr val="tx1"/>
                </a:solidFill>
              </a:rPr>
              <a:t>表示する画面</a:t>
            </a:r>
          </a:p>
        </p:txBody>
      </p:sp>
      <p:cxnSp>
        <p:nvCxnSpPr>
          <p:cNvPr id="38" name="直線矢印コネクタ 37">
            <a:extLst>
              <a:ext uri="{FF2B5EF4-FFF2-40B4-BE49-F238E27FC236}">
                <a16:creationId xmlns:a16="http://schemas.microsoft.com/office/drawing/2014/main" id="{F5E5BA50-4E01-FEF4-F2D6-AFD68218830A}"/>
              </a:ext>
            </a:extLst>
          </p:cNvPr>
          <p:cNvCxnSpPr>
            <a:stCxn id="4" idx="3"/>
            <a:endCxn id="5" idx="1"/>
          </p:cNvCxnSpPr>
          <p:nvPr/>
        </p:nvCxnSpPr>
        <p:spPr>
          <a:xfrm>
            <a:off x="2789381" y="1376218"/>
            <a:ext cx="2018148"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40" name="コネクタ: カギ線 39">
            <a:extLst>
              <a:ext uri="{FF2B5EF4-FFF2-40B4-BE49-F238E27FC236}">
                <a16:creationId xmlns:a16="http://schemas.microsoft.com/office/drawing/2014/main" id="{13A219B1-A9BA-18B7-68FC-07BF958266CE}"/>
              </a:ext>
            </a:extLst>
          </p:cNvPr>
          <p:cNvCxnSpPr>
            <a:stCxn id="4" idx="3"/>
            <a:endCxn id="6" idx="1"/>
          </p:cNvCxnSpPr>
          <p:nvPr/>
        </p:nvCxnSpPr>
        <p:spPr>
          <a:xfrm>
            <a:off x="2789381" y="1376218"/>
            <a:ext cx="2018148" cy="1671783"/>
          </a:xfrm>
          <a:prstGeom prst="bentConnector3">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42" name="コネクタ: カギ線 41">
            <a:extLst>
              <a:ext uri="{FF2B5EF4-FFF2-40B4-BE49-F238E27FC236}">
                <a16:creationId xmlns:a16="http://schemas.microsoft.com/office/drawing/2014/main" id="{D196FC15-AD8E-18D2-D2A9-9E94FE3DE406}"/>
              </a:ext>
            </a:extLst>
          </p:cNvPr>
          <p:cNvCxnSpPr>
            <a:stCxn id="4" idx="3"/>
            <a:endCxn id="7" idx="1"/>
          </p:cNvCxnSpPr>
          <p:nvPr/>
        </p:nvCxnSpPr>
        <p:spPr>
          <a:xfrm>
            <a:off x="2789381" y="1376218"/>
            <a:ext cx="2018148" cy="3343566"/>
          </a:xfrm>
          <a:prstGeom prst="bentConnector3">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44" name="コネクタ: カギ線 43">
            <a:extLst>
              <a:ext uri="{FF2B5EF4-FFF2-40B4-BE49-F238E27FC236}">
                <a16:creationId xmlns:a16="http://schemas.microsoft.com/office/drawing/2014/main" id="{C969DC2D-629A-ECCA-B8C6-A0F9DA301261}"/>
              </a:ext>
            </a:extLst>
          </p:cNvPr>
          <p:cNvCxnSpPr>
            <a:stCxn id="4" idx="3"/>
            <a:endCxn id="8" idx="1"/>
          </p:cNvCxnSpPr>
          <p:nvPr/>
        </p:nvCxnSpPr>
        <p:spPr>
          <a:xfrm>
            <a:off x="2789381" y="1376218"/>
            <a:ext cx="2018148" cy="5015349"/>
          </a:xfrm>
          <a:prstGeom prst="bentConnector3">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60" name="コネクタ: カギ線 59">
            <a:extLst>
              <a:ext uri="{FF2B5EF4-FFF2-40B4-BE49-F238E27FC236}">
                <a16:creationId xmlns:a16="http://schemas.microsoft.com/office/drawing/2014/main" id="{9939A213-F1E7-A643-E121-A0D59BBFCE75}"/>
              </a:ext>
            </a:extLst>
          </p:cNvPr>
          <p:cNvCxnSpPr>
            <a:stCxn id="6" idx="3"/>
            <a:endCxn id="9" idx="1"/>
          </p:cNvCxnSpPr>
          <p:nvPr/>
        </p:nvCxnSpPr>
        <p:spPr>
          <a:xfrm>
            <a:off x="7042729" y="3048002"/>
            <a:ext cx="2239819" cy="2613893"/>
          </a:xfrm>
          <a:prstGeom prst="bentConnector3">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63" name="正方形/長方形 62">
            <a:extLst>
              <a:ext uri="{FF2B5EF4-FFF2-40B4-BE49-F238E27FC236}">
                <a16:creationId xmlns:a16="http://schemas.microsoft.com/office/drawing/2014/main" id="{6C7AA89E-B93A-2525-627A-03A9EC36AFBB}"/>
              </a:ext>
            </a:extLst>
          </p:cNvPr>
          <p:cNvSpPr/>
          <p:nvPr/>
        </p:nvSpPr>
        <p:spPr>
          <a:xfrm>
            <a:off x="9282548" y="3519056"/>
            <a:ext cx="2235200" cy="729673"/>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801" dirty="0">
                <a:solidFill>
                  <a:schemeClr val="tx1"/>
                </a:solidFill>
              </a:rPr>
              <a:t>日記を編集する</a:t>
            </a:r>
            <a:endParaRPr lang="en-US" altLang="ja-JP" sz="1801" dirty="0">
              <a:solidFill>
                <a:schemeClr val="tx1"/>
              </a:solidFill>
            </a:endParaRPr>
          </a:p>
          <a:p>
            <a:pPr algn="ctr"/>
            <a:r>
              <a:rPr lang="ja-JP" altLang="en-US" sz="1801" dirty="0">
                <a:solidFill>
                  <a:schemeClr val="tx1"/>
                </a:solidFill>
              </a:rPr>
              <a:t>画面</a:t>
            </a:r>
          </a:p>
        </p:txBody>
      </p:sp>
      <p:sp>
        <p:nvSpPr>
          <p:cNvPr id="64" name="正方形/長方形 63">
            <a:extLst>
              <a:ext uri="{FF2B5EF4-FFF2-40B4-BE49-F238E27FC236}">
                <a16:creationId xmlns:a16="http://schemas.microsoft.com/office/drawing/2014/main" id="{0EBFC3A8-90C1-44AF-156E-20E878498C69}"/>
              </a:ext>
            </a:extLst>
          </p:cNvPr>
          <p:cNvSpPr/>
          <p:nvPr/>
        </p:nvSpPr>
        <p:spPr>
          <a:xfrm>
            <a:off x="9282548" y="1718539"/>
            <a:ext cx="2235200" cy="729673"/>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801" dirty="0">
                <a:solidFill>
                  <a:schemeClr val="tx1"/>
                </a:solidFill>
              </a:rPr>
              <a:t>操作の確認を</a:t>
            </a:r>
            <a:endParaRPr lang="en-US" altLang="ja-JP" sz="1801" dirty="0">
              <a:solidFill>
                <a:schemeClr val="tx1"/>
              </a:solidFill>
            </a:endParaRPr>
          </a:p>
          <a:p>
            <a:pPr algn="ctr"/>
            <a:r>
              <a:rPr lang="ja-JP" altLang="en-US" sz="1801" dirty="0">
                <a:solidFill>
                  <a:schemeClr val="tx1"/>
                </a:solidFill>
              </a:rPr>
              <a:t>行う画面</a:t>
            </a:r>
          </a:p>
        </p:txBody>
      </p:sp>
      <p:cxnSp>
        <p:nvCxnSpPr>
          <p:cNvPr id="70" name="コネクタ: カギ線 69">
            <a:extLst>
              <a:ext uri="{FF2B5EF4-FFF2-40B4-BE49-F238E27FC236}">
                <a16:creationId xmlns:a16="http://schemas.microsoft.com/office/drawing/2014/main" id="{9D5F80C7-0480-ABC6-3162-B8B0FAB0E627}"/>
              </a:ext>
            </a:extLst>
          </p:cNvPr>
          <p:cNvCxnSpPr>
            <a:stCxn id="5" idx="3"/>
            <a:endCxn id="64" idx="1"/>
          </p:cNvCxnSpPr>
          <p:nvPr/>
        </p:nvCxnSpPr>
        <p:spPr>
          <a:xfrm>
            <a:off x="7042729" y="1376218"/>
            <a:ext cx="2239819" cy="707157"/>
          </a:xfrm>
          <a:prstGeom prst="bentConnector3">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74" name="コネクタ: カギ線 73">
            <a:extLst>
              <a:ext uri="{FF2B5EF4-FFF2-40B4-BE49-F238E27FC236}">
                <a16:creationId xmlns:a16="http://schemas.microsoft.com/office/drawing/2014/main" id="{0FD964D9-1C08-976F-3572-E8871975B25B}"/>
              </a:ext>
            </a:extLst>
          </p:cNvPr>
          <p:cNvCxnSpPr>
            <a:cxnSpLocks/>
            <a:stCxn id="64" idx="1"/>
            <a:endCxn id="6" idx="3"/>
          </p:cNvCxnSpPr>
          <p:nvPr/>
        </p:nvCxnSpPr>
        <p:spPr>
          <a:xfrm rot="10800000" flipV="1">
            <a:off x="7042729" y="2083373"/>
            <a:ext cx="2239819" cy="964626"/>
          </a:xfrm>
          <a:prstGeom prst="bentConnector3">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95" name="直線矢印コネクタ 94">
            <a:extLst>
              <a:ext uri="{FF2B5EF4-FFF2-40B4-BE49-F238E27FC236}">
                <a16:creationId xmlns:a16="http://schemas.microsoft.com/office/drawing/2014/main" id="{697C976E-E2A0-8884-5648-54A6311B2595}"/>
              </a:ext>
            </a:extLst>
          </p:cNvPr>
          <p:cNvCxnSpPr>
            <a:stCxn id="64" idx="2"/>
            <a:endCxn id="63" idx="0"/>
          </p:cNvCxnSpPr>
          <p:nvPr/>
        </p:nvCxnSpPr>
        <p:spPr>
          <a:xfrm>
            <a:off x="10400148" y="2448211"/>
            <a:ext cx="0" cy="1070844"/>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97" name="直線矢印コネクタ 96">
            <a:extLst>
              <a:ext uri="{FF2B5EF4-FFF2-40B4-BE49-F238E27FC236}">
                <a16:creationId xmlns:a16="http://schemas.microsoft.com/office/drawing/2014/main" id="{F66FE2A9-C85C-6F1F-58F4-D1F5009BC210}"/>
              </a:ext>
            </a:extLst>
          </p:cNvPr>
          <p:cNvCxnSpPr>
            <a:stCxn id="63" idx="2"/>
            <a:endCxn id="9" idx="0"/>
          </p:cNvCxnSpPr>
          <p:nvPr/>
        </p:nvCxnSpPr>
        <p:spPr>
          <a:xfrm>
            <a:off x="10400148" y="4248729"/>
            <a:ext cx="0" cy="1048329"/>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06" name="テキスト ボックス 105">
            <a:extLst>
              <a:ext uri="{FF2B5EF4-FFF2-40B4-BE49-F238E27FC236}">
                <a16:creationId xmlns:a16="http://schemas.microsoft.com/office/drawing/2014/main" id="{2E127CB5-A265-9546-4D5F-02926BF40A85}"/>
              </a:ext>
            </a:extLst>
          </p:cNvPr>
          <p:cNvSpPr txBox="1"/>
          <p:nvPr/>
        </p:nvSpPr>
        <p:spPr>
          <a:xfrm>
            <a:off x="110835" y="69272"/>
            <a:ext cx="3897746" cy="400110"/>
          </a:xfrm>
          <a:prstGeom prst="rect">
            <a:avLst/>
          </a:prstGeom>
          <a:noFill/>
        </p:spPr>
        <p:txBody>
          <a:bodyPr wrap="square" rtlCol="0">
            <a:spAutoFit/>
          </a:bodyPr>
          <a:lstStyle/>
          <a:p>
            <a:r>
              <a:rPr lang="ja-JP" altLang="en-US" sz="2000" dirty="0"/>
              <a:t>画面遷移図（</a:t>
            </a:r>
            <a:r>
              <a:rPr lang="en-US" altLang="ja-JP" sz="2000" dirty="0"/>
              <a:t>2024/05/10</a:t>
            </a:r>
            <a:r>
              <a:rPr lang="ja-JP" altLang="en-US" sz="2000" dirty="0"/>
              <a:t>）</a:t>
            </a:r>
          </a:p>
        </p:txBody>
      </p:sp>
      <p:cxnSp>
        <p:nvCxnSpPr>
          <p:cNvPr id="3" name="コネクタ: カギ線 2">
            <a:extLst>
              <a:ext uri="{FF2B5EF4-FFF2-40B4-BE49-F238E27FC236}">
                <a16:creationId xmlns:a16="http://schemas.microsoft.com/office/drawing/2014/main" id="{40CEBCC0-02C9-8EAF-500A-583F6CF66A35}"/>
              </a:ext>
            </a:extLst>
          </p:cNvPr>
          <p:cNvCxnSpPr>
            <a:stCxn id="7" idx="3"/>
            <a:endCxn id="64" idx="1"/>
          </p:cNvCxnSpPr>
          <p:nvPr/>
        </p:nvCxnSpPr>
        <p:spPr>
          <a:xfrm flipV="1">
            <a:off x="7042729" y="2083376"/>
            <a:ext cx="2239819" cy="2636409"/>
          </a:xfrm>
          <a:prstGeom prst="bentConnector3">
            <a:avLst/>
          </a:prstGeom>
          <a:ln>
            <a:headEnd type="triangle"/>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670418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E3638502-C636-85A1-EB1E-96BF389D2C4F}"/>
              </a:ext>
            </a:extLst>
          </p:cNvPr>
          <p:cNvGraphicFramePr>
            <a:graphicFrameLocks noGrp="1"/>
          </p:cNvGraphicFramePr>
          <p:nvPr>
            <p:extLst>
              <p:ext uri="{D42A27DB-BD31-4B8C-83A1-F6EECF244321}">
                <p14:modId xmlns:p14="http://schemas.microsoft.com/office/powerpoint/2010/main" val="2874855868"/>
              </p:ext>
            </p:extLst>
          </p:nvPr>
        </p:nvGraphicFramePr>
        <p:xfrm>
          <a:off x="313268" y="248982"/>
          <a:ext cx="11565467" cy="4546609"/>
        </p:xfrm>
        <a:graphic>
          <a:graphicData uri="http://schemas.openxmlformats.org/drawingml/2006/table">
            <a:tbl>
              <a:tblPr firstRow="1" bandRow="1">
                <a:tableStyleId>{5940675A-B579-460E-94D1-54222C63F5DA}</a:tableStyleId>
              </a:tblPr>
              <a:tblGrid>
                <a:gridCol w="1896768">
                  <a:extLst>
                    <a:ext uri="{9D8B030D-6E8A-4147-A177-3AD203B41FA5}">
                      <a16:colId xmlns:a16="http://schemas.microsoft.com/office/drawing/2014/main" val="1217521367"/>
                    </a:ext>
                  </a:extLst>
                </a:gridCol>
                <a:gridCol w="9668699">
                  <a:extLst>
                    <a:ext uri="{9D8B030D-6E8A-4147-A177-3AD203B41FA5}">
                      <a16:colId xmlns:a16="http://schemas.microsoft.com/office/drawing/2014/main" val="463772538"/>
                    </a:ext>
                  </a:extLst>
                </a:gridCol>
              </a:tblGrid>
              <a:tr h="370841">
                <a:tc>
                  <a:txBody>
                    <a:bodyPr/>
                    <a:lstStyle/>
                    <a:p>
                      <a:r>
                        <a:rPr kumimoji="1" lang="ja-JP" altLang="en-US" sz="1800" b="1" dirty="0"/>
                        <a:t>ユースケース名</a:t>
                      </a:r>
                    </a:p>
                  </a:txBody>
                  <a:tcPr marT="45721" marB="45721"/>
                </a:tc>
                <a:tc>
                  <a:txBody>
                    <a:bodyPr/>
                    <a:lstStyle/>
                    <a:p>
                      <a:r>
                        <a:rPr kumimoji="1" lang="ja-JP" altLang="en-US" sz="1800" dirty="0"/>
                        <a:t>日記内容を分析する </a:t>
                      </a:r>
                      <a:r>
                        <a:rPr kumimoji="1" lang="en-US" altLang="ja-JP" sz="1800" dirty="0"/>
                        <a:t>#009</a:t>
                      </a:r>
                      <a:endParaRPr kumimoji="1" lang="ja-JP" altLang="en-US" sz="1800" dirty="0"/>
                    </a:p>
                  </a:txBody>
                  <a:tcPr marT="45721" marB="45721"/>
                </a:tc>
                <a:extLst>
                  <a:ext uri="{0D108BD9-81ED-4DB2-BD59-A6C34878D82A}">
                    <a16:rowId xmlns:a16="http://schemas.microsoft.com/office/drawing/2014/main" val="3416995552"/>
                  </a:ext>
                </a:extLst>
              </a:tr>
              <a:tr h="370841">
                <a:tc>
                  <a:txBody>
                    <a:bodyPr/>
                    <a:lstStyle/>
                    <a:p>
                      <a:r>
                        <a:rPr kumimoji="1" lang="ja-JP" altLang="en-US" sz="1800" b="1" dirty="0"/>
                        <a:t>概要</a:t>
                      </a:r>
                    </a:p>
                  </a:txBody>
                  <a:tcPr marT="45721" marB="45721"/>
                </a:tc>
                <a:tc>
                  <a:txBody>
                    <a:bodyPr/>
                    <a:lstStyle/>
                    <a:p>
                      <a:r>
                        <a:rPr kumimoji="1" lang="ja-JP" altLang="en-US" sz="1800" dirty="0"/>
                        <a:t>ユーザーが記録した日記の内容を取得し，日記に対して適切な返答を生成する．</a:t>
                      </a:r>
                    </a:p>
                  </a:txBody>
                  <a:tcPr marT="45721" marB="45721"/>
                </a:tc>
                <a:extLst>
                  <a:ext uri="{0D108BD9-81ED-4DB2-BD59-A6C34878D82A}">
                    <a16:rowId xmlns:a16="http://schemas.microsoft.com/office/drawing/2014/main" val="2958897725"/>
                  </a:ext>
                </a:extLst>
              </a:tr>
              <a:tr h="370841">
                <a:tc>
                  <a:txBody>
                    <a:bodyPr/>
                    <a:lstStyle/>
                    <a:p>
                      <a:r>
                        <a:rPr kumimoji="1" lang="ja-JP" altLang="en-US" sz="1800" b="1" dirty="0"/>
                        <a:t>アクター</a:t>
                      </a:r>
                    </a:p>
                  </a:txBody>
                  <a:tcPr marT="45721" marB="45721"/>
                </a:tc>
                <a:tc>
                  <a:txBody>
                    <a:bodyPr/>
                    <a:lstStyle/>
                    <a:p>
                      <a:r>
                        <a:rPr kumimoji="1" lang="ja-JP" altLang="en-US" sz="1800" dirty="0"/>
                        <a:t>感情分析</a:t>
                      </a:r>
                      <a:r>
                        <a:rPr kumimoji="1" lang="en-US" altLang="ja-JP" sz="1800" dirty="0"/>
                        <a:t>AI</a:t>
                      </a:r>
                      <a:endParaRPr kumimoji="1" lang="ja-JP" altLang="en-US" sz="1800" dirty="0"/>
                    </a:p>
                  </a:txBody>
                  <a:tcPr marT="45721" marB="45721"/>
                </a:tc>
                <a:extLst>
                  <a:ext uri="{0D108BD9-81ED-4DB2-BD59-A6C34878D82A}">
                    <a16:rowId xmlns:a16="http://schemas.microsoft.com/office/drawing/2014/main" val="4008061471"/>
                  </a:ext>
                </a:extLst>
              </a:tr>
              <a:tr h="370841">
                <a:tc>
                  <a:txBody>
                    <a:bodyPr/>
                    <a:lstStyle/>
                    <a:p>
                      <a:r>
                        <a:rPr kumimoji="1" lang="ja-JP" altLang="en-US" sz="1800" b="1" dirty="0"/>
                        <a:t>事前条件</a:t>
                      </a:r>
                    </a:p>
                  </a:txBody>
                  <a:tcPr marT="45721" marB="45721"/>
                </a:tc>
                <a:tc>
                  <a:txBody>
                    <a:bodyPr/>
                    <a:lstStyle/>
                    <a:p>
                      <a:r>
                        <a:rPr kumimoji="1" lang="ja-JP" altLang="en-US" sz="1800" dirty="0"/>
                        <a:t>ユーザーが日記の記録を完了している．</a:t>
                      </a:r>
                    </a:p>
                  </a:txBody>
                  <a:tcPr marT="45721" marB="45721"/>
                </a:tc>
                <a:extLst>
                  <a:ext uri="{0D108BD9-81ED-4DB2-BD59-A6C34878D82A}">
                    <a16:rowId xmlns:a16="http://schemas.microsoft.com/office/drawing/2014/main" val="2256437875"/>
                  </a:ext>
                </a:extLst>
              </a:tr>
              <a:tr h="370841">
                <a:tc>
                  <a:txBody>
                    <a:bodyPr/>
                    <a:lstStyle/>
                    <a:p>
                      <a:r>
                        <a:rPr kumimoji="1" lang="ja-JP" altLang="en-US" sz="1800" b="1" dirty="0"/>
                        <a:t>事後条件</a:t>
                      </a:r>
                    </a:p>
                  </a:txBody>
                  <a:tcPr marT="45721" marB="45721"/>
                </a:tc>
                <a:tc>
                  <a:txBody>
                    <a:bodyPr/>
                    <a:lstStyle/>
                    <a:p>
                      <a:r>
                        <a:rPr kumimoji="1" lang="ja-JP" altLang="en-US" sz="1800" dirty="0"/>
                        <a:t>日記に対して，返答が出力されている．</a:t>
                      </a:r>
                    </a:p>
                  </a:txBody>
                  <a:tcPr marT="45721" marB="45721"/>
                </a:tc>
                <a:extLst>
                  <a:ext uri="{0D108BD9-81ED-4DB2-BD59-A6C34878D82A}">
                    <a16:rowId xmlns:a16="http://schemas.microsoft.com/office/drawing/2014/main" val="1838157029"/>
                  </a:ext>
                </a:extLst>
              </a:tr>
              <a:tr h="1066802">
                <a:tc>
                  <a:txBody>
                    <a:bodyPr/>
                    <a:lstStyle/>
                    <a:p>
                      <a:r>
                        <a:rPr kumimoji="1" lang="ja-JP" altLang="en-US" sz="1800" b="1" dirty="0"/>
                        <a:t>基本フロー</a:t>
                      </a:r>
                    </a:p>
                  </a:txBody>
                  <a:tcPr marT="45721" marB="45721"/>
                </a:tc>
                <a:tc>
                  <a:txBody>
                    <a:bodyPr/>
                    <a:lstStyle/>
                    <a:p>
                      <a:pPr marL="342900" indent="-342900">
                        <a:buFont typeface="+mj-lt"/>
                        <a:buAutoNum type="arabicPeriod"/>
                      </a:pPr>
                      <a:r>
                        <a:rPr kumimoji="1" lang="ja-JP" altLang="en-US" sz="1800" dirty="0"/>
                        <a:t>システムは，感情分析</a:t>
                      </a:r>
                      <a:r>
                        <a:rPr kumimoji="1" lang="en-US" altLang="ja-JP" sz="1800" dirty="0"/>
                        <a:t>AI</a:t>
                      </a:r>
                      <a:r>
                        <a:rPr kumimoji="1" lang="ja-JP" altLang="en-US" sz="1800" dirty="0"/>
                        <a:t>へユーザーが記録した日記の内容を送信する．</a:t>
                      </a:r>
                      <a:endParaRPr kumimoji="1" lang="en-US" altLang="ja-JP" sz="1800" dirty="0"/>
                    </a:p>
                    <a:p>
                      <a:pPr marL="342900" indent="-342900">
                        <a:buFont typeface="+mj-lt"/>
                        <a:buAutoNum type="arabicPeriod"/>
                      </a:pPr>
                      <a:r>
                        <a:rPr kumimoji="1" lang="ja-JP" altLang="en-US" sz="1800" dirty="0"/>
                        <a:t>感情分析</a:t>
                      </a:r>
                      <a:r>
                        <a:rPr kumimoji="1" lang="en-US" altLang="ja-JP" sz="1800" dirty="0"/>
                        <a:t>AI</a:t>
                      </a:r>
                      <a:r>
                        <a:rPr kumimoji="1" lang="ja-JP" altLang="en-US" sz="1800" dirty="0"/>
                        <a:t>は，システムから日記の内容を取得し，生成</a:t>
                      </a:r>
                      <a:r>
                        <a:rPr kumimoji="1" lang="en-US" altLang="ja-JP" sz="1800" dirty="0"/>
                        <a:t>AI</a:t>
                      </a:r>
                      <a:r>
                        <a:rPr kumimoji="1" lang="ja-JP" altLang="en-US" sz="1800" dirty="0"/>
                        <a:t>サービスを用いて適切な返答を生成し，システムにその結果を送信する．</a:t>
                      </a:r>
                      <a:endParaRPr kumimoji="1" lang="en-US" altLang="ja-JP" sz="1800" dirty="0"/>
                    </a:p>
                    <a:p>
                      <a:pPr marL="342900" indent="-342900">
                        <a:buFont typeface="+mj-lt"/>
                        <a:buAutoNum type="arabicPeriod"/>
                      </a:pPr>
                      <a:r>
                        <a:rPr kumimoji="1" lang="ja-JP" altLang="en-US" sz="1800" dirty="0"/>
                        <a:t>システムは，感情分析</a:t>
                      </a:r>
                      <a:r>
                        <a:rPr kumimoji="1" lang="en-US" altLang="ja-JP" sz="1800" dirty="0"/>
                        <a:t>AI</a:t>
                      </a:r>
                      <a:r>
                        <a:rPr kumimoji="1" lang="ja-JP" altLang="en-US" sz="1800" dirty="0"/>
                        <a:t>から受け取った返答結果を，個別の日記を表示する画面に出力する．</a:t>
                      </a:r>
                      <a:endParaRPr kumimoji="1" lang="en-US" altLang="ja-JP" sz="1800" dirty="0"/>
                    </a:p>
                  </a:txBody>
                  <a:tcPr marT="45721" marB="45721"/>
                </a:tc>
                <a:extLst>
                  <a:ext uri="{0D108BD9-81ED-4DB2-BD59-A6C34878D82A}">
                    <a16:rowId xmlns:a16="http://schemas.microsoft.com/office/drawing/2014/main" val="2863296331"/>
                  </a:ext>
                </a:extLst>
              </a:tr>
              <a:tr h="1229362">
                <a:tc>
                  <a:txBody>
                    <a:bodyPr/>
                    <a:lstStyle/>
                    <a:p>
                      <a:r>
                        <a:rPr kumimoji="1" lang="ja-JP" altLang="en-US" sz="1800" b="1" dirty="0"/>
                        <a:t>代替フロー</a:t>
                      </a:r>
                    </a:p>
                  </a:txBody>
                  <a:tcPr marT="45721" marB="45721"/>
                </a:tc>
                <a:tc>
                  <a:txBody>
                    <a:bodyPr/>
                    <a:lstStyle/>
                    <a:p>
                      <a:r>
                        <a:rPr kumimoji="1" lang="en-US" altLang="ja-JP" sz="1800" dirty="0"/>
                        <a:t>3a.  </a:t>
                      </a:r>
                      <a:r>
                        <a:rPr kumimoji="1" lang="ja-JP" altLang="en-US" sz="1800" dirty="0"/>
                        <a:t>ユーザーが，日記を編集した場合</a:t>
                      </a:r>
                    </a:p>
                    <a:p>
                      <a:r>
                        <a:rPr kumimoji="1" lang="ja-JP" altLang="en-US" sz="1800" dirty="0"/>
                        <a:t>    </a:t>
                      </a:r>
                      <a:r>
                        <a:rPr kumimoji="1" lang="en-US" altLang="ja-JP" sz="1800" dirty="0"/>
                        <a:t>3a1.  </a:t>
                      </a:r>
                      <a:r>
                        <a:rPr kumimoji="1" lang="ja-JP" altLang="en-US" sz="1800" dirty="0"/>
                        <a:t>基本フロー</a:t>
                      </a:r>
                      <a:r>
                        <a:rPr kumimoji="1" lang="en-US" altLang="ja-JP" sz="1800" dirty="0"/>
                        <a:t>1</a:t>
                      </a:r>
                      <a:r>
                        <a:rPr kumimoji="1" lang="ja-JP" altLang="en-US" sz="1800" dirty="0"/>
                        <a:t>に戻る．</a:t>
                      </a:r>
                      <a:endParaRPr kumimoji="1" lang="en-US" altLang="ja-JP" sz="1800" dirty="0"/>
                    </a:p>
                  </a:txBody>
                  <a:tcPr marT="45721" marB="45721"/>
                </a:tc>
                <a:extLst>
                  <a:ext uri="{0D108BD9-81ED-4DB2-BD59-A6C34878D82A}">
                    <a16:rowId xmlns:a16="http://schemas.microsoft.com/office/drawing/2014/main" val="351957742"/>
                  </a:ext>
                </a:extLst>
              </a:tr>
            </a:tbl>
          </a:graphicData>
        </a:graphic>
      </p:graphicFrame>
    </p:spTree>
    <p:extLst>
      <p:ext uri="{BB962C8B-B14F-4D97-AF65-F5344CB8AC3E}">
        <p14:creationId xmlns:p14="http://schemas.microsoft.com/office/powerpoint/2010/main" val="3667132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E3638502-C636-85A1-EB1E-96BF389D2C4F}"/>
              </a:ext>
            </a:extLst>
          </p:cNvPr>
          <p:cNvGraphicFramePr>
            <a:graphicFrameLocks noGrp="1"/>
          </p:cNvGraphicFramePr>
          <p:nvPr>
            <p:extLst>
              <p:ext uri="{D42A27DB-BD31-4B8C-83A1-F6EECF244321}">
                <p14:modId xmlns:p14="http://schemas.microsoft.com/office/powerpoint/2010/main" val="2931587196"/>
              </p:ext>
            </p:extLst>
          </p:nvPr>
        </p:nvGraphicFramePr>
        <p:xfrm>
          <a:off x="313268" y="248982"/>
          <a:ext cx="11565467" cy="4272289"/>
        </p:xfrm>
        <a:graphic>
          <a:graphicData uri="http://schemas.openxmlformats.org/drawingml/2006/table">
            <a:tbl>
              <a:tblPr firstRow="1" bandRow="1">
                <a:tableStyleId>{5940675A-B579-460E-94D1-54222C63F5DA}</a:tableStyleId>
              </a:tblPr>
              <a:tblGrid>
                <a:gridCol w="1896768">
                  <a:extLst>
                    <a:ext uri="{9D8B030D-6E8A-4147-A177-3AD203B41FA5}">
                      <a16:colId xmlns:a16="http://schemas.microsoft.com/office/drawing/2014/main" val="1217521367"/>
                    </a:ext>
                  </a:extLst>
                </a:gridCol>
                <a:gridCol w="9668699">
                  <a:extLst>
                    <a:ext uri="{9D8B030D-6E8A-4147-A177-3AD203B41FA5}">
                      <a16:colId xmlns:a16="http://schemas.microsoft.com/office/drawing/2014/main" val="463772538"/>
                    </a:ext>
                  </a:extLst>
                </a:gridCol>
              </a:tblGrid>
              <a:tr h="370841">
                <a:tc>
                  <a:txBody>
                    <a:bodyPr/>
                    <a:lstStyle/>
                    <a:p>
                      <a:r>
                        <a:rPr kumimoji="1" lang="ja-JP" altLang="en-US" sz="1800" b="1" dirty="0"/>
                        <a:t>ユースケース名</a:t>
                      </a:r>
                    </a:p>
                  </a:txBody>
                  <a:tcPr marT="45721" marB="45721"/>
                </a:tc>
                <a:tc>
                  <a:txBody>
                    <a:bodyPr/>
                    <a:lstStyle/>
                    <a:p>
                      <a:r>
                        <a:rPr kumimoji="1" lang="ja-JP" altLang="en-US" sz="1800" dirty="0"/>
                        <a:t>ユーザーとの会話を行う </a:t>
                      </a:r>
                      <a:r>
                        <a:rPr kumimoji="1" lang="en-US" altLang="ja-JP" sz="1800" dirty="0"/>
                        <a:t>#010</a:t>
                      </a:r>
                      <a:endParaRPr kumimoji="1" lang="ja-JP" altLang="en-US" sz="1800" dirty="0"/>
                    </a:p>
                  </a:txBody>
                  <a:tcPr marT="45721" marB="45721"/>
                </a:tc>
                <a:extLst>
                  <a:ext uri="{0D108BD9-81ED-4DB2-BD59-A6C34878D82A}">
                    <a16:rowId xmlns:a16="http://schemas.microsoft.com/office/drawing/2014/main" val="3416995552"/>
                  </a:ext>
                </a:extLst>
              </a:tr>
              <a:tr h="370841">
                <a:tc>
                  <a:txBody>
                    <a:bodyPr/>
                    <a:lstStyle/>
                    <a:p>
                      <a:r>
                        <a:rPr kumimoji="1" lang="ja-JP" altLang="en-US" sz="1800" b="1" dirty="0"/>
                        <a:t>概要</a:t>
                      </a:r>
                    </a:p>
                  </a:txBody>
                  <a:tcPr marT="45721" marB="45721"/>
                </a:tc>
                <a:tc>
                  <a:txBody>
                    <a:bodyPr/>
                    <a:lstStyle/>
                    <a:p>
                      <a:r>
                        <a:rPr kumimoji="1" lang="ja-JP" altLang="en-US" sz="1800" dirty="0"/>
                        <a:t>ユーザーからの質問に対して，感情分析</a:t>
                      </a:r>
                      <a:r>
                        <a:rPr kumimoji="1" lang="en-US" altLang="ja-JP" sz="1800" dirty="0"/>
                        <a:t>AI</a:t>
                      </a:r>
                      <a:r>
                        <a:rPr kumimoji="1" lang="ja-JP" altLang="en-US" sz="1800" dirty="0"/>
                        <a:t>が適切な返答を行う．</a:t>
                      </a:r>
                    </a:p>
                  </a:txBody>
                  <a:tcPr marT="45721" marB="45721"/>
                </a:tc>
                <a:extLst>
                  <a:ext uri="{0D108BD9-81ED-4DB2-BD59-A6C34878D82A}">
                    <a16:rowId xmlns:a16="http://schemas.microsoft.com/office/drawing/2014/main" val="2958897725"/>
                  </a:ext>
                </a:extLst>
              </a:tr>
              <a:tr h="370841">
                <a:tc>
                  <a:txBody>
                    <a:bodyPr/>
                    <a:lstStyle/>
                    <a:p>
                      <a:r>
                        <a:rPr kumimoji="1" lang="ja-JP" altLang="en-US" sz="1800" b="1" dirty="0"/>
                        <a:t>アクター</a:t>
                      </a:r>
                    </a:p>
                  </a:txBody>
                  <a:tcPr marT="45721" marB="45721"/>
                </a:tc>
                <a:tc>
                  <a:txBody>
                    <a:bodyPr/>
                    <a:lstStyle/>
                    <a:p>
                      <a:r>
                        <a:rPr kumimoji="1" lang="ja-JP" altLang="en-US" sz="1800" dirty="0"/>
                        <a:t>感情分析</a:t>
                      </a:r>
                      <a:r>
                        <a:rPr kumimoji="1" lang="en-US" altLang="ja-JP" sz="1800" dirty="0"/>
                        <a:t>AI</a:t>
                      </a:r>
                      <a:endParaRPr kumimoji="1" lang="ja-JP" altLang="en-US" sz="1800" dirty="0"/>
                    </a:p>
                  </a:txBody>
                  <a:tcPr marT="45721" marB="45721"/>
                </a:tc>
                <a:extLst>
                  <a:ext uri="{0D108BD9-81ED-4DB2-BD59-A6C34878D82A}">
                    <a16:rowId xmlns:a16="http://schemas.microsoft.com/office/drawing/2014/main" val="4008061471"/>
                  </a:ext>
                </a:extLst>
              </a:tr>
              <a:tr h="370841">
                <a:tc>
                  <a:txBody>
                    <a:bodyPr/>
                    <a:lstStyle/>
                    <a:p>
                      <a:r>
                        <a:rPr kumimoji="1" lang="ja-JP" altLang="en-US" sz="1800" b="1" dirty="0"/>
                        <a:t>事前条件</a:t>
                      </a:r>
                    </a:p>
                  </a:txBody>
                  <a:tcPr marT="45721" marB="45721"/>
                </a:tc>
                <a:tc>
                  <a:txBody>
                    <a:bodyPr/>
                    <a:lstStyle/>
                    <a:p>
                      <a:r>
                        <a:rPr kumimoji="1" lang="ja-JP" altLang="en-US" sz="1800" dirty="0"/>
                        <a:t>ユーザーが質問の投げかけを指示している</a:t>
                      </a:r>
                    </a:p>
                  </a:txBody>
                  <a:tcPr marT="45721" marB="45721"/>
                </a:tc>
                <a:extLst>
                  <a:ext uri="{0D108BD9-81ED-4DB2-BD59-A6C34878D82A}">
                    <a16:rowId xmlns:a16="http://schemas.microsoft.com/office/drawing/2014/main" val="2256437875"/>
                  </a:ext>
                </a:extLst>
              </a:tr>
              <a:tr h="370841">
                <a:tc>
                  <a:txBody>
                    <a:bodyPr/>
                    <a:lstStyle/>
                    <a:p>
                      <a:r>
                        <a:rPr kumimoji="1" lang="ja-JP" altLang="en-US" sz="1800" b="1" dirty="0"/>
                        <a:t>事後条件</a:t>
                      </a:r>
                    </a:p>
                  </a:txBody>
                  <a:tcPr marT="45721" marB="45721"/>
                </a:tc>
                <a:tc>
                  <a:txBody>
                    <a:bodyPr/>
                    <a:lstStyle/>
                    <a:p>
                      <a:r>
                        <a:rPr kumimoji="1" lang="ja-JP" altLang="en-US" sz="1800" dirty="0"/>
                        <a:t>感情分析</a:t>
                      </a:r>
                      <a:r>
                        <a:rPr kumimoji="1" lang="en-US" altLang="ja-JP" sz="1800" dirty="0"/>
                        <a:t>AI</a:t>
                      </a:r>
                      <a:r>
                        <a:rPr kumimoji="1" lang="ja-JP" altLang="en-US" sz="1800" dirty="0"/>
                        <a:t>が質問の返答結果をユーザーに出力している</a:t>
                      </a:r>
                    </a:p>
                  </a:txBody>
                  <a:tcPr marT="45721" marB="45721"/>
                </a:tc>
                <a:extLst>
                  <a:ext uri="{0D108BD9-81ED-4DB2-BD59-A6C34878D82A}">
                    <a16:rowId xmlns:a16="http://schemas.microsoft.com/office/drawing/2014/main" val="1838157029"/>
                  </a:ext>
                </a:extLst>
              </a:tr>
              <a:tr h="1066802">
                <a:tc>
                  <a:txBody>
                    <a:bodyPr/>
                    <a:lstStyle/>
                    <a:p>
                      <a:r>
                        <a:rPr kumimoji="1" lang="ja-JP" altLang="en-US" sz="1800" b="1" dirty="0"/>
                        <a:t>基本フロー</a:t>
                      </a:r>
                    </a:p>
                  </a:txBody>
                  <a:tcPr marT="45721" marB="45721"/>
                </a:tc>
                <a:tc>
                  <a:txBody>
                    <a:bodyPr/>
                    <a:lstStyle/>
                    <a:p>
                      <a:pPr marL="342900" indent="-342900">
                        <a:buFont typeface="+mj-lt"/>
                        <a:buAutoNum type="arabicPeriod"/>
                      </a:pPr>
                      <a:r>
                        <a:rPr kumimoji="1" lang="ja-JP" altLang="en-US" sz="1800" dirty="0"/>
                        <a:t>システムは，ユーザーが投げかけた質問の内容を取得し，感情分析</a:t>
                      </a:r>
                      <a:r>
                        <a:rPr kumimoji="1" lang="en-US" altLang="ja-JP" sz="1800" dirty="0"/>
                        <a:t>AI</a:t>
                      </a:r>
                      <a:r>
                        <a:rPr kumimoji="1" lang="ja-JP" altLang="en-US" sz="1800" dirty="0"/>
                        <a:t>に送信する．</a:t>
                      </a:r>
                      <a:endParaRPr kumimoji="1" lang="en-US" altLang="ja-JP" sz="1800" dirty="0"/>
                    </a:p>
                    <a:p>
                      <a:pPr marL="342900" indent="-342900">
                        <a:buFont typeface="+mj-lt"/>
                        <a:buAutoNum type="arabicPeriod"/>
                      </a:pPr>
                      <a:r>
                        <a:rPr kumimoji="1" lang="ja-JP" altLang="en-US" sz="1800" dirty="0"/>
                        <a:t>感情分析</a:t>
                      </a:r>
                      <a:r>
                        <a:rPr kumimoji="1" lang="en-US" altLang="ja-JP" sz="1800" dirty="0"/>
                        <a:t>AI</a:t>
                      </a:r>
                      <a:r>
                        <a:rPr kumimoji="1" lang="ja-JP" altLang="en-US" sz="1800" dirty="0"/>
                        <a:t>は，システムから質問内容を取得し，生成</a:t>
                      </a:r>
                      <a:r>
                        <a:rPr kumimoji="1" lang="en-US" altLang="ja-JP" sz="1800" dirty="0"/>
                        <a:t>AI</a:t>
                      </a:r>
                      <a:r>
                        <a:rPr kumimoji="1" lang="ja-JP" altLang="en-US" sz="1800" dirty="0"/>
                        <a:t>サービスを用いて適切な回答を生成し，システムにその結果を送信する．</a:t>
                      </a:r>
                      <a:endParaRPr kumimoji="1" lang="en-US" altLang="ja-JP" sz="1800" dirty="0"/>
                    </a:p>
                    <a:p>
                      <a:pPr marL="342900" indent="-342900">
                        <a:buFont typeface="+mj-lt"/>
                        <a:buAutoNum type="arabicPeriod"/>
                      </a:pPr>
                      <a:r>
                        <a:rPr kumimoji="1" lang="ja-JP" altLang="en-US" sz="1800" dirty="0"/>
                        <a:t>システムは，感情分析</a:t>
                      </a:r>
                      <a:r>
                        <a:rPr kumimoji="1" lang="en-US" altLang="ja-JP" sz="1800" dirty="0"/>
                        <a:t>AI</a:t>
                      </a:r>
                      <a:r>
                        <a:rPr kumimoji="1" lang="ja-JP" altLang="en-US" sz="1800" dirty="0"/>
                        <a:t>から受け取った回答結果を，ユーザーに出力する．</a:t>
                      </a:r>
                      <a:endParaRPr kumimoji="1" lang="en-US" altLang="ja-JP" sz="1800" dirty="0"/>
                    </a:p>
                  </a:txBody>
                  <a:tcPr marT="45721" marB="45721"/>
                </a:tc>
                <a:extLst>
                  <a:ext uri="{0D108BD9-81ED-4DB2-BD59-A6C34878D82A}">
                    <a16:rowId xmlns:a16="http://schemas.microsoft.com/office/drawing/2014/main" val="2863296331"/>
                  </a:ext>
                </a:extLst>
              </a:tr>
              <a:tr h="1229362">
                <a:tc>
                  <a:txBody>
                    <a:bodyPr/>
                    <a:lstStyle/>
                    <a:p>
                      <a:r>
                        <a:rPr kumimoji="1" lang="ja-JP" altLang="en-US" sz="1800" b="1" dirty="0"/>
                        <a:t>代替フロー</a:t>
                      </a:r>
                    </a:p>
                  </a:txBody>
                  <a:tcPr marT="45721" marB="45721"/>
                </a:tc>
                <a:tc>
                  <a:txBody>
                    <a:bodyPr/>
                    <a:lstStyle/>
                    <a:p>
                      <a:r>
                        <a:rPr kumimoji="1" lang="en-US" altLang="ja-JP" sz="1800" dirty="0"/>
                        <a:t>3a.  </a:t>
                      </a:r>
                      <a:r>
                        <a:rPr kumimoji="1" lang="ja-JP" altLang="en-US" sz="1800" dirty="0"/>
                        <a:t>ユーザーが，続けて質問を行った場合</a:t>
                      </a:r>
                    </a:p>
                    <a:p>
                      <a:r>
                        <a:rPr kumimoji="1" lang="ja-JP" altLang="en-US" sz="1800" dirty="0"/>
                        <a:t>    </a:t>
                      </a:r>
                      <a:r>
                        <a:rPr kumimoji="1" lang="en-US" altLang="ja-JP" sz="1800" dirty="0"/>
                        <a:t>3a1.  </a:t>
                      </a:r>
                      <a:r>
                        <a:rPr kumimoji="1" lang="ja-JP" altLang="en-US" sz="1800" dirty="0"/>
                        <a:t>基本フロー</a:t>
                      </a:r>
                      <a:r>
                        <a:rPr kumimoji="1" lang="en-US" altLang="ja-JP" sz="1800" dirty="0"/>
                        <a:t>1</a:t>
                      </a:r>
                      <a:r>
                        <a:rPr kumimoji="1" lang="ja-JP" altLang="en-US" sz="1800" dirty="0"/>
                        <a:t>に戻る．</a:t>
                      </a:r>
                      <a:endParaRPr kumimoji="1" lang="en-US" altLang="ja-JP" sz="1800" dirty="0"/>
                    </a:p>
                  </a:txBody>
                  <a:tcPr marT="45721" marB="45721"/>
                </a:tc>
                <a:extLst>
                  <a:ext uri="{0D108BD9-81ED-4DB2-BD59-A6C34878D82A}">
                    <a16:rowId xmlns:a16="http://schemas.microsoft.com/office/drawing/2014/main" val="351957742"/>
                  </a:ext>
                </a:extLst>
              </a:tr>
            </a:tbl>
          </a:graphicData>
        </a:graphic>
      </p:graphicFrame>
    </p:spTree>
    <p:extLst>
      <p:ext uri="{BB962C8B-B14F-4D97-AF65-F5344CB8AC3E}">
        <p14:creationId xmlns:p14="http://schemas.microsoft.com/office/powerpoint/2010/main" val="792584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E3638502-C636-85A1-EB1E-96BF389D2C4F}"/>
              </a:ext>
            </a:extLst>
          </p:cNvPr>
          <p:cNvGraphicFramePr>
            <a:graphicFrameLocks noGrp="1"/>
          </p:cNvGraphicFramePr>
          <p:nvPr>
            <p:extLst>
              <p:ext uri="{D42A27DB-BD31-4B8C-83A1-F6EECF244321}">
                <p14:modId xmlns:p14="http://schemas.microsoft.com/office/powerpoint/2010/main" val="1441590222"/>
              </p:ext>
            </p:extLst>
          </p:nvPr>
        </p:nvGraphicFramePr>
        <p:xfrm>
          <a:off x="313268" y="248982"/>
          <a:ext cx="11565467" cy="4546609"/>
        </p:xfrm>
        <a:graphic>
          <a:graphicData uri="http://schemas.openxmlformats.org/drawingml/2006/table">
            <a:tbl>
              <a:tblPr firstRow="1" bandRow="1">
                <a:tableStyleId>{5940675A-B579-460E-94D1-54222C63F5DA}</a:tableStyleId>
              </a:tblPr>
              <a:tblGrid>
                <a:gridCol w="1896768">
                  <a:extLst>
                    <a:ext uri="{9D8B030D-6E8A-4147-A177-3AD203B41FA5}">
                      <a16:colId xmlns:a16="http://schemas.microsoft.com/office/drawing/2014/main" val="1217521367"/>
                    </a:ext>
                  </a:extLst>
                </a:gridCol>
                <a:gridCol w="9668699">
                  <a:extLst>
                    <a:ext uri="{9D8B030D-6E8A-4147-A177-3AD203B41FA5}">
                      <a16:colId xmlns:a16="http://schemas.microsoft.com/office/drawing/2014/main" val="463772538"/>
                    </a:ext>
                  </a:extLst>
                </a:gridCol>
              </a:tblGrid>
              <a:tr h="370841">
                <a:tc>
                  <a:txBody>
                    <a:bodyPr/>
                    <a:lstStyle/>
                    <a:p>
                      <a:r>
                        <a:rPr kumimoji="1" lang="ja-JP" altLang="en-US" sz="1800" b="1" dirty="0"/>
                        <a:t>ユースケース名</a:t>
                      </a:r>
                    </a:p>
                  </a:txBody>
                  <a:tcPr marT="45721" marB="45721"/>
                </a:tc>
                <a:tc>
                  <a:txBody>
                    <a:bodyPr/>
                    <a:lstStyle/>
                    <a:p>
                      <a:r>
                        <a:rPr kumimoji="1" lang="ja-JP" altLang="en-US" sz="1800" dirty="0"/>
                        <a:t>感情分析結果を提供する </a:t>
                      </a:r>
                      <a:r>
                        <a:rPr kumimoji="1" lang="en-US" altLang="ja-JP" sz="1800" dirty="0"/>
                        <a:t>#011</a:t>
                      </a:r>
                      <a:endParaRPr kumimoji="1" lang="ja-JP" altLang="en-US" sz="1800" dirty="0"/>
                    </a:p>
                  </a:txBody>
                  <a:tcPr marT="45721" marB="45721"/>
                </a:tc>
                <a:extLst>
                  <a:ext uri="{0D108BD9-81ED-4DB2-BD59-A6C34878D82A}">
                    <a16:rowId xmlns:a16="http://schemas.microsoft.com/office/drawing/2014/main" val="3416995552"/>
                  </a:ext>
                </a:extLst>
              </a:tr>
              <a:tr h="370841">
                <a:tc>
                  <a:txBody>
                    <a:bodyPr/>
                    <a:lstStyle/>
                    <a:p>
                      <a:r>
                        <a:rPr kumimoji="1" lang="ja-JP" altLang="en-US" sz="1800" b="1" dirty="0"/>
                        <a:t>概要</a:t>
                      </a:r>
                    </a:p>
                  </a:txBody>
                  <a:tcPr marT="45721" marB="45721"/>
                </a:tc>
                <a:tc>
                  <a:txBody>
                    <a:bodyPr/>
                    <a:lstStyle/>
                    <a:p>
                      <a:r>
                        <a:rPr kumimoji="1" lang="ja-JP" altLang="en-US" sz="1800" dirty="0"/>
                        <a:t>記録された全ての日記を感情分析を数値で管理し，その結果を可視化する．</a:t>
                      </a:r>
                    </a:p>
                  </a:txBody>
                  <a:tcPr marT="45721" marB="45721"/>
                </a:tc>
                <a:extLst>
                  <a:ext uri="{0D108BD9-81ED-4DB2-BD59-A6C34878D82A}">
                    <a16:rowId xmlns:a16="http://schemas.microsoft.com/office/drawing/2014/main" val="2958897725"/>
                  </a:ext>
                </a:extLst>
              </a:tr>
              <a:tr h="370841">
                <a:tc>
                  <a:txBody>
                    <a:bodyPr/>
                    <a:lstStyle/>
                    <a:p>
                      <a:r>
                        <a:rPr kumimoji="1" lang="ja-JP" altLang="en-US" sz="1800" b="1" dirty="0"/>
                        <a:t>アクター</a:t>
                      </a:r>
                    </a:p>
                  </a:txBody>
                  <a:tcPr marT="45721" marB="45721"/>
                </a:tc>
                <a:tc>
                  <a:txBody>
                    <a:bodyPr/>
                    <a:lstStyle/>
                    <a:p>
                      <a:r>
                        <a:rPr kumimoji="1" lang="ja-JP" altLang="en-US" sz="1800" dirty="0"/>
                        <a:t>感情分析</a:t>
                      </a:r>
                      <a:r>
                        <a:rPr kumimoji="1" lang="en-US" altLang="ja-JP" sz="1800" dirty="0"/>
                        <a:t>AI</a:t>
                      </a:r>
                      <a:endParaRPr kumimoji="1" lang="ja-JP" altLang="en-US" sz="1800" dirty="0"/>
                    </a:p>
                  </a:txBody>
                  <a:tcPr marT="45721" marB="45721"/>
                </a:tc>
                <a:extLst>
                  <a:ext uri="{0D108BD9-81ED-4DB2-BD59-A6C34878D82A}">
                    <a16:rowId xmlns:a16="http://schemas.microsoft.com/office/drawing/2014/main" val="4008061471"/>
                  </a:ext>
                </a:extLst>
              </a:tr>
              <a:tr h="370841">
                <a:tc>
                  <a:txBody>
                    <a:bodyPr/>
                    <a:lstStyle/>
                    <a:p>
                      <a:r>
                        <a:rPr kumimoji="1" lang="ja-JP" altLang="en-US" sz="1800" b="1" dirty="0"/>
                        <a:t>事前条件</a:t>
                      </a:r>
                    </a:p>
                  </a:txBody>
                  <a:tcPr marT="45721" marB="45721"/>
                </a:tc>
                <a:tc>
                  <a:txBody>
                    <a:bodyPr/>
                    <a:lstStyle/>
                    <a:p>
                      <a:r>
                        <a:rPr kumimoji="1" lang="ja-JP" altLang="en-US" sz="1800" dirty="0"/>
                        <a:t>日記の記録が少なくとも１つ存在する</a:t>
                      </a:r>
                    </a:p>
                  </a:txBody>
                  <a:tcPr marT="45721" marB="45721"/>
                </a:tc>
                <a:extLst>
                  <a:ext uri="{0D108BD9-81ED-4DB2-BD59-A6C34878D82A}">
                    <a16:rowId xmlns:a16="http://schemas.microsoft.com/office/drawing/2014/main" val="2256437875"/>
                  </a:ext>
                </a:extLst>
              </a:tr>
              <a:tr h="370841">
                <a:tc>
                  <a:txBody>
                    <a:bodyPr/>
                    <a:lstStyle/>
                    <a:p>
                      <a:r>
                        <a:rPr kumimoji="1" lang="ja-JP" altLang="en-US" sz="1800" b="1" dirty="0"/>
                        <a:t>事後条件</a:t>
                      </a:r>
                    </a:p>
                  </a:txBody>
                  <a:tcPr marT="45721" marB="45721"/>
                </a:tc>
                <a:tc>
                  <a:txBody>
                    <a:bodyPr/>
                    <a:lstStyle/>
                    <a:p>
                      <a:r>
                        <a:rPr kumimoji="1" lang="ja-JP" altLang="en-US" sz="1800" dirty="0"/>
                        <a:t>感情分析結果が出力されている．</a:t>
                      </a:r>
                    </a:p>
                  </a:txBody>
                  <a:tcPr marT="45721" marB="45721"/>
                </a:tc>
                <a:extLst>
                  <a:ext uri="{0D108BD9-81ED-4DB2-BD59-A6C34878D82A}">
                    <a16:rowId xmlns:a16="http://schemas.microsoft.com/office/drawing/2014/main" val="1838157029"/>
                  </a:ext>
                </a:extLst>
              </a:tr>
              <a:tr h="1066802">
                <a:tc>
                  <a:txBody>
                    <a:bodyPr/>
                    <a:lstStyle/>
                    <a:p>
                      <a:r>
                        <a:rPr kumimoji="1" lang="ja-JP" altLang="en-US" sz="1800" b="1" dirty="0"/>
                        <a:t>基本フロー</a:t>
                      </a:r>
                    </a:p>
                  </a:txBody>
                  <a:tcPr marT="45721" marB="45721"/>
                </a:tc>
                <a:tc>
                  <a:txBody>
                    <a:bodyPr/>
                    <a:lstStyle/>
                    <a:p>
                      <a:pPr marL="342900" indent="-342900">
                        <a:buFont typeface="+mj-lt"/>
                        <a:buAutoNum type="arabicPeriod"/>
                      </a:pPr>
                      <a:r>
                        <a:rPr kumimoji="1" lang="ja-JP" altLang="en-US" sz="1800" dirty="0"/>
                        <a:t>システムは，ユーザーが記録した日記の内容を取得し，感情分析</a:t>
                      </a:r>
                      <a:r>
                        <a:rPr kumimoji="1" lang="en-US" altLang="ja-JP" sz="1800" dirty="0"/>
                        <a:t>AI</a:t>
                      </a:r>
                      <a:r>
                        <a:rPr kumimoji="1" lang="ja-JP" altLang="en-US" sz="1800" dirty="0"/>
                        <a:t>に送信する．</a:t>
                      </a:r>
                      <a:endParaRPr kumimoji="1" lang="en-US" altLang="ja-JP" sz="1800" dirty="0"/>
                    </a:p>
                    <a:p>
                      <a:pPr marL="342900" indent="-342900">
                        <a:buFont typeface="+mj-lt"/>
                        <a:buAutoNum type="arabicPeriod"/>
                      </a:pPr>
                      <a:r>
                        <a:rPr kumimoji="1" lang="ja-JP" altLang="en-US" sz="1800" dirty="0"/>
                        <a:t>感情分析</a:t>
                      </a:r>
                      <a:r>
                        <a:rPr kumimoji="1" lang="en-US" altLang="ja-JP" sz="1800" dirty="0"/>
                        <a:t>AI</a:t>
                      </a:r>
                      <a:r>
                        <a:rPr kumimoji="1" lang="ja-JP" altLang="en-US" sz="1800" dirty="0"/>
                        <a:t>は，システムから内容を取得し，生成</a:t>
                      </a:r>
                      <a:r>
                        <a:rPr kumimoji="1" lang="en-US" altLang="ja-JP" sz="1800" dirty="0"/>
                        <a:t>AI</a:t>
                      </a:r>
                      <a:r>
                        <a:rPr kumimoji="1" lang="ja-JP" altLang="en-US" sz="1800" dirty="0"/>
                        <a:t>サービスを用いて感情を数値で分析し，システムにその結果を送信する．</a:t>
                      </a:r>
                      <a:endParaRPr kumimoji="1" lang="en-US" altLang="ja-JP" sz="1800" dirty="0"/>
                    </a:p>
                    <a:p>
                      <a:pPr marL="342900" indent="-342900">
                        <a:buFont typeface="+mj-lt"/>
                        <a:buAutoNum type="arabicPeriod"/>
                      </a:pPr>
                      <a:r>
                        <a:rPr kumimoji="1" lang="ja-JP" altLang="en-US" sz="1800" dirty="0"/>
                        <a:t>システムは，感情分析</a:t>
                      </a:r>
                      <a:r>
                        <a:rPr kumimoji="1" lang="en-US" altLang="ja-JP" sz="1800" dirty="0"/>
                        <a:t>AI</a:t>
                      </a:r>
                      <a:r>
                        <a:rPr kumimoji="1" lang="ja-JP" altLang="en-US" sz="1800" dirty="0"/>
                        <a:t>から受け取ったデータを格納し，可視化されたデータを「感情分析結果を表示する画面」に出力する．</a:t>
                      </a:r>
                      <a:endParaRPr kumimoji="1" lang="en-US" altLang="ja-JP" sz="1800" dirty="0"/>
                    </a:p>
                  </a:txBody>
                  <a:tcPr marT="45721" marB="45721"/>
                </a:tc>
                <a:extLst>
                  <a:ext uri="{0D108BD9-81ED-4DB2-BD59-A6C34878D82A}">
                    <a16:rowId xmlns:a16="http://schemas.microsoft.com/office/drawing/2014/main" val="2863296331"/>
                  </a:ext>
                </a:extLst>
              </a:tr>
              <a:tr h="1229362">
                <a:tc>
                  <a:txBody>
                    <a:bodyPr/>
                    <a:lstStyle/>
                    <a:p>
                      <a:r>
                        <a:rPr kumimoji="1" lang="ja-JP" altLang="en-US" sz="1800" b="1" dirty="0"/>
                        <a:t>代替フロー</a:t>
                      </a:r>
                    </a:p>
                  </a:txBody>
                  <a:tcPr marT="45721" marB="45721"/>
                </a:tc>
                <a:tc>
                  <a:txBody>
                    <a:bodyPr/>
                    <a:lstStyle/>
                    <a:p>
                      <a:r>
                        <a:rPr kumimoji="1" lang="en-US" altLang="ja-JP" sz="1800" dirty="0"/>
                        <a:t>3a.  </a:t>
                      </a:r>
                      <a:r>
                        <a:rPr kumimoji="1" lang="ja-JP" altLang="en-US" sz="1800" dirty="0"/>
                        <a:t>ユーザーが，新規に日記の記録を行った場合</a:t>
                      </a:r>
                    </a:p>
                    <a:p>
                      <a:r>
                        <a:rPr kumimoji="1" lang="ja-JP" altLang="en-US" sz="1800" dirty="0"/>
                        <a:t>    </a:t>
                      </a:r>
                      <a:r>
                        <a:rPr kumimoji="1" lang="en-US" altLang="ja-JP" sz="1800" dirty="0"/>
                        <a:t>3a1.  </a:t>
                      </a:r>
                      <a:r>
                        <a:rPr kumimoji="1" lang="ja-JP" altLang="en-US" sz="1800" dirty="0"/>
                        <a:t>基本フロー</a:t>
                      </a:r>
                      <a:r>
                        <a:rPr kumimoji="1" lang="en-US" altLang="ja-JP" sz="1800" dirty="0"/>
                        <a:t>1</a:t>
                      </a:r>
                      <a:r>
                        <a:rPr kumimoji="1" lang="ja-JP" altLang="en-US" sz="1800" dirty="0"/>
                        <a:t>に戻る．</a:t>
                      </a:r>
                      <a:endParaRPr kumimoji="1" lang="en-US" altLang="ja-JP" sz="1800" dirty="0"/>
                    </a:p>
                  </a:txBody>
                  <a:tcPr marT="45721" marB="45721"/>
                </a:tc>
                <a:extLst>
                  <a:ext uri="{0D108BD9-81ED-4DB2-BD59-A6C34878D82A}">
                    <a16:rowId xmlns:a16="http://schemas.microsoft.com/office/drawing/2014/main" val="351957742"/>
                  </a:ext>
                </a:extLst>
              </a:tr>
            </a:tbl>
          </a:graphicData>
        </a:graphic>
      </p:graphicFrame>
    </p:spTree>
    <p:extLst>
      <p:ext uri="{BB962C8B-B14F-4D97-AF65-F5344CB8AC3E}">
        <p14:creationId xmlns:p14="http://schemas.microsoft.com/office/powerpoint/2010/main" val="4229084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E3638502-C636-85A1-EB1E-96BF389D2C4F}"/>
              </a:ext>
            </a:extLst>
          </p:cNvPr>
          <p:cNvGraphicFramePr>
            <a:graphicFrameLocks noGrp="1"/>
          </p:cNvGraphicFramePr>
          <p:nvPr>
            <p:extLst>
              <p:ext uri="{D42A27DB-BD31-4B8C-83A1-F6EECF244321}">
                <p14:modId xmlns:p14="http://schemas.microsoft.com/office/powerpoint/2010/main" val="3847276460"/>
              </p:ext>
            </p:extLst>
          </p:nvPr>
        </p:nvGraphicFramePr>
        <p:xfrm>
          <a:off x="313268" y="248982"/>
          <a:ext cx="11565467" cy="6151889"/>
        </p:xfrm>
        <a:graphic>
          <a:graphicData uri="http://schemas.openxmlformats.org/drawingml/2006/table">
            <a:tbl>
              <a:tblPr firstRow="1" bandRow="1">
                <a:tableStyleId>{5940675A-B579-460E-94D1-54222C63F5DA}</a:tableStyleId>
              </a:tblPr>
              <a:tblGrid>
                <a:gridCol w="1896768">
                  <a:extLst>
                    <a:ext uri="{9D8B030D-6E8A-4147-A177-3AD203B41FA5}">
                      <a16:colId xmlns:a16="http://schemas.microsoft.com/office/drawing/2014/main" val="1217521367"/>
                    </a:ext>
                  </a:extLst>
                </a:gridCol>
                <a:gridCol w="9668699">
                  <a:extLst>
                    <a:ext uri="{9D8B030D-6E8A-4147-A177-3AD203B41FA5}">
                      <a16:colId xmlns:a16="http://schemas.microsoft.com/office/drawing/2014/main" val="463772538"/>
                    </a:ext>
                  </a:extLst>
                </a:gridCol>
              </a:tblGrid>
              <a:tr h="370841">
                <a:tc>
                  <a:txBody>
                    <a:bodyPr/>
                    <a:lstStyle/>
                    <a:p>
                      <a:r>
                        <a:rPr kumimoji="1" lang="ja-JP" altLang="en-US" sz="1800" b="1" dirty="0"/>
                        <a:t>ユースケース名</a:t>
                      </a:r>
                    </a:p>
                  </a:txBody>
                  <a:tcPr marT="45721" marB="45721"/>
                </a:tc>
                <a:tc>
                  <a:txBody>
                    <a:bodyPr/>
                    <a:lstStyle/>
                    <a:p>
                      <a:r>
                        <a:rPr kumimoji="1" lang="ja-JP" altLang="en-US" sz="1800" dirty="0"/>
                        <a:t>日記を記録する </a:t>
                      </a:r>
                      <a:r>
                        <a:rPr kumimoji="1" lang="en-US" altLang="ja-JP" sz="1800" dirty="0"/>
                        <a:t>#001</a:t>
                      </a:r>
                      <a:endParaRPr kumimoji="1" lang="ja-JP" altLang="en-US" sz="1800" dirty="0"/>
                    </a:p>
                  </a:txBody>
                  <a:tcPr marT="45721" marB="45721"/>
                </a:tc>
                <a:extLst>
                  <a:ext uri="{0D108BD9-81ED-4DB2-BD59-A6C34878D82A}">
                    <a16:rowId xmlns:a16="http://schemas.microsoft.com/office/drawing/2014/main" val="3416995552"/>
                  </a:ext>
                </a:extLst>
              </a:tr>
              <a:tr h="370841">
                <a:tc>
                  <a:txBody>
                    <a:bodyPr/>
                    <a:lstStyle/>
                    <a:p>
                      <a:r>
                        <a:rPr kumimoji="1" lang="ja-JP" altLang="en-US" sz="1800" b="1" dirty="0"/>
                        <a:t>概要</a:t>
                      </a:r>
                    </a:p>
                  </a:txBody>
                  <a:tcPr marT="45721" marB="45721"/>
                </a:tc>
                <a:tc>
                  <a:txBody>
                    <a:bodyPr/>
                    <a:lstStyle/>
                    <a:p>
                      <a:r>
                        <a:rPr kumimoji="1" lang="ja-JP" altLang="en-US" sz="1800" dirty="0"/>
                        <a:t>日記をシステムに記録して，後で閲覧できるようにする．</a:t>
                      </a:r>
                    </a:p>
                  </a:txBody>
                  <a:tcPr marT="45721" marB="45721"/>
                </a:tc>
                <a:extLst>
                  <a:ext uri="{0D108BD9-81ED-4DB2-BD59-A6C34878D82A}">
                    <a16:rowId xmlns:a16="http://schemas.microsoft.com/office/drawing/2014/main" val="2958897725"/>
                  </a:ext>
                </a:extLst>
              </a:tr>
              <a:tr h="370841">
                <a:tc>
                  <a:txBody>
                    <a:bodyPr/>
                    <a:lstStyle/>
                    <a:p>
                      <a:r>
                        <a:rPr kumimoji="1" lang="ja-JP" altLang="en-US" sz="1800" b="1" dirty="0"/>
                        <a:t>アクター</a:t>
                      </a:r>
                    </a:p>
                  </a:txBody>
                  <a:tcPr marT="45721" marB="45721"/>
                </a:tc>
                <a:tc>
                  <a:txBody>
                    <a:bodyPr/>
                    <a:lstStyle/>
                    <a:p>
                      <a:r>
                        <a:rPr kumimoji="1" lang="ja-JP" altLang="en-US" sz="1800" dirty="0"/>
                        <a:t>ユーザー</a:t>
                      </a:r>
                    </a:p>
                  </a:txBody>
                  <a:tcPr marT="45721" marB="45721"/>
                </a:tc>
                <a:extLst>
                  <a:ext uri="{0D108BD9-81ED-4DB2-BD59-A6C34878D82A}">
                    <a16:rowId xmlns:a16="http://schemas.microsoft.com/office/drawing/2014/main" val="4008061471"/>
                  </a:ext>
                </a:extLst>
              </a:tr>
              <a:tr h="370841">
                <a:tc>
                  <a:txBody>
                    <a:bodyPr/>
                    <a:lstStyle/>
                    <a:p>
                      <a:r>
                        <a:rPr kumimoji="1" lang="ja-JP" altLang="en-US" sz="1800" b="1" dirty="0"/>
                        <a:t>事前条件</a:t>
                      </a:r>
                    </a:p>
                  </a:txBody>
                  <a:tcPr marT="45721" marB="45721"/>
                </a:tc>
                <a:tc>
                  <a:txBody>
                    <a:bodyPr/>
                    <a:lstStyle/>
                    <a:p>
                      <a:r>
                        <a:rPr kumimoji="1" lang="ja-JP" altLang="en-US" sz="1800" dirty="0"/>
                        <a:t>なし</a:t>
                      </a:r>
                    </a:p>
                  </a:txBody>
                  <a:tcPr marT="45721" marB="45721"/>
                </a:tc>
                <a:extLst>
                  <a:ext uri="{0D108BD9-81ED-4DB2-BD59-A6C34878D82A}">
                    <a16:rowId xmlns:a16="http://schemas.microsoft.com/office/drawing/2014/main" val="2256437875"/>
                  </a:ext>
                </a:extLst>
              </a:tr>
              <a:tr h="370841">
                <a:tc>
                  <a:txBody>
                    <a:bodyPr/>
                    <a:lstStyle/>
                    <a:p>
                      <a:r>
                        <a:rPr kumimoji="1" lang="ja-JP" altLang="en-US" sz="1800" b="1" dirty="0"/>
                        <a:t>事後条件</a:t>
                      </a:r>
                    </a:p>
                  </a:txBody>
                  <a:tcPr marT="45721" marB="45721"/>
                </a:tc>
                <a:tc>
                  <a:txBody>
                    <a:bodyPr/>
                    <a:lstStyle/>
                    <a:p>
                      <a:r>
                        <a:rPr kumimoji="1" lang="ja-JP" altLang="en-US" sz="1800" dirty="0"/>
                        <a:t>システムに日記の記録が正しく記録されること．</a:t>
                      </a:r>
                    </a:p>
                  </a:txBody>
                  <a:tcPr marT="45721" marB="45721"/>
                </a:tc>
                <a:extLst>
                  <a:ext uri="{0D108BD9-81ED-4DB2-BD59-A6C34878D82A}">
                    <a16:rowId xmlns:a16="http://schemas.microsoft.com/office/drawing/2014/main" val="1838157029"/>
                  </a:ext>
                </a:extLst>
              </a:tr>
              <a:tr h="1066802">
                <a:tc>
                  <a:txBody>
                    <a:bodyPr/>
                    <a:lstStyle/>
                    <a:p>
                      <a:r>
                        <a:rPr kumimoji="1" lang="ja-JP" altLang="en-US" sz="1800" b="1" dirty="0"/>
                        <a:t>基本フロー</a:t>
                      </a:r>
                    </a:p>
                  </a:txBody>
                  <a:tcPr marT="45721" marB="45721"/>
                </a:tc>
                <a:tc>
                  <a:txBody>
                    <a:bodyPr/>
                    <a:lstStyle/>
                    <a:p>
                      <a:pPr marL="342900" indent="-342900">
                        <a:buFont typeface="+mj-lt"/>
                        <a:buAutoNum type="arabicPeriod"/>
                      </a:pPr>
                      <a:r>
                        <a:rPr kumimoji="1" lang="ja-JP" altLang="en-US" sz="1800" dirty="0"/>
                        <a:t>ユーザーは，システムに対して日記の記録を指示する．</a:t>
                      </a:r>
                      <a:endParaRPr kumimoji="1" lang="en-US" altLang="ja-JP" sz="1800" dirty="0"/>
                    </a:p>
                    <a:p>
                      <a:pPr marL="342900" indent="-342900">
                        <a:buFont typeface="+mj-lt"/>
                        <a:buAutoNum type="arabicPeriod"/>
                      </a:pPr>
                      <a:r>
                        <a:rPr kumimoji="1" lang="ja-JP" altLang="en-US" sz="1800" dirty="0"/>
                        <a:t>システムは日記を記録する入力画面を表示する．</a:t>
                      </a:r>
                      <a:endParaRPr kumimoji="1" lang="en-US" altLang="ja-JP" sz="1800" dirty="0"/>
                    </a:p>
                    <a:p>
                      <a:pPr marL="342900" indent="-342900">
                        <a:buFont typeface="+mj-lt"/>
                        <a:buAutoNum type="arabicPeriod"/>
                      </a:pPr>
                      <a:r>
                        <a:rPr kumimoji="1" lang="ja-JP" altLang="en-US" sz="1800" dirty="0"/>
                        <a:t>ユーザーは，日記の記録内容を入力し，内容確認を指示する．</a:t>
                      </a:r>
                      <a:endParaRPr kumimoji="1" lang="en-US" altLang="ja-JP" sz="1800" dirty="0"/>
                    </a:p>
                    <a:p>
                      <a:pPr marL="342900" indent="-342900">
                        <a:buFont typeface="+mj-lt"/>
                        <a:buAutoNum type="arabicPeriod"/>
                      </a:pPr>
                      <a:r>
                        <a:rPr kumimoji="1" lang="ja-JP" altLang="en-US" sz="1800" dirty="0"/>
                        <a:t>システムは，操作の確認を行う画面を表示し，日記の記録内容を出力する．</a:t>
                      </a:r>
                      <a:endParaRPr kumimoji="1" lang="en-US" altLang="ja-JP" sz="1800" dirty="0"/>
                    </a:p>
                    <a:p>
                      <a:pPr marL="342900" indent="-342900">
                        <a:buFont typeface="+mj-lt"/>
                        <a:buAutoNum type="arabicPeriod"/>
                      </a:pPr>
                      <a:r>
                        <a:rPr kumimoji="1" lang="ja-JP" altLang="en-US" sz="1800" dirty="0"/>
                        <a:t>ユーザーは，日記の記録内容を確認し，確定を指示する．</a:t>
                      </a:r>
                      <a:endParaRPr kumimoji="1" lang="en-US" altLang="ja-JP" sz="1800" dirty="0"/>
                    </a:p>
                    <a:p>
                      <a:pPr marL="342900" indent="-342900">
                        <a:buFont typeface="+mj-lt"/>
                        <a:buAutoNum type="arabicPeriod"/>
                      </a:pPr>
                      <a:r>
                        <a:rPr kumimoji="1" lang="ja-JP" altLang="en-US" sz="1800" dirty="0"/>
                        <a:t>システムは，日記の投稿内容を確定し，過去の日記を表示する画面を表示し，日記の記録を出力する．</a:t>
                      </a:r>
                    </a:p>
                  </a:txBody>
                  <a:tcPr marT="45721" marB="45721"/>
                </a:tc>
                <a:extLst>
                  <a:ext uri="{0D108BD9-81ED-4DB2-BD59-A6C34878D82A}">
                    <a16:rowId xmlns:a16="http://schemas.microsoft.com/office/drawing/2014/main" val="2863296331"/>
                  </a:ext>
                </a:extLst>
              </a:tr>
              <a:tr h="1229362">
                <a:tc>
                  <a:txBody>
                    <a:bodyPr/>
                    <a:lstStyle/>
                    <a:p>
                      <a:r>
                        <a:rPr kumimoji="1" lang="ja-JP" altLang="en-US" sz="1800" b="1" dirty="0"/>
                        <a:t>代替フロー</a:t>
                      </a:r>
                    </a:p>
                  </a:txBody>
                  <a:tcPr marT="45721" marB="45721"/>
                </a:tc>
                <a:tc>
                  <a:txBody>
                    <a:bodyPr/>
                    <a:lstStyle/>
                    <a:p>
                      <a:r>
                        <a:rPr kumimoji="1" lang="en-US" altLang="ja-JP" sz="1800" dirty="0"/>
                        <a:t>4a.</a:t>
                      </a:r>
                      <a:r>
                        <a:rPr kumimoji="1" lang="ja-JP" altLang="en-US" sz="1800" dirty="0"/>
                        <a:t>  入力した日記の投稿内容が文字数制限を超えた場合</a:t>
                      </a:r>
                      <a:endParaRPr kumimoji="1" lang="en-US" altLang="ja-JP" sz="1800" dirty="0"/>
                    </a:p>
                    <a:p>
                      <a:pPr marL="863600" indent="-1100138">
                        <a:tabLst/>
                      </a:pPr>
                      <a:r>
                        <a:rPr kumimoji="1" lang="en-US" altLang="ja-JP" sz="1800" dirty="0"/>
                        <a:t>    4a1.  </a:t>
                      </a:r>
                      <a:r>
                        <a:rPr kumimoji="1" lang="ja-JP" altLang="en-US" sz="1800" dirty="0"/>
                        <a:t>システムは，日記の投稿内容が文字数制限を超えた旨をユーザーへ表示し，投稿内容の修正を促す．</a:t>
                      </a:r>
                      <a:endParaRPr kumimoji="1" lang="en-US" altLang="ja-JP" sz="1800" dirty="0"/>
                    </a:p>
                    <a:p>
                      <a:r>
                        <a:rPr kumimoji="1" lang="en-US" altLang="ja-JP" sz="1800" dirty="0"/>
                        <a:t>    4a2.  </a:t>
                      </a:r>
                      <a:r>
                        <a:rPr kumimoji="1" lang="ja-JP" altLang="en-US" sz="1800" dirty="0"/>
                        <a:t>基本フロー</a:t>
                      </a:r>
                      <a:r>
                        <a:rPr kumimoji="1" lang="en-US" altLang="ja-JP" sz="1800" dirty="0"/>
                        <a:t>2.</a:t>
                      </a:r>
                      <a:r>
                        <a:rPr kumimoji="1" lang="ja-JP" altLang="en-US" sz="1800" dirty="0"/>
                        <a:t>に戻る．</a:t>
                      </a:r>
                      <a:endParaRPr kumimoji="1" lang="en-US" altLang="ja-JP" sz="1800" dirty="0"/>
                    </a:p>
                    <a:p>
                      <a:r>
                        <a:rPr kumimoji="1" lang="en-US" altLang="ja-JP" sz="1800" dirty="0"/>
                        <a:t>5a.  </a:t>
                      </a:r>
                      <a:r>
                        <a:rPr kumimoji="1" lang="ja-JP" altLang="en-US" sz="1800" dirty="0"/>
                        <a:t>日記の投稿内容を修正したい場合</a:t>
                      </a:r>
                      <a:endParaRPr kumimoji="1" lang="en-US" altLang="ja-JP" sz="1800" dirty="0"/>
                    </a:p>
                    <a:p>
                      <a:r>
                        <a:rPr kumimoji="1" lang="en-US" altLang="ja-JP" sz="1800" dirty="0"/>
                        <a:t>    5a1.  </a:t>
                      </a:r>
                      <a:r>
                        <a:rPr kumimoji="1" lang="ja-JP" altLang="en-US" sz="1800" dirty="0"/>
                        <a:t>ユーザーは，修正を指示する．</a:t>
                      </a:r>
                      <a:endParaRPr kumimoji="1" lang="en-US" altLang="ja-JP" sz="1800" dirty="0"/>
                    </a:p>
                    <a:p>
                      <a:r>
                        <a:rPr kumimoji="1" lang="en-US" altLang="ja-JP" sz="1800" dirty="0"/>
                        <a:t>    5a2.  </a:t>
                      </a:r>
                      <a:r>
                        <a:rPr kumimoji="1" lang="ja-JP" altLang="en-US" sz="1800" dirty="0"/>
                        <a:t>システムは，日記を記録する入力画面を表示し，入力済みの日記の記録内容を出力．</a:t>
                      </a:r>
                      <a:endParaRPr kumimoji="1" lang="en-US" altLang="ja-JP" sz="1800" dirty="0"/>
                    </a:p>
                    <a:p>
                      <a:r>
                        <a:rPr kumimoji="1" lang="en-US" altLang="ja-JP" sz="1800" dirty="0"/>
                        <a:t>    5a3.  </a:t>
                      </a:r>
                      <a:r>
                        <a:rPr kumimoji="1" lang="ja-JP" altLang="en-US" sz="1800" dirty="0"/>
                        <a:t>基本フロー</a:t>
                      </a:r>
                      <a:r>
                        <a:rPr kumimoji="1" lang="en-US" altLang="ja-JP" sz="1800" dirty="0"/>
                        <a:t>3.</a:t>
                      </a:r>
                      <a:r>
                        <a:rPr kumimoji="1" lang="ja-JP" altLang="en-US" sz="1800" dirty="0"/>
                        <a:t>にもどる．</a:t>
                      </a:r>
                    </a:p>
                  </a:txBody>
                  <a:tcPr marT="45721" marB="45721"/>
                </a:tc>
                <a:extLst>
                  <a:ext uri="{0D108BD9-81ED-4DB2-BD59-A6C34878D82A}">
                    <a16:rowId xmlns:a16="http://schemas.microsoft.com/office/drawing/2014/main" val="351957742"/>
                  </a:ext>
                </a:extLst>
              </a:tr>
            </a:tbl>
          </a:graphicData>
        </a:graphic>
      </p:graphicFrame>
    </p:spTree>
    <p:extLst>
      <p:ext uri="{BB962C8B-B14F-4D97-AF65-F5344CB8AC3E}">
        <p14:creationId xmlns:p14="http://schemas.microsoft.com/office/powerpoint/2010/main" val="2354274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E3638502-C636-85A1-EB1E-96BF389D2C4F}"/>
              </a:ext>
            </a:extLst>
          </p:cNvPr>
          <p:cNvGraphicFramePr>
            <a:graphicFrameLocks noGrp="1"/>
          </p:cNvGraphicFramePr>
          <p:nvPr>
            <p:extLst>
              <p:ext uri="{D42A27DB-BD31-4B8C-83A1-F6EECF244321}">
                <p14:modId xmlns:p14="http://schemas.microsoft.com/office/powerpoint/2010/main" val="2853956993"/>
              </p:ext>
            </p:extLst>
          </p:nvPr>
        </p:nvGraphicFramePr>
        <p:xfrm>
          <a:off x="313268" y="248982"/>
          <a:ext cx="11565467" cy="4150369"/>
        </p:xfrm>
        <a:graphic>
          <a:graphicData uri="http://schemas.openxmlformats.org/drawingml/2006/table">
            <a:tbl>
              <a:tblPr firstRow="1" bandRow="1">
                <a:tableStyleId>{5940675A-B579-460E-94D1-54222C63F5DA}</a:tableStyleId>
              </a:tblPr>
              <a:tblGrid>
                <a:gridCol w="1896768">
                  <a:extLst>
                    <a:ext uri="{9D8B030D-6E8A-4147-A177-3AD203B41FA5}">
                      <a16:colId xmlns:a16="http://schemas.microsoft.com/office/drawing/2014/main" val="1217521367"/>
                    </a:ext>
                  </a:extLst>
                </a:gridCol>
                <a:gridCol w="9668699">
                  <a:extLst>
                    <a:ext uri="{9D8B030D-6E8A-4147-A177-3AD203B41FA5}">
                      <a16:colId xmlns:a16="http://schemas.microsoft.com/office/drawing/2014/main" val="463772538"/>
                    </a:ext>
                  </a:extLst>
                </a:gridCol>
              </a:tblGrid>
              <a:tr h="370841">
                <a:tc>
                  <a:txBody>
                    <a:bodyPr/>
                    <a:lstStyle/>
                    <a:p>
                      <a:r>
                        <a:rPr kumimoji="1" lang="ja-JP" altLang="en-US" sz="1800" b="1" dirty="0"/>
                        <a:t>ユースケース名</a:t>
                      </a:r>
                    </a:p>
                  </a:txBody>
                  <a:tcPr marT="45721" marB="45721"/>
                </a:tc>
                <a:tc>
                  <a:txBody>
                    <a:bodyPr/>
                    <a:lstStyle/>
                    <a:p>
                      <a:r>
                        <a:rPr kumimoji="1" lang="ja-JP" altLang="en-US" sz="1800" dirty="0"/>
                        <a:t>過去の日記を閲覧する </a:t>
                      </a:r>
                      <a:r>
                        <a:rPr kumimoji="1" lang="en-US" altLang="ja-JP" sz="1800" dirty="0"/>
                        <a:t>#002</a:t>
                      </a:r>
                      <a:endParaRPr kumimoji="1" lang="ja-JP" altLang="en-US" sz="1800" dirty="0"/>
                    </a:p>
                  </a:txBody>
                  <a:tcPr marT="45721" marB="45721"/>
                </a:tc>
                <a:extLst>
                  <a:ext uri="{0D108BD9-81ED-4DB2-BD59-A6C34878D82A}">
                    <a16:rowId xmlns:a16="http://schemas.microsoft.com/office/drawing/2014/main" val="3416995552"/>
                  </a:ext>
                </a:extLst>
              </a:tr>
              <a:tr h="370841">
                <a:tc>
                  <a:txBody>
                    <a:bodyPr/>
                    <a:lstStyle/>
                    <a:p>
                      <a:r>
                        <a:rPr kumimoji="1" lang="ja-JP" altLang="en-US" sz="1800" b="1" dirty="0"/>
                        <a:t>概要</a:t>
                      </a:r>
                    </a:p>
                  </a:txBody>
                  <a:tcPr marT="45721" marB="45721"/>
                </a:tc>
                <a:tc>
                  <a:txBody>
                    <a:bodyPr/>
                    <a:lstStyle/>
                    <a:p>
                      <a:r>
                        <a:rPr kumimoji="1" lang="ja-JP" altLang="en-US" sz="1800" dirty="0"/>
                        <a:t>システムに記録されたすべての日記を閲覧することが出来る．</a:t>
                      </a:r>
                    </a:p>
                  </a:txBody>
                  <a:tcPr marT="45721" marB="45721"/>
                </a:tc>
                <a:extLst>
                  <a:ext uri="{0D108BD9-81ED-4DB2-BD59-A6C34878D82A}">
                    <a16:rowId xmlns:a16="http://schemas.microsoft.com/office/drawing/2014/main" val="2958897725"/>
                  </a:ext>
                </a:extLst>
              </a:tr>
              <a:tr h="370841">
                <a:tc>
                  <a:txBody>
                    <a:bodyPr/>
                    <a:lstStyle/>
                    <a:p>
                      <a:r>
                        <a:rPr kumimoji="1" lang="ja-JP" altLang="en-US" sz="1800" b="1" dirty="0"/>
                        <a:t>アクター</a:t>
                      </a:r>
                    </a:p>
                  </a:txBody>
                  <a:tcPr marT="45721" marB="45721"/>
                </a:tc>
                <a:tc>
                  <a:txBody>
                    <a:bodyPr/>
                    <a:lstStyle/>
                    <a:p>
                      <a:r>
                        <a:rPr kumimoji="1" lang="ja-JP" altLang="en-US" sz="1800" dirty="0"/>
                        <a:t>ユーザー</a:t>
                      </a:r>
                    </a:p>
                  </a:txBody>
                  <a:tcPr marT="45721" marB="45721"/>
                </a:tc>
                <a:extLst>
                  <a:ext uri="{0D108BD9-81ED-4DB2-BD59-A6C34878D82A}">
                    <a16:rowId xmlns:a16="http://schemas.microsoft.com/office/drawing/2014/main" val="4008061471"/>
                  </a:ext>
                </a:extLst>
              </a:tr>
              <a:tr h="370841">
                <a:tc>
                  <a:txBody>
                    <a:bodyPr/>
                    <a:lstStyle/>
                    <a:p>
                      <a:r>
                        <a:rPr kumimoji="1" lang="ja-JP" altLang="en-US" sz="1800" b="1" dirty="0"/>
                        <a:t>事前条件</a:t>
                      </a:r>
                    </a:p>
                  </a:txBody>
                  <a:tcPr marT="45721" marB="45721"/>
                </a:tc>
                <a:tc>
                  <a:txBody>
                    <a:bodyPr/>
                    <a:lstStyle/>
                    <a:p>
                      <a:r>
                        <a:rPr kumimoji="1" lang="ja-JP" altLang="en-US" sz="1800" dirty="0"/>
                        <a:t>なし</a:t>
                      </a:r>
                    </a:p>
                  </a:txBody>
                  <a:tcPr marT="45721" marB="45721"/>
                </a:tc>
                <a:extLst>
                  <a:ext uri="{0D108BD9-81ED-4DB2-BD59-A6C34878D82A}">
                    <a16:rowId xmlns:a16="http://schemas.microsoft.com/office/drawing/2014/main" val="2256437875"/>
                  </a:ext>
                </a:extLst>
              </a:tr>
              <a:tr h="370841">
                <a:tc>
                  <a:txBody>
                    <a:bodyPr/>
                    <a:lstStyle/>
                    <a:p>
                      <a:r>
                        <a:rPr kumimoji="1" lang="ja-JP" altLang="en-US" sz="1800" b="1" dirty="0"/>
                        <a:t>事後条件</a:t>
                      </a:r>
                    </a:p>
                  </a:txBody>
                  <a:tcPr marT="45721" marB="45721"/>
                </a:tc>
                <a:tc>
                  <a:txBody>
                    <a:bodyPr/>
                    <a:lstStyle/>
                    <a:p>
                      <a:r>
                        <a:rPr kumimoji="1" lang="ja-JP" altLang="en-US" sz="1800" dirty="0"/>
                        <a:t>過去の日記を表示する画面が表示されている</a:t>
                      </a:r>
                    </a:p>
                  </a:txBody>
                  <a:tcPr marT="45721" marB="45721"/>
                </a:tc>
                <a:extLst>
                  <a:ext uri="{0D108BD9-81ED-4DB2-BD59-A6C34878D82A}">
                    <a16:rowId xmlns:a16="http://schemas.microsoft.com/office/drawing/2014/main" val="1838157029"/>
                  </a:ext>
                </a:extLst>
              </a:tr>
              <a:tr h="1066802">
                <a:tc>
                  <a:txBody>
                    <a:bodyPr/>
                    <a:lstStyle/>
                    <a:p>
                      <a:r>
                        <a:rPr kumimoji="1" lang="ja-JP" altLang="en-US" sz="1800" b="1" dirty="0"/>
                        <a:t>基本フロー</a:t>
                      </a:r>
                    </a:p>
                  </a:txBody>
                  <a:tcPr marT="45721" marB="45721"/>
                </a:tc>
                <a:tc>
                  <a:txBody>
                    <a:bodyPr/>
                    <a:lstStyle/>
                    <a:p>
                      <a:pPr marL="342900" indent="-342900">
                        <a:buFont typeface="+mj-lt"/>
                        <a:buAutoNum type="arabicPeriod"/>
                      </a:pPr>
                      <a:r>
                        <a:rPr kumimoji="1" lang="ja-JP" altLang="en-US" sz="1800" dirty="0"/>
                        <a:t>ユーザーは，システムに対して過去の日記の表示を指示する．</a:t>
                      </a:r>
                      <a:endParaRPr kumimoji="1" lang="en-US" altLang="ja-JP" sz="1800" dirty="0"/>
                    </a:p>
                    <a:p>
                      <a:pPr marL="342900" indent="-342900">
                        <a:buFont typeface="+mj-lt"/>
                        <a:buAutoNum type="arabicPeriod"/>
                      </a:pPr>
                      <a:r>
                        <a:rPr kumimoji="1" lang="ja-JP" altLang="en-US" sz="1800" dirty="0"/>
                        <a:t>システムは，過去の日記を表示する画面を表示する．</a:t>
                      </a:r>
                      <a:endParaRPr kumimoji="1" lang="en-US" altLang="ja-JP" sz="1800" dirty="0"/>
                    </a:p>
                    <a:p>
                      <a:pPr marL="342900" indent="-342900">
                        <a:buFont typeface="+mj-lt"/>
                        <a:buAutoNum type="arabicPeriod"/>
                      </a:pPr>
                      <a:endParaRPr kumimoji="1" lang="en-US" altLang="ja-JP" sz="1800" dirty="0"/>
                    </a:p>
                  </a:txBody>
                  <a:tcPr marT="45721" marB="45721"/>
                </a:tc>
                <a:extLst>
                  <a:ext uri="{0D108BD9-81ED-4DB2-BD59-A6C34878D82A}">
                    <a16:rowId xmlns:a16="http://schemas.microsoft.com/office/drawing/2014/main" val="2863296331"/>
                  </a:ext>
                </a:extLst>
              </a:tr>
              <a:tr h="1229362">
                <a:tc>
                  <a:txBody>
                    <a:bodyPr/>
                    <a:lstStyle/>
                    <a:p>
                      <a:r>
                        <a:rPr kumimoji="1" lang="ja-JP" altLang="en-US" sz="1800" b="1" dirty="0"/>
                        <a:t>代替フロー</a:t>
                      </a:r>
                    </a:p>
                  </a:txBody>
                  <a:tcPr marT="45721" marB="45721"/>
                </a:tc>
                <a:tc>
                  <a:txBody>
                    <a:bodyPr/>
                    <a:lstStyle/>
                    <a:p>
                      <a:r>
                        <a:rPr kumimoji="1" lang="en-US" altLang="ja-JP" sz="1800" dirty="0"/>
                        <a:t>2a.</a:t>
                      </a:r>
                      <a:r>
                        <a:rPr kumimoji="1" lang="ja-JP" altLang="en-US" sz="1800" dirty="0"/>
                        <a:t>  過去に記録された日記の件数が</a:t>
                      </a:r>
                      <a:r>
                        <a:rPr kumimoji="1" lang="en-US" altLang="ja-JP" sz="1800" dirty="0"/>
                        <a:t>0</a:t>
                      </a:r>
                      <a:r>
                        <a:rPr kumimoji="1" lang="ja-JP" altLang="en-US" sz="1800" dirty="0"/>
                        <a:t>の場合</a:t>
                      </a:r>
                      <a:endParaRPr kumimoji="1" lang="en-US" altLang="ja-JP" sz="1800" dirty="0"/>
                    </a:p>
                    <a:p>
                      <a:pPr marL="863600" indent="-1100138">
                        <a:tabLst/>
                      </a:pPr>
                      <a:r>
                        <a:rPr kumimoji="1" lang="en-US" altLang="ja-JP" sz="1800" dirty="0"/>
                        <a:t>    2a1.  </a:t>
                      </a:r>
                      <a:r>
                        <a:rPr kumimoji="1" lang="ja-JP" altLang="en-US" sz="1800" dirty="0"/>
                        <a:t>システムは，過去の日記が存在しない旨をユーザーに表示する．</a:t>
                      </a:r>
                      <a:endParaRPr kumimoji="1" lang="en-US" altLang="ja-JP" sz="1800" dirty="0"/>
                    </a:p>
                  </a:txBody>
                  <a:tcPr marT="45721" marB="45721"/>
                </a:tc>
                <a:extLst>
                  <a:ext uri="{0D108BD9-81ED-4DB2-BD59-A6C34878D82A}">
                    <a16:rowId xmlns:a16="http://schemas.microsoft.com/office/drawing/2014/main" val="351957742"/>
                  </a:ext>
                </a:extLst>
              </a:tr>
            </a:tbl>
          </a:graphicData>
        </a:graphic>
      </p:graphicFrame>
    </p:spTree>
    <p:extLst>
      <p:ext uri="{BB962C8B-B14F-4D97-AF65-F5344CB8AC3E}">
        <p14:creationId xmlns:p14="http://schemas.microsoft.com/office/powerpoint/2010/main" val="846617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E3638502-C636-85A1-EB1E-96BF389D2C4F}"/>
              </a:ext>
            </a:extLst>
          </p:cNvPr>
          <p:cNvGraphicFramePr>
            <a:graphicFrameLocks noGrp="1"/>
          </p:cNvGraphicFramePr>
          <p:nvPr>
            <p:extLst>
              <p:ext uri="{D42A27DB-BD31-4B8C-83A1-F6EECF244321}">
                <p14:modId xmlns:p14="http://schemas.microsoft.com/office/powerpoint/2010/main" val="947213883"/>
              </p:ext>
            </p:extLst>
          </p:nvPr>
        </p:nvGraphicFramePr>
        <p:xfrm>
          <a:off x="313268" y="248982"/>
          <a:ext cx="11565467" cy="4150369"/>
        </p:xfrm>
        <a:graphic>
          <a:graphicData uri="http://schemas.openxmlformats.org/drawingml/2006/table">
            <a:tbl>
              <a:tblPr firstRow="1" bandRow="1">
                <a:tableStyleId>{5940675A-B579-460E-94D1-54222C63F5DA}</a:tableStyleId>
              </a:tblPr>
              <a:tblGrid>
                <a:gridCol w="1896768">
                  <a:extLst>
                    <a:ext uri="{9D8B030D-6E8A-4147-A177-3AD203B41FA5}">
                      <a16:colId xmlns:a16="http://schemas.microsoft.com/office/drawing/2014/main" val="1217521367"/>
                    </a:ext>
                  </a:extLst>
                </a:gridCol>
                <a:gridCol w="9668699">
                  <a:extLst>
                    <a:ext uri="{9D8B030D-6E8A-4147-A177-3AD203B41FA5}">
                      <a16:colId xmlns:a16="http://schemas.microsoft.com/office/drawing/2014/main" val="463772538"/>
                    </a:ext>
                  </a:extLst>
                </a:gridCol>
              </a:tblGrid>
              <a:tr h="370841">
                <a:tc>
                  <a:txBody>
                    <a:bodyPr/>
                    <a:lstStyle/>
                    <a:p>
                      <a:r>
                        <a:rPr kumimoji="1" lang="ja-JP" altLang="en-US" sz="1800" b="1" dirty="0"/>
                        <a:t>ユースケース名</a:t>
                      </a:r>
                    </a:p>
                  </a:txBody>
                  <a:tcPr marT="45721" marB="45721"/>
                </a:tc>
                <a:tc>
                  <a:txBody>
                    <a:bodyPr/>
                    <a:lstStyle/>
                    <a:p>
                      <a:r>
                        <a:rPr kumimoji="1" lang="en-US" altLang="ja-JP" sz="1800" dirty="0"/>
                        <a:t>AI</a:t>
                      </a:r>
                      <a:r>
                        <a:rPr kumimoji="1" lang="ja-JP" altLang="en-US" sz="1800" dirty="0"/>
                        <a:t>との会話を開始する </a:t>
                      </a:r>
                      <a:r>
                        <a:rPr kumimoji="1" lang="en-US" altLang="ja-JP" sz="1800" dirty="0"/>
                        <a:t>#003</a:t>
                      </a:r>
                      <a:endParaRPr kumimoji="1" lang="ja-JP" altLang="en-US" sz="1800" dirty="0"/>
                    </a:p>
                  </a:txBody>
                  <a:tcPr marT="45721" marB="45721"/>
                </a:tc>
                <a:extLst>
                  <a:ext uri="{0D108BD9-81ED-4DB2-BD59-A6C34878D82A}">
                    <a16:rowId xmlns:a16="http://schemas.microsoft.com/office/drawing/2014/main" val="3416995552"/>
                  </a:ext>
                </a:extLst>
              </a:tr>
              <a:tr h="370841">
                <a:tc>
                  <a:txBody>
                    <a:bodyPr/>
                    <a:lstStyle/>
                    <a:p>
                      <a:r>
                        <a:rPr kumimoji="1" lang="ja-JP" altLang="en-US" sz="1800" b="1" dirty="0"/>
                        <a:t>概要</a:t>
                      </a:r>
                    </a:p>
                  </a:txBody>
                  <a:tcPr marT="45721" marB="45721"/>
                </a:tc>
                <a:tc>
                  <a:txBody>
                    <a:bodyPr/>
                    <a:lstStyle/>
                    <a:p>
                      <a:r>
                        <a:rPr kumimoji="1" lang="ja-JP" altLang="en-US" sz="1800" dirty="0"/>
                        <a:t>感情分析</a:t>
                      </a:r>
                      <a:r>
                        <a:rPr kumimoji="1" lang="en-US" altLang="ja-JP" sz="1800" dirty="0"/>
                        <a:t>AI</a:t>
                      </a:r>
                      <a:r>
                        <a:rPr kumimoji="1" lang="ja-JP" altLang="en-US" sz="1800" dirty="0"/>
                        <a:t>に対して文章で対話を行うことが出来る．</a:t>
                      </a:r>
                    </a:p>
                  </a:txBody>
                  <a:tcPr marT="45721" marB="45721"/>
                </a:tc>
                <a:extLst>
                  <a:ext uri="{0D108BD9-81ED-4DB2-BD59-A6C34878D82A}">
                    <a16:rowId xmlns:a16="http://schemas.microsoft.com/office/drawing/2014/main" val="2958897725"/>
                  </a:ext>
                </a:extLst>
              </a:tr>
              <a:tr h="370841">
                <a:tc>
                  <a:txBody>
                    <a:bodyPr/>
                    <a:lstStyle/>
                    <a:p>
                      <a:r>
                        <a:rPr kumimoji="1" lang="ja-JP" altLang="en-US" sz="1800" b="1" dirty="0"/>
                        <a:t>アクター</a:t>
                      </a:r>
                    </a:p>
                  </a:txBody>
                  <a:tcPr marT="45721" marB="45721"/>
                </a:tc>
                <a:tc>
                  <a:txBody>
                    <a:bodyPr/>
                    <a:lstStyle/>
                    <a:p>
                      <a:r>
                        <a:rPr kumimoji="1" lang="ja-JP" altLang="en-US" sz="1800" dirty="0"/>
                        <a:t>ユーザー</a:t>
                      </a:r>
                    </a:p>
                  </a:txBody>
                  <a:tcPr marT="45721" marB="45721"/>
                </a:tc>
                <a:extLst>
                  <a:ext uri="{0D108BD9-81ED-4DB2-BD59-A6C34878D82A}">
                    <a16:rowId xmlns:a16="http://schemas.microsoft.com/office/drawing/2014/main" val="4008061471"/>
                  </a:ext>
                </a:extLst>
              </a:tr>
              <a:tr h="370841">
                <a:tc>
                  <a:txBody>
                    <a:bodyPr/>
                    <a:lstStyle/>
                    <a:p>
                      <a:r>
                        <a:rPr kumimoji="1" lang="ja-JP" altLang="en-US" sz="1800" b="1" dirty="0"/>
                        <a:t>事前条件</a:t>
                      </a:r>
                    </a:p>
                  </a:txBody>
                  <a:tcPr marT="45721" marB="45721"/>
                </a:tc>
                <a:tc>
                  <a:txBody>
                    <a:bodyPr/>
                    <a:lstStyle/>
                    <a:p>
                      <a:r>
                        <a:rPr kumimoji="1" lang="ja-JP" altLang="en-US" sz="1800" dirty="0"/>
                        <a:t>なし</a:t>
                      </a:r>
                    </a:p>
                  </a:txBody>
                  <a:tcPr marT="45721" marB="45721"/>
                </a:tc>
                <a:extLst>
                  <a:ext uri="{0D108BD9-81ED-4DB2-BD59-A6C34878D82A}">
                    <a16:rowId xmlns:a16="http://schemas.microsoft.com/office/drawing/2014/main" val="2256437875"/>
                  </a:ext>
                </a:extLst>
              </a:tr>
              <a:tr h="370841">
                <a:tc>
                  <a:txBody>
                    <a:bodyPr/>
                    <a:lstStyle/>
                    <a:p>
                      <a:r>
                        <a:rPr kumimoji="1" lang="ja-JP" altLang="en-US" sz="1800" b="1" dirty="0"/>
                        <a:t>事後条件</a:t>
                      </a:r>
                    </a:p>
                  </a:txBody>
                  <a:tcPr marT="45721" marB="45721"/>
                </a:tc>
                <a:tc>
                  <a:txBody>
                    <a:bodyPr/>
                    <a:lstStyle/>
                    <a:p>
                      <a:r>
                        <a:rPr kumimoji="1" lang="en-US" altLang="ja-JP" sz="1800" dirty="0"/>
                        <a:t>AI</a:t>
                      </a:r>
                      <a:r>
                        <a:rPr kumimoji="1" lang="ja-JP" altLang="en-US" sz="1800" dirty="0"/>
                        <a:t>と会話をする画面が表示されている．</a:t>
                      </a:r>
                    </a:p>
                  </a:txBody>
                  <a:tcPr marT="45721" marB="45721"/>
                </a:tc>
                <a:extLst>
                  <a:ext uri="{0D108BD9-81ED-4DB2-BD59-A6C34878D82A}">
                    <a16:rowId xmlns:a16="http://schemas.microsoft.com/office/drawing/2014/main" val="1838157029"/>
                  </a:ext>
                </a:extLst>
              </a:tr>
              <a:tr h="1066802">
                <a:tc>
                  <a:txBody>
                    <a:bodyPr/>
                    <a:lstStyle/>
                    <a:p>
                      <a:r>
                        <a:rPr kumimoji="1" lang="ja-JP" altLang="en-US" sz="1800" b="1" dirty="0"/>
                        <a:t>基本フロー</a:t>
                      </a:r>
                    </a:p>
                  </a:txBody>
                  <a:tcPr marT="45721" marB="45721"/>
                </a:tc>
                <a:tc>
                  <a:txBody>
                    <a:bodyPr/>
                    <a:lstStyle/>
                    <a:p>
                      <a:pPr marL="342900" indent="-342900">
                        <a:buFont typeface="+mj-lt"/>
                        <a:buAutoNum type="arabicPeriod"/>
                      </a:pPr>
                      <a:r>
                        <a:rPr kumimoji="1" lang="ja-JP" altLang="en-US" sz="1800" dirty="0"/>
                        <a:t>ユーザーは，システムに対して感情分析</a:t>
                      </a:r>
                      <a:r>
                        <a:rPr kumimoji="1" lang="en-US" altLang="ja-JP" sz="1800" dirty="0"/>
                        <a:t>AI</a:t>
                      </a:r>
                      <a:r>
                        <a:rPr kumimoji="1" lang="ja-JP" altLang="en-US" sz="1800" dirty="0"/>
                        <a:t>との会話を指示する．</a:t>
                      </a:r>
                      <a:endParaRPr kumimoji="1" lang="en-US" altLang="ja-JP" sz="1800" dirty="0"/>
                    </a:p>
                    <a:p>
                      <a:pPr marL="342900" indent="-342900">
                        <a:buFont typeface="+mj-lt"/>
                        <a:buAutoNum type="arabicPeriod"/>
                      </a:pPr>
                      <a:r>
                        <a:rPr kumimoji="1" lang="ja-JP" altLang="en-US" sz="1800" dirty="0"/>
                        <a:t>システムは，</a:t>
                      </a:r>
                      <a:r>
                        <a:rPr kumimoji="1" lang="en-US" altLang="ja-JP" sz="1800" dirty="0"/>
                        <a:t>AI</a:t>
                      </a:r>
                      <a:r>
                        <a:rPr kumimoji="1" lang="ja-JP" altLang="en-US" sz="1800" dirty="0"/>
                        <a:t>と会話をする画面を表示する．</a:t>
                      </a:r>
                      <a:endParaRPr kumimoji="1" lang="en-US" altLang="ja-JP" sz="1800" dirty="0"/>
                    </a:p>
                    <a:p>
                      <a:pPr marL="342900" indent="-342900">
                        <a:buFont typeface="+mj-lt"/>
                        <a:buAutoNum type="arabicPeriod"/>
                      </a:pPr>
                      <a:endParaRPr kumimoji="1" lang="en-US" altLang="ja-JP" sz="1800" dirty="0"/>
                    </a:p>
                  </a:txBody>
                  <a:tcPr marT="45721" marB="45721"/>
                </a:tc>
                <a:extLst>
                  <a:ext uri="{0D108BD9-81ED-4DB2-BD59-A6C34878D82A}">
                    <a16:rowId xmlns:a16="http://schemas.microsoft.com/office/drawing/2014/main" val="2863296331"/>
                  </a:ext>
                </a:extLst>
              </a:tr>
              <a:tr h="1229362">
                <a:tc>
                  <a:txBody>
                    <a:bodyPr/>
                    <a:lstStyle/>
                    <a:p>
                      <a:r>
                        <a:rPr kumimoji="1" lang="ja-JP" altLang="en-US" sz="1800" b="1" dirty="0"/>
                        <a:t>代替フロー</a:t>
                      </a:r>
                    </a:p>
                  </a:txBody>
                  <a:tcPr marT="45721" marB="45721"/>
                </a:tc>
                <a:tc>
                  <a:txBody>
                    <a:bodyPr/>
                    <a:lstStyle/>
                    <a:p>
                      <a:r>
                        <a:rPr kumimoji="1" lang="ja-JP" altLang="en-US" sz="1800" dirty="0"/>
                        <a:t>なし</a:t>
                      </a:r>
                      <a:endParaRPr kumimoji="1" lang="en-US" altLang="ja-JP" sz="1800" dirty="0"/>
                    </a:p>
                  </a:txBody>
                  <a:tcPr marT="45721" marB="45721"/>
                </a:tc>
                <a:extLst>
                  <a:ext uri="{0D108BD9-81ED-4DB2-BD59-A6C34878D82A}">
                    <a16:rowId xmlns:a16="http://schemas.microsoft.com/office/drawing/2014/main" val="351957742"/>
                  </a:ext>
                </a:extLst>
              </a:tr>
            </a:tbl>
          </a:graphicData>
        </a:graphic>
      </p:graphicFrame>
    </p:spTree>
    <p:extLst>
      <p:ext uri="{BB962C8B-B14F-4D97-AF65-F5344CB8AC3E}">
        <p14:creationId xmlns:p14="http://schemas.microsoft.com/office/powerpoint/2010/main" val="2829474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E3638502-C636-85A1-EB1E-96BF389D2C4F}"/>
              </a:ext>
            </a:extLst>
          </p:cNvPr>
          <p:cNvGraphicFramePr>
            <a:graphicFrameLocks noGrp="1"/>
          </p:cNvGraphicFramePr>
          <p:nvPr>
            <p:extLst>
              <p:ext uri="{D42A27DB-BD31-4B8C-83A1-F6EECF244321}">
                <p14:modId xmlns:p14="http://schemas.microsoft.com/office/powerpoint/2010/main" val="409779137"/>
              </p:ext>
            </p:extLst>
          </p:nvPr>
        </p:nvGraphicFramePr>
        <p:xfrm>
          <a:off x="313268" y="248982"/>
          <a:ext cx="11565467" cy="4150369"/>
        </p:xfrm>
        <a:graphic>
          <a:graphicData uri="http://schemas.openxmlformats.org/drawingml/2006/table">
            <a:tbl>
              <a:tblPr firstRow="1" bandRow="1">
                <a:tableStyleId>{5940675A-B579-460E-94D1-54222C63F5DA}</a:tableStyleId>
              </a:tblPr>
              <a:tblGrid>
                <a:gridCol w="1896768">
                  <a:extLst>
                    <a:ext uri="{9D8B030D-6E8A-4147-A177-3AD203B41FA5}">
                      <a16:colId xmlns:a16="http://schemas.microsoft.com/office/drawing/2014/main" val="1217521367"/>
                    </a:ext>
                  </a:extLst>
                </a:gridCol>
                <a:gridCol w="9668699">
                  <a:extLst>
                    <a:ext uri="{9D8B030D-6E8A-4147-A177-3AD203B41FA5}">
                      <a16:colId xmlns:a16="http://schemas.microsoft.com/office/drawing/2014/main" val="463772538"/>
                    </a:ext>
                  </a:extLst>
                </a:gridCol>
              </a:tblGrid>
              <a:tr h="370841">
                <a:tc>
                  <a:txBody>
                    <a:bodyPr/>
                    <a:lstStyle/>
                    <a:p>
                      <a:r>
                        <a:rPr kumimoji="1" lang="ja-JP" altLang="en-US" sz="1800" b="1" dirty="0"/>
                        <a:t>ユースケース名</a:t>
                      </a:r>
                    </a:p>
                  </a:txBody>
                  <a:tcPr marT="45721" marB="45721"/>
                </a:tc>
                <a:tc>
                  <a:txBody>
                    <a:bodyPr/>
                    <a:lstStyle/>
                    <a:p>
                      <a:r>
                        <a:rPr kumimoji="1" lang="ja-JP" altLang="en-US" sz="1800" dirty="0"/>
                        <a:t>感情分析結果を閲覧する </a:t>
                      </a:r>
                      <a:r>
                        <a:rPr kumimoji="1" lang="en-US" altLang="ja-JP" sz="1800" dirty="0"/>
                        <a:t>#004</a:t>
                      </a:r>
                      <a:endParaRPr kumimoji="1" lang="ja-JP" altLang="en-US" sz="1800" dirty="0"/>
                    </a:p>
                  </a:txBody>
                  <a:tcPr marT="45721" marB="45721"/>
                </a:tc>
                <a:extLst>
                  <a:ext uri="{0D108BD9-81ED-4DB2-BD59-A6C34878D82A}">
                    <a16:rowId xmlns:a16="http://schemas.microsoft.com/office/drawing/2014/main" val="3416995552"/>
                  </a:ext>
                </a:extLst>
              </a:tr>
              <a:tr h="370841">
                <a:tc>
                  <a:txBody>
                    <a:bodyPr/>
                    <a:lstStyle/>
                    <a:p>
                      <a:r>
                        <a:rPr kumimoji="1" lang="ja-JP" altLang="en-US" sz="1800" b="1" dirty="0"/>
                        <a:t>概要</a:t>
                      </a:r>
                    </a:p>
                  </a:txBody>
                  <a:tcPr marT="45721" marB="45721"/>
                </a:tc>
                <a:tc>
                  <a:txBody>
                    <a:bodyPr/>
                    <a:lstStyle/>
                    <a:p>
                      <a:r>
                        <a:rPr kumimoji="1" lang="ja-JP" altLang="en-US" sz="1800" dirty="0"/>
                        <a:t>感情分析</a:t>
                      </a:r>
                      <a:r>
                        <a:rPr kumimoji="1" lang="en-US" altLang="ja-JP" sz="1800" dirty="0"/>
                        <a:t>AI</a:t>
                      </a:r>
                      <a:r>
                        <a:rPr kumimoji="1" lang="ja-JP" altLang="en-US" sz="1800" dirty="0"/>
                        <a:t>によって分析された今までの感情分析の結果を閲覧することができる．</a:t>
                      </a:r>
                    </a:p>
                  </a:txBody>
                  <a:tcPr marT="45721" marB="45721"/>
                </a:tc>
                <a:extLst>
                  <a:ext uri="{0D108BD9-81ED-4DB2-BD59-A6C34878D82A}">
                    <a16:rowId xmlns:a16="http://schemas.microsoft.com/office/drawing/2014/main" val="2958897725"/>
                  </a:ext>
                </a:extLst>
              </a:tr>
              <a:tr h="370841">
                <a:tc>
                  <a:txBody>
                    <a:bodyPr/>
                    <a:lstStyle/>
                    <a:p>
                      <a:r>
                        <a:rPr kumimoji="1" lang="ja-JP" altLang="en-US" sz="1800" b="1" dirty="0"/>
                        <a:t>アクター</a:t>
                      </a:r>
                    </a:p>
                  </a:txBody>
                  <a:tcPr marT="45721" marB="45721"/>
                </a:tc>
                <a:tc>
                  <a:txBody>
                    <a:bodyPr/>
                    <a:lstStyle/>
                    <a:p>
                      <a:r>
                        <a:rPr kumimoji="1" lang="ja-JP" altLang="en-US" sz="1800" dirty="0"/>
                        <a:t>ユーザー</a:t>
                      </a:r>
                    </a:p>
                  </a:txBody>
                  <a:tcPr marT="45721" marB="45721"/>
                </a:tc>
                <a:extLst>
                  <a:ext uri="{0D108BD9-81ED-4DB2-BD59-A6C34878D82A}">
                    <a16:rowId xmlns:a16="http://schemas.microsoft.com/office/drawing/2014/main" val="4008061471"/>
                  </a:ext>
                </a:extLst>
              </a:tr>
              <a:tr h="370841">
                <a:tc>
                  <a:txBody>
                    <a:bodyPr/>
                    <a:lstStyle/>
                    <a:p>
                      <a:r>
                        <a:rPr kumimoji="1" lang="ja-JP" altLang="en-US" sz="1800" b="1" dirty="0"/>
                        <a:t>事前条件</a:t>
                      </a:r>
                    </a:p>
                  </a:txBody>
                  <a:tcPr marT="45721" marB="45721"/>
                </a:tc>
                <a:tc>
                  <a:txBody>
                    <a:bodyPr/>
                    <a:lstStyle/>
                    <a:p>
                      <a:r>
                        <a:rPr kumimoji="1" lang="ja-JP" altLang="en-US" sz="1800" dirty="0"/>
                        <a:t>なし</a:t>
                      </a:r>
                    </a:p>
                  </a:txBody>
                  <a:tcPr marT="45721" marB="45721"/>
                </a:tc>
                <a:extLst>
                  <a:ext uri="{0D108BD9-81ED-4DB2-BD59-A6C34878D82A}">
                    <a16:rowId xmlns:a16="http://schemas.microsoft.com/office/drawing/2014/main" val="2256437875"/>
                  </a:ext>
                </a:extLst>
              </a:tr>
              <a:tr h="370841">
                <a:tc>
                  <a:txBody>
                    <a:bodyPr/>
                    <a:lstStyle/>
                    <a:p>
                      <a:r>
                        <a:rPr kumimoji="1" lang="ja-JP" altLang="en-US" sz="1800" b="1" dirty="0"/>
                        <a:t>事後条件</a:t>
                      </a:r>
                    </a:p>
                  </a:txBody>
                  <a:tcPr marT="45721" marB="45721"/>
                </a:tc>
                <a:tc>
                  <a:txBody>
                    <a:bodyPr/>
                    <a:lstStyle/>
                    <a:p>
                      <a:r>
                        <a:rPr kumimoji="1" lang="ja-JP" altLang="en-US" sz="1800" dirty="0"/>
                        <a:t>感情分析結果を表示する画面が表示されている</a:t>
                      </a:r>
                    </a:p>
                  </a:txBody>
                  <a:tcPr marT="45721" marB="45721"/>
                </a:tc>
                <a:extLst>
                  <a:ext uri="{0D108BD9-81ED-4DB2-BD59-A6C34878D82A}">
                    <a16:rowId xmlns:a16="http://schemas.microsoft.com/office/drawing/2014/main" val="1838157029"/>
                  </a:ext>
                </a:extLst>
              </a:tr>
              <a:tr h="1066802">
                <a:tc>
                  <a:txBody>
                    <a:bodyPr/>
                    <a:lstStyle/>
                    <a:p>
                      <a:r>
                        <a:rPr kumimoji="1" lang="ja-JP" altLang="en-US" sz="1800" b="1" dirty="0"/>
                        <a:t>基本フロー</a:t>
                      </a:r>
                    </a:p>
                  </a:txBody>
                  <a:tcPr marT="45721" marB="45721"/>
                </a:tc>
                <a:tc>
                  <a:txBody>
                    <a:bodyPr/>
                    <a:lstStyle/>
                    <a:p>
                      <a:pPr marL="342900" indent="-342900">
                        <a:buFont typeface="+mj-lt"/>
                        <a:buAutoNum type="arabicPeriod"/>
                      </a:pPr>
                      <a:r>
                        <a:rPr kumimoji="1" lang="ja-JP" altLang="en-US" sz="1800" dirty="0"/>
                        <a:t>ユーザーは，感情分析結果の表示を指示する．</a:t>
                      </a:r>
                      <a:endParaRPr kumimoji="1" lang="en-US" altLang="ja-JP" sz="1800" dirty="0"/>
                    </a:p>
                    <a:p>
                      <a:pPr marL="342900" indent="-342900">
                        <a:buFont typeface="+mj-lt"/>
                        <a:buAutoNum type="arabicPeriod"/>
                      </a:pPr>
                      <a:r>
                        <a:rPr kumimoji="1" lang="ja-JP" altLang="en-US" sz="1800" dirty="0"/>
                        <a:t>システムは，感情分析結果を表示する画面を表示する．</a:t>
                      </a:r>
                      <a:endParaRPr kumimoji="1" lang="en-US" altLang="ja-JP" sz="1800" dirty="0"/>
                    </a:p>
                    <a:p>
                      <a:pPr marL="342900" indent="-342900">
                        <a:buFont typeface="+mj-lt"/>
                        <a:buAutoNum type="arabicPeriod"/>
                      </a:pPr>
                      <a:endParaRPr kumimoji="1" lang="en-US" altLang="ja-JP" sz="1800" dirty="0"/>
                    </a:p>
                  </a:txBody>
                  <a:tcPr marT="45721" marB="45721"/>
                </a:tc>
                <a:extLst>
                  <a:ext uri="{0D108BD9-81ED-4DB2-BD59-A6C34878D82A}">
                    <a16:rowId xmlns:a16="http://schemas.microsoft.com/office/drawing/2014/main" val="2863296331"/>
                  </a:ext>
                </a:extLst>
              </a:tr>
              <a:tr h="1229362">
                <a:tc>
                  <a:txBody>
                    <a:bodyPr/>
                    <a:lstStyle/>
                    <a:p>
                      <a:r>
                        <a:rPr kumimoji="1" lang="ja-JP" altLang="en-US" sz="1800" b="1" dirty="0"/>
                        <a:t>代替フロー</a:t>
                      </a:r>
                    </a:p>
                  </a:txBody>
                  <a:tcPr marT="45721" marB="45721"/>
                </a:tc>
                <a:tc>
                  <a:txBody>
                    <a:bodyPr/>
                    <a:lstStyle/>
                    <a:p>
                      <a:r>
                        <a:rPr kumimoji="1" lang="en-US" altLang="ja-JP" sz="1800" dirty="0"/>
                        <a:t>2a.</a:t>
                      </a:r>
                      <a:r>
                        <a:rPr kumimoji="1" lang="ja-JP" altLang="en-US" sz="1800" dirty="0"/>
                        <a:t>  感情分析の結果が存在しない場合</a:t>
                      </a:r>
                      <a:endParaRPr kumimoji="1" lang="en-US" altLang="ja-JP" sz="1800" dirty="0"/>
                    </a:p>
                    <a:p>
                      <a:r>
                        <a:rPr kumimoji="1" lang="en-US" altLang="ja-JP" sz="1800" dirty="0"/>
                        <a:t>    2a1.  </a:t>
                      </a:r>
                      <a:r>
                        <a:rPr kumimoji="1" lang="ja-JP" altLang="en-US" sz="1800" dirty="0"/>
                        <a:t>システムは，感情分析の結果が存在しない旨をユーザーに表示する．</a:t>
                      </a:r>
                      <a:endParaRPr kumimoji="1" lang="en-US" altLang="ja-JP" sz="1800" dirty="0"/>
                    </a:p>
                  </a:txBody>
                  <a:tcPr marT="45721" marB="45721"/>
                </a:tc>
                <a:extLst>
                  <a:ext uri="{0D108BD9-81ED-4DB2-BD59-A6C34878D82A}">
                    <a16:rowId xmlns:a16="http://schemas.microsoft.com/office/drawing/2014/main" val="351957742"/>
                  </a:ext>
                </a:extLst>
              </a:tr>
            </a:tbl>
          </a:graphicData>
        </a:graphic>
      </p:graphicFrame>
    </p:spTree>
    <p:extLst>
      <p:ext uri="{BB962C8B-B14F-4D97-AF65-F5344CB8AC3E}">
        <p14:creationId xmlns:p14="http://schemas.microsoft.com/office/powerpoint/2010/main" val="1936320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E3638502-C636-85A1-EB1E-96BF389D2C4F}"/>
              </a:ext>
            </a:extLst>
          </p:cNvPr>
          <p:cNvGraphicFramePr>
            <a:graphicFrameLocks noGrp="1"/>
          </p:cNvGraphicFramePr>
          <p:nvPr>
            <p:extLst>
              <p:ext uri="{D42A27DB-BD31-4B8C-83A1-F6EECF244321}">
                <p14:modId xmlns:p14="http://schemas.microsoft.com/office/powerpoint/2010/main" val="1591767340"/>
              </p:ext>
            </p:extLst>
          </p:nvPr>
        </p:nvGraphicFramePr>
        <p:xfrm>
          <a:off x="313268" y="248982"/>
          <a:ext cx="11565467" cy="4272289"/>
        </p:xfrm>
        <a:graphic>
          <a:graphicData uri="http://schemas.openxmlformats.org/drawingml/2006/table">
            <a:tbl>
              <a:tblPr firstRow="1" bandRow="1">
                <a:tableStyleId>{5940675A-B579-460E-94D1-54222C63F5DA}</a:tableStyleId>
              </a:tblPr>
              <a:tblGrid>
                <a:gridCol w="1896768">
                  <a:extLst>
                    <a:ext uri="{9D8B030D-6E8A-4147-A177-3AD203B41FA5}">
                      <a16:colId xmlns:a16="http://schemas.microsoft.com/office/drawing/2014/main" val="1217521367"/>
                    </a:ext>
                  </a:extLst>
                </a:gridCol>
                <a:gridCol w="9668699">
                  <a:extLst>
                    <a:ext uri="{9D8B030D-6E8A-4147-A177-3AD203B41FA5}">
                      <a16:colId xmlns:a16="http://schemas.microsoft.com/office/drawing/2014/main" val="463772538"/>
                    </a:ext>
                  </a:extLst>
                </a:gridCol>
              </a:tblGrid>
              <a:tr h="370841">
                <a:tc>
                  <a:txBody>
                    <a:bodyPr/>
                    <a:lstStyle/>
                    <a:p>
                      <a:r>
                        <a:rPr kumimoji="1" lang="ja-JP" altLang="en-US" sz="1800" b="1" dirty="0"/>
                        <a:t>ユースケース名</a:t>
                      </a:r>
                    </a:p>
                  </a:txBody>
                  <a:tcPr marT="45721" marB="45721"/>
                </a:tc>
                <a:tc>
                  <a:txBody>
                    <a:bodyPr/>
                    <a:lstStyle/>
                    <a:p>
                      <a:r>
                        <a:rPr kumimoji="1" lang="ja-JP" altLang="en-US" sz="1800" dirty="0"/>
                        <a:t>過去の日記を削除する</a:t>
                      </a:r>
                      <a:r>
                        <a:rPr kumimoji="1" lang="en-US" altLang="ja-JP" sz="1800" dirty="0"/>
                        <a:t> #005</a:t>
                      </a:r>
                      <a:endParaRPr kumimoji="1" lang="ja-JP" altLang="en-US" sz="1800" dirty="0"/>
                    </a:p>
                  </a:txBody>
                  <a:tcPr marT="45721" marB="45721"/>
                </a:tc>
                <a:extLst>
                  <a:ext uri="{0D108BD9-81ED-4DB2-BD59-A6C34878D82A}">
                    <a16:rowId xmlns:a16="http://schemas.microsoft.com/office/drawing/2014/main" val="3416995552"/>
                  </a:ext>
                </a:extLst>
              </a:tr>
              <a:tr h="370841">
                <a:tc>
                  <a:txBody>
                    <a:bodyPr/>
                    <a:lstStyle/>
                    <a:p>
                      <a:r>
                        <a:rPr kumimoji="1" lang="ja-JP" altLang="en-US" sz="1800" b="1" dirty="0"/>
                        <a:t>概要</a:t>
                      </a:r>
                    </a:p>
                  </a:txBody>
                  <a:tcPr marT="45721" marB="45721"/>
                </a:tc>
                <a:tc>
                  <a:txBody>
                    <a:bodyPr/>
                    <a:lstStyle/>
                    <a:p>
                      <a:r>
                        <a:rPr kumimoji="1" lang="ja-JP" altLang="en-US" sz="1800" dirty="0"/>
                        <a:t>ユーザーが記録した日記を削除することが出来る</a:t>
                      </a:r>
                    </a:p>
                  </a:txBody>
                  <a:tcPr marT="45721" marB="45721"/>
                </a:tc>
                <a:extLst>
                  <a:ext uri="{0D108BD9-81ED-4DB2-BD59-A6C34878D82A}">
                    <a16:rowId xmlns:a16="http://schemas.microsoft.com/office/drawing/2014/main" val="2958897725"/>
                  </a:ext>
                </a:extLst>
              </a:tr>
              <a:tr h="370841">
                <a:tc>
                  <a:txBody>
                    <a:bodyPr/>
                    <a:lstStyle/>
                    <a:p>
                      <a:r>
                        <a:rPr kumimoji="1" lang="ja-JP" altLang="en-US" sz="1800" b="1" dirty="0"/>
                        <a:t>アクター</a:t>
                      </a:r>
                    </a:p>
                  </a:txBody>
                  <a:tcPr marT="45721" marB="45721"/>
                </a:tc>
                <a:tc>
                  <a:txBody>
                    <a:bodyPr/>
                    <a:lstStyle/>
                    <a:p>
                      <a:r>
                        <a:rPr kumimoji="1" lang="ja-JP" altLang="en-US" sz="1800" dirty="0"/>
                        <a:t>ユーザー</a:t>
                      </a:r>
                    </a:p>
                  </a:txBody>
                  <a:tcPr marT="45721" marB="45721"/>
                </a:tc>
                <a:extLst>
                  <a:ext uri="{0D108BD9-81ED-4DB2-BD59-A6C34878D82A}">
                    <a16:rowId xmlns:a16="http://schemas.microsoft.com/office/drawing/2014/main" val="4008061471"/>
                  </a:ext>
                </a:extLst>
              </a:tr>
              <a:tr h="370841">
                <a:tc>
                  <a:txBody>
                    <a:bodyPr/>
                    <a:lstStyle/>
                    <a:p>
                      <a:r>
                        <a:rPr kumimoji="1" lang="ja-JP" altLang="en-US" sz="1800" b="1" dirty="0"/>
                        <a:t>事前条件</a:t>
                      </a:r>
                    </a:p>
                  </a:txBody>
                  <a:tcPr marT="45721" marB="45721"/>
                </a:tc>
                <a:tc>
                  <a:txBody>
                    <a:bodyPr/>
                    <a:lstStyle/>
                    <a:p>
                      <a:r>
                        <a:rPr kumimoji="1" lang="ja-JP" altLang="en-US" sz="1800" dirty="0"/>
                        <a:t>削除したい日記の個別の日記を表示する画面が表示されている</a:t>
                      </a:r>
                    </a:p>
                  </a:txBody>
                  <a:tcPr marT="45721" marB="45721"/>
                </a:tc>
                <a:extLst>
                  <a:ext uri="{0D108BD9-81ED-4DB2-BD59-A6C34878D82A}">
                    <a16:rowId xmlns:a16="http://schemas.microsoft.com/office/drawing/2014/main" val="2256437875"/>
                  </a:ext>
                </a:extLst>
              </a:tr>
              <a:tr h="370841">
                <a:tc>
                  <a:txBody>
                    <a:bodyPr/>
                    <a:lstStyle/>
                    <a:p>
                      <a:r>
                        <a:rPr kumimoji="1" lang="ja-JP" altLang="en-US" sz="1800" b="1" dirty="0"/>
                        <a:t>事後条件</a:t>
                      </a:r>
                    </a:p>
                  </a:txBody>
                  <a:tcPr marT="45721" marB="45721"/>
                </a:tc>
                <a:tc>
                  <a:txBody>
                    <a:bodyPr/>
                    <a:lstStyle/>
                    <a:p>
                      <a:r>
                        <a:rPr kumimoji="1" lang="ja-JP" altLang="en-US" sz="1800" dirty="0"/>
                        <a:t>削除したい日記の記録が削除されている</a:t>
                      </a:r>
                    </a:p>
                  </a:txBody>
                  <a:tcPr marT="45721" marB="45721"/>
                </a:tc>
                <a:extLst>
                  <a:ext uri="{0D108BD9-81ED-4DB2-BD59-A6C34878D82A}">
                    <a16:rowId xmlns:a16="http://schemas.microsoft.com/office/drawing/2014/main" val="1838157029"/>
                  </a:ext>
                </a:extLst>
              </a:tr>
              <a:tr h="1066802">
                <a:tc>
                  <a:txBody>
                    <a:bodyPr/>
                    <a:lstStyle/>
                    <a:p>
                      <a:r>
                        <a:rPr kumimoji="1" lang="ja-JP" altLang="en-US" sz="1800" b="1" dirty="0"/>
                        <a:t>基本フロー</a:t>
                      </a:r>
                    </a:p>
                  </a:txBody>
                  <a:tcPr marT="45721" marB="45721"/>
                </a:tc>
                <a:tc>
                  <a:txBody>
                    <a:bodyPr/>
                    <a:lstStyle/>
                    <a:p>
                      <a:pPr marL="342900" indent="-342900">
                        <a:buFont typeface="+mj-lt"/>
                        <a:buAutoNum type="arabicPeriod"/>
                      </a:pPr>
                      <a:r>
                        <a:rPr kumimoji="1" lang="ja-JP" altLang="en-US" sz="1800" dirty="0"/>
                        <a:t>ユーザーは，日記の記録の削除を指示する．</a:t>
                      </a:r>
                      <a:endParaRPr kumimoji="1" lang="en-US" altLang="ja-JP" sz="1800" dirty="0"/>
                    </a:p>
                    <a:p>
                      <a:pPr marL="342900" indent="-342900">
                        <a:buFont typeface="+mj-lt"/>
                        <a:buAutoNum type="arabicPeriod"/>
                      </a:pPr>
                      <a:r>
                        <a:rPr kumimoji="1" lang="ja-JP" altLang="en-US" sz="1800" dirty="0"/>
                        <a:t>システムは，操作の確認を行う画面を表示し，削除するかどうかユーザーに確認する．</a:t>
                      </a:r>
                      <a:endParaRPr kumimoji="1" lang="en-US" altLang="ja-JP" sz="1800" dirty="0"/>
                    </a:p>
                    <a:p>
                      <a:pPr marL="342900" indent="-342900">
                        <a:buFont typeface="+mj-lt"/>
                        <a:buAutoNum type="arabicPeriod"/>
                      </a:pPr>
                      <a:r>
                        <a:rPr kumimoji="1" lang="ja-JP" altLang="en-US" sz="1800" dirty="0"/>
                        <a:t>ユーザーは，削除する日記の内容を確認し，確定を指示しする．</a:t>
                      </a:r>
                      <a:endParaRPr kumimoji="1" lang="en-US" altLang="ja-JP" sz="1800" dirty="0"/>
                    </a:p>
                    <a:p>
                      <a:pPr marL="342900" indent="-342900">
                        <a:buFont typeface="+mj-lt"/>
                        <a:buAutoNum type="arabicPeriod"/>
                      </a:pPr>
                      <a:r>
                        <a:rPr kumimoji="1" lang="ja-JP" altLang="en-US" sz="1800" dirty="0"/>
                        <a:t>システムは，日記の記録内容を削除し，過去の日記を表示する画面を表示する．</a:t>
                      </a:r>
                      <a:endParaRPr kumimoji="1" lang="en-US" altLang="ja-JP" sz="1800" dirty="0"/>
                    </a:p>
                  </a:txBody>
                  <a:tcPr marT="45721" marB="45721"/>
                </a:tc>
                <a:extLst>
                  <a:ext uri="{0D108BD9-81ED-4DB2-BD59-A6C34878D82A}">
                    <a16:rowId xmlns:a16="http://schemas.microsoft.com/office/drawing/2014/main" val="2863296331"/>
                  </a:ext>
                </a:extLst>
              </a:tr>
              <a:tr h="1229362">
                <a:tc>
                  <a:txBody>
                    <a:bodyPr/>
                    <a:lstStyle/>
                    <a:p>
                      <a:r>
                        <a:rPr kumimoji="1" lang="ja-JP" altLang="en-US" sz="1800" b="1" dirty="0"/>
                        <a:t>代替フロー</a:t>
                      </a:r>
                    </a:p>
                  </a:txBody>
                  <a:tcPr marT="45721" marB="45721"/>
                </a:tc>
                <a:tc>
                  <a:txBody>
                    <a:bodyPr/>
                    <a:lstStyle/>
                    <a:p>
                      <a:r>
                        <a:rPr kumimoji="1" lang="en-US" altLang="ja-JP" sz="1800" dirty="0"/>
                        <a:t>3a.</a:t>
                      </a:r>
                      <a:r>
                        <a:rPr kumimoji="1" lang="ja-JP" altLang="en-US" sz="1800" dirty="0"/>
                        <a:t>  ユーザーが，日記の削除を行う操作を取り消した場合</a:t>
                      </a:r>
                      <a:endParaRPr kumimoji="1" lang="en-US" altLang="ja-JP" sz="1800" dirty="0"/>
                    </a:p>
                    <a:p>
                      <a:r>
                        <a:rPr kumimoji="1" lang="en-US" altLang="ja-JP" sz="1800" dirty="0"/>
                        <a:t>    3a1.  </a:t>
                      </a:r>
                      <a:r>
                        <a:rPr kumimoji="1" lang="ja-JP" altLang="en-US" sz="1800" dirty="0"/>
                        <a:t>システムは，日記の削除を行わず，個別の日記を表示する画面に戻る．</a:t>
                      </a:r>
                      <a:endParaRPr kumimoji="1" lang="en-US" altLang="ja-JP" sz="1800" dirty="0"/>
                    </a:p>
                  </a:txBody>
                  <a:tcPr marT="45721" marB="45721"/>
                </a:tc>
                <a:extLst>
                  <a:ext uri="{0D108BD9-81ED-4DB2-BD59-A6C34878D82A}">
                    <a16:rowId xmlns:a16="http://schemas.microsoft.com/office/drawing/2014/main" val="351957742"/>
                  </a:ext>
                </a:extLst>
              </a:tr>
            </a:tbl>
          </a:graphicData>
        </a:graphic>
      </p:graphicFrame>
    </p:spTree>
    <p:extLst>
      <p:ext uri="{BB962C8B-B14F-4D97-AF65-F5344CB8AC3E}">
        <p14:creationId xmlns:p14="http://schemas.microsoft.com/office/powerpoint/2010/main" val="2007629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E3638502-C636-85A1-EB1E-96BF389D2C4F}"/>
              </a:ext>
            </a:extLst>
          </p:cNvPr>
          <p:cNvGraphicFramePr>
            <a:graphicFrameLocks noGrp="1"/>
          </p:cNvGraphicFramePr>
          <p:nvPr>
            <p:extLst>
              <p:ext uri="{D42A27DB-BD31-4B8C-83A1-F6EECF244321}">
                <p14:modId xmlns:p14="http://schemas.microsoft.com/office/powerpoint/2010/main" val="4292996323"/>
              </p:ext>
            </p:extLst>
          </p:nvPr>
        </p:nvGraphicFramePr>
        <p:xfrm>
          <a:off x="313268" y="248982"/>
          <a:ext cx="11488413" cy="6426209"/>
        </p:xfrm>
        <a:graphic>
          <a:graphicData uri="http://schemas.openxmlformats.org/drawingml/2006/table">
            <a:tbl>
              <a:tblPr firstRow="1" bandRow="1">
                <a:tableStyleId>{5940675A-B579-460E-94D1-54222C63F5DA}</a:tableStyleId>
              </a:tblPr>
              <a:tblGrid>
                <a:gridCol w="1896768">
                  <a:extLst>
                    <a:ext uri="{9D8B030D-6E8A-4147-A177-3AD203B41FA5}">
                      <a16:colId xmlns:a16="http://schemas.microsoft.com/office/drawing/2014/main" val="1217521367"/>
                    </a:ext>
                  </a:extLst>
                </a:gridCol>
                <a:gridCol w="9591645">
                  <a:extLst>
                    <a:ext uri="{9D8B030D-6E8A-4147-A177-3AD203B41FA5}">
                      <a16:colId xmlns:a16="http://schemas.microsoft.com/office/drawing/2014/main" val="463772538"/>
                    </a:ext>
                  </a:extLst>
                </a:gridCol>
              </a:tblGrid>
              <a:tr h="370841">
                <a:tc>
                  <a:txBody>
                    <a:bodyPr/>
                    <a:lstStyle/>
                    <a:p>
                      <a:r>
                        <a:rPr kumimoji="1" lang="ja-JP" altLang="en-US" sz="1800" b="1" dirty="0"/>
                        <a:t>ユースケース名</a:t>
                      </a:r>
                    </a:p>
                  </a:txBody>
                  <a:tcPr marT="45721" marB="45721"/>
                </a:tc>
                <a:tc>
                  <a:txBody>
                    <a:bodyPr/>
                    <a:lstStyle/>
                    <a:p>
                      <a:r>
                        <a:rPr kumimoji="1" lang="ja-JP" altLang="en-US" sz="1800" dirty="0"/>
                        <a:t>過去の日記を編集する</a:t>
                      </a:r>
                      <a:r>
                        <a:rPr kumimoji="1" lang="en-US" altLang="ja-JP" sz="1800" dirty="0"/>
                        <a:t> #006</a:t>
                      </a:r>
                      <a:endParaRPr kumimoji="1" lang="ja-JP" altLang="en-US" sz="1800" dirty="0"/>
                    </a:p>
                  </a:txBody>
                  <a:tcPr marT="45721" marB="45721"/>
                </a:tc>
                <a:extLst>
                  <a:ext uri="{0D108BD9-81ED-4DB2-BD59-A6C34878D82A}">
                    <a16:rowId xmlns:a16="http://schemas.microsoft.com/office/drawing/2014/main" val="3416995552"/>
                  </a:ext>
                </a:extLst>
              </a:tr>
              <a:tr h="370841">
                <a:tc>
                  <a:txBody>
                    <a:bodyPr/>
                    <a:lstStyle/>
                    <a:p>
                      <a:r>
                        <a:rPr kumimoji="1" lang="ja-JP" altLang="en-US" sz="1800" b="1" dirty="0"/>
                        <a:t>概要</a:t>
                      </a:r>
                    </a:p>
                  </a:txBody>
                  <a:tcPr marT="45721" marB="45721"/>
                </a:tc>
                <a:tc>
                  <a:txBody>
                    <a:bodyPr/>
                    <a:lstStyle/>
                    <a:p>
                      <a:r>
                        <a:rPr kumimoji="1" lang="ja-JP" altLang="en-US" sz="1800" dirty="0"/>
                        <a:t>ユーザーが記録した日記を編集することができる</a:t>
                      </a:r>
                    </a:p>
                  </a:txBody>
                  <a:tcPr marT="45721" marB="45721"/>
                </a:tc>
                <a:extLst>
                  <a:ext uri="{0D108BD9-81ED-4DB2-BD59-A6C34878D82A}">
                    <a16:rowId xmlns:a16="http://schemas.microsoft.com/office/drawing/2014/main" val="2958897725"/>
                  </a:ext>
                </a:extLst>
              </a:tr>
              <a:tr h="370841">
                <a:tc>
                  <a:txBody>
                    <a:bodyPr/>
                    <a:lstStyle/>
                    <a:p>
                      <a:r>
                        <a:rPr kumimoji="1" lang="ja-JP" altLang="en-US" sz="1800" b="1" dirty="0"/>
                        <a:t>アクター</a:t>
                      </a:r>
                    </a:p>
                  </a:txBody>
                  <a:tcPr marT="45721" marB="45721"/>
                </a:tc>
                <a:tc>
                  <a:txBody>
                    <a:bodyPr/>
                    <a:lstStyle/>
                    <a:p>
                      <a:r>
                        <a:rPr kumimoji="1" lang="ja-JP" altLang="en-US" sz="1800" dirty="0"/>
                        <a:t>ユーザー</a:t>
                      </a:r>
                    </a:p>
                  </a:txBody>
                  <a:tcPr marT="45721" marB="45721"/>
                </a:tc>
                <a:extLst>
                  <a:ext uri="{0D108BD9-81ED-4DB2-BD59-A6C34878D82A}">
                    <a16:rowId xmlns:a16="http://schemas.microsoft.com/office/drawing/2014/main" val="4008061471"/>
                  </a:ext>
                </a:extLst>
              </a:tr>
              <a:tr h="370841">
                <a:tc>
                  <a:txBody>
                    <a:bodyPr/>
                    <a:lstStyle/>
                    <a:p>
                      <a:r>
                        <a:rPr kumimoji="1" lang="ja-JP" altLang="en-US" sz="1800" b="1" dirty="0"/>
                        <a:t>事前条件</a:t>
                      </a:r>
                    </a:p>
                  </a:txBody>
                  <a:tcPr marT="45721" marB="45721"/>
                </a:tc>
                <a:tc>
                  <a:txBody>
                    <a:bodyPr/>
                    <a:lstStyle/>
                    <a:p>
                      <a:r>
                        <a:rPr kumimoji="1" lang="ja-JP" altLang="en-US" sz="1800" dirty="0"/>
                        <a:t>編集したい日記の個別の日記を表示する画面が表示されている</a:t>
                      </a:r>
                    </a:p>
                  </a:txBody>
                  <a:tcPr marT="45721" marB="45721"/>
                </a:tc>
                <a:extLst>
                  <a:ext uri="{0D108BD9-81ED-4DB2-BD59-A6C34878D82A}">
                    <a16:rowId xmlns:a16="http://schemas.microsoft.com/office/drawing/2014/main" val="2256437875"/>
                  </a:ext>
                </a:extLst>
              </a:tr>
              <a:tr h="370841">
                <a:tc>
                  <a:txBody>
                    <a:bodyPr/>
                    <a:lstStyle/>
                    <a:p>
                      <a:r>
                        <a:rPr kumimoji="1" lang="ja-JP" altLang="en-US" sz="1800" b="1" dirty="0"/>
                        <a:t>事後条件</a:t>
                      </a:r>
                    </a:p>
                  </a:txBody>
                  <a:tcPr marT="45721" marB="45721"/>
                </a:tc>
                <a:tc>
                  <a:txBody>
                    <a:bodyPr/>
                    <a:lstStyle/>
                    <a:p>
                      <a:r>
                        <a:rPr kumimoji="1" lang="ja-JP" altLang="en-US" sz="1800" dirty="0"/>
                        <a:t>編集したい日記の記録が編集されている</a:t>
                      </a:r>
                    </a:p>
                  </a:txBody>
                  <a:tcPr marT="45721" marB="45721"/>
                </a:tc>
                <a:extLst>
                  <a:ext uri="{0D108BD9-81ED-4DB2-BD59-A6C34878D82A}">
                    <a16:rowId xmlns:a16="http://schemas.microsoft.com/office/drawing/2014/main" val="1838157029"/>
                  </a:ext>
                </a:extLst>
              </a:tr>
              <a:tr h="1066802">
                <a:tc>
                  <a:txBody>
                    <a:bodyPr/>
                    <a:lstStyle/>
                    <a:p>
                      <a:r>
                        <a:rPr kumimoji="1" lang="ja-JP" altLang="en-US" sz="1800" b="1" dirty="0"/>
                        <a:t>基本フロー</a:t>
                      </a:r>
                    </a:p>
                  </a:txBody>
                  <a:tcPr marT="45721" marB="45721"/>
                </a:tc>
                <a:tc>
                  <a:txBody>
                    <a:bodyPr/>
                    <a:lstStyle/>
                    <a:p>
                      <a:pPr marL="342900" indent="-342900">
                        <a:buFont typeface="+mj-lt"/>
                        <a:buAutoNum type="arabicPeriod"/>
                      </a:pPr>
                      <a:r>
                        <a:rPr kumimoji="1" lang="ja-JP" altLang="en-US" sz="1800" dirty="0"/>
                        <a:t>ユーザーは，日記の記録の編集を指示する．</a:t>
                      </a:r>
                      <a:endParaRPr kumimoji="1" lang="en-US" altLang="ja-JP" sz="1800" dirty="0"/>
                    </a:p>
                    <a:p>
                      <a:pPr marL="342900" indent="-342900">
                        <a:buFont typeface="+mj-lt"/>
                        <a:buAutoNum type="arabicPeriod"/>
                      </a:pPr>
                      <a:r>
                        <a:rPr kumimoji="1" lang="ja-JP" altLang="en-US" sz="1800" dirty="0"/>
                        <a:t>システムは，操作の確認を行う画面を表示し，編集するかどうかユーザーに確認する．</a:t>
                      </a:r>
                      <a:endParaRPr kumimoji="1" lang="en-US" altLang="ja-JP" sz="1800" dirty="0"/>
                    </a:p>
                    <a:p>
                      <a:pPr marL="342900" indent="-342900">
                        <a:buFont typeface="+mj-lt"/>
                        <a:buAutoNum type="arabicPeriod"/>
                      </a:pPr>
                      <a:r>
                        <a:rPr kumimoji="1" lang="ja-JP" altLang="en-US" sz="1800" dirty="0"/>
                        <a:t>ユーザーは，編集する日記の内容を確認し，確定を指示しする．</a:t>
                      </a:r>
                      <a:endParaRPr kumimoji="1" lang="en-US" altLang="ja-JP" sz="1800" dirty="0"/>
                    </a:p>
                    <a:p>
                      <a:pPr marL="342900" indent="-342900">
                        <a:buFont typeface="+mj-lt"/>
                        <a:buAutoNum type="arabicPeriod"/>
                      </a:pPr>
                      <a:r>
                        <a:rPr kumimoji="1" lang="ja-JP" altLang="en-US" sz="1800" dirty="0"/>
                        <a:t>システムは，日記を編集する画面を表示し，編集前の日記の記録内容を出力する．</a:t>
                      </a:r>
                      <a:endParaRPr kumimoji="1" lang="en-US" altLang="ja-JP" sz="1800" dirty="0"/>
                    </a:p>
                    <a:p>
                      <a:pPr marL="342900" indent="-342900">
                        <a:buFont typeface="+mj-lt"/>
                        <a:buAutoNum type="arabicPeriod"/>
                      </a:pPr>
                      <a:r>
                        <a:rPr kumimoji="1" lang="ja-JP" altLang="en-US" sz="1800" dirty="0"/>
                        <a:t>ユーザーは，日記の記録内容を編集し，内容確認を指示する．</a:t>
                      </a:r>
                      <a:endParaRPr kumimoji="1" lang="en-US" altLang="ja-JP" sz="1800" dirty="0"/>
                    </a:p>
                    <a:p>
                      <a:pPr marL="342900" indent="-342900">
                        <a:buFont typeface="+mj-lt"/>
                        <a:buAutoNum type="arabicPeriod"/>
                      </a:pPr>
                      <a:r>
                        <a:rPr kumimoji="1" lang="ja-JP" altLang="en-US" sz="1800" dirty="0"/>
                        <a:t>システムは．操作の確認を行う画面を表示し，日記の記録内容を出力する．</a:t>
                      </a:r>
                      <a:endParaRPr kumimoji="1" lang="en-US" altLang="ja-JP" sz="1800" dirty="0"/>
                    </a:p>
                    <a:p>
                      <a:pPr marL="342900" indent="-342900">
                        <a:buFont typeface="+mj-lt"/>
                        <a:buAutoNum type="arabicPeriod"/>
                      </a:pPr>
                      <a:r>
                        <a:rPr kumimoji="1" lang="ja-JP" altLang="en-US" sz="1800" dirty="0"/>
                        <a:t>ユーザーは，日記の記録内容を確認し，確定を指示する．</a:t>
                      </a:r>
                    </a:p>
                    <a:p>
                      <a:pPr marL="342900" indent="-342900">
                        <a:buFont typeface="+mj-lt"/>
                        <a:buAutoNum type="arabicPeriod"/>
                      </a:pPr>
                      <a:r>
                        <a:rPr kumimoji="1" lang="ja-JP" altLang="en-US" sz="1800" dirty="0"/>
                        <a:t>システムは，日記の投稿内容を確定し，過去の日記を表示する画面を表示し，日記の記録を出力する．</a:t>
                      </a:r>
                    </a:p>
                  </a:txBody>
                  <a:tcPr marT="45721" marB="45721"/>
                </a:tc>
                <a:extLst>
                  <a:ext uri="{0D108BD9-81ED-4DB2-BD59-A6C34878D82A}">
                    <a16:rowId xmlns:a16="http://schemas.microsoft.com/office/drawing/2014/main" val="2863296331"/>
                  </a:ext>
                </a:extLst>
              </a:tr>
              <a:tr h="1229362">
                <a:tc>
                  <a:txBody>
                    <a:bodyPr/>
                    <a:lstStyle/>
                    <a:p>
                      <a:r>
                        <a:rPr kumimoji="1" lang="ja-JP" altLang="en-US" sz="1800" b="1" dirty="0"/>
                        <a:t>代替フロー</a:t>
                      </a:r>
                    </a:p>
                  </a:txBody>
                  <a:tcPr marT="45721" marB="45721"/>
                </a:tc>
                <a:tc>
                  <a:txBody>
                    <a:bodyPr/>
                    <a:lstStyle/>
                    <a:p>
                      <a:r>
                        <a:rPr kumimoji="1" lang="en-US" altLang="ja-JP" sz="1400" dirty="0"/>
                        <a:t>3a.</a:t>
                      </a:r>
                      <a:r>
                        <a:rPr kumimoji="1" lang="ja-JP" altLang="en-US" sz="1400" dirty="0"/>
                        <a:t>  ユーザーが，日記の編集を行う操作を取り消した場合</a:t>
                      </a:r>
                      <a:endParaRPr kumimoji="1" lang="en-US" altLang="ja-JP" sz="1400" dirty="0"/>
                    </a:p>
                    <a:p>
                      <a:r>
                        <a:rPr kumimoji="1" lang="en-US" altLang="ja-JP" sz="1400" dirty="0"/>
                        <a:t>    3a1.  </a:t>
                      </a:r>
                      <a:r>
                        <a:rPr kumimoji="1" lang="ja-JP" altLang="en-US" sz="1400" dirty="0"/>
                        <a:t>システムは，日記の編集を行わず，個別の日記を表示する画面に戻る．</a:t>
                      </a:r>
                      <a:endParaRPr kumimoji="1" lang="en-US" altLang="ja-JP" sz="1400" dirty="0"/>
                    </a:p>
                    <a:p>
                      <a:r>
                        <a:rPr kumimoji="1" lang="en-US" altLang="ja-JP" sz="1400" dirty="0"/>
                        <a:t>6a.</a:t>
                      </a:r>
                      <a:r>
                        <a:rPr kumimoji="1" lang="ja-JP" altLang="en-US" sz="1400" dirty="0"/>
                        <a:t>  入力した日記の投稿内容が文字数制限を超えた場合</a:t>
                      </a:r>
                      <a:endParaRPr kumimoji="1" lang="en-US" altLang="ja-JP" sz="1400" dirty="0"/>
                    </a:p>
                    <a:p>
                      <a:pPr marL="863600" indent="-1100138">
                        <a:tabLst/>
                      </a:pPr>
                      <a:r>
                        <a:rPr kumimoji="1" lang="en-US" altLang="ja-JP" sz="1400" dirty="0"/>
                        <a:t>    6a1.  </a:t>
                      </a:r>
                      <a:r>
                        <a:rPr kumimoji="1" lang="ja-JP" altLang="en-US" sz="1400" dirty="0"/>
                        <a:t>システムは，日記の投稿内容が文字数制限を超えた旨をユーザーへ表示し，投稿内容の修正を促す．</a:t>
                      </a:r>
                      <a:endParaRPr kumimoji="1" lang="en-US" altLang="ja-JP" sz="1400" dirty="0"/>
                    </a:p>
                    <a:p>
                      <a:r>
                        <a:rPr kumimoji="1" lang="en-US" altLang="ja-JP" sz="1400" dirty="0"/>
                        <a:t>    6a2.  </a:t>
                      </a:r>
                      <a:r>
                        <a:rPr kumimoji="1" lang="ja-JP" altLang="en-US" sz="1400" dirty="0"/>
                        <a:t>基本フロー</a:t>
                      </a:r>
                      <a:r>
                        <a:rPr kumimoji="1" lang="en-US" altLang="ja-JP" sz="1400" dirty="0"/>
                        <a:t>5.</a:t>
                      </a:r>
                      <a:r>
                        <a:rPr kumimoji="1" lang="ja-JP" altLang="en-US" sz="1400" dirty="0"/>
                        <a:t>に戻る．</a:t>
                      </a:r>
                      <a:endParaRPr kumimoji="1" lang="en-US" altLang="ja-JP" sz="1400" dirty="0"/>
                    </a:p>
                    <a:p>
                      <a:r>
                        <a:rPr kumimoji="1" lang="en-US" altLang="ja-JP" sz="1400" dirty="0"/>
                        <a:t>7a.  </a:t>
                      </a:r>
                      <a:r>
                        <a:rPr kumimoji="1" lang="ja-JP" altLang="en-US" sz="1400" dirty="0"/>
                        <a:t>日記の投稿内容を修正したい場合</a:t>
                      </a:r>
                      <a:endParaRPr kumimoji="1" lang="en-US" altLang="ja-JP" sz="1400" dirty="0"/>
                    </a:p>
                    <a:p>
                      <a:r>
                        <a:rPr kumimoji="1" lang="en-US" altLang="ja-JP" sz="1400" dirty="0"/>
                        <a:t>    7a1.  </a:t>
                      </a:r>
                      <a:r>
                        <a:rPr kumimoji="1" lang="ja-JP" altLang="en-US" sz="1400" dirty="0"/>
                        <a:t>ユーザーは，修正を指示する．</a:t>
                      </a:r>
                      <a:endParaRPr kumimoji="1" lang="en-US" altLang="ja-JP" sz="1400" dirty="0"/>
                    </a:p>
                    <a:p>
                      <a:r>
                        <a:rPr kumimoji="1" lang="en-US" altLang="ja-JP" sz="1400" dirty="0"/>
                        <a:t>    7a2.  </a:t>
                      </a:r>
                      <a:r>
                        <a:rPr kumimoji="1" lang="ja-JP" altLang="en-US" sz="1400" dirty="0"/>
                        <a:t>システムは，日記を記録する入力画面を表示し，入力済みの日記の記録内容を出力．</a:t>
                      </a:r>
                      <a:endParaRPr kumimoji="1" lang="en-US" altLang="ja-JP" sz="1400" dirty="0"/>
                    </a:p>
                    <a:p>
                      <a:r>
                        <a:rPr kumimoji="1" lang="en-US" altLang="ja-JP" sz="1400" dirty="0"/>
                        <a:t>    7a3.  </a:t>
                      </a:r>
                      <a:r>
                        <a:rPr kumimoji="1" lang="ja-JP" altLang="en-US" sz="1400" dirty="0"/>
                        <a:t>基本フロー</a:t>
                      </a:r>
                      <a:r>
                        <a:rPr kumimoji="1" lang="en-US" altLang="ja-JP" sz="1400" dirty="0"/>
                        <a:t>5.</a:t>
                      </a:r>
                      <a:r>
                        <a:rPr kumimoji="1" lang="ja-JP" altLang="en-US" sz="1400" dirty="0"/>
                        <a:t>にもどる．</a:t>
                      </a:r>
                    </a:p>
                  </a:txBody>
                  <a:tcPr marT="45721" marB="45721"/>
                </a:tc>
                <a:extLst>
                  <a:ext uri="{0D108BD9-81ED-4DB2-BD59-A6C34878D82A}">
                    <a16:rowId xmlns:a16="http://schemas.microsoft.com/office/drawing/2014/main" val="351957742"/>
                  </a:ext>
                </a:extLst>
              </a:tr>
            </a:tbl>
          </a:graphicData>
        </a:graphic>
      </p:graphicFrame>
    </p:spTree>
    <p:extLst>
      <p:ext uri="{BB962C8B-B14F-4D97-AF65-F5344CB8AC3E}">
        <p14:creationId xmlns:p14="http://schemas.microsoft.com/office/powerpoint/2010/main" val="591723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E3638502-C636-85A1-EB1E-96BF389D2C4F}"/>
              </a:ext>
            </a:extLst>
          </p:cNvPr>
          <p:cNvGraphicFramePr>
            <a:graphicFrameLocks noGrp="1"/>
          </p:cNvGraphicFramePr>
          <p:nvPr>
            <p:extLst>
              <p:ext uri="{D42A27DB-BD31-4B8C-83A1-F6EECF244321}">
                <p14:modId xmlns:p14="http://schemas.microsoft.com/office/powerpoint/2010/main" val="2421686985"/>
              </p:ext>
            </p:extLst>
          </p:nvPr>
        </p:nvGraphicFramePr>
        <p:xfrm>
          <a:off x="313268" y="248982"/>
          <a:ext cx="11565467" cy="4419610"/>
        </p:xfrm>
        <a:graphic>
          <a:graphicData uri="http://schemas.openxmlformats.org/drawingml/2006/table">
            <a:tbl>
              <a:tblPr firstRow="1" bandRow="1">
                <a:tableStyleId>{5940675A-B579-460E-94D1-54222C63F5DA}</a:tableStyleId>
              </a:tblPr>
              <a:tblGrid>
                <a:gridCol w="1896768">
                  <a:extLst>
                    <a:ext uri="{9D8B030D-6E8A-4147-A177-3AD203B41FA5}">
                      <a16:colId xmlns:a16="http://schemas.microsoft.com/office/drawing/2014/main" val="1217521367"/>
                    </a:ext>
                  </a:extLst>
                </a:gridCol>
                <a:gridCol w="9668699">
                  <a:extLst>
                    <a:ext uri="{9D8B030D-6E8A-4147-A177-3AD203B41FA5}">
                      <a16:colId xmlns:a16="http://schemas.microsoft.com/office/drawing/2014/main" val="463772538"/>
                    </a:ext>
                  </a:extLst>
                </a:gridCol>
              </a:tblGrid>
              <a:tr h="370841">
                <a:tc>
                  <a:txBody>
                    <a:bodyPr/>
                    <a:lstStyle/>
                    <a:p>
                      <a:r>
                        <a:rPr kumimoji="1" lang="ja-JP" altLang="en-US" sz="1800" b="1" dirty="0"/>
                        <a:t>ユースケース名</a:t>
                      </a:r>
                    </a:p>
                  </a:txBody>
                  <a:tcPr marT="45721" marB="45721"/>
                </a:tc>
                <a:tc>
                  <a:txBody>
                    <a:bodyPr/>
                    <a:lstStyle/>
                    <a:p>
                      <a:r>
                        <a:rPr kumimoji="1" lang="en-US" altLang="ja-JP" sz="1800" dirty="0"/>
                        <a:t>AI</a:t>
                      </a:r>
                      <a:r>
                        <a:rPr kumimoji="1" lang="ja-JP" altLang="en-US" sz="1800" dirty="0"/>
                        <a:t>に質問を投げかける</a:t>
                      </a:r>
                      <a:r>
                        <a:rPr kumimoji="1" lang="en-US" altLang="ja-JP" sz="1800" dirty="0"/>
                        <a:t> #007</a:t>
                      </a:r>
                      <a:endParaRPr kumimoji="1" lang="ja-JP" altLang="en-US" sz="1800" dirty="0"/>
                    </a:p>
                  </a:txBody>
                  <a:tcPr marT="45721" marB="45721"/>
                </a:tc>
                <a:extLst>
                  <a:ext uri="{0D108BD9-81ED-4DB2-BD59-A6C34878D82A}">
                    <a16:rowId xmlns:a16="http://schemas.microsoft.com/office/drawing/2014/main" val="3416995552"/>
                  </a:ext>
                </a:extLst>
              </a:tr>
              <a:tr h="370841">
                <a:tc>
                  <a:txBody>
                    <a:bodyPr/>
                    <a:lstStyle/>
                    <a:p>
                      <a:r>
                        <a:rPr kumimoji="1" lang="ja-JP" altLang="en-US" sz="1800" b="1" dirty="0"/>
                        <a:t>概要</a:t>
                      </a:r>
                    </a:p>
                  </a:txBody>
                  <a:tcPr marT="45721" marB="45721"/>
                </a:tc>
                <a:tc>
                  <a:txBody>
                    <a:bodyPr/>
                    <a:lstStyle/>
                    <a:p>
                      <a:r>
                        <a:rPr kumimoji="1" lang="ja-JP" altLang="en-US" sz="1800" dirty="0"/>
                        <a:t>新規に開始した感情分析</a:t>
                      </a:r>
                      <a:r>
                        <a:rPr kumimoji="1" lang="en-US" altLang="ja-JP" sz="1800" dirty="0"/>
                        <a:t>AI</a:t>
                      </a:r>
                      <a:r>
                        <a:rPr kumimoji="1" lang="ja-JP" altLang="en-US" sz="1800" dirty="0"/>
                        <a:t>との対話や記録した日記に関連して，感情分析</a:t>
                      </a:r>
                      <a:r>
                        <a:rPr kumimoji="1" lang="en-US" altLang="ja-JP" sz="1800" dirty="0"/>
                        <a:t>AI</a:t>
                      </a:r>
                      <a:r>
                        <a:rPr kumimoji="1" lang="ja-JP" altLang="en-US" sz="1800" dirty="0"/>
                        <a:t>へ質問の返答を得ることが出来る．</a:t>
                      </a:r>
                    </a:p>
                  </a:txBody>
                  <a:tcPr marT="45721" marB="45721"/>
                </a:tc>
                <a:extLst>
                  <a:ext uri="{0D108BD9-81ED-4DB2-BD59-A6C34878D82A}">
                    <a16:rowId xmlns:a16="http://schemas.microsoft.com/office/drawing/2014/main" val="2958897725"/>
                  </a:ext>
                </a:extLst>
              </a:tr>
              <a:tr h="370841">
                <a:tc>
                  <a:txBody>
                    <a:bodyPr/>
                    <a:lstStyle/>
                    <a:p>
                      <a:r>
                        <a:rPr kumimoji="1" lang="ja-JP" altLang="en-US" sz="1800" b="1" dirty="0"/>
                        <a:t>アクター</a:t>
                      </a:r>
                    </a:p>
                  </a:txBody>
                  <a:tcPr marT="45721" marB="45721"/>
                </a:tc>
                <a:tc>
                  <a:txBody>
                    <a:bodyPr/>
                    <a:lstStyle/>
                    <a:p>
                      <a:r>
                        <a:rPr kumimoji="1" lang="ja-JP" altLang="en-US" sz="1800" dirty="0"/>
                        <a:t>ユーザー</a:t>
                      </a:r>
                    </a:p>
                  </a:txBody>
                  <a:tcPr marT="45721" marB="45721"/>
                </a:tc>
                <a:extLst>
                  <a:ext uri="{0D108BD9-81ED-4DB2-BD59-A6C34878D82A}">
                    <a16:rowId xmlns:a16="http://schemas.microsoft.com/office/drawing/2014/main" val="4008061471"/>
                  </a:ext>
                </a:extLst>
              </a:tr>
              <a:tr h="370841">
                <a:tc>
                  <a:txBody>
                    <a:bodyPr/>
                    <a:lstStyle/>
                    <a:p>
                      <a:r>
                        <a:rPr kumimoji="1" lang="ja-JP" altLang="en-US" sz="1800" b="1" dirty="0"/>
                        <a:t>事前条件</a:t>
                      </a:r>
                    </a:p>
                  </a:txBody>
                  <a:tcPr marT="45721" marB="45721"/>
                </a:tc>
                <a:tc>
                  <a:txBody>
                    <a:bodyPr/>
                    <a:lstStyle/>
                    <a:p>
                      <a:r>
                        <a:rPr kumimoji="1" lang="en-US" altLang="ja-JP" sz="1800" dirty="0"/>
                        <a:t>AI</a:t>
                      </a:r>
                      <a:r>
                        <a:rPr kumimoji="1" lang="ja-JP" altLang="en-US" sz="1800" dirty="0"/>
                        <a:t>と会話をする画面または，個別の日記を表示する画面が表示されている</a:t>
                      </a:r>
                    </a:p>
                  </a:txBody>
                  <a:tcPr marT="45721" marB="45721"/>
                </a:tc>
                <a:extLst>
                  <a:ext uri="{0D108BD9-81ED-4DB2-BD59-A6C34878D82A}">
                    <a16:rowId xmlns:a16="http://schemas.microsoft.com/office/drawing/2014/main" val="2256437875"/>
                  </a:ext>
                </a:extLst>
              </a:tr>
              <a:tr h="370841">
                <a:tc>
                  <a:txBody>
                    <a:bodyPr/>
                    <a:lstStyle/>
                    <a:p>
                      <a:r>
                        <a:rPr kumimoji="1" lang="ja-JP" altLang="en-US" sz="1800" b="1" dirty="0"/>
                        <a:t>事後条件</a:t>
                      </a:r>
                    </a:p>
                  </a:txBody>
                  <a:tcPr marT="45721" marB="45721"/>
                </a:tc>
                <a:tc>
                  <a:txBody>
                    <a:bodyPr/>
                    <a:lstStyle/>
                    <a:p>
                      <a:r>
                        <a:rPr kumimoji="1" lang="ja-JP" altLang="en-US" sz="1800" dirty="0"/>
                        <a:t>ユーザーの質問に対して感情分析</a:t>
                      </a:r>
                      <a:r>
                        <a:rPr kumimoji="1" lang="en-US" altLang="ja-JP" sz="1800" dirty="0"/>
                        <a:t>AI</a:t>
                      </a:r>
                      <a:r>
                        <a:rPr kumimoji="1" lang="ja-JP" altLang="en-US" sz="1800" dirty="0"/>
                        <a:t>からの返答を得ている</a:t>
                      </a:r>
                    </a:p>
                  </a:txBody>
                  <a:tcPr marT="45721" marB="45721"/>
                </a:tc>
                <a:extLst>
                  <a:ext uri="{0D108BD9-81ED-4DB2-BD59-A6C34878D82A}">
                    <a16:rowId xmlns:a16="http://schemas.microsoft.com/office/drawing/2014/main" val="1838157029"/>
                  </a:ext>
                </a:extLst>
              </a:tr>
              <a:tr h="1066802">
                <a:tc>
                  <a:txBody>
                    <a:bodyPr/>
                    <a:lstStyle/>
                    <a:p>
                      <a:r>
                        <a:rPr kumimoji="1" lang="ja-JP" altLang="en-US" sz="1800" b="1" dirty="0"/>
                        <a:t>基本フロー</a:t>
                      </a:r>
                    </a:p>
                  </a:txBody>
                  <a:tcPr marT="45721" marB="45721"/>
                </a:tc>
                <a:tc>
                  <a:txBody>
                    <a:bodyPr/>
                    <a:lstStyle/>
                    <a:p>
                      <a:pPr marL="342900" indent="-342900">
                        <a:buFont typeface="+mj-lt"/>
                        <a:buAutoNum type="arabicPeriod"/>
                      </a:pPr>
                      <a:r>
                        <a:rPr kumimoji="1" lang="ja-JP" altLang="en-US" sz="1800" dirty="0"/>
                        <a:t>ユーザーは，感情分析</a:t>
                      </a:r>
                      <a:r>
                        <a:rPr kumimoji="1" lang="en-US" altLang="ja-JP" sz="1800" dirty="0"/>
                        <a:t>AI</a:t>
                      </a:r>
                      <a:r>
                        <a:rPr kumimoji="1" lang="ja-JP" altLang="en-US" sz="1800" dirty="0"/>
                        <a:t>への質問の投げかけをシステムに指示する．</a:t>
                      </a:r>
                      <a:endParaRPr kumimoji="1" lang="en-US" altLang="ja-JP" sz="1800" dirty="0"/>
                    </a:p>
                    <a:p>
                      <a:pPr marL="342900" indent="-342900">
                        <a:buFont typeface="+mj-lt"/>
                        <a:buAutoNum type="arabicPeriod"/>
                      </a:pPr>
                      <a:r>
                        <a:rPr kumimoji="1" lang="ja-JP" altLang="en-US" sz="1800" dirty="0"/>
                        <a:t>システムは，ユーザーからの質問内容を感情分析</a:t>
                      </a:r>
                      <a:r>
                        <a:rPr kumimoji="1" lang="en-US" altLang="ja-JP" sz="1800" dirty="0"/>
                        <a:t>AI</a:t>
                      </a:r>
                      <a:r>
                        <a:rPr kumimoji="1" lang="ja-JP" altLang="en-US" sz="1800" dirty="0"/>
                        <a:t>へ送信し，返答を得る．</a:t>
                      </a:r>
                      <a:endParaRPr kumimoji="1" lang="en-US" altLang="ja-JP" sz="1800" dirty="0"/>
                    </a:p>
                    <a:p>
                      <a:pPr marL="342900" indent="-342900">
                        <a:buFont typeface="+mj-lt"/>
                        <a:buAutoNum type="arabicPeriod"/>
                      </a:pPr>
                      <a:r>
                        <a:rPr kumimoji="1" lang="ja-JP" altLang="en-US" sz="1800" dirty="0"/>
                        <a:t>システムは，感情分析</a:t>
                      </a:r>
                      <a:r>
                        <a:rPr kumimoji="1" lang="en-US" altLang="ja-JP" sz="1800" dirty="0"/>
                        <a:t>AI</a:t>
                      </a:r>
                      <a:r>
                        <a:rPr kumimoji="1" lang="ja-JP" altLang="en-US" sz="1800" dirty="0"/>
                        <a:t>から得た返答結果を出力する．</a:t>
                      </a:r>
                      <a:endParaRPr kumimoji="1" lang="en-US" altLang="ja-JP" sz="1800" dirty="0"/>
                    </a:p>
                  </a:txBody>
                  <a:tcPr marT="45721" marB="45721"/>
                </a:tc>
                <a:extLst>
                  <a:ext uri="{0D108BD9-81ED-4DB2-BD59-A6C34878D82A}">
                    <a16:rowId xmlns:a16="http://schemas.microsoft.com/office/drawing/2014/main" val="2863296331"/>
                  </a:ext>
                </a:extLst>
              </a:tr>
              <a:tr h="1229362">
                <a:tc>
                  <a:txBody>
                    <a:bodyPr/>
                    <a:lstStyle/>
                    <a:p>
                      <a:r>
                        <a:rPr kumimoji="1" lang="ja-JP" altLang="en-US" sz="1800" b="1" dirty="0"/>
                        <a:t>代替フロー</a:t>
                      </a:r>
                    </a:p>
                  </a:txBody>
                  <a:tcPr marT="45721" marB="45721"/>
                </a:tc>
                <a:tc>
                  <a:txBody>
                    <a:bodyPr/>
                    <a:lstStyle/>
                    <a:p>
                      <a:r>
                        <a:rPr kumimoji="1" lang="en-US" altLang="ja-JP" sz="1800" dirty="0"/>
                        <a:t>3a.</a:t>
                      </a:r>
                      <a:r>
                        <a:rPr kumimoji="1" lang="ja-JP" altLang="en-US" sz="1800" dirty="0"/>
                        <a:t>  ユーザーが，続けて感情分析</a:t>
                      </a:r>
                      <a:r>
                        <a:rPr kumimoji="1" lang="en-US" altLang="ja-JP" sz="1800" dirty="0"/>
                        <a:t>AI</a:t>
                      </a:r>
                      <a:r>
                        <a:rPr kumimoji="1" lang="ja-JP" altLang="en-US" sz="1800" dirty="0"/>
                        <a:t>との対話を行う場合．</a:t>
                      </a:r>
                      <a:endParaRPr kumimoji="1" lang="en-US" altLang="ja-JP" sz="1800" dirty="0"/>
                    </a:p>
                    <a:p>
                      <a:r>
                        <a:rPr kumimoji="1" lang="en-US" altLang="ja-JP" sz="1800" dirty="0"/>
                        <a:t>    3a1.  </a:t>
                      </a:r>
                      <a:r>
                        <a:rPr kumimoji="1" lang="ja-JP" altLang="en-US" sz="1800" dirty="0"/>
                        <a:t>基本フロー</a:t>
                      </a:r>
                      <a:r>
                        <a:rPr kumimoji="1" lang="en-US" altLang="ja-JP" sz="1800" dirty="0"/>
                        <a:t>1</a:t>
                      </a:r>
                      <a:r>
                        <a:rPr kumimoji="1" lang="ja-JP" altLang="en-US" sz="1800" dirty="0"/>
                        <a:t>に戻る</a:t>
                      </a:r>
                      <a:endParaRPr kumimoji="1" lang="en-US" altLang="ja-JP" sz="1800" dirty="0"/>
                    </a:p>
                  </a:txBody>
                  <a:tcPr marT="45721" marB="45721"/>
                </a:tc>
                <a:extLst>
                  <a:ext uri="{0D108BD9-81ED-4DB2-BD59-A6C34878D82A}">
                    <a16:rowId xmlns:a16="http://schemas.microsoft.com/office/drawing/2014/main" val="351957742"/>
                  </a:ext>
                </a:extLst>
              </a:tr>
            </a:tbl>
          </a:graphicData>
        </a:graphic>
      </p:graphicFrame>
    </p:spTree>
    <p:extLst>
      <p:ext uri="{BB962C8B-B14F-4D97-AF65-F5344CB8AC3E}">
        <p14:creationId xmlns:p14="http://schemas.microsoft.com/office/powerpoint/2010/main" val="1265558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E3638502-C636-85A1-EB1E-96BF389D2C4F}"/>
              </a:ext>
            </a:extLst>
          </p:cNvPr>
          <p:cNvGraphicFramePr>
            <a:graphicFrameLocks noGrp="1"/>
          </p:cNvGraphicFramePr>
          <p:nvPr>
            <p:extLst>
              <p:ext uri="{D42A27DB-BD31-4B8C-83A1-F6EECF244321}">
                <p14:modId xmlns:p14="http://schemas.microsoft.com/office/powerpoint/2010/main" val="1571827414"/>
              </p:ext>
            </p:extLst>
          </p:nvPr>
        </p:nvGraphicFramePr>
        <p:xfrm>
          <a:off x="313268" y="248982"/>
          <a:ext cx="11565467" cy="4546609"/>
        </p:xfrm>
        <a:graphic>
          <a:graphicData uri="http://schemas.openxmlformats.org/drawingml/2006/table">
            <a:tbl>
              <a:tblPr firstRow="1" bandRow="1">
                <a:tableStyleId>{5940675A-B579-460E-94D1-54222C63F5DA}</a:tableStyleId>
              </a:tblPr>
              <a:tblGrid>
                <a:gridCol w="1896768">
                  <a:extLst>
                    <a:ext uri="{9D8B030D-6E8A-4147-A177-3AD203B41FA5}">
                      <a16:colId xmlns:a16="http://schemas.microsoft.com/office/drawing/2014/main" val="1217521367"/>
                    </a:ext>
                  </a:extLst>
                </a:gridCol>
                <a:gridCol w="9668699">
                  <a:extLst>
                    <a:ext uri="{9D8B030D-6E8A-4147-A177-3AD203B41FA5}">
                      <a16:colId xmlns:a16="http://schemas.microsoft.com/office/drawing/2014/main" val="463772538"/>
                    </a:ext>
                  </a:extLst>
                </a:gridCol>
              </a:tblGrid>
              <a:tr h="370841">
                <a:tc>
                  <a:txBody>
                    <a:bodyPr/>
                    <a:lstStyle/>
                    <a:p>
                      <a:r>
                        <a:rPr kumimoji="1" lang="ja-JP" altLang="en-US" sz="1800" b="1" dirty="0"/>
                        <a:t>ユースケース名</a:t>
                      </a:r>
                    </a:p>
                  </a:txBody>
                  <a:tcPr marT="45721" marB="45721"/>
                </a:tc>
                <a:tc>
                  <a:txBody>
                    <a:bodyPr/>
                    <a:lstStyle/>
                    <a:p>
                      <a:r>
                        <a:rPr kumimoji="1" lang="en-US" altLang="ja-JP" sz="1800" dirty="0"/>
                        <a:t>AI</a:t>
                      </a:r>
                      <a:r>
                        <a:rPr kumimoji="1" lang="ja-JP" altLang="en-US" sz="1800" dirty="0"/>
                        <a:t>との会話を終了する </a:t>
                      </a:r>
                      <a:r>
                        <a:rPr kumimoji="1" lang="en-US" altLang="ja-JP" sz="1800" dirty="0"/>
                        <a:t>#008</a:t>
                      </a:r>
                      <a:endParaRPr kumimoji="1" lang="ja-JP" altLang="en-US" sz="1800" dirty="0"/>
                    </a:p>
                  </a:txBody>
                  <a:tcPr marT="45721" marB="45721"/>
                </a:tc>
                <a:extLst>
                  <a:ext uri="{0D108BD9-81ED-4DB2-BD59-A6C34878D82A}">
                    <a16:rowId xmlns:a16="http://schemas.microsoft.com/office/drawing/2014/main" val="3416995552"/>
                  </a:ext>
                </a:extLst>
              </a:tr>
              <a:tr h="370841">
                <a:tc>
                  <a:txBody>
                    <a:bodyPr/>
                    <a:lstStyle/>
                    <a:p>
                      <a:r>
                        <a:rPr kumimoji="1" lang="ja-JP" altLang="en-US" sz="1800" b="1" dirty="0"/>
                        <a:t>概要</a:t>
                      </a:r>
                    </a:p>
                  </a:txBody>
                  <a:tcPr marT="45721" marB="45721"/>
                </a:tc>
                <a:tc>
                  <a:txBody>
                    <a:bodyPr/>
                    <a:lstStyle/>
                    <a:p>
                      <a:r>
                        <a:rPr kumimoji="1" lang="ja-JP" altLang="en-US" sz="1800" dirty="0"/>
                        <a:t>新規に開始した感情分析</a:t>
                      </a:r>
                      <a:r>
                        <a:rPr kumimoji="1" lang="en-US" altLang="ja-JP" sz="1800" dirty="0"/>
                        <a:t>AI</a:t>
                      </a:r>
                      <a:r>
                        <a:rPr kumimoji="1" lang="ja-JP" altLang="en-US" sz="1800" dirty="0"/>
                        <a:t>との会話を終了することが出来る</a:t>
                      </a:r>
                    </a:p>
                  </a:txBody>
                  <a:tcPr marT="45721" marB="45721"/>
                </a:tc>
                <a:extLst>
                  <a:ext uri="{0D108BD9-81ED-4DB2-BD59-A6C34878D82A}">
                    <a16:rowId xmlns:a16="http://schemas.microsoft.com/office/drawing/2014/main" val="2958897725"/>
                  </a:ext>
                </a:extLst>
              </a:tr>
              <a:tr h="370841">
                <a:tc>
                  <a:txBody>
                    <a:bodyPr/>
                    <a:lstStyle/>
                    <a:p>
                      <a:r>
                        <a:rPr kumimoji="1" lang="ja-JP" altLang="en-US" sz="1800" b="1" dirty="0"/>
                        <a:t>アクター</a:t>
                      </a:r>
                    </a:p>
                  </a:txBody>
                  <a:tcPr marT="45721" marB="45721"/>
                </a:tc>
                <a:tc>
                  <a:txBody>
                    <a:bodyPr/>
                    <a:lstStyle/>
                    <a:p>
                      <a:r>
                        <a:rPr kumimoji="1" lang="ja-JP" altLang="en-US" sz="1800" dirty="0"/>
                        <a:t>ユーザー</a:t>
                      </a:r>
                    </a:p>
                  </a:txBody>
                  <a:tcPr marT="45721" marB="45721"/>
                </a:tc>
                <a:extLst>
                  <a:ext uri="{0D108BD9-81ED-4DB2-BD59-A6C34878D82A}">
                    <a16:rowId xmlns:a16="http://schemas.microsoft.com/office/drawing/2014/main" val="4008061471"/>
                  </a:ext>
                </a:extLst>
              </a:tr>
              <a:tr h="370841">
                <a:tc>
                  <a:txBody>
                    <a:bodyPr/>
                    <a:lstStyle/>
                    <a:p>
                      <a:r>
                        <a:rPr kumimoji="1" lang="ja-JP" altLang="en-US" sz="1800" b="1" dirty="0"/>
                        <a:t>事前条件</a:t>
                      </a:r>
                    </a:p>
                  </a:txBody>
                  <a:tcPr marT="45721" marB="45721"/>
                </a:tc>
                <a:tc>
                  <a:txBody>
                    <a:bodyPr/>
                    <a:lstStyle/>
                    <a:p>
                      <a:r>
                        <a:rPr kumimoji="1" lang="en-US" altLang="ja-JP" sz="1800" dirty="0"/>
                        <a:t>AI</a:t>
                      </a:r>
                      <a:r>
                        <a:rPr kumimoji="1" lang="ja-JP" altLang="en-US" sz="1800" dirty="0"/>
                        <a:t>と会話をする画面が表示されている</a:t>
                      </a:r>
                    </a:p>
                  </a:txBody>
                  <a:tcPr marT="45721" marB="45721"/>
                </a:tc>
                <a:extLst>
                  <a:ext uri="{0D108BD9-81ED-4DB2-BD59-A6C34878D82A}">
                    <a16:rowId xmlns:a16="http://schemas.microsoft.com/office/drawing/2014/main" val="2256437875"/>
                  </a:ext>
                </a:extLst>
              </a:tr>
              <a:tr h="370841">
                <a:tc>
                  <a:txBody>
                    <a:bodyPr/>
                    <a:lstStyle/>
                    <a:p>
                      <a:r>
                        <a:rPr kumimoji="1" lang="ja-JP" altLang="en-US" sz="1800" b="1" dirty="0"/>
                        <a:t>事後条件</a:t>
                      </a:r>
                    </a:p>
                  </a:txBody>
                  <a:tcPr marT="45721" marB="45721"/>
                </a:tc>
                <a:tc>
                  <a:txBody>
                    <a:bodyPr/>
                    <a:lstStyle/>
                    <a:p>
                      <a:r>
                        <a:rPr kumimoji="1" lang="ja-JP" altLang="en-US" sz="1800" dirty="0"/>
                        <a:t>メイン画面が表示されている</a:t>
                      </a:r>
                    </a:p>
                  </a:txBody>
                  <a:tcPr marT="45721" marB="45721"/>
                </a:tc>
                <a:extLst>
                  <a:ext uri="{0D108BD9-81ED-4DB2-BD59-A6C34878D82A}">
                    <a16:rowId xmlns:a16="http://schemas.microsoft.com/office/drawing/2014/main" val="1838157029"/>
                  </a:ext>
                </a:extLst>
              </a:tr>
              <a:tr h="1066802">
                <a:tc>
                  <a:txBody>
                    <a:bodyPr/>
                    <a:lstStyle/>
                    <a:p>
                      <a:r>
                        <a:rPr kumimoji="1" lang="ja-JP" altLang="en-US" sz="1800" b="1" dirty="0"/>
                        <a:t>基本フロー</a:t>
                      </a:r>
                    </a:p>
                  </a:txBody>
                  <a:tcPr marT="45721" marB="45721"/>
                </a:tc>
                <a:tc>
                  <a:txBody>
                    <a:bodyPr/>
                    <a:lstStyle/>
                    <a:p>
                      <a:pPr marL="342900" indent="-342900">
                        <a:buFont typeface="+mj-lt"/>
                        <a:buAutoNum type="arabicPeriod"/>
                      </a:pPr>
                      <a:r>
                        <a:rPr kumimoji="1" lang="ja-JP" altLang="en-US" sz="1800" dirty="0"/>
                        <a:t>ユーザーは，感情分析</a:t>
                      </a:r>
                      <a:r>
                        <a:rPr kumimoji="1" lang="en-US" altLang="ja-JP" sz="1800" dirty="0"/>
                        <a:t>AI</a:t>
                      </a:r>
                      <a:r>
                        <a:rPr kumimoji="1" lang="ja-JP" altLang="en-US" sz="1800" dirty="0"/>
                        <a:t>との会話の終了をシステムに指示する．</a:t>
                      </a:r>
                      <a:endParaRPr kumimoji="1" lang="en-US" altLang="ja-JP" sz="1800" dirty="0"/>
                    </a:p>
                    <a:p>
                      <a:pPr marL="342900" indent="-342900">
                        <a:buFont typeface="+mj-lt"/>
                        <a:buAutoNum type="arabicPeriod"/>
                      </a:pPr>
                      <a:r>
                        <a:rPr kumimoji="1" lang="ja-JP" altLang="en-US" sz="1800" dirty="0"/>
                        <a:t>システムは，操作の確認を行う画面を表示し，会話を終了するかどうかユーザーに確認する．</a:t>
                      </a:r>
                      <a:endParaRPr kumimoji="1" lang="en-US" altLang="ja-JP" sz="1800" dirty="0"/>
                    </a:p>
                    <a:p>
                      <a:pPr marL="342900" indent="-342900">
                        <a:buFont typeface="+mj-lt"/>
                        <a:buAutoNum type="arabicPeriod"/>
                      </a:pPr>
                      <a:r>
                        <a:rPr kumimoji="1" lang="ja-JP" altLang="en-US" sz="1800" dirty="0"/>
                        <a:t>ユーザーは，操作の確認を行った後，確定を指示する．</a:t>
                      </a:r>
                      <a:endParaRPr kumimoji="1" lang="en-US" altLang="ja-JP" sz="1800" dirty="0"/>
                    </a:p>
                    <a:p>
                      <a:pPr marL="342900" indent="-342900">
                        <a:buFont typeface="+mj-lt"/>
                        <a:buAutoNum type="arabicPeriod"/>
                      </a:pPr>
                      <a:r>
                        <a:rPr kumimoji="1" lang="ja-JP" altLang="en-US" sz="1800" dirty="0"/>
                        <a:t>システムは，感情分析</a:t>
                      </a:r>
                      <a:r>
                        <a:rPr kumimoji="1" lang="en-US" altLang="ja-JP" sz="1800" dirty="0"/>
                        <a:t>AI</a:t>
                      </a:r>
                      <a:r>
                        <a:rPr kumimoji="1" lang="ja-JP" altLang="en-US" sz="1800" dirty="0"/>
                        <a:t>との会話内容を削除し，メイン画面を表示する．</a:t>
                      </a:r>
                      <a:endParaRPr kumimoji="1" lang="en-US" altLang="ja-JP" sz="1800" dirty="0"/>
                    </a:p>
                  </a:txBody>
                  <a:tcPr marT="45721" marB="45721"/>
                </a:tc>
                <a:extLst>
                  <a:ext uri="{0D108BD9-81ED-4DB2-BD59-A6C34878D82A}">
                    <a16:rowId xmlns:a16="http://schemas.microsoft.com/office/drawing/2014/main" val="2863296331"/>
                  </a:ext>
                </a:extLst>
              </a:tr>
              <a:tr h="1229362">
                <a:tc>
                  <a:txBody>
                    <a:bodyPr/>
                    <a:lstStyle/>
                    <a:p>
                      <a:r>
                        <a:rPr kumimoji="1" lang="ja-JP" altLang="en-US" sz="1800" b="1" dirty="0"/>
                        <a:t>代替フロー</a:t>
                      </a:r>
                    </a:p>
                  </a:txBody>
                  <a:tcPr marT="45721" marB="45721"/>
                </a:tc>
                <a:tc>
                  <a:txBody>
                    <a:bodyPr/>
                    <a:lstStyle/>
                    <a:p>
                      <a:r>
                        <a:rPr kumimoji="1" lang="en-US" altLang="ja-JP" sz="1800" dirty="0"/>
                        <a:t>3a.  </a:t>
                      </a:r>
                      <a:r>
                        <a:rPr kumimoji="1" lang="ja-JP" altLang="en-US" sz="1800" dirty="0"/>
                        <a:t>ユーザーが，操作を取り消した場合</a:t>
                      </a:r>
                    </a:p>
                    <a:p>
                      <a:r>
                        <a:rPr kumimoji="1" lang="ja-JP" altLang="en-US" sz="1800" dirty="0"/>
                        <a:t>    </a:t>
                      </a:r>
                      <a:r>
                        <a:rPr kumimoji="1" lang="en-US" altLang="ja-JP" sz="1800" dirty="0"/>
                        <a:t>3a1.  </a:t>
                      </a:r>
                      <a:r>
                        <a:rPr kumimoji="1" lang="ja-JP" altLang="en-US" sz="1800" dirty="0"/>
                        <a:t>システムは，感情分析</a:t>
                      </a:r>
                      <a:r>
                        <a:rPr kumimoji="1" lang="en-US" altLang="ja-JP" sz="1800" dirty="0"/>
                        <a:t>AI</a:t>
                      </a:r>
                      <a:r>
                        <a:rPr kumimoji="1" lang="ja-JP" altLang="en-US" sz="1800" dirty="0"/>
                        <a:t>との会話内容を削除せず，</a:t>
                      </a:r>
                      <a:r>
                        <a:rPr kumimoji="1" lang="en-US" altLang="ja-JP" sz="1800" dirty="0"/>
                        <a:t>AI</a:t>
                      </a:r>
                      <a:r>
                        <a:rPr kumimoji="1" lang="ja-JP" altLang="en-US" sz="1800" dirty="0"/>
                        <a:t>と会話をする画面にもどる．</a:t>
                      </a:r>
                      <a:endParaRPr kumimoji="1" lang="en-US" altLang="ja-JP" sz="1800" dirty="0"/>
                    </a:p>
                  </a:txBody>
                  <a:tcPr marT="45721" marB="45721"/>
                </a:tc>
                <a:extLst>
                  <a:ext uri="{0D108BD9-81ED-4DB2-BD59-A6C34878D82A}">
                    <a16:rowId xmlns:a16="http://schemas.microsoft.com/office/drawing/2014/main" val="351957742"/>
                  </a:ext>
                </a:extLst>
              </a:tr>
            </a:tbl>
          </a:graphicData>
        </a:graphic>
      </p:graphicFrame>
    </p:spTree>
    <p:extLst>
      <p:ext uri="{BB962C8B-B14F-4D97-AF65-F5344CB8AC3E}">
        <p14:creationId xmlns:p14="http://schemas.microsoft.com/office/powerpoint/2010/main" val="373657049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Roboto">
      <a:majorFont>
        <a:latin typeface="Roboto Medium"/>
        <a:ea typeface="ヒラギノ角ゴ ProN W6"/>
        <a:cs typeface=""/>
      </a:majorFont>
      <a:minorFont>
        <a:latin typeface="Roboto"/>
        <a:ea typeface="ヒラギノ角ゴ ProN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6172</TotalTime>
  <Words>1922</Words>
  <Application>Microsoft Office PowerPoint</Application>
  <PresentationFormat>ワイド画面</PresentationFormat>
  <Paragraphs>220</Paragraphs>
  <Slides>12</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12</vt:i4>
      </vt:variant>
    </vt:vector>
  </HeadingPairs>
  <TitlesOfParts>
    <vt:vector size="16" baseType="lpstr">
      <vt:lpstr>Arial</vt:lpstr>
      <vt:lpstr>Roboto</vt:lpstr>
      <vt:lpstr>Roboto Medium</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上原　拓也</dc:creator>
  <cp:lastModifiedBy>上原　拓也</cp:lastModifiedBy>
  <cp:revision>11</cp:revision>
  <dcterms:created xsi:type="dcterms:W3CDTF">2024-04-26T05:07:46Z</dcterms:created>
  <dcterms:modified xsi:type="dcterms:W3CDTF">2024-05-13T03:49:50Z</dcterms:modified>
</cp:coreProperties>
</file>