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画面遷移図" id="{14952EDB-A278-457F-9789-B50C3F2881F6}">
          <p14:sldIdLst>
            <p14:sldId id="256"/>
          </p14:sldIdLst>
        </p14:section>
        <p14:section name="ユーザー" id="{070FC07B-B0DA-41DE-9FE9-FBCBF5D8BF36}">
          <p14:sldIdLst>
            <p14:sldId id="257"/>
            <p14:sldId id="258"/>
            <p14:sldId id="259"/>
            <p14:sldId id="260"/>
            <p14:sldId id="261"/>
            <p14:sldId id="263"/>
            <p14:sldId id="264"/>
            <p14:sldId id="265"/>
          </p14:sldIdLst>
        </p14:section>
        <p14:section name="感情分析AI" id="{98C48175-DAA0-4C24-81DA-F8EE5457E893}">
          <p14:sldIdLst>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6" d="100"/>
          <a:sy n="116" d="100"/>
        </p:scale>
        <p:origin x="9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AAE5C-8F1D-84D9-CC6F-DAD6E94F1B9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5A2FDB9-56E8-80F5-8C21-E7DC0907DE9A}"/>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267FFC-1AA9-99F7-2902-0A9BDF7E37A5}"/>
              </a:ext>
            </a:extLst>
          </p:cNvPr>
          <p:cNvSpPr>
            <a:spLocks noGrp="1"/>
          </p:cNvSpPr>
          <p:nvPr>
            <p:ph type="dt" sz="half" idx="10"/>
          </p:nvPr>
        </p:nvSpPr>
        <p:spPr/>
        <p:txBody>
          <a:bodyPr/>
          <a:lstStyle/>
          <a:p>
            <a:fld id="{88C963D9-D4AF-4211-B3E7-23510E779024}"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D25733FB-4E09-8354-93D3-7D93813DAB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F61752-367F-CAC3-1014-00D4F2FFD2BE}"/>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241491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BF7380-E102-BDD5-AD98-CFEF49F199C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18CDBA9-2163-11F4-6CB2-73C7526348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528CBD-E73C-2F3D-75FB-F728B38C1369}"/>
              </a:ext>
            </a:extLst>
          </p:cNvPr>
          <p:cNvSpPr>
            <a:spLocks noGrp="1"/>
          </p:cNvSpPr>
          <p:nvPr>
            <p:ph type="dt" sz="half" idx="10"/>
          </p:nvPr>
        </p:nvSpPr>
        <p:spPr/>
        <p:txBody>
          <a:bodyPr/>
          <a:lstStyle/>
          <a:p>
            <a:fld id="{88C963D9-D4AF-4211-B3E7-23510E779024}"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F02BD10B-6053-DBA7-7BFB-D0003A37E0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718C57-01C4-F138-A03C-1AE7A9C9A129}"/>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88096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0FFACD3-BEF3-5E1E-413A-78339DA2B798}"/>
              </a:ext>
            </a:extLst>
          </p:cNvPr>
          <p:cNvSpPr>
            <a:spLocks noGrp="1"/>
          </p:cNvSpPr>
          <p:nvPr>
            <p:ph type="title" orient="vert"/>
          </p:nvPr>
        </p:nvSpPr>
        <p:spPr>
          <a:xfrm>
            <a:off x="8724899"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FDC97D1-72EB-9EC0-9476-4D09EB18C74A}"/>
              </a:ext>
            </a:extLst>
          </p:cNvPr>
          <p:cNvSpPr>
            <a:spLocks noGrp="1"/>
          </p:cNvSpPr>
          <p:nvPr>
            <p:ph type="body" orient="vert" idx="1"/>
          </p:nvPr>
        </p:nvSpPr>
        <p:spPr>
          <a:xfrm>
            <a:off x="838199"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F34F6B-F138-822B-4C56-BBED6C4FC13E}"/>
              </a:ext>
            </a:extLst>
          </p:cNvPr>
          <p:cNvSpPr>
            <a:spLocks noGrp="1"/>
          </p:cNvSpPr>
          <p:nvPr>
            <p:ph type="dt" sz="half" idx="10"/>
          </p:nvPr>
        </p:nvSpPr>
        <p:spPr/>
        <p:txBody>
          <a:bodyPr/>
          <a:lstStyle/>
          <a:p>
            <a:fld id="{88C963D9-D4AF-4211-B3E7-23510E779024}"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7AEAC90F-B1F5-51B3-E5D4-19893F7A1A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71CD9-956F-A5E1-3F78-E123E2179BB1}"/>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40733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7F704-C424-CD6E-39C2-FA5F75C22D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903D61-E8BA-C748-3903-1EC194F1BC3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460F96-3DAB-6B46-3D7E-F7D9FEA8BCE3}"/>
              </a:ext>
            </a:extLst>
          </p:cNvPr>
          <p:cNvSpPr>
            <a:spLocks noGrp="1"/>
          </p:cNvSpPr>
          <p:nvPr>
            <p:ph type="dt" sz="half" idx="10"/>
          </p:nvPr>
        </p:nvSpPr>
        <p:spPr/>
        <p:txBody>
          <a:bodyPr/>
          <a:lstStyle/>
          <a:p>
            <a:fld id="{88C963D9-D4AF-4211-B3E7-23510E779024}"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BB1BBE00-AC0A-664C-4081-69C7639A4B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F55DDD-FECC-B34B-5AE7-2D74B6C34233}"/>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61906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C7B76-7CDC-476E-5B94-D381FC617F19}"/>
              </a:ext>
            </a:extLst>
          </p:cNvPr>
          <p:cNvSpPr>
            <a:spLocks noGrp="1"/>
          </p:cNvSpPr>
          <p:nvPr>
            <p:ph type="title"/>
          </p:nvPr>
        </p:nvSpPr>
        <p:spPr>
          <a:xfrm>
            <a:off x="831852"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200722-AA7F-FFCA-1DED-493448CFBE33}"/>
              </a:ext>
            </a:extLst>
          </p:cNvPr>
          <p:cNvSpPr>
            <a:spLocks noGrp="1"/>
          </p:cNvSpPr>
          <p:nvPr>
            <p:ph type="body" idx="1"/>
          </p:nvPr>
        </p:nvSpPr>
        <p:spPr>
          <a:xfrm>
            <a:off x="831852" y="4589464"/>
            <a:ext cx="10515600" cy="1500187"/>
          </a:xfrm>
        </p:spPr>
        <p:txBody>
          <a:bodyPr/>
          <a:lstStyle>
            <a:lvl1pPr marL="0" indent="0">
              <a:buNone/>
              <a:defRPr sz="2400">
                <a:solidFill>
                  <a:schemeClr val="tx1">
                    <a:tint val="82000"/>
                  </a:schemeClr>
                </a:solidFill>
              </a:defRPr>
            </a:lvl1pPr>
            <a:lvl2pPr marL="457206" indent="0">
              <a:buNone/>
              <a:defRPr sz="2000">
                <a:solidFill>
                  <a:schemeClr val="tx1">
                    <a:tint val="82000"/>
                  </a:schemeClr>
                </a:solidFill>
              </a:defRPr>
            </a:lvl2pPr>
            <a:lvl3pPr marL="914411" indent="0">
              <a:buNone/>
              <a:defRPr sz="1801">
                <a:solidFill>
                  <a:schemeClr val="tx1">
                    <a:tint val="82000"/>
                  </a:schemeClr>
                </a:solidFill>
              </a:defRPr>
            </a:lvl3pPr>
            <a:lvl4pPr marL="1371617" indent="0">
              <a:buNone/>
              <a:defRPr sz="1600">
                <a:solidFill>
                  <a:schemeClr val="tx1">
                    <a:tint val="82000"/>
                  </a:schemeClr>
                </a:solidFill>
              </a:defRPr>
            </a:lvl4pPr>
            <a:lvl5pPr marL="1828823" indent="0">
              <a:buNone/>
              <a:defRPr sz="1600">
                <a:solidFill>
                  <a:schemeClr val="tx1">
                    <a:tint val="82000"/>
                  </a:schemeClr>
                </a:solidFill>
              </a:defRPr>
            </a:lvl5pPr>
            <a:lvl6pPr marL="2286029" indent="0">
              <a:buNone/>
              <a:defRPr sz="1600">
                <a:solidFill>
                  <a:schemeClr val="tx1">
                    <a:tint val="82000"/>
                  </a:schemeClr>
                </a:solidFill>
              </a:defRPr>
            </a:lvl6pPr>
            <a:lvl7pPr marL="2743234" indent="0">
              <a:buNone/>
              <a:defRPr sz="1600">
                <a:solidFill>
                  <a:schemeClr val="tx1">
                    <a:tint val="82000"/>
                  </a:schemeClr>
                </a:solidFill>
              </a:defRPr>
            </a:lvl7pPr>
            <a:lvl8pPr marL="3200440" indent="0">
              <a:buNone/>
              <a:defRPr sz="1600">
                <a:solidFill>
                  <a:schemeClr val="tx1">
                    <a:tint val="82000"/>
                  </a:schemeClr>
                </a:solidFill>
              </a:defRPr>
            </a:lvl8pPr>
            <a:lvl9pPr marL="3657646"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B0CD185-E818-A959-0E1B-E46103F50472}"/>
              </a:ext>
            </a:extLst>
          </p:cNvPr>
          <p:cNvSpPr>
            <a:spLocks noGrp="1"/>
          </p:cNvSpPr>
          <p:nvPr>
            <p:ph type="dt" sz="half" idx="10"/>
          </p:nvPr>
        </p:nvSpPr>
        <p:spPr/>
        <p:txBody>
          <a:bodyPr/>
          <a:lstStyle/>
          <a:p>
            <a:fld id="{88C963D9-D4AF-4211-B3E7-23510E779024}"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CF32B19E-F396-EE69-1F99-0412FA8BA7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BB724F-53B0-F109-BCA7-8AD2A976DC01}"/>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14780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A1AAC7-9C42-4CBB-4751-9ABDC8C90D6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CA6B23-8680-FE9C-99F8-796A654B99C4}"/>
              </a:ext>
            </a:extLst>
          </p:cNvPr>
          <p:cNvSpPr>
            <a:spLocks noGrp="1"/>
          </p:cNvSpPr>
          <p:nvPr>
            <p:ph sz="half" idx="1"/>
          </p:nvPr>
        </p:nvSpPr>
        <p:spPr>
          <a:xfrm>
            <a:off x="838201"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4310D1-426F-B0C8-673E-F83B5B9F621E}"/>
              </a:ext>
            </a:extLst>
          </p:cNvPr>
          <p:cNvSpPr>
            <a:spLocks noGrp="1"/>
          </p:cNvSpPr>
          <p:nvPr>
            <p:ph sz="half" idx="2"/>
          </p:nvPr>
        </p:nvSpPr>
        <p:spPr>
          <a:xfrm>
            <a:off x="6172201"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0169AF1-5158-A4A5-B229-28B77CBAED93}"/>
              </a:ext>
            </a:extLst>
          </p:cNvPr>
          <p:cNvSpPr>
            <a:spLocks noGrp="1"/>
          </p:cNvSpPr>
          <p:nvPr>
            <p:ph type="dt" sz="half" idx="10"/>
          </p:nvPr>
        </p:nvSpPr>
        <p:spPr/>
        <p:txBody>
          <a:bodyPr/>
          <a:lstStyle/>
          <a:p>
            <a:fld id="{88C963D9-D4AF-4211-B3E7-23510E779024}" type="datetimeFigureOut">
              <a:rPr kumimoji="1" lang="ja-JP" altLang="en-US" smtClean="0"/>
              <a:t>2024/5/30</a:t>
            </a:fld>
            <a:endParaRPr kumimoji="1" lang="ja-JP" altLang="en-US"/>
          </a:p>
        </p:txBody>
      </p:sp>
      <p:sp>
        <p:nvSpPr>
          <p:cNvPr id="6" name="フッター プレースホルダー 5">
            <a:extLst>
              <a:ext uri="{FF2B5EF4-FFF2-40B4-BE49-F238E27FC236}">
                <a16:creationId xmlns:a16="http://schemas.microsoft.com/office/drawing/2014/main" id="{897D7AE8-7D9C-099D-00CD-671761CFD0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8519D8-B93E-1A3B-B064-5C933C1D031F}"/>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184261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EC640F-8588-615F-F53E-6D0E872FD7F6}"/>
              </a:ext>
            </a:extLst>
          </p:cNvPr>
          <p:cNvSpPr>
            <a:spLocks noGrp="1"/>
          </p:cNvSpPr>
          <p:nvPr>
            <p:ph type="title"/>
          </p:nvPr>
        </p:nvSpPr>
        <p:spPr>
          <a:xfrm>
            <a:off x="839789"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FF5ACCA-6D55-9861-5262-F2286CD4A03C}"/>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4FDF466-EA1B-86B7-0600-CBF9E6864542}"/>
              </a:ext>
            </a:extLst>
          </p:cNvPr>
          <p:cNvSpPr>
            <a:spLocks noGrp="1"/>
          </p:cNvSpPr>
          <p:nvPr>
            <p:ph sz="half" idx="2"/>
          </p:nvPr>
        </p:nvSpPr>
        <p:spPr>
          <a:xfrm>
            <a:off x="839789" y="2505076"/>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2C936C0-2DB3-9C83-34E3-CE7BFB88101D}"/>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E4E49D-F53B-80EA-57CC-2DA0F88DBCE0}"/>
              </a:ext>
            </a:extLst>
          </p:cNvPr>
          <p:cNvSpPr>
            <a:spLocks noGrp="1"/>
          </p:cNvSpPr>
          <p:nvPr>
            <p:ph sz="quarter" idx="4"/>
          </p:nvPr>
        </p:nvSpPr>
        <p:spPr>
          <a:xfrm>
            <a:off x="6172202" y="2505076"/>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9C6B3-37E0-5B65-C13B-6B26155BB457}"/>
              </a:ext>
            </a:extLst>
          </p:cNvPr>
          <p:cNvSpPr>
            <a:spLocks noGrp="1"/>
          </p:cNvSpPr>
          <p:nvPr>
            <p:ph type="dt" sz="half" idx="10"/>
          </p:nvPr>
        </p:nvSpPr>
        <p:spPr/>
        <p:txBody>
          <a:bodyPr/>
          <a:lstStyle/>
          <a:p>
            <a:fld id="{88C963D9-D4AF-4211-B3E7-23510E779024}" type="datetimeFigureOut">
              <a:rPr kumimoji="1" lang="ja-JP" altLang="en-US" smtClean="0"/>
              <a:t>2024/5/30</a:t>
            </a:fld>
            <a:endParaRPr kumimoji="1" lang="ja-JP" altLang="en-US"/>
          </a:p>
        </p:txBody>
      </p:sp>
      <p:sp>
        <p:nvSpPr>
          <p:cNvPr id="8" name="フッター プレースホルダー 7">
            <a:extLst>
              <a:ext uri="{FF2B5EF4-FFF2-40B4-BE49-F238E27FC236}">
                <a16:creationId xmlns:a16="http://schemas.microsoft.com/office/drawing/2014/main" id="{C0DAC433-8DE5-9C10-F2C1-8F3D749CF2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EFD925C-893D-9CAB-DAE8-615FF9EB756B}"/>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285888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2288AE-9542-BA4D-31DA-51F588E2F25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A6A6191-D083-59F1-A699-EE960AEB4AFC}"/>
              </a:ext>
            </a:extLst>
          </p:cNvPr>
          <p:cNvSpPr>
            <a:spLocks noGrp="1"/>
          </p:cNvSpPr>
          <p:nvPr>
            <p:ph type="dt" sz="half" idx="10"/>
          </p:nvPr>
        </p:nvSpPr>
        <p:spPr/>
        <p:txBody>
          <a:bodyPr/>
          <a:lstStyle/>
          <a:p>
            <a:fld id="{88C963D9-D4AF-4211-B3E7-23510E779024}" type="datetimeFigureOut">
              <a:rPr kumimoji="1" lang="ja-JP" altLang="en-US" smtClean="0"/>
              <a:t>2024/5/30</a:t>
            </a:fld>
            <a:endParaRPr kumimoji="1" lang="ja-JP" altLang="en-US"/>
          </a:p>
        </p:txBody>
      </p:sp>
      <p:sp>
        <p:nvSpPr>
          <p:cNvPr id="4" name="フッター プレースホルダー 3">
            <a:extLst>
              <a:ext uri="{FF2B5EF4-FFF2-40B4-BE49-F238E27FC236}">
                <a16:creationId xmlns:a16="http://schemas.microsoft.com/office/drawing/2014/main" id="{8C3DEA53-AE5F-F850-183E-BA3C02DC76B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12AF57-758D-D389-F163-7CB8C2BC20DC}"/>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79497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A56CAE-FF27-BE5F-711F-76BE91D8F32B}"/>
              </a:ext>
            </a:extLst>
          </p:cNvPr>
          <p:cNvSpPr>
            <a:spLocks noGrp="1"/>
          </p:cNvSpPr>
          <p:nvPr>
            <p:ph type="dt" sz="half" idx="10"/>
          </p:nvPr>
        </p:nvSpPr>
        <p:spPr/>
        <p:txBody>
          <a:bodyPr/>
          <a:lstStyle/>
          <a:p>
            <a:fld id="{88C963D9-D4AF-4211-B3E7-23510E779024}" type="datetimeFigureOut">
              <a:rPr kumimoji="1" lang="ja-JP" altLang="en-US" smtClean="0"/>
              <a:t>2024/5/30</a:t>
            </a:fld>
            <a:endParaRPr kumimoji="1" lang="ja-JP" altLang="en-US"/>
          </a:p>
        </p:txBody>
      </p:sp>
      <p:sp>
        <p:nvSpPr>
          <p:cNvPr id="3" name="フッター プレースホルダー 2">
            <a:extLst>
              <a:ext uri="{FF2B5EF4-FFF2-40B4-BE49-F238E27FC236}">
                <a16:creationId xmlns:a16="http://schemas.microsoft.com/office/drawing/2014/main" id="{7486814E-C650-DEA8-22BC-DA79D72F57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A7F9D29-F09E-218D-A1A9-A4F9CE780A3A}"/>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24953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CDD8A-5E43-26A4-2074-892534A5AB9E}"/>
              </a:ext>
            </a:extLst>
          </p:cNvPr>
          <p:cNvSpPr>
            <a:spLocks noGrp="1"/>
          </p:cNvSpPr>
          <p:nvPr>
            <p:ph type="title"/>
          </p:nvPr>
        </p:nvSpPr>
        <p:spPr>
          <a:xfrm>
            <a:off x="839790" y="457200"/>
            <a:ext cx="3932236"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3C2DBF-FD29-18E2-914D-066CA99EEC70}"/>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8375C9F-A8B0-8EA7-6A49-4099D197D0DB}"/>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12F68A-2F9D-94F6-9575-72091D75C010}"/>
              </a:ext>
            </a:extLst>
          </p:cNvPr>
          <p:cNvSpPr>
            <a:spLocks noGrp="1"/>
          </p:cNvSpPr>
          <p:nvPr>
            <p:ph type="dt" sz="half" idx="10"/>
          </p:nvPr>
        </p:nvSpPr>
        <p:spPr/>
        <p:txBody>
          <a:bodyPr/>
          <a:lstStyle/>
          <a:p>
            <a:fld id="{88C963D9-D4AF-4211-B3E7-23510E779024}" type="datetimeFigureOut">
              <a:rPr kumimoji="1" lang="ja-JP" altLang="en-US" smtClean="0"/>
              <a:t>2024/5/30</a:t>
            </a:fld>
            <a:endParaRPr kumimoji="1" lang="ja-JP" altLang="en-US"/>
          </a:p>
        </p:txBody>
      </p:sp>
      <p:sp>
        <p:nvSpPr>
          <p:cNvPr id="6" name="フッター プレースホルダー 5">
            <a:extLst>
              <a:ext uri="{FF2B5EF4-FFF2-40B4-BE49-F238E27FC236}">
                <a16:creationId xmlns:a16="http://schemas.microsoft.com/office/drawing/2014/main" id="{2F30AF32-E25B-1FE0-418C-EBF7B67FC0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11F2A5-944F-6533-497B-FA80798C9E6B}"/>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235701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87C574-207E-8B09-3B5F-2BE85889A948}"/>
              </a:ext>
            </a:extLst>
          </p:cNvPr>
          <p:cNvSpPr>
            <a:spLocks noGrp="1"/>
          </p:cNvSpPr>
          <p:nvPr>
            <p:ph type="title"/>
          </p:nvPr>
        </p:nvSpPr>
        <p:spPr>
          <a:xfrm>
            <a:off x="839790" y="457200"/>
            <a:ext cx="3932236"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D6F7E61-0632-A44F-C899-3CE4412D3779}"/>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452F657-B56B-44F2-30A0-8E500290FD28}"/>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8E7568-5BBA-4FA7-1A3E-20470E68D580}"/>
              </a:ext>
            </a:extLst>
          </p:cNvPr>
          <p:cNvSpPr>
            <a:spLocks noGrp="1"/>
          </p:cNvSpPr>
          <p:nvPr>
            <p:ph type="dt" sz="half" idx="10"/>
          </p:nvPr>
        </p:nvSpPr>
        <p:spPr/>
        <p:txBody>
          <a:bodyPr/>
          <a:lstStyle/>
          <a:p>
            <a:fld id="{88C963D9-D4AF-4211-B3E7-23510E779024}" type="datetimeFigureOut">
              <a:rPr kumimoji="1" lang="ja-JP" altLang="en-US" smtClean="0"/>
              <a:t>2024/5/30</a:t>
            </a:fld>
            <a:endParaRPr kumimoji="1" lang="ja-JP" altLang="en-US"/>
          </a:p>
        </p:txBody>
      </p:sp>
      <p:sp>
        <p:nvSpPr>
          <p:cNvPr id="6" name="フッター プレースホルダー 5">
            <a:extLst>
              <a:ext uri="{FF2B5EF4-FFF2-40B4-BE49-F238E27FC236}">
                <a16:creationId xmlns:a16="http://schemas.microsoft.com/office/drawing/2014/main" id="{F6E49108-B788-27C0-F4EA-2A807A1755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E13733-C646-8D08-BF7E-E1B2437CCF56}"/>
              </a:ext>
            </a:extLst>
          </p:cNvPr>
          <p:cNvSpPr>
            <a:spLocks noGrp="1"/>
          </p:cNvSpPr>
          <p:nvPr>
            <p:ph type="sldNum" sz="quarter" idx="12"/>
          </p:nvPr>
        </p:nvSpPr>
        <p:spPr/>
        <p:txBody>
          <a:body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23326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AD5CBBB-96F1-122F-F01B-17EADAB7D42D}"/>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203C936-8D86-C141-2950-C0FFB67A047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C2813A-4F36-7178-8879-DC15DE3C3F9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963D9-D4AF-4211-B3E7-23510E779024}"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8E5DED91-ED61-5781-ADB8-AB9DC729C6F7}"/>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5BD177B-73F1-FD10-917C-3595159898FF}"/>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3E9323-528F-46F7-8997-5C0D11251F96}" type="slidenum">
              <a:rPr kumimoji="1" lang="ja-JP" altLang="en-US" smtClean="0"/>
              <a:t>‹#›</a:t>
            </a:fld>
            <a:endParaRPr kumimoji="1" lang="ja-JP" altLang="en-US"/>
          </a:p>
        </p:txBody>
      </p:sp>
    </p:spTree>
    <p:extLst>
      <p:ext uri="{BB962C8B-B14F-4D97-AF65-F5344CB8AC3E}">
        <p14:creationId xmlns:p14="http://schemas.microsoft.com/office/powerpoint/2010/main" val="312969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kumimoji="1"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9pPr>
    </p:bodyStyle>
    <p:otherStyle>
      <a:defPPr>
        <a:defRPr lang="ja-JP"/>
      </a:defPPr>
      <a:lvl1pPr marL="0" algn="l" defTabSz="914411" rtl="0" eaLnBrk="1" latinLnBrk="0" hangingPunct="1">
        <a:defRPr kumimoji="1" sz="1801" kern="1200">
          <a:solidFill>
            <a:schemeClr val="tx1"/>
          </a:solidFill>
          <a:latin typeface="+mn-lt"/>
          <a:ea typeface="+mn-ea"/>
          <a:cs typeface="+mn-cs"/>
        </a:defRPr>
      </a:lvl1pPr>
      <a:lvl2pPr marL="457206" algn="l" defTabSz="914411" rtl="0" eaLnBrk="1" latinLnBrk="0" hangingPunct="1">
        <a:defRPr kumimoji="1" sz="1801" kern="1200">
          <a:solidFill>
            <a:schemeClr val="tx1"/>
          </a:solidFill>
          <a:latin typeface="+mn-lt"/>
          <a:ea typeface="+mn-ea"/>
          <a:cs typeface="+mn-cs"/>
        </a:defRPr>
      </a:lvl2pPr>
      <a:lvl3pPr marL="914411" algn="l" defTabSz="914411" rtl="0" eaLnBrk="1" latinLnBrk="0" hangingPunct="1">
        <a:defRPr kumimoji="1" sz="1801" kern="1200">
          <a:solidFill>
            <a:schemeClr val="tx1"/>
          </a:solidFill>
          <a:latin typeface="+mn-lt"/>
          <a:ea typeface="+mn-ea"/>
          <a:cs typeface="+mn-cs"/>
        </a:defRPr>
      </a:lvl3pPr>
      <a:lvl4pPr marL="1371617" algn="l" defTabSz="914411" rtl="0" eaLnBrk="1" latinLnBrk="0" hangingPunct="1">
        <a:defRPr kumimoji="1" sz="1801" kern="1200">
          <a:solidFill>
            <a:schemeClr val="tx1"/>
          </a:solidFill>
          <a:latin typeface="+mn-lt"/>
          <a:ea typeface="+mn-ea"/>
          <a:cs typeface="+mn-cs"/>
        </a:defRPr>
      </a:lvl4pPr>
      <a:lvl5pPr marL="1828823" algn="l" defTabSz="914411" rtl="0" eaLnBrk="1" latinLnBrk="0" hangingPunct="1">
        <a:defRPr kumimoji="1" sz="1801" kern="1200">
          <a:solidFill>
            <a:schemeClr val="tx1"/>
          </a:solidFill>
          <a:latin typeface="+mn-lt"/>
          <a:ea typeface="+mn-ea"/>
          <a:cs typeface="+mn-cs"/>
        </a:defRPr>
      </a:lvl5pPr>
      <a:lvl6pPr marL="2286029" algn="l" defTabSz="914411" rtl="0" eaLnBrk="1" latinLnBrk="0" hangingPunct="1">
        <a:defRPr kumimoji="1" sz="1801" kern="1200">
          <a:solidFill>
            <a:schemeClr val="tx1"/>
          </a:solidFill>
          <a:latin typeface="+mn-lt"/>
          <a:ea typeface="+mn-ea"/>
          <a:cs typeface="+mn-cs"/>
        </a:defRPr>
      </a:lvl6pPr>
      <a:lvl7pPr marL="2743234" algn="l" defTabSz="914411" rtl="0" eaLnBrk="1" latinLnBrk="0" hangingPunct="1">
        <a:defRPr kumimoji="1" sz="1801" kern="1200">
          <a:solidFill>
            <a:schemeClr val="tx1"/>
          </a:solidFill>
          <a:latin typeface="+mn-lt"/>
          <a:ea typeface="+mn-ea"/>
          <a:cs typeface="+mn-cs"/>
        </a:defRPr>
      </a:lvl7pPr>
      <a:lvl8pPr marL="3200440" algn="l" defTabSz="914411" rtl="0" eaLnBrk="1" latinLnBrk="0" hangingPunct="1">
        <a:defRPr kumimoji="1" sz="1801" kern="1200">
          <a:solidFill>
            <a:schemeClr val="tx1"/>
          </a:solidFill>
          <a:latin typeface="+mn-lt"/>
          <a:ea typeface="+mn-ea"/>
          <a:cs typeface="+mn-cs"/>
        </a:defRPr>
      </a:lvl8pPr>
      <a:lvl9pPr marL="3657646" algn="l" defTabSz="914411" rtl="0" eaLnBrk="1" latinLnBrk="0" hangingPunct="1">
        <a:defRPr kumimoji="1"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037782F-045B-B3A8-2189-DC4BE8AF4A99}"/>
              </a:ext>
            </a:extLst>
          </p:cNvPr>
          <p:cNvSpPr/>
          <p:nvPr/>
        </p:nvSpPr>
        <p:spPr>
          <a:xfrm>
            <a:off x="554181" y="1011381"/>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メイン画面</a:t>
            </a:r>
          </a:p>
        </p:txBody>
      </p:sp>
      <p:sp>
        <p:nvSpPr>
          <p:cNvPr id="5" name="正方形/長方形 4">
            <a:extLst>
              <a:ext uri="{FF2B5EF4-FFF2-40B4-BE49-F238E27FC236}">
                <a16:creationId xmlns:a16="http://schemas.microsoft.com/office/drawing/2014/main" id="{0A68D0C2-00D4-15C1-B329-472A1448BBFD}"/>
              </a:ext>
            </a:extLst>
          </p:cNvPr>
          <p:cNvSpPr/>
          <p:nvPr/>
        </p:nvSpPr>
        <p:spPr>
          <a:xfrm>
            <a:off x="4807529" y="1011381"/>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日記を記録する</a:t>
            </a:r>
            <a:endParaRPr lang="en-US" altLang="ja-JP" sz="1801" dirty="0">
              <a:solidFill>
                <a:schemeClr val="tx1"/>
              </a:solidFill>
            </a:endParaRPr>
          </a:p>
          <a:p>
            <a:pPr algn="ctr"/>
            <a:r>
              <a:rPr lang="ja-JP" altLang="en-US" sz="1801" dirty="0">
                <a:solidFill>
                  <a:schemeClr val="tx1"/>
                </a:solidFill>
              </a:rPr>
              <a:t>入力画面</a:t>
            </a:r>
          </a:p>
        </p:txBody>
      </p:sp>
      <p:sp>
        <p:nvSpPr>
          <p:cNvPr id="6" name="正方形/長方形 5">
            <a:extLst>
              <a:ext uri="{FF2B5EF4-FFF2-40B4-BE49-F238E27FC236}">
                <a16:creationId xmlns:a16="http://schemas.microsoft.com/office/drawing/2014/main" id="{B170BAD8-D971-51B6-AE4C-AD757FC86FC4}"/>
              </a:ext>
            </a:extLst>
          </p:cNvPr>
          <p:cNvSpPr/>
          <p:nvPr/>
        </p:nvSpPr>
        <p:spPr>
          <a:xfrm>
            <a:off x="4807529" y="2683164"/>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過去の日記を</a:t>
            </a:r>
            <a:endParaRPr lang="en-US" altLang="ja-JP" sz="1801" dirty="0">
              <a:solidFill>
                <a:schemeClr val="tx1"/>
              </a:solidFill>
            </a:endParaRPr>
          </a:p>
          <a:p>
            <a:pPr algn="ctr"/>
            <a:r>
              <a:rPr lang="ja-JP" altLang="en-US" sz="1801" dirty="0">
                <a:solidFill>
                  <a:schemeClr val="tx1"/>
                </a:solidFill>
              </a:rPr>
              <a:t>表示する画面</a:t>
            </a:r>
          </a:p>
        </p:txBody>
      </p:sp>
      <p:sp>
        <p:nvSpPr>
          <p:cNvPr id="7" name="正方形/長方形 6">
            <a:extLst>
              <a:ext uri="{FF2B5EF4-FFF2-40B4-BE49-F238E27FC236}">
                <a16:creationId xmlns:a16="http://schemas.microsoft.com/office/drawing/2014/main" id="{286C4E3D-B419-2DB4-D6F2-E5224196BDFB}"/>
              </a:ext>
            </a:extLst>
          </p:cNvPr>
          <p:cNvSpPr/>
          <p:nvPr/>
        </p:nvSpPr>
        <p:spPr>
          <a:xfrm>
            <a:off x="4807529" y="4354948"/>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801" dirty="0">
                <a:solidFill>
                  <a:schemeClr val="tx1"/>
                </a:solidFill>
              </a:rPr>
              <a:t>AI</a:t>
            </a:r>
            <a:r>
              <a:rPr lang="ja-JP" altLang="en-US" sz="1801" dirty="0">
                <a:solidFill>
                  <a:schemeClr val="tx1"/>
                </a:solidFill>
              </a:rPr>
              <a:t>と会話をする画面</a:t>
            </a:r>
          </a:p>
        </p:txBody>
      </p:sp>
      <p:sp>
        <p:nvSpPr>
          <p:cNvPr id="8" name="正方形/長方形 7">
            <a:extLst>
              <a:ext uri="{FF2B5EF4-FFF2-40B4-BE49-F238E27FC236}">
                <a16:creationId xmlns:a16="http://schemas.microsoft.com/office/drawing/2014/main" id="{999B4790-849C-152E-8BA2-2202C1331B6A}"/>
              </a:ext>
            </a:extLst>
          </p:cNvPr>
          <p:cNvSpPr/>
          <p:nvPr/>
        </p:nvSpPr>
        <p:spPr>
          <a:xfrm>
            <a:off x="4807529" y="6026731"/>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感情分析結果を</a:t>
            </a:r>
            <a:endParaRPr lang="en-US" altLang="ja-JP" sz="1801" dirty="0">
              <a:solidFill>
                <a:schemeClr val="tx1"/>
              </a:solidFill>
            </a:endParaRPr>
          </a:p>
          <a:p>
            <a:pPr algn="ctr"/>
            <a:r>
              <a:rPr lang="ja-JP" altLang="en-US" sz="1801" dirty="0">
                <a:solidFill>
                  <a:schemeClr val="tx1"/>
                </a:solidFill>
              </a:rPr>
              <a:t>表示する画面</a:t>
            </a:r>
          </a:p>
        </p:txBody>
      </p:sp>
      <p:sp>
        <p:nvSpPr>
          <p:cNvPr id="9" name="正方形/長方形 8">
            <a:extLst>
              <a:ext uri="{FF2B5EF4-FFF2-40B4-BE49-F238E27FC236}">
                <a16:creationId xmlns:a16="http://schemas.microsoft.com/office/drawing/2014/main" id="{6A0A5125-D142-6AD6-5309-EF3D3A8C83FE}"/>
              </a:ext>
            </a:extLst>
          </p:cNvPr>
          <p:cNvSpPr/>
          <p:nvPr/>
        </p:nvSpPr>
        <p:spPr>
          <a:xfrm>
            <a:off x="9282548" y="5297058"/>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個別の日記を</a:t>
            </a:r>
            <a:endParaRPr lang="en-US" altLang="ja-JP" sz="1801" dirty="0">
              <a:solidFill>
                <a:schemeClr val="tx1"/>
              </a:solidFill>
            </a:endParaRPr>
          </a:p>
          <a:p>
            <a:pPr algn="ctr"/>
            <a:r>
              <a:rPr lang="ja-JP" altLang="en-US" sz="1801" dirty="0">
                <a:solidFill>
                  <a:schemeClr val="tx1"/>
                </a:solidFill>
              </a:rPr>
              <a:t>表示する画面</a:t>
            </a:r>
          </a:p>
        </p:txBody>
      </p:sp>
      <p:cxnSp>
        <p:nvCxnSpPr>
          <p:cNvPr id="38" name="直線矢印コネクタ 37">
            <a:extLst>
              <a:ext uri="{FF2B5EF4-FFF2-40B4-BE49-F238E27FC236}">
                <a16:creationId xmlns:a16="http://schemas.microsoft.com/office/drawing/2014/main" id="{F5E5BA50-4E01-FEF4-F2D6-AFD68218830A}"/>
              </a:ext>
            </a:extLst>
          </p:cNvPr>
          <p:cNvCxnSpPr>
            <a:stCxn id="4" idx="3"/>
            <a:endCxn id="5" idx="1"/>
          </p:cNvCxnSpPr>
          <p:nvPr/>
        </p:nvCxnSpPr>
        <p:spPr>
          <a:xfrm>
            <a:off x="2789381" y="1376218"/>
            <a:ext cx="20181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0" name="コネクタ: カギ線 39">
            <a:extLst>
              <a:ext uri="{FF2B5EF4-FFF2-40B4-BE49-F238E27FC236}">
                <a16:creationId xmlns:a16="http://schemas.microsoft.com/office/drawing/2014/main" id="{13A219B1-A9BA-18B7-68FC-07BF958266CE}"/>
              </a:ext>
            </a:extLst>
          </p:cNvPr>
          <p:cNvCxnSpPr>
            <a:stCxn id="4" idx="3"/>
            <a:endCxn id="6" idx="1"/>
          </p:cNvCxnSpPr>
          <p:nvPr/>
        </p:nvCxnSpPr>
        <p:spPr>
          <a:xfrm>
            <a:off x="2789381" y="1376218"/>
            <a:ext cx="2018148" cy="1671783"/>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2" name="コネクタ: カギ線 41">
            <a:extLst>
              <a:ext uri="{FF2B5EF4-FFF2-40B4-BE49-F238E27FC236}">
                <a16:creationId xmlns:a16="http://schemas.microsoft.com/office/drawing/2014/main" id="{D196FC15-AD8E-18D2-D2A9-9E94FE3DE406}"/>
              </a:ext>
            </a:extLst>
          </p:cNvPr>
          <p:cNvCxnSpPr>
            <a:stCxn id="4" idx="3"/>
            <a:endCxn id="7" idx="1"/>
          </p:cNvCxnSpPr>
          <p:nvPr/>
        </p:nvCxnSpPr>
        <p:spPr>
          <a:xfrm>
            <a:off x="2789381" y="1376218"/>
            <a:ext cx="2018148" cy="334356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4" name="コネクタ: カギ線 43">
            <a:extLst>
              <a:ext uri="{FF2B5EF4-FFF2-40B4-BE49-F238E27FC236}">
                <a16:creationId xmlns:a16="http://schemas.microsoft.com/office/drawing/2014/main" id="{C969DC2D-629A-ECCA-B8C6-A0F9DA301261}"/>
              </a:ext>
            </a:extLst>
          </p:cNvPr>
          <p:cNvCxnSpPr>
            <a:stCxn id="4" idx="3"/>
            <a:endCxn id="8" idx="1"/>
          </p:cNvCxnSpPr>
          <p:nvPr/>
        </p:nvCxnSpPr>
        <p:spPr>
          <a:xfrm>
            <a:off x="2789381" y="1376218"/>
            <a:ext cx="2018148" cy="5015349"/>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コネクタ: カギ線 59">
            <a:extLst>
              <a:ext uri="{FF2B5EF4-FFF2-40B4-BE49-F238E27FC236}">
                <a16:creationId xmlns:a16="http://schemas.microsoft.com/office/drawing/2014/main" id="{9939A213-F1E7-A643-E121-A0D59BBFCE75}"/>
              </a:ext>
            </a:extLst>
          </p:cNvPr>
          <p:cNvCxnSpPr>
            <a:stCxn id="6" idx="3"/>
            <a:endCxn id="9" idx="1"/>
          </p:cNvCxnSpPr>
          <p:nvPr/>
        </p:nvCxnSpPr>
        <p:spPr>
          <a:xfrm>
            <a:off x="7042729" y="3048002"/>
            <a:ext cx="2239819" cy="2613893"/>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正方形/長方形 62">
            <a:extLst>
              <a:ext uri="{FF2B5EF4-FFF2-40B4-BE49-F238E27FC236}">
                <a16:creationId xmlns:a16="http://schemas.microsoft.com/office/drawing/2014/main" id="{6C7AA89E-B93A-2525-627A-03A9EC36AFBB}"/>
              </a:ext>
            </a:extLst>
          </p:cNvPr>
          <p:cNvSpPr/>
          <p:nvPr/>
        </p:nvSpPr>
        <p:spPr>
          <a:xfrm>
            <a:off x="9282548" y="3519056"/>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日記を編集する</a:t>
            </a:r>
            <a:endParaRPr lang="en-US" altLang="ja-JP" sz="1801" dirty="0">
              <a:solidFill>
                <a:schemeClr val="tx1"/>
              </a:solidFill>
            </a:endParaRPr>
          </a:p>
          <a:p>
            <a:pPr algn="ctr"/>
            <a:r>
              <a:rPr lang="ja-JP" altLang="en-US" sz="1801" dirty="0">
                <a:solidFill>
                  <a:schemeClr val="tx1"/>
                </a:solidFill>
              </a:rPr>
              <a:t>画面</a:t>
            </a:r>
          </a:p>
        </p:txBody>
      </p:sp>
      <p:sp>
        <p:nvSpPr>
          <p:cNvPr id="64" name="正方形/長方形 63">
            <a:extLst>
              <a:ext uri="{FF2B5EF4-FFF2-40B4-BE49-F238E27FC236}">
                <a16:creationId xmlns:a16="http://schemas.microsoft.com/office/drawing/2014/main" id="{0EBFC3A8-90C1-44AF-156E-20E878498C69}"/>
              </a:ext>
            </a:extLst>
          </p:cNvPr>
          <p:cNvSpPr/>
          <p:nvPr/>
        </p:nvSpPr>
        <p:spPr>
          <a:xfrm>
            <a:off x="9282548" y="1718539"/>
            <a:ext cx="2235200" cy="72967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1" dirty="0">
                <a:solidFill>
                  <a:schemeClr val="tx1"/>
                </a:solidFill>
              </a:rPr>
              <a:t>操作の確認を</a:t>
            </a:r>
            <a:endParaRPr lang="en-US" altLang="ja-JP" sz="1801" dirty="0">
              <a:solidFill>
                <a:schemeClr val="tx1"/>
              </a:solidFill>
            </a:endParaRPr>
          </a:p>
          <a:p>
            <a:pPr algn="ctr"/>
            <a:r>
              <a:rPr lang="ja-JP" altLang="en-US" sz="1801" dirty="0">
                <a:solidFill>
                  <a:schemeClr val="tx1"/>
                </a:solidFill>
              </a:rPr>
              <a:t>行う画面</a:t>
            </a:r>
          </a:p>
        </p:txBody>
      </p:sp>
      <p:cxnSp>
        <p:nvCxnSpPr>
          <p:cNvPr id="70" name="コネクタ: カギ線 69">
            <a:extLst>
              <a:ext uri="{FF2B5EF4-FFF2-40B4-BE49-F238E27FC236}">
                <a16:creationId xmlns:a16="http://schemas.microsoft.com/office/drawing/2014/main" id="{9D5F80C7-0480-ABC6-3162-B8B0FAB0E627}"/>
              </a:ext>
            </a:extLst>
          </p:cNvPr>
          <p:cNvCxnSpPr>
            <a:stCxn id="5" idx="3"/>
            <a:endCxn id="64" idx="1"/>
          </p:cNvCxnSpPr>
          <p:nvPr/>
        </p:nvCxnSpPr>
        <p:spPr>
          <a:xfrm>
            <a:off x="7042729" y="1376218"/>
            <a:ext cx="2239819" cy="707157"/>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コネクタ: カギ線 73">
            <a:extLst>
              <a:ext uri="{FF2B5EF4-FFF2-40B4-BE49-F238E27FC236}">
                <a16:creationId xmlns:a16="http://schemas.microsoft.com/office/drawing/2014/main" id="{0FD964D9-1C08-976F-3572-E8871975B25B}"/>
              </a:ext>
            </a:extLst>
          </p:cNvPr>
          <p:cNvCxnSpPr>
            <a:cxnSpLocks/>
            <a:stCxn id="64" idx="1"/>
            <a:endCxn id="6" idx="3"/>
          </p:cNvCxnSpPr>
          <p:nvPr/>
        </p:nvCxnSpPr>
        <p:spPr>
          <a:xfrm rot="10800000" flipV="1">
            <a:off x="7042729" y="2083373"/>
            <a:ext cx="2239819" cy="96462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5" name="直線矢印コネクタ 94">
            <a:extLst>
              <a:ext uri="{FF2B5EF4-FFF2-40B4-BE49-F238E27FC236}">
                <a16:creationId xmlns:a16="http://schemas.microsoft.com/office/drawing/2014/main" id="{697C976E-E2A0-8884-5648-54A6311B2595}"/>
              </a:ext>
            </a:extLst>
          </p:cNvPr>
          <p:cNvCxnSpPr>
            <a:stCxn id="64" idx="2"/>
            <a:endCxn id="63" idx="0"/>
          </p:cNvCxnSpPr>
          <p:nvPr/>
        </p:nvCxnSpPr>
        <p:spPr>
          <a:xfrm>
            <a:off x="10400148" y="2448211"/>
            <a:ext cx="0" cy="10708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7" name="直線矢印コネクタ 96">
            <a:extLst>
              <a:ext uri="{FF2B5EF4-FFF2-40B4-BE49-F238E27FC236}">
                <a16:creationId xmlns:a16="http://schemas.microsoft.com/office/drawing/2014/main" id="{F66FE2A9-C85C-6F1F-58F4-D1F5009BC210}"/>
              </a:ext>
            </a:extLst>
          </p:cNvPr>
          <p:cNvCxnSpPr>
            <a:stCxn id="63" idx="2"/>
            <a:endCxn id="9" idx="0"/>
          </p:cNvCxnSpPr>
          <p:nvPr/>
        </p:nvCxnSpPr>
        <p:spPr>
          <a:xfrm>
            <a:off x="10400148" y="4248729"/>
            <a:ext cx="0" cy="10483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2E127CB5-A265-9546-4D5F-02926BF40A85}"/>
              </a:ext>
            </a:extLst>
          </p:cNvPr>
          <p:cNvSpPr txBox="1"/>
          <p:nvPr/>
        </p:nvSpPr>
        <p:spPr>
          <a:xfrm>
            <a:off x="110835" y="69272"/>
            <a:ext cx="3897746" cy="400110"/>
          </a:xfrm>
          <a:prstGeom prst="rect">
            <a:avLst/>
          </a:prstGeom>
          <a:noFill/>
        </p:spPr>
        <p:txBody>
          <a:bodyPr wrap="square" rtlCol="0">
            <a:spAutoFit/>
          </a:bodyPr>
          <a:lstStyle/>
          <a:p>
            <a:r>
              <a:rPr lang="ja-JP" altLang="en-US" sz="2000" dirty="0"/>
              <a:t>画面遷移図（</a:t>
            </a:r>
            <a:r>
              <a:rPr lang="en-US" altLang="ja-JP" sz="2000" dirty="0"/>
              <a:t>2024/05/10</a:t>
            </a:r>
            <a:r>
              <a:rPr lang="ja-JP" altLang="en-US" sz="2000" dirty="0"/>
              <a:t>）</a:t>
            </a:r>
          </a:p>
        </p:txBody>
      </p:sp>
      <p:cxnSp>
        <p:nvCxnSpPr>
          <p:cNvPr id="3" name="コネクタ: カギ線 2">
            <a:extLst>
              <a:ext uri="{FF2B5EF4-FFF2-40B4-BE49-F238E27FC236}">
                <a16:creationId xmlns:a16="http://schemas.microsoft.com/office/drawing/2014/main" id="{40CEBCC0-02C9-8EAF-500A-583F6CF66A35}"/>
              </a:ext>
            </a:extLst>
          </p:cNvPr>
          <p:cNvCxnSpPr>
            <a:stCxn id="7" idx="3"/>
            <a:endCxn id="64" idx="1"/>
          </p:cNvCxnSpPr>
          <p:nvPr/>
        </p:nvCxnSpPr>
        <p:spPr>
          <a:xfrm flipV="1">
            <a:off x="7042729" y="2083376"/>
            <a:ext cx="2239819" cy="2636409"/>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70418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874855868"/>
              </p:ext>
            </p:extLst>
          </p:nvPr>
        </p:nvGraphicFramePr>
        <p:xfrm>
          <a:off x="313268" y="248982"/>
          <a:ext cx="11565467" cy="45466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日記内容を分析する </a:t>
                      </a:r>
                      <a:r>
                        <a:rPr kumimoji="1" lang="en-US" altLang="ja-JP" sz="1800" dirty="0"/>
                        <a:t>#009</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ユーザーが記録した日記の内容を取得し，日記に対して適切な返答を生成する．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感情分析</a:t>
                      </a:r>
                      <a:r>
                        <a:rPr kumimoji="1" lang="en-US" altLang="ja-JP" sz="1800" dirty="0"/>
                        <a:t>AI</a:t>
                      </a:r>
                      <a:endParaRPr kumimoji="1" lang="ja-JP" altLang="en-US" sz="1800" dirty="0"/>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ユーザーが日記の記録を完了している．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日記に対して，返答が出力されている．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へユーザーが記録した日記の内容を送信する．</a:t>
                      </a:r>
                      <a:endParaRPr kumimoji="1" lang="en-US" altLang="ja-JP" sz="1800" dirty="0"/>
                    </a:p>
                    <a:p>
                      <a:pPr marL="342900" indent="-342900">
                        <a:buFont typeface="+mj-lt"/>
                        <a:buAutoNum type="arabicPeriod"/>
                      </a:pPr>
                      <a:r>
                        <a:rPr kumimoji="1" lang="ja-JP" altLang="en-US" sz="1800" dirty="0"/>
                        <a:t>感情分析</a:t>
                      </a:r>
                      <a:r>
                        <a:rPr kumimoji="1" lang="en-US" altLang="ja-JP" sz="1800" dirty="0"/>
                        <a:t>AI</a:t>
                      </a:r>
                      <a:r>
                        <a:rPr kumimoji="1" lang="ja-JP" altLang="en-US" sz="1800" dirty="0"/>
                        <a:t>は，システムから日記の内容を取得し，生成</a:t>
                      </a:r>
                      <a:r>
                        <a:rPr kumimoji="1" lang="en-US" altLang="ja-JP" sz="1800" dirty="0"/>
                        <a:t>AI</a:t>
                      </a:r>
                      <a:r>
                        <a:rPr kumimoji="1" lang="ja-JP" altLang="en-US" sz="1800" dirty="0"/>
                        <a:t>サービスを用いて適切な返答を生成し，システムにその結果を送信する．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から受け取った返答結果を，個別の日記を表示する画面に出力する．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ユーザーが，日記を編集した場合</a:t>
                      </a:r>
                    </a:p>
                    <a:p>
                      <a:r>
                        <a:rPr kumimoji="1" lang="ja-JP" altLang="en-US" sz="1800" dirty="0"/>
                        <a:t>    </a:t>
                      </a:r>
                      <a:r>
                        <a:rPr kumimoji="1" lang="en-US" altLang="ja-JP" sz="1800" dirty="0"/>
                        <a:t>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366713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931587196"/>
              </p:ext>
            </p:extLst>
          </p:nvPr>
        </p:nvGraphicFramePr>
        <p:xfrm>
          <a:off x="313268" y="248982"/>
          <a:ext cx="11565467" cy="427228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ユーザーとの会話を行う </a:t>
                      </a:r>
                      <a:r>
                        <a:rPr kumimoji="1" lang="en-US" altLang="ja-JP" sz="1800" dirty="0"/>
                        <a:t>#010</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ユーザーからの質問に対して，感情分析</a:t>
                      </a:r>
                      <a:r>
                        <a:rPr kumimoji="1" lang="en-US" altLang="ja-JP" sz="1800" dirty="0"/>
                        <a:t>AI</a:t>
                      </a:r>
                      <a:r>
                        <a:rPr kumimoji="1" lang="ja-JP" altLang="en-US" sz="1800" dirty="0"/>
                        <a:t>が適切な返答を行う．</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感情分析</a:t>
                      </a:r>
                      <a:r>
                        <a:rPr kumimoji="1" lang="en-US" altLang="ja-JP" sz="1800" dirty="0"/>
                        <a:t>AI</a:t>
                      </a:r>
                      <a:endParaRPr kumimoji="1" lang="ja-JP" altLang="en-US" sz="1800" dirty="0"/>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ユーザーが質問の投げかけを指示している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感情分析</a:t>
                      </a:r>
                      <a:r>
                        <a:rPr kumimoji="1" lang="en-US" altLang="ja-JP" sz="1800" dirty="0"/>
                        <a:t>AI</a:t>
                      </a:r>
                      <a:r>
                        <a:rPr kumimoji="1" lang="ja-JP" altLang="en-US" sz="1800" dirty="0"/>
                        <a:t>が質問の返答結果をユーザーに出力している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システムは，ユーザーが投げかけた質問の内容を取得し，感情分析</a:t>
                      </a:r>
                      <a:r>
                        <a:rPr kumimoji="1" lang="en-US" altLang="ja-JP" sz="1800" dirty="0"/>
                        <a:t>AI</a:t>
                      </a:r>
                      <a:r>
                        <a:rPr kumimoji="1" lang="ja-JP" altLang="en-US" sz="1800" dirty="0"/>
                        <a:t>に送信する．</a:t>
                      </a:r>
                      <a:endParaRPr kumimoji="1" lang="en-US" altLang="ja-JP" sz="1800" dirty="0"/>
                    </a:p>
                    <a:p>
                      <a:pPr marL="342900" indent="-342900">
                        <a:buFont typeface="+mj-lt"/>
                        <a:buAutoNum type="arabicPeriod"/>
                      </a:pPr>
                      <a:r>
                        <a:rPr kumimoji="1" lang="ja-JP" altLang="en-US" sz="1800" dirty="0"/>
                        <a:t>感情分析</a:t>
                      </a:r>
                      <a:r>
                        <a:rPr kumimoji="1" lang="en-US" altLang="ja-JP" sz="1800" dirty="0"/>
                        <a:t>AI</a:t>
                      </a:r>
                      <a:r>
                        <a:rPr kumimoji="1" lang="ja-JP" altLang="en-US" sz="1800" dirty="0"/>
                        <a:t>は，システムから質問内容を取得し，生成</a:t>
                      </a:r>
                      <a:r>
                        <a:rPr kumimoji="1" lang="en-US" altLang="ja-JP" sz="1800" dirty="0"/>
                        <a:t>AI</a:t>
                      </a:r>
                      <a:r>
                        <a:rPr kumimoji="1" lang="ja-JP" altLang="en-US" sz="1800" dirty="0"/>
                        <a:t>サービスを用いて適切な回答を生成し，システムにその結果を送信する．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から受け取った回答結果を，ユーザーに出力する．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ユーザーが，続けて質問を行った場合</a:t>
                      </a:r>
                    </a:p>
                    <a:p>
                      <a:r>
                        <a:rPr kumimoji="1" lang="ja-JP" altLang="en-US" sz="1800" dirty="0"/>
                        <a:t>    </a:t>
                      </a:r>
                      <a:r>
                        <a:rPr kumimoji="1" lang="en-US" altLang="ja-JP" sz="1800" dirty="0"/>
                        <a:t>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79258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1441590222"/>
              </p:ext>
            </p:extLst>
          </p:nvPr>
        </p:nvGraphicFramePr>
        <p:xfrm>
          <a:off x="313268" y="248982"/>
          <a:ext cx="11565467" cy="45466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感情分析結果を提供する </a:t>
                      </a:r>
                      <a:r>
                        <a:rPr kumimoji="1" lang="en-US" altLang="ja-JP" sz="1800" dirty="0"/>
                        <a:t>#011</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記録された全ての日記を感情分析を数値で管理し，その結果を可視化する．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感情分析</a:t>
                      </a:r>
                      <a:r>
                        <a:rPr kumimoji="1" lang="en-US" altLang="ja-JP" sz="1800" dirty="0"/>
                        <a:t>AI</a:t>
                      </a:r>
                      <a:endParaRPr kumimoji="1" lang="ja-JP" altLang="en-US" sz="1800" dirty="0"/>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日記の記録が少なくとも１つ存在する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感情分析結果が出力されている．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システムは，ユーザーが記録した日記の内容を取得し，感情分析</a:t>
                      </a:r>
                      <a:r>
                        <a:rPr kumimoji="1" lang="en-US" altLang="ja-JP" sz="1800" dirty="0"/>
                        <a:t>AI</a:t>
                      </a:r>
                      <a:r>
                        <a:rPr kumimoji="1" lang="ja-JP" altLang="en-US" sz="1800" dirty="0"/>
                        <a:t>に送信する．</a:t>
                      </a:r>
                      <a:endParaRPr kumimoji="1" lang="en-US" altLang="ja-JP" sz="1800" dirty="0"/>
                    </a:p>
                    <a:p>
                      <a:pPr marL="342900" indent="-342900">
                        <a:buFont typeface="+mj-lt"/>
                        <a:buAutoNum type="arabicPeriod"/>
                      </a:pPr>
                      <a:r>
                        <a:rPr kumimoji="1" lang="ja-JP" altLang="en-US" sz="1800" dirty="0"/>
                        <a:t>感情分析</a:t>
                      </a:r>
                      <a:r>
                        <a:rPr kumimoji="1" lang="en-US" altLang="ja-JP" sz="1800" dirty="0"/>
                        <a:t>AI</a:t>
                      </a:r>
                      <a:r>
                        <a:rPr kumimoji="1" lang="ja-JP" altLang="en-US" sz="1800" dirty="0"/>
                        <a:t>は，システムから内容を取得し，生成</a:t>
                      </a:r>
                      <a:r>
                        <a:rPr kumimoji="1" lang="en-US" altLang="ja-JP" sz="1800" dirty="0"/>
                        <a:t>AI</a:t>
                      </a:r>
                      <a:r>
                        <a:rPr kumimoji="1" lang="ja-JP" altLang="en-US" sz="1800" dirty="0"/>
                        <a:t>サービスを用いて感情を数値で分析し，システムにその結果を送信する．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から受け取ったデータを格納し，可視化されたデータを「感情分析結果を表示する画面」に出力する．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ユーザーが，新規に日記の記録を行った場合</a:t>
                      </a:r>
                    </a:p>
                    <a:p>
                      <a:r>
                        <a:rPr kumimoji="1" lang="ja-JP" altLang="en-US" sz="1800" dirty="0"/>
                        <a:t>    </a:t>
                      </a:r>
                      <a:r>
                        <a:rPr kumimoji="1" lang="en-US" altLang="ja-JP" sz="1800" dirty="0"/>
                        <a:t>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422908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748522989"/>
              </p:ext>
            </p:extLst>
          </p:nvPr>
        </p:nvGraphicFramePr>
        <p:xfrm>
          <a:off x="313268" y="248982"/>
          <a:ext cx="11565467" cy="615188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日記を記録する </a:t>
                      </a:r>
                      <a:r>
                        <a:rPr kumimoji="1" lang="en-US" altLang="ja-JP" sz="1800" dirty="0"/>
                        <a:t>#001</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日記をシステムに記録して，後で閲覧できるようにする．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メイン画面が表示されている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システムに日記の記録が正しく記録されること．</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ユーザーは，システムに対して日記の記録を指示する．</a:t>
                      </a:r>
                      <a:endParaRPr kumimoji="1" lang="en-US" altLang="ja-JP" sz="1800" dirty="0"/>
                    </a:p>
                    <a:p>
                      <a:pPr marL="342900" indent="-342900">
                        <a:buFont typeface="+mj-lt"/>
                        <a:buAutoNum type="arabicPeriod"/>
                      </a:pPr>
                      <a:r>
                        <a:rPr kumimoji="1" lang="ja-JP" altLang="en-US" sz="1800" dirty="0"/>
                        <a:t>システムは日記を記録する入力画面を表示する．</a:t>
                      </a:r>
                      <a:endParaRPr kumimoji="1" lang="en-US" altLang="ja-JP" sz="1800" dirty="0"/>
                    </a:p>
                    <a:p>
                      <a:pPr marL="342900" indent="-342900">
                        <a:buFont typeface="+mj-lt"/>
                        <a:buAutoNum type="arabicPeriod"/>
                      </a:pPr>
                      <a:r>
                        <a:rPr kumimoji="1" lang="ja-JP" altLang="en-US" sz="1800" dirty="0"/>
                        <a:t>ユーザーは，日記の記録内容を入力し，内容確認を指示する．</a:t>
                      </a:r>
                      <a:endParaRPr kumimoji="1" lang="en-US" altLang="ja-JP" sz="1800" dirty="0"/>
                    </a:p>
                    <a:p>
                      <a:pPr marL="342900" indent="-342900">
                        <a:buFont typeface="+mj-lt"/>
                        <a:buAutoNum type="arabicPeriod"/>
                      </a:pPr>
                      <a:r>
                        <a:rPr kumimoji="1" lang="ja-JP" altLang="en-US" sz="1800" dirty="0"/>
                        <a:t>システムは，操作の確認を行う画面を表示し，日記の記録内容を出力する．</a:t>
                      </a:r>
                      <a:endParaRPr kumimoji="1" lang="en-US" altLang="ja-JP" sz="1800" dirty="0"/>
                    </a:p>
                    <a:p>
                      <a:pPr marL="342900" indent="-342900">
                        <a:buFont typeface="+mj-lt"/>
                        <a:buAutoNum type="arabicPeriod"/>
                      </a:pPr>
                      <a:r>
                        <a:rPr kumimoji="1" lang="ja-JP" altLang="en-US" sz="1800" dirty="0"/>
                        <a:t>ユーザーは，日記の記録内容を確認し，確定を指示する．</a:t>
                      </a:r>
                      <a:endParaRPr kumimoji="1" lang="en-US" altLang="ja-JP" sz="1800" dirty="0"/>
                    </a:p>
                    <a:p>
                      <a:pPr marL="342900" indent="-342900">
                        <a:buFont typeface="+mj-lt"/>
                        <a:buAutoNum type="arabicPeriod"/>
                      </a:pPr>
                      <a:r>
                        <a:rPr kumimoji="1" lang="ja-JP" altLang="en-US" sz="1800" dirty="0"/>
                        <a:t>システムは，日記の投稿内容を確定し，過去の日記を表示する画面を表示し，日記の記録を出力する．</a:t>
                      </a:r>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4a.</a:t>
                      </a:r>
                      <a:r>
                        <a:rPr kumimoji="1" lang="ja-JP" altLang="en-US" sz="1800" dirty="0"/>
                        <a:t>  入力した日記の投稿内容が文字数制限を超えた場合</a:t>
                      </a:r>
                      <a:endParaRPr kumimoji="1" lang="en-US" altLang="ja-JP" sz="1800" dirty="0"/>
                    </a:p>
                    <a:p>
                      <a:pPr marL="863600" indent="-1100138">
                        <a:tabLst/>
                      </a:pPr>
                      <a:r>
                        <a:rPr kumimoji="1" lang="en-US" altLang="ja-JP" sz="1800" dirty="0"/>
                        <a:t>    4a1.  </a:t>
                      </a:r>
                      <a:r>
                        <a:rPr kumimoji="1" lang="ja-JP" altLang="en-US" sz="1800" dirty="0"/>
                        <a:t>システムは，日記の投稿内容が文字数制限を超えた旨をユーザーへ表示し，投稿内容の修正を促す．</a:t>
                      </a:r>
                      <a:endParaRPr kumimoji="1" lang="en-US" altLang="ja-JP" sz="1800" dirty="0"/>
                    </a:p>
                    <a:p>
                      <a:r>
                        <a:rPr kumimoji="1" lang="en-US" altLang="ja-JP" sz="1800" dirty="0"/>
                        <a:t>    4a2.  </a:t>
                      </a:r>
                      <a:r>
                        <a:rPr kumimoji="1" lang="ja-JP" altLang="en-US" sz="1800" dirty="0"/>
                        <a:t>基本フロー</a:t>
                      </a:r>
                      <a:r>
                        <a:rPr kumimoji="1" lang="en-US" altLang="ja-JP" sz="1800" dirty="0"/>
                        <a:t>2.</a:t>
                      </a:r>
                      <a:r>
                        <a:rPr kumimoji="1" lang="ja-JP" altLang="en-US" sz="1800" dirty="0"/>
                        <a:t>に戻る．</a:t>
                      </a:r>
                      <a:endParaRPr kumimoji="1" lang="en-US" altLang="ja-JP" sz="1800" dirty="0"/>
                    </a:p>
                    <a:p>
                      <a:r>
                        <a:rPr kumimoji="1" lang="en-US" altLang="ja-JP" sz="1800" dirty="0"/>
                        <a:t>5a.  </a:t>
                      </a:r>
                      <a:r>
                        <a:rPr kumimoji="1" lang="ja-JP" altLang="en-US" sz="1800" dirty="0"/>
                        <a:t>日記の投稿内容を修正したい場合</a:t>
                      </a:r>
                      <a:endParaRPr kumimoji="1" lang="en-US" altLang="ja-JP" sz="1800" dirty="0"/>
                    </a:p>
                    <a:p>
                      <a:r>
                        <a:rPr kumimoji="1" lang="en-US" altLang="ja-JP" sz="1800" dirty="0"/>
                        <a:t>    5a1.  </a:t>
                      </a:r>
                      <a:r>
                        <a:rPr kumimoji="1" lang="ja-JP" altLang="en-US" sz="1800" dirty="0"/>
                        <a:t>ユーザーは，修正を指示する．</a:t>
                      </a:r>
                      <a:endParaRPr kumimoji="1" lang="en-US" altLang="ja-JP" sz="1800" dirty="0"/>
                    </a:p>
                    <a:p>
                      <a:r>
                        <a:rPr kumimoji="1" lang="en-US" altLang="ja-JP" sz="1800" dirty="0"/>
                        <a:t>    5a2.  </a:t>
                      </a:r>
                      <a:r>
                        <a:rPr kumimoji="1" lang="ja-JP" altLang="en-US" sz="1800" dirty="0"/>
                        <a:t>システムは，日記を記録する入力画面を表示し，入力済みの日記の記録内容を出力．</a:t>
                      </a:r>
                      <a:endParaRPr kumimoji="1" lang="en-US" altLang="ja-JP" sz="1800" dirty="0"/>
                    </a:p>
                    <a:p>
                      <a:r>
                        <a:rPr kumimoji="1" lang="en-US" altLang="ja-JP" sz="1800" dirty="0"/>
                        <a:t>    5a3.  </a:t>
                      </a:r>
                      <a:r>
                        <a:rPr kumimoji="1" lang="ja-JP" altLang="en-US" sz="1800" dirty="0"/>
                        <a:t>基本フロー</a:t>
                      </a:r>
                      <a:r>
                        <a:rPr kumimoji="1" lang="en-US" altLang="ja-JP" sz="1800" dirty="0"/>
                        <a:t>3.</a:t>
                      </a:r>
                      <a:r>
                        <a:rPr kumimoji="1" lang="ja-JP" altLang="en-US" sz="1800" dirty="0"/>
                        <a:t>にもどる．</a:t>
                      </a:r>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235427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035221008"/>
              </p:ext>
            </p:extLst>
          </p:nvPr>
        </p:nvGraphicFramePr>
        <p:xfrm>
          <a:off x="313268" y="248982"/>
          <a:ext cx="11565467" cy="415036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過去の日記を閲覧する </a:t>
                      </a:r>
                      <a:r>
                        <a:rPr kumimoji="1" lang="en-US" altLang="ja-JP" sz="1800" dirty="0"/>
                        <a:t>#002</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システムに記録されたすべての日記を閲覧することが出来る．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メイン画面が表示されている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過去の日記を表示する画面が表示されている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ユーザーは，システムに対して過去の日記の表示を指示する．</a:t>
                      </a:r>
                      <a:endParaRPr kumimoji="1" lang="en-US" altLang="ja-JP" sz="1800" dirty="0"/>
                    </a:p>
                    <a:p>
                      <a:pPr marL="342900" indent="-342900">
                        <a:buFont typeface="+mj-lt"/>
                        <a:buAutoNum type="arabicPeriod"/>
                      </a:pPr>
                      <a:r>
                        <a:rPr kumimoji="1" lang="ja-JP" altLang="en-US" sz="1800" dirty="0"/>
                        <a:t>システムは，過去の日記を表示する画面を表示する．</a:t>
                      </a:r>
                      <a:endParaRPr kumimoji="1" lang="en-US" altLang="ja-JP" sz="1800" dirty="0"/>
                    </a:p>
                    <a:p>
                      <a:pPr marL="342900" indent="-342900">
                        <a:buFont typeface="+mj-lt"/>
                        <a:buAutoNum type="arabicPeriod"/>
                      </a:pP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2a.</a:t>
                      </a:r>
                      <a:r>
                        <a:rPr kumimoji="1" lang="ja-JP" altLang="en-US" sz="1800" dirty="0"/>
                        <a:t>  過去に記録された日記の件数が</a:t>
                      </a:r>
                      <a:r>
                        <a:rPr kumimoji="1" lang="en-US" altLang="ja-JP" sz="1800" dirty="0"/>
                        <a:t>0</a:t>
                      </a:r>
                      <a:r>
                        <a:rPr kumimoji="1" lang="ja-JP" altLang="en-US" sz="1800" dirty="0"/>
                        <a:t>の場合</a:t>
                      </a:r>
                      <a:endParaRPr kumimoji="1" lang="en-US" altLang="ja-JP" sz="1800" dirty="0"/>
                    </a:p>
                    <a:p>
                      <a:pPr marL="863600" indent="-1100138">
                        <a:tabLst/>
                      </a:pPr>
                      <a:r>
                        <a:rPr kumimoji="1" lang="en-US" altLang="ja-JP" sz="1800" dirty="0"/>
                        <a:t>    2a1.  </a:t>
                      </a:r>
                      <a:r>
                        <a:rPr kumimoji="1" lang="ja-JP" altLang="en-US" sz="1800" dirty="0"/>
                        <a:t>システムは，過去の日記が存在しない旨をユーザーに表示する．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84661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1299206488"/>
              </p:ext>
            </p:extLst>
          </p:nvPr>
        </p:nvGraphicFramePr>
        <p:xfrm>
          <a:off x="313268" y="248982"/>
          <a:ext cx="11565467" cy="415036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en-US" altLang="ja-JP" sz="1800" dirty="0"/>
                        <a:t>AI</a:t>
                      </a:r>
                      <a:r>
                        <a:rPr kumimoji="1" lang="ja-JP" altLang="en-US" sz="1800" dirty="0"/>
                        <a:t>との会話を開始する </a:t>
                      </a:r>
                      <a:r>
                        <a:rPr kumimoji="1" lang="en-US" altLang="ja-JP" sz="1800" dirty="0"/>
                        <a:t>#003</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感情分析</a:t>
                      </a:r>
                      <a:r>
                        <a:rPr kumimoji="1" lang="en-US" altLang="ja-JP" sz="1800" dirty="0"/>
                        <a:t>AI</a:t>
                      </a:r>
                      <a:r>
                        <a:rPr kumimoji="1" lang="ja-JP" altLang="en-US" sz="1800" dirty="0"/>
                        <a:t>に対して文章で対話を行うことが出来る．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メイン画面が表示されている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en-US" altLang="ja-JP" sz="1800" dirty="0"/>
                        <a:t>AI</a:t>
                      </a:r>
                      <a:r>
                        <a:rPr kumimoji="1" lang="ja-JP" altLang="en-US" sz="1800" dirty="0"/>
                        <a:t>と会話をする画面が表示されている．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ユーザーは，システムに対して感情分析</a:t>
                      </a:r>
                      <a:r>
                        <a:rPr kumimoji="1" lang="en-US" altLang="ja-JP" sz="1800" dirty="0"/>
                        <a:t>AI</a:t>
                      </a:r>
                      <a:r>
                        <a:rPr kumimoji="1" lang="ja-JP" altLang="en-US" sz="1800" dirty="0"/>
                        <a:t>との会話を指示する．</a:t>
                      </a:r>
                      <a:endParaRPr kumimoji="1" lang="en-US" altLang="ja-JP" sz="1800" dirty="0"/>
                    </a:p>
                    <a:p>
                      <a:pPr marL="342900" indent="-342900">
                        <a:buFont typeface="+mj-lt"/>
                        <a:buAutoNum type="arabicPeriod"/>
                      </a:pPr>
                      <a:r>
                        <a:rPr kumimoji="1" lang="ja-JP" altLang="en-US" sz="1800" dirty="0"/>
                        <a:t>システムは，</a:t>
                      </a:r>
                      <a:r>
                        <a:rPr kumimoji="1" lang="en-US" altLang="ja-JP" sz="1800" dirty="0"/>
                        <a:t>AI</a:t>
                      </a:r>
                      <a:r>
                        <a:rPr kumimoji="1" lang="ja-JP" altLang="en-US" sz="1800" dirty="0"/>
                        <a:t>と会話をする画面を表示する．</a:t>
                      </a:r>
                      <a:endParaRPr kumimoji="1" lang="en-US" altLang="ja-JP" sz="1800" dirty="0"/>
                    </a:p>
                    <a:p>
                      <a:pPr marL="342900" indent="-342900">
                        <a:buFont typeface="+mj-lt"/>
                        <a:buAutoNum type="arabicPeriod"/>
                      </a:pP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2a. </a:t>
                      </a:r>
                      <a:r>
                        <a:rPr kumimoji="1" lang="ja-JP" altLang="en-US" sz="1800" dirty="0"/>
                        <a:t>システムが</a:t>
                      </a:r>
                      <a:r>
                        <a:rPr kumimoji="1" lang="en-US" altLang="ja-JP" sz="1800" dirty="0"/>
                        <a:t>AI</a:t>
                      </a:r>
                      <a:r>
                        <a:rPr kumimoji="1" lang="ja-JP" altLang="en-US" sz="1800" dirty="0"/>
                        <a:t>との会話画面を表示できない場合</a:t>
                      </a:r>
                      <a:endParaRPr kumimoji="1" lang="en-US" altLang="ja-JP" sz="1800" dirty="0"/>
                    </a:p>
                    <a:p>
                      <a:r>
                        <a:rPr kumimoji="1" lang="ja-JP" altLang="en-US" sz="1800" dirty="0"/>
                        <a:t>　</a:t>
                      </a:r>
                      <a:r>
                        <a:rPr kumimoji="1" lang="en-US" altLang="ja-JP" sz="1800" dirty="0"/>
                        <a:t>2a1. </a:t>
                      </a:r>
                      <a:r>
                        <a:rPr kumimoji="1" lang="ja-JP" altLang="en-US" sz="1800" dirty="0"/>
                        <a:t>エラーメッセージを表示する．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282947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1892242674"/>
              </p:ext>
            </p:extLst>
          </p:nvPr>
        </p:nvGraphicFramePr>
        <p:xfrm>
          <a:off x="313268" y="248982"/>
          <a:ext cx="11565467" cy="415036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感情分析結果を閲覧する </a:t>
                      </a:r>
                      <a:r>
                        <a:rPr kumimoji="1" lang="en-US" altLang="ja-JP" sz="1800" dirty="0"/>
                        <a:t>#004</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感情分析</a:t>
                      </a:r>
                      <a:r>
                        <a:rPr kumimoji="1" lang="en-US" altLang="ja-JP" sz="1800" dirty="0"/>
                        <a:t>AI</a:t>
                      </a:r>
                      <a:r>
                        <a:rPr kumimoji="1" lang="ja-JP" altLang="en-US" sz="1800" dirty="0"/>
                        <a:t>によって分析された今までの感情分析の結果を閲覧することができる．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メイン画面が表示されている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感情分析結果を表示する画面が表示されている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ユーザーは，感情分析結果の表示を指示する．</a:t>
                      </a:r>
                      <a:endParaRPr kumimoji="1" lang="en-US" altLang="ja-JP" sz="1800" dirty="0"/>
                    </a:p>
                    <a:p>
                      <a:pPr marL="342900" indent="-342900">
                        <a:buFont typeface="+mj-lt"/>
                        <a:buAutoNum type="arabicPeriod"/>
                      </a:pPr>
                      <a:r>
                        <a:rPr kumimoji="1" lang="ja-JP" altLang="en-US" sz="1800" dirty="0"/>
                        <a:t>システムは，感情分析結果を表示する画面を表示する．</a:t>
                      </a:r>
                      <a:endParaRPr kumimoji="1" lang="en-US" altLang="ja-JP" sz="1800" dirty="0"/>
                    </a:p>
                    <a:p>
                      <a:pPr marL="342900" indent="-342900">
                        <a:buFont typeface="+mj-lt"/>
                        <a:buAutoNum type="arabicPeriod"/>
                      </a:pP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2a.</a:t>
                      </a:r>
                      <a:r>
                        <a:rPr kumimoji="1" lang="ja-JP" altLang="en-US" sz="1800" dirty="0"/>
                        <a:t>  感情分析の結果が存在しない場合</a:t>
                      </a:r>
                      <a:endParaRPr kumimoji="1" lang="en-US" altLang="ja-JP" sz="1800" dirty="0"/>
                    </a:p>
                    <a:p>
                      <a:r>
                        <a:rPr kumimoji="1" lang="en-US" altLang="ja-JP" sz="1800" dirty="0"/>
                        <a:t>    2a1.  </a:t>
                      </a:r>
                      <a:r>
                        <a:rPr kumimoji="1" lang="ja-JP" altLang="en-US" sz="1800" dirty="0"/>
                        <a:t>システムは，感情分析の結果が存在しない旨をユーザーに表示する．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193632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1591767340"/>
              </p:ext>
            </p:extLst>
          </p:nvPr>
        </p:nvGraphicFramePr>
        <p:xfrm>
          <a:off x="313268" y="248982"/>
          <a:ext cx="11565467" cy="427228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過去の日記を削除する</a:t>
                      </a:r>
                      <a:r>
                        <a:rPr kumimoji="1" lang="en-US" altLang="ja-JP" sz="1800" dirty="0"/>
                        <a:t> #005</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ユーザーが記録した日記を削除することが出来る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削除したい日記の個別の日記を表示する画面が表示されている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削除したい日記の記録が削除されている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ユーザーは，日記の記録の削除を指示する．</a:t>
                      </a:r>
                      <a:endParaRPr kumimoji="1" lang="en-US" altLang="ja-JP" sz="1800" dirty="0"/>
                    </a:p>
                    <a:p>
                      <a:pPr marL="342900" indent="-342900">
                        <a:buFont typeface="+mj-lt"/>
                        <a:buAutoNum type="arabicPeriod"/>
                      </a:pPr>
                      <a:r>
                        <a:rPr kumimoji="1" lang="ja-JP" altLang="en-US" sz="1800" dirty="0"/>
                        <a:t>システムは，操作の確認を行う画面を表示し，削除するかどうかユーザーに確認する．</a:t>
                      </a:r>
                      <a:endParaRPr kumimoji="1" lang="en-US" altLang="ja-JP" sz="1800" dirty="0"/>
                    </a:p>
                    <a:p>
                      <a:pPr marL="342900" indent="-342900">
                        <a:buFont typeface="+mj-lt"/>
                        <a:buAutoNum type="arabicPeriod"/>
                      </a:pPr>
                      <a:r>
                        <a:rPr kumimoji="1" lang="ja-JP" altLang="en-US" sz="1800" dirty="0"/>
                        <a:t>ユーザーは，削除する日記の内容を確認し，確定を指示しする．</a:t>
                      </a:r>
                      <a:endParaRPr kumimoji="1" lang="en-US" altLang="ja-JP" sz="1800" dirty="0"/>
                    </a:p>
                    <a:p>
                      <a:pPr marL="342900" indent="-342900">
                        <a:buFont typeface="+mj-lt"/>
                        <a:buAutoNum type="arabicPeriod"/>
                      </a:pPr>
                      <a:r>
                        <a:rPr kumimoji="1" lang="ja-JP" altLang="en-US" sz="1800" dirty="0"/>
                        <a:t>システムは，日記の記録内容を削除し，過去の日記を表示する画面を表示する．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a:t>
                      </a:r>
                      <a:r>
                        <a:rPr kumimoji="1" lang="ja-JP" altLang="en-US" sz="1800" dirty="0"/>
                        <a:t>  ユーザーが，日記の削除を行う操作を取り消した場合</a:t>
                      </a:r>
                      <a:endParaRPr kumimoji="1" lang="en-US" altLang="ja-JP" sz="1800" dirty="0"/>
                    </a:p>
                    <a:p>
                      <a:r>
                        <a:rPr kumimoji="1" lang="en-US" altLang="ja-JP" sz="1800" dirty="0"/>
                        <a:t>    3a1.  </a:t>
                      </a:r>
                      <a:r>
                        <a:rPr kumimoji="1" lang="ja-JP" altLang="en-US" sz="1800" dirty="0"/>
                        <a:t>システムは，日記の削除を行わず，個別の日記を表示する画面に戻る．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200762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4292996323"/>
              </p:ext>
            </p:extLst>
          </p:nvPr>
        </p:nvGraphicFramePr>
        <p:xfrm>
          <a:off x="313268" y="248982"/>
          <a:ext cx="11488413" cy="64262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591645">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ja-JP" altLang="en-US" sz="1800" dirty="0"/>
                        <a:t>過去の日記を編集する</a:t>
                      </a:r>
                      <a:r>
                        <a:rPr kumimoji="1" lang="en-US" altLang="ja-JP" sz="1800" dirty="0"/>
                        <a:t> #006</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ユーザーが記録した日記を編集することができる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ja-JP" altLang="en-US" sz="1800" dirty="0"/>
                        <a:t>編集したい日記の個別の日記を表示する画面が表示されている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編集したい日記の記録が編集されている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ユーザーは，日記の記録の編集を指示する．</a:t>
                      </a:r>
                      <a:endParaRPr kumimoji="1" lang="en-US" altLang="ja-JP" sz="1800" dirty="0"/>
                    </a:p>
                    <a:p>
                      <a:pPr marL="342900" indent="-342900">
                        <a:buFont typeface="+mj-lt"/>
                        <a:buAutoNum type="arabicPeriod"/>
                      </a:pPr>
                      <a:r>
                        <a:rPr kumimoji="1" lang="ja-JP" altLang="en-US" sz="1800" dirty="0"/>
                        <a:t>システムは，操作の確認を行う画面を表示し，編集するかどうかユーザーに確認する．</a:t>
                      </a:r>
                      <a:endParaRPr kumimoji="1" lang="en-US" altLang="ja-JP" sz="1800" dirty="0"/>
                    </a:p>
                    <a:p>
                      <a:pPr marL="342900" indent="-342900">
                        <a:buFont typeface="+mj-lt"/>
                        <a:buAutoNum type="arabicPeriod"/>
                      </a:pPr>
                      <a:r>
                        <a:rPr kumimoji="1" lang="ja-JP" altLang="en-US" sz="1800" dirty="0"/>
                        <a:t>ユーザーは，編集する日記の内容を確認し，確定を指示しする．</a:t>
                      </a:r>
                      <a:endParaRPr kumimoji="1" lang="en-US" altLang="ja-JP" sz="1800" dirty="0"/>
                    </a:p>
                    <a:p>
                      <a:pPr marL="342900" indent="-342900">
                        <a:buFont typeface="+mj-lt"/>
                        <a:buAutoNum type="arabicPeriod"/>
                      </a:pPr>
                      <a:r>
                        <a:rPr kumimoji="1" lang="ja-JP" altLang="en-US" sz="1800" dirty="0"/>
                        <a:t>システムは，日記を編集する画面を表示し，編集前の日記の記録内容を出力する．</a:t>
                      </a:r>
                      <a:endParaRPr kumimoji="1" lang="en-US" altLang="ja-JP" sz="1800" dirty="0"/>
                    </a:p>
                    <a:p>
                      <a:pPr marL="342900" indent="-342900">
                        <a:buFont typeface="+mj-lt"/>
                        <a:buAutoNum type="arabicPeriod"/>
                      </a:pPr>
                      <a:r>
                        <a:rPr kumimoji="1" lang="ja-JP" altLang="en-US" sz="1800" dirty="0"/>
                        <a:t>ユーザーは，日記の記録内容を編集し，内容確認を指示する．</a:t>
                      </a:r>
                      <a:endParaRPr kumimoji="1" lang="en-US" altLang="ja-JP" sz="1800" dirty="0"/>
                    </a:p>
                    <a:p>
                      <a:pPr marL="342900" indent="-342900">
                        <a:buFont typeface="+mj-lt"/>
                        <a:buAutoNum type="arabicPeriod"/>
                      </a:pPr>
                      <a:r>
                        <a:rPr kumimoji="1" lang="ja-JP" altLang="en-US" sz="1800" dirty="0"/>
                        <a:t>システムは．操作の確認を行う画面を表示し，日記の記録内容を出力する．</a:t>
                      </a:r>
                      <a:endParaRPr kumimoji="1" lang="en-US" altLang="ja-JP" sz="1800" dirty="0"/>
                    </a:p>
                    <a:p>
                      <a:pPr marL="342900" indent="-342900">
                        <a:buFont typeface="+mj-lt"/>
                        <a:buAutoNum type="arabicPeriod"/>
                      </a:pPr>
                      <a:r>
                        <a:rPr kumimoji="1" lang="ja-JP" altLang="en-US" sz="1800" dirty="0"/>
                        <a:t>ユーザーは，日記の記録内容を確認し，確定を指示する．</a:t>
                      </a:r>
                    </a:p>
                    <a:p>
                      <a:pPr marL="342900" indent="-342900">
                        <a:buFont typeface="+mj-lt"/>
                        <a:buAutoNum type="arabicPeriod"/>
                      </a:pPr>
                      <a:r>
                        <a:rPr kumimoji="1" lang="ja-JP" altLang="en-US" sz="1800" dirty="0"/>
                        <a:t>システムは，日記の投稿内容を確定し，過去の日記を表示する画面を表示し，日記の記録を出力する．</a:t>
                      </a:r>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400" dirty="0"/>
                        <a:t>3a.</a:t>
                      </a:r>
                      <a:r>
                        <a:rPr kumimoji="1" lang="ja-JP" altLang="en-US" sz="1400" dirty="0"/>
                        <a:t>  ユーザーが，日記の編集を行う操作を取り消した場合</a:t>
                      </a:r>
                      <a:endParaRPr kumimoji="1" lang="en-US" altLang="ja-JP" sz="1400" dirty="0"/>
                    </a:p>
                    <a:p>
                      <a:r>
                        <a:rPr kumimoji="1" lang="en-US" altLang="ja-JP" sz="1400" dirty="0"/>
                        <a:t>    3a1.  </a:t>
                      </a:r>
                      <a:r>
                        <a:rPr kumimoji="1" lang="ja-JP" altLang="en-US" sz="1400" dirty="0"/>
                        <a:t>システムは，日記の編集を行わず，個別の日記を表示する画面に戻る．</a:t>
                      </a:r>
                      <a:endParaRPr kumimoji="1" lang="en-US" altLang="ja-JP" sz="1400" dirty="0"/>
                    </a:p>
                    <a:p>
                      <a:r>
                        <a:rPr kumimoji="1" lang="en-US" altLang="ja-JP" sz="1400" dirty="0"/>
                        <a:t>6a.</a:t>
                      </a:r>
                      <a:r>
                        <a:rPr kumimoji="1" lang="ja-JP" altLang="en-US" sz="1400" dirty="0"/>
                        <a:t>  入力した日記の投稿内容が文字数制限を超えた場合</a:t>
                      </a:r>
                      <a:endParaRPr kumimoji="1" lang="en-US" altLang="ja-JP" sz="1400" dirty="0"/>
                    </a:p>
                    <a:p>
                      <a:pPr marL="863600" indent="-1100138">
                        <a:tabLst/>
                      </a:pPr>
                      <a:r>
                        <a:rPr kumimoji="1" lang="en-US" altLang="ja-JP" sz="1400" dirty="0"/>
                        <a:t>    6a1.  </a:t>
                      </a:r>
                      <a:r>
                        <a:rPr kumimoji="1" lang="ja-JP" altLang="en-US" sz="1400" dirty="0"/>
                        <a:t>システムは，日記の投稿内容が文字数制限を超えた旨をユーザーへ表示し，投稿内容の修正を促す．</a:t>
                      </a:r>
                      <a:endParaRPr kumimoji="1" lang="en-US" altLang="ja-JP" sz="1400" dirty="0"/>
                    </a:p>
                    <a:p>
                      <a:r>
                        <a:rPr kumimoji="1" lang="en-US" altLang="ja-JP" sz="1400" dirty="0"/>
                        <a:t>    6a2.  </a:t>
                      </a:r>
                      <a:r>
                        <a:rPr kumimoji="1" lang="ja-JP" altLang="en-US" sz="1400" dirty="0"/>
                        <a:t>基本フロー</a:t>
                      </a:r>
                      <a:r>
                        <a:rPr kumimoji="1" lang="en-US" altLang="ja-JP" sz="1400" dirty="0"/>
                        <a:t>5.</a:t>
                      </a:r>
                      <a:r>
                        <a:rPr kumimoji="1" lang="ja-JP" altLang="en-US" sz="1400" dirty="0"/>
                        <a:t>に戻る．</a:t>
                      </a:r>
                      <a:endParaRPr kumimoji="1" lang="en-US" altLang="ja-JP" sz="1400" dirty="0"/>
                    </a:p>
                    <a:p>
                      <a:r>
                        <a:rPr kumimoji="1" lang="en-US" altLang="ja-JP" sz="1400" dirty="0"/>
                        <a:t>7a.  </a:t>
                      </a:r>
                      <a:r>
                        <a:rPr kumimoji="1" lang="ja-JP" altLang="en-US" sz="1400" dirty="0"/>
                        <a:t>日記の投稿内容を修正したい場合</a:t>
                      </a:r>
                      <a:endParaRPr kumimoji="1" lang="en-US" altLang="ja-JP" sz="1400" dirty="0"/>
                    </a:p>
                    <a:p>
                      <a:r>
                        <a:rPr kumimoji="1" lang="en-US" altLang="ja-JP" sz="1400" dirty="0"/>
                        <a:t>    7a1.  </a:t>
                      </a:r>
                      <a:r>
                        <a:rPr kumimoji="1" lang="ja-JP" altLang="en-US" sz="1400" dirty="0"/>
                        <a:t>ユーザーは，修正を指示する．</a:t>
                      </a:r>
                      <a:endParaRPr kumimoji="1" lang="en-US" altLang="ja-JP" sz="1400" dirty="0"/>
                    </a:p>
                    <a:p>
                      <a:r>
                        <a:rPr kumimoji="1" lang="en-US" altLang="ja-JP" sz="1400" dirty="0"/>
                        <a:t>    7a2.  </a:t>
                      </a:r>
                      <a:r>
                        <a:rPr kumimoji="1" lang="ja-JP" altLang="en-US" sz="1400" dirty="0"/>
                        <a:t>システムは，日記を記録する入力画面を表示し，入力済みの日記の記録内容を出力．</a:t>
                      </a:r>
                      <a:endParaRPr kumimoji="1" lang="en-US" altLang="ja-JP" sz="1400" dirty="0"/>
                    </a:p>
                    <a:p>
                      <a:r>
                        <a:rPr kumimoji="1" lang="en-US" altLang="ja-JP" sz="1400" dirty="0"/>
                        <a:t>    7a3.  </a:t>
                      </a:r>
                      <a:r>
                        <a:rPr kumimoji="1" lang="ja-JP" altLang="en-US" sz="1400" dirty="0"/>
                        <a:t>基本フロー</a:t>
                      </a:r>
                      <a:r>
                        <a:rPr kumimoji="1" lang="en-US" altLang="ja-JP" sz="1400" dirty="0"/>
                        <a:t>5.</a:t>
                      </a:r>
                      <a:r>
                        <a:rPr kumimoji="1" lang="ja-JP" altLang="en-US" sz="1400" dirty="0"/>
                        <a:t>にもどる．</a:t>
                      </a:r>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59172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2421686985"/>
              </p:ext>
            </p:extLst>
          </p:nvPr>
        </p:nvGraphicFramePr>
        <p:xfrm>
          <a:off x="313268" y="248982"/>
          <a:ext cx="11565467" cy="4419610"/>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en-US" altLang="ja-JP" sz="1800" dirty="0"/>
                        <a:t>AI</a:t>
                      </a:r>
                      <a:r>
                        <a:rPr kumimoji="1" lang="ja-JP" altLang="en-US" sz="1800" dirty="0"/>
                        <a:t>に質問を投げかける</a:t>
                      </a:r>
                      <a:r>
                        <a:rPr kumimoji="1" lang="en-US" altLang="ja-JP" sz="1800" dirty="0"/>
                        <a:t> #007</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新規に開始した感情分析</a:t>
                      </a:r>
                      <a:r>
                        <a:rPr kumimoji="1" lang="en-US" altLang="ja-JP" sz="1800" dirty="0"/>
                        <a:t>AI</a:t>
                      </a:r>
                      <a:r>
                        <a:rPr kumimoji="1" lang="ja-JP" altLang="en-US" sz="1800" dirty="0"/>
                        <a:t>との対話や記録した日記に関連して，感情分析</a:t>
                      </a:r>
                      <a:r>
                        <a:rPr kumimoji="1" lang="en-US" altLang="ja-JP" sz="1800" dirty="0"/>
                        <a:t>AI</a:t>
                      </a:r>
                      <a:r>
                        <a:rPr kumimoji="1" lang="ja-JP" altLang="en-US" sz="1800" dirty="0"/>
                        <a:t>へ質問の返答を得ることが出来る．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en-US" altLang="ja-JP" sz="1800" dirty="0"/>
                        <a:t>AI</a:t>
                      </a:r>
                      <a:r>
                        <a:rPr kumimoji="1" lang="ja-JP" altLang="en-US" sz="1800" dirty="0"/>
                        <a:t>と会話をする画面または，個別の日記を表示する画面が表示されている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ユーザーの質問に対して感情分析</a:t>
                      </a:r>
                      <a:r>
                        <a:rPr kumimoji="1" lang="en-US" altLang="ja-JP" sz="1800" dirty="0"/>
                        <a:t>AI</a:t>
                      </a:r>
                      <a:r>
                        <a:rPr kumimoji="1" lang="ja-JP" altLang="en-US" sz="1800" dirty="0"/>
                        <a:t>からの返答を得ている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ユーザーは，感情分析</a:t>
                      </a:r>
                      <a:r>
                        <a:rPr kumimoji="1" lang="en-US" altLang="ja-JP" sz="1800" dirty="0"/>
                        <a:t>AI</a:t>
                      </a:r>
                      <a:r>
                        <a:rPr kumimoji="1" lang="ja-JP" altLang="en-US" sz="1800" dirty="0"/>
                        <a:t>への質問の投げかけをシステムに指示する．</a:t>
                      </a:r>
                      <a:endParaRPr kumimoji="1" lang="en-US" altLang="ja-JP" sz="1800" dirty="0"/>
                    </a:p>
                    <a:p>
                      <a:pPr marL="342900" indent="-342900">
                        <a:buFont typeface="+mj-lt"/>
                        <a:buAutoNum type="arabicPeriod"/>
                      </a:pPr>
                      <a:r>
                        <a:rPr kumimoji="1" lang="ja-JP" altLang="en-US" sz="1800" dirty="0"/>
                        <a:t>システムは，ユーザーからの質問内容を感情分析</a:t>
                      </a:r>
                      <a:r>
                        <a:rPr kumimoji="1" lang="en-US" altLang="ja-JP" sz="1800" dirty="0"/>
                        <a:t>AI</a:t>
                      </a:r>
                      <a:r>
                        <a:rPr kumimoji="1" lang="ja-JP" altLang="en-US" sz="1800" dirty="0"/>
                        <a:t>へ送信し，返答を得る．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から得た返答結果を出力する．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a:t>
                      </a:r>
                      <a:r>
                        <a:rPr kumimoji="1" lang="ja-JP" altLang="en-US" sz="1800" dirty="0"/>
                        <a:t>  ユーザーが，続けて感情分析</a:t>
                      </a:r>
                      <a:r>
                        <a:rPr kumimoji="1" lang="en-US" altLang="ja-JP" sz="1800" dirty="0"/>
                        <a:t>AI</a:t>
                      </a:r>
                      <a:r>
                        <a:rPr kumimoji="1" lang="ja-JP" altLang="en-US" sz="1800" dirty="0"/>
                        <a:t>との対話を行う場合．</a:t>
                      </a:r>
                      <a:endParaRPr kumimoji="1" lang="en-US" altLang="ja-JP" sz="1800" dirty="0"/>
                    </a:p>
                    <a:p>
                      <a:r>
                        <a:rPr kumimoji="1" lang="en-US" altLang="ja-JP" sz="1800" dirty="0"/>
                        <a:t>    3a1.  </a:t>
                      </a:r>
                      <a:r>
                        <a:rPr kumimoji="1" lang="ja-JP" altLang="en-US" sz="1800" dirty="0"/>
                        <a:t>基本フロー</a:t>
                      </a:r>
                      <a:r>
                        <a:rPr kumimoji="1" lang="en-US" altLang="ja-JP" sz="1800" dirty="0"/>
                        <a:t>1</a:t>
                      </a:r>
                      <a:r>
                        <a:rPr kumimoji="1" lang="ja-JP" altLang="en-US" sz="1800" dirty="0"/>
                        <a:t>に戻る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126555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E3638502-C636-85A1-EB1E-96BF389D2C4F}"/>
              </a:ext>
            </a:extLst>
          </p:cNvPr>
          <p:cNvGraphicFramePr>
            <a:graphicFrameLocks noGrp="1"/>
          </p:cNvGraphicFramePr>
          <p:nvPr>
            <p:extLst>
              <p:ext uri="{D42A27DB-BD31-4B8C-83A1-F6EECF244321}">
                <p14:modId xmlns:p14="http://schemas.microsoft.com/office/powerpoint/2010/main" val="1571827414"/>
              </p:ext>
            </p:extLst>
          </p:nvPr>
        </p:nvGraphicFramePr>
        <p:xfrm>
          <a:off x="313268" y="248982"/>
          <a:ext cx="11565467" cy="4546609"/>
        </p:xfrm>
        <a:graphic>
          <a:graphicData uri="http://schemas.openxmlformats.org/drawingml/2006/table">
            <a:tbl>
              <a:tblPr firstRow="1" bandRow="1">
                <a:tableStyleId>{5940675A-B579-460E-94D1-54222C63F5DA}</a:tableStyleId>
              </a:tblPr>
              <a:tblGrid>
                <a:gridCol w="1896768">
                  <a:extLst>
                    <a:ext uri="{9D8B030D-6E8A-4147-A177-3AD203B41FA5}">
                      <a16:colId xmlns:a16="http://schemas.microsoft.com/office/drawing/2014/main" val="1217521367"/>
                    </a:ext>
                  </a:extLst>
                </a:gridCol>
                <a:gridCol w="9668699">
                  <a:extLst>
                    <a:ext uri="{9D8B030D-6E8A-4147-A177-3AD203B41FA5}">
                      <a16:colId xmlns:a16="http://schemas.microsoft.com/office/drawing/2014/main" val="463772538"/>
                    </a:ext>
                  </a:extLst>
                </a:gridCol>
              </a:tblGrid>
              <a:tr h="370841">
                <a:tc>
                  <a:txBody>
                    <a:bodyPr/>
                    <a:lstStyle/>
                    <a:p>
                      <a:r>
                        <a:rPr kumimoji="1" lang="ja-JP" altLang="en-US" sz="1800" b="1" dirty="0"/>
                        <a:t>ユースケース名</a:t>
                      </a:r>
                    </a:p>
                  </a:txBody>
                  <a:tcPr marT="45721" marB="45721"/>
                </a:tc>
                <a:tc>
                  <a:txBody>
                    <a:bodyPr/>
                    <a:lstStyle/>
                    <a:p>
                      <a:r>
                        <a:rPr kumimoji="1" lang="en-US" altLang="ja-JP" sz="1800" dirty="0"/>
                        <a:t>AI</a:t>
                      </a:r>
                      <a:r>
                        <a:rPr kumimoji="1" lang="ja-JP" altLang="en-US" sz="1800" dirty="0"/>
                        <a:t>との会話を終了する </a:t>
                      </a:r>
                      <a:r>
                        <a:rPr kumimoji="1" lang="en-US" altLang="ja-JP" sz="1800" dirty="0"/>
                        <a:t>#008</a:t>
                      </a:r>
                      <a:endParaRPr kumimoji="1" lang="ja-JP" altLang="en-US" sz="1800" dirty="0"/>
                    </a:p>
                  </a:txBody>
                  <a:tcPr marT="45721" marB="45721"/>
                </a:tc>
                <a:extLst>
                  <a:ext uri="{0D108BD9-81ED-4DB2-BD59-A6C34878D82A}">
                    <a16:rowId xmlns:a16="http://schemas.microsoft.com/office/drawing/2014/main" val="3416995552"/>
                  </a:ext>
                </a:extLst>
              </a:tr>
              <a:tr h="370841">
                <a:tc>
                  <a:txBody>
                    <a:bodyPr/>
                    <a:lstStyle/>
                    <a:p>
                      <a:r>
                        <a:rPr kumimoji="1" lang="ja-JP" altLang="en-US" sz="1800" b="1" dirty="0"/>
                        <a:t>概要</a:t>
                      </a:r>
                    </a:p>
                  </a:txBody>
                  <a:tcPr marT="45721" marB="45721"/>
                </a:tc>
                <a:tc>
                  <a:txBody>
                    <a:bodyPr/>
                    <a:lstStyle/>
                    <a:p>
                      <a:r>
                        <a:rPr kumimoji="1" lang="ja-JP" altLang="en-US" sz="1800" dirty="0"/>
                        <a:t>新規に開始した感情分析</a:t>
                      </a:r>
                      <a:r>
                        <a:rPr kumimoji="1" lang="en-US" altLang="ja-JP" sz="1800" dirty="0"/>
                        <a:t>AI</a:t>
                      </a:r>
                      <a:r>
                        <a:rPr kumimoji="1" lang="ja-JP" altLang="en-US" sz="1800" dirty="0"/>
                        <a:t>との会話を終了することが出来る</a:t>
                      </a:r>
                    </a:p>
                  </a:txBody>
                  <a:tcPr marT="45721" marB="45721"/>
                </a:tc>
                <a:extLst>
                  <a:ext uri="{0D108BD9-81ED-4DB2-BD59-A6C34878D82A}">
                    <a16:rowId xmlns:a16="http://schemas.microsoft.com/office/drawing/2014/main" val="2958897725"/>
                  </a:ext>
                </a:extLst>
              </a:tr>
              <a:tr h="370841">
                <a:tc>
                  <a:txBody>
                    <a:bodyPr/>
                    <a:lstStyle/>
                    <a:p>
                      <a:r>
                        <a:rPr kumimoji="1" lang="ja-JP" altLang="en-US" sz="1800" b="1" dirty="0"/>
                        <a:t>アクター</a:t>
                      </a:r>
                    </a:p>
                  </a:txBody>
                  <a:tcPr marT="45721" marB="45721"/>
                </a:tc>
                <a:tc>
                  <a:txBody>
                    <a:bodyPr/>
                    <a:lstStyle/>
                    <a:p>
                      <a:r>
                        <a:rPr kumimoji="1" lang="ja-JP" altLang="en-US" sz="1800" dirty="0"/>
                        <a:t>ユーザー</a:t>
                      </a:r>
                    </a:p>
                  </a:txBody>
                  <a:tcPr marT="45721" marB="45721"/>
                </a:tc>
                <a:extLst>
                  <a:ext uri="{0D108BD9-81ED-4DB2-BD59-A6C34878D82A}">
                    <a16:rowId xmlns:a16="http://schemas.microsoft.com/office/drawing/2014/main" val="4008061471"/>
                  </a:ext>
                </a:extLst>
              </a:tr>
              <a:tr h="370841">
                <a:tc>
                  <a:txBody>
                    <a:bodyPr/>
                    <a:lstStyle/>
                    <a:p>
                      <a:r>
                        <a:rPr kumimoji="1" lang="ja-JP" altLang="en-US" sz="1800" b="1" dirty="0"/>
                        <a:t>事前条件</a:t>
                      </a:r>
                    </a:p>
                  </a:txBody>
                  <a:tcPr marT="45721" marB="45721"/>
                </a:tc>
                <a:tc>
                  <a:txBody>
                    <a:bodyPr/>
                    <a:lstStyle/>
                    <a:p>
                      <a:r>
                        <a:rPr kumimoji="1" lang="en-US" altLang="ja-JP" sz="1800" dirty="0"/>
                        <a:t>AI</a:t>
                      </a:r>
                      <a:r>
                        <a:rPr kumimoji="1" lang="ja-JP" altLang="en-US" sz="1800" dirty="0"/>
                        <a:t>と会話をする画面が表示されている</a:t>
                      </a:r>
                    </a:p>
                  </a:txBody>
                  <a:tcPr marT="45721" marB="45721"/>
                </a:tc>
                <a:extLst>
                  <a:ext uri="{0D108BD9-81ED-4DB2-BD59-A6C34878D82A}">
                    <a16:rowId xmlns:a16="http://schemas.microsoft.com/office/drawing/2014/main" val="2256437875"/>
                  </a:ext>
                </a:extLst>
              </a:tr>
              <a:tr h="370841">
                <a:tc>
                  <a:txBody>
                    <a:bodyPr/>
                    <a:lstStyle/>
                    <a:p>
                      <a:r>
                        <a:rPr kumimoji="1" lang="ja-JP" altLang="en-US" sz="1800" b="1" dirty="0"/>
                        <a:t>事後条件</a:t>
                      </a:r>
                    </a:p>
                  </a:txBody>
                  <a:tcPr marT="45721" marB="45721"/>
                </a:tc>
                <a:tc>
                  <a:txBody>
                    <a:bodyPr/>
                    <a:lstStyle/>
                    <a:p>
                      <a:r>
                        <a:rPr kumimoji="1" lang="ja-JP" altLang="en-US" sz="1800" dirty="0"/>
                        <a:t>メイン画面が表示されている</a:t>
                      </a:r>
                    </a:p>
                  </a:txBody>
                  <a:tcPr marT="45721" marB="45721"/>
                </a:tc>
                <a:extLst>
                  <a:ext uri="{0D108BD9-81ED-4DB2-BD59-A6C34878D82A}">
                    <a16:rowId xmlns:a16="http://schemas.microsoft.com/office/drawing/2014/main" val="1838157029"/>
                  </a:ext>
                </a:extLst>
              </a:tr>
              <a:tr h="1066802">
                <a:tc>
                  <a:txBody>
                    <a:bodyPr/>
                    <a:lstStyle/>
                    <a:p>
                      <a:r>
                        <a:rPr kumimoji="1" lang="ja-JP" altLang="en-US" sz="1800" b="1" dirty="0"/>
                        <a:t>基本フロー</a:t>
                      </a:r>
                    </a:p>
                  </a:txBody>
                  <a:tcPr marT="45721" marB="45721"/>
                </a:tc>
                <a:tc>
                  <a:txBody>
                    <a:bodyPr/>
                    <a:lstStyle/>
                    <a:p>
                      <a:pPr marL="342900" indent="-342900">
                        <a:buFont typeface="+mj-lt"/>
                        <a:buAutoNum type="arabicPeriod"/>
                      </a:pPr>
                      <a:r>
                        <a:rPr kumimoji="1" lang="ja-JP" altLang="en-US" sz="1800" dirty="0"/>
                        <a:t>ユーザーは，感情分析</a:t>
                      </a:r>
                      <a:r>
                        <a:rPr kumimoji="1" lang="en-US" altLang="ja-JP" sz="1800" dirty="0"/>
                        <a:t>AI</a:t>
                      </a:r>
                      <a:r>
                        <a:rPr kumimoji="1" lang="ja-JP" altLang="en-US" sz="1800" dirty="0"/>
                        <a:t>との会話の終了をシステムに指示する．</a:t>
                      </a:r>
                      <a:endParaRPr kumimoji="1" lang="en-US" altLang="ja-JP" sz="1800" dirty="0"/>
                    </a:p>
                    <a:p>
                      <a:pPr marL="342900" indent="-342900">
                        <a:buFont typeface="+mj-lt"/>
                        <a:buAutoNum type="arabicPeriod"/>
                      </a:pPr>
                      <a:r>
                        <a:rPr kumimoji="1" lang="ja-JP" altLang="en-US" sz="1800" dirty="0"/>
                        <a:t>システムは，操作の確認を行う画面を表示し，会話を終了するかどうかユーザーに確認する．</a:t>
                      </a:r>
                      <a:endParaRPr kumimoji="1" lang="en-US" altLang="ja-JP" sz="1800" dirty="0"/>
                    </a:p>
                    <a:p>
                      <a:pPr marL="342900" indent="-342900">
                        <a:buFont typeface="+mj-lt"/>
                        <a:buAutoNum type="arabicPeriod"/>
                      </a:pPr>
                      <a:r>
                        <a:rPr kumimoji="1" lang="ja-JP" altLang="en-US" sz="1800" dirty="0"/>
                        <a:t>ユーザーは，操作の確認を行った後，確定を指示する．</a:t>
                      </a:r>
                      <a:endParaRPr kumimoji="1" lang="en-US" altLang="ja-JP" sz="1800" dirty="0"/>
                    </a:p>
                    <a:p>
                      <a:pPr marL="342900" indent="-342900">
                        <a:buFont typeface="+mj-lt"/>
                        <a:buAutoNum type="arabicPeriod"/>
                      </a:pPr>
                      <a:r>
                        <a:rPr kumimoji="1" lang="ja-JP" altLang="en-US" sz="1800" dirty="0"/>
                        <a:t>システムは，感情分析</a:t>
                      </a:r>
                      <a:r>
                        <a:rPr kumimoji="1" lang="en-US" altLang="ja-JP" sz="1800" dirty="0"/>
                        <a:t>AI</a:t>
                      </a:r>
                      <a:r>
                        <a:rPr kumimoji="1" lang="ja-JP" altLang="en-US" sz="1800" dirty="0"/>
                        <a:t>との会話内容を削除し，メイン画面を表示する．</a:t>
                      </a:r>
                      <a:endParaRPr kumimoji="1" lang="en-US" altLang="ja-JP" sz="1800" dirty="0"/>
                    </a:p>
                  </a:txBody>
                  <a:tcPr marT="45721" marB="45721"/>
                </a:tc>
                <a:extLst>
                  <a:ext uri="{0D108BD9-81ED-4DB2-BD59-A6C34878D82A}">
                    <a16:rowId xmlns:a16="http://schemas.microsoft.com/office/drawing/2014/main" val="2863296331"/>
                  </a:ext>
                </a:extLst>
              </a:tr>
              <a:tr h="1229362">
                <a:tc>
                  <a:txBody>
                    <a:bodyPr/>
                    <a:lstStyle/>
                    <a:p>
                      <a:r>
                        <a:rPr kumimoji="1" lang="ja-JP" altLang="en-US" sz="1800" b="1" dirty="0"/>
                        <a:t>代替フロー</a:t>
                      </a:r>
                    </a:p>
                  </a:txBody>
                  <a:tcPr marT="45721" marB="45721"/>
                </a:tc>
                <a:tc>
                  <a:txBody>
                    <a:bodyPr/>
                    <a:lstStyle/>
                    <a:p>
                      <a:r>
                        <a:rPr kumimoji="1" lang="en-US" altLang="ja-JP" sz="1800" dirty="0"/>
                        <a:t>3a.  </a:t>
                      </a:r>
                      <a:r>
                        <a:rPr kumimoji="1" lang="ja-JP" altLang="en-US" sz="1800" dirty="0"/>
                        <a:t>ユーザーが，操作を取り消した場合</a:t>
                      </a:r>
                    </a:p>
                    <a:p>
                      <a:r>
                        <a:rPr kumimoji="1" lang="ja-JP" altLang="en-US" sz="1800" dirty="0"/>
                        <a:t>    </a:t>
                      </a:r>
                      <a:r>
                        <a:rPr kumimoji="1" lang="en-US" altLang="ja-JP" sz="1800" dirty="0"/>
                        <a:t>3a1.  </a:t>
                      </a:r>
                      <a:r>
                        <a:rPr kumimoji="1" lang="ja-JP" altLang="en-US" sz="1800" dirty="0"/>
                        <a:t>システムは，感情分析</a:t>
                      </a:r>
                      <a:r>
                        <a:rPr kumimoji="1" lang="en-US" altLang="ja-JP" sz="1800" dirty="0"/>
                        <a:t>AI</a:t>
                      </a:r>
                      <a:r>
                        <a:rPr kumimoji="1" lang="ja-JP" altLang="en-US" sz="1800" dirty="0"/>
                        <a:t>との会話内容を削除せず，</a:t>
                      </a:r>
                      <a:r>
                        <a:rPr kumimoji="1" lang="en-US" altLang="ja-JP" sz="1800" dirty="0"/>
                        <a:t>AI</a:t>
                      </a:r>
                      <a:r>
                        <a:rPr kumimoji="1" lang="ja-JP" altLang="en-US" sz="1800" dirty="0"/>
                        <a:t>と会話をする画面にもどる．</a:t>
                      </a:r>
                      <a:endParaRPr kumimoji="1" lang="en-US" altLang="ja-JP" sz="1800" dirty="0"/>
                    </a:p>
                  </a:txBody>
                  <a:tcPr marT="45721" marB="45721"/>
                </a:tc>
                <a:extLst>
                  <a:ext uri="{0D108BD9-81ED-4DB2-BD59-A6C34878D82A}">
                    <a16:rowId xmlns:a16="http://schemas.microsoft.com/office/drawing/2014/main" val="351957742"/>
                  </a:ext>
                </a:extLst>
              </a:tr>
            </a:tbl>
          </a:graphicData>
        </a:graphic>
      </p:graphicFrame>
    </p:spTree>
    <p:extLst>
      <p:ext uri="{BB962C8B-B14F-4D97-AF65-F5344CB8AC3E}">
        <p14:creationId xmlns:p14="http://schemas.microsoft.com/office/powerpoint/2010/main" val="37365704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oboto">
      <a:majorFont>
        <a:latin typeface="Roboto Medium"/>
        <a:ea typeface="ヒラギノ角ゴ ProN W6"/>
        <a:cs typeface=""/>
      </a:majorFont>
      <a:minorFont>
        <a:latin typeface="Roboto"/>
        <a:ea typeface="ヒラギノ角ゴ ProN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6235</TotalTime>
  <Words>1962</Words>
  <Application>Microsoft Office PowerPoint</Application>
  <PresentationFormat>ワイド画面</PresentationFormat>
  <Paragraphs>221</Paragraphs>
  <Slides>12</Slides>
  <Notes>0</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Arial</vt:lpstr>
      <vt:lpstr>Roboto</vt:lpstr>
      <vt:lpstr>Roboto Medium</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上原　拓也</dc:creator>
  <cp:lastModifiedBy>上原　拓也</cp:lastModifiedBy>
  <cp:revision>14</cp:revision>
  <dcterms:created xsi:type="dcterms:W3CDTF">2024-04-26T05:07:46Z</dcterms:created>
  <dcterms:modified xsi:type="dcterms:W3CDTF">2024-05-30T06:04:34Z</dcterms:modified>
</cp:coreProperties>
</file>