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7"/>
  </p:notesMasterIdLst>
  <p:handoutMasterIdLst>
    <p:handoutMasterId r:id="rId28"/>
  </p:handoutMasterIdLst>
  <p:sldIdLst>
    <p:sldId id="466" r:id="rId2"/>
    <p:sldId id="262" r:id="rId3"/>
    <p:sldId id="447" r:id="rId4"/>
    <p:sldId id="257" r:id="rId5"/>
    <p:sldId id="450" r:id="rId6"/>
    <p:sldId id="443" r:id="rId7"/>
    <p:sldId id="461" r:id="rId8"/>
    <p:sldId id="462" r:id="rId9"/>
    <p:sldId id="463" r:id="rId10"/>
    <p:sldId id="452" r:id="rId11"/>
    <p:sldId id="464" r:id="rId12"/>
    <p:sldId id="449" r:id="rId13"/>
    <p:sldId id="444" r:id="rId14"/>
    <p:sldId id="460" r:id="rId15"/>
    <p:sldId id="459" r:id="rId16"/>
    <p:sldId id="448" r:id="rId17"/>
    <p:sldId id="446" r:id="rId18"/>
    <p:sldId id="439" r:id="rId19"/>
    <p:sldId id="441" r:id="rId20"/>
    <p:sldId id="442" r:id="rId21"/>
    <p:sldId id="453" r:id="rId22"/>
    <p:sldId id="458" r:id="rId23"/>
    <p:sldId id="454" r:id="rId24"/>
    <p:sldId id="456" r:id="rId25"/>
    <p:sldId id="457"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95DB"/>
    <a:srgbClr val="066796"/>
    <a:srgbClr val="69BFEA"/>
    <a:srgbClr val="0595D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3372" autoAdjust="0"/>
  </p:normalViewPr>
  <p:slideViewPr>
    <p:cSldViewPr snapToGrid="0">
      <p:cViewPr varScale="1">
        <p:scale>
          <a:sx n="62" d="100"/>
          <a:sy n="62" d="100"/>
        </p:scale>
        <p:origin x="804" y="52"/>
      </p:cViewPr>
      <p:guideLst>
        <p:guide orient="horz" pos="2160"/>
        <p:guide pos="3840"/>
      </p:guideLst>
    </p:cSldViewPr>
  </p:slideViewPr>
  <p:outlineViewPr>
    <p:cViewPr>
      <p:scale>
        <a:sx n="33" d="100"/>
        <a:sy n="33" d="100"/>
      </p:scale>
      <p:origin x="0" y="-1916"/>
    </p:cViewPr>
  </p:outlineViewPr>
  <p:notesTextViewPr>
    <p:cViewPr>
      <p:scale>
        <a:sx n="1" d="1"/>
        <a:sy n="1" d="1"/>
      </p:scale>
      <p:origin x="0" y="0"/>
    </p:cViewPr>
  </p:notesTextViewPr>
  <p:notesViewPr>
    <p:cSldViewPr snapToGrid="0">
      <p:cViewPr varScale="1">
        <p:scale>
          <a:sx n="47" d="100"/>
          <a:sy n="47" d="100"/>
        </p:scale>
        <p:origin x="278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C9407-9C1A-4465-95F6-E40BB15DD79F}" type="doc">
      <dgm:prSet loTypeId="urn:microsoft.com/office/officeart/2008/layout/VerticalCurvedList" loCatId="list" qsTypeId="urn:microsoft.com/office/officeart/2005/8/quickstyle/simple1" qsCatId="simple" csTypeId="urn:microsoft.com/office/officeart/2005/8/colors/accent3_2" csCatId="accent3" phldr="1"/>
      <dgm:spPr/>
      <dgm:t>
        <a:bodyPr/>
        <a:lstStyle/>
        <a:p>
          <a:endParaRPr lang="en-US"/>
        </a:p>
      </dgm:t>
    </dgm:pt>
    <dgm:pt modelId="{16B775B8-C071-4699-8E26-F5C02AA2649C}">
      <dgm:prSet custT="1"/>
      <dgm:spPr>
        <a:solidFill>
          <a:srgbClr val="0595DA"/>
        </a:solidFill>
      </dgm:spPr>
      <dgm:t>
        <a:bodyPr/>
        <a:lstStyle/>
        <a:p>
          <a:r>
            <a:rPr lang="en-US" sz="1400" b="0" dirty="0">
              <a:latin typeface="Open Sans" panose="020B0606030504020204" pitchFamily="34" charset="0"/>
              <a:ea typeface="Open Sans" panose="020B0606030504020204" pitchFamily="34" charset="0"/>
              <a:cs typeface="Open Sans" panose="020B0606030504020204" pitchFamily="34" charset="0"/>
            </a:rPr>
            <a:t>Risk reduction</a:t>
          </a:r>
        </a:p>
      </dgm:t>
    </dgm:pt>
    <dgm:pt modelId="{81D8D687-FC42-47F9-836B-F39CE424405A}" type="sibTrans" cxnId="{B9FC4DCC-075E-4F14-BE16-029C9B645C31}">
      <dgm:prSet/>
      <dgm:spPr/>
      <dgm:t>
        <a:bodyPr/>
        <a:lstStyle/>
        <a:p>
          <a:endParaRPr lang="en-US" sz="1400"/>
        </a:p>
      </dgm:t>
    </dgm:pt>
    <dgm:pt modelId="{794E94CA-2D03-487B-AB0B-0593C7A053DD}" type="parTrans" cxnId="{B9FC4DCC-075E-4F14-BE16-029C9B645C31}">
      <dgm:prSet/>
      <dgm:spPr/>
      <dgm:t>
        <a:bodyPr/>
        <a:lstStyle/>
        <a:p>
          <a:endParaRPr lang="en-US"/>
        </a:p>
      </dgm:t>
    </dgm:pt>
    <dgm:pt modelId="{A7966893-A06C-4D21-82D1-D30DF67784D1}">
      <dgm:prSet custT="1"/>
      <dgm:spPr>
        <a:solidFill>
          <a:srgbClr val="69BFEA"/>
        </a:solidFill>
      </dgm:spPr>
      <dgm:t>
        <a:bodyPr/>
        <a:lstStyle/>
        <a:p>
          <a:r>
            <a:rPr lang="en-US" sz="1400" b="0" dirty="0">
              <a:latin typeface="Open Sans" panose="020B0606030504020204" pitchFamily="34" charset="0"/>
              <a:ea typeface="Open Sans" panose="020B0606030504020204" pitchFamily="34" charset="0"/>
              <a:cs typeface="Open Sans" panose="020B0606030504020204" pitchFamily="34" charset="0"/>
            </a:rPr>
            <a:t>Increased quality</a:t>
          </a:r>
        </a:p>
      </dgm:t>
    </dgm:pt>
    <dgm:pt modelId="{0D43F51D-CA2D-4E63-B13A-11E3FDFAD01B}" type="sibTrans" cxnId="{BCDD4100-EBF1-4C00-9CDE-8ACEE8F53D5C}">
      <dgm:prSet/>
      <dgm:spPr/>
      <dgm:t>
        <a:bodyPr/>
        <a:lstStyle/>
        <a:p>
          <a:endParaRPr lang="en-US"/>
        </a:p>
      </dgm:t>
    </dgm:pt>
    <dgm:pt modelId="{E58B21EE-2E51-490F-A5CC-7BFA4E4CE769}" type="parTrans" cxnId="{BCDD4100-EBF1-4C00-9CDE-8ACEE8F53D5C}">
      <dgm:prSet/>
      <dgm:spPr/>
      <dgm:t>
        <a:bodyPr/>
        <a:lstStyle/>
        <a:p>
          <a:endParaRPr lang="en-US"/>
        </a:p>
      </dgm:t>
    </dgm:pt>
    <dgm:pt modelId="{5A3C2A48-C42D-4513-8701-4DD827FAE339}">
      <dgm:prSet custT="1"/>
      <dgm:spPr>
        <a:solidFill>
          <a:srgbClr val="066796"/>
        </a:solidFill>
      </dgm:spPr>
      <dgm:t>
        <a:bodyPr/>
        <a:lstStyle/>
        <a:p>
          <a:r>
            <a:rPr lang="en-US" sz="1400" b="0" dirty="0">
              <a:latin typeface="Open Sans" panose="020B0606030504020204" pitchFamily="34" charset="0"/>
              <a:ea typeface="Open Sans" panose="020B0606030504020204" pitchFamily="34" charset="0"/>
              <a:cs typeface="Open Sans" panose="020B0606030504020204" pitchFamily="34" charset="0"/>
            </a:rPr>
            <a:t>Faster time to market</a:t>
          </a:r>
        </a:p>
      </dgm:t>
    </dgm:pt>
    <dgm:pt modelId="{BF6AE00C-2B31-42D6-872A-BA559EFA97F9}" type="sibTrans" cxnId="{5D7D4E3F-955F-4BB2-B425-1A428B1FAF0E}">
      <dgm:prSet/>
      <dgm:spPr/>
      <dgm:t>
        <a:bodyPr/>
        <a:lstStyle/>
        <a:p>
          <a:endParaRPr lang="en-US"/>
        </a:p>
      </dgm:t>
    </dgm:pt>
    <dgm:pt modelId="{BE01F267-F223-4741-938D-38552F9CD1C4}" type="parTrans" cxnId="{5D7D4E3F-955F-4BB2-B425-1A428B1FAF0E}">
      <dgm:prSet/>
      <dgm:spPr/>
      <dgm:t>
        <a:bodyPr/>
        <a:lstStyle/>
        <a:p>
          <a:endParaRPr lang="en-US"/>
        </a:p>
      </dgm:t>
    </dgm:pt>
    <dgm:pt modelId="{54870B99-45CC-4238-8E66-BDBA09298352}" type="pres">
      <dgm:prSet presAssocID="{F1CC9407-9C1A-4465-95F6-E40BB15DD79F}" presName="Name0" presStyleCnt="0">
        <dgm:presLayoutVars>
          <dgm:chMax val="7"/>
          <dgm:chPref val="7"/>
          <dgm:dir/>
        </dgm:presLayoutVars>
      </dgm:prSet>
      <dgm:spPr/>
    </dgm:pt>
    <dgm:pt modelId="{0B7FD777-468E-406E-9EFC-D139E717DC2E}" type="pres">
      <dgm:prSet presAssocID="{F1CC9407-9C1A-4465-95F6-E40BB15DD79F}" presName="Name1" presStyleCnt="0"/>
      <dgm:spPr/>
    </dgm:pt>
    <dgm:pt modelId="{E3D4BE4C-3BB9-413B-8262-053642A87639}" type="pres">
      <dgm:prSet presAssocID="{F1CC9407-9C1A-4465-95F6-E40BB15DD79F}" presName="cycle" presStyleCnt="0"/>
      <dgm:spPr/>
    </dgm:pt>
    <dgm:pt modelId="{FD238C3F-4598-496D-BDB4-4855AD9F36A3}" type="pres">
      <dgm:prSet presAssocID="{F1CC9407-9C1A-4465-95F6-E40BB15DD79F}" presName="srcNode" presStyleLbl="node1" presStyleIdx="0" presStyleCnt="3"/>
      <dgm:spPr/>
    </dgm:pt>
    <dgm:pt modelId="{71E5DD14-155C-4242-9CA2-98A2FE3BFD8B}" type="pres">
      <dgm:prSet presAssocID="{F1CC9407-9C1A-4465-95F6-E40BB15DD79F}" presName="conn" presStyleLbl="parChTrans1D2" presStyleIdx="0" presStyleCnt="1"/>
      <dgm:spPr/>
    </dgm:pt>
    <dgm:pt modelId="{C2D218C0-83D6-48A9-8FEF-BDB775A303D5}" type="pres">
      <dgm:prSet presAssocID="{F1CC9407-9C1A-4465-95F6-E40BB15DD79F}" presName="extraNode" presStyleLbl="node1" presStyleIdx="0" presStyleCnt="3"/>
      <dgm:spPr/>
    </dgm:pt>
    <dgm:pt modelId="{F80579C5-A3D8-4551-8211-CFF42E2A3903}" type="pres">
      <dgm:prSet presAssocID="{F1CC9407-9C1A-4465-95F6-E40BB15DD79F}" presName="dstNode" presStyleLbl="node1" presStyleIdx="0" presStyleCnt="3"/>
      <dgm:spPr/>
    </dgm:pt>
    <dgm:pt modelId="{0387F72A-8F1F-4BD3-9D07-8D9B2F11FC84}" type="pres">
      <dgm:prSet presAssocID="{16B775B8-C071-4699-8E26-F5C02AA2649C}" presName="text_1" presStyleLbl="node1" presStyleIdx="0" presStyleCnt="3">
        <dgm:presLayoutVars>
          <dgm:bulletEnabled val="1"/>
        </dgm:presLayoutVars>
      </dgm:prSet>
      <dgm:spPr/>
    </dgm:pt>
    <dgm:pt modelId="{1925D458-8E78-4601-B047-F5E8E8EDF20B}" type="pres">
      <dgm:prSet presAssocID="{16B775B8-C071-4699-8E26-F5C02AA2649C}" presName="accent_1" presStyleCnt="0"/>
      <dgm:spPr/>
    </dgm:pt>
    <dgm:pt modelId="{354D1A35-83D0-4DAA-8D6C-365021618A46}" type="pres">
      <dgm:prSet presAssocID="{16B775B8-C071-4699-8E26-F5C02AA2649C}" presName="accentRepeatNode" presStyleLbl="solidFgAcc1" presStyleIdx="0" presStyleCnt="3"/>
      <dgm:spPr/>
    </dgm:pt>
    <dgm:pt modelId="{17EF26FB-AAA9-40A0-90F9-EC823D943A2F}" type="pres">
      <dgm:prSet presAssocID="{A7966893-A06C-4D21-82D1-D30DF67784D1}" presName="text_2" presStyleLbl="node1" presStyleIdx="1" presStyleCnt="3">
        <dgm:presLayoutVars>
          <dgm:bulletEnabled val="1"/>
        </dgm:presLayoutVars>
      </dgm:prSet>
      <dgm:spPr/>
    </dgm:pt>
    <dgm:pt modelId="{6B77E7EE-2D8B-475F-87FC-9B1E404DE9A1}" type="pres">
      <dgm:prSet presAssocID="{A7966893-A06C-4D21-82D1-D30DF67784D1}" presName="accent_2" presStyleCnt="0"/>
      <dgm:spPr/>
    </dgm:pt>
    <dgm:pt modelId="{FE85B55F-4111-4861-965E-976BCF31D264}" type="pres">
      <dgm:prSet presAssocID="{A7966893-A06C-4D21-82D1-D30DF67784D1}" presName="accentRepeatNode" presStyleLbl="solidFgAcc1" presStyleIdx="1" presStyleCnt="3"/>
      <dgm:spPr/>
    </dgm:pt>
    <dgm:pt modelId="{E320D139-0F30-44A7-9EB4-DDC8FA0E1C7A}" type="pres">
      <dgm:prSet presAssocID="{5A3C2A48-C42D-4513-8701-4DD827FAE339}" presName="text_3" presStyleLbl="node1" presStyleIdx="2" presStyleCnt="3">
        <dgm:presLayoutVars>
          <dgm:bulletEnabled val="1"/>
        </dgm:presLayoutVars>
      </dgm:prSet>
      <dgm:spPr/>
    </dgm:pt>
    <dgm:pt modelId="{62BC383C-2F1A-4695-B236-E38482A04D00}" type="pres">
      <dgm:prSet presAssocID="{5A3C2A48-C42D-4513-8701-4DD827FAE339}" presName="accent_3" presStyleCnt="0"/>
      <dgm:spPr/>
    </dgm:pt>
    <dgm:pt modelId="{8A497908-8D4B-4381-B593-5C59608428CA}" type="pres">
      <dgm:prSet presAssocID="{5A3C2A48-C42D-4513-8701-4DD827FAE339}" presName="accentRepeatNode" presStyleLbl="solidFgAcc1" presStyleIdx="2" presStyleCnt="3"/>
      <dgm:spPr/>
    </dgm:pt>
  </dgm:ptLst>
  <dgm:cxnLst>
    <dgm:cxn modelId="{BCDD4100-EBF1-4C00-9CDE-8ACEE8F53D5C}" srcId="{F1CC9407-9C1A-4465-95F6-E40BB15DD79F}" destId="{A7966893-A06C-4D21-82D1-D30DF67784D1}" srcOrd="1" destOrd="0" parTransId="{E58B21EE-2E51-490F-A5CC-7BFA4E4CE769}" sibTransId="{0D43F51D-CA2D-4E63-B13A-11E3FDFAD01B}"/>
    <dgm:cxn modelId="{FDA5A80E-1144-4728-91C9-82404DCA3A58}" type="presOf" srcId="{5A3C2A48-C42D-4513-8701-4DD827FAE339}" destId="{E320D139-0F30-44A7-9EB4-DDC8FA0E1C7A}" srcOrd="0" destOrd="0" presId="urn:microsoft.com/office/officeart/2008/layout/VerticalCurvedList"/>
    <dgm:cxn modelId="{5D7D4E3F-955F-4BB2-B425-1A428B1FAF0E}" srcId="{F1CC9407-9C1A-4465-95F6-E40BB15DD79F}" destId="{5A3C2A48-C42D-4513-8701-4DD827FAE339}" srcOrd="2" destOrd="0" parTransId="{BE01F267-F223-4741-938D-38552F9CD1C4}" sibTransId="{BF6AE00C-2B31-42D6-872A-BA559EFA97F9}"/>
    <dgm:cxn modelId="{7E8CB8A1-3955-4D08-8A48-8F870A3AB013}" type="presOf" srcId="{81D8D687-FC42-47F9-836B-F39CE424405A}" destId="{71E5DD14-155C-4242-9CA2-98A2FE3BFD8B}" srcOrd="0" destOrd="0" presId="urn:microsoft.com/office/officeart/2008/layout/VerticalCurvedList"/>
    <dgm:cxn modelId="{2C4C92A9-AE2D-4E6D-A823-2015EB09EC38}" type="presOf" srcId="{A7966893-A06C-4D21-82D1-D30DF67784D1}" destId="{17EF26FB-AAA9-40A0-90F9-EC823D943A2F}" srcOrd="0" destOrd="0" presId="urn:microsoft.com/office/officeart/2008/layout/VerticalCurvedList"/>
    <dgm:cxn modelId="{A19398C5-2C67-438E-A842-B3D1771FD0F8}" type="presOf" srcId="{F1CC9407-9C1A-4465-95F6-E40BB15DD79F}" destId="{54870B99-45CC-4238-8E66-BDBA09298352}" srcOrd="0" destOrd="0" presId="urn:microsoft.com/office/officeart/2008/layout/VerticalCurvedList"/>
    <dgm:cxn modelId="{B9FC4DCC-075E-4F14-BE16-029C9B645C31}" srcId="{F1CC9407-9C1A-4465-95F6-E40BB15DD79F}" destId="{16B775B8-C071-4699-8E26-F5C02AA2649C}" srcOrd="0" destOrd="0" parTransId="{794E94CA-2D03-487B-AB0B-0593C7A053DD}" sibTransId="{81D8D687-FC42-47F9-836B-F39CE424405A}"/>
    <dgm:cxn modelId="{701D25EA-9879-479D-A0D0-85E4989FC284}" type="presOf" srcId="{16B775B8-C071-4699-8E26-F5C02AA2649C}" destId="{0387F72A-8F1F-4BD3-9D07-8D9B2F11FC84}" srcOrd="0" destOrd="0" presId="urn:microsoft.com/office/officeart/2008/layout/VerticalCurvedList"/>
    <dgm:cxn modelId="{D653E359-0ABE-417B-8826-F48F97C1B114}" type="presParOf" srcId="{54870B99-45CC-4238-8E66-BDBA09298352}" destId="{0B7FD777-468E-406E-9EFC-D139E717DC2E}" srcOrd="0" destOrd="0" presId="urn:microsoft.com/office/officeart/2008/layout/VerticalCurvedList"/>
    <dgm:cxn modelId="{52283E49-B834-4FF4-ADBE-88E3DEA0F3CB}" type="presParOf" srcId="{0B7FD777-468E-406E-9EFC-D139E717DC2E}" destId="{E3D4BE4C-3BB9-413B-8262-053642A87639}" srcOrd="0" destOrd="0" presId="urn:microsoft.com/office/officeart/2008/layout/VerticalCurvedList"/>
    <dgm:cxn modelId="{357F02A4-5830-4650-8D01-2BFBE72E0A7A}" type="presParOf" srcId="{E3D4BE4C-3BB9-413B-8262-053642A87639}" destId="{FD238C3F-4598-496D-BDB4-4855AD9F36A3}" srcOrd="0" destOrd="0" presId="urn:microsoft.com/office/officeart/2008/layout/VerticalCurvedList"/>
    <dgm:cxn modelId="{3E670928-3BFB-468D-9B37-E1634EFA1D94}" type="presParOf" srcId="{E3D4BE4C-3BB9-413B-8262-053642A87639}" destId="{71E5DD14-155C-4242-9CA2-98A2FE3BFD8B}" srcOrd="1" destOrd="0" presId="urn:microsoft.com/office/officeart/2008/layout/VerticalCurvedList"/>
    <dgm:cxn modelId="{E17B3078-BA26-42F0-9125-40DD7441B433}" type="presParOf" srcId="{E3D4BE4C-3BB9-413B-8262-053642A87639}" destId="{C2D218C0-83D6-48A9-8FEF-BDB775A303D5}" srcOrd="2" destOrd="0" presId="urn:microsoft.com/office/officeart/2008/layout/VerticalCurvedList"/>
    <dgm:cxn modelId="{D87FE39E-E33C-47E3-8FF0-C21EF18EF874}" type="presParOf" srcId="{E3D4BE4C-3BB9-413B-8262-053642A87639}" destId="{F80579C5-A3D8-4551-8211-CFF42E2A3903}" srcOrd="3" destOrd="0" presId="urn:microsoft.com/office/officeart/2008/layout/VerticalCurvedList"/>
    <dgm:cxn modelId="{B43DBBCD-5C6F-4E8C-8CFC-A58BD45A4081}" type="presParOf" srcId="{0B7FD777-468E-406E-9EFC-D139E717DC2E}" destId="{0387F72A-8F1F-4BD3-9D07-8D9B2F11FC84}" srcOrd="1" destOrd="0" presId="urn:microsoft.com/office/officeart/2008/layout/VerticalCurvedList"/>
    <dgm:cxn modelId="{5EFEC0E2-6CCC-4A92-A720-724E2021B9E9}" type="presParOf" srcId="{0B7FD777-468E-406E-9EFC-D139E717DC2E}" destId="{1925D458-8E78-4601-B047-F5E8E8EDF20B}" srcOrd="2" destOrd="0" presId="urn:microsoft.com/office/officeart/2008/layout/VerticalCurvedList"/>
    <dgm:cxn modelId="{065E5E15-096F-401E-BDBF-9D8B482E281F}" type="presParOf" srcId="{1925D458-8E78-4601-B047-F5E8E8EDF20B}" destId="{354D1A35-83D0-4DAA-8D6C-365021618A46}" srcOrd="0" destOrd="0" presId="urn:microsoft.com/office/officeart/2008/layout/VerticalCurvedList"/>
    <dgm:cxn modelId="{6F4C697F-A137-4C80-BE18-31722F5DD0D6}" type="presParOf" srcId="{0B7FD777-468E-406E-9EFC-D139E717DC2E}" destId="{17EF26FB-AAA9-40A0-90F9-EC823D943A2F}" srcOrd="3" destOrd="0" presId="urn:microsoft.com/office/officeart/2008/layout/VerticalCurvedList"/>
    <dgm:cxn modelId="{7FBB6288-A320-4219-B987-826307CE82B1}" type="presParOf" srcId="{0B7FD777-468E-406E-9EFC-D139E717DC2E}" destId="{6B77E7EE-2D8B-475F-87FC-9B1E404DE9A1}" srcOrd="4" destOrd="0" presId="urn:microsoft.com/office/officeart/2008/layout/VerticalCurvedList"/>
    <dgm:cxn modelId="{DD63B975-29BC-49C7-90CE-3E0D9757DAB2}" type="presParOf" srcId="{6B77E7EE-2D8B-475F-87FC-9B1E404DE9A1}" destId="{FE85B55F-4111-4861-965E-976BCF31D264}" srcOrd="0" destOrd="0" presId="urn:microsoft.com/office/officeart/2008/layout/VerticalCurvedList"/>
    <dgm:cxn modelId="{10746B41-EF9D-4915-8694-47EF4DE54B89}" type="presParOf" srcId="{0B7FD777-468E-406E-9EFC-D139E717DC2E}" destId="{E320D139-0F30-44A7-9EB4-DDC8FA0E1C7A}" srcOrd="5" destOrd="0" presId="urn:microsoft.com/office/officeart/2008/layout/VerticalCurvedList"/>
    <dgm:cxn modelId="{DB3FA92E-6B7D-4976-BD81-75FD90B539D9}" type="presParOf" srcId="{0B7FD777-468E-406E-9EFC-D139E717DC2E}" destId="{62BC383C-2F1A-4695-B236-E38482A04D00}" srcOrd="6" destOrd="0" presId="urn:microsoft.com/office/officeart/2008/layout/VerticalCurvedList"/>
    <dgm:cxn modelId="{CC12676D-0BCB-4831-868C-48E9DB516B63}" type="presParOf" srcId="{62BC383C-2F1A-4695-B236-E38482A04D00}" destId="{8A497908-8D4B-4381-B593-5C59608428CA}"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622A78-9254-42D1-95CF-10DF2679259F}" type="doc">
      <dgm:prSet loTypeId="urn:microsoft.com/office/officeart/2005/8/layout/process4" loCatId="process" qsTypeId="urn:microsoft.com/office/officeart/2005/8/quickstyle/simple1" qsCatId="simple" csTypeId="urn:microsoft.com/office/officeart/2005/8/colors/accent3_2" csCatId="accent3" phldr="1"/>
      <dgm:spPr/>
      <dgm:t>
        <a:bodyPr/>
        <a:lstStyle/>
        <a:p>
          <a:endParaRPr lang="en-US"/>
        </a:p>
      </dgm:t>
    </dgm:pt>
    <dgm:pt modelId="{15F38207-2AF9-46F9-92A2-84EBF97037E9}">
      <dgm:prSet phldrT="[Text]" custT="1"/>
      <dgm:spPr>
        <a:solidFill>
          <a:srgbClr val="0595DA"/>
        </a:solidFill>
      </dgm:spPr>
      <dgm:t>
        <a:bodyPr/>
        <a:lstStyle/>
        <a:p>
          <a:r>
            <a:rPr lang="en-US" sz="1400" b="0" i="0" dirty="0">
              <a:latin typeface="Open Sans" panose="020B0606030504020204" pitchFamily="34" charset="0"/>
              <a:ea typeface="Open Sans" panose="020B0606030504020204" pitchFamily="34" charset="0"/>
              <a:cs typeface="Open Sans" panose="020B0606030504020204" pitchFamily="34" charset="0"/>
            </a:rPr>
            <a:t>Requirements </a:t>
          </a:r>
          <a:endParaRPr lang="en-US" sz="1400" b="0" dirty="0">
            <a:latin typeface="Open Sans" panose="020B0606030504020204" pitchFamily="34" charset="0"/>
            <a:ea typeface="Open Sans" panose="020B0606030504020204" pitchFamily="34" charset="0"/>
            <a:cs typeface="Open Sans" panose="020B0606030504020204" pitchFamily="34" charset="0"/>
          </a:endParaRPr>
        </a:p>
      </dgm:t>
    </dgm:pt>
    <dgm:pt modelId="{DD8A3953-D557-4F51-AAC8-3AE64781F89F}" type="parTrans" cxnId="{D62D350A-363C-478B-BD21-AECB10FECC23}">
      <dgm:prSet/>
      <dgm:spPr/>
      <dgm:t>
        <a:bodyPr/>
        <a:lstStyle/>
        <a:p>
          <a:endParaRPr lang="en-US"/>
        </a:p>
      </dgm:t>
    </dgm:pt>
    <dgm:pt modelId="{58C678E7-4216-4746-B30E-B52BF3B7778C}" type="sibTrans" cxnId="{D62D350A-363C-478B-BD21-AECB10FECC23}">
      <dgm:prSet custT="1"/>
      <dgm:spPr/>
      <dgm:t>
        <a:bodyPr/>
        <a:lstStyle/>
        <a:p>
          <a:endParaRPr lang="en-US" sz="1800" b="0">
            <a:latin typeface="Open Sans" panose="020B0606030504020204" pitchFamily="34" charset="0"/>
            <a:ea typeface="Open Sans" panose="020B0606030504020204" pitchFamily="34" charset="0"/>
            <a:cs typeface="Open Sans" panose="020B0606030504020204" pitchFamily="34" charset="0"/>
          </a:endParaRPr>
        </a:p>
      </dgm:t>
    </dgm:pt>
    <dgm:pt modelId="{D2F672DA-8FB6-4672-B436-8B32311559C7}">
      <dgm:prSet phldrT="[Text]" custT="1"/>
      <dgm:spPr>
        <a:solidFill>
          <a:srgbClr val="69BFEA"/>
        </a:solidFill>
      </dgm:spPr>
      <dgm:t>
        <a:bodyPr/>
        <a:lstStyle/>
        <a:p>
          <a:r>
            <a:rPr lang="en-US" sz="1400" b="0" i="0" dirty="0">
              <a:latin typeface="Open Sans" panose="020B0606030504020204" pitchFamily="34" charset="0"/>
              <a:ea typeface="Open Sans" panose="020B0606030504020204" pitchFamily="34" charset="0"/>
              <a:cs typeface="Open Sans" panose="020B0606030504020204" pitchFamily="34" charset="0"/>
            </a:rPr>
            <a:t>Design </a:t>
          </a:r>
          <a:endParaRPr lang="en-US" sz="1400" b="0" dirty="0">
            <a:latin typeface="Open Sans" panose="020B0606030504020204" pitchFamily="34" charset="0"/>
            <a:ea typeface="Open Sans" panose="020B0606030504020204" pitchFamily="34" charset="0"/>
            <a:cs typeface="Open Sans" panose="020B0606030504020204" pitchFamily="34" charset="0"/>
          </a:endParaRPr>
        </a:p>
      </dgm:t>
    </dgm:pt>
    <dgm:pt modelId="{D4CF67B6-786B-4C00-8D7B-72911AE34503}" type="parTrans" cxnId="{A70D276F-64E2-43B7-9A8D-888A42E69A0F}">
      <dgm:prSet/>
      <dgm:spPr/>
      <dgm:t>
        <a:bodyPr/>
        <a:lstStyle/>
        <a:p>
          <a:endParaRPr lang="en-US"/>
        </a:p>
      </dgm:t>
    </dgm:pt>
    <dgm:pt modelId="{21388FA8-AEBF-414C-86ED-FD9174F55D26}" type="sibTrans" cxnId="{A70D276F-64E2-43B7-9A8D-888A42E69A0F}">
      <dgm:prSet custT="1"/>
      <dgm:spPr/>
      <dgm:t>
        <a:bodyPr/>
        <a:lstStyle/>
        <a:p>
          <a:endParaRPr lang="en-US" sz="1800" b="0">
            <a:latin typeface="Open Sans" panose="020B0606030504020204" pitchFamily="34" charset="0"/>
            <a:ea typeface="Open Sans" panose="020B0606030504020204" pitchFamily="34" charset="0"/>
            <a:cs typeface="Open Sans" panose="020B0606030504020204" pitchFamily="34" charset="0"/>
          </a:endParaRPr>
        </a:p>
      </dgm:t>
    </dgm:pt>
    <dgm:pt modelId="{0F7E54B7-599B-4553-826D-C1B7D150ED5A}">
      <dgm:prSet phldrT="[Text]" custT="1"/>
      <dgm:spPr>
        <a:solidFill>
          <a:srgbClr val="066796"/>
        </a:solidFill>
      </dgm:spPr>
      <dgm:t>
        <a:bodyPr/>
        <a:lstStyle/>
        <a:p>
          <a:r>
            <a:rPr lang="en-US" sz="1400" b="0" i="0" dirty="0">
              <a:latin typeface="Open Sans" panose="020B0606030504020204" pitchFamily="34" charset="0"/>
              <a:ea typeface="Open Sans" panose="020B0606030504020204" pitchFamily="34" charset="0"/>
              <a:cs typeface="Open Sans" panose="020B0606030504020204" pitchFamily="34" charset="0"/>
            </a:rPr>
            <a:t>Implementation </a:t>
          </a:r>
          <a:endParaRPr lang="en-US" sz="1400" b="0" dirty="0">
            <a:latin typeface="Open Sans" panose="020B0606030504020204" pitchFamily="34" charset="0"/>
            <a:ea typeface="Open Sans" panose="020B0606030504020204" pitchFamily="34" charset="0"/>
            <a:cs typeface="Open Sans" panose="020B0606030504020204" pitchFamily="34" charset="0"/>
          </a:endParaRPr>
        </a:p>
      </dgm:t>
    </dgm:pt>
    <dgm:pt modelId="{DBC1CFAD-57A6-40B4-B87A-4177CCA3ED23}" type="parTrans" cxnId="{FF5218AD-9694-454D-AF7F-AFEFD0A43F45}">
      <dgm:prSet/>
      <dgm:spPr/>
      <dgm:t>
        <a:bodyPr/>
        <a:lstStyle/>
        <a:p>
          <a:endParaRPr lang="en-US"/>
        </a:p>
      </dgm:t>
    </dgm:pt>
    <dgm:pt modelId="{51DBD9CF-C935-4E70-AD80-C1750F78E3D5}" type="sibTrans" cxnId="{FF5218AD-9694-454D-AF7F-AFEFD0A43F45}">
      <dgm:prSet custT="1"/>
      <dgm:spPr/>
      <dgm:t>
        <a:bodyPr/>
        <a:lstStyle/>
        <a:p>
          <a:endParaRPr lang="en-US" sz="1800" b="0">
            <a:latin typeface="Open Sans" panose="020B0606030504020204" pitchFamily="34" charset="0"/>
            <a:ea typeface="Open Sans" panose="020B0606030504020204" pitchFamily="34" charset="0"/>
            <a:cs typeface="Open Sans" panose="020B0606030504020204" pitchFamily="34" charset="0"/>
          </a:endParaRPr>
        </a:p>
      </dgm:t>
    </dgm:pt>
    <dgm:pt modelId="{C14F53AF-B87F-4B05-9AA0-5352E7D18A56}">
      <dgm:prSet phldrT="[Text]" custT="1"/>
      <dgm:spPr>
        <a:solidFill>
          <a:srgbClr val="0595DA"/>
        </a:solidFill>
      </dgm:spPr>
      <dgm:t>
        <a:bodyPr/>
        <a:lstStyle/>
        <a:p>
          <a:r>
            <a:rPr lang="en-US" sz="1400" b="0" dirty="0">
              <a:latin typeface="Open Sans" panose="020B0606030504020204" pitchFamily="34" charset="0"/>
              <a:ea typeface="Open Sans" panose="020B0606030504020204" pitchFamily="34" charset="0"/>
              <a:cs typeface="Open Sans" panose="020B0606030504020204" pitchFamily="34" charset="0"/>
            </a:rPr>
            <a:t>Testing</a:t>
          </a:r>
        </a:p>
      </dgm:t>
    </dgm:pt>
    <dgm:pt modelId="{4E1426C5-37AD-4ADC-8FE0-2775BAEDCA91}" type="parTrans" cxnId="{C3114265-44B3-4517-BE8A-50440378DF87}">
      <dgm:prSet/>
      <dgm:spPr/>
      <dgm:t>
        <a:bodyPr/>
        <a:lstStyle/>
        <a:p>
          <a:endParaRPr lang="en-US"/>
        </a:p>
      </dgm:t>
    </dgm:pt>
    <dgm:pt modelId="{791A7286-CE79-4323-9E67-478926C3FEF7}" type="sibTrans" cxnId="{C3114265-44B3-4517-BE8A-50440378DF87}">
      <dgm:prSet custT="1"/>
      <dgm:spPr/>
      <dgm:t>
        <a:bodyPr/>
        <a:lstStyle/>
        <a:p>
          <a:endParaRPr lang="en-US" sz="1800" b="0">
            <a:latin typeface="Open Sans" panose="020B0606030504020204" pitchFamily="34" charset="0"/>
            <a:ea typeface="Open Sans" panose="020B0606030504020204" pitchFamily="34" charset="0"/>
            <a:cs typeface="Open Sans" panose="020B0606030504020204" pitchFamily="34" charset="0"/>
          </a:endParaRPr>
        </a:p>
      </dgm:t>
    </dgm:pt>
    <dgm:pt modelId="{7687EB8A-BF36-4EB3-9650-0B453EBFC7AB}">
      <dgm:prSet phldrT="[Text]" custT="1"/>
      <dgm:spPr>
        <a:solidFill>
          <a:srgbClr val="69BFEA"/>
        </a:solidFill>
      </dgm:spPr>
      <dgm:t>
        <a:bodyPr/>
        <a:lstStyle/>
        <a:p>
          <a:r>
            <a:rPr lang="en-US" sz="1400" b="0" i="0" dirty="0">
              <a:latin typeface="Open Sans" panose="020B0606030504020204" pitchFamily="34" charset="0"/>
              <a:ea typeface="Open Sans" panose="020B0606030504020204" pitchFamily="34" charset="0"/>
              <a:cs typeface="Open Sans" panose="020B0606030504020204" pitchFamily="34" charset="0"/>
            </a:rPr>
            <a:t>Deployment</a:t>
          </a:r>
          <a:endParaRPr lang="en-US" sz="1400" b="0" dirty="0">
            <a:latin typeface="Open Sans" panose="020B0606030504020204" pitchFamily="34" charset="0"/>
            <a:ea typeface="Open Sans" panose="020B0606030504020204" pitchFamily="34" charset="0"/>
            <a:cs typeface="Open Sans" panose="020B0606030504020204" pitchFamily="34" charset="0"/>
          </a:endParaRPr>
        </a:p>
      </dgm:t>
    </dgm:pt>
    <dgm:pt modelId="{A9281AE3-9842-48D0-B466-E71E9D060436}" type="parTrans" cxnId="{6DE6F352-F68D-4DA5-8626-95CEDA4FAD9F}">
      <dgm:prSet/>
      <dgm:spPr/>
      <dgm:t>
        <a:bodyPr/>
        <a:lstStyle/>
        <a:p>
          <a:endParaRPr lang="en-US"/>
        </a:p>
      </dgm:t>
    </dgm:pt>
    <dgm:pt modelId="{AD107868-5DE1-4C04-A1E1-265EEE6D82AC}" type="sibTrans" cxnId="{6DE6F352-F68D-4DA5-8626-95CEDA4FAD9F}">
      <dgm:prSet/>
      <dgm:spPr/>
      <dgm:t>
        <a:bodyPr/>
        <a:lstStyle/>
        <a:p>
          <a:endParaRPr lang="en-US"/>
        </a:p>
      </dgm:t>
    </dgm:pt>
    <dgm:pt modelId="{78DED191-D9B7-429D-A4B4-DC28053287B3}">
      <dgm:prSet phldrT="[Text]" custT="1"/>
      <dgm:spPr>
        <a:solidFill>
          <a:srgbClr val="066796"/>
        </a:solidFill>
      </dgm:spPr>
      <dgm:t>
        <a:bodyPr/>
        <a:lstStyle/>
        <a:p>
          <a:r>
            <a:rPr lang="en-US" sz="1400" b="0" dirty="0">
              <a:latin typeface="Open Sans" panose="020B0606030504020204" pitchFamily="34" charset="0"/>
              <a:ea typeface="Open Sans" panose="020B0606030504020204" pitchFamily="34" charset="0"/>
              <a:cs typeface="Open Sans" panose="020B0606030504020204" pitchFamily="34" charset="0"/>
            </a:rPr>
            <a:t>Maintenance</a:t>
          </a:r>
        </a:p>
      </dgm:t>
    </dgm:pt>
    <dgm:pt modelId="{5BBE03C9-F432-4447-8AA4-2F0ECF7BEB00}" type="parTrans" cxnId="{A90FABF9-3DB9-4818-A067-1AB006905E25}">
      <dgm:prSet/>
      <dgm:spPr/>
      <dgm:t>
        <a:bodyPr/>
        <a:lstStyle/>
        <a:p>
          <a:endParaRPr lang="en-US"/>
        </a:p>
      </dgm:t>
    </dgm:pt>
    <dgm:pt modelId="{2F9A4DCA-2EA5-4214-82EB-121F03072091}" type="sibTrans" cxnId="{A90FABF9-3DB9-4818-A067-1AB006905E25}">
      <dgm:prSet/>
      <dgm:spPr/>
      <dgm:t>
        <a:bodyPr/>
        <a:lstStyle/>
        <a:p>
          <a:endParaRPr lang="en-US"/>
        </a:p>
      </dgm:t>
    </dgm:pt>
    <dgm:pt modelId="{4C375BA7-84C7-4307-9C5B-AEED284BD082}" type="pres">
      <dgm:prSet presAssocID="{92622A78-9254-42D1-95CF-10DF2679259F}" presName="Name0" presStyleCnt="0">
        <dgm:presLayoutVars>
          <dgm:dir/>
          <dgm:animLvl val="lvl"/>
          <dgm:resizeHandles val="exact"/>
        </dgm:presLayoutVars>
      </dgm:prSet>
      <dgm:spPr/>
    </dgm:pt>
    <dgm:pt modelId="{C498659B-EC26-46D7-86D5-30A343C80619}" type="pres">
      <dgm:prSet presAssocID="{78DED191-D9B7-429D-A4B4-DC28053287B3}" presName="boxAndChildren" presStyleCnt="0"/>
      <dgm:spPr/>
    </dgm:pt>
    <dgm:pt modelId="{BD0F71B8-FD45-454D-BB17-EBD779A3E74A}" type="pres">
      <dgm:prSet presAssocID="{78DED191-D9B7-429D-A4B4-DC28053287B3}" presName="parentTextBox" presStyleLbl="node1" presStyleIdx="0" presStyleCnt="6"/>
      <dgm:spPr/>
    </dgm:pt>
    <dgm:pt modelId="{4D495105-8A1B-421B-A93B-D92D21ADE5FB}" type="pres">
      <dgm:prSet presAssocID="{AD107868-5DE1-4C04-A1E1-265EEE6D82AC}" presName="sp" presStyleCnt="0"/>
      <dgm:spPr/>
    </dgm:pt>
    <dgm:pt modelId="{2C35C7C6-DB19-4E93-93FE-EAD4822446C0}" type="pres">
      <dgm:prSet presAssocID="{7687EB8A-BF36-4EB3-9650-0B453EBFC7AB}" presName="arrowAndChildren" presStyleCnt="0"/>
      <dgm:spPr/>
    </dgm:pt>
    <dgm:pt modelId="{E4DB3E70-CDED-49AC-AAAF-72431868375E}" type="pres">
      <dgm:prSet presAssocID="{7687EB8A-BF36-4EB3-9650-0B453EBFC7AB}" presName="parentTextArrow" presStyleLbl="node1" presStyleIdx="1" presStyleCnt="6"/>
      <dgm:spPr/>
    </dgm:pt>
    <dgm:pt modelId="{D3F944A8-BEF7-4458-AF6D-536AB779B7C3}" type="pres">
      <dgm:prSet presAssocID="{791A7286-CE79-4323-9E67-478926C3FEF7}" presName="sp" presStyleCnt="0"/>
      <dgm:spPr/>
    </dgm:pt>
    <dgm:pt modelId="{6C197029-2E9F-43A8-BC92-67D437DBB973}" type="pres">
      <dgm:prSet presAssocID="{C14F53AF-B87F-4B05-9AA0-5352E7D18A56}" presName="arrowAndChildren" presStyleCnt="0"/>
      <dgm:spPr/>
    </dgm:pt>
    <dgm:pt modelId="{196702AE-1C78-4F8B-8B5F-2B1961945F15}" type="pres">
      <dgm:prSet presAssocID="{C14F53AF-B87F-4B05-9AA0-5352E7D18A56}" presName="parentTextArrow" presStyleLbl="node1" presStyleIdx="2" presStyleCnt="6"/>
      <dgm:spPr/>
    </dgm:pt>
    <dgm:pt modelId="{78EA2B43-7A43-47A3-B1BB-385CCDDB58FB}" type="pres">
      <dgm:prSet presAssocID="{51DBD9CF-C935-4E70-AD80-C1750F78E3D5}" presName="sp" presStyleCnt="0"/>
      <dgm:spPr/>
    </dgm:pt>
    <dgm:pt modelId="{A65D4A0F-FDDC-4D11-805F-614D15E15F1E}" type="pres">
      <dgm:prSet presAssocID="{0F7E54B7-599B-4553-826D-C1B7D150ED5A}" presName="arrowAndChildren" presStyleCnt="0"/>
      <dgm:spPr/>
    </dgm:pt>
    <dgm:pt modelId="{74D1D279-D30A-4F1C-B68E-5DD9B6CC6641}" type="pres">
      <dgm:prSet presAssocID="{0F7E54B7-599B-4553-826D-C1B7D150ED5A}" presName="parentTextArrow" presStyleLbl="node1" presStyleIdx="3" presStyleCnt="6"/>
      <dgm:spPr/>
    </dgm:pt>
    <dgm:pt modelId="{5067F882-98AE-444A-A97C-C1427542EEDB}" type="pres">
      <dgm:prSet presAssocID="{21388FA8-AEBF-414C-86ED-FD9174F55D26}" presName="sp" presStyleCnt="0"/>
      <dgm:spPr/>
    </dgm:pt>
    <dgm:pt modelId="{650B8FCE-2DF2-489D-9204-B87D227F3416}" type="pres">
      <dgm:prSet presAssocID="{D2F672DA-8FB6-4672-B436-8B32311559C7}" presName="arrowAndChildren" presStyleCnt="0"/>
      <dgm:spPr/>
    </dgm:pt>
    <dgm:pt modelId="{D3D53E8B-F761-4814-AF6C-04C16588B78B}" type="pres">
      <dgm:prSet presAssocID="{D2F672DA-8FB6-4672-B436-8B32311559C7}" presName="parentTextArrow" presStyleLbl="node1" presStyleIdx="4" presStyleCnt="6"/>
      <dgm:spPr/>
    </dgm:pt>
    <dgm:pt modelId="{5E2D1836-D172-49ED-ACBD-7C8A19717815}" type="pres">
      <dgm:prSet presAssocID="{58C678E7-4216-4746-B30E-B52BF3B7778C}" presName="sp" presStyleCnt="0"/>
      <dgm:spPr/>
    </dgm:pt>
    <dgm:pt modelId="{4B2902C6-D834-402E-8950-E05B77C35CC0}" type="pres">
      <dgm:prSet presAssocID="{15F38207-2AF9-46F9-92A2-84EBF97037E9}" presName="arrowAndChildren" presStyleCnt="0"/>
      <dgm:spPr/>
    </dgm:pt>
    <dgm:pt modelId="{D6144EAE-66E9-4CC2-A9B6-5418AC33CD70}" type="pres">
      <dgm:prSet presAssocID="{15F38207-2AF9-46F9-92A2-84EBF97037E9}" presName="parentTextArrow" presStyleLbl="node1" presStyleIdx="5" presStyleCnt="6"/>
      <dgm:spPr/>
    </dgm:pt>
  </dgm:ptLst>
  <dgm:cxnLst>
    <dgm:cxn modelId="{D62D350A-363C-478B-BD21-AECB10FECC23}" srcId="{92622A78-9254-42D1-95CF-10DF2679259F}" destId="{15F38207-2AF9-46F9-92A2-84EBF97037E9}" srcOrd="0" destOrd="0" parTransId="{DD8A3953-D557-4F51-AAC8-3AE64781F89F}" sibTransId="{58C678E7-4216-4746-B30E-B52BF3B7778C}"/>
    <dgm:cxn modelId="{2C76EC15-2F17-4A9B-8BFB-15FC7F8DF505}" type="presOf" srcId="{D2F672DA-8FB6-4672-B436-8B32311559C7}" destId="{D3D53E8B-F761-4814-AF6C-04C16588B78B}" srcOrd="0" destOrd="0" presId="urn:microsoft.com/office/officeart/2005/8/layout/process4"/>
    <dgm:cxn modelId="{B5EDB81A-6EBF-4A78-840B-03FE79828C05}" type="presOf" srcId="{15F38207-2AF9-46F9-92A2-84EBF97037E9}" destId="{D6144EAE-66E9-4CC2-A9B6-5418AC33CD70}" srcOrd="0" destOrd="0" presId="urn:microsoft.com/office/officeart/2005/8/layout/process4"/>
    <dgm:cxn modelId="{49A6475D-678C-4331-AFB5-78298DAB25DF}" type="presOf" srcId="{C14F53AF-B87F-4B05-9AA0-5352E7D18A56}" destId="{196702AE-1C78-4F8B-8B5F-2B1961945F15}" srcOrd="0" destOrd="0" presId="urn:microsoft.com/office/officeart/2005/8/layout/process4"/>
    <dgm:cxn modelId="{C3114265-44B3-4517-BE8A-50440378DF87}" srcId="{92622A78-9254-42D1-95CF-10DF2679259F}" destId="{C14F53AF-B87F-4B05-9AA0-5352E7D18A56}" srcOrd="3" destOrd="0" parTransId="{4E1426C5-37AD-4ADC-8FE0-2775BAEDCA91}" sibTransId="{791A7286-CE79-4323-9E67-478926C3FEF7}"/>
    <dgm:cxn modelId="{A70D276F-64E2-43B7-9A8D-888A42E69A0F}" srcId="{92622A78-9254-42D1-95CF-10DF2679259F}" destId="{D2F672DA-8FB6-4672-B436-8B32311559C7}" srcOrd="1" destOrd="0" parTransId="{D4CF67B6-786B-4C00-8D7B-72911AE34503}" sibTransId="{21388FA8-AEBF-414C-86ED-FD9174F55D26}"/>
    <dgm:cxn modelId="{6DE6F352-F68D-4DA5-8626-95CEDA4FAD9F}" srcId="{92622A78-9254-42D1-95CF-10DF2679259F}" destId="{7687EB8A-BF36-4EB3-9650-0B453EBFC7AB}" srcOrd="4" destOrd="0" parTransId="{A9281AE3-9842-48D0-B466-E71E9D060436}" sibTransId="{AD107868-5DE1-4C04-A1E1-265EEE6D82AC}"/>
    <dgm:cxn modelId="{257E0954-6ED3-464A-96BD-06175164A22D}" type="presOf" srcId="{7687EB8A-BF36-4EB3-9650-0B453EBFC7AB}" destId="{E4DB3E70-CDED-49AC-AAAF-72431868375E}" srcOrd="0" destOrd="0" presId="urn:microsoft.com/office/officeart/2005/8/layout/process4"/>
    <dgm:cxn modelId="{18C0F687-F412-4276-B8A7-24E999FBC8DF}" type="presOf" srcId="{92622A78-9254-42D1-95CF-10DF2679259F}" destId="{4C375BA7-84C7-4307-9C5B-AEED284BD082}" srcOrd="0" destOrd="0" presId="urn:microsoft.com/office/officeart/2005/8/layout/process4"/>
    <dgm:cxn modelId="{FF5218AD-9694-454D-AF7F-AFEFD0A43F45}" srcId="{92622A78-9254-42D1-95CF-10DF2679259F}" destId="{0F7E54B7-599B-4553-826D-C1B7D150ED5A}" srcOrd="2" destOrd="0" parTransId="{DBC1CFAD-57A6-40B4-B87A-4177CCA3ED23}" sibTransId="{51DBD9CF-C935-4E70-AD80-C1750F78E3D5}"/>
    <dgm:cxn modelId="{32840CC6-1CFE-4BDD-8DB2-E6F293DD8362}" type="presOf" srcId="{0F7E54B7-599B-4553-826D-C1B7D150ED5A}" destId="{74D1D279-D30A-4F1C-B68E-5DD9B6CC6641}" srcOrd="0" destOrd="0" presId="urn:microsoft.com/office/officeart/2005/8/layout/process4"/>
    <dgm:cxn modelId="{E53D51F5-882E-41D5-81F7-13F56416966C}" type="presOf" srcId="{78DED191-D9B7-429D-A4B4-DC28053287B3}" destId="{BD0F71B8-FD45-454D-BB17-EBD779A3E74A}" srcOrd="0" destOrd="0" presId="urn:microsoft.com/office/officeart/2005/8/layout/process4"/>
    <dgm:cxn modelId="{A90FABF9-3DB9-4818-A067-1AB006905E25}" srcId="{92622A78-9254-42D1-95CF-10DF2679259F}" destId="{78DED191-D9B7-429D-A4B4-DC28053287B3}" srcOrd="5" destOrd="0" parTransId="{5BBE03C9-F432-4447-8AA4-2F0ECF7BEB00}" sibTransId="{2F9A4DCA-2EA5-4214-82EB-121F03072091}"/>
    <dgm:cxn modelId="{34A4D4ED-286B-4F1A-BA48-2A9D1299F864}" type="presParOf" srcId="{4C375BA7-84C7-4307-9C5B-AEED284BD082}" destId="{C498659B-EC26-46D7-86D5-30A343C80619}" srcOrd="0" destOrd="0" presId="urn:microsoft.com/office/officeart/2005/8/layout/process4"/>
    <dgm:cxn modelId="{3996D9AE-DBFE-4495-A9DF-2E75E262DF4C}" type="presParOf" srcId="{C498659B-EC26-46D7-86D5-30A343C80619}" destId="{BD0F71B8-FD45-454D-BB17-EBD779A3E74A}" srcOrd="0" destOrd="0" presId="urn:microsoft.com/office/officeart/2005/8/layout/process4"/>
    <dgm:cxn modelId="{F6092631-A453-4BE3-BC4C-6A28BEBAB592}" type="presParOf" srcId="{4C375BA7-84C7-4307-9C5B-AEED284BD082}" destId="{4D495105-8A1B-421B-A93B-D92D21ADE5FB}" srcOrd="1" destOrd="0" presId="urn:microsoft.com/office/officeart/2005/8/layout/process4"/>
    <dgm:cxn modelId="{6321B487-80BE-4519-863D-D81D05B1DF3B}" type="presParOf" srcId="{4C375BA7-84C7-4307-9C5B-AEED284BD082}" destId="{2C35C7C6-DB19-4E93-93FE-EAD4822446C0}" srcOrd="2" destOrd="0" presId="urn:microsoft.com/office/officeart/2005/8/layout/process4"/>
    <dgm:cxn modelId="{8517E28C-57A6-40A8-BD20-1B003A29E872}" type="presParOf" srcId="{2C35C7C6-DB19-4E93-93FE-EAD4822446C0}" destId="{E4DB3E70-CDED-49AC-AAAF-72431868375E}" srcOrd="0" destOrd="0" presId="urn:microsoft.com/office/officeart/2005/8/layout/process4"/>
    <dgm:cxn modelId="{CEB83E6B-A150-4F5D-8761-3EAFFD500AC9}" type="presParOf" srcId="{4C375BA7-84C7-4307-9C5B-AEED284BD082}" destId="{D3F944A8-BEF7-4458-AF6D-536AB779B7C3}" srcOrd="3" destOrd="0" presId="urn:microsoft.com/office/officeart/2005/8/layout/process4"/>
    <dgm:cxn modelId="{0EE5B8A8-5C75-483F-8CB8-58E80F595F36}" type="presParOf" srcId="{4C375BA7-84C7-4307-9C5B-AEED284BD082}" destId="{6C197029-2E9F-43A8-BC92-67D437DBB973}" srcOrd="4" destOrd="0" presId="urn:microsoft.com/office/officeart/2005/8/layout/process4"/>
    <dgm:cxn modelId="{9228B0DA-122B-4CB8-9144-EF9BA10D50E0}" type="presParOf" srcId="{6C197029-2E9F-43A8-BC92-67D437DBB973}" destId="{196702AE-1C78-4F8B-8B5F-2B1961945F15}" srcOrd="0" destOrd="0" presId="urn:microsoft.com/office/officeart/2005/8/layout/process4"/>
    <dgm:cxn modelId="{FF44ED4F-764E-408B-88D1-685C3F4F4C2F}" type="presParOf" srcId="{4C375BA7-84C7-4307-9C5B-AEED284BD082}" destId="{78EA2B43-7A43-47A3-B1BB-385CCDDB58FB}" srcOrd="5" destOrd="0" presId="urn:microsoft.com/office/officeart/2005/8/layout/process4"/>
    <dgm:cxn modelId="{844DF326-59BC-46A0-A324-15A639072650}" type="presParOf" srcId="{4C375BA7-84C7-4307-9C5B-AEED284BD082}" destId="{A65D4A0F-FDDC-4D11-805F-614D15E15F1E}" srcOrd="6" destOrd="0" presId="urn:microsoft.com/office/officeart/2005/8/layout/process4"/>
    <dgm:cxn modelId="{3886F9B6-B9D8-4CCE-B2D9-F08A4DD78153}" type="presParOf" srcId="{A65D4A0F-FDDC-4D11-805F-614D15E15F1E}" destId="{74D1D279-D30A-4F1C-B68E-5DD9B6CC6641}" srcOrd="0" destOrd="0" presId="urn:microsoft.com/office/officeart/2005/8/layout/process4"/>
    <dgm:cxn modelId="{BDE2BE35-F293-4EEB-B511-6449DA6F06FE}" type="presParOf" srcId="{4C375BA7-84C7-4307-9C5B-AEED284BD082}" destId="{5067F882-98AE-444A-A97C-C1427542EEDB}" srcOrd="7" destOrd="0" presId="urn:microsoft.com/office/officeart/2005/8/layout/process4"/>
    <dgm:cxn modelId="{6B077FA8-02A1-49F2-9DF6-5ACB3B7F55B0}" type="presParOf" srcId="{4C375BA7-84C7-4307-9C5B-AEED284BD082}" destId="{650B8FCE-2DF2-489D-9204-B87D227F3416}" srcOrd="8" destOrd="0" presId="urn:microsoft.com/office/officeart/2005/8/layout/process4"/>
    <dgm:cxn modelId="{00D5103D-11F7-4C62-B93A-A5AF0B70CA1D}" type="presParOf" srcId="{650B8FCE-2DF2-489D-9204-B87D227F3416}" destId="{D3D53E8B-F761-4814-AF6C-04C16588B78B}" srcOrd="0" destOrd="0" presId="urn:microsoft.com/office/officeart/2005/8/layout/process4"/>
    <dgm:cxn modelId="{179B640B-208A-4AD0-B4B8-0A6D0F52B283}" type="presParOf" srcId="{4C375BA7-84C7-4307-9C5B-AEED284BD082}" destId="{5E2D1836-D172-49ED-ACBD-7C8A19717815}" srcOrd="9" destOrd="0" presId="urn:microsoft.com/office/officeart/2005/8/layout/process4"/>
    <dgm:cxn modelId="{645F507E-EFA3-4BFB-99B5-5BB794C15B1D}" type="presParOf" srcId="{4C375BA7-84C7-4307-9C5B-AEED284BD082}" destId="{4B2902C6-D834-402E-8950-E05B77C35CC0}" srcOrd="10" destOrd="0" presId="urn:microsoft.com/office/officeart/2005/8/layout/process4"/>
    <dgm:cxn modelId="{39FCDF34-AB26-4FCF-8E19-860C86DA17D6}" type="presParOf" srcId="{4B2902C6-D834-402E-8950-E05B77C35CC0}" destId="{D6144EAE-66E9-4CC2-A9B6-5418AC33CD70}" srcOrd="0" destOrd="0" presId="urn:microsoft.com/office/officeart/2005/8/layout/process4"/>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BB81390-095B-4833-B20D-B99D3F2E15F0}" type="doc">
      <dgm:prSet loTypeId="urn:microsoft.com/office/officeart/2005/8/layout/arrow4" loCatId="process" qsTypeId="urn:microsoft.com/office/officeart/2005/8/quickstyle/simple1" qsCatId="simple" csTypeId="urn:microsoft.com/office/officeart/2005/8/colors/accent3_2" csCatId="accent3" phldr="1"/>
      <dgm:spPr/>
      <dgm:t>
        <a:bodyPr/>
        <a:lstStyle/>
        <a:p>
          <a:endParaRPr lang="en-US"/>
        </a:p>
      </dgm:t>
    </dgm:pt>
    <dgm:pt modelId="{5851F8E6-C962-4773-8F73-5F9FD632B074}">
      <dgm:prSet custT="1"/>
      <dgm:spPr/>
      <dgm:t>
        <a:bodyPr/>
        <a:lstStyle/>
        <a:p>
          <a:pPr>
            <a:buNone/>
          </a:pPr>
          <a:r>
            <a:rPr lang="en-US" sz="1400" b="1" dirty="0">
              <a:latin typeface="Open Sans" panose="020B0606030504020204" pitchFamily="34" charset="0"/>
              <a:ea typeface="Open Sans" panose="020B0606030504020204" pitchFamily="34" charset="0"/>
              <a:cs typeface="Open Sans" panose="020B0606030504020204" pitchFamily="34" charset="0"/>
            </a:rPr>
            <a:t>No code</a:t>
          </a:r>
          <a:r>
            <a:rPr lang="en-US" sz="1400" dirty="0">
              <a:latin typeface="Open Sans" panose="020B0606030504020204" pitchFamily="34" charset="0"/>
              <a:ea typeface="Open Sans" panose="020B0606030504020204" pitchFamily="34" charset="0"/>
              <a:cs typeface="Open Sans" panose="020B0606030504020204" pitchFamily="34" charset="0"/>
            </a:rPr>
            <a:t> : </a:t>
          </a:r>
          <a:r>
            <a:rPr lang="en-US" sz="1200" dirty="0">
              <a:latin typeface="Open Sans" panose="020B0606030504020204" pitchFamily="34" charset="0"/>
              <a:ea typeface="Open Sans" panose="020B0606030504020204" pitchFamily="34" charset="0"/>
              <a:cs typeface="Open Sans" panose="020B0606030504020204" pitchFamily="34" charset="0"/>
            </a:rPr>
            <a:t>Mendix provides a web-based visual app-modeling studio that is tailored toward business domain experts</a:t>
          </a:r>
          <a:endParaRPr lang="en-US" sz="1400" dirty="0">
            <a:latin typeface="Open Sans" panose="020B0606030504020204" pitchFamily="34" charset="0"/>
            <a:ea typeface="Open Sans" panose="020B0606030504020204" pitchFamily="34" charset="0"/>
            <a:cs typeface="Open Sans" panose="020B0606030504020204" pitchFamily="34" charset="0"/>
          </a:endParaRPr>
        </a:p>
      </dgm:t>
    </dgm:pt>
    <dgm:pt modelId="{4103CC33-4D35-435D-ACB9-BE0FEC1EA2A8}" type="parTrans" cxnId="{23E09753-1A49-4C7B-88A8-25B3494A6E9B}">
      <dgm:prSet/>
      <dgm:spPr/>
      <dgm:t>
        <a:bodyPr/>
        <a:lstStyle/>
        <a:p>
          <a:endParaRPr lang="en-US"/>
        </a:p>
      </dgm:t>
    </dgm:pt>
    <dgm:pt modelId="{CAF7D4BB-C239-4836-B056-8E9CC954F4CF}" type="sibTrans" cxnId="{23E09753-1A49-4C7B-88A8-25B3494A6E9B}">
      <dgm:prSet/>
      <dgm:spPr/>
      <dgm:t>
        <a:bodyPr/>
        <a:lstStyle/>
        <a:p>
          <a:endParaRPr lang="en-US"/>
        </a:p>
      </dgm:t>
    </dgm:pt>
    <dgm:pt modelId="{CB4CE0A5-288F-4A18-8CC5-7B6EFB8F42C9}">
      <dgm:prSet custT="1"/>
      <dgm:spPr/>
      <dgm:t>
        <a:bodyPr/>
        <a:lstStyle/>
        <a:p>
          <a:pPr>
            <a:buNone/>
          </a:pPr>
          <a:r>
            <a:rPr lang="en-US" sz="1400" b="1" dirty="0">
              <a:latin typeface="Open Sans" panose="020B0606030504020204" pitchFamily="34" charset="0"/>
              <a:ea typeface="Open Sans" panose="020B0606030504020204" pitchFamily="34" charset="0"/>
              <a:cs typeface="Open Sans" panose="020B0606030504020204" pitchFamily="34" charset="0"/>
            </a:rPr>
            <a:t>Low code</a:t>
          </a:r>
          <a:r>
            <a:rPr lang="en-US" sz="1200" dirty="0">
              <a:latin typeface="Open Sans" panose="020B0606030504020204" pitchFamily="34" charset="0"/>
              <a:ea typeface="Open Sans" panose="020B0606030504020204" pitchFamily="34" charset="0"/>
              <a:cs typeface="Open Sans" panose="020B0606030504020204" pitchFamily="34" charset="0"/>
            </a:rPr>
            <a:t> : An extensive and powerful desktop-based visual app-modeling studio is also provided, which is tailored towards professional developers and can be integrated with coding IDEs to extend capabilities</a:t>
          </a:r>
        </a:p>
      </dgm:t>
    </dgm:pt>
    <dgm:pt modelId="{A02C6092-7747-4928-BEEB-ED2DD1617B2E}" type="parTrans" cxnId="{61C33C70-CE68-442D-867D-2EEE7E7A5348}">
      <dgm:prSet/>
      <dgm:spPr/>
      <dgm:t>
        <a:bodyPr/>
        <a:lstStyle/>
        <a:p>
          <a:endParaRPr lang="en-US"/>
        </a:p>
      </dgm:t>
    </dgm:pt>
    <dgm:pt modelId="{E28EC3D8-2638-430B-BAE3-8E2AF838EE5F}" type="sibTrans" cxnId="{61C33C70-CE68-442D-867D-2EEE7E7A5348}">
      <dgm:prSet/>
      <dgm:spPr/>
      <dgm:t>
        <a:bodyPr/>
        <a:lstStyle/>
        <a:p>
          <a:endParaRPr lang="en-US"/>
        </a:p>
      </dgm:t>
    </dgm:pt>
    <dgm:pt modelId="{D84B6B68-A3E6-4997-936B-AAEB5CCEF8D4}" type="pres">
      <dgm:prSet presAssocID="{CBB81390-095B-4833-B20D-B99D3F2E15F0}" presName="compositeShape" presStyleCnt="0">
        <dgm:presLayoutVars>
          <dgm:chMax val="2"/>
          <dgm:dir/>
          <dgm:resizeHandles val="exact"/>
        </dgm:presLayoutVars>
      </dgm:prSet>
      <dgm:spPr/>
    </dgm:pt>
    <dgm:pt modelId="{73635CA7-CE54-434E-B6C9-41A9C54A54E0}" type="pres">
      <dgm:prSet presAssocID="{5851F8E6-C962-4773-8F73-5F9FD632B074}" presName="upArrow" presStyleLbl="node1" presStyleIdx="0" presStyleCnt="2"/>
      <dgm:spPr/>
    </dgm:pt>
    <dgm:pt modelId="{3A43B562-5647-4894-BA40-32790A9AE602}" type="pres">
      <dgm:prSet presAssocID="{5851F8E6-C962-4773-8F73-5F9FD632B074}" presName="upArrowText" presStyleLbl="revTx" presStyleIdx="0" presStyleCnt="2">
        <dgm:presLayoutVars>
          <dgm:chMax val="0"/>
          <dgm:bulletEnabled val="1"/>
        </dgm:presLayoutVars>
      </dgm:prSet>
      <dgm:spPr/>
    </dgm:pt>
    <dgm:pt modelId="{B673E693-8B53-47AA-8326-743671FE020B}" type="pres">
      <dgm:prSet presAssocID="{CB4CE0A5-288F-4A18-8CC5-7B6EFB8F42C9}" presName="downArrow" presStyleLbl="node1" presStyleIdx="1" presStyleCnt="2"/>
      <dgm:spPr>
        <a:solidFill>
          <a:srgbClr val="0595DB"/>
        </a:solidFill>
      </dgm:spPr>
    </dgm:pt>
    <dgm:pt modelId="{7BA35279-3221-4AFD-845F-7A75CFAC7C58}" type="pres">
      <dgm:prSet presAssocID="{CB4CE0A5-288F-4A18-8CC5-7B6EFB8F42C9}" presName="downArrowText" presStyleLbl="revTx" presStyleIdx="1" presStyleCnt="2">
        <dgm:presLayoutVars>
          <dgm:chMax val="0"/>
          <dgm:bulletEnabled val="1"/>
        </dgm:presLayoutVars>
      </dgm:prSet>
      <dgm:spPr/>
    </dgm:pt>
  </dgm:ptLst>
  <dgm:cxnLst>
    <dgm:cxn modelId="{61C33C70-CE68-442D-867D-2EEE7E7A5348}" srcId="{CBB81390-095B-4833-B20D-B99D3F2E15F0}" destId="{CB4CE0A5-288F-4A18-8CC5-7B6EFB8F42C9}" srcOrd="1" destOrd="0" parTransId="{A02C6092-7747-4928-BEEB-ED2DD1617B2E}" sibTransId="{E28EC3D8-2638-430B-BAE3-8E2AF838EE5F}"/>
    <dgm:cxn modelId="{23E09753-1A49-4C7B-88A8-25B3494A6E9B}" srcId="{CBB81390-095B-4833-B20D-B99D3F2E15F0}" destId="{5851F8E6-C962-4773-8F73-5F9FD632B074}" srcOrd="0" destOrd="0" parTransId="{4103CC33-4D35-435D-ACB9-BE0FEC1EA2A8}" sibTransId="{CAF7D4BB-C239-4836-B056-8E9CC954F4CF}"/>
    <dgm:cxn modelId="{F60A8EB3-174E-4ECD-8768-677776291D3E}" type="presOf" srcId="{CB4CE0A5-288F-4A18-8CC5-7B6EFB8F42C9}" destId="{7BA35279-3221-4AFD-845F-7A75CFAC7C58}" srcOrd="0" destOrd="0" presId="urn:microsoft.com/office/officeart/2005/8/layout/arrow4"/>
    <dgm:cxn modelId="{35CA06D5-8BDA-4FF7-BC27-808B7C1A6103}" type="presOf" srcId="{5851F8E6-C962-4773-8F73-5F9FD632B074}" destId="{3A43B562-5647-4894-BA40-32790A9AE602}" srcOrd="0" destOrd="0" presId="urn:microsoft.com/office/officeart/2005/8/layout/arrow4"/>
    <dgm:cxn modelId="{AE90AAF9-401D-4A55-A910-1608E9D2BD27}" type="presOf" srcId="{CBB81390-095B-4833-B20D-B99D3F2E15F0}" destId="{D84B6B68-A3E6-4997-936B-AAEB5CCEF8D4}" srcOrd="0" destOrd="0" presId="urn:microsoft.com/office/officeart/2005/8/layout/arrow4"/>
    <dgm:cxn modelId="{A9BEEEF7-1690-4F48-85A1-A901C5CF9201}" type="presParOf" srcId="{D84B6B68-A3E6-4997-936B-AAEB5CCEF8D4}" destId="{73635CA7-CE54-434E-B6C9-41A9C54A54E0}" srcOrd="0" destOrd="0" presId="urn:microsoft.com/office/officeart/2005/8/layout/arrow4"/>
    <dgm:cxn modelId="{46B2C1C2-C92F-4D0A-BF87-614C7995D78E}" type="presParOf" srcId="{D84B6B68-A3E6-4997-936B-AAEB5CCEF8D4}" destId="{3A43B562-5647-4894-BA40-32790A9AE602}" srcOrd="1" destOrd="0" presId="urn:microsoft.com/office/officeart/2005/8/layout/arrow4"/>
    <dgm:cxn modelId="{5DD4DD30-A9F9-42CD-BFD8-6B407BBD8A3A}" type="presParOf" srcId="{D84B6B68-A3E6-4997-936B-AAEB5CCEF8D4}" destId="{B673E693-8B53-47AA-8326-743671FE020B}" srcOrd="2" destOrd="0" presId="urn:microsoft.com/office/officeart/2005/8/layout/arrow4"/>
    <dgm:cxn modelId="{6D36D1C1-68C8-4A23-829D-F65E7BBB05DF}" type="presParOf" srcId="{D84B6B68-A3E6-4997-936B-AAEB5CCEF8D4}" destId="{7BA35279-3221-4AFD-845F-7A75CFAC7C58}" srcOrd="3" destOrd="0" presId="urn:microsoft.com/office/officeart/2005/8/layout/arrow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31F66D1-DF9D-416A-AB4D-BF8DFA221E99}"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716418C7-F43B-4F4C-9E15-A9C73B9F65E4}">
      <dgm:prSet phldrT="[Text]"/>
      <dgm:spPr/>
      <dgm:t>
        <a:bodyPr/>
        <a:lstStyle/>
        <a:p>
          <a:pPr>
            <a:buFont typeface="Arial" panose="020B0604020202020204" pitchFamily="34" charset="0"/>
            <a:buChar char="•"/>
          </a:pPr>
          <a:r>
            <a:rPr lang="en-US" dirty="0"/>
            <a:t>Fastest and easiest Low-code platform</a:t>
          </a:r>
        </a:p>
      </dgm:t>
    </dgm:pt>
    <dgm:pt modelId="{D65B16BC-F54C-4ABD-8723-C30D88CAA700}" type="parTrans" cxnId="{F81B2518-1F14-4FD6-98C9-2A99C707B501}">
      <dgm:prSet/>
      <dgm:spPr/>
      <dgm:t>
        <a:bodyPr/>
        <a:lstStyle/>
        <a:p>
          <a:endParaRPr lang="en-US"/>
        </a:p>
      </dgm:t>
    </dgm:pt>
    <dgm:pt modelId="{0B7E4127-79A6-4C64-B47B-BD33DE62C479}" type="sibTrans" cxnId="{F81B2518-1F14-4FD6-98C9-2A99C707B501}">
      <dgm:prSet/>
      <dgm:spPr/>
      <dgm:t>
        <a:bodyPr/>
        <a:lstStyle/>
        <a:p>
          <a:endParaRPr lang="en-US"/>
        </a:p>
      </dgm:t>
    </dgm:pt>
    <dgm:pt modelId="{0A89DD33-88E2-467C-A422-F6CDD8593580}">
      <dgm:prSet/>
      <dgm:spPr/>
      <dgm:t>
        <a:bodyPr/>
        <a:lstStyle/>
        <a:p>
          <a:r>
            <a:rPr lang="en-US" dirty="0"/>
            <a:t>Continuous integration and continuous delivery</a:t>
          </a:r>
        </a:p>
      </dgm:t>
    </dgm:pt>
    <dgm:pt modelId="{4C3801B3-69D7-4D9C-9094-BD7CA8D306FD}" type="parTrans" cxnId="{864A8CE6-8F54-42DA-B0E8-FD2EF757B26A}">
      <dgm:prSet/>
      <dgm:spPr/>
      <dgm:t>
        <a:bodyPr/>
        <a:lstStyle/>
        <a:p>
          <a:endParaRPr lang="en-US"/>
        </a:p>
      </dgm:t>
    </dgm:pt>
    <dgm:pt modelId="{798C5AB8-8782-426D-AACE-173A54A1B1A8}" type="sibTrans" cxnId="{864A8CE6-8F54-42DA-B0E8-FD2EF757B26A}">
      <dgm:prSet/>
      <dgm:spPr/>
      <dgm:t>
        <a:bodyPr/>
        <a:lstStyle/>
        <a:p>
          <a:endParaRPr lang="en-US"/>
        </a:p>
      </dgm:t>
    </dgm:pt>
    <dgm:pt modelId="{31CAB06C-8E99-4F60-984B-FA6C2E29685D}">
      <dgm:prSet/>
      <dgm:spPr/>
      <dgm:t>
        <a:bodyPr/>
        <a:lstStyle/>
        <a:p>
          <a:r>
            <a:rPr lang="en-US" dirty="0"/>
            <a:t>Collaborative(Multi-User) Development</a:t>
          </a:r>
        </a:p>
      </dgm:t>
    </dgm:pt>
    <dgm:pt modelId="{81C4C626-C3BF-423F-94F7-929B9BB47A49}" type="parTrans" cxnId="{94C7C136-30E0-4076-B4A1-BD3AE253A69F}">
      <dgm:prSet/>
      <dgm:spPr/>
      <dgm:t>
        <a:bodyPr/>
        <a:lstStyle/>
        <a:p>
          <a:endParaRPr lang="en-US"/>
        </a:p>
      </dgm:t>
    </dgm:pt>
    <dgm:pt modelId="{7B2030C7-21C1-48F1-B66F-94469C9F085C}" type="sibTrans" cxnId="{94C7C136-30E0-4076-B4A1-BD3AE253A69F}">
      <dgm:prSet/>
      <dgm:spPr/>
      <dgm:t>
        <a:bodyPr/>
        <a:lstStyle/>
        <a:p>
          <a:endParaRPr lang="en-US"/>
        </a:p>
      </dgm:t>
    </dgm:pt>
    <dgm:pt modelId="{384C43FD-C211-4990-833C-6DB673E5EB15}">
      <dgm:prSet/>
      <dgm:spPr/>
      <dgm:t>
        <a:bodyPr/>
        <a:lstStyle/>
        <a:p>
          <a:r>
            <a:rPr lang="en-US"/>
            <a:t>One-click deployment and out-of-the-box monitoring </a:t>
          </a:r>
          <a:endParaRPr lang="en-US" dirty="0"/>
        </a:p>
      </dgm:t>
    </dgm:pt>
    <dgm:pt modelId="{B98A3481-16AA-49FC-B774-69B6CDFA2BC0}" type="parTrans" cxnId="{27F5B777-A16D-4674-BC13-79DDC51A7660}">
      <dgm:prSet/>
      <dgm:spPr/>
      <dgm:t>
        <a:bodyPr/>
        <a:lstStyle/>
        <a:p>
          <a:endParaRPr lang="en-US"/>
        </a:p>
      </dgm:t>
    </dgm:pt>
    <dgm:pt modelId="{6231C940-0F31-4115-B3D5-7FCECC510EDE}" type="sibTrans" cxnId="{27F5B777-A16D-4674-BC13-79DDC51A7660}">
      <dgm:prSet/>
      <dgm:spPr/>
      <dgm:t>
        <a:bodyPr/>
        <a:lstStyle/>
        <a:p>
          <a:endParaRPr lang="en-US"/>
        </a:p>
      </dgm:t>
    </dgm:pt>
    <dgm:pt modelId="{6A6B7064-F6BE-4DE0-93A7-2970A11061F0}">
      <dgm:prSet/>
      <dgm:spPr/>
      <dgm:t>
        <a:bodyPr/>
        <a:lstStyle/>
        <a:p>
          <a:r>
            <a:rPr lang="en-US"/>
            <a:t>Openness &amp; Extensibility</a:t>
          </a:r>
          <a:endParaRPr lang="en-US" dirty="0"/>
        </a:p>
      </dgm:t>
    </dgm:pt>
    <dgm:pt modelId="{04CE2FB6-4AE4-48A6-94AA-E8018610B582}" type="parTrans" cxnId="{369DBE05-5F4F-47A0-9C52-DCEEF6A1DDDE}">
      <dgm:prSet/>
      <dgm:spPr/>
      <dgm:t>
        <a:bodyPr/>
        <a:lstStyle/>
        <a:p>
          <a:endParaRPr lang="en-US"/>
        </a:p>
      </dgm:t>
    </dgm:pt>
    <dgm:pt modelId="{C6ACB285-2507-432C-B806-E74384397F87}" type="sibTrans" cxnId="{369DBE05-5F4F-47A0-9C52-DCEEF6A1DDDE}">
      <dgm:prSet/>
      <dgm:spPr/>
      <dgm:t>
        <a:bodyPr/>
        <a:lstStyle/>
        <a:p>
          <a:endParaRPr lang="en-US"/>
        </a:p>
      </dgm:t>
    </dgm:pt>
    <dgm:pt modelId="{683349C3-BA47-46D7-8D5B-FD7A00E8B145}">
      <dgm:prSet/>
      <dgm:spPr/>
      <dgm:t>
        <a:bodyPr/>
        <a:lstStyle/>
        <a:p>
          <a:r>
            <a:rPr lang="en-US" dirty="0"/>
            <a:t>Enterprise grade security</a:t>
          </a:r>
        </a:p>
      </dgm:t>
    </dgm:pt>
    <dgm:pt modelId="{C89811C3-EAF7-4029-8518-73458623BFF9}" type="parTrans" cxnId="{150F8ED9-0FD6-4CEE-9542-FCE678CB6C69}">
      <dgm:prSet/>
      <dgm:spPr/>
      <dgm:t>
        <a:bodyPr/>
        <a:lstStyle/>
        <a:p>
          <a:endParaRPr lang="en-US"/>
        </a:p>
      </dgm:t>
    </dgm:pt>
    <dgm:pt modelId="{F534B7AD-8197-4640-87BA-B8E355A2E1C8}" type="sibTrans" cxnId="{150F8ED9-0FD6-4CEE-9542-FCE678CB6C69}">
      <dgm:prSet/>
      <dgm:spPr/>
      <dgm:t>
        <a:bodyPr/>
        <a:lstStyle/>
        <a:p>
          <a:endParaRPr lang="en-US"/>
        </a:p>
      </dgm:t>
    </dgm:pt>
    <dgm:pt modelId="{95AC469E-95FD-45CB-9410-46B749AADDE5}">
      <dgm:prSet/>
      <dgm:spPr/>
      <dgm:t>
        <a:bodyPr/>
        <a:lstStyle/>
        <a:p>
          <a:r>
            <a:rPr lang="en-US" dirty="0"/>
            <a:t>Flexible with Databases</a:t>
          </a:r>
        </a:p>
      </dgm:t>
    </dgm:pt>
    <dgm:pt modelId="{CD99E51A-CFFA-465F-BA0F-4A3D833B8463}" type="parTrans" cxnId="{05542284-3AB4-4D3E-9479-1EE55EF7EE38}">
      <dgm:prSet/>
      <dgm:spPr/>
      <dgm:t>
        <a:bodyPr/>
        <a:lstStyle/>
        <a:p>
          <a:endParaRPr lang="en-US"/>
        </a:p>
      </dgm:t>
    </dgm:pt>
    <dgm:pt modelId="{9B1F8EFD-F032-476D-9E77-4182E533D7E8}" type="sibTrans" cxnId="{05542284-3AB4-4D3E-9479-1EE55EF7EE38}">
      <dgm:prSet/>
      <dgm:spPr/>
      <dgm:t>
        <a:bodyPr/>
        <a:lstStyle/>
        <a:p>
          <a:endParaRPr lang="en-US"/>
        </a:p>
      </dgm:t>
    </dgm:pt>
    <dgm:pt modelId="{CD672604-792F-4158-9B3E-DDC65A715658}">
      <dgm:prSet/>
      <dgm:spPr/>
      <dgm:t>
        <a:bodyPr/>
        <a:lstStyle/>
        <a:p>
          <a:r>
            <a:rPr lang="en-US" dirty="0"/>
            <a:t>Optimized for performance &amp; designed for scalability</a:t>
          </a:r>
        </a:p>
      </dgm:t>
    </dgm:pt>
    <dgm:pt modelId="{83260CE8-62A5-4326-8A11-683FD0E6B75F}" type="parTrans" cxnId="{C5B1B1E6-EC3A-4D7A-BC82-5DD686A41CEE}">
      <dgm:prSet/>
      <dgm:spPr/>
      <dgm:t>
        <a:bodyPr/>
        <a:lstStyle/>
        <a:p>
          <a:endParaRPr lang="en-US"/>
        </a:p>
      </dgm:t>
    </dgm:pt>
    <dgm:pt modelId="{31333249-76FD-45DD-B9F8-AEEBE9B56058}" type="sibTrans" cxnId="{C5B1B1E6-EC3A-4D7A-BC82-5DD686A41CEE}">
      <dgm:prSet/>
      <dgm:spPr/>
      <dgm:t>
        <a:bodyPr/>
        <a:lstStyle/>
        <a:p>
          <a:endParaRPr lang="en-US"/>
        </a:p>
      </dgm:t>
    </dgm:pt>
    <dgm:pt modelId="{2A13A2ED-2221-4F2C-A626-5B10BA5B2E75}">
      <dgm:prSet/>
      <dgm:spPr/>
      <dgm:t>
        <a:bodyPr/>
        <a:lstStyle/>
        <a:p>
          <a:r>
            <a:rPr lang="en-US"/>
            <a:t>Support of Disaster Recovery</a:t>
          </a:r>
          <a:endParaRPr lang="en-US" dirty="0"/>
        </a:p>
      </dgm:t>
    </dgm:pt>
    <dgm:pt modelId="{FE811B03-FD03-47E8-BD7D-37619F1934BF}" type="parTrans" cxnId="{FFB72E38-96D0-49D5-BE30-1DE25C4D7319}">
      <dgm:prSet/>
      <dgm:spPr/>
      <dgm:t>
        <a:bodyPr/>
        <a:lstStyle/>
        <a:p>
          <a:endParaRPr lang="en-US"/>
        </a:p>
      </dgm:t>
    </dgm:pt>
    <dgm:pt modelId="{C6522BE3-387C-4515-91A1-A28755FB744D}" type="sibTrans" cxnId="{FFB72E38-96D0-49D5-BE30-1DE25C4D7319}">
      <dgm:prSet/>
      <dgm:spPr/>
      <dgm:t>
        <a:bodyPr/>
        <a:lstStyle/>
        <a:p>
          <a:endParaRPr lang="en-US"/>
        </a:p>
      </dgm:t>
    </dgm:pt>
    <dgm:pt modelId="{152AC7EA-D8FA-4F44-B3C0-6DB8E09E1F67}">
      <dgm:prSet/>
      <dgm:spPr/>
      <dgm:t>
        <a:bodyPr/>
        <a:lstStyle/>
        <a:p>
          <a:r>
            <a:rPr lang="en-US"/>
            <a:t>Offers deep and rich integration with SAP products and services</a:t>
          </a:r>
          <a:endParaRPr lang="en-US" dirty="0"/>
        </a:p>
      </dgm:t>
    </dgm:pt>
    <dgm:pt modelId="{776C7C7E-7579-47CD-9EF7-B5AC8CEF1CD4}" type="parTrans" cxnId="{DE714F2B-6A97-4307-9EAC-CFC869A87359}">
      <dgm:prSet/>
      <dgm:spPr/>
      <dgm:t>
        <a:bodyPr/>
        <a:lstStyle/>
        <a:p>
          <a:endParaRPr lang="en-US"/>
        </a:p>
      </dgm:t>
    </dgm:pt>
    <dgm:pt modelId="{B50505EA-87B2-4F80-BB56-67883BF38169}" type="sibTrans" cxnId="{DE714F2B-6A97-4307-9EAC-CFC869A87359}">
      <dgm:prSet/>
      <dgm:spPr/>
      <dgm:t>
        <a:bodyPr/>
        <a:lstStyle/>
        <a:p>
          <a:endParaRPr lang="en-US"/>
        </a:p>
      </dgm:t>
    </dgm:pt>
    <dgm:pt modelId="{28B32712-6749-42F1-A7DE-C78B75D0C3C9}">
      <dgm:prSet custT="1"/>
      <dgm:spPr>
        <a:solidFill>
          <a:srgbClr val="012169">
            <a:hueOff val="0"/>
            <a:satOff val="0"/>
            <a:lumOff val="0"/>
            <a:alphaOff val="0"/>
          </a:srgbClr>
        </a:solidFill>
        <a:ln w="12700" cap="flat" cmpd="sng" algn="ctr">
          <a:solidFill>
            <a:prstClr val="white">
              <a:hueOff val="0"/>
              <a:satOff val="0"/>
              <a:lumOff val="0"/>
              <a:alphaOff val="0"/>
            </a:prstClr>
          </a:solidFill>
          <a:prstDash val="solid"/>
          <a:miter lim="800000"/>
        </a:ln>
        <a:effectLst/>
      </dgm:spPr>
      <dgm:t>
        <a:bodyPr spcFirstLastPara="0" vert="horz" wrap="square" lIns="57150" tIns="57150" rIns="57150" bIns="57150" numCol="1" spcCol="1270" anchor="ctr" anchorCtr="0"/>
        <a:lstStyle/>
        <a:p>
          <a:pPr marL="0" lvl="0" indent="0" algn="ctr" defTabSz="666750">
            <a:lnSpc>
              <a:spcPct val="90000"/>
            </a:lnSpc>
            <a:spcBef>
              <a:spcPct val="0"/>
            </a:spcBef>
            <a:spcAft>
              <a:spcPct val="35000"/>
            </a:spcAft>
            <a:buNone/>
          </a:pPr>
          <a:r>
            <a:rPr lang="en-US" sz="1500" kern="1200">
              <a:solidFill>
                <a:prstClr val="white"/>
              </a:solidFill>
              <a:latin typeface="Calibri" panose="020F0502020204030204"/>
              <a:ea typeface="+mn-ea"/>
              <a:cs typeface="+mn-cs"/>
            </a:rPr>
            <a:t>Supports the entire application lifecycle</a:t>
          </a:r>
          <a:endParaRPr lang="en-US" sz="1500" kern="1200" dirty="0">
            <a:solidFill>
              <a:prstClr val="white"/>
            </a:solidFill>
            <a:latin typeface="Calibri" panose="020F0502020204030204"/>
            <a:ea typeface="+mn-ea"/>
            <a:cs typeface="+mn-cs"/>
          </a:endParaRPr>
        </a:p>
      </dgm:t>
    </dgm:pt>
    <dgm:pt modelId="{902590E6-0140-40DE-96AD-885887160612}" type="parTrans" cxnId="{8A4EACB7-3ADC-4E45-834F-A2AF59C97FC5}">
      <dgm:prSet/>
      <dgm:spPr/>
      <dgm:t>
        <a:bodyPr/>
        <a:lstStyle/>
        <a:p>
          <a:endParaRPr lang="en-US"/>
        </a:p>
      </dgm:t>
    </dgm:pt>
    <dgm:pt modelId="{A701ECF0-1D9C-43C1-B6A2-B651B33CF7AC}" type="sibTrans" cxnId="{8A4EACB7-3ADC-4E45-834F-A2AF59C97FC5}">
      <dgm:prSet/>
      <dgm:spPr/>
      <dgm:t>
        <a:bodyPr/>
        <a:lstStyle/>
        <a:p>
          <a:endParaRPr lang="en-US"/>
        </a:p>
      </dgm:t>
    </dgm:pt>
    <dgm:pt modelId="{FD908686-48A6-4305-AE28-BF2FB55BF8AE}" type="pres">
      <dgm:prSet presAssocID="{231F66D1-DF9D-416A-AB4D-BF8DFA221E99}" presName="diagram" presStyleCnt="0">
        <dgm:presLayoutVars>
          <dgm:dir/>
          <dgm:resizeHandles val="exact"/>
        </dgm:presLayoutVars>
      </dgm:prSet>
      <dgm:spPr/>
    </dgm:pt>
    <dgm:pt modelId="{A09CC17B-412B-42E4-8D21-CF44484A3950}" type="pres">
      <dgm:prSet presAssocID="{716418C7-F43B-4F4C-9E15-A9C73B9F65E4}" presName="node" presStyleLbl="node1" presStyleIdx="0" presStyleCnt="11">
        <dgm:presLayoutVars>
          <dgm:bulletEnabled val="1"/>
        </dgm:presLayoutVars>
      </dgm:prSet>
      <dgm:spPr/>
    </dgm:pt>
    <dgm:pt modelId="{F6927964-8047-417D-8570-83F38B2BE5C9}" type="pres">
      <dgm:prSet presAssocID="{0B7E4127-79A6-4C64-B47B-BD33DE62C479}" presName="sibTrans" presStyleCnt="0"/>
      <dgm:spPr/>
    </dgm:pt>
    <dgm:pt modelId="{5609947E-8494-4798-A183-8EE94DA2E562}" type="pres">
      <dgm:prSet presAssocID="{0A89DD33-88E2-467C-A422-F6CDD8593580}" presName="node" presStyleLbl="node1" presStyleIdx="1" presStyleCnt="11">
        <dgm:presLayoutVars>
          <dgm:bulletEnabled val="1"/>
        </dgm:presLayoutVars>
      </dgm:prSet>
      <dgm:spPr/>
    </dgm:pt>
    <dgm:pt modelId="{D8276B2A-4C0F-4FEC-86E4-F5C436C5D3A4}" type="pres">
      <dgm:prSet presAssocID="{798C5AB8-8782-426D-AACE-173A54A1B1A8}" presName="sibTrans" presStyleCnt="0"/>
      <dgm:spPr/>
    </dgm:pt>
    <dgm:pt modelId="{92B97CA1-2C5E-46DE-A8F0-C2D6E74A7352}" type="pres">
      <dgm:prSet presAssocID="{31CAB06C-8E99-4F60-984B-FA6C2E29685D}" presName="node" presStyleLbl="node1" presStyleIdx="2" presStyleCnt="11">
        <dgm:presLayoutVars>
          <dgm:bulletEnabled val="1"/>
        </dgm:presLayoutVars>
      </dgm:prSet>
      <dgm:spPr/>
    </dgm:pt>
    <dgm:pt modelId="{38B790AE-D28F-489F-9757-513CCD501803}" type="pres">
      <dgm:prSet presAssocID="{7B2030C7-21C1-48F1-B66F-94469C9F085C}" presName="sibTrans" presStyleCnt="0"/>
      <dgm:spPr/>
    </dgm:pt>
    <dgm:pt modelId="{C417AFE2-5E0B-4B6B-BF6D-89B215FB03BC}" type="pres">
      <dgm:prSet presAssocID="{384C43FD-C211-4990-833C-6DB673E5EB15}" presName="node" presStyleLbl="node1" presStyleIdx="3" presStyleCnt="11">
        <dgm:presLayoutVars>
          <dgm:bulletEnabled val="1"/>
        </dgm:presLayoutVars>
      </dgm:prSet>
      <dgm:spPr/>
    </dgm:pt>
    <dgm:pt modelId="{EC92ABD1-88DA-4E09-9BB9-FD75C46C4E01}" type="pres">
      <dgm:prSet presAssocID="{6231C940-0F31-4115-B3D5-7FCECC510EDE}" presName="sibTrans" presStyleCnt="0"/>
      <dgm:spPr/>
    </dgm:pt>
    <dgm:pt modelId="{66B2CA2B-0967-486A-BE7B-56649C981EC9}" type="pres">
      <dgm:prSet presAssocID="{6A6B7064-F6BE-4DE0-93A7-2970A11061F0}" presName="node" presStyleLbl="node1" presStyleIdx="4" presStyleCnt="11">
        <dgm:presLayoutVars>
          <dgm:bulletEnabled val="1"/>
        </dgm:presLayoutVars>
      </dgm:prSet>
      <dgm:spPr/>
    </dgm:pt>
    <dgm:pt modelId="{ADF78627-7DAC-4046-B7F7-771CF0DA1454}" type="pres">
      <dgm:prSet presAssocID="{C6ACB285-2507-432C-B806-E74384397F87}" presName="sibTrans" presStyleCnt="0"/>
      <dgm:spPr/>
    </dgm:pt>
    <dgm:pt modelId="{6CA05EBB-68A0-4515-911E-4F482FFEC119}" type="pres">
      <dgm:prSet presAssocID="{683349C3-BA47-46D7-8D5B-FD7A00E8B145}" presName="node" presStyleLbl="node1" presStyleIdx="5" presStyleCnt="11">
        <dgm:presLayoutVars>
          <dgm:bulletEnabled val="1"/>
        </dgm:presLayoutVars>
      </dgm:prSet>
      <dgm:spPr/>
    </dgm:pt>
    <dgm:pt modelId="{9CF7F21E-378B-44B6-BF8A-5A15CDE0A6B8}" type="pres">
      <dgm:prSet presAssocID="{F534B7AD-8197-4640-87BA-B8E355A2E1C8}" presName="sibTrans" presStyleCnt="0"/>
      <dgm:spPr/>
    </dgm:pt>
    <dgm:pt modelId="{96EF8DBF-B892-4302-A38A-6E175F1A99C0}" type="pres">
      <dgm:prSet presAssocID="{95AC469E-95FD-45CB-9410-46B749AADDE5}" presName="node" presStyleLbl="node1" presStyleIdx="6" presStyleCnt="11">
        <dgm:presLayoutVars>
          <dgm:bulletEnabled val="1"/>
        </dgm:presLayoutVars>
      </dgm:prSet>
      <dgm:spPr/>
    </dgm:pt>
    <dgm:pt modelId="{2734EA0C-D23E-4690-88BC-34194169BC95}" type="pres">
      <dgm:prSet presAssocID="{9B1F8EFD-F032-476D-9E77-4182E533D7E8}" presName="sibTrans" presStyleCnt="0"/>
      <dgm:spPr/>
    </dgm:pt>
    <dgm:pt modelId="{6AC2467E-6741-4F0C-9CF8-1DACEBF30B04}" type="pres">
      <dgm:prSet presAssocID="{CD672604-792F-4158-9B3E-DDC65A715658}" presName="node" presStyleLbl="node1" presStyleIdx="7" presStyleCnt="11">
        <dgm:presLayoutVars>
          <dgm:bulletEnabled val="1"/>
        </dgm:presLayoutVars>
      </dgm:prSet>
      <dgm:spPr/>
    </dgm:pt>
    <dgm:pt modelId="{1952DAB5-5A46-413F-B67C-5CECC3E87585}" type="pres">
      <dgm:prSet presAssocID="{31333249-76FD-45DD-B9F8-AEEBE9B56058}" presName="sibTrans" presStyleCnt="0"/>
      <dgm:spPr/>
    </dgm:pt>
    <dgm:pt modelId="{E4372575-B875-4477-8226-A2A5DE803B64}" type="pres">
      <dgm:prSet presAssocID="{2A13A2ED-2221-4F2C-A626-5B10BA5B2E75}" presName="node" presStyleLbl="node1" presStyleIdx="8" presStyleCnt="11">
        <dgm:presLayoutVars>
          <dgm:bulletEnabled val="1"/>
        </dgm:presLayoutVars>
      </dgm:prSet>
      <dgm:spPr/>
    </dgm:pt>
    <dgm:pt modelId="{3A1E8371-492E-4068-AE78-028E4C68829F}" type="pres">
      <dgm:prSet presAssocID="{C6522BE3-387C-4515-91A1-A28755FB744D}" presName="sibTrans" presStyleCnt="0"/>
      <dgm:spPr/>
    </dgm:pt>
    <dgm:pt modelId="{65A9B60A-4300-40B0-AF25-1145399D93B8}" type="pres">
      <dgm:prSet presAssocID="{152AC7EA-D8FA-4F44-B3C0-6DB8E09E1F67}" presName="node" presStyleLbl="node1" presStyleIdx="9" presStyleCnt="11">
        <dgm:presLayoutVars>
          <dgm:bulletEnabled val="1"/>
        </dgm:presLayoutVars>
      </dgm:prSet>
      <dgm:spPr/>
    </dgm:pt>
    <dgm:pt modelId="{4F74F68D-E1E9-48CD-8C71-C8A5EDE37691}" type="pres">
      <dgm:prSet presAssocID="{B50505EA-87B2-4F80-BB56-67883BF38169}" presName="sibTrans" presStyleCnt="0"/>
      <dgm:spPr/>
    </dgm:pt>
    <dgm:pt modelId="{497C08C4-C8AD-4033-920D-5A920F566CB2}" type="pres">
      <dgm:prSet presAssocID="{28B32712-6749-42F1-A7DE-C78B75D0C3C9}" presName="node" presStyleLbl="node1" presStyleIdx="10" presStyleCnt="11">
        <dgm:presLayoutVars>
          <dgm:bulletEnabled val="1"/>
        </dgm:presLayoutVars>
      </dgm:prSet>
      <dgm:spPr>
        <a:xfrm>
          <a:off x="4621742" y="2459686"/>
          <a:ext cx="1756315" cy="1053789"/>
        </a:xfrm>
        <a:prstGeom prst="rect">
          <a:avLst/>
        </a:prstGeom>
      </dgm:spPr>
    </dgm:pt>
  </dgm:ptLst>
  <dgm:cxnLst>
    <dgm:cxn modelId="{369DBE05-5F4F-47A0-9C52-DCEEF6A1DDDE}" srcId="{231F66D1-DF9D-416A-AB4D-BF8DFA221E99}" destId="{6A6B7064-F6BE-4DE0-93A7-2970A11061F0}" srcOrd="4" destOrd="0" parTransId="{04CE2FB6-4AE4-48A6-94AA-E8018610B582}" sibTransId="{C6ACB285-2507-432C-B806-E74384397F87}"/>
    <dgm:cxn modelId="{F81B2518-1F14-4FD6-98C9-2A99C707B501}" srcId="{231F66D1-DF9D-416A-AB4D-BF8DFA221E99}" destId="{716418C7-F43B-4F4C-9E15-A9C73B9F65E4}" srcOrd="0" destOrd="0" parTransId="{D65B16BC-F54C-4ABD-8723-C30D88CAA700}" sibTransId="{0B7E4127-79A6-4C64-B47B-BD33DE62C479}"/>
    <dgm:cxn modelId="{DE714F2B-6A97-4307-9EAC-CFC869A87359}" srcId="{231F66D1-DF9D-416A-AB4D-BF8DFA221E99}" destId="{152AC7EA-D8FA-4F44-B3C0-6DB8E09E1F67}" srcOrd="9" destOrd="0" parTransId="{776C7C7E-7579-47CD-9EF7-B5AC8CEF1CD4}" sibTransId="{B50505EA-87B2-4F80-BB56-67883BF38169}"/>
    <dgm:cxn modelId="{94C7C136-30E0-4076-B4A1-BD3AE253A69F}" srcId="{231F66D1-DF9D-416A-AB4D-BF8DFA221E99}" destId="{31CAB06C-8E99-4F60-984B-FA6C2E29685D}" srcOrd="2" destOrd="0" parTransId="{81C4C626-C3BF-423F-94F7-929B9BB47A49}" sibTransId="{7B2030C7-21C1-48F1-B66F-94469C9F085C}"/>
    <dgm:cxn modelId="{FFB72E38-96D0-49D5-BE30-1DE25C4D7319}" srcId="{231F66D1-DF9D-416A-AB4D-BF8DFA221E99}" destId="{2A13A2ED-2221-4F2C-A626-5B10BA5B2E75}" srcOrd="8" destOrd="0" parTransId="{FE811B03-FD03-47E8-BD7D-37619F1934BF}" sibTransId="{C6522BE3-387C-4515-91A1-A28755FB744D}"/>
    <dgm:cxn modelId="{33681F3D-9C1E-47FD-A496-A591F01A8D28}" type="presOf" srcId="{384C43FD-C211-4990-833C-6DB673E5EB15}" destId="{C417AFE2-5E0B-4B6B-BF6D-89B215FB03BC}" srcOrd="0" destOrd="0" presId="urn:microsoft.com/office/officeart/2005/8/layout/default"/>
    <dgm:cxn modelId="{63E8C764-079A-42B9-A9B1-56D2B6324271}" type="presOf" srcId="{28B32712-6749-42F1-A7DE-C78B75D0C3C9}" destId="{497C08C4-C8AD-4033-920D-5A920F566CB2}" srcOrd="0" destOrd="0" presId="urn:microsoft.com/office/officeart/2005/8/layout/default"/>
    <dgm:cxn modelId="{BA401F4B-E13E-4C31-9845-2C2A80556229}" type="presOf" srcId="{716418C7-F43B-4F4C-9E15-A9C73B9F65E4}" destId="{A09CC17B-412B-42E4-8D21-CF44484A3950}" srcOrd="0" destOrd="0" presId="urn:microsoft.com/office/officeart/2005/8/layout/default"/>
    <dgm:cxn modelId="{BE2F2677-F51A-4558-81D7-11E0D7F9EFD2}" type="presOf" srcId="{31CAB06C-8E99-4F60-984B-FA6C2E29685D}" destId="{92B97CA1-2C5E-46DE-A8F0-C2D6E74A7352}" srcOrd="0" destOrd="0" presId="urn:microsoft.com/office/officeart/2005/8/layout/default"/>
    <dgm:cxn modelId="{27F5B777-A16D-4674-BC13-79DDC51A7660}" srcId="{231F66D1-DF9D-416A-AB4D-BF8DFA221E99}" destId="{384C43FD-C211-4990-833C-6DB673E5EB15}" srcOrd="3" destOrd="0" parTransId="{B98A3481-16AA-49FC-B774-69B6CDFA2BC0}" sibTransId="{6231C940-0F31-4115-B3D5-7FCECC510EDE}"/>
    <dgm:cxn modelId="{0A859B82-C0FF-4F07-A6E3-2B1DD7CFBF7E}" type="presOf" srcId="{CD672604-792F-4158-9B3E-DDC65A715658}" destId="{6AC2467E-6741-4F0C-9CF8-1DACEBF30B04}" srcOrd="0" destOrd="0" presId="urn:microsoft.com/office/officeart/2005/8/layout/default"/>
    <dgm:cxn modelId="{05542284-3AB4-4D3E-9479-1EE55EF7EE38}" srcId="{231F66D1-DF9D-416A-AB4D-BF8DFA221E99}" destId="{95AC469E-95FD-45CB-9410-46B749AADDE5}" srcOrd="6" destOrd="0" parTransId="{CD99E51A-CFFA-465F-BA0F-4A3D833B8463}" sibTransId="{9B1F8EFD-F032-476D-9E77-4182E533D7E8}"/>
    <dgm:cxn modelId="{321FC584-7319-49B1-A6F8-E886741103C6}" type="presOf" srcId="{6A6B7064-F6BE-4DE0-93A7-2970A11061F0}" destId="{66B2CA2B-0967-486A-BE7B-56649C981EC9}" srcOrd="0" destOrd="0" presId="urn:microsoft.com/office/officeart/2005/8/layout/default"/>
    <dgm:cxn modelId="{24B40B88-114E-4849-A565-8EDD1F3933FB}" type="presOf" srcId="{683349C3-BA47-46D7-8D5B-FD7A00E8B145}" destId="{6CA05EBB-68A0-4515-911E-4F482FFEC119}" srcOrd="0" destOrd="0" presId="urn:microsoft.com/office/officeart/2005/8/layout/default"/>
    <dgm:cxn modelId="{E0114F94-474D-484D-9D42-164D9B446D17}" type="presOf" srcId="{2A13A2ED-2221-4F2C-A626-5B10BA5B2E75}" destId="{E4372575-B875-4477-8226-A2A5DE803B64}" srcOrd="0" destOrd="0" presId="urn:microsoft.com/office/officeart/2005/8/layout/default"/>
    <dgm:cxn modelId="{7190249A-B123-4ECF-B0B3-46FFC3092489}" type="presOf" srcId="{152AC7EA-D8FA-4F44-B3C0-6DB8E09E1F67}" destId="{65A9B60A-4300-40B0-AF25-1145399D93B8}" srcOrd="0" destOrd="0" presId="urn:microsoft.com/office/officeart/2005/8/layout/default"/>
    <dgm:cxn modelId="{DE2CE1A0-FAF4-4868-8B23-E9D27D1A0A3B}" type="presOf" srcId="{0A89DD33-88E2-467C-A422-F6CDD8593580}" destId="{5609947E-8494-4798-A183-8EE94DA2E562}" srcOrd="0" destOrd="0" presId="urn:microsoft.com/office/officeart/2005/8/layout/default"/>
    <dgm:cxn modelId="{8A4EACB7-3ADC-4E45-834F-A2AF59C97FC5}" srcId="{231F66D1-DF9D-416A-AB4D-BF8DFA221E99}" destId="{28B32712-6749-42F1-A7DE-C78B75D0C3C9}" srcOrd="10" destOrd="0" parTransId="{902590E6-0140-40DE-96AD-885887160612}" sibTransId="{A701ECF0-1D9C-43C1-B6A2-B651B33CF7AC}"/>
    <dgm:cxn modelId="{F4A508D5-0E10-47AD-AB73-2B11F929B17B}" type="presOf" srcId="{231F66D1-DF9D-416A-AB4D-BF8DFA221E99}" destId="{FD908686-48A6-4305-AE28-BF2FB55BF8AE}" srcOrd="0" destOrd="0" presId="urn:microsoft.com/office/officeart/2005/8/layout/default"/>
    <dgm:cxn modelId="{150F8ED9-0FD6-4CEE-9542-FCE678CB6C69}" srcId="{231F66D1-DF9D-416A-AB4D-BF8DFA221E99}" destId="{683349C3-BA47-46D7-8D5B-FD7A00E8B145}" srcOrd="5" destOrd="0" parTransId="{C89811C3-EAF7-4029-8518-73458623BFF9}" sibTransId="{F534B7AD-8197-4640-87BA-B8E355A2E1C8}"/>
    <dgm:cxn modelId="{864A8CE6-8F54-42DA-B0E8-FD2EF757B26A}" srcId="{231F66D1-DF9D-416A-AB4D-BF8DFA221E99}" destId="{0A89DD33-88E2-467C-A422-F6CDD8593580}" srcOrd="1" destOrd="0" parTransId="{4C3801B3-69D7-4D9C-9094-BD7CA8D306FD}" sibTransId="{798C5AB8-8782-426D-AACE-173A54A1B1A8}"/>
    <dgm:cxn modelId="{C5B1B1E6-EC3A-4D7A-BC82-5DD686A41CEE}" srcId="{231F66D1-DF9D-416A-AB4D-BF8DFA221E99}" destId="{CD672604-792F-4158-9B3E-DDC65A715658}" srcOrd="7" destOrd="0" parTransId="{83260CE8-62A5-4326-8A11-683FD0E6B75F}" sibTransId="{31333249-76FD-45DD-B9F8-AEEBE9B56058}"/>
    <dgm:cxn modelId="{66F351F1-0AA4-49F7-B091-3C9FCFB2CAB6}" type="presOf" srcId="{95AC469E-95FD-45CB-9410-46B749AADDE5}" destId="{96EF8DBF-B892-4302-A38A-6E175F1A99C0}" srcOrd="0" destOrd="0" presId="urn:microsoft.com/office/officeart/2005/8/layout/default"/>
    <dgm:cxn modelId="{F2BD1EC1-2488-4F9C-871F-2552DBF8D726}" type="presParOf" srcId="{FD908686-48A6-4305-AE28-BF2FB55BF8AE}" destId="{A09CC17B-412B-42E4-8D21-CF44484A3950}" srcOrd="0" destOrd="0" presId="urn:microsoft.com/office/officeart/2005/8/layout/default"/>
    <dgm:cxn modelId="{19ED4968-96E8-4BD0-AC41-32E80A6B5977}" type="presParOf" srcId="{FD908686-48A6-4305-AE28-BF2FB55BF8AE}" destId="{F6927964-8047-417D-8570-83F38B2BE5C9}" srcOrd="1" destOrd="0" presId="urn:microsoft.com/office/officeart/2005/8/layout/default"/>
    <dgm:cxn modelId="{D7F9DE5E-6CE7-49AB-83F2-066D0A97F359}" type="presParOf" srcId="{FD908686-48A6-4305-AE28-BF2FB55BF8AE}" destId="{5609947E-8494-4798-A183-8EE94DA2E562}" srcOrd="2" destOrd="0" presId="urn:microsoft.com/office/officeart/2005/8/layout/default"/>
    <dgm:cxn modelId="{6542ABBC-3F7D-45F7-B983-F8D1051AD9A4}" type="presParOf" srcId="{FD908686-48A6-4305-AE28-BF2FB55BF8AE}" destId="{D8276B2A-4C0F-4FEC-86E4-F5C436C5D3A4}" srcOrd="3" destOrd="0" presId="urn:microsoft.com/office/officeart/2005/8/layout/default"/>
    <dgm:cxn modelId="{76EA0274-3995-4836-9209-384C8F12B955}" type="presParOf" srcId="{FD908686-48A6-4305-AE28-BF2FB55BF8AE}" destId="{92B97CA1-2C5E-46DE-A8F0-C2D6E74A7352}" srcOrd="4" destOrd="0" presId="urn:microsoft.com/office/officeart/2005/8/layout/default"/>
    <dgm:cxn modelId="{D53149C7-727B-43FF-80CA-294AD194BCEE}" type="presParOf" srcId="{FD908686-48A6-4305-AE28-BF2FB55BF8AE}" destId="{38B790AE-D28F-489F-9757-513CCD501803}" srcOrd="5" destOrd="0" presId="urn:microsoft.com/office/officeart/2005/8/layout/default"/>
    <dgm:cxn modelId="{9896D95A-800C-4B3A-BEA3-B926543F61D9}" type="presParOf" srcId="{FD908686-48A6-4305-AE28-BF2FB55BF8AE}" destId="{C417AFE2-5E0B-4B6B-BF6D-89B215FB03BC}" srcOrd="6" destOrd="0" presId="urn:microsoft.com/office/officeart/2005/8/layout/default"/>
    <dgm:cxn modelId="{90CDA66C-814B-4197-A368-DE0091AB79B5}" type="presParOf" srcId="{FD908686-48A6-4305-AE28-BF2FB55BF8AE}" destId="{EC92ABD1-88DA-4E09-9BB9-FD75C46C4E01}" srcOrd="7" destOrd="0" presId="urn:microsoft.com/office/officeart/2005/8/layout/default"/>
    <dgm:cxn modelId="{6415A456-599A-44CC-98C7-F8B155487F8C}" type="presParOf" srcId="{FD908686-48A6-4305-AE28-BF2FB55BF8AE}" destId="{66B2CA2B-0967-486A-BE7B-56649C981EC9}" srcOrd="8" destOrd="0" presId="urn:microsoft.com/office/officeart/2005/8/layout/default"/>
    <dgm:cxn modelId="{DE23F66F-AEF9-469A-A86E-16698FFFF2E6}" type="presParOf" srcId="{FD908686-48A6-4305-AE28-BF2FB55BF8AE}" destId="{ADF78627-7DAC-4046-B7F7-771CF0DA1454}" srcOrd="9" destOrd="0" presId="urn:microsoft.com/office/officeart/2005/8/layout/default"/>
    <dgm:cxn modelId="{CC8D7448-7020-4D86-B24A-EBB808FE0ABF}" type="presParOf" srcId="{FD908686-48A6-4305-AE28-BF2FB55BF8AE}" destId="{6CA05EBB-68A0-4515-911E-4F482FFEC119}" srcOrd="10" destOrd="0" presId="urn:microsoft.com/office/officeart/2005/8/layout/default"/>
    <dgm:cxn modelId="{73465004-5116-4398-B14C-4D3D530166CD}" type="presParOf" srcId="{FD908686-48A6-4305-AE28-BF2FB55BF8AE}" destId="{9CF7F21E-378B-44B6-BF8A-5A15CDE0A6B8}" srcOrd="11" destOrd="0" presId="urn:microsoft.com/office/officeart/2005/8/layout/default"/>
    <dgm:cxn modelId="{AEE67F8E-24FF-4954-8848-13308E132068}" type="presParOf" srcId="{FD908686-48A6-4305-AE28-BF2FB55BF8AE}" destId="{96EF8DBF-B892-4302-A38A-6E175F1A99C0}" srcOrd="12" destOrd="0" presId="urn:microsoft.com/office/officeart/2005/8/layout/default"/>
    <dgm:cxn modelId="{8182CEE3-D67C-4941-ADC5-224F0412C2BC}" type="presParOf" srcId="{FD908686-48A6-4305-AE28-BF2FB55BF8AE}" destId="{2734EA0C-D23E-4690-88BC-34194169BC95}" srcOrd="13" destOrd="0" presId="urn:microsoft.com/office/officeart/2005/8/layout/default"/>
    <dgm:cxn modelId="{D076BA6F-74EA-4963-93A5-14EC6CE80D02}" type="presParOf" srcId="{FD908686-48A6-4305-AE28-BF2FB55BF8AE}" destId="{6AC2467E-6741-4F0C-9CF8-1DACEBF30B04}" srcOrd="14" destOrd="0" presId="urn:microsoft.com/office/officeart/2005/8/layout/default"/>
    <dgm:cxn modelId="{4565003A-40F0-4AAC-8780-930FB150A4A2}" type="presParOf" srcId="{FD908686-48A6-4305-AE28-BF2FB55BF8AE}" destId="{1952DAB5-5A46-413F-B67C-5CECC3E87585}" srcOrd="15" destOrd="0" presId="urn:microsoft.com/office/officeart/2005/8/layout/default"/>
    <dgm:cxn modelId="{699379BE-C9C2-48C0-BCA8-FB880F9786A4}" type="presParOf" srcId="{FD908686-48A6-4305-AE28-BF2FB55BF8AE}" destId="{E4372575-B875-4477-8226-A2A5DE803B64}" srcOrd="16" destOrd="0" presId="urn:microsoft.com/office/officeart/2005/8/layout/default"/>
    <dgm:cxn modelId="{3586ED97-B14A-4022-A9C1-93A88E072395}" type="presParOf" srcId="{FD908686-48A6-4305-AE28-BF2FB55BF8AE}" destId="{3A1E8371-492E-4068-AE78-028E4C68829F}" srcOrd="17" destOrd="0" presId="urn:microsoft.com/office/officeart/2005/8/layout/default"/>
    <dgm:cxn modelId="{9FB428F4-5828-4327-A47C-4B627146F9DD}" type="presParOf" srcId="{FD908686-48A6-4305-AE28-BF2FB55BF8AE}" destId="{65A9B60A-4300-40B0-AF25-1145399D93B8}" srcOrd="18" destOrd="0" presId="urn:microsoft.com/office/officeart/2005/8/layout/default"/>
    <dgm:cxn modelId="{399C71BF-D265-46D0-A037-D2CF6BC1C104}" type="presParOf" srcId="{FD908686-48A6-4305-AE28-BF2FB55BF8AE}" destId="{4F74F68D-E1E9-48CD-8C71-C8A5EDE37691}" srcOrd="19" destOrd="0" presId="urn:microsoft.com/office/officeart/2005/8/layout/default"/>
    <dgm:cxn modelId="{2AE77068-5AA5-4AFE-BD89-BD2C76850554}" type="presParOf" srcId="{FD908686-48A6-4305-AE28-BF2FB55BF8AE}" destId="{497C08C4-C8AD-4033-920D-5A920F566CB2}"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E5DD14-155C-4242-9CA2-98A2FE3BFD8B}">
      <dsp:nvSpPr>
        <dsp:cNvPr id="0" name=""/>
        <dsp:cNvSpPr/>
      </dsp:nvSpPr>
      <dsp:spPr>
        <a:xfrm>
          <a:off x="-3743950" y="-575126"/>
          <a:ext cx="4462619" cy="4462619"/>
        </a:xfrm>
        <a:prstGeom prst="blockArc">
          <a:avLst>
            <a:gd name="adj1" fmla="val 18900000"/>
            <a:gd name="adj2" fmla="val 2700000"/>
            <a:gd name="adj3" fmla="val 484"/>
          </a:avLst>
        </a:prstGeom>
        <a:noFill/>
        <a:ln w="19050" cap="flat" cmpd="sng" algn="ctr">
          <a:solidFill>
            <a:schemeClr val="accent3">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387F72A-8F1F-4BD3-9D07-8D9B2F11FC84}">
      <dsp:nvSpPr>
        <dsp:cNvPr id="0" name=""/>
        <dsp:cNvSpPr/>
      </dsp:nvSpPr>
      <dsp:spPr>
        <a:xfrm>
          <a:off x="462151" y="331236"/>
          <a:ext cx="2620870" cy="662473"/>
        </a:xfrm>
        <a:prstGeom prst="rect">
          <a:avLst/>
        </a:prstGeom>
        <a:solidFill>
          <a:srgbClr val="0595D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838"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Open Sans" panose="020B0606030504020204" pitchFamily="34" charset="0"/>
              <a:ea typeface="Open Sans" panose="020B0606030504020204" pitchFamily="34" charset="0"/>
              <a:cs typeface="Open Sans" panose="020B0606030504020204" pitchFamily="34" charset="0"/>
            </a:rPr>
            <a:t>Risk reduction</a:t>
          </a:r>
        </a:p>
      </dsp:txBody>
      <dsp:txXfrm>
        <a:off x="462151" y="331236"/>
        <a:ext cx="2620870" cy="662473"/>
      </dsp:txXfrm>
    </dsp:sp>
    <dsp:sp modelId="{354D1A35-83D0-4DAA-8D6C-365021618A46}">
      <dsp:nvSpPr>
        <dsp:cNvPr id="0" name=""/>
        <dsp:cNvSpPr/>
      </dsp:nvSpPr>
      <dsp:spPr>
        <a:xfrm>
          <a:off x="48105" y="248427"/>
          <a:ext cx="828091" cy="828091"/>
        </a:xfrm>
        <a:prstGeom prst="ellipse">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EF26FB-AAA9-40A0-90F9-EC823D943A2F}">
      <dsp:nvSpPr>
        <dsp:cNvPr id="0" name=""/>
        <dsp:cNvSpPr/>
      </dsp:nvSpPr>
      <dsp:spPr>
        <a:xfrm>
          <a:off x="702960" y="1324946"/>
          <a:ext cx="2380061" cy="662473"/>
        </a:xfrm>
        <a:prstGeom prst="rect">
          <a:avLst/>
        </a:prstGeom>
        <a:solidFill>
          <a:srgbClr val="69BFE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838"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Open Sans" panose="020B0606030504020204" pitchFamily="34" charset="0"/>
              <a:ea typeface="Open Sans" panose="020B0606030504020204" pitchFamily="34" charset="0"/>
              <a:cs typeface="Open Sans" panose="020B0606030504020204" pitchFamily="34" charset="0"/>
            </a:rPr>
            <a:t>Increased quality</a:t>
          </a:r>
        </a:p>
      </dsp:txBody>
      <dsp:txXfrm>
        <a:off x="702960" y="1324946"/>
        <a:ext cx="2380061" cy="662473"/>
      </dsp:txXfrm>
    </dsp:sp>
    <dsp:sp modelId="{FE85B55F-4111-4861-965E-976BCF31D264}">
      <dsp:nvSpPr>
        <dsp:cNvPr id="0" name=""/>
        <dsp:cNvSpPr/>
      </dsp:nvSpPr>
      <dsp:spPr>
        <a:xfrm>
          <a:off x="288915" y="1242137"/>
          <a:ext cx="828091" cy="828091"/>
        </a:xfrm>
        <a:prstGeom prst="ellipse">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320D139-0F30-44A7-9EB4-DDC8FA0E1C7A}">
      <dsp:nvSpPr>
        <dsp:cNvPr id="0" name=""/>
        <dsp:cNvSpPr/>
      </dsp:nvSpPr>
      <dsp:spPr>
        <a:xfrm>
          <a:off x="462151" y="2318656"/>
          <a:ext cx="2620870" cy="662473"/>
        </a:xfrm>
        <a:prstGeom prst="rect">
          <a:avLst/>
        </a:prstGeom>
        <a:solidFill>
          <a:srgbClr val="06679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25838" tIns="35560" rIns="35560" bIns="35560" numCol="1" spcCol="1270" anchor="ctr" anchorCtr="0">
          <a:noAutofit/>
        </a:bodyPr>
        <a:lstStyle/>
        <a:p>
          <a:pPr marL="0" lvl="0" indent="0" algn="l" defTabSz="622300">
            <a:lnSpc>
              <a:spcPct val="90000"/>
            </a:lnSpc>
            <a:spcBef>
              <a:spcPct val="0"/>
            </a:spcBef>
            <a:spcAft>
              <a:spcPct val="35000"/>
            </a:spcAft>
            <a:buNone/>
          </a:pPr>
          <a:r>
            <a:rPr lang="en-US" sz="1400" b="0" kern="1200" dirty="0">
              <a:latin typeface="Open Sans" panose="020B0606030504020204" pitchFamily="34" charset="0"/>
              <a:ea typeface="Open Sans" panose="020B0606030504020204" pitchFamily="34" charset="0"/>
              <a:cs typeface="Open Sans" panose="020B0606030504020204" pitchFamily="34" charset="0"/>
            </a:rPr>
            <a:t>Faster time to market</a:t>
          </a:r>
        </a:p>
      </dsp:txBody>
      <dsp:txXfrm>
        <a:off x="462151" y="2318656"/>
        <a:ext cx="2620870" cy="662473"/>
      </dsp:txXfrm>
    </dsp:sp>
    <dsp:sp modelId="{8A497908-8D4B-4381-B593-5C59608428CA}">
      <dsp:nvSpPr>
        <dsp:cNvPr id="0" name=""/>
        <dsp:cNvSpPr/>
      </dsp:nvSpPr>
      <dsp:spPr>
        <a:xfrm>
          <a:off x="48105" y="2235847"/>
          <a:ext cx="828091" cy="828091"/>
        </a:xfrm>
        <a:prstGeom prst="ellipse">
          <a:avLst/>
        </a:prstGeom>
        <a:solidFill>
          <a:schemeClr val="lt1">
            <a:hueOff val="0"/>
            <a:satOff val="0"/>
            <a:lumOff val="0"/>
            <a:alphaOff val="0"/>
          </a:schemeClr>
        </a:solidFill>
        <a:ln w="1905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0F71B8-FD45-454D-BB17-EBD779A3E74A}">
      <dsp:nvSpPr>
        <dsp:cNvPr id="0" name=""/>
        <dsp:cNvSpPr/>
      </dsp:nvSpPr>
      <dsp:spPr>
        <a:xfrm>
          <a:off x="0" y="2737041"/>
          <a:ext cx="3059826" cy="359235"/>
        </a:xfrm>
        <a:prstGeom prst="rect">
          <a:avLst/>
        </a:prstGeom>
        <a:solidFill>
          <a:srgbClr val="06679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Open Sans" panose="020B0606030504020204" pitchFamily="34" charset="0"/>
              <a:ea typeface="Open Sans" panose="020B0606030504020204" pitchFamily="34" charset="0"/>
              <a:cs typeface="Open Sans" panose="020B0606030504020204" pitchFamily="34" charset="0"/>
            </a:rPr>
            <a:t>Maintenance</a:t>
          </a:r>
        </a:p>
      </dsp:txBody>
      <dsp:txXfrm>
        <a:off x="0" y="2737041"/>
        <a:ext cx="3059826" cy="359235"/>
      </dsp:txXfrm>
    </dsp:sp>
    <dsp:sp modelId="{E4DB3E70-CDED-49AC-AAAF-72431868375E}">
      <dsp:nvSpPr>
        <dsp:cNvPr id="0" name=""/>
        <dsp:cNvSpPr/>
      </dsp:nvSpPr>
      <dsp:spPr>
        <a:xfrm rot="10800000">
          <a:off x="0" y="2189926"/>
          <a:ext cx="3059826" cy="552503"/>
        </a:xfrm>
        <a:prstGeom prst="upArrowCallout">
          <a:avLst/>
        </a:prstGeom>
        <a:solidFill>
          <a:srgbClr val="69BFE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Open Sans" panose="020B0606030504020204" pitchFamily="34" charset="0"/>
              <a:ea typeface="Open Sans" panose="020B0606030504020204" pitchFamily="34" charset="0"/>
              <a:cs typeface="Open Sans" panose="020B0606030504020204" pitchFamily="34" charset="0"/>
            </a:rPr>
            <a:t>Deployment</a:t>
          </a:r>
          <a:endParaRPr lang="en-US" sz="1400" b="0" kern="1200" dirty="0">
            <a:latin typeface="Open Sans" panose="020B0606030504020204" pitchFamily="34" charset="0"/>
            <a:ea typeface="Open Sans" panose="020B0606030504020204" pitchFamily="34" charset="0"/>
            <a:cs typeface="Open Sans" panose="020B0606030504020204" pitchFamily="34" charset="0"/>
          </a:endParaRPr>
        </a:p>
      </dsp:txBody>
      <dsp:txXfrm rot="10800000">
        <a:off x="0" y="2189926"/>
        <a:ext cx="3059826" cy="359000"/>
      </dsp:txXfrm>
    </dsp:sp>
    <dsp:sp modelId="{196702AE-1C78-4F8B-8B5F-2B1961945F15}">
      <dsp:nvSpPr>
        <dsp:cNvPr id="0" name=""/>
        <dsp:cNvSpPr/>
      </dsp:nvSpPr>
      <dsp:spPr>
        <a:xfrm rot="10800000">
          <a:off x="0" y="1642811"/>
          <a:ext cx="3059826" cy="552503"/>
        </a:xfrm>
        <a:prstGeom prst="upArrowCallout">
          <a:avLst/>
        </a:prstGeom>
        <a:solidFill>
          <a:srgbClr val="0595D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kern="1200" dirty="0">
              <a:latin typeface="Open Sans" panose="020B0606030504020204" pitchFamily="34" charset="0"/>
              <a:ea typeface="Open Sans" panose="020B0606030504020204" pitchFamily="34" charset="0"/>
              <a:cs typeface="Open Sans" panose="020B0606030504020204" pitchFamily="34" charset="0"/>
            </a:rPr>
            <a:t>Testing</a:t>
          </a:r>
        </a:p>
      </dsp:txBody>
      <dsp:txXfrm rot="10800000">
        <a:off x="0" y="1642811"/>
        <a:ext cx="3059826" cy="359000"/>
      </dsp:txXfrm>
    </dsp:sp>
    <dsp:sp modelId="{74D1D279-D30A-4F1C-B68E-5DD9B6CC6641}">
      <dsp:nvSpPr>
        <dsp:cNvPr id="0" name=""/>
        <dsp:cNvSpPr/>
      </dsp:nvSpPr>
      <dsp:spPr>
        <a:xfrm rot="10800000">
          <a:off x="0" y="1095695"/>
          <a:ext cx="3059826" cy="552503"/>
        </a:xfrm>
        <a:prstGeom prst="upArrowCallout">
          <a:avLst/>
        </a:prstGeom>
        <a:solidFill>
          <a:srgbClr val="066796"/>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Open Sans" panose="020B0606030504020204" pitchFamily="34" charset="0"/>
              <a:ea typeface="Open Sans" panose="020B0606030504020204" pitchFamily="34" charset="0"/>
              <a:cs typeface="Open Sans" panose="020B0606030504020204" pitchFamily="34" charset="0"/>
            </a:rPr>
            <a:t>Implementation </a:t>
          </a:r>
          <a:endParaRPr lang="en-US" sz="1400" b="0" kern="1200" dirty="0">
            <a:latin typeface="Open Sans" panose="020B0606030504020204" pitchFamily="34" charset="0"/>
            <a:ea typeface="Open Sans" panose="020B0606030504020204" pitchFamily="34" charset="0"/>
            <a:cs typeface="Open Sans" panose="020B0606030504020204" pitchFamily="34" charset="0"/>
          </a:endParaRPr>
        </a:p>
      </dsp:txBody>
      <dsp:txXfrm rot="10800000">
        <a:off x="0" y="1095695"/>
        <a:ext cx="3059826" cy="359000"/>
      </dsp:txXfrm>
    </dsp:sp>
    <dsp:sp modelId="{D3D53E8B-F761-4814-AF6C-04C16588B78B}">
      <dsp:nvSpPr>
        <dsp:cNvPr id="0" name=""/>
        <dsp:cNvSpPr/>
      </dsp:nvSpPr>
      <dsp:spPr>
        <a:xfrm rot="10800000">
          <a:off x="0" y="548580"/>
          <a:ext cx="3059826" cy="552503"/>
        </a:xfrm>
        <a:prstGeom prst="upArrowCallout">
          <a:avLst/>
        </a:prstGeom>
        <a:solidFill>
          <a:srgbClr val="69BFE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Open Sans" panose="020B0606030504020204" pitchFamily="34" charset="0"/>
              <a:ea typeface="Open Sans" panose="020B0606030504020204" pitchFamily="34" charset="0"/>
              <a:cs typeface="Open Sans" panose="020B0606030504020204" pitchFamily="34" charset="0"/>
            </a:rPr>
            <a:t>Design </a:t>
          </a:r>
          <a:endParaRPr lang="en-US" sz="1400" b="0" kern="1200" dirty="0">
            <a:latin typeface="Open Sans" panose="020B0606030504020204" pitchFamily="34" charset="0"/>
            <a:ea typeface="Open Sans" panose="020B0606030504020204" pitchFamily="34" charset="0"/>
            <a:cs typeface="Open Sans" panose="020B0606030504020204" pitchFamily="34" charset="0"/>
          </a:endParaRPr>
        </a:p>
      </dsp:txBody>
      <dsp:txXfrm rot="10800000">
        <a:off x="0" y="548580"/>
        <a:ext cx="3059826" cy="359000"/>
      </dsp:txXfrm>
    </dsp:sp>
    <dsp:sp modelId="{D6144EAE-66E9-4CC2-A9B6-5418AC33CD70}">
      <dsp:nvSpPr>
        <dsp:cNvPr id="0" name=""/>
        <dsp:cNvSpPr/>
      </dsp:nvSpPr>
      <dsp:spPr>
        <a:xfrm rot="10800000">
          <a:off x="0" y="1465"/>
          <a:ext cx="3059826" cy="552503"/>
        </a:xfrm>
        <a:prstGeom prst="upArrowCallout">
          <a:avLst/>
        </a:prstGeom>
        <a:solidFill>
          <a:srgbClr val="0595DA"/>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Open Sans" panose="020B0606030504020204" pitchFamily="34" charset="0"/>
              <a:ea typeface="Open Sans" panose="020B0606030504020204" pitchFamily="34" charset="0"/>
              <a:cs typeface="Open Sans" panose="020B0606030504020204" pitchFamily="34" charset="0"/>
            </a:rPr>
            <a:t>Requirements </a:t>
          </a:r>
          <a:endParaRPr lang="en-US" sz="1400" b="0" kern="1200" dirty="0">
            <a:latin typeface="Open Sans" panose="020B0606030504020204" pitchFamily="34" charset="0"/>
            <a:ea typeface="Open Sans" panose="020B0606030504020204" pitchFamily="34" charset="0"/>
            <a:cs typeface="Open Sans" panose="020B0606030504020204" pitchFamily="34" charset="0"/>
          </a:endParaRPr>
        </a:p>
      </dsp:txBody>
      <dsp:txXfrm rot="10800000">
        <a:off x="0" y="1465"/>
        <a:ext cx="3059826" cy="359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635CA7-CE54-434E-B6C9-41A9C54A54E0}">
      <dsp:nvSpPr>
        <dsp:cNvPr id="0" name=""/>
        <dsp:cNvSpPr/>
      </dsp:nvSpPr>
      <dsp:spPr>
        <a:xfrm>
          <a:off x="2716" y="0"/>
          <a:ext cx="1630009" cy="1639833"/>
        </a:xfrm>
        <a:prstGeom prst="upArrow">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A43B562-5647-4894-BA40-32790A9AE602}">
      <dsp:nvSpPr>
        <dsp:cNvPr id="0" name=""/>
        <dsp:cNvSpPr/>
      </dsp:nvSpPr>
      <dsp:spPr>
        <a:xfrm>
          <a:off x="1681626" y="0"/>
          <a:ext cx="2766077" cy="163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0" rIns="99568" bIns="99568"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Open Sans" panose="020B0606030504020204" pitchFamily="34" charset="0"/>
              <a:ea typeface="Open Sans" panose="020B0606030504020204" pitchFamily="34" charset="0"/>
              <a:cs typeface="Open Sans" panose="020B0606030504020204" pitchFamily="34" charset="0"/>
            </a:rPr>
            <a:t>No code</a:t>
          </a:r>
          <a:r>
            <a:rPr lang="en-US" sz="1400" kern="1200" dirty="0">
              <a:latin typeface="Open Sans" panose="020B0606030504020204" pitchFamily="34" charset="0"/>
              <a:ea typeface="Open Sans" panose="020B0606030504020204" pitchFamily="34" charset="0"/>
              <a:cs typeface="Open Sans" panose="020B0606030504020204" pitchFamily="34" charset="0"/>
            </a:rPr>
            <a:t> : </a:t>
          </a:r>
          <a:r>
            <a:rPr lang="en-US" sz="1200" kern="1200" dirty="0">
              <a:latin typeface="Open Sans" panose="020B0606030504020204" pitchFamily="34" charset="0"/>
              <a:ea typeface="Open Sans" panose="020B0606030504020204" pitchFamily="34" charset="0"/>
              <a:cs typeface="Open Sans" panose="020B0606030504020204" pitchFamily="34" charset="0"/>
            </a:rPr>
            <a:t>Mendix provides a web-based visual app-modeling studio that is tailored toward business domain experts</a:t>
          </a:r>
          <a:endParaRPr lang="en-US" sz="1400" kern="1200" dirty="0">
            <a:latin typeface="Open Sans" panose="020B0606030504020204" pitchFamily="34" charset="0"/>
            <a:ea typeface="Open Sans" panose="020B0606030504020204" pitchFamily="34" charset="0"/>
            <a:cs typeface="Open Sans" panose="020B0606030504020204" pitchFamily="34" charset="0"/>
          </a:endParaRPr>
        </a:p>
      </dsp:txBody>
      <dsp:txXfrm>
        <a:off x="1681626" y="0"/>
        <a:ext cx="2766077" cy="1639833"/>
      </dsp:txXfrm>
    </dsp:sp>
    <dsp:sp modelId="{B673E693-8B53-47AA-8326-743671FE020B}">
      <dsp:nvSpPr>
        <dsp:cNvPr id="0" name=""/>
        <dsp:cNvSpPr/>
      </dsp:nvSpPr>
      <dsp:spPr>
        <a:xfrm>
          <a:off x="491719" y="1776486"/>
          <a:ext cx="1630009" cy="1639833"/>
        </a:xfrm>
        <a:prstGeom prst="downArrow">
          <a:avLst/>
        </a:prstGeom>
        <a:solidFill>
          <a:srgbClr val="0595DB"/>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A35279-3221-4AFD-845F-7A75CFAC7C58}">
      <dsp:nvSpPr>
        <dsp:cNvPr id="0" name=""/>
        <dsp:cNvSpPr/>
      </dsp:nvSpPr>
      <dsp:spPr>
        <a:xfrm>
          <a:off x="2170629" y="1776486"/>
          <a:ext cx="2766077" cy="16398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0" rIns="99568" bIns="99568"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Open Sans" panose="020B0606030504020204" pitchFamily="34" charset="0"/>
              <a:ea typeface="Open Sans" panose="020B0606030504020204" pitchFamily="34" charset="0"/>
              <a:cs typeface="Open Sans" panose="020B0606030504020204" pitchFamily="34" charset="0"/>
            </a:rPr>
            <a:t>Low code</a:t>
          </a:r>
          <a:r>
            <a:rPr lang="en-US" sz="1200" kern="1200" dirty="0">
              <a:latin typeface="Open Sans" panose="020B0606030504020204" pitchFamily="34" charset="0"/>
              <a:ea typeface="Open Sans" panose="020B0606030504020204" pitchFamily="34" charset="0"/>
              <a:cs typeface="Open Sans" panose="020B0606030504020204" pitchFamily="34" charset="0"/>
            </a:rPr>
            <a:t> : An extensive and powerful desktop-based visual app-modeling studio is also provided, which is tailored towards professional developers and can be integrated with coding IDEs to extend capabilities</a:t>
          </a:r>
        </a:p>
      </dsp:txBody>
      <dsp:txXfrm>
        <a:off x="2170629" y="1776486"/>
        <a:ext cx="2766077" cy="16398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9CC17B-412B-42E4-8D21-CF44484A3950}">
      <dsp:nvSpPr>
        <dsp:cNvPr id="0" name=""/>
        <dsp:cNvSpPr/>
      </dsp:nvSpPr>
      <dsp:spPr>
        <a:xfrm>
          <a:off x="757847" y="844"/>
          <a:ext cx="1756315" cy="10537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Font typeface="Arial" panose="020B0604020202020204" pitchFamily="34" charset="0"/>
            <a:buNone/>
          </a:pPr>
          <a:r>
            <a:rPr lang="en-US" sz="1500" kern="1200" dirty="0"/>
            <a:t>Fastest and easiest Low-code platform</a:t>
          </a:r>
        </a:p>
      </dsp:txBody>
      <dsp:txXfrm>
        <a:off x="757847" y="844"/>
        <a:ext cx="1756315" cy="1053789"/>
      </dsp:txXfrm>
    </dsp:sp>
    <dsp:sp modelId="{5609947E-8494-4798-A183-8EE94DA2E562}">
      <dsp:nvSpPr>
        <dsp:cNvPr id="0" name=""/>
        <dsp:cNvSpPr/>
      </dsp:nvSpPr>
      <dsp:spPr>
        <a:xfrm>
          <a:off x="2689794" y="844"/>
          <a:ext cx="1756315" cy="105378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Continuous integration and continuous delivery</a:t>
          </a:r>
        </a:p>
      </dsp:txBody>
      <dsp:txXfrm>
        <a:off x="2689794" y="844"/>
        <a:ext cx="1756315" cy="1053789"/>
      </dsp:txXfrm>
    </dsp:sp>
    <dsp:sp modelId="{92B97CA1-2C5E-46DE-A8F0-C2D6E74A7352}">
      <dsp:nvSpPr>
        <dsp:cNvPr id="0" name=""/>
        <dsp:cNvSpPr/>
      </dsp:nvSpPr>
      <dsp:spPr>
        <a:xfrm>
          <a:off x="4621742" y="844"/>
          <a:ext cx="1756315" cy="105378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Collaborative(Multi-User) Development</a:t>
          </a:r>
        </a:p>
      </dsp:txBody>
      <dsp:txXfrm>
        <a:off x="4621742" y="844"/>
        <a:ext cx="1756315" cy="1053789"/>
      </dsp:txXfrm>
    </dsp:sp>
    <dsp:sp modelId="{C417AFE2-5E0B-4B6B-BF6D-89B215FB03BC}">
      <dsp:nvSpPr>
        <dsp:cNvPr id="0" name=""/>
        <dsp:cNvSpPr/>
      </dsp:nvSpPr>
      <dsp:spPr>
        <a:xfrm>
          <a:off x="6553689" y="844"/>
          <a:ext cx="1756315" cy="105378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One-click deployment and out-of-the-box monitoring </a:t>
          </a:r>
          <a:endParaRPr lang="en-US" sz="1500" kern="1200" dirty="0"/>
        </a:p>
      </dsp:txBody>
      <dsp:txXfrm>
        <a:off x="6553689" y="844"/>
        <a:ext cx="1756315" cy="1053789"/>
      </dsp:txXfrm>
    </dsp:sp>
    <dsp:sp modelId="{66B2CA2B-0967-486A-BE7B-56649C981EC9}">
      <dsp:nvSpPr>
        <dsp:cNvPr id="0" name=""/>
        <dsp:cNvSpPr/>
      </dsp:nvSpPr>
      <dsp:spPr>
        <a:xfrm>
          <a:off x="8485636" y="844"/>
          <a:ext cx="1756315" cy="105378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Openness &amp; Extensibility</a:t>
          </a:r>
          <a:endParaRPr lang="en-US" sz="1500" kern="1200" dirty="0"/>
        </a:p>
      </dsp:txBody>
      <dsp:txXfrm>
        <a:off x="8485636" y="844"/>
        <a:ext cx="1756315" cy="1053789"/>
      </dsp:txXfrm>
    </dsp:sp>
    <dsp:sp modelId="{6CA05EBB-68A0-4515-911E-4F482FFEC119}">
      <dsp:nvSpPr>
        <dsp:cNvPr id="0" name=""/>
        <dsp:cNvSpPr/>
      </dsp:nvSpPr>
      <dsp:spPr>
        <a:xfrm>
          <a:off x="757847" y="1230265"/>
          <a:ext cx="1756315" cy="10537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Enterprise grade security</a:t>
          </a:r>
        </a:p>
      </dsp:txBody>
      <dsp:txXfrm>
        <a:off x="757847" y="1230265"/>
        <a:ext cx="1756315" cy="1053789"/>
      </dsp:txXfrm>
    </dsp:sp>
    <dsp:sp modelId="{96EF8DBF-B892-4302-A38A-6E175F1A99C0}">
      <dsp:nvSpPr>
        <dsp:cNvPr id="0" name=""/>
        <dsp:cNvSpPr/>
      </dsp:nvSpPr>
      <dsp:spPr>
        <a:xfrm>
          <a:off x="2689794" y="1230265"/>
          <a:ext cx="1756315" cy="1053789"/>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Flexible with Databases</a:t>
          </a:r>
        </a:p>
      </dsp:txBody>
      <dsp:txXfrm>
        <a:off x="2689794" y="1230265"/>
        <a:ext cx="1756315" cy="1053789"/>
      </dsp:txXfrm>
    </dsp:sp>
    <dsp:sp modelId="{6AC2467E-6741-4F0C-9CF8-1DACEBF30B04}">
      <dsp:nvSpPr>
        <dsp:cNvPr id="0" name=""/>
        <dsp:cNvSpPr/>
      </dsp:nvSpPr>
      <dsp:spPr>
        <a:xfrm>
          <a:off x="4621742" y="1230265"/>
          <a:ext cx="1756315" cy="1053789"/>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Optimized for performance &amp; designed for scalability</a:t>
          </a:r>
        </a:p>
      </dsp:txBody>
      <dsp:txXfrm>
        <a:off x="4621742" y="1230265"/>
        <a:ext cx="1756315" cy="1053789"/>
      </dsp:txXfrm>
    </dsp:sp>
    <dsp:sp modelId="{E4372575-B875-4477-8226-A2A5DE803B64}">
      <dsp:nvSpPr>
        <dsp:cNvPr id="0" name=""/>
        <dsp:cNvSpPr/>
      </dsp:nvSpPr>
      <dsp:spPr>
        <a:xfrm>
          <a:off x="6553689" y="1230265"/>
          <a:ext cx="1756315" cy="1053789"/>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Support of Disaster Recovery</a:t>
          </a:r>
          <a:endParaRPr lang="en-US" sz="1500" kern="1200" dirty="0"/>
        </a:p>
      </dsp:txBody>
      <dsp:txXfrm>
        <a:off x="6553689" y="1230265"/>
        <a:ext cx="1756315" cy="1053789"/>
      </dsp:txXfrm>
    </dsp:sp>
    <dsp:sp modelId="{65A9B60A-4300-40B0-AF25-1145399D93B8}">
      <dsp:nvSpPr>
        <dsp:cNvPr id="0" name=""/>
        <dsp:cNvSpPr/>
      </dsp:nvSpPr>
      <dsp:spPr>
        <a:xfrm>
          <a:off x="8485636" y="1230265"/>
          <a:ext cx="1756315" cy="1053789"/>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t>Offers deep and rich integration with SAP products and services</a:t>
          </a:r>
          <a:endParaRPr lang="en-US" sz="1500" kern="1200" dirty="0"/>
        </a:p>
      </dsp:txBody>
      <dsp:txXfrm>
        <a:off x="8485636" y="1230265"/>
        <a:ext cx="1756315" cy="1053789"/>
      </dsp:txXfrm>
    </dsp:sp>
    <dsp:sp modelId="{497C08C4-C8AD-4033-920D-5A920F566CB2}">
      <dsp:nvSpPr>
        <dsp:cNvPr id="0" name=""/>
        <dsp:cNvSpPr/>
      </dsp:nvSpPr>
      <dsp:spPr>
        <a:xfrm>
          <a:off x="4621742" y="2459686"/>
          <a:ext cx="1756315" cy="1053789"/>
        </a:xfrm>
        <a:prstGeom prst="rect">
          <a:avLst/>
        </a:prstGeom>
        <a:solidFill>
          <a:srgbClr val="012169">
            <a:hueOff val="0"/>
            <a:satOff val="0"/>
            <a:lumOff val="0"/>
            <a:alphaOff val="0"/>
          </a:srgbClr>
        </a:solidFill>
        <a:ln w="12700" cap="flat" cmpd="sng" algn="ctr">
          <a:solidFill>
            <a:prstClr val="white">
              <a:hueOff val="0"/>
              <a:satOff val="0"/>
              <a:lumOff val="0"/>
              <a:alphaOff val="0"/>
            </a:prst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a:solidFill>
                <a:prstClr val="white"/>
              </a:solidFill>
              <a:latin typeface="Calibri" panose="020F0502020204030204"/>
              <a:ea typeface="+mn-ea"/>
              <a:cs typeface="+mn-cs"/>
            </a:rPr>
            <a:t>Supports the entire application lifecycle</a:t>
          </a:r>
          <a:endParaRPr lang="en-US" sz="1500" kern="1200" dirty="0">
            <a:solidFill>
              <a:prstClr val="white"/>
            </a:solidFill>
            <a:latin typeface="Calibri" panose="020F0502020204030204"/>
            <a:ea typeface="+mn-ea"/>
            <a:cs typeface="+mn-cs"/>
          </a:endParaRPr>
        </a:p>
      </dsp:txBody>
      <dsp:txXfrm>
        <a:off x="4621742" y="2459686"/>
        <a:ext cx="1756315" cy="1053789"/>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arrow4">
  <dgm:title val=""/>
  <dgm:desc val=""/>
  <dgm:catLst>
    <dgm:cat type="relationship" pri="8000"/>
    <dgm:cat type="process" pri="30000"/>
  </dgm:catLst>
  <dgm:samp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shape xmlns:r="http://schemas.openxmlformats.org/officeDocument/2006/relationships" r:blip="">
      <dgm:adjLst/>
    </dgm:shape>
    <dgm:presOf/>
    <dgm:choose name="Name0">
      <dgm:if name="Name1" func="var" arg="dir" op="equ" val="norm">
        <dgm:choose name="Name2">
          <dgm:if name="Name3" axis="ch" ptType="node" func="cnt" op="lte" val="1">
            <dgm:constrLst>
              <dgm:constr type="primFontSz" for="des" ptType="node" op="equ" val="65"/>
              <dgm:constr type="w" for="ch" forName="upArrow" refType="w" fact="0.33"/>
              <dgm:constr type="h" for="ch" forName="upArrow" refType="h"/>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dgm:constr type="b" for="ch" forName="upArrowText" refType="h" fact="0.48"/>
              <dgm:constr type="l" for="ch" forName="upArrowText" refType="w" refFor="ch" refForName="upArrow" fact="1.03"/>
            </dgm:constrLst>
          </dgm:if>
          <dgm:else name="Name4">
            <dgm:constrLst>
              <dgm:constr type="primFontSz" for="des" ptType="node" op="equ" val="65"/>
              <dgm:constr type="w" for="ch" forName="upArrow" refType="w" fact="0.33"/>
              <dgm:constr type="h" for="ch" forName="upArrow" refType="h" fact="0.48"/>
              <dgm:constr type="b" for="ch" forName="upArrow" refType="h" fact="0.48"/>
              <dgm:constr type="l" for="ch" forName="upArrow"/>
              <dgm:constr type="h" for="ch" forName="upArrow" refType="w" refFor="ch" refForName="upArrow" op="gte" fact="0.75"/>
              <dgm:constr type="w" for="ch" forName="upArrowText" refType="w" fact="0.56"/>
              <dgm:constr type="h" for="ch" forName="upArrowText" refType="h" fact="0.48"/>
              <dgm:constr type="b" for="ch" forName="upArrowText" refType="h" fact="0.48"/>
              <dgm:constr type="l" for="ch" forName="upArrowText" refType="w" refFor="ch" refForName="upArrow" fact="1.03"/>
              <dgm:constr type="w" for="ch" forName="downArrow" refType="w" fact="0.33"/>
              <dgm:constr type="h" for="ch" forName="downArrow" refType="h" fact="0.48"/>
              <dgm:constr type="t" for="ch" forName="downArrow" refType="h" fact="0.52"/>
              <dgm:constr type="l" for="ch" forName="downArrow" refType="w" refFor="ch" refForName="downArrow" fact="0.3"/>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refType="w" refFor="ch" refForName="downArrow" fact="1.33"/>
            </dgm:constrLst>
          </dgm:else>
        </dgm:choose>
      </dgm:if>
      <dgm:else name="Name5">
        <dgm:choose name="Name6">
          <dgm:if name="Name7" axis="ch" ptType="node" func="cnt" op="lte" val="1">
            <dgm:constrLst>
              <dgm:constr type="primFontSz" for="des" ptType="node" op="equ" val="65"/>
              <dgm:constr type="w" for="ch" forName="upArrow" refType="w" fact="0.33"/>
              <dgm:constr type="h" for="ch" forName="upArrow" refType="h"/>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dgm:constr type="t" for="ch" forName="upArrowText"/>
              <dgm:constr type="l" for="ch" forName="upArrowText" refType="w" fact="0.1"/>
            </dgm:constrLst>
          </dgm:if>
          <dgm:else name="Name8">
            <dgm:constrLst>
              <dgm:constr type="primFontSz" for="des" ptType="node" op="equ" val="65"/>
              <dgm:constr type="w" for="ch" forName="upArrow" refType="w" fact="0.33"/>
              <dgm:constr type="h" for="ch" forName="upArrow" refType="h" fact="0.48"/>
              <dgm:constr type="t" for="ch" forName="upArrow"/>
              <dgm:constr type="l" for="ch" forName="upArrow" refType="w" fact="0.67"/>
              <dgm:constr type="h" for="ch" forName="upArrow" refType="w" refFor="ch" refForName="upArrow" op="gte" fact="0.75"/>
              <dgm:constr type="w" for="ch" forName="upArrowText" refType="w" fact="0.56"/>
              <dgm:constr type="h" for="ch" forName="upArrowText" refType="h" fact="0.48"/>
              <dgm:constr type="t" for="ch" forName="upArrowText"/>
              <dgm:constr type="l" for="ch" forName="upArrowText" refType="w" fact="0.1"/>
              <dgm:constr type="w" for="ch" forName="downArrow" refType="w" fact="0.33"/>
              <dgm:constr type="h" for="ch" forName="downArrow" refType="h" fact="0.48"/>
              <dgm:constr type="t" for="ch" forName="downArrow" refType="h" fact="0.52"/>
              <dgm:constr type="l" for="ch" forName="downArrow" refType="w" fact="0.57"/>
              <dgm:constr type="h" for="ch" forName="downArrow" refType="w" refFor="ch" refForName="downArrow" op="gte" fact="0.75"/>
              <dgm:constr type="w" for="ch" forName="downArrowText" refType="w" fact="0.56"/>
              <dgm:constr type="h" for="ch" forName="downArrowText" refType="h" fact="0.48"/>
              <dgm:constr type="t" for="ch" forName="downArrowText" refType="h" fact="0.52"/>
              <dgm:constr type="l" for="ch" forName="downArrowText"/>
            </dgm:constrLst>
          </dgm:else>
        </dgm:choose>
      </dgm:else>
    </dgm:choose>
    <dgm:ruleLst/>
    <dgm:forEach name="Name9" axis="ch" ptType="node" cnt="1">
      <dgm:layoutNode name="upArrow" styleLbl="node1">
        <dgm:alg type="sp"/>
        <dgm:shape xmlns:r="http://schemas.openxmlformats.org/officeDocument/2006/relationships" type="upArrow" r:blip="">
          <dgm:adjLst/>
        </dgm:shape>
        <dgm:presOf/>
        <dgm:constrLst/>
        <dgm:ruleLst/>
      </dgm:layoutNode>
      <dgm:layoutNode name="upArrowText" styleLbl="revTx">
        <dgm:varLst>
          <dgm:chMax val="0"/>
          <dgm:bulletEnabled val="1"/>
        </dgm:varLst>
        <dgm:choose name="Name10">
          <dgm:if name="Name11" axis="root des" ptType="all node" func="maxDepth" op="gt" val="1">
            <dgm:alg type="tx">
              <dgm:param type="parTxLTRAlign" val="l"/>
              <dgm:param type="parTxRTLAlign" val="r"/>
              <dgm:param type="txAnchorVertCh" val="mid"/>
            </dgm:alg>
          </dgm:if>
          <dgm:else name="Name12">
            <dgm:choose name="Name13">
              <dgm:if name="Name14" func="var" arg="dir" op="equ" val="norm">
                <dgm:alg type="tx">
                  <dgm:param type="parTxLTRAlign" val="l"/>
                  <dgm:param type="parTxRTLAlign" val="l"/>
                  <dgm:param type="txAnchorVertCh" val="mid"/>
                </dgm:alg>
              </dgm:if>
              <dgm:else name="Name15">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forEach name="Name16" axis="ch" ptType="node" st="2"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chMax val="0"/>
          <dgm:bulletEnabled val="1"/>
        </dgm:varLst>
        <dgm:choose name="Name17">
          <dgm:if name="Name18" axis="root des" ptType="all node" func="maxDepth" op="gt" val="1">
            <dgm:alg type="tx">
              <dgm:param type="parTxLTRAlign" val="l"/>
              <dgm:param type="parTxRTLAlign" val="r"/>
              <dgm:param type="txAnchorVertCh" val="mid"/>
            </dgm:alg>
          </dgm:if>
          <dgm:else name="Name19">
            <dgm:choose name="Name20">
              <dgm:if name="Name21" func="var" arg="dir" op="equ" val="norm">
                <dgm:alg type="tx">
                  <dgm:param type="parTxLTRAlign" val="l"/>
                  <dgm:param type="parTxRTLAlign" val="l"/>
                  <dgm:param type="txAnchorVertCh" val="mid"/>
                </dgm:alg>
              </dgm:if>
              <dgm:else name="Name22">
                <dgm:alg type="tx">
                  <dgm:param type="parTxLTRAlign" val="r"/>
                  <dgm:param type="parTxRTLAlign" val="r"/>
                  <dgm:param type="txAnchorVertCh" val="mid"/>
                </dgm:alg>
              </dgm:else>
            </dgm:choose>
          </dgm:else>
        </dgm:choose>
        <dgm:shape xmlns:r="http://schemas.openxmlformats.org/officeDocument/2006/relationships" type="rect" r:blip="">
          <dgm:adjLst/>
        </dgm:shape>
        <dgm:presOf axis="desOrSelf" ptType="node"/>
        <dgm:constrLst>
          <dgm:constr type="tMarg"/>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31F9BD0-241C-436B-B706-44B6F3BDCB6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E028E0D-AC79-45A9-92D8-5ABFA70397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72128B7-2171-4DC6-9B37-70341A85FF8A}" type="datetimeFigureOut">
              <a:rPr lang="en-US" smtClean="0"/>
              <a:t>7/13/2022</a:t>
            </a:fld>
            <a:endParaRPr lang="en-US"/>
          </a:p>
        </p:txBody>
      </p:sp>
      <p:sp>
        <p:nvSpPr>
          <p:cNvPr id="6" name="Slide Number Placeholder 5">
            <a:extLst>
              <a:ext uri="{FF2B5EF4-FFF2-40B4-BE49-F238E27FC236}">
                <a16:creationId xmlns:a16="http://schemas.microsoft.com/office/drawing/2014/main" id="{FED5E79B-4D96-4D69-ADDA-26028E35C4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3CCE5DD-39E7-46C1-A8C3-3A5E4DF06F1B}" type="slidenum">
              <a:rPr lang="en-US" smtClean="0"/>
              <a:t>‹#›</a:t>
            </a:fld>
            <a:endParaRPr lang="en-US"/>
          </a:p>
        </p:txBody>
      </p:sp>
    </p:spTree>
    <p:extLst>
      <p:ext uri="{BB962C8B-B14F-4D97-AF65-F5344CB8AC3E}">
        <p14:creationId xmlns:p14="http://schemas.microsoft.com/office/powerpoint/2010/main" val="125305561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933166-EBC9-40E1-9700-243685FAF502}" type="datetimeFigureOut">
              <a:rPr lang="en-US" smtClean="0"/>
              <a:t>7/13/2022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A9D9C4-E601-4438-A33A-AB8E0F6EA4BA}" type="slidenum">
              <a:rPr lang="en-US" smtClean="0"/>
              <a:t>‹#›</a:t>
            </a:fld>
            <a:endParaRPr lang="en-US"/>
          </a:p>
        </p:txBody>
      </p:sp>
    </p:spTree>
    <p:extLst>
      <p:ext uri="{BB962C8B-B14F-4D97-AF65-F5344CB8AC3E}">
        <p14:creationId xmlns:p14="http://schemas.microsoft.com/office/powerpoint/2010/main" val="7491523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2</a:t>
            </a:fld>
            <a:endParaRPr lang="en-US" dirty="0"/>
          </a:p>
        </p:txBody>
      </p:sp>
      <p:sp>
        <p:nvSpPr>
          <p:cNvPr id="5" name="Footer Placeholder 4">
            <a:extLst>
              <a:ext uri="{FF2B5EF4-FFF2-40B4-BE49-F238E27FC236}">
                <a16:creationId xmlns:a16="http://schemas.microsoft.com/office/drawing/2014/main" id="{8A405FA0-0119-47D1-8824-7A3E364BDCF6}"/>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1444461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0F4A2C8-6C88-4E71-83EE-698B9D4FE22F}" type="slidenum">
              <a:rPr lang="en-US" smtClean="0"/>
              <a:pPr/>
              <a:t>8</a:t>
            </a:fld>
            <a:endParaRPr lang="en-US" dirty="0"/>
          </a:p>
        </p:txBody>
      </p:sp>
      <p:sp>
        <p:nvSpPr>
          <p:cNvPr id="5" name="Footer Placeholder 4">
            <a:extLst>
              <a:ext uri="{FF2B5EF4-FFF2-40B4-BE49-F238E27FC236}">
                <a16:creationId xmlns:a16="http://schemas.microsoft.com/office/drawing/2014/main" id="{4B646D3F-44BC-4EEF-9F02-7A0F8FC6B35D}"/>
              </a:ext>
            </a:extLst>
          </p:cNvPr>
          <p:cNvSpPr>
            <a:spLocks noGrp="1"/>
          </p:cNvSpPr>
          <p:nvPr>
            <p:ph type="ftr" sz="quarter" idx="4"/>
          </p:nvPr>
        </p:nvSpPr>
        <p:spPr/>
        <p:txBody>
          <a:bodyPr/>
          <a:lstStyle/>
          <a:p>
            <a:endParaRPr lang="en-US"/>
          </a:p>
        </p:txBody>
      </p:sp>
    </p:spTree>
    <p:extLst>
      <p:ext uri="{BB962C8B-B14F-4D97-AF65-F5344CB8AC3E}">
        <p14:creationId xmlns:p14="http://schemas.microsoft.com/office/powerpoint/2010/main" val="239645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90C2-25DF-4874-AABB-2F2358D96D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01ED1CB-130E-4BF2-A2A3-C424B217D8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C63C0-995A-4B67-9843-D61A635C46F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1D67FDC8-5512-42A9-A85C-D8884A8BDC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C77FE8-3894-48B1-9C4B-BF2C03CD239A}"/>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19264333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B0F53-43F5-4973-9429-E4D5B7D9D4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E9D56E-4C70-43EE-8C3E-556FA88A22D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B4FE71-A945-402F-95E5-C814F5CC41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DBBB498-2022-47D7-AE49-26FDEEDAF7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B9EFA2-E58B-49AB-93EB-0A3EC319CA09}"/>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3904172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863F9A-8645-4011-96C6-78937F916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7F08D3-4134-4EBF-8200-45E3FDD4778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A5D67-4A36-4123-962F-EB6F4A109E59}"/>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EDFEBF8D-6041-4F38-91D8-EC0177F51A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1E243-1792-469B-A9DF-0E828AC705D5}"/>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4247166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544967316"/>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endParaRPr lang="en-US" noProof="0" dirty="0"/>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100027"/>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dirty="0">
                <a:solidFill>
                  <a:schemeClr val="bg1"/>
                </a:solidFill>
              </a:rPr>
              <a:t>MENDIX</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dirty="0">
              <a:solidFill>
                <a:schemeClr val="bg1"/>
              </a:solidFill>
            </a:endParaRPr>
          </a:p>
        </p:txBody>
      </p:sp>
    </p:spTree>
    <p:extLst>
      <p:ext uri="{BB962C8B-B14F-4D97-AF65-F5344CB8AC3E}">
        <p14:creationId xmlns:p14="http://schemas.microsoft.com/office/powerpoint/2010/main" val="201760359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234280966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wrw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F06338-1D49-4ADB-B93F-BC928CF7D2C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53648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849BB-AFD7-4636-B2AB-6BD78CDB9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89F823E-59EB-4F6D-B131-8B9AB2BF59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1B973CA-42D7-42F2-91BD-6BFFD41AC86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8B0C040-A47B-4DA6-840E-EA0093275D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7F2697-500E-4301-884C-FE221996BCE6}"/>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2400381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232A-EC7A-4FE9-B84E-758E187423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B91649-1688-4CB3-8625-55AC7D756FC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2C6CF8-77F9-4F08-ACE1-805E8452A4A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FF528A-6D16-46F8-BE09-86B0998A0FE1}"/>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74161BB-C545-4E28-939F-510DBC733F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087FAC-14E0-4B6A-A6B4-E8F7C36F60E3}"/>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2126992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E44F7-E644-4EED-AEA5-D93241A9ED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D12AC04-5846-430A-A43F-DCE0DF0754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3A01708-125E-459C-9A42-CD1AC6E2EC7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72429F0-CA21-4BBA-9C5D-C97A6DB030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D5102F2-F95D-4791-BE81-04B5A326CB27}"/>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292263-8C82-4F6A-8D64-4631CEB541DA}"/>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13E8A5F2-5D03-4F8D-BED6-DCC2000F58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87F452-FA4F-4AA9-ACF4-05CF3D8580C9}"/>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1257505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C2D32-5E04-4CBC-8803-B6EB003FA0D5}"/>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1110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557210-1296-49B9-91FC-0D44658CC234}"/>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245110BB-E848-4302-85D2-86495F7787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E6C44C-2E02-4ACD-BBE8-D4E8BB11F583}"/>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1953630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35310-1B9E-4A6C-8B51-7116B6F7B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0C5DD6-862B-4BFD-9083-6E81E5AA7C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2F93EF3-C918-474F-80FD-0C67075146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D4AC81-602B-40A9-93F2-DEB4A092896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32C9E681-EC1B-4A9B-B43A-E9B275C3C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E44D1-049C-4A5B-8ABD-6E9AE66FE4D3}"/>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3570712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18627-5855-4916-83FE-56DB71A240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D5D207-34A1-4A07-955D-14CA4BBCDA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7EE799-5376-420C-A6AE-0BB66CAECA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8237B30-D359-471A-B241-5B4C81DBA897}"/>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4BB18F02-4D69-4142-BC88-2E90627E27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4FB8A7-DA47-4C78-BFEF-6C970F1F0AC5}"/>
              </a:ext>
            </a:extLst>
          </p:cNvPr>
          <p:cNvSpPr>
            <a:spLocks noGrp="1"/>
          </p:cNvSpPr>
          <p:nvPr>
            <p:ph type="sldNum" sz="quarter" idx="12"/>
          </p:nvPr>
        </p:nvSpPr>
        <p:spPr/>
        <p:txBody>
          <a:bodyPr/>
          <a:lstStyle/>
          <a:p>
            <a:fld id="{CB35EEA9-CABF-49E9-94DE-B38170B829E6}" type="slidenum">
              <a:rPr lang="en-US" smtClean="0"/>
              <a:t>‹#›</a:t>
            </a:fld>
            <a:endParaRPr lang="en-US"/>
          </a:p>
        </p:txBody>
      </p:sp>
    </p:spTree>
    <p:extLst>
      <p:ext uri="{BB962C8B-B14F-4D97-AF65-F5344CB8AC3E}">
        <p14:creationId xmlns:p14="http://schemas.microsoft.com/office/powerpoint/2010/main" val="26199472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813EA2-F12C-4892-A5C0-00AF91250A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EFE080-AD8A-4CF7-9B9B-A2B2C0726D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2404E9B-B4C2-4BB4-ACC6-1694A02B866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0C1D5660-653C-452D-A997-F3415B81E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9A3ECCFB-F157-4AC2-8188-69EF6C10A7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5EEA9-CABF-49E9-94DE-B38170B829E6}" type="slidenum">
              <a:rPr lang="en-US" smtClean="0"/>
              <a:t>‹#›</a:t>
            </a:fld>
            <a:endParaRPr lang="en-US"/>
          </a:p>
        </p:txBody>
      </p:sp>
      <p:sp>
        <p:nvSpPr>
          <p:cNvPr id="8" name="CaseCode">
            <a:extLst>
              <a:ext uri="{FF2B5EF4-FFF2-40B4-BE49-F238E27FC236}">
                <a16:creationId xmlns:a16="http://schemas.microsoft.com/office/drawing/2014/main" id="{26172A93-3EF7-45C6-890C-DE6E4830BC46}"/>
              </a:ext>
            </a:extLst>
          </p:cNvPr>
          <p:cNvSpPr txBox="1"/>
          <p:nvPr userDrawn="1"/>
        </p:nvSpPr>
        <p:spPr>
          <a:xfrm>
            <a:off x="6336000" y="6477000"/>
            <a:ext cx="4896560" cy="100027"/>
          </a:xfrm>
          <a:prstGeom prst="rect">
            <a:avLst/>
          </a:prstGeom>
          <a:noFill/>
        </p:spPr>
        <p:txBody>
          <a:bodyPr vert="horz" wrap="square" lIns="0" tIns="0" rIns="0" bIns="0" rtlCol="0" anchor="t">
            <a:noAutofit/>
          </a:bodyPr>
          <a:lstStyle/>
          <a:p>
            <a:pPr marL="0" indent="0" algn="r" defTabSz="914400" rtl="0" eaLnBrk="1" latinLnBrk="0" hangingPunct="1">
              <a:buFontTx/>
              <a:buNone/>
            </a:pPr>
            <a:r>
              <a:rPr lang="en-US" sz="650" b="0" dirty="0">
                <a:solidFill>
                  <a:schemeClr val="tx1"/>
                </a:solidFill>
                <a:latin typeface="+mn-lt"/>
              </a:rPr>
              <a:t>Team Mendix</a:t>
            </a:r>
          </a:p>
        </p:txBody>
      </p:sp>
    </p:spTree>
    <p:extLst>
      <p:ext uri="{BB962C8B-B14F-4D97-AF65-F5344CB8AC3E}">
        <p14:creationId xmlns:p14="http://schemas.microsoft.com/office/powerpoint/2010/main" val="602437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 id="2147483664" r:id="rId1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732EF4-2679-4714-8286-60ED68009ED3}"/>
              </a:ext>
            </a:extLst>
          </p:cNvPr>
          <p:cNvSpPr>
            <a:spLocks noGrp="1"/>
          </p:cNvSpPr>
          <p:nvPr>
            <p:ph type="title"/>
          </p:nvPr>
        </p:nvSpPr>
        <p:spPr/>
        <p:txBody>
          <a:bodyPr/>
          <a:lstStyle/>
          <a:p>
            <a:r>
              <a:rPr lang="en-US" sz="3600" dirty="0"/>
              <a:t>Mendix</a:t>
            </a:r>
          </a:p>
        </p:txBody>
      </p:sp>
      <p:pic>
        <p:nvPicPr>
          <p:cNvPr id="5" name="Picture 2" descr="Logo">
            <a:extLst>
              <a:ext uri="{FF2B5EF4-FFF2-40B4-BE49-F238E27FC236}">
                <a16:creationId xmlns:a16="http://schemas.microsoft.com/office/drawing/2014/main" id="{18746F60-5925-4C16-801D-2FA8EA3CA3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0840132"/>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361782" y="324078"/>
            <a:ext cx="10515600" cy="679904"/>
          </a:xfrm>
        </p:spPr>
        <p:txBody>
          <a:bodyPr>
            <a:normAutofit/>
          </a:bodyPr>
          <a:lstStyle/>
          <a:p>
            <a:r>
              <a:rPr lang="en-US" sz="3600" dirty="0"/>
              <a:t>How does it compliment UI5/Fiori?</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564263" y="1413441"/>
            <a:ext cx="10884955" cy="4616648"/>
          </a:xfrm>
          <a:prstGeom prst="rect">
            <a:avLst/>
          </a:prstGeom>
        </p:spPr>
        <p:txBody>
          <a:bodyPr wrap="square">
            <a:spAutoFit/>
          </a:bodyPr>
          <a:lstStyle/>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uses Microflows which allows to easily add complex business logic to the processes in the application without having to write code. </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offers ways to handle more complex validations. The domain model allows you to define event handlers on entity level. </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No code need to consume Data, Mendix uses SAP </a:t>
            </a:r>
            <a:r>
              <a:rPr lang="en-US" sz="1400" dirty="0" err="1">
                <a:solidFill>
                  <a:srgbClr val="424242"/>
                </a:solidFill>
                <a:latin typeface="Open Sans" panose="020B0606030504020204" pitchFamily="34" charset="0"/>
              </a:rPr>
              <a:t>Odata</a:t>
            </a:r>
            <a:r>
              <a:rPr lang="en-US" sz="1400" dirty="0">
                <a:solidFill>
                  <a:srgbClr val="424242"/>
                </a:solidFill>
                <a:latin typeface="Open Sans" panose="020B0606030504020204" pitchFamily="34" charset="0"/>
              </a:rPr>
              <a:t> model creator to create domain model via service metadata. </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offers page editor which allows a user to define the end-user interface of application. It provides various layouts including Fiori layout.</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Navigation Layouts controls the navigation of the app, with top-bar or side-bar, main and sub menus. </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offers </a:t>
            </a:r>
            <a:r>
              <a:rPr lang="en-US" sz="1400" dirty="0" err="1">
                <a:solidFill>
                  <a:srgbClr val="424242"/>
                </a:solidFill>
                <a:latin typeface="Open Sans" panose="020B0606030504020204" pitchFamily="34" charset="0"/>
              </a:rPr>
              <a:t>out-of</a:t>
            </a:r>
            <a:r>
              <a:rPr lang="en-US" sz="1400" dirty="0">
                <a:solidFill>
                  <a:srgbClr val="424242"/>
                </a:solidFill>
                <a:latin typeface="Open Sans" panose="020B0606030504020204" pitchFamily="34" charset="0"/>
              </a:rPr>
              <a:t> –the-box theme customizer when compared to FIORI theming.</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It offers version control via team servers, this feature is not available in FIORI.</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Using Mendix we can create an app with our own data e.g.  import a Microsoft Excel spreadsheet and create app.</a:t>
            </a:r>
          </a:p>
          <a:p>
            <a:pPr marL="285750" indent="-285750" algn="just">
              <a:buFont typeface="Wingdings" panose="05000000000000000000" pitchFamily="2" charset="2"/>
              <a:buChar char="Ø"/>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Ø"/>
            </a:pPr>
            <a:r>
              <a:rPr lang="en-US" sz="1400" dirty="0">
                <a:solidFill>
                  <a:srgbClr val="424242"/>
                </a:solidFill>
                <a:latin typeface="Open Sans" panose="020B0606030504020204" pitchFamily="34" charset="0"/>
              </a:rPr>
              <a:t>Mendix offers different collaboration tools like Buzz to track app development, collaborate and share ideas within the team, this feature isn’t available in FIORI.</a:t>
            </a:r>
          </a:p>
        </p:txBody>
      </p:sp>
      <p:sp>
        <p:nvSpPr>
          <p:cNvPr id="15" name="Rectangle: Rounded Corners 14">
            <a:extLst>
              <a:ext uri="{FF2B5EF4-FFF2-40B4-BE49-F238E27FC236}">
                <a16:creationId xmlns:a16="http://schemas.microsoft.com/office/drawing/2014/main" id="{DFFF5817-7D8A-458F-A79C-3871273965F6}"/>
              </a:ext>
            </a:extLst>
          </p:cNvPr>
          <p:cNvSpPr/>
          <p:nvPr/>
        </p:nvSpPr>
        <p:spPr>
          <a:xfrm>
            <a:off x="410688" y="1200150"/>
            <a:ext cx="11468431" cy="4972050"/>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5030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A8C2-5D2A-4497-8D37-6463D3675D25}"/>
              </a:ext>
            </a:extLst>
          </p:cNvPr>
          <p:cNvSpPr>
            <a:spLocks noGrp="1"/>
          </p:cNvSpPr>
          <p:nvPr>
            <p:ph type="title"/>
          </p:nvPr>
        </p:nvSpPr>
        <p:spPr/>
        <p:txBody>
          <a:bodyPr/>
          <a:lstStyle/>
          <a:p>
            <a:r>
              <a:rPr lang="en-US" dirty="0"/>
              <a:t>Comparison Matrix: SAP and UI5 custom apps</a:t>
            </a:r>
          </a:p>
        </p:txBody>
      </p:sp>
      <p:sp>
        <p:nvSpPr>
          <p:cNvPr id="3" name="Rectangle 2">
            <a:extLst>
              <a:ext uri="{FF2B5EF4-FFF2-40B4-BE49-F238E27FC236}">
                <a16:creationId xmlns:a16="http://schemas.microsoft.com/office/drawing/2014/main" id="{FB2700B7-5778-411E-A055-03075F7D2F9B}"/>
              </a:ext>
            </a:extLst>
          </p:cNvPr>
          <p:cNvSpPr/>
          <p:nvPr/>
        </p:nvSpPr>
        <p:spPr>
          <a:xfrm>
            <a:off x="10780521" y="1028997"/>
            <a:ext cx="859531" cy="207749"/>
          </a:xfrm>
          <a:prstGeom prst="rect">
            <a:avLst/>
          </a:prstGeom>
        </p:spPr>
        <p:txBody>
          <a:bodyPr wrap="none">
            <a:spAutoFit/>
          </a:bodyPr>
          <a:lstStyle/>
          <a:p>
            <a:r>
              <a:rPr lang="en-US" sz="750" b="1" dirty="0"/>
              <a:t>Most suited =&gt;</a:t>
            </a:r>
          </a:p>
        </p:txBody>
      </p:sp>
      <p:sp>
        <p:nvSpPr>
          <p:cNvPr id="4" name="Rectangle 3">
            <a:extLst>
              <a:ext uri="{FF2B5EF4-FFF2-40B4-BE49-F238E27FC236}">
                <a16:creationId xmlns:a16="http://schemas.microsoft.com/office/drawing/2014/main" id="{72D3C5FD-4402-4360-BD33-6216C6853E63}"/>
              </a:ext>
            </a:extLst>
          </p:cNvPr>
          <p:cNvSpPr/>
          <p:nvPr/>
        </p:nvSpPr>
        <p:spPr>
          <a:xfrm>
            <a:off x="9417565" y="1017588"/>
            <a:ext cx="885179" cy="207749"/>
          </a:xfrm>
          <a:prstGeom prst="rect">
            <a:avLst/>
          </a:prstGeom>
        </p:spPr>
        <p:txBody>
          <a:bodyPr wrap="none">
            <a:spAutoFit/>
          </a:bodyPr>
          <a:lstStyle/>
          <a:p>
            <a:r>
              <a:rPr lang="en-US" sz="750" b="1" dirty="0"/>
              <a:t>&lt;= Least suited</a:t>
            </a:r>
          </a:p>
        </p:txBody>
      </p:sp>
      <p:sp>
        <p:nvSpPr>
          <p:cNvPr id="5" name="Rectangle 4">
            <a:extLst>
              <a:ext uri="{FF2B5EF4-FFF2-40B4-BE49-F238E27FC236}">
                <a16:creationId xmlns:a16="http://schemas.microsoft.com/office/drawing/2014/main" id="{2609AE2E-7EE6-4EC2-BF7F-B0A82CB098E1}"/>
              </a:ext>
            </a:extLst>
          </p:cNvPr>
          <p:cNvSpPr/>
          <p:nvPr/>
        </p:nvSpPr>
        <p:spPr>
          <a:xfrm>
            <a:off x="9417565" y="1017320"/>
            <a:ext cx="2304535" cy="557455"/>
          </a:xfrm>
          <a:prstGeom prst="rect">
            <a:avLst/>
          </a:prstGeom>
          <a:noFill/>
          <a:ln w="190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34290" tIns="34290" rIns="34290" rtlCol="0" anchor="ctr"/>
          <a:lstStyle/>
          <a:p>
            <a:pPr algn="ctr"/>
            <a:endParaRPr lang="en-US" dirty="0"/>
          </a:p>
        </p:txBody>
      </p:sp>
      <p:graphicFrame>
        <p:nvGraphicFramePr>
          <p:cNvPr id="17" name="Table 16">
            <a:extLst>
              <a:ext uri="{FF2B5EF4-FFF2-40B4-BE49-F238E27FC236}">
                <a16:creationId xmlns:a16="http://schemas.microsoft.com/office/drawing/2014/main" id="{CA5B8118-6F8B-4EF4-B148-EF3C4A10F7D1}"/>
              </a:ext>
            </a:extLst>
          </p:cNvPr>
          <p:cNvGraphicFramePr>
            <a:graphicFrameLocks noGrp="1"/>
          </p:cNvGraphicFramePr>
          <p:nvPr/>
        </p:nvGraphicFramePr>
        <p:xfrm>
          <a:off x="469900" y="1716089"/>
          <a:ext cx="11252200" cy="4574748"/>
        </p:xfrm>
        <a:graphic>
          <a:graphicData uri="http://schemas.openxmlformats.org/drawingml/2006/table">
            <a:tbl>
              <a:tblPr firstRow="1" bandRow="1"/>
              <a:tblGrid>
                <a:gridCol w="1255661">
                  <a:extLst>
                    <a:ext uri="{9D8B030D-6E8A-4147-A177-3AD203B41FA5}">
                      <a16:colId xmlns:a16="http://schemas.microsoft.com/office/drawing/2014/main" val="1675155560"/>
                    </a:ext>
                  </a:extLst>
                </a:gridCol>
                <a:gridCol w="518607">
                  <a:extLst>
                    <a:ext uri="{9D8B030D-6E8A-4147-A177-3AD203B41FA5}">
                      <a16:colId xmlns:a16="http://schemas.microsoft.com/office/drawing/2014/main" val="3470143078"/>
                    </a:ext>
                  </a:extLst>
                </a:gridCol>
                <a:gridCol w="4085565">
                  <a:extLst>
                    <a:ext uri="{9D8B030D-6E8A-4147-A177-3AD203B41FA5}">
                      <a16:colId xmlns:a16="http://schemas.microsoft.com/office/drawing/2014/main" val="2772090835"/>
                    </a:ext>
                  </a:extLst>
                </a:gridCol>
                <a:gridCol w="718542">
                  <a:extLst>
                    <a:ext uri="{9D8B030D-6E8A-4147-A177-3AD203B41FA5}">
                      <a16:colId xmlns:a16="http://schemas.microsoft.com/office/drawing/2014/main" val="2825899586"/>
                    </a:ext>
                  </a:extLst>
                </a:gridCol>
                <a:gridCol w="4673825">
                  <a:extLst>
                    <a:ext uri="{9D8B030D-6E8A-4147-A177-3AD203B41FA5}">
                      <a16:colId xmlns:a16="http://schemas.microsoft.com/office/drawing/2014/main" val="65312292"/>
                    </a:ext>
                  </a:extLst>
                </a:gridCol>
              </a:tblGrid>
              <a:tr h="234753">
                <a:tc>
                  <a:txBody>
                    <a:bodyPr/>
                    <a:lstStyle/>
                    <a:p>
                      <a:pPr algn="l"/>
                      <a:r>
                        <a:rPr lang="en-US" sz="1100" b="1" dirty="0">
                          <a:solidFill>
                            <a:schemeClr val="accent5"/>
                          </a:solidFill>
                        </a:rPr>
                        <a:t>Category</a:t>
                      </a:r>
                    </a:p>
                  </a:txBody>
                  <a:tcPr marL="68580" marR="68580" marT="34290" marB="34290" anchor="ctr">
                    <a:lnL w="12700" cmpd="sng">
                      <a:noFill/>
                      <a:prstDash val="solid"/>
                    </a:lnL>
                    <a:lnR w="12700" cmpd="sng">
                      <a:noFill/>
                      <a:prstDash val="solid"/>
                    </a:lnR>
                    <a:lnT w="28575" cap="flat" cmpd="sng" algn="ctr">
                      <a:solidFill>
                        <a:srgbClr val="0097A9"/>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sz="1100" b="1" kern="1200" dirty="0">
                          <a:solidFill>
                            <a:schemeClr val="accent5"/>
                          </a:solidFill>
                        </a:rPr>
                        <a:t>Mendix </a:t>
                      </a:r>
                      <a:endParaRPr lang="en-US" sz="1100" b="1" kern="1200" dirty="0">
                        <a:solidFill>
                          <a:schemeClr val="accent5"/>
                        </a:solidFill>
                        <a:latin typeface="+mn-lt"/>
                        <a:ea typeface="+mn-ea"/>
                        <a:cs typeface="+mn-cs"/>
                      </a:endParaRPr>
                    </a:p>
                  </a:txBody>
                  <a:tcPr marL="68580" marR="68580" marT="34290" marB="34290" anchor="ctr">
                    <a:lnL w="12700" cmpd="sng">
                      <a:noFill/>
                      <a:prstDash val="solid"/>
                    </a:lnL>
                    <a:lnR w="12700" cmpd="sng">
                      <a:noFill/>
                      <a:prstDash val="solid"/>
                    </a:lnR>
                    <a:lnT w="28575" cap="flat" cmpd="sng" algn="ctr">
                      <a:solidFill>
                        <a:srgbClr val="0097A9"/>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marL="0" algn="ctr" defTabSz="1219170" rtl="0" eaLnBrk="1" latinLnBrk="0" hangingPunct="1"/>
                      <a:r>
                        <a:rPr lang="en-US" sz="1100" b="1" kern="1200" dirty="0">
                          <a:solidFill>
                            <a:schemeClr val="accent5"/>
                          </a:solidFill>
                        </a:rPr>
                        <a:t>Fiori SAP UI5</a:t>
                      </a:r>
                      <a:endParaRPr lang="en-US" sz="1100" b="1" kern="1200" dirty="0">
                        <a:solidFill>
                          <a:schemeClr val="accent5"/>
                        </a:solidFill>
                        <a:latin typeface="+mn-lt"/>
                        <a:ea typeface="+mn-ea"/>
                        <a:cs typeface="+mn-cs"/>
                      </a:endParaRPr>
                    </a:p>
                  </a:txBody>
                  <a:tcPr marL="68580" marR="68580" marT="34290" marB="34290" anchor="ctr">
                    <a:lnL w="12700" cmpd="sng">
                      <a:noFill/>
                      <a:prstDash val="solid"/>
                    </a:lnL>
                    <a:lnR w="12700" cmpd="sng">
                      <a:noFill/>
                      <a:prstDash val="solid"/>
                    </a:lnR>
                    <a:lnT w="28575" cap="flat" cmpd="sng" algn="ctr">
                      <a:solidFill>
                        <a:srgbClr val="0097A9"/>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extLst>
                  <a:ext uri="{0D108BD9-81ED-4DB2-BD59-A6C34878D82A}">
                    <a16:rowId xmlns:a16="http://schemas.microsoft.com/office/drawing/2014/main" val="3839416961"/>
                  </a:ext>
                </a:extLst>
              </a:tr>
              <a:tr h="588812">
                <a:tc>
                  <a:txBody>
                    <a:bodyPr/>
                    <a:lstStyle/>
                    <a:p>
                      <a:r>
                        <a:rPr lang="en-US" sz="1100" b="1" dirty="0"/>
                        <a:t>Development Environment</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Low code environment: Building blocks and components all pre-developed for you/ Rich responsive control set/ Complex controls</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High development environment: Development from scratch-multiple XML and JavaScript files involved</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9653557"/>
                  </a:ext>
                </a:extLst>
              </a:tr>
              <a:tr h="413864">
                <a:tc>
                  <a:txBody>
                    <a:bodyPr/>
                    <a:lstStyle/>
                    <a:p>
                      <a:r>
                        <a:rPr lang="en-US" sz="1100" b="1" dirty="0"/>
                        <a:t>Development handoffs</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No hops between development platform as all functionality built within Designer</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Too many hops/ hand-offs between development platforms within SAP family of tools</a:t>
                      </a:r>
                      <a:endParaRPr lang="en-US" sz="1100" dirty="0"/>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14534925"/>
                  </a:ext>
                </a:extLst>
              </a:tr>
              <a:tr h="936639">
                <a:tc>
                  <a:txBody>
                    <a:bodyPr/>
                    <a:lstStyle/>
                    <a:p>
                      <a:r>
                        <a:rPr lang="en-US" sz="1100" b="1" dirty="0"/>
                        <a:t>Development Time</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1100" kern="1200" dirty="0">
                          <a:effectLst/>
                        </a:rPr>
                        <a:t>Development time is highly lower than other platforms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effectLst/>
                        </a:rPr>
                        <a:t>Building blocks and components all pre-developed for you/ Rich responsive control set/ Complex controls</a:t>
                      </a:r>
                    </a:p>
                    <a:p>
                      <a:pPr marL="171450" marR="0" lvl="0" indent="-17145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effectLst/>
                        </a:rPr>
                        <a:t>Bolt-in Agile development concepts</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indent="0">
                        <a:buFont typeface="Arial" panose="020B0604020202020204" pitchFamily="34" charset="0"/>
                        <a:buNone/>
                      </a:pPr>
                      <a:r>
                        <a:rPr lang="en-US" sz="1100" kern="1200" dirty="0">
                          <a:effectLst/>
                        </a:rPr>
                        <a:t>Development time is higher than other platform. Develop your own custom control. Developing custom controls in SAPUI5 is really painful and more difficult since there is no support for templates. This means you need to mix the output html with the JavaScript </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8072456"/>
                  </a:ext>
                </a:extLst>
              </a:tr>
              <a:tr h="588123">
                <a:tc>
                  <a:txBody>
                    <a:bodyPr/>
                    <a:lstStyle/>
                    <a:p>
                      <a:r>
                        <a:rPr lang="en-US" sz="1100" b="1" dirty="0"/>
                        <a:t>Resource need</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effectLst/>
                        </a:rPr>
                        <a:t>Few dev resources needed as tool is easier to use and built-in features intelligently guide developers on the next step of dev</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100" kern="1200" dirty="0">
                          <a:effectLst/>
                        </a:rPr>
                        <a:t>High number of resources needed to develop various aspects of development-flow, OData, interfaces etc.</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0922522"/>
                  </a:ext>
                </a:extLst>
              </a:tr>
              <a:tr h="588123">
                <a:tc>
                  <a:txBody>
                    <a:bodyPr/>
                    <a:lstStyle/>
                    <a:p>
                      <a:r>
                        <a:rPr lang="en-US" sz="1100" b="1" dirty="0"/>
                        <a:t>User Experience</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User</a:t>
                      </a:r>
                      <a:r>
                        <a:rPr lang="en-US" sz="1100" kern="1200" baseline="0" dirty="0">
                          <a:effectLst/>
                        </a:rPr>
                        <a:t>s feel at home with native apps, as they </a:t>
                      </a:r>
                      <a:r>
                        <a:rPr lang="en-US" sz="1100" kern="1200" dirty="0">
                          <a:effectLst/>
                        </a:rPr>
                        <a:t>have distinct design languages and offer their own </a:t>
                      </a:r>
                      <a:br>
                        <a:rPr lang="en-US" sz="1100" kern="1200" dirty="0">
                          <a:effectLst/>
                        </a:rPr>
                      </a:br>
                      <a:r>
                        <a:rPr lang="en-US" sz="1100" kern="1200" dirty="0">
                          <a:effectLst/>
                        </a:rPr>
                        <a:t>user experiences</a:t>
                      </a:r>
                      <a:endParaRPr lang="en-US" sz="1100" dirty="0"/>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App-centric, device-agnostic user interface</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91923067"/>
                  </a:ext>
                </a:extLst>
              </a:tr>
              <a:tr h="355778">
                <a:tc>
                  <a:txBody>
                    <a:bodyPr/>
                    <a:lstStyle/>
                    <a:p>
                      <a:r>
                        <a:rPr lang="en-US" sz="1100" b="1" dirty="0"/>
                        <a:t>Cost</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Multiple options available as per customer need</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None</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00665652"/>
                  </a:ext>
                </a:extLst>
              </a:tr>
              <a:tr h="410696">
                <a:tc>
                  <a:txBody>
                    <a:bodyPr/>
                    <a:lstStyle/>
                    <a:p>
                      <a:r>
                        <a:rPr lang="en-US" sz="1100" b="1" dirty="0"/>
                        <a:t>Performance</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Better performance </a:t>
                      </a:r>
                      <a:endParaRPr lang="en-US" sz="1100" kern="1200" dirty="0">
                        <a:solidFill>
                          <a:schemeClr val="tx1"/>
                        </a:solidFill>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100" kern="1200" dirty="0">
                          <a:effectLst/>
                        </a:rPr>
                        <a:t>Slow performance initial loading and rendering</a:t>
                      </a:r>
                      <a:endParaRPr lang="en-US" sz="1100" kern="1200" dirty="0">
                        <a:solidFill>
                          <a:schemeClr val="tx1"/>
                        </a:solidFill>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4381982"/>
                  </a:ext>
                </a:extLst>
              </a:tr>
              <a:tr h="456493">
                <a:tc>
                  <a:txBody>
                    <a:bodyPr/>
                    <a:lstStyle/>
                    <a:p>
                      <a:r>
                        <a:rPr lang="en-US" sz="1100" b="1" dirty="0"/>
                        <a:t>Native device Features</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dirty="0"/>
                        <a:t>Have access to all device functionalities</a:t>
                      </a: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121917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prstClr val="black"/>
                        </a:solidFill>
                        <a:effectLst/>
                        <a:uLnTx/>
                        <a:uFillTx/>
                        <a:latin typeface="+mn-lt"/>
                        <a:ea typeface="Arial Unicode MS" panose="020B0604020202020204" pitchFamily="34" charset="-128"/>
                        <a:cs typeface="Arial Unicode MS" panose="020B0604020202020204" pitchFamily="34" charset="-128"/>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100" kern="1200" dirty="0">
                          <a:effectLst/>
                        </a:rPr>
                        <a:t>Mobile Native Development feature not available</a:t>
                      </a:r>
                      <a:endParaRPr lang="en-US" sz="1100" kern="1200" dirty="0">
                        <a:solidFill>
                          <a:schemeClr val="tx1"/>
                        </a:solidFill>
                        <a:effectLst/>
                        <a:latin typeface="+mn-lt"/>
                        <a:ea typeface="+mn-ea"/>
                        <a:cs typeface="+mn-cs"/>
                      </a:endParaRPr>
                    </a:p>
                  </a:txBody>
                  <a:tcPr marL="68580" marR="68580" marT="34290" marB="34290" anchor="ctr">
                    <a:lnL w="12700" cmpd="sng">
                      <a:noFill/>
                      <a:prstDash val="solid"/>
                    </a:lnL>
                    <a:lnR w="12700" cmpd="sng">
                      <a:noFill/>
                      <a:prstDash val="solid"/>
                    </a:lnR>
                    <a:lnT w="9525" cap="flat" cmpd="sng" algn="ctr">
                      <a:solidFill>
                        <a:schemeClr val="accent6"/>
                      </a:solidFill>
                      <a:prstDash val="solid"/>
                      <a:round/>
                      <a:headEnd type="none" w="med" len="med"/>
                      <a:tailEnd type="none" w="med" len="med"/>
                    </a:lnT>
                    <a:lnB w="9525" cap="flat" cmpd="sng" algn="ctr">
                      <a:solidFill>
                        <a:schemeClr val="accent6"/>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04033632"/>
                  </a:ext>
                </a:extLst>
              </a:tr>
            </a:tbl>
          </a:graphicData>
        </a:graphic>
      </p:graphicFrame>
      <p:grpSp>
        <p:nvGrpSpPr>
          <p:cNvPr id="70" name="Group 69">
            <a:extLst>
              <a:ext uri="{FF2B5EF4-FFF2-40B4-BE49-F238E27FC236}">
                <a16:creationId xmlns:a16="http://schemas.microsoft.com/office/drawing/2014/main" id="{4C98CEF6-AC25-46C0-931E-570896673E71}"/>
              </a:ext>
            </a:extLst>
          </p:cNvPr>
          <p:cNvGrpSpPr>
            <a:grpSpLocks noChangeAspect="1"/>
          </p:cNvGrpSpPr>
          <p:nvPr/>
        </p:nvGrpSpPr>
        <p:grpSpPr>
          <a:xfrm>
            <a:off x="1760972" y="5122150"/>
            <a:ext cx="246888" cy="246888"/>
            <a:chOff x="7223728" y="1015621"/>
            <a:chExt cx="466725" cy="466725"/>
          </a:xfrm>
        </p:grpSpPr>
        <p:sp>
          <p:nvSpPr>
            <p:cNvPr id="54" name="Freeform: Shape 53">
              <a:extLst>
                <a:ext uri="{FF2B5EF4-FFF2-40B4-BE49-F238E27FC236}">
                  <a16:creationId xmlns:a16="http://schemas.microsoft.com/office/drawing/2014/main" id="{013B041D-64BB-4E04-A1EA-6252B6CF1850}"/>
                </a:ext>
              </a:extLst>
            </p:cNvPr>
            <p:cNvSpPr/>
            <p:nvPr/>
          </p:nvSpPr>
          <p:spPr>
            <a:xfrm>
              <a:off x="723801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FFFFFF"/>
            </a:solidFill>
            <a:ln w="9525"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CF247B8A-2647-4E45-A771-F52504EB18A8}"/>
                </a:ext>
              </a:extLst>
            </p:cNvPr>
            <p:cNvSpPr/>
            <p:nvPr/>
          </p:nvSpPr>
          <p:spPr>
            <a:xfrm>
              <a:off x="7223728"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251" y="0"/>
                    <a:pt x="234696" y="0"/>
                  </a:cubicBezTo>
                  <a:cubicBezTo>
                    <a:pt x="364141" y="0"/>
                    <a:pt x="469392" y="105346"/>
                    <a:pt x="469392" y="234696"/>
                  </a:cubicBezTo>
                  <a:cubicBezTo>
                    <a:pt x="469487"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912" y="121063"/>
                    <a:pt x="348425" y="28575"/>
                    <a:pt x="234696" y="28575"/>
                  </a:cubicBezTo>
                  <a:close/>
                </a:path>
              </a:pathLst>
            </a:custGeom>
            <a:solidFill>
              <a:srgbClr val="000000"/>
            </a:solidFill>
            <a:ln w="9525"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539C4082-C437-43F5-8D2B-A8FA7EDA846A}"/>
                </a:ext>
              </a:extLst>
            </p:cNvPr>
            <p:cNvSpPr/>
            <p:nvPr/>
          </p:nvSpPr>
          <p:spPr>
            <a:xfrm>
              <a:off x="7238016" y="1029909"/>
              <a:ext cx="219075" cy="219075"/>
            </a:xfrm>
            <a:custGeom>
              <a:avLst/>
              <a:gdLst>
                <a:gd name="connsiteX0" fmla="*/ 0 w 219075"/>
                <a:gd name="connsiteY0" fmla="*/ 220409 h 219075"/>
                <a:gd name="connsiteX1" fmla="*/ 220409 w 219075"/>
                <a:gd name="connsiteY1" fmla="*/ 0 h 219075"/>
                <a:gd name="connsiteX2" fmla="*/ 220409 w 219075"/>
                <a:gd name="connsiteY2" fmla="*/ 220409 h 219075"/>
                <a:gd name="connsiteX3" fmla="*/ 0 w 219075"/>
                <a:gd name="connsiteY3" fmla="*/ 220409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220409"/>
                  </a:moveTo>
                  <a:cubicBezTo>
                    <a:pt x="0" y="98679"/>
                    <a:pt x="98679" y="0"/>
                    <a:pt x="220409" y="0"/>
                  </a:cubicBezTo>
                  <a:lnTo>
                    <a:pt x="220409" y="220409"/>
                  </a:lnTo>
                  <a:lnTo>
                    <a:pt x="0" y="220409"/>
                  </a:lnTo>
                  <a:close/>
                </a:path>
              </a:pathLst>
            </a:custGeom>
            <a:solidFill>
              <a:srgbClr val="00ABAB"/>
            </a:solidFill>
            <a:ln w="9525"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894370A5-E304-4254-B758-C1E99CF43F36}"/>
                </a:ext>
              </a:extLst>
            </p:cNvPr>
            <p:cNvSpPr/>
            <p:nvPr/>
          </p:nvSpPr>
          <p:spPr>
            <a:xfrm>
              <a:off x="7223728" y="1015621"/>
              <a:ext cx="247650" cy="247650"/>
            </a:xfrm>
            <a:custGeom>
              <a:avLst/>
              <a:gdLst>
                <a:gd name="connsiteX0" fmla="*/ 248984 w 247650"/>
                <a:gd name="connsiteY0" fmla="*/ 248984 h 247650"/>
                <a:gd name="connsiteX1" fmla="*/ 0 w 247650"/>
                <a:gd name="connsiteY1" fmla="*/ 248984 h 247650"/>
                <a:gd name="connsiteX2" fmla="*/ 0 w 247650"/>
                <a:gd name="connsiteY2" fmla="*/ 234696 h 247650"/>
                <a:gd name="connsiteX3" fmla="*/ 234696 w 247650"/>
                <a:gd name="connsiteY3" fmla="*/ 0 h 247650"/>
                <a:gd name="connsiteX4" fmla="*/ 248984 w 247650"/>
                <a:gd name="connsiteY4" fmla="*/ 0 h 247650"/>
                <a:gd name="connsiteX5" fmla="*/ 248984 w 247650"/>
                <a:gd name="connsiteY5" fmla="*/ 248984 h 247650"/>
                <a:gd name="connsiteX6" fmla="*/ 29051 w 247650"/>
                <a:gd name="connsiteY6" fmla="*/ 220409 h 247650"/>
                <a:gd name="connsiteX7" fmla="*/ 220409 w 247650"/>
                <a:gd name="connsiteY7" fmla="*/ 220409 h 247650"/>
                <a:gd name="connsiteX8" fmla="*/ 220409 w 247650"/>
                <a:gd name="connsiteY8" fmla="*/ 29051 h 247650"/>
                <a:gd name="connsiteX9" fmla="*/ 29051 w 247650"/>
                <a:gd name="connsiteY9" fmla="*/ 22040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248984" y="248984"/>
                  </a:moveTo>
                  <a:lnTo>
                    <a:pt x="0" y="248984"/>
                  </a:lnTo>
                  <a:lnTo>
                    <a:pt x="0" y="234696"/>
                  </a:lnTo>
                  <a:cubicBezTo>
                    <a:pt x="0" y="105251"/>
                    <a:pt x="105251" y="0"/>
                    <a:pt x="234696" y="0"/>
                  </a:cubicBezTo>
                  <a:lnTo>
                    <a:pt x="248984" y="0"/>
                  </a:lnTo>
                  <a:lnTo>
                    <a:pt x="248984" y="248984"/>
                  </a:lnTo>
                  <a:close/>
                  <a:moveTo>
                    <a:pt x="29051" y="220409"/>
                  </a:moveTo>
                  <a:lnTo>
                    <a:pt x="220409" y="220409"/>
                  </a:lnTo>
                  <a:lnTo>
                    <a:pt x="220409" y="29051"/>
                  </a:lnTo>
                  <a:cubicBezTo>
                    <a:pt x="118110" y="36100"/>
                    <a:pt x="36100" y="118110"/>
                    <a:pt x="29051" y="220409"/>
                  </a:cubicBezTo>
                  <a:close/>
                </a:path>
              </a:pathLst>
            </a:custGeom>
            <a:solidFill>
              <a:srgbClr val="000000"/>
            </a:solidFill>
            <a:ln w="9525" cap="flat">
              <a:noFill/>
              <a:prstDash val="solid"/>
              <a:miter/>
            </a:ln>
          </p:spPr>
          <p:txBody>
            <a:bodyPr rtlCol="0" anchor="ctr"/>
            <a:lstStyle/>
            <a:p>
              <a:endParaRPr lang="en-US" dirty="0"/>
            </a:p>
          </p:txBody>
        </p:sp>
      </p:grpSp>
      <p:grpSp>
        <p:nvGrpSpPr>
          <p:cNvPr id="71" name="Group 70">
            <a:extLst>
              <a:ext uri="{FF2B5EF4-FFF2-40B4-BE49-F238E27FC236}">
                <a16:creationId xmlns:a16="http://schemas.microsoft.com/office/drawing/2014/main" id="{DC1CE067-6406-4B3E-B060-2FE039A59AB2}"/>
              </a:ext>
            </a:extLst>
          </p:cNvPr>
          <p:cNvGrpSpPr>
            <a:grpSpLocks noChangeAspect="1"/>
          </p:cNvGrpSpPr>
          <p:nvPr/>
        </p:nvGrpSpPr>
        <p:grpSpPr>
          <a:xfrm>
            <a:off x="1760972" y="2154608"/>
            <a:ext cx="231162" cy="231813"/>
            <a:chOff x="6654228" y="1029910"/>
            <a:chExt cx="438246" cy="439481"/>
          </a:xfrm>
        </p:grpSpPr>
        <p:sp>
          <p:nvSpPr>
            <p:cNvPr id="58" name="Freeform: Shape 57">
              <a:extLst>
                <a:ext uri="{FF2B5EF4-FFF2-40B4-BE49-F238E27FC236}">
                  <a16:creationId xmlns:a16="http://schemas.microsoft.com/office/drawing/2014/main" id="{93810F14-EEDF-4E00-AB31-A3DFD4EA639E}"/>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chemeClr val="tx1"/>
              </a:solid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6F64046E-6A83-4AEE-B2BE-6CF33514A199}"/>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sp>
        <p:nvSpPr>
          <p:cNvPr id="63" name="Freeform: Shape 62">
            <a:extLst>
              <a:ext uri="{FF2B5EF4-FFF2-40B4-BE49-F238E27FC236}">
                <a16:creationId xmlns:a16="http://schemas.microsoft.com/office/drawing/2014/main" id="{DB79D15F-930F-4990-A838-D2F92EA65A26}"/>
              </a:ext>
            </a:extLst>
          </p:cNvPr>
          <p:cNvSpPr>
            <a:spLocks noChangeAspect="1"/>
          </p:cNvSpPr>
          <p:nvPr/>
        </p:nvSpPr>
        <p:spPr>
          <a:xfrm>
            <a:off x="6545147" y="5118577"/>
            <a:ext cx="246888" cy="246888"/>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046" y="0"/>
                  <a:pt x="469392" y="105346"/>
                  <a:pt x="469392" y="234696"/>
                </a:cubicBezTo>
                <a:cubicBezTo>
                  <a:pt x="469487"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912" y="121063"/>
                  <a:pt x="348424" y="28575"/>
                  <a:pt x="234696" y="28575"/>
                </a:cubicBezTo>
                <a:close/>
              </a:path>
            </a:pathLst>
          </a:custGeom>
          <a:solidFill>
            <a:srgbClr val="000000"/>
          </a:solidFill>
          <a:ln w="12700" cap="flat">
            <a:noFill/>
            <a:prstDash val="solid"/>
            <a:miter/>
          </a:ln>
        </p:spPr>
        <p:txBody>
          <a:bodyPr rtlCol="0" anchor="ctr"/>
          <a:lstStyle/>
          <a:p>
            <a:endParaRPr lang="en-US" dirty="0"/>
          </a:p>
        </p:txBody>
      </p:sp>
      <p:grpSp>
        <p:nvGrpSpPr>
          <p:cNvPr id="68" name="Group 67">
            <a:extLst>
              <a:ext uri="{FF2B5EF4-FFF2-40B4-BE49-F238E27FC236}">
                <a16:creationId xmlns:a16="http://schemas.microsoft.com/office/drawing/2014/main" id="{B4711275-BE3A-4C8F-9630-009AE0F839A1}"/>
              </a:ext>
            </a:extLst>
          </p:cNvPr>
          <p:cNvGrpSpPr>
            <a:grpSpLocks noChangeAspect="1"/>
          </p:cNvGrpSpPr>
          <p:nvPr/>
        </p:nvGrpSpPr>
        <p:grpSpPr>
          <a:xfrm>
            <a:off x="6545147" y="2120933"/>
            <a:ext cx="246888" cy="246888"/>
            <a:chOff x="6056249" y="1015621"/>
            <a:chExt cx="466725" cy="466725"/>
          </a:xfrm>
        </p:grpSpPr>
        <p:sp>
          <p:nvSpPr>
            <p:cNvPr id="64" name="Freeform: Shape 63">
              <a:extLst>
                <a:ext uri="{FF2B5EF4-FFF2-40B4-BE49-F238E27FC236}">
                  <a16:creationId xmlns:a16="http://schemas.microsoft.com/office/drawing/2014/main" id="{313EF6C8-8C76-49C3-9A88-759B07829864}"/>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D47A0393-FDE9-4E6C-A552-C31389A99398}"/>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94290523-48DB-42F2-9157-B1EDD6CE4C9B}"/>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6C9FA28A-C9CB-4841-9E9F-A97BFF704DC2}"/>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72" name="Group 71">
            <a:extLst>
              <a:ext uri="{FF2B5EF4-FFF2-40B4-BE49-F238E27FC236}">
                <a16:creationId xmlns:a16="http://schemas.microsoft.com/office/drawing/2014/main" id="{4CA2557E-E142-47D8-B3BD-11009DE398DC}"/>
              </a:ext>
            </a:extLst>
          </p:cNvPr>
          <p:cNvGrpSpPr>
            <a:grpSpLocks noChangeAspect="1"/>
          </p:cNvGrpSpPr>
          <p:nvPr/>
        </p:nvGrpSpPr>
        <p:grpSpPr>
          <a:xfrm>
            <a:off x="6545147" y="2610731"/>
            <a:ext cx="246888" cy="246888"/>
            <a:chOff x="6056249" y="1015621"/>
            <a:chExt cx="466725" cy="466725"/>
          </a:xfrm>
        </p:grpSpPr>
        <p:sp>
          <p:nvSpPr>
            <p:cNvPr id="73" name="Freeform: Shape 72">
              <a:extLst>
                <a:ext uri="{FF2B5EF4-FFF2-40B4-BE49-F238E27FC236}">
                  <a16:creationId xmlns:a16="http://schemas.microsoft.com/office/drawing/2014/main" id="{26E85396-AAF3-4394-BAED-27313421FFA5}"/>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3175" cap="flat">
              <a:solidFill>
                <a:schemeClr val="tx1"/>
              </a:solid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8B6DACAA-0CD0-4870-A587-D71EF40C0102}"/>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3175"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B59483AD-99CF-4D6E-A204-DCBDDA545A21}"/>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3175" cap="flat">
              <a:solidFill>
                <a:schemeClr val="tx1"/>
              </a:solid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0266A9E8-E93E-4918-AB2D-9FA76414FEDA}"/>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3175" cap="flat">
              <a:noFill/>
              <a:prstDash val="solid"/>
              <a:miter/>
            </a:ln>
          </p:spPr>
          <p:txBody>
            <a:bodyPr rtlCol="0" anchor="ctr"/>
            <a:lstStyle/>
            <a:p>
              <a:endParaRPr lang="en-US" dirty="0"/>
            </a:p>
          </p:txBody>
        </p:sp>
      </p:grpSp>
      <p:grpSp>
        <p:nvGrpSpPr>
          <p:cNvPr id="77" name="Group 76">
            <a:extLst>
              <a:ext uri="{FF2B5EF4-FFF2-40B4-BE49-F238E27FC236}">
                <a16:creationId xmlns:a16="http://schemas.microsoft.com/office/drawing/2014/main" id="{DF67CBB3-E4D0-4D04-BD33-C495D445994F}"/>
              </a:ext>
            </a:extLst>
          </p:cNvPr>
          <p:cNvGrpSpPr>
            <a:grpSpLocks noChangeAspect="1"/>
          </p:cNvGrpSpPr>
          <p:nvPr/>
        </p:nvGrpSpPr>
        <p:grpSpPr>
          <a:xfrm>
            <a:off x="6545147" y="3305233"/>
            <a:ext cx="246888" cy="246888"/>
            <a:chOff x="6056249" y="1015621"/>
            <a:chExt cx="466725" cy="466725"/>
          </a:xfrm>
        </p:grpSpPr>
        <p:sp>
          <p:nvSpPr>
            <p:cNvPr id="78" name="Freeform: Shape 77">
              <a:extLst>
                <a:ext uri="{FF2B5EF4-FFF2-40B4-BE49-F238E27FC236}">
                  <a16:creationId xmlns:a16="http://schemas.microsoft.com/office/drawing/2014/main" id="{109E1618-DC4F-4860-8A53-991357719E0A}"/>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9CABA31B-BE0E-41F3-BB6F-E7A64F322246}"/>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0318B6EB-61F3-47F2-ABE2-1253D840C2B3}"/>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784D9FE6-158A-440A-BE05-1D6B23FE1AD9}"/>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82" name="Group 81">
            <a:extLst>
              <a:ext uri="{FF2B5EF4-FFF2-40B4-BE49-F238E27FC236}">
                <a16:creationId xmlns:a16="http://schemas.microsoft.com/office/drawing/2014/main" id="{1BF37F5C-AE9F-48B9-9A60-D972BF10F3E6}"/>
              </a:ext>
            </a:extLst>
          </p:cNvPr>
          <p:cNvGrpSpPr>
            <a:grpSpLocks noChangeAspect="1"/>
          </p:cNvGrpSpPr>
          <p:nvPr/>
        </p:nvGrpSpPr>
        <p:grpSpPr>
          <a:xfrm>
            <a:off x="6545147" y="4080701"/>
            <a:ext cx="246888" cy="246888"/>
            <a:chOff x="6056249" y="1015621"/>
            <a:chExt cx="466725" cy="466725"/>
          </a:xfrm>
        </p:grpSpPr>
        <p:sp>
          <p:nvSpPr>
            <p:cNvPr id="83" name="Freeform: Shape 82">
              <a:extLst>
                <a:ext uri="{FF2B5EF4-FFF2-40B4-BE49-F238E27FC236}">
                  <a16:creationId xmlns:a16="http://schemas.microsoft.com/office/drawing/2014/main" id="{B977F9CC-CF64-43D6-B49D-98017205D6D2}"/>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C4B1A26-853B-4002-B201-B240C43D59F6}"/>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DFDBE9A9-2377-4D4F-8DE6-CA354C0A1F9E}"/>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F1BB5055-81A3-48C3-AF4F-087A76CC9FD5}"/>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87" name="Group 86">
            <a:extLst>
              <a:ext uri="{FF2B5EF4-FFF2-40B4-BE49-F238E27FC236}">
                <a16:creationId xmlns:a16="http://schemas.microsoft.com/office/drawing/2014/main" id="{EE12ACA8-CE60-499F-B0D3-22591EE92041}"/>
              </a:ext>
            </a:extLst>
          </p:cNvPr>
          <p:cNvGrpSpPr>
            <a:grpSpLocks noChangeAspect="1"/>
          </p:cNvGrpSpPr>
          <p:nvPr/>
        </p:nvGrpSpPr>
        <p:grpSpPr>
          <a:xfrm>
            <a:off x="6545147" y="4644566"/>
            <a:ext cx="246888" cy="246888"/>
            <a:chOff x="6056249" y="1015621"/>
            <a:chExt cx="466725" cy="466725"/>
          </a:xfrm>
        </p:grpSpPr>
        <p:sp>
          <p:nvSpPr>
            <p:cNvPr id="88" name="Freeform: Shape 87">
              <a:extLst>
                <a:ext uri="{FF2B5EF4-FFF2-40B4-BE49-F238E27FC236}">
                  <a16:creationId xmlns:a16="http://schemas.microsoft.com/office/drawing/2014/main" id="{5B8D7D99-1516-488F-A21F-CC19F0B1B349}"/>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C19C23A3-6A94-4BA7-AFE5-EE9FE01EB237}"/>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4B4382F5-5647-4EF5-B73C-348DBC95C3FE}"/>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C02930B6-E445-4312-8F6D-D2196BEF7CF4}"/>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92" name="Group 91">
            <a:extLst>
              <a:ext uri="{FF2B5EF4-FFF2-40B4-BE49-F238E27FC236}">
                <a16:creationId xmlns:a16="http://schemas.microsoft.com/office/drawing/2014/main" id="{EE7C6505-95C0-4CC0-ADD6-10B8848EC36F}"/>
              </a:ext>
            </a:extLst>
          </p:cNvPr>
          <p:cNvGrpSpPr>
            <a:grpSpLocks noChangeAspect="1"/>
          </p:cNvGrpSpPr>
          <p:nvPr/>
        </p:nvGrpSpPr>
        <p:grpSpPr>
          <a:xfrm>
            <a:off x="6545147" y="5501797"/>
            <a:ext cx="246888" cy="246888"/>
            <a:chOff x="6056249" y="1015621"/>
            <a:chExt cx="466725" cy="466725"/>
          </a:xfrm>
        </p:grpSpPr>
        <p:sp>
          <p:nvSpPr>
            <p:cNvPr id="93" name="Freeform: Shape 92">
              <a:extLst>
                <a:ext uri="{FF2B5EF4-FFF2-40B4-BE49-F238E27FC236}">
                  <a16:creationId xmlns:a16="http://schemas.microsoft.com/office/drawing/2014/main" id="{F192AAF3-904C-4826-846F-0D52A5D5267F}"/>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964AC998-689D-4131-9B3E-0B8DE7F33203}"/>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D2F99C33-6342-443C-A28A-C6395D1D3A96}"/>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FE6C496E-B6CD-4528-B566-FF195D41AFDB}"/>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97" name="Group 96">
            <a:extLst>
              <a:ext uri="{FF2B5EF4-FFF2-40B4-BE49-F238E27FC236}">
                <a16:creationId xmlns:a16="http://schemas.microsoft.com/office/drawing/2014/main" id="{60526AAC-1CDE-4BFC-B369-B0E65CC3B896}"/>
              </a:ext>
            </a:extLst>
          </p:cNvPr>
          <p:cNvGrpSpPr>
            <a:grpSpLocks noChangeAspect="1"/>
          </p:cNvGrpSpPr>
          <p:nvPr/>
        </p:nvGrpSpPr>
        <p:grpSpPr>
          <a:xfrm>
            <a:off x="6545147" y="5943236"/>
            <a:ext cx="246888" cy="246888"/>
            <a:chOff x="6056249" y="1015621"/>
            <a:chExt cx="466725" cy="466725"/>
          </a:xfrm>
        </p:grpSpPr>
        <p:sp>
          <p:nvSpPr>
            <p:cNvPr id="98" name="Freeform: Shape 97">
              <a:extLst>
                <a:ext uri="{FF2B5EF4-FFF2-40B4-BE49-F238E27FC236}">
                  <a16:creationId xmlns:a16="http://schemas.microsoft.com/office/drawing/2014/main" id="{29DD261D-2731-4D83-9497-30F0071AF27C}"/>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DA699BA-BF3F-43ED-8D7F-AECB9F0C04D9}"/>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AACE2C99-393E-4602-AA81-552101DB2DBE}"/>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F91668BB-335D-4EF7-BFFA-3F92763C1B04}"/>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102" name="Group 101">
            <a:extLst>
              <a:ext uri="{FF2B5EF4-FFF2-40B4-BE49-F238E27FC236}">
                <a16:creationId xmlns:a16="http://schemas.microsoft.com/office/drawing/2014/main" id="{48B083DC-6D62-489F-BF25-1AA258FFBBC0}"/>
              </a:ext>
            </a:extLst>
          </p:cNvPr>
          <p:cNvGrpSpPr>
            <a:grpSpLocks noChangeAspect="1"/>
          </p:cNvGrpSpPr>
          <p:nvPr/>
        </p:nvGrpSpPr>
        <p:grpSpPr>
          <a:xfrm>
            <a:off x="1760972" y="2629709"/>
            <a:ext cx="231162" cy="231813"/>
            <a:chOff x="6654228" y="1029910"/>
            <a:chExt cx="438246" cy="439481"/>
          </a:xfrm>
        </p:grpSpPr>
        <p:sp>
          <p:nvSpPr>
            <p:cNvPr id="103" name="Freeform: Shape 102">
              <a:extLst>
                <a:ext uri="{FF2B5EF4-FFF2-40B4-BE49-F238E27FC236}">
                  <a16:creationId xmlns:a16="http://schemas.microsoft.com/office/drawing/2014/main" id="{2AC9A12D-1EB1-460B-AD20-39FAACEE9163}"/>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0B63DD02-54FC-4082-AAE8-03923B219294}"/>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05" name="Group 104">
            <a:extLst>
              <a:ext uri="{FF2B5EF4-FFF2-40B4-BE49-F238E27FC236}">
                <a16:creationId xmlns:a16="http://schemas.microsoft.com/office/drawing/2014/main" id="{511150D3-B921-49DF-909F-9861E47FA67B}"/>
              </a:ext>
            </a:extLst>
          </p:cNvPr>
          <p:cNvGrpSpPr>
            <a:grpSpLocks noChangeAspect="1"/>
          </p:cNvGrpSpPr>
          <p:nvPr/>
        </p:nvGrpSpPr>
        <p:grpSpPr>
          <a:xfrm>
            <a:off x="1760972" y="3276254"/>
            <a:ext cx="231162" cy="231813"/>
            <a:chOff x="6654228" y="1029910"/>
            <a:chExt cx="438246" cy="439481"/>
          </a:xfrm>
        </p:grpSpPr>
        <p:sp>
          <p:nvSpPr>
            <p:cNvPr id="106" name="Freeform: Shape 105">
              <a:extLst>
                <a:ext uri="{FF2B5EF4-FFF2-40B4-BE49-F238E27FC236}">
                  <a16:creationId xmlns:a16="http://schemas.microsoft.com/office/drawing/2014/main" id="{8C7BC0C7-FF39-4947-8C8A-3CA4528F5CDE}"/>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998C6280-DDDA-429C-ADB5-D08C5C6764DC}"/>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08" name="Group 107">
            <a:extLst>
              <a:ext uri="{FF2B5EF4-FFF2-40B4-BE49-F238E27FC236}">
                <a16:creationId xmlns:a16="http://schemas.microsoft.com/office/drawing/2014/main" id="{ED8130B1-0088-46B9-B4DD-EED35A127D17}"/>
              </a:ext>
            </a:extLst>
          </p:cNvPr>
          <p:cNvGrpSpPr>
            <a:grpSpLocks noChangeAspect="1"/>
          </p:cNvGrpSpPr>
          <p:nvPr/>
        </p:nvGrpSpPr>
        <p:grpSpPr>
          <a:xfrm>
            <a:off x="1760972" y="4076313"/>
            <a:ext cx="231162" cy="231813"/>
            <a:chOff x="6654228" y="1029910"/>
            <a:chExt cx="438246" cy="439481"/>
          </a:xfrm>
        </p:grpSpPr>
        <p:sp>
          <p:nvSpPr>
            <p:cNvPr id="109" name="Freeform: Shape 108">
              <a:extLst>
                <a:ext uri="{FF2B5EF4-FFF2-40B4-BE49-F238E27FC236}">
                  <a16:creationId xmlns:a16="http://schemas.microsoft.com/office/drawing/2014/main" id="{92149573-02AE-4E98-B702-DD95FFB09447}"/>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328EC9C5-4821-463C-ABC3-A1067B20A6A2}"/>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11" name="Group 110">
            <a:extLst>
              <a:ext uri="{FF2B5EF4-FFF2-40B4-BE49-F238E27FC236}">
                <a16:creationId xmlns:a16="http://schemas.microsoft.com/office/drawing/2014/main" id="{BA66748A-ABEC-42EE-B4B3-1A31E748E234}"/>
              </a:ext>
            </a:extLst>
          </p:cNvPr>
          <p:cNvGrpSpPr>
            <a:grpSpLocks noChangeAspect="1"/>
          </p:cNvGrpSpPr>
          <p:nvPr/>
        </p:nvGrpSpPr>
        <p:grpSpPr>
          <a:xfrm>
            <a:off x="1760972" y="4665602"/>
            <a:ext cx="231162" cy="231813"/>
            <a:chOff x="6654228" y="1029910"/>
            <a:chExt cx="438246" cy="439481"/>
          </a:xfrm>
        </p:grpSpPr>
        <p:sp>
          <p:nvSpPr>
            <p:cNvPr id="112" name="Freeform: Shape 111">
              <a:extLst>
                <a:ext uri="{FF2B5EF4-FFF2-40B4-BE49-F238E27FC236}">
                  <a16:creationId xmlns:a16="http://schemas.microsoft.com/office/drawing/2014/main" id="{C3E8C437-B275-48CC-8990-788D4F4230FA}"/>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2877EF9F-0C28-40A0-A5D7-C88BFBE327CD}"/>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14" name="Group 113">
            <a:extLst>
              <a:ext uri="{FF2B5EF4-FFF2-40B4-BE49-F238E27FC236}">
                <a16:creationId xmlns:a16="http://schemas.microsoft.com/office/drawing/2014/main" id="{5C064F6C-F4B0-4106-95C0-CE8C1F2809D2}"/>
              </a:ext>
            </a:extLst>
          </p:cNvPr>
          <p:cNvGrpSpPr>
            <a:grpSpLocks noChangeAspect="1"/>
          </p:cNvGrpSpPr>
          <p:nvPr/>
        </p:nvGrpSpPr>
        <p:grpSpPr>
          <a:xfrm>
            <a:off x="1760972" y="5513325"/>
            <a:ext cx="231162" cy="231813"/>
            <a:chOff x="6654228" y="1029910"/>
            <a:chExt cx="438246" cy="439481"/>
          </a:xfrm>
        </p:grpSpPr>
        <p:sp>
          <p:nvSpPr>
            <p:cNvPr id="115" name="Freeform: Shape 114">
              <a:extLst>
                <a:ext uri="{FF2B5EF4-FFF2-40B4-BE49-F238E27FC236}">
                  <a16:creationId xmlns:a16="http://schemas.microsoft.com/office/drawing/2014/main" id="{87FABBF4-2897-405E-BB72-B4DFFAEE3514}"/>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17DE83CA-66F9-4579-9CEA-6FBFE88DD730}"/>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17" name="Group 116">
            <a:extLst>
              <a:ext uri="{FF2B5EF4-FFF2-40B4-BE49-F238E27FC236}">
                <a16:creationId xmlns:a16="http://schemas.microsoft.com/office/drawing/2014/main" id="{80604B3E-AA0C-4F6C-BC5E-2AB83D9B30AC}"/>
              </a:ext>
            </a:extLst>
          </p:cNvPr>
          <p:cNvGrpSpPr>
            <a:grpSpLocks noChangeAspect="1"/>
          </p:cNvGrpSpPr>
          <p:nvPr/>
        </p:nvGrpSpPr>
        <p:grpSpPr>
          <a:xfrm>
            <a:off x="1760972" y="5951151"/>
            <a:ext cx="231162" cy="231813"/>
            <a:chOff x="6654228" y="1029910"/>
            <a:chExt cx="438246" cy="439481"/>
          </a:xfrm>
        </p:grpSpPr>
        <p:sp>
          <p:nvSpPr>
            <p:cNvPr id="118" name="Freeform: Shape 117">
              <a:extLst>
                <a:ext uri="{FF2B5EF4-FFF2-40B4-BE49-F238E27FC236}">
                  <a16:creationId xmlns:a16="http://schemas.microsoft.com/office/drawing/2014/main" id="{D07934E9-79F0-4382-8D6A-05011718D3A4}"/>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7BBE517E-6B64-48DB-8451-B532442F1415}"/>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grpSp>
        <p:nvGrpSpPr>
          <p:cNvPr id="120" name="Group 119">
            <a:extLst>
              <a:ext uri="{FF2B5EF4-FFF2-40B4-BE49-F238E27FC236}">
                <a16:creationId xmlns:a16="http://schemas.microsoft.com/office/drawing/2014/main" id="{1729C374-C6D5-4D1B-A85F-78CF75CD4A6F}"/>
              </a:ext>
            </a:extLst>
          </p:cNvPr>
          <p:cNvGrpSpPr>
            <a:grpSpLocks noChangeAspect="1"/>
          </p:cNvGrpSpPr>
          <p:nvPr/>
        </p:nvGrpSpPr>
        <p:grpSpPr>
          <a:xfrm>
            <a:off x="10016039" y="1240744"/>
            <a:ext cx="246888" cy="246888"/>
            <a:chOff x="7223728" y="1015621"/>
            <a:chExt cx="466725" cy="466725"/>
          </a:xfrm>
        </p:grpSpPr>
        <p:sp>
          <p:nvSpPr>
            <p:cNvPr id="121" name="Freeform: Shape 120">
              <a:extLst>
                <a:ext uri="{FF2B5EF4-FFF2-40B4-BE49-F238E27FC236}">
                  <a16:creationId xmlns:a16="http://schemas.microsoft.com/office/drawing/2014/main" id="{69408923-34B1-40F4-871C-7D246D75497E}"/>
                </a:ext>
              </a:extLst>
            </p:cNvPr>
            <p:cNvSpPr/>
            <p:nvPr/>
          </p:nvSpPr>
          <p:spPr>
            <a:xfrm>
              <a:off x="723801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FFFFFF"/>
            </a:solidFill>
            <a:ln w="12700" cap="flat">
              <a:solidFill>
                <a:schemeClr val="tx1"/>
              </a:solid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4F2CDB8-FFE9-4FAA-8541-F855303C78A1}"/>
                </a:ext>
              </a:extLst>
            </p:cNvPr>
            <p:cNvSpPr/>
            <p:nvPr/>
          </p:nvSpPr>
          <p:spPr>
            <a:xfrm>
              <a:off x="7223728"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251" y="0"/>
                    <a:pt x="234696" y="0"/>
                  </a:cubicBezTo>
                  <a:cubicBezTo>
                    <a:pt x="364141" y="0"/>
                    <a:pt x="469392" y="105346"/>
                    <a:pt x="469392" y="234696"/>
                  </a:cubicBezTo>
                  <a:cubicBezTo>
                    <a:pt x="469487"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912" y="121063"/>
                    <a:pt x="348425"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82A7A6F6-E77F-4B23-B7E8-7AA07A820250}"/>
                </a:ext>
              </a:extLst>
            </p:cNvPr>
            <p:cNvSpPr/>
            <p:nvPr/>
          </p:nvSpPr>
          <p:spPr>
            <a:xfrm>
              <a:off x="7238016" y="1029909"/>
              <a:ext cx="219075" cy="219075"/>
            </a:xfrm>
            <a:custGeom>
              <a:avLst/>
              <a:gdLst>
                <a:gd name="connsiteX0" fmla="*/ 0 w 219075"/>
                <a:gd name="connsiteY0" fmla="*/ 220409 h 219075"/>
                <a:gd name="connsiteX1" fmla="*/ 220409 w 219075"/>
                <a:gd name="connsiteY1" fmla="*/ 0 h 219075"/>
                <a:gd name="connsiteX2" fmla="*/ 220409 w 219075"/>
                <a:gd name="connsiteY2" fmla="*/ 220409 h 219075"/>
                <a:gd name="connsiteX3" fmla="*/ 0 w 219075"/>
                <a:gd name="connsiteY3" fmla="*/ 220409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220409"/>
                  </a:moveTo>
                  <a:cubicBezTo>
                    <a:pt x="0" y="98679"/>
                    <a:pt x="98679" y="0"/>
                    <a:pt x="220409" y="0"/>
                  </a:cubicBezTo>
                  <a:lnTo>
                    <a:pt x="220409" y="220409"/>
                  </a:lnTo>
                  <a:lnTo>
                    <a:pt x="0" y="220409"/>
                  </a:lnTo>
                  <a:close/>
                </a:path>
              </a:pathLst>
            </a:custGeom>
            <a:solidFill>
              <a:srgbClr val="00ABAB"/>
            </a:solidFill>
            <a:ln w="12700" cap="flat">
              <a:solidFill>
                <a:schemeClr val="tx1"/>
              </a:solid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D9B6E2C0-4C31-4C7B-A136-8AEA53481830}"/>
                </a:ext>
              </a:extLst>
            </p:cNvPr>
            <p:cNvSpPr/>
            <p:nvPr/>
          </p:nvSpPr>
          <p:spPr>
            <a:xfrm>
              <a:off x="7223728" y="1015621"/>
              <a:ext cx="247650" cy="247650"/>
            </a:xfrm>
            <a:custGeom>
              <a:avLst/>
              <a:gdLst>
                <a:gd name="connsiteX0" fmla="*/ 248984 w 247650"/>
                <a:gd name="connsiteY0" fmla="*/ 248984 h 247650"/>
                <a:gd name="connsiteX1" fmla="*/ 0 w 247650"/>
                <a:gd name="connsiteY1" fmla="*/ 248984 h 247650"/>
                <a:gd name="connsiteX2" fmla="*/ 0 w 247650"/>
                <a:gd name="connsiteY2" fmla="*/ 234696 h 247650"/>
                <a:gd name="connsiteX3" fmla="*/ 234696 w 247650"/>
                <a:gd name="connsiteY3" fmla="*/ 0 h 247650"/>
                <a:gd name="connsiteX4" fmla="*/ 248984 w 247650"/>
                <a:gd name="connsiteY4" fmla="*/ 0 h 247650"/>
                <a:gd name="connsiteX5" fmla="*/ 248984 w 247650"/>
                <a:gd name="connsiteY5" fmla="*/ 248984 h 247650"/>
                <a:gd name="connsiteX6" fmla="*/ 29051 w 247650"/>
                <a:gd name="connsiteY6" fmla="*/ 220409 h 247650"/>
                <a:gd name="connsiteX7" fmla="*/ 220409 w 247650"/>
                <a:gd name="connsiteY7" fmla="*/ 220409 h 247650"/>
                <a:gd name="connsiteX8" fmla="*/ 220409 w 247650"/>
                <a:gd name="connsiteY8" fmla="*/ 29051 h 247650"/>
                <a:gd name="connsiteX9" fmla="*/ 29051 w 247650"/>
                <a:gd name="connsiteY9" fmla="*/ 220409 h 247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247650">
                  <a:moveTo>
                    <a:pt x="248984" y="248984"/>
                  </a:moveTo>
                  <a:lnTo>
                    <a:pt x="0" y="248984"/>
                  </a:lnTo>
                  <a:lnTo>
                    <a:pt x="0" y="234696"/>
                  </a:lnTo>
                  <a:cubicBezTo>
                    <a:pt x="0" y="105251"/>
                    <a:pt x="105251" y="0"/>
                    <a:pt x="234696" y="0"/>
                  </a:cubicBezTo>
                  <a:lnTo>
                    <a:pt x="248984" y="0"/>
                  </a:lnTo>
                  <a:lnTo>
                    <a:pt x="248984" y="248984"/>
                  </a:lnTo>
                  <a:close/>
                  <a:moveTo>
                    <a:pt x="29051" y="220409"/>
                  </a:moveTo>
                  <a:lnTo>
                    <a:pt x="220409" y="220409"/>
                  </a:lnTo>
                  <a:lnTo>
                    <a:pt x="220409" y="29051"/>
                  </a:lnTo>
                  <a:cubicBezTo>
                    <a:pt x="118110" y="36100"/>
                    <a:pt x="36100" y="118110"/>
                    <a:pt x="29051" y="220409"/>
                  </a:cubicBezTo>
                  <a:close/>
                </a:path>
              </a:pathLst>
            </a:custGeom>
            <a:solidFill>
              <a:srgbClr val="000000"/>
            </a:solidFill>
            <a:ln w="12700" cap="flat">
              <a:noFill/>
              <a:prstDash val="solid"/>
              <a:miter/>
            </a:ln>
          </p:spPr>
          <p:txBody>
            <a:bodyPr rtlCol="0" anchor="ctr"/>
            <a:lstStyle/>
            <a:p>
              <a:endParaRPr lang="en-US" dirty="0"/>
            </a:p>
          </p:txBody>
        </p:sp>
      </p:grpSp>
      <p:grpSp>
        <p:nvGrpSpPr>
          <p:cNvPr id="125" name="Group 124">
            <a:extLst>
              <a:ext uri="{FF2B5EF4-FFF2-40B4-BE49-F238E27FC236}">
                <a16:creationId xmlns:a16="http://schemas.microsoft.com/office/drawing/2014/main" id="{6BFB9C1C-0287-4BE6-B1A4-1432E398FB06}"/>
              </a:ext>
            </a:extLst>
          </p:cNvPr>
          <p:cNvGrpSpPr>
            <a:grpSpLocks noChangeAspect="1"/>
          </p:cNvGrpSpPr>
          <p:nvPr/>
        </p:nvGrpSpPr>
        <p:grpSpPr>
          <a:xfrm>
            <a:off x="10892463" y="1248282"/>
            <a:ext cx="231162" cy="231813"/>
            <a:chOff x="6654228" y="1029910"/>
            <a:chExt cx="438246" cy="439481"/>
          </a:xfrm>
        </p:grpSpPr>
        <p:sp>
          <p:nvSpPr>
            <p:cNvPr id="126" name="Freeform: Shape 125">
              <a:extLst>
                <a:ext uri="{FF2B5EF4-FFF2-40B4-BE49-F238E27FC236}">
                  <a16:creationId xmlns:a16="http://schemas.microsoft.com/office/drawing/2014/main" id="{EBA7F7A3-78CC-4ECD-8219-C185C8837382}"/>
                </a:ext>
              </a:extLst>
            </p:cNvPr>
            <p:cNvSpPr/>
            <p:nvPr/>
          </p:nvSpPr>
          <p:spPr>
            <a:xfrm>
              <a:off x="6654323" y="1029910"/>
              <a:ext cx="438151"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solidFill>
                <a:srgbClr val="000000"/>
              </a:solid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7D799E13-A184-45DD-8C86-FD7B44D18E9E}"/>
                </a:ext>
              </a:extLst>
            </p:cNvPr>
            <p:cNvSpPr/>
            <p:nvPr/>
          </p:nvSpPr>
          <p:spPr>
            <a:xfrm>
              <a:off x="6654228" y="1250316"/>
              <a:ext cx="219075" cy="219075"/>
            </a:xfrm>
            <a:custGeom>
              <a:avLst/>
              <a:gdLst>
                <a:gd name="connsiteX0" fmla="*/ 0 w 219075"/>
                <a:gd name="connsiteY0" fmla="*/ 0 h 219075"/>
                <a:gd name="connsiteX1" fmla="*/ 220409 w 219075"/>
                <a:gd name="connsiteY1" fmla="*/ 220409 h 219075"/>
                <a:gd name="connsiteX2" fmla="*/ 220409 w 219075"/>
                <a:gd name="connsiteY2" fmla="*/ 0 h 219075"/>
                <a:gd name="connsiteX3" fmla="*/ 0 w 219075"/>
                <a:gd name="connsiteY3" fmla="*/ 0 h 219075"/>
              </a:gdLst>
              <a:ahLst/>
              <a:cxnLst>
                <a:cxn ang="0">
                  <a:pos x="connsiteX0" y="connsiteY0"/>
                </a:cxn>
                <a:cxn ang="0">
                  <a:pos x="connsiteX1" y="connsiteY1"/>
                </a:cxn>
                <a:cxn ang="0">
                  <a:pos x="connsiteX2" y="connsiteY2"/>
                </a:cxn>
                <a:cxn ang="0">
                  <a:pos x="connsiteX3" y="connsiteY3"/>
                </a:cxn>
              </a:cxnLst>
              <a:rect l="l" t="t" r="r" b="b"/>
              <a:pathLst>
                <a:path w="219075" h="219075">
                  <a:moveTo>
                    <a:pt x="0" y="0"/>
                  </a:moveTo>
                  <a:cubicBezTo>
                    <a:pt x="0" y="121729"/>
                    <a:pt x="98679" y="220409"/>
                    <a:pt x="220409" y="220409"/>
                  </a:cubicBezTo>
                  <a:lnTo>
                    <a:pt x="220409" y="0"/>
                  </a:lnTo>
                  <a:lnTo>
                    <a:pt x="0" y="0"/>
                  </a:lnTo>
                  <a:close/>
                </a:path>
              </a:pathLst>
            </a:custGeom>
            <a:solidFill>
              <a:srgbClr val="FFFFFF"/>
            </a:solidFill>
            <a:ln w="12700" cap="flat">
              <a:solidFill>
                <a:schemeClr val="tx1"/>
              </a:solidFill>
              <a:prstDash val="solid"/>
              <a:miter/>
            </a:ln>
          </p:spPr>
          <p:txBody>
            <a:bodyPr rtlCol="0" anchor="ctr"/>
            <a:lstStyle/>
            <a:p>
              <a:endParaRPr lang="en-US" dirty="0"/>
            </a:p>
          </p:txBody>
        </p:sp>
      </p:grpSp>
      <p:sp>
        <p:nvSpPr>
          <p:cNvPr id="128" name="Freeform: Shape 127">
            <a:extLst>
              <a:ext uri="{FF2B5EF4-FFF2-40B4-BE49-F238E27FC236}">
                <a16:creationId xmlns:a16="http://schemas.microsoft.com/office/drawing/2014/main" id="{D2DF2813-65CD-4D19-B858-7217CF9C70FB}"/>
              </a:ext>
            </a:extLst>
          </p:cNvPr>
          <p:cNvSpPr>
            <a:spLocks noChangeAspect="1"/>
          </p:cNvSpPr>
          <p:nvPr/>
        </p:nvSpPr>
        <p:spPr>
          <a:xfrm>
            <a:off x="9577827" y="1240744"/>
            <a:ext cx="246888" cy="246888"/>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046" y="0"/>
                  <a:pt x="469392" y="105346"/>
                  <a:pt x="469392" y="234696"/>
                </a:cubicBezTo>
                <a:cubicBezTo>
                  <a:pt x="469487"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912" y="121063"/>
                  <a:pt x="348424" y="28575"/>
                  <a:pt x="234696" y="28575"/>
                </a:cubicBezTo>
                <a:close/>
              </a:path>
            </a:pathLst>
          </a:custGeom>
          <a:solidFill>
            <a:srgbClr val="000000"/>
          </a:solidFill>
          <a:ln w="12700" cap="flat">
            <a:noFill/>
            <a:prstDash val="solid"/>
            <a:miter/>
          </a:ln>
        </p:spPr>
        <p:txBody>
          <a:bodyPr rtlCol="0" anchor="ctr"/>
          <a:lstStyle/>
          <a:p>
            <a:endParaRPr lang="en-US" dirty="0"/>
          </a:p>
        </p:txBody>
      </p:sp>
      <p:grpSp>
        <p:nvGrpSpPr>
          <p:cNvPr id="129" name="Group 128">
            <a:extLst>
              <a:ext uri="{FF2B5EF4-FFF2-40B4-BE49-F238E27FC236}">
                <a16:creationId xmlns:a16="http://schemas.microsoft.com/office/drawing/2014/main" id="{7FF45855-DCE3-4B40-AD13-0E4BB5D5D7F7}"/>
              </a:ext>
            </a:extLst>
          </p:cNvPr>
          <p:cNvGrpSpPr>
            <a:grpSpLocks noChangeAspect="1"/>
          </p:cNvGrpSpPr>
          <p:nvPr/>
        </p:nvGrpSpPr>
        <p:grpSpPr>
          <a:xfrm>
            <a:off x="10454251" y="1240744"/>
            <a:ext cx="246888" cy="246888"/>
            <a:chOff x="6056249" y="1015621"/>
            <a:chExt cx="466725" cy="466725"/>
          </a:xfrm>
        </p:grpSpPr>
        <p:sp>
          <p:nvSpPr>
            <p:cNvPr id="130" name="Freeform: Shape 129">
              <a:extLst>
                <a:ext uri="{FF2B5EF4-FFF2-40B4-BE49-F238E27FC236}">
                  <a16:creationId xmlns:a16="http://schemas.microsoft.com/office/drawing/2014/main" id="{0234C19C-A12D-491A-A103-5A9AFA7AA88B}"/>
                </a:ext>
              </a:extLst>
            </p:cNvPr>
            <p:cNvSpPr/>
            <p:nvPr/>
          </p:nvSpPr>
          <p:spPr>
            <a:xfrm>
              <a:off x="6070536" y="1029909"/>
              <a:ext cx="438150" cy="438150"/>
            </a:xfrm>
            <a:custGeom>
              <a:avLst/>
              <a:gdLst>
                <a:gd name="connsiteX0" fmla="*/ 440817 w 438150"/>
                <a:gd name="connsiteY0" fmla="*/ 220409 h 438150"/>
                <a:gd name="connsiteX1" fmla="*/ 220409 w 438150"/>
                <a:gd name="connsiteY1" fmla="*/ 440817 h 438150"/>
                <a:gd name="connsiteX2" fmla="*/ 0 w 438150"/>
                <a:gd name="connsiteY2" fmla="*/ 220409 h 438150"/>
                <a:gd name="connsiteX3" fmla="*/ 220409 w 438150"/>
                <a:gd name="connsiteY3" fmla="*/ 0 h 438150"/>
                <a:gd name="connsiteX4" fmla="*/ 440817 w 438150"/>
                <a:gd name="connsiteY4" fmla="*/ 220409 h 4381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8150" h="438150">
                  <a:moveTo>
                    <a:pt x="440817" y="220409"/>
                  </a:moveTo>
                  <a:cubicBezTo>
                    <a:pt x="440817" y="342137"/>
                    <a:pt x="342137" y="440817"/>
                    <a:pt x="220409" y="440817"/>
                  </a:cubicBezTo>
                  <a:cubicBezTo>
                    <a:pt x="98680" y="440817"/>
                    <a:pt x="0" y="342137"/>
                    <a:pt x="0" y="220409"/>
                  </a:cubicBezTo>
                  <a:cubicBezTo>
                    <a:pt x="0" y="98680"/>
                    <a:pt x="98680" y="0"/>
                    <a:pt x="220409" y="0"/>
                  </a:cubicBezTo>
                  <a:cubicBezTo>
                    <a:pt x="342137" y="0"/>
                    <a:pt x="440817" y="98680"/>
                    <a:pt x="440817" y="220409"/>
                  </a:cubicBezTo>
                  <a:close/>
                </a:path>
              </a:pathLst>
            </a:custGeom>
            <a:solidFill>
              <a:srgbClr val="00ABAB"/>
            </a:solidFill>
            <a:ln w="12700"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66F0A168-667C-40B2-BF3D-5176014DCB3E}"/>
                </a:ext>
              </a:extLst>
            </p:cNvPr>
            <p:cNvSpPr/>
            <p:nvPr/>
          </p:nvSpPr>
          <p:spPr>
            <a:xfrm>
              <a:off x="6056249" y="1015621"/>
              <a:ext cx="466725" cy="466725"/>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141" y="0"/>
                    <a:pt x="469392" y="105346"/>
                    <a:pt x="469392" y="234696"/>
                  </a:cubicBezTo>
                  <a:cubicBezTo>
                    <a:pt x="469392"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817" y="121063"/>
                    <a:pt x="348329" y="28575"/>
                    <a:pt x="234696" y="28575"/>
                  </a:cubicBezTo>
                  <a:close/>
                </a:path>
              </a:pathLst>
            </a:custGeom>
            <a:solidFill>
              <a:srgbClr val="000000"/>
            </a:solidFill>
            <a:ln w="12700"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9D0A9DAA-117E-4E96-9A7A-F3D58CDED764}"/>
                </a:ext>
              </a:extLst>
            </p:cNvPr>
            <p:cNvSpPr/>
            <p:nvPr/>
          </p:nvSpPr>
          <p:spPr>
            <a:xfrm>
              <a:off x="6070536" y="1029909"/>
              <a:ext cx="219075" cy="438150"/>
            </a:xfrm>
            <a:custGeom>
              <a:avLst/>
              <a:gdLst>
                <a:gd name="connsiteX0" fmla="*/ 220409 w 219075"/>
                <a:gd name="connsiteY0" fmla="*/ 440817 h 438150"/>
                <a:gd name="connsiteX1" fmla="*/ 0 w 219075"/>
                <a:gd name="connsiteY1" fmla="*/ 220409 h 438150"/>
                <a:gd name="connsiteX2" fmla="*/ 220409 w 219075"/>
                <a:gd name="connsiteY2" fmla="*/ 0 h 438150"/>
                <a:gd name="connsiteX3" fmla="*/ 220409 w 219075"/>
                <a:gd name="connsiteY3" fmla="*/ 440817 h 438150"/>
              </a:gdLst>
              <a:ahLst/>
              <a:cxnLst>
                <a:cxn ang="0">
                  <a:pos x="connsiteX0" y="connsiteY0"/>
                </a:cxn>
                <a:cxn ang="0">
                  <a:pos x="connsiteX1" y="connsiteY1"/>
                </a:cxn>
                <a:cxn ang="0">
                  <a:pos x="connsiteX2" y="connsiteY2"/>
                </a:cxn>
                <a:cxn ang="0">
                  <a:pos x="connsiteX3" y="connsiteY3"/>
                </a:cxn>
              </a:cxnLst>
              <a:rect l="l" t="t" r="r" b="b"/>
              <a:pathLst>
                <a:path w="219075" h="438150">
                  <a:moveTo>
                    <a:pt x="220409" y="440817"/>
                  </a:moveTo>
                  <a:cubicBezTo>
                    <a:pt x="98679" y="440817"/>
                    <a:pt x="0" y="342138"/>
                    <a:pt x="0" y="220409"/>
                  </a:cubicBezTo>
                  <a:cubicBezTo>
                    <a:pt x="0" y="98679"/>
                    <a:pt x="98679" y="0"/>
                    <a:pt x="220409" y="0"/>
                  </a:cubicBezTo>
                  <a:lnTo>
                    <a:pt x="220409" y="440817"/>
                  </a:lnTo>
                  <a:close/>
                </a:path>
              </a:pathLst>
            </a:custGeom>
            <a:solidFill>
              <a:srgbClr val="FFFFFF"/>
            </a:solidFill>
            <a:ln w="12700"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E904B6BD-301D-4200-9FCB-198EEFADF23C}"/>
                </a:ext>
              </a:extLst>
            </p:cNvPr>
            <p:cNvSpPr/>
            <p:nvPr/>
          </p:nvSpPr>
          <p:spPr>
            <a:xfrm>
              <a:off x="6056249" y="1015621"/>
              <a:ext cx="247650" cy="466725"/>
            </a:xfrm>
            <a:custGeom>
              <a:avLst/>
              <a:gdLst>
                <a:gd name="connsiteX0" fmla="*/ 248984 w 247650"/>
                <a:gd name="connsiteY0" fmla="*/ 469392 h 466725"/>
                <a:gd name="connsiteX1" fmla="*/ 234696 w 247650"/>
                <a:gd name="connsiteY1" fmla="*/ 469392 h 466725"/>
                <a:gd name="connsiteX2" fmla="*/ 0 w 247650"/>
                <a:gd name="connsiteY2" fmla="*/ 234696 h 466725"/>
                <a:gd name="connsiteX3" fmla="*/ 234696 w 247650"/>
                <a:gd name="connsiteY3" fmla="*/ 0 h 466725"/>
                <a:gd name="connsiteX4" fmla="*/ 248984 w 247650"/>
                <a:gd name="connsiteY4" fmla="*/ 0 h 466725"/>
                <a:gd name="connsiteX5" fmla="*/ 248984 w 247650"/>
                <a:gd name="connsiteY5" fmla="*/ 469392 h 466725"/>
                <a:gd name="connsiteX6" fmla="*/ 220409 w 247650"/>
                <a:gd name="connsiteY6" fmla="*/ 29051 h 466725"/>
                <a:gd name="connsiteX7" fmla="*/ 28480 w 247650"/>
                <a:gd name="connsiteY7" fmla="*/ 234696 h 466725"/>
                <a:gd name="connsiteX8" fmla="*/ 220313 w 247650"/>
                <a:gd name="connsiteY8" fmla="*/ 440341 h 466725"/>
                <a:gd name="connsiteX9" fmla="*/ 220313 w 247650"/>
                <a:gd name="connsiteY9" fmla="*/ 29051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7650" h="466725">
                  <a:moveTo>
                    <a:pt x="248984" y="469392"/>
                  </a:moveTo>
                  <a:lnTo>
                    <a:pt x="234696" y="469392"/>
                  </a:lnTo>
                  <a:cubicBezTo>
                    <a:pt x="105251" y="469392"/>
                    <a:pt x="0" y="364141"/>
                    <a:pt x="0" y="234696"/>
                  </a:cubicBezTo>
                  <a:cubicBezTo>
                    <a:pt x="0" y="105251"/>
                    <a:pt x="105346" y="0"/>
                    <a:pt x="234696" y="0"/>
                  </a:cubicBezTo>
                  <a:lnTo>
                    <a:pt x="248984" y="0"/>
                  </a:lnTo>
                  <a:lnTo>
                    <a:pt x="248984" y="469392"/>
                  </a:lnTo>
                  <a:close/>
                  <a:moveTo>
                    <a:pt x="220409" y="29051"/>
                  </a:moveTo>
                  <a:cubicBezTo>
                    <a:pt x="113348" y="36385"/>
                    <a:pt x="28480" y="125825"/>
                    <a:pt x="28480" y="234696"/>
                  </a:cubicBezTo>
                  <a:cubicBezTo>
                    <a:pt x="28480" y="343567"/>
                    <a:pt x="113348" y="433007"/>
                    <a:pt x="220313" y="440341"/>
                  </a:cubicBezTo>
                  <a:lnTo>
                    <a:pt x="220313" y="29051"/>
                  </a:lnTo>
                  <a:close/>
                </a:path>
              </a:pathLst>
            </a:custGeom>
            <a:solidFill>
              <a:srgbClr val="000000"/>
            </a:solidFill>
            <a:ln w="12700" cap="flat">
              <a:noFill/>
              <a:prstDash val="solid"/>
              <a:miter/>
            </a:ln>
          </p:spPr>
          <p:txBody>
            <a:bodyPr rtlCol="0" anchor="ctr"/>
            <a:lstStyle/>
            <a:p>
              <a:endParaRPr lang="en-US" dirty="0"/>
            </a:p>
          </p:txBody>
        </p:sp>
      </p:grpSp>
      <p:grpSp>
        <p:nvGrpSpPr>
          <p:cNvPr id="136" name="Group 135">
            <a:extLst>
              <a:ext uri="{FF2B5EF4-FFF2-40B4-BE49-F238E27FC236}">
                <a16:creationId xmlns:a16="http://schemas.microsoft.com/office/drawing/2014/main" id="{E0A2680C-E345-4438-9F78-52559E23F89A}"/>
              </a:ext>
            </a:extLst>
          </p:cNvPr>
          <p:cNvGrpSpPr/>
          <p:nvPr/>
        </p:nvGrpSpPr>
        <p:grpSpPr>
          <a:xfrm>
            <a:off x="11314949" y="1240744"/>
            <a:ext cx="246888" cy="246888"/>
            <a:chOff x="10807698" y="652541"/>
            <a:chExt cx="246888" cy="246888"/>
          </a:xfrm>
        </p:grpSpPr>
        <p:sp>
          <p:nvSpPr>
            <p:cNvPr id="135" name="Oval 134">
              <a:extLst>
                <a:ext uri="{FF2B5EF4-FFF2-40B4-BE49-F238E27FC236}">
                  <a16:creationId xmlns:a16="http://schemas.microsoft.com/office/drawing/2014/main" id="{4E3D2B3A-1B73-452C-8532-FBD2128EFC11}"/>
                </a:ext>
              </a:extLst>
            </p:cNvPr>
            <p:cNvSpPr>
              <a:spLocks noChangeAspect="1"/>
            </p:cNvSpPr>
            <p:nvPr/>
          </p:nvSpPr>
          <p:spPr bwMode="gray">
            <a:xfrm>
              <a:off x="10816842" y="662175"/>
              <a:ext cx="228600" cy="228600"/>
            </a:xfrm>
            <a:prstGeom prst="ellipse">
              <a:avLst/>
            </a:prstGeom>
            <a:solidFill>
              <a:srgbClr val="00ABAB"/>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134" name="Freeform: Shape 133">
              <a:extLst>
                <a:ext uri="{FF2B5EF4-FFF2-40B4-BE49-F238E27FC236}">
                  <a16:creationId xmlns:a16="http://schemas.microsoft.com/office/drawing/2014/main" id="{46C87615-2E47-4471-A1BF-CF3D2F1AE890}"/>
                </a:ext>
              </a:extLst>
            </p:cNvPr>
            <p:cNvSpPr>
              <a:spLocks noChangeAspect="1"/>
            </p:cNvSpPr>
            <p:nvPr/>
          </p:nvSpPr>
          <p:spPr>
            <a:xfrm>
              <a:off x="10807698" y="652541"/>
              <a:ext cx="246888" cy="246888"/>
            </a:xfrm>
            <a:custGeom>
              <a:avLst/>
              <a:gdLst>
                <a:gd name="connsiteX0" fmla="*/ 234696 w 466725"/>
                <a:gd name="connsiteY0" fmla="*/ 469392 h 466725"/>
                <a:gd name="connsiteX1" fmla="*/ 0 w 466725"/>
                <a:gd name="connsiteY1" fmla="*/ 234696 h 466725"/>
                <a:gd name="connsiteX2" fmla="*/ 234696 w 466725"/>
                <a:gd name="connsiteY2" fmla="*/ 0 h 466725"/>
                <a:gd name="connsiteX3" fmla="*/ 469392 w 466725"/>
                <a:gd name="connsiteY3" fmla="*/ 234696 h 466725"/>
                <a:gd name="connsiteX4" fmla="*/ 234696 w 466725"/>
                <a:gd name="connsiteY4" fmla="*/ 469392 h 466725"/>
                <a:gd name="connsiteX5" fmla="*/ 234696 w 466725"/>
                <a:gd name="connsiteY5" fmla="*/ 28575 h 466725"/>
                <a:gd name="connsiteX6" fmla="*/ 28575 w 466725"/>
                <a:gd name="connsiteY6" fmla="*/ 234696 h 466725"/>
                <a:gd name="connsiteX7" fmla="*/ 234696 w 466725"/>
                <a:gd name="connsiteY7" fmla="*/ 440817 h 466725"/>
                <a:gd name="connsiteX8" fmla="*/ 440817 w 466725"/>
                <a:gd name="connsiteY8" fmla="*/ 234696 h 466725"/>
                <a:gd name="connsiteX9" fmla="*/ 234696 w 466725"/>
                <a:gd name="connsiteY9" fmla="*/ 28575 h 466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66725" h="466725">
                  <a:moveTo>
                    <a:pt x="234696" y="469392"/>
                  </a:moveTo>
                  <a:cubicBezTo>
                    <a:pt x="105251" y="469392"/>
                    <a:pt x="0" y="364141"/>
                    <a:pt x="0" y="234696"/>
                  </a:cubicBezTo>
                  <a:cubicBezTo>
                    <a:pt x="0" y="105251"/>
                    <a:pt x="105346" y="0"/>
                    <a:pt x="234696" y="0"/>
                  </a:cubicBezTo>
                  <a:cubicBezTo>
                    <a:pt x="364046" y="0"/>
                    <a:pt x="469392" y="105346"/>
                    <a:pt x="469392" y="234696"/>
                  </a:cubicBezTo>
                  <a:cubicBezTo>
                    <a:pt x="469487" y="364141"/>
                    <a:pt x="364141" y="469392"/>
                    <a:pt x="234696" y="469392"/>
                  </a:cubicBezTo>
                  <a:close/>
                  <a:moveTo>
                    <a:pt x="234696" y="28575"/>
                  </a:moveTo>
                  <a:cubicBezTo>
                    <a:pt x="121063" y="28575"/>
                    <a:pt x="28575" y="121063"/>
                    <a:pt x="28575" y="234696"/>
                  </a:cubicBezTo>
                  <a:cubicBezTo>
                    <a:pt x="28575" y="348329"/>
                    <a:pt x="121063" y="440817"/>
                    <a:pt x="234696" y="440817"/>
                  </a:cubicBezTo>
                  <a:cubicBezTo>
                    <a:pt x="348329" y="440817"/>
                    <a:pt x="440817" y="348329"/>
                    <a:pt x="440817" y="234696"/>
                  </a:cubicBezTo>
                  <a:cubicBezTo>
                    <a:pt x="440912" y="121063"/>
                    <a:pt x="348424" y="28575"/>
                    <a:pt x="234696" y="28575"/>
                  </a:cubicBezTo>
                  <a:close/>
                </a:path>
              </a:pathLst>
            </a:custGeom>
            <a:solidFill>
              <a:srgbClr val="000000"/>
            </a:solidFill>
            <a:ln w="1270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2226282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How does Mendix support RAD ?</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1051306" y="2685225"/>
            <a:ext cx="3683485" cy="2031325"/>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Mendix provides all the tools and environments that you can use to build and manage the apps. </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This includes everything that we need in order to communicate with our team and other Mendix developers, improve and showcase our skills to the world, and find help when we get stuck. </a:t>
            </a:r>
          </a:p>
        </p:txBody>
      </p:sp>
      <p:sp>
        <p:nvSpPr>
          <p:cNvPr id="9" name="Rectangle: Rounded Corners 8">
            <a:extLst>
              <a:ext uri="{FF2B5EF4-FFF2-40B4-BE49-F238E27FC236}">
                <a16:creationId xmlns:a16="http://schemas.microsoft.com/office/drawing/2014/main" id="{275B29C0-6323-4DB4-8586-3F5053AECD8E}"/>
              </a:ext>
            </a:extLst>
          </p:cNvPr>
          <p:cNvSpPr/>
          <p:nvPr/>
        </p:nvSpPr>
        <p:spPr>
          <a:xfrm>
            <a:off x="838200" y="2317649"/>
            <a:ext cx="4109698" cy="2766478"/>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36A86BA-1EDD-4453-82FB-441484E64558}"/>
              </a:ext>
            </a:extLst>
          </p:cNvPr>
          <p:cNvPicPr>
            <a:picLocks noChangeAspect="1"/>
          </p:cNvPicPr>
          <p:nvPr/>
        </p:nvPicPr>
        <p:blipFill>
          <a:blip r:embed="rId3"/>
          <a:stretch>
            <a:fillRect/>
          </a:stretch>
        </p:blipFill>
        <p:spPr>
          <a:xfrm>
            <a:off x="5687506" y="835287"/>
            <a:ext cx="5172172" cy="5874276"/>
          </a:xfrm>
          <a:prstGeom prst="rect">
            <a:avLst/>
          </a:prstGeom>
        </p:spPr>
      </p:pic>
      <p:cxnSp>
        <p:nvCxnSpPr>
          <p:cNvPr id="10" name="Straight Connector 9">
            <a:extLst>
              <a:ext uri="{FF2B5EF4-FFF2-40B4-BE49-F238E27FC236}">
                <a16:creationId xmlns:a16="http://schemas.microsoft.com/office/drawing/2014/main" id="{8C6D076F-B38A-4680-AC2A-930E23068979}"/>
              </a:ext>
            </a:extLst>
          </p:cNvPr>
          <p:cNvCxnSpPr>
            <a:cxnSpLocks/>
          </p:cNvCxnSpPr>
          <p:nvPr/>
        </p:nvCxnSpPr>
        <p:spPr>
          <a:xfrm>
            <a:off x="5463374" y="1206631"/>
            <a:ext cx="0" cy="5316717"/>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524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What is the design principle of Mendix?</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687371" y="1208008"/>
            <a:ext cx="10980754" cy="523220"/>
          </a:xfrm>
          <a:prstGeom prst="rect">
            <a:avLst/>
          </a:prstGeom>
        </p:spPr>
        <p:txBody>
          <a:bodyPr wrap="square">
            <a:spAutoFit/>
          </a:bodyPr>
          <a:lstStyle/>
          <a:p>
            <a:pPr algn="just"/>
            <a:r>
              <a:rPr lang="en-US" sz="1400" dirty="0">
                <a:solidFill>
                  <a:srgbClr val="424242"/>
                </a:solidFill>
                <a:latin typeface="Open Sans" panose="020B0606030504020204" pitchFamily="34" charset="0"/>
              </a:rPr>
              <a:t>Mendix is powered by </a:t>
            </a:r>
            <a:r>
              <a:rPr lang="en-US" sz="1400" b="1" dirty="0">
                <a:solidFill>
                  <a:srgbClr val="424242"/>
                </a:solidFill>
                <a:latin typeface="Open Sans" panose="020B0606030504020204" pitchFamily="34" charset="0"/>
              </a:rPr>
              <a:t>Atlas UI </a:t>
            </a:r>
            <a:r>
              <a:rPr lang="en-US" sz="1400" dirty="0">
                <a:solidFill>
                  <a:srgbClr val="424242"/>
                </a:solidFill>
                <a:latin typeface="Open Sans" panose="020B0606030504020204" pitchFamily="34" charset="0"/>
              </a:rPr>
              <a:t>which is a design framework that makes building elegant user experiences a rapid process. It is the design language that brings great user experiences to enterprise apps</a:t>
            </a:r>
          </a:p>
        </p:txBody>
      </p:sp>
      <p:sp>
        <p:nvSpPr>
          <p:cNvPr id="6" name="Rectangle 5">
            <a:extLst>
              <a:ext uri="{FF2B5EF4-FFF2-40B4-BE49-F238E27FC236}">
                <a16:creationId xmlns:a16="http://schemas.microsoft.com/office/drawing/2014/main" id="{13BDD45D-B0E6-4E53-881D-C4ADF6B6477E}"/>
              </a:ext>
            </a:extLst>
          </p:cNvPr>
          <p:cNvSpPr/>
          <p:nvPr/>
        </p:nvSpPr>
        <p:spPr>
          <a:xfrm>
            <a:off x="687371" y="2233672"/>
            <a:ext cx="4884754" cy="2677656"/>
          </a:xfrm>
          <a:prstGeom prst="rect">
            <a:avLst/>
          </a:prstGeom>
        </p:spPr>
        <p:txBody>
          <a:bodyPr wrap="square">
            <a:spAutoFit/>
          </a:bodyPr>
          <a:lstStyle/>
          <a:p>
            <a:pPr algn="just"/>
            <a:r>
              <a:rPr lang="en-US" sz="1400" dirty="0">
                <a:solidFill>
                  <a:srgbClr val="424242"/>
                </a:solidFill>
                <a:latin typeface="Open Sans" panose="020B0606030504020204" pitchFamily="34" charset="0"/>
              </a:rPr>
              <a:t>Atlas UI is based on three design principles:</a:t>
            </a:r>
          </a:p>
          <a:p>
            <a:pPr algn="just"/>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Simplicity</a:t>
            </a:r>
            <a:r>
              <a:rPr lang="en-US" sz="1400" dirty="0">
                <a:solidFill>
                  <a:srgbClr val="424242"/>
                </a:solidFill>
                <a:latin typeface="Open Sans" panose="020B0606030504020204" pitchFamily="34" charset="0"/>
              </a:rPr>
              <a:t>: Freedom from complexity, helps you focus on what is important</a:t>
            </a:r>
          </a:p>
          <a:p>
            <a:pPr algn="just"/>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Harmony</a:t>
            </a:r>
            <a:r>
              <a:rPr lang="en-US" sz="1400" dirty="0">
                <a:solidFill>
                  <a:srgbClr val="424242"/>
                </a:solidFill>
                <a:latin typeface="Open Sans" panose="020B0606030504020204" pitchFamily="34" charset="0"/>
              </a:rPr>
              <a:t>: Create familiarity and consistency throughout your apps landscape, regardless of the device you use</a:t>
            </a:r>
          </a:p>
          <a:p>
            <a:pPr algn="just"/>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Flexibility</a:t>
            </a:r>
            <a:r>
              <a:rPr lang="en-US" sz="1400" dirty="0">
                <a:solidFill>
                  <a:srgbClr val="424242"/>
                </a:solidFill>
                <a:latin typeface="Open Sans" panose="020B0606030504020204" pitchFamily="34" charset="0"/>
              </a:rPr>
              <a:t>: Design apps that look good and scale in all situations without losing an intuitive and consistent experience</a:t>
            </a:r>
          </a:p>
        </p:txBody>
      </p:sp>
      <p:pic>
        <p:nvPicPr>
          <p:cNvPr id="1026" name="Picture 2" descr="https://docs.mendix.com/howto/front-end/attachments/howto/atlas_ui_preview.png">
            <a:extLst>
              <a:ext uri="{FF2B5EF4-FFF2-40B4-BE49-F238E27FC236}">
                <a16:creationId xmlns:a16="http://schemas.microsoft.com/office/drawing/2014/main" id="{7E5F71A3-8458-4637-BD0C-EC24746516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9151" y="2131338"/>
            <a:ext cx="6031067" cy="375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5053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Design Elements of Atlas UI Framework</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687371" y="1246108"/>
            <a:ext cx="10980754" cy="307777"/>
          </a:xfrm>
          <a:prstGeom prst="rect">
            <a:avLst/>
          </a:prstGeom>
        </p:spPr>
        <p:txBody>
          <a:bodyPr wrap="square">
            <a:spAutoFit/>
          </a:bodyPr>
          <a:lstStyle/>
          <a:p>
            <a:pPr algn="just"/>
            <a:r>
              <a:rPr lang="en-US" sz="1400" dirty="0">
                <a:solidFill>
                  <a:srgbClr val="424242"/>
                </a:solidFill>
                <a:latin typeface="Open Sans" panose="020B0606030504020204" pitchFamily="34" charset="0"/>
              </a:rPr>
              <a:t>The Atlas UI Framework consists of five design elements:</a:t>
            </a:r>
          </a:p>
        </p:txBody>
      </p:sp>
      <p:sp>
        <p:nvSpPr>
          <p:cNvPr id="6" name="Rectangle 5">
            <a:extLst>
              <a:ext uri="{FF2B5EF4-FFF2-40B4-BE49-F238E27FC236}">
                <a16:creationId xmlns:a16="http://schemas.microsoft.com/office/drawing/2014/main" id="{13BDD45D-B0E6-4E53-881D-C4ADF6B6477E}"/>
              </a:ext>
            </a:extLst>
          </p:cNvPr>
          <p:cNvSpPr/>
          <p:nvPr/>
        </p:nvSpPr>
        <p:spPr>
          <a:xfrm>
            <a:off x="687371" y="1681222"/>
            <a:ext cx="4884754" cy="4616648"/>
          </a:xfrm>
          <a:prstGeom prst="rect">
            <a:avLst/>
          </a:prstGeom>
        </p:spPr>
        <p:txBody>
          <a:bodyPr wrap="square">
            <a:spAutoFit/>
          </a:bodyPr>
          <a:lstStyle/>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Navigation Layouts</a:t>
            </a:r>
            <a:r>
              <a:rPr lang="en-US" sz="1400" dirty="0">
                <a:solidFill>
                  <a:srgbClr val="424242"/>
                </a:solidFill>
                <a:latin typeface="Open Sans" panose="020B0606030504020204" pitchFamily="34" charset="0"/>
              </a:rPr>
              <a:t>: These layouts are the frame within which your dynamic pages are housed, and provide consistent structure throughout your app.</a:t>
            </a:r>
          </a:p>
          <a:p>
            <a:pPr marL="285750" indent="-285750" algn="just">
              <a:buFont typeface="Wingdings" panose="05000000000000000000" pitchFamily="2" charset="2"/>
              <a:buChar char="§"/>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Page Templates</a:t>
            </a:r>
            <a:r>
              <a:rPr lang="en-US" sz="1400" dirty="0">
                <a:solidFill>
                  <a:srgbClr val="424242"/>
                </a:solidFill>
                <a:latin typeface="Open Sans" panose="020B0606030504020204" pitchFamily="34" charset="0"/>
              </a:rPr>
              <a:t>: Page templates are pre-designed collections of building blocks that can be used as-is, or can be enhanced with custom building blocks and widgets.</a:t>
            </a:r>
          </a:p>
          <a:p>
            <a:pPr marL="285750" indent="-285750" algn="just">
              <a:buFont typeface="Wingdings" panose="05000000000000000000" pitchFamily="2" charset="2"/>
              <a:buChar char="§"/>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Building Blocks</a:t>
            </a:r>
            <a:r>
              <a:rPr lang="en-US" sz="1400" dirty="0">
                <a:solidFill>
                  <a:srgbClr val="424242"/>
                </a:solidFill>
                <a:latin typeface="Open Sans" panose="020B0606030504020204" pitchFamily="34" charset="0"/>
              </a:rPr>
              <a:t>: Building blocks are single-purpose user interface elements, comprised of multiple widgets and styling.</a:t>
            </a:r>
          </a:p>
          <a:p>
            <a:pPr marL="285750" indent="-285750" algn="just">
              <a:buFont typeface="Wingdings" panose="05000000000000000000" pitchFamily="2" charset="2"/>
              <a:buChar char="§"/>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Widgets</a:t>
            </a:r>
            <a:r>
              <a:rPr lang="en-US" sz="1400" dirty="0">
                <a:solidFill>
                  <a:srgbClr val="424242"/>
                </a:solidFill>
                <a:latin typeface="Open Sans" panose="020B0606030504020204" pitchFamily="34" charset="0"/>
              </a:rPr>
              <a:t>: Widgets are small user interface elements (alerts, buttons, charts, etc.) used to enhance existing building blocks.</a:t>
            </a:r>
          </a:p>
          <a:p>
            <a:pPr marL="285750" indent="-285750" algn="just">
              <a:buFont typeface="Wingdings" panose="05000000000000000000" pitchFamily="2" charset="2"/>
              <a:buChar char="§"/>
            </a:pPr>
            <a:endParaRPr lang="en-US" sz="1400" dirty="0">
              <a:solidFill>
                <a:srgbClr val="424242"/>
              </a:solidFill>
              <a:latin typeface="Open Sans" panose="020B0606030504020204" pitchFamily="34" charset="0"/>
            </a:endParaRPr>
          </a:p>
          <a:p>
            <a:pPr marL="285750" indent="-285750" algn="just">
              <a:buFont typeface="Wingdings" panose="05000000000000000000" pitchFamily="2" charset="2"/>
              <a:buChar char="§"/>
            </a:pPr>
            <a:r>
              <a:rPr lang="en-US" sz="1400" b="1" dirty="0">
                <a:solidFill>
                  <a:srgbClr val="424242"/>
                </a:solidFill>
                <a:latin typeface="Open Sans" panose="020B0606030504020204" pitchFamily="34" charset="0"/>
              </a:rPr>
              <a:t>Design Properties</a:t>
            </a:r>
            <a:r>
              <a:rPr lang="en-US" sz="1400" dirty="0">
                <a:solidFill>
                  <a:srgbClr val="424242"/>
                </a:solidFill>
                <a:latin typeface="Open Sans" panose="020B0606030504020204" pitchFamily="34" charset="0"/>
              </a:rPr>
              <a:t>: You can further customize widgets by changing their design properties. Colors, text, and many other variables can be altered to make the widget what you need it to be.</a:t>
            </a:r>
          </a:p>
        </p:txBody>
      </p:sp>
      <p:pic>
        <p:nvPicPr>
          <p:cNvPr id="3" name="Picture 2" descr="Application Design Screenshot">
            <a:extLst>
              <a:ext uri="{FF2B5EF4-FFF2-40B4-BE49-F238E27FC236}">
                <a16:creationId xmlns:a16="http://schemas.microsoft.com/office/drawing/2014/main" id="{1EB58F44-FEDD-4E7B-9F28-B522DEADBCA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5078" y="1895474"/>
            <a:ext cx="6201172"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19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What is the development process in Mendix?</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687371" y="1750933"/>
            <a:ext cx="5257800" cy="3416320"/>
          </a:xfrm>
          <a:prstGeom prst="rect">
            <a:avLst/>
          </a:prstGeom>
        </p:spPr>
        <p:txBody>
          <a:bodyPr wrap="square">
            <a:spAutoFit/>
          </a:bodyPr>
          <a:lstStyle/>
          <a:p>
            <a:pPr algn="just"/>
            <a:r>
              <a:rPr lang="en-US" dirty="0">
                <a:solidFill>
                  <a:srgbClr val="424242"/>
                </a:solidFill>
                <a:latin typeface="Open Sans" panose="020B0606030504020204" pitchFamily="34" charset="0"/>
              </a:rPr>
              <a:t>Mendix is the only high-productivity application platform (</a:t>
            </a:r>
            <a:r>
              <a:rPr lang="en-US" dirty="0" err="1">
                <a:solidFill>
                  <a:srgbClr val="424242"/>
                </a:solidFill>
                <a:latin typeface="Open Sans" panose="020B0606030504020204" pitchFamily="34" charset="0"/>
              </a:rPr>
              <a:t>hpaPaaS</a:t>
            </a:r>
            <a:r>
              <a:rPr lang="en-US" dirty="0">
                <a:solidFill>
                  <a:srgbClr val="424242"/>
                </a:solidFill>
                <a:latin typeface="Open Sans" panose="020B0606030504020204" pitchFamily="34" charset="0"/>
              </a:rPr>
              <a:t>) for low-code app development that provides a comprehensive and integrated set of tools and services for managing the entire app lifecycle.</a:t>
            </a:r>
          </a:p>
          <a:p>
            <a:pPr algn="just"/>
            <a:endParaRPr lang="en-US" dirty="0">
              <a:solidFill>
                <a:srgbClr val="424242"/>
              </a:solidFill>
              <a:latin typeface="Open Sans" panose="020B0606030504020204" pitchFamily="34" charset="0"/>
            </a:endParaRPr>
          </a:p>
          <a:p>
            <a:pPr marL="285750" indent="-285750" algn="just">
              <a:buFont typeface="Arial" panose="020B0604020202020204" pitchFamily="34" charset="0"/>
              <a:buChar char="•"/>
            </a:pPr>
            <a:r>
              <a:rPr lang="en-US" dirty="0">
                <a:solidFill>
                  <a:srgbClr val="424242"/>
                </a:solidFill>
                <a:latin typeface="Open Sans" panose="020B0606030504020204" pitchFamily="34" charset="0"/>
              </a:rPr>
              <a:t>Capture : Requirements </a:t>
            </a:r>
          </a:p>
          <a:p>
            <a:pPr marL="285750" indent="-285750" algn="just">
              <a:buFont typeface="Arial" panose="020B0604020202020204" pitchFamily="34" charset="0"/>
              <a:buChar char="•"/>
            </a:pPr>
            <a:r>
              <a:rPr lang="en-US" dirty="0">
                <a:solidFill>
                  <a:srgbClr val="424242"/>
                </a:solidFill>
                <a:latin typeface="Open Sans" panose="020B0606030504020204" pitchFamily="34" charset="0"/>
              </a:rPr>
              <a:t>Plan :</a:t>
            </a:r>
          </a:p>
          <a:p>
            <a:pPr marL="285750" indent="-285750" algn="just">
              <a:buFont typeface="Arial" panose="020B0604020202020204" pitchFamily="34" charset="0"/>
              <a:buChar char="•"/>
            </a:pPr>
            <a:r>
              <a:rPr lang="en-US" dirty="0">
                <a:solidFill>
                  <a:srgbClr val="424242"/>
                </a:solidFill>
                <a:latin typeface="Open Sans" panose="020B0606030504020204" pitchFamily="34" charset="0"/>
              </a:rPr>
              <a:t>Develop :</a:t>
            </a:r>
          </a:p>
          <a:p>
            <a:pPr marL="285750" indent="-285750" algn="just">
              <a:buFont typeface="Arial" panose="020B0604020202020204" pitchFamily="34" charset="0"/>
              <a:buChar char="•"/>
            </a:pPr>
            <a:r>
              <a:rPr lang="en-US" dirty="0">
                <a:solidFill>
                  <a:srgbClr val="424242"/>
                </a:solidFill>
                <a:latin typeface="Open Sans" panose="020B0606030504020204" pitchFamily="34" charset="0"/>
              </a:rPr>
              <a:t>Deploy :</a:t>
            </a:r>
          </a:p>
          <a:p>
            <a:pPr marL="285750" indent="-285750" algn="just">
              <a:buFont typeface="Arial" panose="020B0604020202020204" pitchFamily="34" charset="0"/>
              <a:buChar char="•"/>
            </a:pPr>
            <a:r>
              <a:rPr lang="en-US" dirty="0">
                <a:solidFill>
                  <a:srgbClr val="424242"/>
                </a:solidFill>
                <a:latin typeface="Open Sans" panose="020B0606030504020204" pitchFamily="34" charset="0"/>
              </a:rPr>
              <a:t>Review :</a:t>
            </a:r>
          </a:p>
          <a:p>
            <a:pPr marL="285750" indent="-285750" algn="just">
              <a:buFont typeface="Arial" panose="020B0604020202020204" pitchFamily="34" charset="0"/>
              <a:buChar char="•"/>
            </a:pPr>
            <a:endParaRPr lang="en-US" dirty="0"/>
          </a:p>
        </p:txBody>
      </p:sp>
      <p:pic>
        <p:nvPicPr>
          <p:cNvPr id="9" name="Picture 2" descr="Application Development Cycle Chart">
            <a:extLst>
              <a:ext uri="{FF2B5EF4-FFF2-40B4-BE49-F238E27FC236}">
                <a16:creationId xmlns:a16="http://schemas.microsoft.com/office/drawing/2014/main" id="{91D8D56D-96F4-4531-B60F-D33C5F21217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1973" b="5324"/>
          <a:stretch/>
        </p:blipFill>
        <p:spPr bwMode="auto">
          <a:xfrm>
            <a:off x="5945171" y="1676727"/>
            <a:ext cx="6016238" cy="3490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01111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66A50169-443A-4FE4-A823-0A75D6D0591C}"/>
              </a:ext>
            </a:extLst>
          </p:cNvPr>
          <p:cNvSpPr/>
          <p:nvPr/>
        </p:nvSpPr>
        <p:spPr bwMode="gray">
          <a:xfrm>
            <a:off x="469900" y="1947885"/>
            <a:ext cx="11252200" cy="4031866"/>
          </a:xfrm>
          <a:prstGeom prst="rect">
            <a:avLst/>
          </a:prstGeom>
          <a:solidFill>
            <a:schemeClr val="bg1"/>
          </a:solidFill>
          <a:ln w="19050" algn="ctr">
            <a:solidFill>
              <a:schemeClr val="bg1">
                <a:lumMod val="75000"/>
              </a:schemeClr>
            </a:solid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dirty="0">
              <a:solidFill>
                <a:schemeClr val="bg1"/>
              </a:solidFill>
            </a:endParaRPr>
          </a:p>
        </p:txBody>
      </p:sp>
      <p:sp>
        <p:nvSpPr>
          <p:cNvPr id="5" name="Text Placeholder 4">
            <a:extLst>
              <a:ext uri="{FF2B5EF4-FFF2-40B4-BE49-F238E27FC236}">
                <a16:creationId xmlns:a16="http://schemas.microsoft.com/office/drawing/2014/main" id="{9050CF67-910C-415D-A8FE-62B6D36D4F37}"/>
              </a:ext>
            </a:extLst>
          </p:cNvPr>
          <p:cNvSpPr>
            <a:spLocks noGrp="1"/>
          </p:cNvSpPr>
          <p:nvPr>
            <p:ph type="body" sz="quarter" idx="13"/>
          </p:nvPr>
        </p:nvSpPr>
        <p:spPr/>
        <p:txBody>
          <a:bodyPr/>
          <a:lstStyle/>
          <a:p>
            <a:r>
              <a:rPr lang="en-US" dirty="0"/>
              <a:t>Accelerate every step of your app journey</a:t>
            </a:r>
          </a:p>
        </p:txBody>
      </p:sp>
      <p:sp>
        <p:nvSpPr>
          <p:cNvPr id="4" name="Title 3">
            <a:extLst>
              <a:ext uri="{FF2B5EF4-FFF2-40B4-BE49-F238E27FC236}">
                <a16:creationId xmlns:a16="http://schemas.microsoft.com/office/drawing/2014/main" id="{3C98BE95-F378-4F25-89E4-41578478FB73}"/>
              </a:ext>
            </a:extLst>
          </p:cNvPr>
          <p:cNvSpPr>
            <a:spLocks noGrp="1"/>
          </p:cNvSpPr>
          <p:nvPr>
            <p:ph type="title"/>
          </p:nvPr>
        </p:nvSpPr>
        <p:spPr/>
        <p:txBody>
          <a:bodyPr/>
          <a:lstStyle/>
          <a:p>
            <a:r>
              <a:rPr lang="en-US" dirty="0"/>
              <a:t>Mendix on SAP Cloud Platform</a:t>
            </a:r>
          </a:p>
        </p:txBody>
      </p:sp>
      <p:grpSp>
        <p:nvGrpSpPr>
          <p:cNvPr id="58" name="Group 57">
            <a:extLst>
              <a:ext uri="{FF2B5EF4-FFF2-40B4-BE49-F238E27FC236}">
                <a16:creationId xmlns:a16="http://schemas.microsoft.com/office/drawing/2014/main" id="{8F2C0C88-E61D-49C0-9BAD-0B9193988C45}"/>
              </a:ext>
            </a:extLst>
          </p:cNvPr>
          <p:cNvGrpSpPr/>
          <p:nvPr/>
        </p:nvGrpSpPr>
        <p:grpSpPr>
          <a:xfrm>
            <a:off x="764289" y="2258786"/>
            <a:ext cx="10748721" cy="3437703"/>
            <a:chOff x="764289" y="1733521"/>
            <a:chExt cx="10748721" cy="3437703"/>
          </a:xfrm>
        </p:grpSpPr>
        <p:grpSp>
          <p:nvGrpSpPr>
            <p:cNvPr id="31" name="Group 30">
              <a:extLst>
                <a:ext uri="{FF2B5EF4-FFF2-40B4-BE49-F238E27FC236}">
                  <a16:creationId xmlns:a16="http://schemas.microsoft.com/office/drawing/2014/main" id="{4AE80870-A5B0-4EB1-9A45-8F3DEB6053B3}"/>
                </a:ext>
              </a:extLst>
            </p:cNvPr>
            <p:cNvGrpSpPr>
              <a:grpSpLocks noChangeAspect="1"/>
            </p:cNvGrpSpPr>
            <p:nvPr/>
          </p:nvGrpSpPr>
          <p:grpSpPr>
            <a:xfrm>
              <a:off x="4739664" y="2181556"/>
              <a:ext cx="2743200" cy="2743200"/>
              <a:chOff x="4739664" y="2694114"/>
              <a:chExt cx="2743200" cy="2743200"/>
            </a:xfrm>
          </p:grpSpPr>
          <p:sp>
            <p:nvSpPr>
              <p:cNvPr id="9" name="Freeform: Shape 8">
                <a:extLst>
                  <a:ext uri="{FF2B5EF4-FFF2-40B4-BE49-F238E27FC236}">
                    <a16:creationId xmlns:a16="http://schemas.microsoft.com/office/drawing/2014/main" id="{13A53A5D-D52C-4FB0-935B-226F020F0FAA}"/>
                  </a:ext>
                </a:extLst>
              </p:cNvPr>
              <p:cNvSpPr>
                <a:spLocks noChangeAspect="1"/>
              </p:cNvSpPr>
              <p:nvPr/>
            </p:nvSpPr>
            <p:spPr>
              <a:xfrm>
                <a:off x="4739664" y="2694114"/>
                <a:ext cx="2743200" cy="2743200"/>
              </a:xfrm>
              <a:custGeom>
                <a:avLst/>
                <a:gdLst>
                  <a:gd name="connsiteX0" fmla="*/ 2570310 w 2568321"/>
                  <a:gd name="connsiteY0" fmla="*/ 1285155 h 2568321"/>
                  <a:gd name="connsiteX1" fmla="*/ 1285155 w 2568321"/>
                  <a:gd name="connsiteY1" fmla="*/ 2570310 h 2568321"/>
                  <a:gd name="connsiteX2" fmla="*/ 0 w 2568321"/>
                  <a:gd name="connsiteY2" fmla="*/ 1285155 h 2568321"/>
                  <a:gd name="connsiteX3" fmla="*/ 1285155 w 2568321"/>
                  <a:gd name="connsiteY3" fmla="*/ 0 h 2568321"/>
                  <a:gd name="connsiteX4" fmla="*/ 2570310 w 2568321"/>
                  <a:gd name="connsiteY4" fmla="*/ 1285155 h 25683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8321" h="2568321">
                    <a:moveTo>
                      <a:pt x="2570310" y="1285155"/>
                    </a:moveTo>
                    <a:cubicBezTo>
                      <a:pt x="2570310" y="1994927"/>
                      <a:pt x="1994927" y="2570310"/>
                      <a:pt x="1285155" y="2570310"/>
                    </a:cubicBezTo>
                    <a:cubicBezTo>
                      <a:pt x="575384" y="2570310"/>
                      <a:pt x="0" y="1994927"/>
                      <a:pt x="0" y="1285155"/>
                    </a:cubicBezTo>
                    <a:cubicBezTo>
                      <a:pt x="0" y="575384"/>
                      <a:pt x="575384" y="0"/>
                      <a:pt x="1285155" y="0"/>
                    </a:cubicBezTo>
                    <a:cubicBezTo>
                      <a:pt x="1994927" y="0"/>
                      <a:pt x="2570310" y="575384"/>
                      <a:pt x="2570310" y="1285155"/>
                    </a:cubicBezTo>
                    <a:close/>
                  </a:path>
                </a:pathLst>
              </a:custGeom>
              <a:solidFill>
                <a:srgbClr val="86BC25"/>
              </a:solidFill>
              <a:ln w="3429" cap="flat">
                <a:noFill/>
                <a:prstDash val="solid"/>
                <a:miter/>
              </a:ln>
            </p:spPr>
            <p:txBody>
              <a:bodyPr rtlCol="0" anchor="ctr"/>
              <a:lstStyle/>
              <a:p>
                <a:endParaRPr lang="en-US" dirty="0"/>
              </a:p>
            </p:txBody>
          </p:sp>
          <p:sp>
            <p:nvSpPr>
              <p:cNvPr id="10" name="Freeform: Shape 9">
                <a:extLst>
                  <a:ext uri="{FF2B5EF4-FFF2-40B4-BE49-F238E27FC236}">
                    <a16:creationId xmlns:a16="http://schemas.microsoft.com/office/drawing/2014/main" id="{C05D6C53-DBEA-4A08-A044-042EF9C40DFB}"/>
                  </a:ext>
                </a:extLst>
              </p:cNvPr>
              <p:cNvSpPr/>
              <p:nvPr/>
            </p:nvSpPr>
            <p:spPr>
              <a:xfrm>
                <a:off x="5061230" y="4102816"/>
                <a:ext cx="997839" cy="997839"/>
              </a:xfrm>
              <a:custGeom>
                <a:avLst/>
                <a:gdLst>
                  <a:gd name="connsiteX0" fmla="*/ 0 w 997839"/>
                  <a:gd name="connsiteY0" fmla="*/ 0 h 997839"/>
                  <a:gd name="connsiteX1" fmla="*/ 999656 w 997839"/>
                  <a:gd name="connsiteY1" fmla="*/ 999657 h 997839"/>
                  <a:gd name="connsiteX2" fmla="*/ 999656 w 997839"/>
                  <a:gd name="connsiteY2" fmla="*/ 0 h 997839"/>
                  <a:gd name="connsiteX3" fmla="*/ 0 w 997839"/>
                  <a:gd name="connsiteY3" fmla="*/ 0 h 997839"/>
                </a:gdLst>
                <a:ahLst/>
                <a:cxnLst>
                  <a:cxn ang="0">
                    <a:pos x="connsiteX0" y="connsiteY0"/>
                  </a:cxn>
                  <a:cxn ang="0">
                    <a:pos x="connsiteX1" y="connsiteY1"/>
                  </a:cxn>
                  <a:cxn ang="0">
                    <a:pos x="connsiteX2" y="connsiteY2"/>
                  </a:cxn>
                  <a:cxn ang="0">
                    <a:pos x="connsiteX3" y="connsiteY3"/>
                  </a:cxn>
                </a:cxnLst>
                <a:rect l="l" t="t" r="r" b="b"/>
                <a:pathLst>
                  <a:path w="997839" h="997839">
                    <a:moveTo>
                      <a:pt x="0" y="0"/>
                    </a:moveTo>
                    <a:cubicBezTo>
                      <a:pt x="18619" y="543702"/>
                      <a:pt x="455954" y="981037"/>
                      <a:pt x="999656" y="999657"/>
                    </a:cubicBezTo>
                    <a:lnTo>
                      <a:pt x="999656" y="0"/>
                    </a:lnTo>
                    <a:lnTo>
                      <a:pt x="0" y="0"/>
                    </a:lnTo>
                    <a:close/>
                  </a:path>
                </a:pathLst>
              </a:custGeom>
              <a:solidFill>
                <a:schemeClr val="accent1">
                  <a:lumMod val="75000"/>
                </a:schemeClr>
              </a:solidFill>
              <a:ln w="3429" cap="flat">
                <a:noFill/>
                <a:prstDash val="solid"/>
                <a:miter/>
              </a:ln>
            </p:spPr>
            <p:txBody>
              <a:bodyPr lIns="0" tIns="274320" rIns="182880" rtlCol="0" anchor="t"/>
              <a:lstStyle/>
              <a:p>
                <a:pPr algn="r"/>
                <a:r>
                  <a:rPr lang="en-US" sz="1100" dirty="0">
                    <a:solidFill>
                      <a:schemeClr val="bg1"/>
                    </a:solidFill>
                  </a:rPr>
                  <a:t>Manage</a:t>
                </a:r>
              </a:p>
            </p:txBody>
          </p:sp>
          <p:sp>
            <p:nvSpPr>
              <p:cNvPr id="11" name="Freeform: Shape 10">
                <a:extLst>
                  <a:ext uri="{FF2B5EF4-FFF2-40B4-BE49-F238E27FC236}">
                    <a16:creationId xmlns:a16="http://schemas.microsoft.com/office/drawing/2014/main" id="{3E645D96-C75C-44C0-B620-4CC01789C619}"/>
                  </a:ext>
                </a:extLst>
              </p:cNvPr>
              <p:cNvSpPr/>
              <p:nvPr/>
            </p:nvSpPr>
            <p:spPr>
              <a:xfrm>
                <a:off x="6133101" y="3030980"/>
                <a:ext cx="997839" cy="997839"/>
              </a:xfrm>
              <a:custGeom>
                <a:avLst/>
                <a:gdLst>
                  <a:gd name="connsiteX0" fmla="*/ 999657 w 997839"/>
                  <a:gd name="connsiteY0" fmla="*/ 999656 h 997839"/>
                  <a:gd name="connsiteX1" fmla="*/ 0 w 997839"/>
                  <a:gd name="connsiteY1" fmla="*/ 0 h 997839"/>
                  <a:gd name="connsiteX2" fmla="*/ 0 w 997839"/>
                  <a:gd name="connsiteY2" fmla="*/ 999656 h 997839"/>
                  <a:gd name="connsiteX3" fmla="*/ 999657 w 997839"/>
                  <a:gd name="connsiteY3" fmla="*/ 999656 h 997839"/>
                </a:gdLst>
                <a:ahLst/>
                <a:cxnLst>
                  <a:cxn ang="0">
                    <a:pos x="connsiteX0" y="connsiteY0"/>
                  </a:cxn>
                  <a:cxn ang="0">
                    <a:pos x="connsiteX1" y="connsiteY1"/>
                  </a:cxn>
                  <a:cxn ang="0">
                    <a:pos x="connsiteX2" y="connsiteY2"/>
                  </a:cxn>
                  <a:cxn ang="0">
                    <a:pos x="connsiteX3" y="connsiteY3"/>
                  </a:cxn>
                </a:cxnLst>
                <a:rect l="l" t="t" r="r" b="b"/>
                <a:pathLst>
                  <a:path w="997839" h="997839">
                    <a:moveTo>
                      <a:pt x="999657" y="999656"/>
                    </a:moveTo>
                    <a:cubicBezTo>
                      <a:pt x="981037" y="455954"/>
                      <a:pt x="543702" y="18619"/>
                      <a:pt x="0" y="0"/>
                    </a:cubicBezTo>
                    <a:lnTo>
                      <a:pt x="0" y="999656"/>
                    </a:lnTo>
                    <a:lnTo>
                      <a:pt x="999657" y="999656"/>
                    </a:lnTo>
                    <a:close/>
                  </a:path>
                </a:pathLst>
              </a:custGeom>
              <a:solidFill>
                <a:schemeClr val="accent1">
                  <a:lumMod val="75000"/>
                </a:schemeClr>
              </a:solidFill>
              <a:ln w="3429" cap="flat">
                <a:noFill/>
                <a:prstDash val="solid"/>
                <a:miter/>
              </a:ln>
            </p:spPr>
            <p:txBody>
              <a:bodyPr lIns="182880" bIns="274320" rtlCol="0" anchor="b"/>
              <a:lstStyle/>
              <a:p>
                <a:r>
                  <a:rPr lang="en-US" sz="1100" dirty="0">
                    <a:solidFill>
                      <a:schemeClr val="bg1"/>
                    </a:solidFill>
                  </a:rPr>
                  <a:t>Build</a:t>
                </a:r>
              </a:p>
            </p:txBody>
          </p:sp>
          <p:sp>
            <p:nvSpPr>
              <p:cNvPr id="12" name="Freeform: Shape 11">
                <a:extLst>
                  <a:ext uri="{FF2B5EF4-FFF2-40B4-BE49-F238E27FC236}">
                    <a16:creationId xmlns:a16="http://schemas.microsoft.com/office/drawing/2014/main" id="{1ED7F036-82DA-456B-8BBE-52C018F323D4}"/>
                  </a:ext>
                </a:extLst>
              </p:cNvPr>
              <p:cNvSpPr/>
              <p:nvPr/>
            </p:nvSpPr>
            <p:spPr>
              <a:xfrm>
                <a:off x="5061265" y="3030945"/>
                <a:ext cx="997839" cy="997839"/>
              </a:xfrm>
              <a:custGeom>
                <a:avLst/>
                <a:gdLst>
                  <a:gd name="connsiteX0" fmla="*/ 999656 w 997839"/>
                  <a:gd name="connsiteY0" fmla="*/ 0 h 997839"/>
                  <a:gd name="connsiteX1" fmla="*/ 0 w 997839"/>
                  <a:gd name="connsiteY1" fmla="*/ 999656 h 997839"/>
                  <a:gd name="connsiteX2" fmla="*/ 999656 w 997839"/>
                  <a:gd name="connsiteY2" fmla="*/ 999656 h 997839"/>
                  <a:gd name="connsiteX3" fmla="*/ 999656 w 997839"/>
                  <a:gd name="connsiteY3" fmla="*/ 0 h 997839"/>
                </a:gdLst>
                <a:ahLst/>
                <a:cxnLst>
                  <a:cxn ang="0">
                    <a:pos x="connsiteX0" y="connsiteY0"/>
                  </a:cxn>
                  <a:cxn ang="0">
                    <a:pos x="connsiteX1" y="connsiteY1"/>
                  </a:cxn>
                  <a:cxn ang="0">
                    <a:pos x="connsiteX2" y="connsiteY2"/>
                  </a:cxn>
                  <a:cxn ang="0">
                    <a:pos x="connsiteX3" y="connsiteY3"/>
                  </a:cxn>
                </a:cxnLst>
                <a:rect l="l" t="t" r="r" b="b"/>
                <a:pathLst>
                  <a:path w="997839" h="997839">
                    <a:moveTo>
                      <a:pt x="999656" y="0"/>
                    </a:moveTo>
                    <a:cubicBezTo>
                      <a:pt x="455954" y="18619"/>
                      <a:pt x="18619" y="455954"/>
                      <a:pt x="0" y="999656"/>
                    </a:cubicBezTo>
                    <a:lnTo>
                      <a:pt x="999656" y="999656"/>
                    </a:lnTo>
                    <a:lnTo>
                      <a:pt x="999656" y="0"/>
                    </a:lnTo>
                    <a:close/>
                  </a:path>
                </a:pathLst>
              </a:custGeom>
              <a:solidFill>
                <a:schemeClr val="accent1">
                  <a:lumMod val="75000"/>
                </a:schemeClr>
              </a:solidFill>
              <a:ln w="3429" cap="flat">
                <a:noFill/>
                <a:prstDash val="solid"/>
                <a:miter/>
              </a:ln>
            </p:spPr>
            <p:txBody>
              <a:bodyPr lIns="0" rIns="182880" bIns="274320" rtlCol="0" anchor="b"/>
              <a:lstStyle/>
              <a:p>
                <a:pPr algn="r"/>
                <a:r>
                  <a:rPr lang="en-US" sz="1100" dirty="0">
                    <a:solidFill>
                      <a:schemeClr val="bg1"/>
                    </a:solidFill>
                  </a:rPr>
                  <a:t>Design</a:t>
                </a:r>
              </a:p>
            </p:txBody>
          </p:sp>
          <p:sp>
            <p:nvSpPr>
              <p:cNvPr id="13" name="Freeform: Shape 12">
                <a:extLst>
                  <a:ext uri="{FF2B5EF4-FFF2-40B4-BE49-F238E27FC236}">
                    <a16:creationId xmlns:a16="http://schemas.microsoft.com/office/drawing/2014/main" id="{37F8F588-CD3A-4C50-B1E0-5F7FF33468DB}"/>
                  </a:ext>
                </a:extLst>
              </p:cNvPr>
              <p:cNvSpPr/>
              <p:nvPr/>
            </p:nvSpPr>
            <p:spPr>
              <a:xfrm>
                <a:off x="6133101" y="4102816"/>
                <a:ext cx="997839" cy="997839"/>
              </a:xfrm>
              <a:custGeom>
                <a:avLst/>
                <a:gdLst>
                  <a:gd name="connsiteX0" fmla="*/ 0 w 997839"/>
                  <a:gd name="connsiteY0" fmla="*/ 999657 h 997839"/>
                  <a:gd name="connsiteX1" fmla="*/ 999657 w 997839"/>
                  <a:gd name="connsiteY1" fmla="*/ 0 h 997839"/>
                  <a:gd name="connsiteX2" fmla="*/ 0 w 997839"/>
                  <a:gd name="connsiteY2" fmla="*/ 0 h 997839"/>
                  <a:gd name="connsiteX3" fmla="*/ 0 w 997839"/>
                  <a:gd name="connsiteY3" fmla="*/ 999657 h 997839"/>
                </a:gdLst>
                <a:ahLst/>
                <a:cxnLst>
                  <a:cxn ang="0">
                    <a:pos x="connsiteX0" y="connsiteY0"/>
                  </a:cxn>
                  <a:cxn ang="0">
                    <a:pos x="connsiteX1" y="connsiteY1"/>
                  </a:cxn>
                  <a:cxn ang="0">
                    <a:pos x="connsiteX2" y="connsiteY2"/>
                  </a:cxn>
                  <a:cxn ang="0">
                    <a:pos x="connsiteX3" y="connsiteY3"/>
                  </a:cxn>
                </a:cxnLst>
                <a:rect l="l" t="t" r="r" b="b"/>
                <a:pathLst>
                  <a:path w="997839" h="997839">
                    <a:moveTo>
                      <a:pt x="0" y="999657"/>
                    </a:moveTo>
                    <a:cubicBezTo>
                      <a:pt x="543702" y="981037"/>
                      <a:pt x="981037" y="543702"/>
                      <a:pt x="999657" y="0"/>
                    </a:cubicBezTo>
                    <a:lnTo>
                      <a:pt x="0" y="0"/>
                    </a:lnTo>
                    <a:lnTo>
                      <a:pt x="0" y="999657"/>
                    </a:lnTo>
                    <a:close/>
                  </a:path>
                </a:pathLst>
              </a:custGeom>
              <a:solidFill>
                <a:schemeClr val="accent1">
                  <a:lumMod val="75000"/>
                </a:schemeClr>
              </a:solidFill>
              <a:ln w="3429" cap="flat">
                <a:noFill/>
                <a:prstDash val="solid"/>
                <a:miter/>
              </a:ln>
            </p:spPr>
            <p:txBody>
              <a:bodyPr lIns="182880" tIns="274320" rtlCol="0" anchor="t"/>
              <a:lstStyle/>
              <a:p>
                <a:r>
                  <a:rPr lang="en-US" sz="1100" dirty="0">
                    <a:solidFill>
                      <a:schemeClr val="bg1"/>
                    </a:solidFill>
                  </a:rPr>
                  <a:t>Deploy</a:t>
                </a:r>
              </a:p>
            </p:txBody>
          </p:sp>
          <p:sp>
            <p:nvSpPr>
              <p:cNvPr id="14" name="Freeform: Shape 13">
                <a:extLst>
                  <a:ext uri="{FF2B5EF4-FFF2-40B4-BE49-F238E27FC236}">
                    <a16:creationId xmlns:a16="http://schemas.microsoft.com/office/drawing/2014/main" id="{5ED68061-E310-4053-A3E4-7A2C436F563D}"/>
                  </a:ext>
                </a:extLst>
              </p:cNvPr>
              <p:cNvSpPr/>
              <p:nvPr/>
            </p:nvSpPr>
            <p:spPr>
              <a:xfrm>
                <a:off x="5839373" y="3809088"/>
                <a:ext cx="514350" cy="514350"/>
              </a:xfrm>
              <a:custGeom>
                <a:avLst/>
                <a:gdLst>
                  <a:gd name="connsiteX0" fmla="*/ 515242 w 514350"/>
                  <a:gd name="connsiteY0" fmla="*/ 257621 h 514350"/>
                  <a:gd name="connsiteX1" fmla="*/ 257621 w 514350"/>
                  <a:gd name="connsiteY1" fmla="*/ 515242 h 514350"/>
                  <a:gd name="connsiteX2" fmla="*/ 0 w 514350"/>
                  <a:gd name="connsiteY2" fmla="*/ 257621 h 514350"/>
                  <a:gd name="connsiteX3" fmla="*/ 257621 w 514350"/>
                  <a:gd name="connsiteY3" fmla="*/ 0 h 514350"/>
                  <a:gd name="connsiteX4" fmla="*/ 515242 w 514350"/>
                  <a:gd name="connsiteY4" fmla="*/ 257621 h 514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0" h="514350">
                    <a:moveTo>
                      <a:pt x="515242" y="257621"/>
                    </a:moveTo>
                    <a:cubicBezTo>
                      <a:pt x="515242" y="399901"/>
                      <a:pt x="399901" y="515242"/>
                      <a:pt x="257621" y="515242"/>
                    </a:cubicBezTo>
                    <a:cubicBezTo>
                      <a:pt x="115341" y="515242"/>
                      <a:pt x="0" y="399901"/>
                      <a:pt x="0" y="257621"/>
                    </a:cubicBezTo>
                    <a:cubicBezTo>
                      <a:pt x="0" y="115341"/>
                      <a:pt x="115341" y="0"/>
                      <a:pt x="257621" y="0"/>
                    </a:cubicBezTo>
                    <a:cubicBezTo>
                      <a:pt x="399901" y="0"/>
                      <a:pt x="515242" y="115341"/>
                      <a:pt x="515242" y="257621"/>
                    </a:cubicBezTo>
                    <a:close/>
                  </a:path>
                </a:pathLst>
              </a:custGeom>
              <a:solidFill>
                <a:srgbClr val="FFFFFF"/>
              </a:solidFill>
              <a:ln w="3429" cap="flat">
                <a:noFill/>
                <a:prstDash val="solid"/>
                <a:miter/>
              </a:ln>
            </p:spPr>
            <p:txBody>
              <a:bodyPr rtlCol="0" anchor="ctr"/>
              <a:lstStyle/>
              <a:p>
                <a:endParaRPr lang="en-US" dirty="0"/>
              </a:p>
            </p:txBody>
          </p:sp>
          <p:sp>
            <p:nvSpPr>
              <p:cNvPr id="17" name="Oval 16">
                <a:extLst>
                  <a:ext uri="{FF2B5EF4-FFF2-40B4-BE49-F238E27FC236}">
                    <a16:creationId xmlns:a16="http://schemas.microsoft.com/office/drawing/2014/main" id="{ABB944E8-773C-4711-A2F8-8F9C1E7535F4}"/>
                  </a:ext>
                </a:extLst>
              </p:cNvPr>
              <p:cNvSpPr>
                <a:spLocks noChangeAspect="1"/>
              </p:cNvSpPr>
              <p:nvPr/>
            </p:nvSpPr>
            <p:spPr bwMode="gray">
              <a:xfrm>
                <a:off x="5044439" y="3014154"/>
                <a:ext cx="2103120" cy="2103120"/>
              </a:xfrm>
              <a:prstGeom prst="ellipse">
                <a:avLst/>
              </a:prstGeom>
              <a:noFill/>
              <a:ln w="38100" algn="ctr">
                <a:solidFill>
                  <a:schemeClr val="bg1"/>
                </a:solid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grpSp>
        <p:pic>
          <p:nvPicPr>
            <p:cNvPr id="19" name="Picture 18">
              <a:extLst>
                <a:ext uri="{FF2B5EF4-FFF2-40B4-BE49-F238E27FC236}">
                  <a16:creationId xmlns:a16="http://schemas.microsoft.com/office/drawing/2014/main" id="{4D93AECE-204D-4800-A0C6-CBD8F564511C}"/>
                </a:ext>
              </a:extLst>
            </p:cNvPr>
            <p:cNvPicPr>
              <a:picLocks noChangeAspect="1"/>
            </p:cNvPicPr>
            <p:nvPr/>
          </p:nvPicPr>
          <p:blipFill>
            <a:blip r:embed="rId2"/>
            <a:stretch>
              <a:fillRect/>
            </a:stretch>
          </p:blipFill>
          <p:spPr>
            <a:xfrm>
              <a:off x="772933" y="1733521"/>
              <a:ext cx="3505380" cy="1104957"/>
            </a:xfrm>
            <a:prstGeom prst="rect">
              <a:avLst/>
            </a:prstGeom>
            <a:ln w="12700">
              <a:solidFill>
                <a:srgbClr val="DDEFE8"/>
              </a:solidFill>
            </a:ln>
            <a:effectLst/>
          </p:spPr>
        </p:pic>
        <p:pic>
          <p:nvPicPr>
            <p:cNvPr id="21" name="Picture 20">
              <a:extLst>
                <a:ext uri="{FF2B5EF4-FFF2-40B4-BE49-F238E27FC236}">
                  <a16:creationId xmlns:a16="http://schemas.microsoft.com/office/drawing/2014/main" id="{CAA6D3F8-9AD8-4AAC-8211-E9544773268A}"/>
                </a:ext>
              </a:extLst>
            </p:cNvPr>
            <p:cNvPicPr>
              <a:picLocks noChangeAspect="1"/>
            </p:cNvPicPr>
            <p:nvPr/>
          </p:nvPicPr>
          <p:blipFill>
            <a:blip r:embed="rId3"/>
            <a:stretch>
              <a:fillRect/>
            </a:stretch>
          </p:blipFill>
          <p:spPr>
            <a:xfrm>
              <a:off x="764289" y="3619500"/>
              <a:ext cx="3502934" cy="1217817"/>
            </a:xfrm>
            <a:prstGeom prst="rect">
              <a:avLst/>
            </a:prstGeom>
            <a:ln w="12700">
              <a:solidFill>
                <a:srgbClr val="DDEFE8"/>
              </a:solidFill>
            </a:ln>
            <a:effectLst/>
          </p:spPr>
        </p:pic>
        <p:pic>
          <p:nvPicPr>
            <p:cNvPr id="22" name="Picture 21">
              <a:extLst>
                <a:ext uri="{FF2B5EF4-FFF2-40B4-BE49-F238E27FC236}">
                  <a16:creationId xmlns:a16="http://schemas.microsoft.com/office/drawing/2014/main" id="{790E2E92-9F18-4485-859D-2061219EDFCB}"/>
                </a:ext>
              </a:extLst>
            </p:cNvPr>
            <p:cNvPicPr>
              <a:picLocks noChangeAspect="1"/>
            </p:cNvPicPr>
            <p:nvPr/>
          </p:nvPicPr>
          <p:blipFill>
            <a:blip r:embed="rId4"/>
            <a:stretch>
              <a:fillRect/>
            </a:stretch>
          </p:blipFill>
          <p:spPr>
            <a:xfrm>
              <a:off x="7913686" y="1738859"/>
              <a:ext cx="3594285" cy="1206562"/>
            </a:xfrm>
            <a:prstGeom prst="rect">
              <a:avLst/>
            </a:prstGeom>
            <a:ln w="12700">
              <a:solidFill>
                <a:srgbClr val="DDEFE8"/>
              </a:solidFill>
            </a:ln>
            <a:effectLst/>
          </p:spPr>
        </p:pic>
        <p:pic>
          <p:nvPicPr>
            <p:cNvPr id="23" name="Picture 22">
              <a:extLst>
                <a:ext uri="{FF2B5EF4-FFF2-40B4-BE49-F238E27FC236}">
                  <a16:creationId xmlns:a16="http://schemas.microsoft.com/office/drawing/2014/main" id="{10E4A29D-8ED3-4912-8B41-FAC3A1F00271}"/>
                </a:ext>
              </a:extLst>
            </p:cNvPr>
            <p:cNvPicPr>
              <a:picLocks noChangeAspect="1"/>
            </p:cNvPicPr>
            <p:nvPr/>
          </p:nvPicPr>
          <p:blipFill>
            <a:blip r:embed="rId5"/>
            <a:stretch>
              <a:fillRect/>
            </a:stretch>
          </p:blipFill>
          <p:spPr>
            <a:xfrm>
              <a:off x="7913685" y="3619500"/>
              <a:ext cx="3599325" cy="1217817"/>
            </a:xfrm>
            <a:prstGeom prst="rect">
              <a:avLst/>
            </a:prstGeom>
            <a:ln w="12700">
              <a:solidFill>
                <a:srgbClr val="DDEFE8"/>
              </a:solidFill>
            </a:ln>
            <a:effectLst/>
          </p:spPr>
        </p:pic>
        <p:sp>
          <p:nvSpPr>
            <p:cNvPr id="27" name="Rectangle: Diagonal Corners Rounded 26">
              <a:extLst>
                <a:ext uri="{FF2B5EF4-FFF2-40B4-BE49-F238E27FC236}">
                  <a16:creationId xmlns:a16="http://schemas.microsoft.com/office/drawing/2014/main" id="{9DF0EE97-324D-4D0F-9613-15D2417629FE}"/>
                </a:ext>
              </a:extLst>
            </p:cNvPr>
            <p:cNvSpPr/>
            <p:nvPr/>
          </p:nvSpPr>
          <p:spPr bwMode="gray">
            <a:xfrm>
              <a:off x="774156" y="2900292"/>
              <a:ext cx="3502934" cy="261305"/>
            </a:xfrm>
            <a:prstGeom prst="round2DiagRect">
              <a:avLst>
                <a:gd name="adj1" fmla="val 50000"/>
                <a:gd name="adj2" fmla="val 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Design: </a:t>
              </a:r>
              <a:r>
                <a:rPr lang="en-US" sz="1100" dirty="0">
                  <a:solidFill>
                    <a:schemeClr val="bg1"/>
                  </a:solidFill>
                </a:rPr>
                <a:t>New Approach to Solve Problems</a:t>
              </a:r>
            </a:p>
          </p:txBody>
        </p:sp>
        <p:sp>
          <p:nvSpPr>
            <p:cNvPr id="28" name="Rectangle: Diagonal Corners Rounded 27">
              <a:extLst>
                <a:ext uri="{FF2B5EF4-FFF2-40B4-BE49-F238E27FC236}">
                  <a16:creationId xmlns:a16="http://schemas.microsoft.com/office/drawing/2014/main" id="{5BEF5741-04A8-4986-8D99-59FFEB51BC59}"/>
                </a:ext>
              </a:extLst>
            </p:cNvPr>
            <p:cNvSpPr/>
            <p:nvPr/>
          </p:nvSpPr>
          <p:spPr bwMode="gray">
            <a:xfrm>
              <a:off x="764289" y="4909919"/>
              <a:ext cx="3502934" cy="261305"/>
            </a:xfrm>
            <a:prstGeom prst="round2DiagRect">
              <a:avLst>
                <a:gd name="adj1" fmla="val 50000"/>
                <a:gd name="adj2" fmla="val 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Manage: </a:t>
              </a:r>
              <a:r>
                <a:rPr lang="en-US" sz="1100" dirty="0">
                  <a:solidFill>
                    <a:schemeClr val="bg1"/>
                  </a:solidFill>
                </a:rPr>
                <a:t>Manage and Govern Centrally</a:t>
              </a:r>
            </a:p>
          </p:txBody>
        </p:sp>
        <p:sp>
          <p:nvSpPr>
            <p:cNvPr id="29" name="Rectangle: Diagonal Corners Rounded 28">
              <a:extLst>
                <a:ext uri="{FF2B5EF4-FFF2-40B4-BE49-F238E27FC236}">
                  <a16:creationId xmlns:a16="http://schemas.microsoft.com/office/drawing/2014/main" id="{7C7227CB-F60A-4FDB-B68B-1D7D38E76BE2}"/>
                </a:ext>
              </a:extLst>
            </p:cNvPr>
            <p:cNvSpPr/>
            <p:nvPr/>
          </p:nvSpPr>
          <p:spPr bwMode="gray">
            <a:xfrm>
              <a:off x="7913685" y="3014154"/>
              <a:ext cx="3502934" cy="261305"/>
            </a:xfrm>
            <a:prstGeom prst="round2DiagRect">
              <a:avLst>
                <a:gd name="adj1" fmla="val 0"/>
                <a:gd name="adj2" fmla="val 5000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Develop: </a:t>
              </a:r>
              <a:r>
                <a:rPr lang="en-US" sz="1100" dirty="0">
                  <a:solidFill>
                    <a:schemeClr val="bg1"/>
                  </a:solidFill>
                </a:rPr>
                <a:t>Convert Ideas to App Logic</a:t>
              </a:r>
            </a:p>
          </p:txBody>
        </p:sp>
        <p:sp>
          <p:nvSpPr>
            <p:cNvPr id="30" name="Rectangle: Diagonal Corners Rounded 29">
              <a:extLst>
                <a:ext uri="{FF2B5EF4-FFF2-40B4-BE49-F238E27FC236}">
                  <a16:creationId xmlns:a16="http://schemas.microsoft.com/office/drawing/2014/main" id="{39C22F4C-E5B9-4E7C-AD32-59A3DE248325}"/>
                </a:ext>
              </a:extLst>
            </p:cNvPr>
            <p:cNvSpPr/>
            <p:nvPr/>
          </p:nvSpPr>
          <p:spPr bwMode="gray">
            <a:xfrm>
              <a:off x="7913685" y="4909919"/>
              <a:ext cx="3502934" cy="261305"/>
            </a:xfrm>
            <a:prstGeom prst="round2DiagRect">
              <a:avLst>
                <a:gd name="adj1" fmla="val 0"/>
                <a:gd name="adj2" fmla="val 5000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Deploy: </a:t>
              </a:r>
              <a:r>
                <a:rPr lang="en-US" sz="1100" dirty="0">
                  <a:solidFill>
                    <a:schemeClr val="bg1"/>
                  </a:solidFill>
                </a:rPr>
                <a:t>To SAP Cloud Platform </a:t>
              </a:r>
            </a:p>
          </p:txBody>
        </p:sp>
        <p:cxnSp>
          <p:nvCxnSpPr>
            <p:cNvPr id="35" name="Connector: Elbow 34">
              <a:extLst>
                <a:ext uri="{FF2B5EF4-FFF2-40B4-BE49-F238E27FC236}">
                  <a16:creationId xmlns:a16="http://schemas.microsoft.com/office/drawing/2014/main" id="{9F300406-4554-48F3-B049-5D7B73663CA2}"/>
                </a:ext>
              </a:extLst>
            </p:cNvPr>
            <p:cNvCxnSpPr>
              <a:cxnSpLocks/>
            </p:cNvCxnSpPr>
            <p:nvPr/>
          </p:nvCxnSpPr>
          <p:spPr>
            <a:xfrm>
              <a:off x="4278313" y="1966197"/>
              <a:ext cx="875543" cy="60826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Connector: Elbow 36">
              <a:extLst>
                <a:ext uri="{FF2B5EF4-FFF2-40B4-BE49-F238E27FC236}">
                  <a16:creationId xmlns:a16="http://schemas.microsoft.com/office/drawing/2014/main" id="{CC07FD51-499E-41D9-BA9A-C1BB48A14E0A}"/>
                </a:ext>
              </a:extLst>
            </p:cNvPr>
            <p:cNvCxnSpPr>
              <a:cxnSpLocks/>
            </p:cNvCxnSpPr>
            <p:nvPr/>
          </p:nvCxnSpPr>
          <p:spPr>
            <a:xfrm flipV="1">
              <a:off x="4267223" y="4283538"/>
              <a:ext cx="680400" cy="304560"/>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5F47F636-A9D5-40E0-81C7-BAFA1B8F5AAC}"/>
                </a:ext>
              </a:extLst>
            </p:cNvPr>
            <p:cNvCxnSpPr>
              <a:cxnSpLocks/>
            </p:cNvCxnSpPr>
            <p:nvPr/>
          </p:nvCxnSpPr>
          <p:spPr>
            <a:xfrm rot="10800000" flipV="1">
              <a:off x="7078734" y="1966197"/>
              <a:ext cx="775071" cy="608266"/>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268218F7-47D5-4163-B888-AB57C1045D54}"/>
                </a:ext>
              </a:extLst>
            </p:cNvPr>
            <p:cNvCxnSpPr>
              <a:cxnSpLocks/>
            </p:cNvCxnSpPr>
            <p:nvPr/>
          </p:nvCxnSpPr>
          <p:spPr>
            <a:xfrm rot="10800000">
              <a:off x="7315862" y="4184976"/>
              <a:ext cx="597827" cy="392169"/>
            </a:xfrm>
            <a:prstGeom prst="bentConnector3">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0" name="Freeform 223">
              <a:extLst>
                <a:ext uri="{FF2B5EF4-FFF2-40B4-BE49-F238E27FC236}">
                  <a16:creationId xmlns:a16="http://schemas.microsoft.com/office/drawing/2014/main" id="{FEC83B4B-68BC-47D5-B4B2-4413D9A2BA5C}"/>
                </a:ext>
              </a:extLst>
            </p:cNvPr>
            <p:cNvSpPr>
              <a:spLocks noChangeAspect="1" noEditPoints="1"/>
            </p:cNvSpPr>
            <p:nvPr/>
          </p:nvSpPr>
          <p:spPr bwMode="auto">
            <a:xfrm>
              <a:off x="5867887" y="3325816"/>
              <a:ext cx="457200" cy="45720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139 w 512"/>
                <a:gd name="T11" fmla="*/ 267 h 512"/>
                <a:gd name="T12" fmla="*/ 128 w 512"/>
                <a:gd name="T13" fmla="*/ 256 h 512"/>
                <a:gd name="T14" fmla="*/ 256 w 512"/>
                <a:gd name="T15" fmla="*/ 128 h 512"/>
                <a:gd name="T16" fmla="*/ 331 w 512"/>
                <a:gd name="T17" fmla="*/ 153 h 512"/>
                <a:gd name="T18" fmla="*/ 331 w 512"/>
                <a:gd name="T19" fmla="*/ 128 h 512"/>
                <a:gd name="T20" fmla="*/ 341 w 512"/>
                <a:gd name="T21" fmla="*/ 118 h 512"/>
                <a:gd name="T22" fmla="*/ 352 w 512"/>
                <a:gd name="T23" fmla="*/ 128 h 512"/>
                <a:gd name="T24" fmla="*/ 352 w 512"/>
                <a:gd name="T25" fmla="*/ 182 h 512"/>
                <a:gd name="T26" fmla="*/ 341 w 512"/>
                <a:gd name="T27" fmla="*/ 192 h 512"/>
                <a:gd name="T28" fmla="*/ 288 w 512"/>
                <a:gd name="T29" fmla="*/ 192 h 512"/>
                <a:gd name="T30" fmla="*/ 277 w 512"/>
                <a:gd name="T31" fmla="*/ 182 h 512"/>
                <a:gd name="T32" fmla="*/ 288 w 512"/>
                <a:gd name="T33" fmla="*/ 171 h 512"/>
                <a:gd name="T34" fmla="*/ 320 w 512"/>
                <a:gd name="T35" fmla="*/ 171 h 512"/>
                <a:gd name="T36" fmla="*/ 256 w 512"/>
                <a:gd name="T37" fmla="*/ 150 h 512"/>
                <a:gd name="T38" fmla="*/ 149 w 512"/>
                <a:gd name="T39" fmla="*/ 256 h 512"/>
                <a:gd name="T40" fmla="*/ 139 w 512"/>
                <a:gd name="T41" fmla="*/ 267 h 512"/>
                <a:gd name="T42" fmla="*/ 256 w 512"/>
                <a:gd name="T43" fmla="*/ 384 h 512"/>
                <a:gd name="T44" fmla="*/ 181 w 512"/>
                <a:gd name="T45" fmla="*/ 360 h 512"/>
                <a:gd name="T46" fmla="*/ 181 w 512"/>
                <a:gd name="T47" fmla="*/ 384 h 512"/>
                <a:gd name="T48" fmla="*/ 171 w 512"/>
                <a:gd name="T49" fmla="*/ 395 h 512"/>
                <a:gd name="T50" fmla="*/ 160 w 512"/>
                <a:gd name="T51" fmla="*/ 384 h 512"/>
                <a:gd name="T52" fmla="*/ 160 w 512"/>
                <a:gd name="T53" fmla="*/ 331 h 512"/>
                <a:gd name="T54" fmla="*/ 171 w 512"/>
                <a:gd name="T55" fmla="*/ 320 h 512"/>
                <a:gd name="T56" fmla="*/ 224 w 512"/>
                <a:gd name="T57" fmla="*/ 320 h 512"/>
                <a:gd name="T58" fmla="*/ 235 w 512"/>
                <a:gd name="T59" fmla="*/ 331 h 512"/>
                <a:gd name="T60" fmla="*/ 224 w 512"/>
                <a:gd name="T61" fmla="*/ 342 h 512"/>
                <a:gd name="T62" fmla="*/ 192 w 512"/>
                <a:gd name="T63" fmla="*/ 342 h 512"/>
                <a:gd name="T64" fmla="*/ 256 w 512"/>
                <a:gd name="T65" fmla="*/ 363 h 512"/>
                <a:gd name="T66" fmla="*/ 363 w 512"/>
                <a:gd name="T67" fmla="*/ 256 h 512"/>
                <a:gd name="T68" fmla="*/ 373 w 512"/>
                <a:gd name="T69" fmla="*/ 246 h 512"/>
                <a:gd name="T70" fmla="*/ 384 w 512"/>
                <a:gd name="T71" fmla="*/ 256 h 512"/>
                <a:gd name="T72" fmla="*/ 256 w 512"/>
                <a:gd name="T73" fmla="*/ 38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12" h="512">
                  <a:moveTo>
                    <a:pt x="256" y="0"/>
                  </a:moveTo>
                  <a:cubicBezTo>
                    <a:pt x="115" y="0"/>
                    <a:pt x="0" y="115"/>
                    <a:pt x="0" y="256"/>
                  </a:cubicBezTo>
                  <a:cubicBezTo>
                    <a:pt x="0" y="398"/>
                    <a:pt x="115" y="512"/>
                    <a:pt x="256" y="512"/>
                  </a:cubicBezTo>
                  <a:cubicBezTo>
                    <a:pt x="397" y="512"/>
                    <a:pt x="512" y="398"/>
                    <a:pt x="512" y="256"/>
                  </a:cubicBezTo>
                  <a:cubicBezTo>
                    <a:pt x="512" y="115"/>
                    <a:pt x="397" y="0"/>
                    <a:pt x="256" y="0"/>
                  </a:cubicBezTo>
                  <a:close/>
                  <a:moveTo>
                    <a:pt x="139" y="267"/>
                  </a:moveTo>
                  <a:cubicBezTo>
                    <a:pt x="133" y="267"/>
                    <a:pt x="128" y="262"/>
                    <a:pt x="128" y="256"/>
                  </a:cubicBezTo>
                  <a:cubicBezTo>
                    <a:pt x="128" y="186"/>
                    <a:pt x="185" y="128"/>
                    <a:pt x="256" y="128"/>
                  </a:cubicBezTo>
                  <a:cubicBezTo>
                    <a:pt x="283" y="128"/>
                    <a:pt x="309" y="137"/>
                    <a:pt x="331" y="153"/>
                  </a:cubicBezTo>
                  <a:cubicBezTo>
                    <a:pt x="331" y="128"/>
                    <a:pt x="331" y="128"/>
                    <a:pt x="331" y="128"/>
                  </a:cubicBezTo>
                  <a:cubicBezTo>
                    <a:pt x="331" y="122"/>
                    <a:pt x="335" y="118"/>
                    <a:pt x="341" y="118"/>
                  </a:cubicBezTo>
                  <a:cubicBezTo>
                    <a:pt x="347" y="118"/>
                    <a:pt x="352" y="122"/>
                    <a:pt x="352" y="128"/>
                  </a:cubicBezTo>
                  <a:cubicBezTo>
                    <a:pt x="352" y="182"/>
                    <a:pt x="352" y="182"/>
                    <a:pt x="352" y="182"/>
                  </a:cubicBezTo>
                  <a:cubicBezTo>
                    <a:pt x="352" y="188"/>
                    <a:pt x="347" y="192"/>
                    <a:pt x="341" y="192"/>
                  </a:cubicBezTo>
                  <a:cubicBezTo>
                    <a:pt x="288" y="192"/>
                    <a:pt x="288" y="192"/>
                    <a:pt x="288" y="192"/>
                  </a:cubicBezTo>
                  <a:cubicBezTo>
                    <a:pt x="282" y="192"/>
                    <a:pt x="277" y="188"/>
                    <a:pt x="277" y="182"/>
                  </a:cubicBezTo>
                  <a:cubicBezTo>
                    <a:pt x="277" y="176"/>
                    <a:pt x="282" y="171"/>
                    <a:pt x="288" y="171"/>
                  </a:cubicBezTo>
                  <a:cubicBezTo>
                    <a:pt x="320" y="171"/>
                    <a:pt x="320" y="171"/>
                    <a:pt x="320" y="171"/>
                  </a:cubicBezTo>
                  <a:cubicBezTo>
                    <a:pt x="302" y="157"/>
                    <a:pt x="279" y="150"/>
                    <a:pt x="256" y="150"/>
                  </a:cubicBezTo>
                  <a:cubicBezTo>
                    <a:pt x="197" y="150"/>
                    <a:pt x="149" y="198"/>
                    <a:pt x="149" y="256"/>
                  </a:cubicBezTo>
                  <a:cubicBezTo>
                    <a:pt x="149" y="262"/>
                    <a:pt x="145" y="267"/>
                    <a:pt x="139" y="267"/>
                  </a:cubicBezTo>
                  <a:close/>
                  <a:moveTo>
                    <a:pt x="256" y="384"/>
                  </a:moveTo>
                  <a:cubicBezTo>
                    <a:pt x="229" y="384"/>
                    <a:pt x="203" y="376"/>
                    <a:pt x="181" y="360"/>
                  </a:cubicBezTo>
                  <a:cubicBezTo>
                    <a:pt x="181" y="384"/>
                    <a:pt x="181" y="384"/>
                    <a:pt x="181" y="384"/>
                  </a:cubicBezTo>
                  <a:cubicBezTo>
                    <a:pt x="181" y="390"/>
                    <a:pt x="177" y="395"/>
                    <a:pt x="171" y="395"/>
                  </a:cubicBezTo>
                  <a:cubicBezTo>
                    <a:pt x="165" y="395"/>
                    <a:pt x="160" y="390"/>
                    <a:pt x="160" y="384"/>
                  </a:cubicBezTo>
                  <a:cubicBezTo>
                    <a:pt x="160" y="331"/>
                    <a:pt x="160" y="331"/>
                    <a:pt x="160" y="331"/>
                  </a:cubicBezTo>
                  <a:cubicBezTo>
                    <a:pt x="160" y="325"/>
                    <a:pt x="165" y="320"/>
                    <a:pt x="171" y="320"/>
                  </a:cubicBezTo>
                  <a:cubicBezTo>
                    <a:pt x="224" y="320"/>
                    <a:pt x="224" y="320"/>
                    <a:pt x="224" y="320"/>
                  </a:cubicBezTo>
                  <a:cubicBezTo>
                    <a:pt x="230" y="320"/>
                    <a:pt x="235" y="325"/>
                    <a:pt x="235" y="331"/>
                  </a:cubicBezTo>
                  <a:cubicBezTo>
                    <a:pt x="235" y="337"/>
                    <a:pt x="230" y="342"/>
                    <a:pt x="224" y="342"/>
                  </a:cubicBezTo>
                  <a:cubicBezTo>
                    <a:pt x="192" y="342"/>
                    <a:pt x="192" y="342"/>
                    <a:pt x="192" y="342"/>
                  </a:cubicBezTo>
                  <a:cubicBezTo>
                    <a:pt x="210" y="355"/>
                    <a:pt x="233" y="363"/>
                    <a:pt x="256" y="363"/>
                  </a:cubicBezTo>
                  <a:cubicBezTo>
                    <a:pt x="315" y="363"/>
                    <a:pt x="363" y="315"/>
                    <a:pt x="363" y="256"/>
                  </a:cubicBezTo>
                  <a:cubicBezTo>
                    <a:pt x="363" y="250"/>
                    <a:pt x="367" y="246"/>
                    <a:pt x="373" y="246"/>
                  </a:cubicBezTo>
                  <a:cubicBezTo>
                    <a:pt x="379" y="246"/>
                    <a:pt x="384" y="250"/>
                    <a:pt x="384" y="256"/>
                  </a:cubicBezTo>
                  <a:cubicBezTo>
                    <a:pt x="384" y="327"/>
                    <a:pt x="327" y="384"/>
                    <a:pt x="256" y="384"/>
                  </a:cubicBez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55" name="TextBox 54">
              <a:extLst>
                <a:ext uri="{FF2B5EF4-FFF2-40B4-BE49-F238E27FC236}">
                  <a16:creationId xmlns:a16="http://schemas.microsoft.com/office/drawing/2014/main" id="{30DF68BA-B35F-45D1-AC15-B88B1B5CCC45}"/>
                </a:ext>
              </a:extLst>
            </p:cNvPr>
            <p:cNvSpPr txBox="1"/>
            <p:nvPr/>
          </p:nvSpPr>
          <p:spPr>
            <a:xfrm rot="4282601">
              <a:off x="6048608" y="2781910"/>
              <a:ext cx="1444792" cy="1045725"/>
            </a:xfrm>
            <a:prstGeom prst="rect">
              <a:avLst/>
            </a:prstGeom>
            <a:noFill/>
          </p:spPr>
          <p:txBody>
            <a:bodyPr spcFirstLastPara="1" wrap="none" lIns="0" tIns="0" rIns="0" bIns="0" numCol="1" rtlCol="0">
              <a:prstTxWarp prst="textArchUp">
                <a:avLst>
                  <a:gd name="adj" fmla="val 8183910"/>
                </a:avLst>
              </a:prstTxWarp>
              <a:spAutoFit/>
            </a:bodyPr>
            <a:lstStyle/>
            <a:p>
              <a:pPr algn="ctr" defTabSz="816582" fontAlgn="base">
                <a:spcBef>
                  <a:spcPts val="450"/>
                </a:spcBef>
                <a:spcAft>
                  <a:spcPct val="0"/>
                </a:spcAft>
                <a:buClr>
                  <a:srgbClr val="F0AB00"/>
                </a:buClr>
                <a:buSzPct val="80000"/>
              </a:pPr>
              <a:r>
                <a:rPr lang="en-US" sz="1100" kern="0" dirty="0">
                  <a:solidFill>
                    <a:schemeClr val="bg1"/>
                  </a:solidFill>
                  <a:ea typeface="Arial Unicode MS" pitchFamily="34" charset="-128"/>
                  <a:cs typeface="Arial Unicode MS" pitchFamily="34" charset="-128"/>
                </a:rPr>
                <a:t>Iterate</a:t>
              </a:r>
            </a:p>
          </p:txBody>
        </p:sp>
        <p:sp>
          <p:nvSpPr>
            <p:cNvPr id="56" name="TextBox 55">
              <a:extLst>
                <a:ext uri="{FF2B5EF4-FFF2-40B4-BE49-F238E27FC236}">
                  <a16:creationId xmlns:a16="http://schemas.microsoft.com/office/drawing/2014/main" id="{FB9AA5B6-48BD-46AB-A7F6-6BA527381254}"/>
                </a:ext>
              </a:extLst>
            </p:cNvPr>
            <p:cNvSpPr txBox="1"/>
            <p:nvPr/>
          </p:nvSpPr>
          <p:spPr>
            <a:xfrm rot="19524275">
              <a:off x="4945633" y="2441159"/>
              <a:ext cx="1631888" cy="1233733"/>
            </a:xfrm>
            <a:prstGeom prst="rect">
              <a:avLst/>
            </a:prstGeom>
            <a:noFill/>
          </p:spPr>
          <p:txBody>
            <a:bodyPr spcFirstLastPara="1" wrap="none" lIns="0" tIns="0" rIns="0" bIns="0" numCol="1" rtlCol="0">
              <a:prstTxWarp prst="textArchUp">
                <a:avLst>
                  <a:gd name="adj" fmla="val 10333558"/>
                </a:avLst>
              </a:prstTxWarp>
              <a:spAutoFit/>
            </a:bodyPr>
            <a:lstStyle/>
            <a:p>
              <a:pPr algn="ctr" defTabSz="816582" fontAlgn="base">
                <a:spcBef>
                  <a:spcPts val="450"/>
                </a:spcBef>
                <a:spcAft>
                  <a:spcPct val="0"/>
                </a:spcAft>
                <a:buClr>
                  <a:srgbClr val="F0AB00"/>
                </a:buClr>
                <a:buSzPct val="80000"/>
              </a:pPr>
              <a:r>
                <a:rPr lang="en-US" sz="1100" kern="0" dirty="0">
                  <a:solidFill>
                    <a:schemeClr val="bg1"/>
                  </a:solidFill>
                  <a:ea typeface="Arial Unicode MS" pitchFamily="34" charset="-128"/>
                  <a:cs typeface="Arial Unicode MS" pitchFamily="34" charset="-128"/>
                </a:rPr>
                <a:t>Collaborate</a:t>
              </a:r>
            </a:p>
          </p:txBody>
        </p:sp>
        <p:sp>
          <p:nvSpPr>
            <p:cNvPr id="57" name="TextBox 56">
              <a:extLst>
                <a:ext uri="{FF2B5EF4-FFF2-40B4-BE49-F238E27FC236}">
                  <a16:creationId xmlns:a16="http://schemas.microsoft.com/office/drawing/2014/main" id="{ECFF80E2-E975-413A-87A5-1FAC83A5E104}"/>
                </a:ext>
              </a:extLst>
            </p:cNvPr>
            <p:cNvSpPr txBox="1"/>
            <p:nvPr/>
          </p:nvSpPr>
          <p:spPr>
            <a:xfrm rot="722156">
              <a:off x="5145154" y="3976534"/>
              <a:ext cx="1671618" cy="785597"/>
            </a:xfrm>
            <a:prstGeom prst="rect">
              <a:avLst/>
            </a:prstGeom>
            <a:noFill/>
          </p:spPr>
          <p:txBody>
            <a:bodyPr spcFirstLastPara="1" wrap="none" lIns="0" tIns="0" rIns="0" bIns="0" numCol="1" rtlCol="0">
              <a:prstTxWarp prst="textArchDown">
                <a:avLst>
                  <a:gd name="adj" fmla="val 20610842"/>
                </a:avLst>
              </a:prstTxWarp>
              <a:spAutoFit/>
            </a:bodyPr>
            <a:lstStyle/>
            <a:p>
              <a:pPr algn="ctr" defTabSz="816582" fontAlgn="base">
                <a:spcBef>
                  <a:spcPts val="450"/>
                </a:spcBef>
                <a:spcAft>
                  <a:spcPct val="0"/>
                </a:spcAft>
                <a:buClr>
                  <a:srgbClr val="F0AB00"/>
                </a:buClr>
                <a:buSzPct val="80000"/>
              </a:pPr>
              <a:r>
                <a:rPr lang="en-US" sz="1100" kern="0" dirty="0">
                  <a:solidFill>
                    <a:schemeClr val="bg1"/>
                  </a:solidFill>
                  <a:ea typeface="Arial Unicode MS" pitchFamily="34" charset="-128"/>
                  <a:cs typeface="Arial Unicode MS" pitchFamily="34" charset="-128"/>
                </a:rPr>
                <a:t>Feedback</a:t>
              </a:r>
            </a:p>
          </p:txBody>
        </p:sp>
      </p:grpSp>
    </p:spTree>
    <p:extLst>
      <p:ext uri="{BB962C8B-B14F-4D97-AF65-F5344CB8AC3E}">
        <p14:creationId xmlns:p14="http://schemas.microsoft.com/office/powerpoint/2010/main" val="3707143254"/>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536227" y="289712"/>
            <a:ext cx="10817573" cy="679904"/>
          </a:xfrm>
        </p:spPr>
        <p:txBody>
          <a:bodyPr>
            <a:normAutofit/>
          </a:bodyPr>
          <a:lstStyle/>
          <a:p>
            <a:r>
              <a:rPr lang="en-US" sz="3600" b="1" dirty="0"/>
              <a:t>App Lifecycle</a:t>
            </a:r>
            <a:endParaRPr lang="en-US" sz="3600" dirty="0"/>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6F997CF3-8FD6-46EC-8401-0F9F57EA4DBF}"/>
              </a:ext>
            </a:extLst>
          </p:cNvPr>
          <p:cNvPicPr>
            <a:picLocks noChangeAspect="1"/>
          </p:cNvPicPr>
          <p:nvPr/>
        </p:nvPicPr>
        <p:blipFill>
          <a:blip r:embed="rId3"/>
          <a:stretch>
            <a:fillRect/>
          </a:stretch>
        </p:blipFill>
        <p:spPr>
          <a:xfrm>
            <a:off x="6073605" y="1389115"/>
            <a:ext cx="5796696" cy="5082850"/>
          </a:xfrm>
          <a:prstGeom prst="rect">
            <a:avLst/>
          </a:prstGeom>
        </p:spPr>
      </p:pic>
      <p:sp>
        <p:nvSpPr>
          <p:cNvPr id="9" name="Rectangle 8">
            <a:extLst>
              <a:ext uri="{FF2B5EF4-FFF2-40B4-BE49-F238E27FC236}">
                <a16:creationId xmlns:a16="http://schemas.microsoft.com/office/drawing/2014/main" id="{476740F5-E873-4D13-BDB0-2D115D82EA41}"/>
              </a:ext>
            </a:extLst>
          </p:cNvPr>
          <p:cNvSpPr/>
          <p:nvPr/>
        </p:nvSpPr>
        <p:spPr>
          <a:xfrm>
            <a:off x="536227" y="1155786"/>
            <a:ext cx="11308078" cy="523220"/>
          </a:xfrm>
          <a:prstGeom prst="rect">
            <a:avLst/>
          </a:prstGeom>
        </p:spPr>
        <p:txBody>
          <a:bodyPr wrap="square">
            <a:spAutoFit/>
          </a:bodyPr>
          <a:lstStyle/>
          <a:p>
            <a:pPr algn="just"/>
            <a:r>
              <a:rPr lang="en-US" sz="1400" dirty="0">
                <a:solidFill>
                  <a:srgbClr val="424242"/>
                </a:solidFill>
                <a:latin typeface="Open Sans" panose="020B0606030504020204" pitchFamily="34" charset="0"/>
              </a:rPr>
              <a:t>Application lifecycle is an integrated system of people, processes, and tools that guides the journey of an app. There are various frameworks describing that journey, which can differ per company or per app </a:t>
            </a:r>
          </a:p>
        </p:txBody>
      </p:sp>
      <p:sp>
        <p:nvSpPr>
          <p:cNvPr id="11" name="Rectangle: Rounded Corners 10">
            <a:extLst>
              <a:ext uri="{FF2B5EF4-FFF2-40B4-BE49-F238E27FC236}">
                <a16:creationId xmlns:a16="http://schemas.microsoft.com/office/drawing/2014/main" id="{E6AAEFF9-57EB-43DD-BB36-533CF4A14709}"/>
              </a:ext>
            </a:extLst>
          </p:cNvPr>
          <p:cNvSpPr/>
          <p:nvPr/>
        </p:nvSpPr>
        <p:spPr>
          <a:xfrm>
            <a:off x="456051" y="1138729"/>
            <a:ext cx="11468431" cy="575617"/>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906C26E-8A5E-41FA-A1AC-7A3F15ED709E}"/>
              </a:ext>
            </a:extLst>
          </p:cNvPr>
          <p:cNvCxnSpPr>
            <a:cxnSpLocks/>
          </p:cNvCxnSpPr>
          <p:nvPr/>
        </p:nvCxnSpPr>
        <p:spPr>
          <a:xfrm>
            <a:off x="5991275" y="1901680"/>
            <a:ext cx="0" cy="412122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B98524E6-99A4-4555-9D65-BAC9A1F9F17C}"/>
              </a:ext>
            </a:extLst>
          </p:cNvPr>
          <p:cNvSpPr/>
          <p:nvPr/>
        </p:nvSpPr>
        <p:spPr>
          <a:xfrm>
            <a:off x="1453722" y="3104031"/>
            <a:ext cx="3537728" cy="1600438"/>
          </a:xfrm>
          <a:prstGeom prst="rect">
            <a:avLst/>
          </a:prstGeom>
        </p:spPr>
        <p:txBody>
          <a:bodyPr wrap="square">
            <a:spAutoFit/>
          </a:bodyPr>
          <a:lstStyle/>
          <a:p>
            <a:pPr marL="285750" indent="-285750" algn="just">
              <a:buFont typeface="Arial" panose="020B0604020202020204" pitchFamily="34" charset="0"/>
              <a:buChar char="•"/>
            </a:pPr>
            <a:r>
              <a:rPr lang="en-US" sz="1400" b="1" dirty="0">
                <a:solidFill>
                  <a:srgbClr val="424242"/>
                </a:solidFill>
                <a:latin typeface="Open Sans" panose="020B0606030504020204" pitchFamily="34" charset="0"/>
              </a:rPr>
              <a:t>Capture</a:t>
            </a:r>
            <a:r>
              <a:rPr lang="en-US" sz="1400" dirty="0">
                <a:solidFill>
                  <a:srgbClr val="424242"/>
                </a:solidFill>
                <a:latin typeface="Open Sans" panose="020B0606030504020204" pitchFamily="34" charset="0"/>
              </a:rPr>
              <a:t> User stories (requirements)</a:t>
            </a:r>
          </a:p>
          <a:p>
            <a:pPr marL="285750" indent="-285750" algn="just">
              <a:buFont typeface="Arial" panose="020B0604020202020204" pitchFamily="34" charset="0"/>
              <a:buChar char="•"/>
            </a:pPr>
            <a:endParaRPr lang="en-US" sz="1400" dirty="0">
              <a:solidFill>
                <a:srgbClr val="424242"/>
              </a:solidFill>
              <a:latin typeface="Open Sans" panose="020B0606030504020204" pitchFamily="34" charset="0"/>
            </a:endParaRPr>
          </a:p>
          <a:p>
            <a:pPr marL="285750" indent="-285750" algn="just">
              <a:buFont typeface="Arial" panose="020B0604020202020204" pitchFamily="34" charset="0"/>
              <a:buChar char="•"/>
            </a:pPr>
            <a:r>
              <a:rPr lang="en-US" sz="1400" b="1" dirty="0">
                <a:solidFill>
                  <a:srgbClr val="424242"/>
                </a:solidFill>
                <a:latin typeface="Open Sans" panose="020B0606030504020204" pitchFamily="34" charset="0"/>
              </a:rPr>
              <a:t>Develop</a:t>
            </a:r>
            <a:r>
              <a:rPr lang="en-US" sz="1400" dirty="0">
                <a:solidFill>
                  <a:srgbClr val="424242"/>
                </a:solidFill>
                <a:latin typeface="Open Sans" panose="020B0606030504020204" pitchFamily="34" charset="0"/>
              </a:rPr>
              <a:t> app</a:t>
            </a:r>
          </a:p>
          <a:p>
            <a:pPr marL="285750" indent="-285750" algn="just">
              <a:buFont typeface="Arial" panose="020B0604020202020204" pitchFamily="34" charset="0"/>
              <a:buChar char="•"/>
            </a:pPr>
            <a:endParaRPr lang="en-US" sz="1400" dirty="0">
              <a:solidFill>
                <a:srgbClr val="424242"/>
              </a:solidFill>
              <a:latin typeface="Open Sans" panose="020B0606030504020204" pitchFamily="34" charset="0"/>
            </a:endParaRPr>
          </a:p>
          <a:p>
            <a:pPr marL="285750" indent="-285750" algn="just">
              <a:buFont typeface="Arial" panose="020B0604020202020204" pitchFamily="34" charset="0"/>
              <a:buChar char="•"/>
            </a:pPr>
            <a:r>
              <a:rPr lang="en-US" sz="1400" b="1" dirty="0">
                <a:solidFill>
                  <a:srgbClr val="424242"/>
                </a:solidFill>
                <a:latin typeface="Open Sans" panose="020B0606030504020204" pitchFamily="34" charset="0"/>
              </a:rPr>
              <a:t>Deploy</a:t>
            </a:r>
            <a:r>
              <a:rPr lang="en-US" sz="1400" dirty="0">
                <a:solidFill>
                  <a:srgbClr val="424242"/>
                </a:solidFill>
                <a:latin typeface="Open Sans" panose="020B0606030504020204" pitchFamily="34" charset="0"/>
              </a:rPr>
              <a:t> app</a:t>
            </a:r>
          </a:p>
          <a:p>
            <a:pPr marL="285750" indent="-285750" algn="just">
              <a:buFont typeface="Arial" panose="020B0604020202020204" pitchFamily="34" charset="0"/>
              <a:buChar char="•"/>
            </a:pPr>
            <a:endParaRPr lang="en-US" sz="1400" dirty="0">
              <a:solidFill>
                <a:srgbClr val="424242"/>
              </a:solidFill>
              <a:latin typeface="Open Sans" panose="020B0606030504020204" pitchFamily="34" charset="0"/>
            </a:endParaRP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Review and </a:t>
            </a:r>
            <a:r>
              <a:rPr lang="en-US" sz="1400" b="1" dirty="0">
                <a:solidFill>
                  <a:srgbClr val="424242"/>
                </a:solidFill>
                <a:latin typeface="Open Sans" panose="020B0606030504020204" pitchFamily="34" charset="0"/>
              </a:rPr>
              <a:t>iterate</a:t>
            </a:r>
            <a:r>
              <a:rPr lang="en-US" sz="1400" dirty="0">
                <a:solidFill>
                  <a:srgbClr val="424242"/>
                </a:solidFill>
                <a:latin typeface="Open Sans" panose="020B0606030504020204" pitchFamily="34" charset="0"/>
              </a:rPr>
              <a:t> the process</a:t>
            </a:r>
          </a:p>
        </p:txBody>
      </p:sp>
      <p:sp>
        <p:nvSpPr>
          <p:cNvPr id="14" name="Rectangle: Rounded Corners 13">
            <a:extLst>
              <a:ext uri="{FF2B5EF4-FFF2-40B4-BE49-F238E27FC236}">
                <a16:creationId xmlns:a16="http://schemas.microsoft.com/office/drawing/2014/main" id="{EE78D95B-2020-4355-8E06-3B48C76E4B39}"/>
              </a:ext>
            </a:extLst>
          </p:cNvPr>
          <p:cNvSpPr/>
          <p:nvPr/>
        </p:nvSpPr>
        <p:spPr>
          <a:xfrm>
            <a:off x="1209576" y="2675867"/>
            <a:ext cx="4026021" cy="2395753"/>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6992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Requirement</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7BE6FF4-1DFE-441D-ADAF-8526611C54AC}"/>
              </a:ext>
            </a:extLst>
          </p:cNvPr>
          <p:cNvSpPr/>
          <p:nvPr/>
        </p:nvSpPr>
        <p:spPr>
          <a:xfrm>
            <a:off x="730541" y="2628781"/>
            <a:ext cx="4978136" cy="1600438"/>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Capturing and managing requirements using Agile methodologies is critical to the success of any software development lifecycle (SDLC). </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This enables cross-functional teams to close the feedback loop by working collaboratively and iteratively while accelerating the development process towards better and faster business outcomes.</a:t>
            </a:r>
          </a:p>
        </p:txBody>
      </p:sp>
      <p:pic>
        <p:nvPicPr>
          <p:cNvPr id="3" name="Picture 2">
            <a:extLst>
              <a:ext uri="{FF2B5EF4-FFF2-40B4-BE49-F238E27FC236}">
                <a16:creationId xmlns:a16="http://schemas.microsoft.com/office/drawing/2014/main" id="{0F6462C3-2534-4F78-8D2B-ADF427C2A5E3}"/>
              </a:ext>
            </a:extLst>
          </p:cNvPr>
          <p:cNvPicPr>
            <a:picLocks noChangeAspect="1"/>
          </p:cNvPicPr>
          <p:nvPr/>
        </p:nvPicPr>
        <p:blipFill>
          <a:blip r:embed="rId3"/>
          <a:stretch>
            <a:fillRect/>
          </a:stretch>
        </p:blipFill>
        <p:spPr>
          <a:xfrm>
            <a:off x="6544312" y="1276350"/>
            <a:ext cx="5381625" cy="4305300"/>
          </a:xfrm>
          <a:prstGeom prst="rect">
            <a:avLst/>
          </a:prstGeom>
        </p:spPr>
      </p:pic>
      <p:cxnSp>
        <p:nvCxnSpPr>
          <p:cNvPr id="6" name="Straight Connector 5">
            <a:extLst>
              <a:ext uri="{FF2B5EF4-FFF2-40B4-BE49-F238E27FC236}">
                <a16:creationId xmlns:a16="http://schemas.microsoft.com/office/drawing/2014/main" id="{DA989651-BB57-41D5-9EB8-FB3EAE684397}"/>
              </a:ext>
            </a:extLst>
          </p:cNvPr>
          <p:cNvCxnSpPr>
            <a:cxnSpLocks/>
          </p:cNvCxnSpPr>
          <p:nvPr/>
        </p:nvCxnSpPr>
        <p:spPr>
          <a:xfrm>
            <a:off x="6217518" y="1209396"/>
            <a:ext cx="0" cy="4439205"/>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8" name="Rectangle: Rounded Corners 7">
            <a:extLst>
              <a:ext uri="{FF2B5EF4-FFF2-40B4-BE49-F238E27FC236}">
                <a16:creationId xmlns:a16="http://schemas.microsoft.com/office/drawing/2014/main" id="{C7841F39-6B79-4F4E-9B57-247FD3B8A3F5}"/>
              </a:ext>
            </a:extLst>
          </p:cNvPr>
          <p:cNvSpPr/>
          <p:nvPr/>
        </p:nvSpPr>
        <p:spPr>
          <a:xfrm>
            <a:off x="581488" y="2278930"/>
            <a:ext cx="5276242" cy="2300139"/>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38625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Development</a:t>
            </a:r>
          </a:p>
        </p:txBody>
      </p:sp>
      <p:sp>
        <p:nvSpPr>
          <p:cNvPr id="5" name="Rectangle 4">
            <a:extLst>
              <a:ext uri="{FF2B5EF4-FFF2-40B4-BE49-F238E27FC236}">
                <a16:creationId xmlns:a16="http://schemas.microsoft.com/office/drawing/2014/main" id="{BA5164D5-160B-448D-9860-7B1963FB021D}"/>
              </a:ext>
            </a:extLst>
          </p:cNvPr>
          <p:cNvSpPr/>
          <p:nvPr/>
        </p:nvSpPr>
        <p:spPr>
          <a:xfrm>
            <a:off x="845670" y="1188923"/>
            <a:ext cx="10775623" cy="646331"/>
          </a:xfrm>
          <a:prstGeom prst="rect">
            <a:avLst/>
          </a:prstGeom>
        </p:spPr>
        <p:txBody>
          <a:bodyPr wrap="square">
            <a:spAutoFit/>
          </a:bodyPr>
          <a:lstStyle/>
          <a:p>
            <a:br>
              <a:rPr lang="en-US" dirty="0"/>
            </a:br>
            <a:endParaRPr lang="en-US" dirty="0">
              <a:solidFill>
                <a:srgbClr val="424242"/>
              </a:solidFill>
              <a:latin typeface="Open Sans" panose="020B0606030504020204" pitchFamily="34" charset="0"/>
            </a:endParaRP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12" name="Content Placeholder 11">
            <a:extLst>
              <a:ext uri="{FF2B5EF4-FFF2-40B4-BE49-F238E27FC236}">
                <a16:creationId xmlns:a16="http://schemas.microsoft.com/office/drawing/2014/main" id="{CE892B86-23B2-408F-9E4E-8DAC45479086}"/>
              </a:ext>
            </a:extLst>
          </p:cNvPr>
          <p:cNvPicPr>
            <a:picLocks noGrp="1" noChangeAspect="1"/>
          </p:cNvPicPr>
          <p:nvPr>
            <p:ph idx="1"/>
          </p:nvPr>
        </p:nvPicPr>
        <p:blipFill>
          <a:blip r:embed="rId3"/>
          <a:stretch>
            <a:fillRect/>
          </a:stretch>
        </p:blipFill>
        <p:spPr>
          <a:xfrm>
            <a:off x="3044858" y="2539014"/>
            <a:ext cx="6892292" cy="4066494"/>
          </a:xfrm>
          <a:prstGeom prst="rect">
            <a:avLst/>
          </a:prstGeom>
        </p:spPr>
      </p:pic>
      <p:sp>
        <p:nvSpPr>
          <p:cNvPr id="6" name="Rectangle 5">
            <a:extLst>
              <a:ext uri="{FF2B5EF4-FFF2-40B4-BE49-F238E27FC236}">
                <a16:creationId xmlns:a16="http://schemas.microsoft.com/office/drawing/2014/main" id="{B126795A-0417-464D-AFC1-ECA40E4B876D}"/>
              </a:ext>
            </a:extLst>
          </p:cNvPr>
          <p:cNvSpPr/>
          <p:nvPr/>
        </p:nvSpPr>
        <p:spPr>
          <a:xfrm>
            <a:off x="717917" y="1269489"/>
            <a:ext cx="10517481" cy="954107"/>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424242"/>
                </a:solidFill>
                <a:latin typeface="Open Sans" panose="020B0606030504020204" pitchFamily="34" charset="0"/>
              </a:rPr>
              <a:t>Mendix is a model-driven development environment designed to cater to the needs of today’s enterprise software developers, which includes line-of-business developers, citizen developers, and experienced software engineers. </a:t>
            </a:r>
          </a:p>
          <a:p>
            <a:pPr marL="285750" indent="-285750">
              <a:buFont typeface="Arial" panose="020B0604020202020204" pitchFamily="34" charset="0"/>
              <a:buChar char="•"/>
            </a:pPr>
            <a:r>
              <a:rPr lang="en-US" sz="1400" dirty="0">
                <a:solidFill>
                  <a:srgbClr val="424242"/>
                </a:solidFill>
                <a:latin typeface="Open Sans" panose="020B0606030504020204" pitchFamily="34" charset="0"/>
              </a:rPr>
              <a:t>Using highly extensible visual modeling suite, developers of all skill sets can participate in the designing, building, and deploying of apps using both no-code and low-code development tools.</a:t>
            </a:r>
          </a:p>
        </p:txBody>
      </p:sp>
      <p:sp>
        <p:nvSpPr>
          <p:cNvPr id="7" name="Rectangle: Rounded Corners 6">
            <a:extLst>
              <a:ext uri="{FF2B5EF4-FFF2-40B4-BE49-F238E27FC236}">
                <a16:creationId xmlns:a16="http://schemas.microsoft.com/office/drawing/2014/main" id="{9F399DE5-7DE4-4176-9C4A-F9F24B0A29A1}"/>
              </a:ext>
            </a:extLst>
          </p:cNvPr>
          <p:cNvSpPr/>
          <p:nvPr/>
        </p:nvSpPr>
        <p:spPr>
          <a:xfrm>
            <a:off x="570707" y="1124771"/>
            <a:ext cx="10851747" cy="1250784"/>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3259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5"/>
          <p:cNvSpPr>
            <a:spLocks noGrp="1"/>
          </p:cNvSpPr>
          <p:nvPr>
            <p:ph sz="quarter" idx="10"/>
          </p:nvPr>
        </p:nvSpPr>
        <p:spPr>
          <a:xfrm>
            <a:off x="469900" y="1112045"/>
            <a:ext cx="9348787" cy="4633910"/>
          </a:xfrm>
        </p:spPr>
        <p:txBody>
          <a:bodyPr>
            <a:normAutofit fontScale="62500" lnSpcReduction="20000"/>
          </a:bodyPr>
          <a:lstStyle/>
          <a:p>
            <a:r>
              <a:rPr lang="en-US" sz="2000" dirty="0"/>
              <a:t>What is Rapid Application Development?</a:t>
            </a:r>
          </a:p>
          <a:p>
            <a:r>
              <a:rPr lang="en-US" sz="2000" dirty="0"/>
              <a:t>What is Mendix?</a:t>
            </a:r>
          </a:p>
          <a:p>
            <a:r>
              <a:rPr lang="en-US" sz="2000" dirty="0"/>
              <a:t>Why do you need Mendix?</a:t>
            </a:r>
          </a:p>
          <a:p>
            <a:r>
              <a:rPr lang="en-US" sz="2000" dirty="0"/>
              <a:t>How does it compliment UI5/Fiori?</a:t>
            </a:r>
          </a:p>
          <a:p>
            <a:r>
              <a:rPr lang="en-US" sz="2000" dirty="0"/>
              <a:t>How does Mendix support Rapid Application Development?</a:t>
            </a:r>
          </a:p>
          <a:p>
            <a:r>
              <a:rPr lang="en-US" sz="2000" dirty="0"/>
              <a:t>What is the design principle of Mendix?</a:t>
            </a:r>
          </a:p>
          <a:p>
            <a:pPr lvl="1"/>
            <a:r>
              <a:rPr lang="en-US" sz="1600" dirty="0"/>
              <a:t>Design Elements of Atlas UI Framework</a:t>
            </a:r>
          </a:p>
          <a:p>
            <a:r>
              <a:rPr lang="en-US" sz="2000" dirty="0"/>
              <a:t>What is the development process in Mendix?</a:t>
            </a:r>
          </a:p>
          <a:p>
            <a:pPr lvl="1"/>
            <a:r>
              <a:rPr lang="en-US" sz="1600" dirty="0"/>
              <a:t>App Lifecycle	</a:t>
            </a:r>
            <a:r>
              <a:rPr lang="en-US" sz="1600" noProof="0" dirty="0"/>
              <a:t>	</a:t>
            </a:r>
          </a:p>
          <a:p>
            <a:pPr lvl="1"/>
            <a:r>
              <a:rPr lang="en-US" sz="1600" dirty="0"/>
              <a:t>Requirement	</a:t>
            </a:r>
            <a:endParaRPr lang="en-US" sz="2000" noProof="0" dirty="0"/>
          </a:p>
          <a:p>
            <a:pPr lvl="1"/>
            <a:r>
              <a:rPr lang="en-US" sz="1600" dirty="0"/>
              <a:t>Development</a:t>
            </a:r>
            <a:r>
              <a:rPr lang="en-US" sz="1600" noProof="0" dirty="0"/>
              <a:t>	</a:t>
            </a:r>
          </a:p>
          <a:p>
            <a:pPr lvl="1"/>
            <a:r>
              <a:rPr lang="en-US" sz="1600" dirty="0"/>
              <a:t>DevOps</a:t>
            </a:r>
            <a:r>
              <a:rPr lang="en-US" sz="1600" noProof="0" dirty="0"/>
              <a:t>	</a:t>
            </a:r>
          </a:p>
          <a:p>
            <a:r>
              <a:rPr lang="en-US" sz="2000" noProof="0" dirty="0"/>
              <a:t>What are the components in Mendix?</a:t>
            </a:r>
          </a:p>
          <a:p>
            <a:pPr lvl="1"/>
            <a:r>
              <a:rPr lang="en-US" sz="1600" noProof="0" dirty="0"/>
              <a:t>Domain Model</a:t>
            </a:r>
          </a:p>
          <a:p>
            <a:pPr lvl="1"/>
            <a:r>
              <a:rPr lang="en-US" sz="1600" noProof="0" dirty="0"/>
              <a:t>Workflows</a:t>
            </a:r>
          </a:p>
          <a:p>
            <a:pPr lvl="1"/>
            <a:r>
              <a:rPr lang="en-US" sz="1600" noProof="0" dirty="0"/>
              <a:t>Team Server</a:t>
            </a:r>
          </a:p>
          <a:p>
            <a:r>
              <a:rPr lang="en-US" sz="2000" noProof="0" dirty="0"/>
              <a:t>What are the uses cases for Mendix?</a:t>
            </a:r>
          </a:p>
          <a:p>
            <a:pPr lvl="1"/>
            <a:r>
              <a:rPr lang="en-US" sz="1600" dirty="0"/>
              <a:t>Extend on-</a:t>
            </a:r>
            <a:r>
              <a:rPr lang="en-US" sz="1600" dirty="0" err="1"/>
              <a:t>permises</a:t>
            </a:r>
            <a:r>
              <a:rPr lang="en-US" sz="1600" dirty="0"/>
              <a:t> – OData/REST/SOAP</a:t>
            </a:r>
          </a:p>
          <a:p>
            <a:pPr lvl="1"/>
            <a:r>
              <a:rPr lang="en-US" sz="1600" noProof="0" dirty="0"/>
              <a:t>Cloud Native – </a:t>
            </a:r>
            <a:r>
              <a:rPr lang="en-US" sz="1600" dirty="0"/>
              <a:t>REST/SOAP</a:t>
            </a:r>
            <a:endParaRPr lang="en-US" sz="1600" noProof="0" dirty="0"/>
          </a:p>
          <a:p>
            <a:r>
              <a:rPr lang="en-US" sz="2000" dirty="0"/>
              <a:t>Summary</a:t>
            </a:r>
          </a:p>
          <a:p>
            <a:r>
              <a:rPr lang="en-US" sz="2000" dirty="0"/>
              <a:t>Question and Answer</a:t>
            </a:r>
            <a:endParaRPr lang="en-US" sz="2000" noProof="0" dirty="0"/>
          </a:p>
        </p:txBody>
      </p:sp>
      <p:sp>
        <p:nvSpPr>
          <p:cNvPr id="15" name="Title 14"/>
          <p:cNvSpPr>
            <a:spLocks noGrp="1"/>
          </p:cNvSpPr>
          <p:nvPr>
            <p:ph type="title"/>
          </p:nvPr>
        </p:nvSpPr>
        <p:spPr>
          <a:xfrm>
            <a:off x="469900" y="402586"/>
            <a:ext cx="11252200" cy="698501"/>
          </a:xfrm>
        </p:spPr>
        <p:txBody>
          <a:bodyPr/>
          <a:lstStyle/>
          <a:p>
            <a:r>
              <a:rPr lang="en-US" sz="3200" b="1" noProof="0" dirty="0"/>
              <a:t>Contents</a:t>
            </a:r>
          </a:p>
        </p:txBody>
      </p:sp>
    </p:spTree>
    <p:extLst>
      <p:ext uri="{BB962C8B-B14F-4D97-AF65-F5344CB8AC3E}">
        <p14:creationId xmlns:p14="http://schemas.microsoft.com/office/powerpoint/2010/main" val="318710081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412261"/>
            <a:ext cx="10515600" cy="679904"/>
          </a:xfrm>
        </p:spPr>
        <p:txBody>
          <a:bodyPr>
            <a:normAutofit/>
          </a:bodyPr>
          <a:lstStyle/>
          <a:p>
            <a:r>
              <a:rPr lang="en-US" sz="3600" dirty="0"/>
              <a:t>DevOps</a:t>
            </a:r>
          </a:p>
        </p:txBody>
      </p:sp>
      <p:pic>
        <p:nvPicPr>
          <p:cNvPr id="4" name="Content Placeholder 3">
            <a:extLst>
              <a:ext uri="{FF2B5EF4-FFF2-40B4-BE49-F238E27FC236}">
                <a16:creationId xmlns:a16="http://schemas.microsoft.com/office/drawing/2014/main" id="{9B4ADC2E-7CB2-4E34-A78D-185C586E0A7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61611" y="3013817"/>
            <a:ext cx="7613602" cy="3844183"/>
          </a:xfrm>
          <a:prstGeom prst="rect">
            <a:avLst/>
          </a:prstGeom>
        </p:spPr>
      </p:pic>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5281AC7B-DA38-4126-B745-5230AD0AE64C}"/>
              </a:ext>
            </a:extLst>
          </p:cNvPr>
          <p:cNvSpPr/>
          <p:nvPr/>
        </p:nvSpPr>
        <p:spPr>
          <a:xfrm>
            <a:off x="766404" y="1320715"/>
            <a:ext cx="10517481" cy="1600438"/>
          </a:xfrm>
          <a:prstGeom prst="rect">
            <a:avLst/>
          </a:prstGeom>
        </p:spPr>
        <p:txBody>
          <a:bodyPr wrap="square">
            <a:spAutoFit/>
          </a:bodyPr>
          <a:lstStyle/>
          <a:p>
            <a:pPr marL="285750" indent="-285750">
              <a:buFont typeface="Arial" panose="020B0604020202020204" pitchFamily="34" charset="0"/>
              <a:buChar char="•"/>
            </a:pPr>
            <a:r>
              <a:rPr lang="en-US" sz="1400" dirty="0">
                <a:solidFill>
                  <a:srgbClr val="424242"/>
                </a:solidFill>
                <a:latin typeface="Open Sans" panose="020B0606030504020204" pitchFamily="34" charset="0"/>
              </a:rPr>
              <a:t>Mendix provides DevOps tools out of the box for continuous integration and continuous delivery (CI/CD), test automation, and monitoring (among other services) so that our development team can embrace the DevOps way of working. </a:t>
            </a:r>
          </a:p>
          <a:p>
            <a:pPr marL="285750" indent="-285750">
              <a:buFont typeface="Arial" panose="020B0604020202020204" pitchFamily="34" charset="0"/>
              <a:buChar char="•"/>
            </a:pPr>
            <a:r>
              <a:rPr lang="en-US" sz="1400" dirty="0">
                <a:solidFill>
                  <a:srgbClr val="424242"/>
                </a:solidFill>
                <a:latin typeface="Open Sans" panose="020B0606030504020204" pitchFamily="34" charset="0"/>
              </a:rPr>
              <a:t>Team can rapidly build, test, release, and maintain applications in production environments more autonomously with Mendix while ensuring compliance with your enterprise requirements. </a:t>
            </a:r>
          </a:p>
          <a:p>
            <a:pPr marL="285750" indent="-285750">
              <a:buFont typeface="Arial" panose="020B0604020202020204" pitchFamily="34" charset="0"/>
              <a:buChar char="•"/>
            </a:pPr>
            <a:r>
              <a:rPr lang="en-US" sz="1400" dirty="0">
                <a:solidFill>
                  <a:srgbClr val="424242"/>
                </a:solidFill>
                <a:latin typeface="Open Sans" panose="020B0606030504020204" pitchFamily="34" charset="0"/>
              </a:rPr>
              <a:t>Team can also use the Mendix Platform APIs to support direct integration with your existing CI/CD pipeline.</a:t>
            </a:r>
            <a:br>
              <a:rPr lang="en-US" sz="1400" dirty="0">
                <a:solidFill>
                  <a:srgbClr val="424242"/>
                </a:solidFill>
                <a:latin typeface="Open Sans" panose="020B0606030504020204" pitchFamily="34" charset="0"/>
              </a:rPr>
            </a:br>
            <a:endParaRPr lang="en-US" sz="1400" dirty="0">
              <a:solidFill>
                <a:srgbClr val="424242"/>
              </a:solidFill>
              <a:latin typeface="Open Sans" panose="020B0606030504020204" pitchFamily="34" charset="0"/>
            </a:endParaRPr>
          </a:p>
        </p:txBody>
      </p:sp>
      <p:sp>
        <p:nvSpPr>
          <p:cNvPr id="8" name="Rectangle: Rounded Corners 7">
            <a:extLst>
              <a:ext uri="{FF2B5EF4-FFF2-40B4-BE49-F238E27FC236}">
                <a16:creationId xmlns:a16="http://schemas.microsoft.com/office/drawing/2014/main" id="{2CFDA33B-7553-4366-B1C4-45849C270176}"/>
              </a:ext>
            </a:extLst>
          </p:cNvPr>
          <p:cNvSpPr/>
          <p:nvPr/>
        </p:nvSpPr>
        <p:spPr>
          <a:xfrm>
            <a:off x="619194" y="1128862"/>
            <a:ext cx="10851747" cy="1792291"/>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73739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What are the components in Mendix ?</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838200" y="2177255"/>
            <a:ext cx="5257800" cy="1477328"/>
          </a:xfrm>
          <a:prstGeom prst="rect">
            <a:avLst/>
          </a:prstGeom>
        </p:spPr>
        <p:txBody>
          <a:bodyPr wrap="square">
            <a:spAutoFit/>
          </a:bodyPr>
          <a:lstStyle/>
          <a:p>
            <a:pPr algn="just"/>
            <a:endParaRPr lang="en-US" dirty="0">
              <a:solidFill>
                <a:srgbClr val="424242"/>
              </a:solidFill>
              <a:latin typeface="Open Sans" panose="020B0606030504020204" pitchFamily="34" charset="0"/>
            </a:endParaRPr>
          </a:p>
          <a:p>
            <a:pPr marL="285750" lvl="1" indent="-285750" algn="just">
              <a:buFont typeface="Arial" panose="020B0604020202020204" pitchFamily="34" charset="0"/>
              <a:buChar char="•"/>
            </a:pPr>
            <a:r>
              <a:rPr lang="en-US" dirty="0">
                <a:solidFill>
                  <a:srgbClr val="424242"/>
                </a:solidFill>
                <a:latin typeface="Open Sans" panose="020B0606030504020204" pitchFamily="34" charset="0"/>
              </a:rPr>
              <a:t>Domain Model</a:t>
            </a:r>
          </a:p>
          <a:p>
            <a:pPr marL="285750" lvl="1" indent="-285750" algn="just">
              <a:buFont typeface="Arial" panose="020B0604020202020204" pitchFamily="34" charset="0"/>
              <a:buChar char="•"/>
            </a:pPr>
            <a:r>
              <a:rPr lang="en-US" dirty="0">
                <a:solidFill>
                  <a:srgbClr val="424242"/>
                </a:solidFill>
                <a:latin typeface="Open Sans" panose="020B0606030504020204" pitchFamily="34" charset="0"/>
              </a:rPr>
              <a:t>Workflows</a:t>
            </a:r>
          </a:p>
          <a:p>
            <a:pPr marL="285750" lvl="1" indent="-285750" algn="just">
              <a:buFont typeface="Arial" panose="020B0604020202020204" pitchFamily="34" charset="0"/>
              <a:buChar char="•"/>
            </a:pPr>
            <a:r>
              <a:rPr lang="en-US" dirty="0">
                <a:solidFill>
                  <a:srgbClr val="424242"/>
                </a:solidFill>
                <a:latin typeface="Open Sans" panose="020B0606030504020204" pitchFamily="34" charset="0"/>
              </a:rPr>
              <a:t>Team Server</a:t>
            </a:r>
          </a:p>
          <a:p>
            <a:pPr marL="285750" indent="-285750" algn="just">
              <a:buFont typeface="Arial" panose="020B0604020202020204" pitchFamily="34" charset="0"/>
              <a:buChar char="•"/>
            </a:pPr>
            <a:endParaRPr lang="en-US" dirty="0"/>
          </a:p>
        </p:txBody>
      </p:sp>
    </p:spTree>
    <p:extLst>
      <p:ext uri="{BB962C8B-B14F-4D97-AF65-F5344CB8AC3E}">
        <p14:creationId xmlns:p14="http://schemas.microsoft.com/office/powerpoint/2010/main" val="2692524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27418"/>
            <a:ext cx="10515600" cy="679904"/>
          </a:xfrm>
        </p:spPr>
        <p:txBody>
          <a:bodyPr>
            <a:normAutofit/>
          </a:bodyPr>
          <a:lstStyle/>
          <a:p>
            <a:r>
              <a:rPr lang="en-US" sz="3600" dirty="0"/>
              <a:t>Domain Model</a:t>
            </a:r>
          </a:p>
        </p:txBody>
      </p:sp>
      <p:sp>
        <p:nvSpPr>
          <p:cNvPr id="5" name="Rectangle 4">
            <a:extLst>
              <a:ext uri="{FF2B5EF4-FFF2-40B4-BE49-F238E27FC236}">
                <a16:creationId xmlns:a16="http://schemas.microsoft.com/office/drawing/2014/main" id="{BA5164D5-160B-448D-9860-7B1963FB021D}"/>
              </a:ext>
            </a:extLst>
          </p:cNvPr>
          <p:cNvSpPr/>
          <p:nvPr/>
        </p:nvSpPr>
        <p:spPr>
          <a:xfrm>
            <a:off x="479992" y="1202078"/>
            <a:ext cx="4152300" cy="2031325"/>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Each entity that is present in the domain model will be created in the database as a table. </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Each attribute inside that entity will become a column in the database table. </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If you want to change your database structure, you need to do that from within the domain model. </a:t>
            </a:r>
          </a:p>
          <a:p>
            <a:pPr algn="just"/>
            <a:endParaRPr lang="en-US" sz="1400" dirty="0"/>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68DB2E1-BF81-43DC-B4E1-B58A6C021CEC}"/>
              </a:ext>
            </a:extLst>
          </p:cNvPr>
          <p:cNvPicPr>
            <a:picLocks noChangeAspect="1"/>
          </p:cNvPicPr>
          <p:nvPr/>
        </p:nvPicPr>
        <p:blipFill>
          <a:blip r:embed="rId3"/>
          <a:stretch>
            <a:fillRect/>
          </a:stretch>
        </p:blipFill>
        <p:spPr>
          <a:xfrm>
            <a:off x="4860996" y="1822467"/>
            <a:ext cx="7336880" cy="3060618"/>
          </a:xfrm>
          <a:prstGeom prst="rect">
            <a:avLst/>
          </a:prstGeom>
        </p:spPr>
      </p:pic>
      <p:sp>
        <p:nvSpPr>
          <p:cNvPr id="6" name="Rectangle: Rounded Corners 5">
            <a:extLst>
              <a:ext uri="{FF2B5EF4-FFF2-40B4-BE49-F238E27FC236}">
                <a16:creationId xmlns:a16="http://schemas.microsoft.com/office/drawing/2014/main" id="{C03419B1-D346-4F56-A434-2594F00A80A5}"/>
              </a:ext>
            </a:extLst>
          </p:cNvPr>
          <p:cNvSpPr/>
          <p:nvPr/>
        </p:nvSpPr>
        <p:spPr>
          <a:xfrm>
            <a:off x="251288" y="1057546"/>
            <a:ext cx="4609708" cy="2157003"/>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B218C58-A9D6-49BA-B668-B082AF1FFE17}"/>
              </a:ext>
            </a:extLst>
          </p:cNvPr>
          <p:cNvCxnSpPr>
            <a:cxnSpLocks/>
          </p:cNvCxnSpPr>
          <p:nvPr/>
        </p:nvCxnSpPr>
        <p:spPr>
          <a:xfrm>
            <a:off x="5126961" y="1045030"/>
            <a:ext cx="0" cy="4903283"/>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01B32351-C200-472E-807C-C4860ACF82C1}"/>
              </a:ext>
            </a:extLst>
          </p:cNvPr>
          <p:cNvSpPr/>
          <p:nvPr/>
        </p:nvSpPr>
        <p:spPr>
          <a:xfrm>
            <a:off x="479992" y="3702805"/>
            <a:ext cx="4152300" cy="2462213"/>
          </a:xfrm>
          <a:prstGeom prst="rect">
            <a:avLst/>
          </a:prstGeom>
        </p:spPr>
        <p:txBody>
          <a:bodyPr wrap="square">
            <a:spAutoFit/>
          </a:bodyPr>
          <a:lstStyle/>
          <a:p>
            <a:pPr algn="ctr"/>
            <a:r>
              <a:rPr lang="en-US" sz="1400" b="1" dirty="0">
                <a:solidFill>
                  <a:srgbClr val="424242"/>
                </a:solidFill>
                <a:latin typeface="Open Sans" panose="020B0606030504020204" pitchFamily="34" charset="0"/>
              </a:rPr>
              <a:t>The Domain Model – Associations</a:t>
            </a:r>
          </a:p>
          <a:p>
            <a:pPr algn="just"/>
            <a:endParaRPr lang="en-US" sz="1400" dirty="0">
              <a:solidFill>
                <a:srgbClr val="424242"/>
              </a:solidFill>
              <a:latin typeface="Open Sans" panose="020B0606030504020204" pitchFamily="34" charset="0"/>
            </a:endParaRP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One-to-Many Association (1–*) </a:t>
            </a:r>
          </a:p>
          <a:p>
            <a:pPr algn="just"/>
            <a:r>
              <a:rPr lang="en-US" sz="1400" dirty="0">
                <a:solidFill>
                  <a:srgbClr val="424242"/>
                </a:solidFill>
                <a:latin typeface="Open Sans" panose="020B0606030504020204" pitchFamily="34" charset="0"/>
              </a:rPr>
              <a:t>	One entity linked with many</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One-to-One Association (1–1) </a:t>
            </a:r>
          </a:p>
          <a:p>
            <a:pPr algn="just"/>
            <a:r>
              <a:rPr lang="en-US" sz="1400" dirty="0">
                <a:solidFill>
                  <a:srgbClr val="424242"/>
                </a:solidFill>
                <a:latin typeface="Open Sans" panose="020B0606030504020204" pitchFamily="34" charset="0"/>
              </a:rPr>
              <a:t>	One entity linked with another single entity</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Reference Set (*–*) </a:t>
            </a:r>
          </a:p>
          <a:p>
            <a:pPr algn="just"/>
            <a:r>
              <a:rPr lang="en-US" sz="1400" dirty="0">
                <a:solidFill>
                  <a:srgbClr val="424242"/>
                </a:solidFill>
                <a:latin typeface="Open Sans" panose="020B0606030504020204" pitchFamily="34" charset="0"/>
              </a:rPr>
              <a:t>	This is </a:t>
            </a:r>
            <a:r>
              <a:rPr lang="en-US" sz="1400" dirty="0" err="1">
                <a:solidFill>
                  <a:srgbClr val="424242"/>
                </a:solidFill>
                <a:latin typeface="Open Sans" panose="020B0606030504020204" pitchFamily="34" charset="0"/>
              </a:rPr>
              <a:t>reffered</a:t>
            </a:r>
            <a:r>
              <a:rPr lang="en-US" sz="1400" dirty="0">
                <a:solidFill>
                  <a:srgbClr val="424242"/>
                </a:solidFill>
                <a:latin typeface="Open Sans" panose="020B0606030504020204" pitchFamily="34" charset="0"/>
              </a:rPr>
              <a:t> as many to many relationship</a:t>
            </a:r>
          </a:p>
          <a:p>
            <a:pPr algn="just"/>
            <a:endParaRPr lang="en-US" sz="1400" dirty="0"/>
          </a:p>
        </p:txBody>
      </p:sp>
      <p:sp>
        <p:nvSpPr>
          <p:cNvPr id="11" name="Rectangle: Rounded Corners 10">
            <a:extLst>
              <a:ext uri="{FF2B5EF4-FFF2-40B4-BE49-F238E27FC236}">
                <a16:creationId xmlns:a16="http://schemas.microsoft.com/office/drawing/2014/main" id="{3CC14EBB-0C0C-415F-8B37-D59B33CBA87B}"/>
              </a:ext>
            </a:extLst>
          </p:cNvPr>
          <p:cNvSpPr/>
          <p:nvPr/>
        </p:nvSpPr>
        <p:spPr>
          <a:xfrm>
            <a:off x="251288" y="3501657"/>
            <a:ext cx="4609708" cy="2769180"/>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72682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289711"/>
            <a:ext cx="10515600" cy="679904"/>
          </a:xfrm>
        </p:spPr>
        <p:txBody>
          <a:bodyPr>
            <a:normAutofit/>
          </a:bodyPr>
          <a:lstStyle/>
          <a:p>
            <a:r>
              <a:rPr lang="en-US" sz="3600" dirty="0"/>
              <a:t>Domain Model</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C03419B1-D346-4F56-A434-2594F00A80A5}"/>
              </a:ext>
            </a:extLst>
          </p:cNvPr>
          <p:cNvSpPr/>
          <p:nvPr/>
        </p:nvSpPr>
        <p:spPr>
          <a:xfrm>
            <a:off x="838200" y="980385"/>
            <a:ext cx="9880076" cy="1046378"/>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E144F071-64D7-4144-8D91-60351F7B16B0}"/>
              </a:ext>
            </a:extLst>
          </p:cNvPr>
          <p:cNvPicPr>
            <a:picLocks noChangeAspect="1"/>
          </p:cNvPicPr>
          <p:nvPr/>
        </p:nvPicPr>
        <p:blipFill>
          <a:blip r:embed="rId3"/>
          <a:stretch>
            <a:fillRect/>
          </a:stretch>
        </p:blipFill>
        <p:spPr>
          <a:xfrm>
            <a:off x="1430123" y="2318337"/>
            <a:ext cx="8880840" cy="4036672"/>
          </a:xfrm>
          <a:prstGeom prst="rect">
            <a:avLst/>
          </a:prstGeom>
        </p:spPr>
      </p:pic>
      <p:sp>
        <p:nvSpPr>
          <p:cNvPr id="3" name="Rectangle 2">
            <a:extLst>
              <a:ext uri="{FF2B5EF4-FFF2-40B4-BE49-F238E27FC236}">
                <a16:creationId xmlns:a16="http://schemas.microsoft.com/office/drawing/2014/main" id="{0056569A-0A03-4A40-9829-75AB1304D735}"/>
              </a:ext>
            </a:extLst>
          </p:cNvPr>
          <p:cNvSpPr/>
          <p:nvPr/>
        </p:nvSpPr>
        <p:spPr>
          <a:xfrm>
            <a:off x="1100770" y="1093509"/>
            <a:ext cx="9391264" cy="738664"/>
          </a:xfrm>
          <a:prstGeom prst="rect">
            <a:avLst/>
          </a:prstGeom>
        </p:spPr>
        <p:txBody>
          <a:bodyPr wrap="square">
            <a:spAutoFit/>
          </a:bodyPr>
          <a:lstStyle/>
          <a:p>
            <a:pPr algn="just"/>
            <a:r>
              <a:rPr lang="en-US" sz="1400" b="1" dirty="0">
                <a:solidFill>
                  <a:srgbClr val="424242"/>
                </a:solidFill>
                <a:latin typeface="Open Sans" panose="020B0606030504020204" pitchFamily="34" charset="0"/>
              </a:rPr>
              <a:t>Add Associations</a:t>
            </a:r>
          </a:p>
          <a:p>
            <a:pPr algn="just"/>
            <a:r>
              <a:rPr lang="en-US" sz="1400" dirty="0">
                <a:solidFill>
                  <a:srgbClr val="424242"/>
                </a:solidFill>
                <a:latin typeface="Open Sans" panose="020B0606030504020204" pitchFamily="34" charset="0"/>
              </a:rPr>
              <a:t>The association is created as a one-to-many association by default. To change the association type, just click the association and select a different type in the Properties pane.</a:t>
            </a:r>
          </a:p>
        </p:txBody>
      </p:sp>
    </p:spTree>
    <p:extLst>
      <p:ext uri="{BB962C8B-B14F-4D97-AF65-F5344CB8AC3E}">
        <p14:creationId xmlns:p14="http://schemas.microsoft.com/office/powerpoint/2010/main" val="2861845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D9C3D729-0311-44B6-92B6-D5997E04AE40}"/>
              </a:ext>
            </a:extLst>
          </p:cNvPr>
          <p:cNvSpPr>
            <a:spLocks noGrp="1"/>
          </p:cNvSpPr>
          <p:nvPr>
            <p:ph type="title" idx="4294967295"/>
          </p:nvPr>
        </p:nvSpPr>
        <p:spPr>
          <a:xfrm>
            <a:off x="838200" y="327026"/>
            <a:ext cx="10515600" cy="679904"/>
          </a:xfrm>
        </p:spPr>
        <p:txBody>
          <a:bodyPr>
            <a:normAutofit/>
          </a:bodyPr>
          <a:lstStyle/>
          <a:p>
            <a:r>
              <a:rPr lang="en-US" sz="3600" dirty="0"/>
              <a:t>Microflows</a:t>
            </a:r>
          </a:p>
        </p:txBody>
      </p:sp>
      <p:sp>
        <p:nvSpPr>
          <p:cNvPr id="11" name="Rectangle 10">
            <a:extLst>
              <a:ext uri="{FF2B5EF4-FFF2-40B4-BE49-F238E27FC236}">
                <a16:creationId xmlns:a16="http://schemas.microsoft.com/office/drawing/2014/main" id="{90A63F66-C5F9-4F94-8243-732241C8C5A5}"/>
              </a:ext>
            </a:extLst>
          </p:cNvPr>
          <p:cNvSpPr/>
          <p:nvPr/>
        </p:nvSpPr>
        <p:spPr>
          <a:xfrm>
            <a:off x="721613" y="1127126"/>
            <a:ext cx="5821427" cy="5161883"/>
          </a:xfrm>
          <a:prstGeom prst="rect">
            <a:avLst/>
          </a:prstGeom>
        </p:spPr>
        <p:txBody>
          <a:bodyPr wrap="square">
            <a:spAutoFit/>
          </a:bodyPr>
          <a:lstStyle/>
          <a:p>
            <a:pPr lvl="2"/>
            <a:r>
              <a:rPr lang="en-US" sz="1400" dirty="0">
                <a:solidFill>
                  <a:srgbClr val="424242"/>
                </a:solidFill>
                <a:latin typeface="Open Sans" panose="020B0606030504020204" pitchFamily="34" charset="0"/>
              </a:rPr>
              <a:t>Microflow is like a flow chart which add logic to an app and consists of following :</a:t>
            </a:r>
          </a:p>
          <a:p>
            <a:pPr lvl="1"/>
            <a:endParaRPr lang="en-US" sz="1400" dirty="0">
              <a:solidFill>
                <a:srgbClr val="424242"/>
              </a:solidFill>
              <a:latin typeface="Open Sans" panose="020B0606030504020204" pitchFamily="34" charset="0"/>
            </a:endParaRPr>
          </a:p>
          <a:p>
            <a:pPr marL="742950" lvl="1" indent="-285750">
              <a:buFont typeface="Arial" panose="020B0604020202020204" pitchFamily="34" charset="0"/>
              <a:buChar char="•"/>
            </a:pPr>
            <a:r>
              <a:rPr lang="en-US" sz="1400" b="1" dirty="0">
                <a:solidFill>
                  <a:srgbClr val="424242"/>
                </a:solidFill>
                <a:latin typeface="Open Sans" panose="020B0606030504020204" pitchFamily="34" charset="0"/>
              </a:rPr>
              <a:t>Activities:</a:t>
            </a:r>
            <a:r>
              <a:rPr lang="en-US" sz="1400" dirty="0">
                <a:solidFill>
                  <a:srgbClr val="424242"/>
                </a:solidFill>
                <a:latin typeface="Open Sans" panose="020B0606030504020204" pitchFamily="34" charset="0"/>
              </a:rPr>
              <a:t> Blue boxes performing different functions. </a:t>
            </a:r>
          </a:p>
          <a:p>
            <a:pPr marL="742950" lvl="1" indent="-285750">
              <a:buFont typeface="Arial" panose="020B0604020202020204" pitchFamily="34" charset="0"/>
              <a:buChar char="•"/>
            </a:pPr>
            <a:r>
              <a:rPr lang="en-US" sz="1400" b="1" dirty="0">
                <a:solidFill>
                  <a:srgbClr val="424242"/>
                </a:solidFill>
                <a:latin typeface="Open Sans" panose="020B0606030504020204" pitchFamily="34" charset="0"/>
              </a:rPr>
              <a:t>Flows:</a:t>
            </a:r>
            <a:r>
              <a:rPr lang="en-US" sz="1400" dirty="0">
                <a:solidFill>
                  <a:srgbClr val="424242"/>
                </a:solidFill>
                <a:latin typeface="Open Sans" panose="020B0606030504020204" pitchFamily="34" charset="0"/>
              </a:rPr>
              <a:t> Arrows that connect microflow events and activities</a:t>
            </a:r>
          </a:p>
          <a:p>
            <a:pPr marL="742950" lvl="1" indent="-285750">
              <a:buFont typeface="Arial" panose="020B0604020202020204" pitchFamily="34" charset="0"/>
              <a:buChar char="•"/>
            </a:pPr>
            <a:r>
              <a:rPr lang="en-US" sz="1400" b="1" dirty="0">
                <a:solidFill>
                  <a:srgbClr val="424242"/>
                </a:solidFill>
                <a:latin typeface="Open Sans" panose="020B0606030504020204" pitchFamily="34" charset="0"/>
              </a:rPr>
              <a:t>Events:</a:t>
            </a:r>
            <a:r>
              <a:rPr lang="en-US" sz="1400" dirty="0">
                <a:solidFill>
                  <a:srgbClr val="424242"/>
                </a:solidFill>
                <a:latin typeface="Open Sans" panose="020B0606030504020204" pitchFamily="34" charset="0"/>
              </a:rPr>
              <a:t> Other things placed in a flow not in a shape of a blue box are events. </a:t>
            </a:r>
          </a:p>
          <a:p>
            <a:pPr marL="742950" lvl="1" indent="-285750">
              <a:buFont typeface="Arial" panose="020B0604020202020204" pitchFamily="34" charset="0"/>
              <a:buChar char="•"/>
            </a:pPr>
            <a:r>
              <a:rPr lang="en-US" sz="1400" b="1" dirty="0">
                <a:solidFill>
                  <a:srgbClr val="424242"/>
                </a:solidFill>
                <a:latin typeface="Open Sans" panose="020B0606030504020204" pitchFamily="34" charset="0"/>
              </a:rPr>
              <a:t>Variable:</a:t>
            </a:r>
            <a:r>
              <a:rPr lang="en-US" sz="1400" dirty="0">
                <a:solidFill>
                  <a:srgbClr val="424242"/>
                </a:solidFill>
                <a:latin typeface="Open Sans" panose="020B0606030504020204" pitchFamily="34" charset="0"/>
              </a:rPr>
              <a:t> A variable is a temporary storage for data. Variables are used to store information and refer to it when needed. </a:t>
            </a:r>
          </a:p>
          <a:p>
            <a:pPr lvl="1"/>
            <a:endParaRPr lang="en-US" sz="1400" dirty="0">
              <a:solidFill>
                <a:srgbClr val="424242"/>
              </a:solidFill>
              <a:latin typeface="Open Sans" panose="020B0606030504020204" pitchFamily="34" charset="0"/>
            </a:endParaRPr>
          </a:p>
          <a:p>
            <a:pPr lvl="1"/>
            <a:r>
              <a:rPr lang="en-US" sz="1400" dirty="0">
                <a:solidFill>
                  <a:srgbClr val="424242"/>
                </a:solidFill>
                <a:latin typeface="Open Sans" panose="020B0606030504020204" pitchFamily="34" charset="0"/>
              </a:rPr>
              <a:t>Microflow logic is modeled using a visual editor for the graphical notation based on the Business Process Modeling Notation. Logic is a sequence of actions and listeners</a:t>
            </a:r>
          </a:p>
          <a:p>
            <a:pPr lvl="1"/>
            <a:endParaRPr lang="en-US" sz="1400" dirty="0">
              <a:solidFill>
                <a:srgbClr val="424242"/>
              </a:solidFill>
              <a:latin typeface="Open Sans" panose="020B0606030504020204" pitchFamily="34" charset="0"/>
            </a:endParaRPr>
          </a:p>
          <a:p>
            <a:pPr marL="742950" lvl="1" indent="-285750">
              <a:buFont typeface="Arial" panose="020B0604020202020204" pitchFamily="34" charset="0"/>
              <a:buChar char="•"/>
            </a:pPr>
            <a:r>
              <a:rPr lang="en-US" sz="1400" dirty="0">
                <a:solidFill>
                  <a:srgbClr val="424242"/>
                </a:solidFill>
                <a:latin typeface="Open Sans" panose="020B0606030504020204" pitchFamily="34" charset="0"/>
              </a:rPr>
              <a:t>An action</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Executes logic</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Exposed by: HTTP, SOAP, API</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Base object for standard actions</a:t>
            </a:r>
          </a:p>
          <a:p>
            <a:pPr marL="742950" lvl="1" indent="-285750">
              <a:buFont typeface="Arial" panose="020B0604020202020204" pitchFamily="34" charset="0"/>
              <a:buChar char="•"/>
            </a:pPr>
            <a:r>
              <a:rPr lang="en-US" sz="1400" dirty="0">
                <a:solidFill>
                  <a:srgbClr val="424242"/>
                </a:solidFill>
                <a:latin typeface="Open Sans" panose="020B0606030504020204" pitchFamily="34" charset="0"/>
              </a:rPr>
              <a:t>Listener</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Listens to actions</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Triggers actions</a:t>
            </a:r>
          </a:p>
          <a:p>
            <a:pPr marL="1200150" lvl="2" indent="-285750">
              <a:buFont typeface="Courier New" panose="02070309020205020404" pitchFamily="49" charset="0"/>
              <a:buChar char="o"/>
            </a:pPr>
            <a:r>
              <a:rPr lang="en-US" sz="1400" dirty="0">
                <a:solidFill>
                  <a:srgbClr val="424242"/>
                </a:solidFill>
                <a:latin typeface="Open Sans" panose="020B0606030504020204" pitchFamily="34" charset="0"/>
              </a:rPr>
              <a:t>Catches (before, during, after) events</a:t>
            </a:r>
          </a:p>
        </p:txBody>
      </p:sp>
      <p:pic>
        <p:nvPicPr>
          <p:cNvPr id="12" name="Picture 2" descr="Logo">
            <a:extLst>
              <a:ext uri="{FF2B5EF4-FFF2-40B4-BE49-F238E27FC236}">
                <a16:creationId xmlns:a16="http://schemas.microsoft.com/office/drawing/2014/main" id="{92EABC12-A4FF-4896-8760-2627CC28CE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Rounded Corners 12">
            <a:extLst>
              <a:ext uri="{FF2B5EF4-FFF2-40B4-BE49-F238E27FC236}">
                <a16:creationId xmlns:a16="http://schemas.microsoft.com/office/drawing/2014/main" id="{DBAD06E4-E989-49DF-AF49-3D27B5BF3F0C}"/>
              </a:ext>
            </a:extLst>
          </p:cNvPr>
          <p:cNvSpPr/>
          <p:nvPr/>
        </p:nvSpPr>
        <p:spPr>
          <a:xfrm>
            <a:off x="721613" y="1106478"/>
            <a:ext cx="5919332" cy="5292225"/>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7D1F1F0-A772-4E12-93A2-9B0011874E03}"/>
              </a:ext>
            </a:extLst>
          </p:cNvPr>
          <p:cNvPicPr>
            <a:picLocks noChangeAspect="1"/>
          </p:cNvPicPr>
          <p:nvPr/>
        </p:nvPicPr>
        <p:blipFill>
          <a:blip r:embed="rId3"/>
          <a:stretch>
            <a:fillRect/>
          </a:stretch>
        </p:blipFill>
        <p:spPr>
          <a:xfrm>
            <a:off x="6916810" y="1127126"/>
            <a:ext cx="4532408" cy="3234106"/>
          </a:xfrm>
          <a:prstGeom prst="rect">
            <a:avLst/>
          </a:prstGeom>
        </p:spPr>
      </p:pic>
      <p:pic>
        <p:nvPicPr>
          <p:cNvPr id="15" name="Picture 14">
            <a:extLst>
              <a:ext uri="{FF2B5EF4-FFF2-40B4-BE49-F238E27FC236}">
                <a16:creationId xmlns:a16="http://schemas.microsoft.com/office/drawing/2014/main" id="{1786C232-B752-4008-8D4D-B7E51EAF53EE}"/>
              </a:ext>
            </a:extLst>
          </p:cNvPr>
          <p:cNvPicPr>
            <a:picLocks noChangeAspect="1"/>
          </p:cNvPicPr>
          <p:nvPr/>
        </p:nvPicPr>
        <p:blipFill>
          <a:blip r:embed="rId4"/>
          <a:stretch>
            <a:fillRect/>
          </a:stretch>
        </p:blipFill>
        <p:spPr>
          <a:xfrm>
            <a:off x="6916810" y="4443328"/>
            <a:ext cx="1459038" cy="1438136"/>
          </a:xfrm>
          <a:prstGeom prst="rect">
            <a:avLst/>
          </a:prstGeom>
        </p:spPr>
      </p:pic>
      <p:pic>
        <p:nvPicPr>
          <p:cNvPr id="16" name="Picture 15">
            <a:extLst>
              <a:ext uri="{FF2B5EF4-FFF2-40B4-BE49-F238E27FC236}">
                <a16:creationId xmlns:a16="http://schemas.microsoft.com/office/drawing/2014/main" id="{D6ED0608-FA22-43BE-A774-D70FA08CA83E}"/>
              </a:ext>
            </a:extLst>
          </p:cNvPr>
          <p:cNvPicPr>
            <a:picLocks noChangeAspect="1"/>
          </p:cNvPicPr>
          <p:nvPr/>
        </p:nvPicPr>
        <p:blipFill>
          <a:blip r:embed="rId5"/>
          <a:stretch>
            <a:fillRect/>
          </a:stretch>
        </p:blipFill>
        <p:spPr>
          <a:xfrm>
            <a:off x="8444655" y="4472873"/>
            <a:ext cx="1476717" cy="1004166"/>
          </a:xfrm>
          <a:prstGeom prst="rect">
            <a:avLst/>
          </a:prstGeom>
        </p:spPr>
      </p:pic>
      <p:pic>
        <p:nvPicPr>
          <p:cNvPr id="17" name="Picture 16">
            <a:extLst>
              <a:ext uri="{FF2B5EF4-FFF2-40B4-BE49-F238E27FC236}">
                <a16:creationId xmlns:a16="http://schemas.microsoft.com/office/drawing/2014/main" id="{386C3531-386D-458C-812A-07D4F436C4A0}"/>
              </a:ext>
            </a:extLst>
          </p:cNvPr>
          <p:cNvPicPr>
            <a:picLocks noChangeAspect="1"/>
          </p:cNvPicPr>
          <p:nvPr/>
        </p:nvPicPr>
        <p:blipFill>
          <a:blip r:embed="rId6"/>
          <a:stretch>
            <a:fillRect/>
          </a:stretch>
        </p:blipFill>
        <p:spPr>
          <a:xfrm>
            <a:off x="9990181" y="4471465"/>
            <a:ext cx="1459037" cy="987977"/>
          </a:xfrm>
          <a:prstGeom prst="rect">
            <a:avLst/>
          </a:prstGeom>
        </p:spPr>
      </p:pic>
      <p:pic>
        <p:nvPicPr>
          <p:cNvPr id="18" name="Picture 17">
            <a:extLst>
              <a:ext uri="{FF2B5EF4-FFF2-40B4-BE49-F238E27FC236}">
                <a16:creationId xmlns:a16="http://schemas.microsoft.com/office/drawing/2014/main" id="{ED47AE84-D101-4FFE-911F-AE467BBDD1F7}"/>
              </a:ext>
            </a:extLst>
          </p:cNvPr>
          <p:cNvPicPr>
            <a:picLocks noChangeAspect="1"/>
          </p:cNvPicPr>
          <p:nvPr/>
        </p:nvPicPr>
        <p:blipFill>
          <a:blip r:embed="rId7"/>
          <a:stretch>
            <a:fillRect/>
          </a:stretch>
        </p:blipFill>
        <p:spPr>
          <a:xfrm>
            <a:off x="8462334" y="5588680"/>
            <a:ext cx="1459037" cy="578654"/>
          </a:xfrm>
          <a:prstGeom prst="rect">
            <a:avLst/>
          </a:prstGeom>
        </p:spPr>
      </p:pic>
    </p:spTree>
    <p:extLst>
      <p:ext uri="{BB962C8B-B14F-4D97-AF65-F5344CB8AC3E}">
        <p14:creationId xmlns:p14="http://schemas.microsoft.com/office/powerpoint/2010/main" val="2724803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838200" y="365126"/>
            <a:ext cx="10515600" cy="679904"/>
          </a:xfrm>
        </p:spPr>
        <p:txBody>
          <a:bodyPr>
            <a:normAutofit/>
          </a:bodyPr>
          <a:lstStyle/>
          <a:p>
            <a:r>
              <a:rPr lang="en-US" sz="3600" dirty="0"/>
              <a:t>Team Server</a:t>
            </a:r>
          </a:p>
        </p:txBody>
      </p:sp>
      <p:sp>
        <p:nvSpPr>
          <p:cNvPr id="5" name="Rectangle 4">
            <a:extLst>
              <a:ext uri="{FF2B5EF4-FFF2-40B4-BE49-F238E27FC236}">
                <a16:creationId xmlns:a16="http://schemas.microsoft.com/office/drawing/2014/main" id="{BA5164D5-160B-448D-9860-7B1963FB021D}"/>
              </a:ext>
            </a:extLst>
          </p:cNvPr>
          <p:cNvSpPr/>
          <p:nvPr/>
        </p:nvSpPr>
        <p:spPr>
          <a:xfrm>
            <a:off x="678041" y="2098631"/>
            <a:ext cx="5496613" cy="2031325"/>
          </a:xfrm>
          <a:prstGeom prst="rect">
            <a:avLst/>
          </a:prstGeom>
        </p:spPr>
        <p:txBody>
          <a:bodyPr wrap="square">
            <a:spAutoFit/>
          </a:bodyPr>
          <a:lstStyle/>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The Mendix Team Server is a Mendix-hosted environment that contains all your Team Server apps. </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It allows you to collaborate with your team and use versioning.</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For every Team Server app, there is an online repository that contains both the model and all the app’s resources.</a:t>
            </a:r>
          </a:p>
          <a:p>
            <a:pPr marL="285750" indent="-285750" algn="just">
              <a:buFont typeface="Arial" panose="020B0604020202020204" pitchFamily="34" charset="0"/>
              <a:buChar char="•"/>
            </a:pPr>
            <a:r>
              <a:rPr lang="en-US" sz="1400" dirty="0">
                <a:solidFill>
                  <a:srgbClr val="424242"/>
                </a:solidFill>
                <a:latin typeface="Open Sans" panose="020B0606030504020204" pitchFamily="34" charset="0"/>
              </a:rPr>
              <a:t>A working copy is a local copy of the project. Once you are done with the changes, you can commit them, resulting in a new revision in the repository.</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4F21B41D-9F87-451C-9329-0F78FEE561A8}"/>
              </a:ext>
            </a:extLst>
          </p:cNvPr>
          <p:cNvPicPr>
            <a:picLocks noChangeAspect="1"/>
          </p:cNvPicPr>
          <p:nvPr/>
        </p:nvPicPr>
        <p:blipFill>
          <a:blip r:embed="rId3"/>
          <a:stretch>
            <a:fillRect/>
          </a:stretch>
        </p:blipFill>
        <p:spPr>
          <a:xfrm>
            <a:off x="6624589" y="1662096"/>
            <a:ext cx="5285296" cy="4269132"/>
          </a:xfrm>
          <a:prstGeom prst="rect">
            <a:avLst/>
          </a:prstGeom>
        </p:spPr>
      </p:pic>
      <p:sp>
        <p:nvSpPr>
          <p:cNvPr id="6" name="Rectangle: Rounded Corners 5">
            <a:extLst>
              <a:ext uri="{FF2B5EF4-FFF2-40B4-BE49-F238E27FC236}">
                <a16:creationId xmlns:a16="http://schemas.microsoft.com/office/drawing/2014/main" id="{8C457F9C-B89E-4623-BA6B-AF29AA27DDFE}"/>
              </a:ext>
            </a:extLst>
          </p:cNvPr>
          <p:cNvSpPr/>
          <p:nvPr/>
        </p:nvSpPr>
        <p:spPr>
          <a:xfrm>
            <a:off x="422242" y="1788062"/>
            <a:ext cx="5977379" cy="2652461"/>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D48192DA-96B5-433F-B573-1A7DEFFC7693}"/>
              </a:ext>
            </a:extLst>
          </p:cNvPr>
          <p:cNvCxnSpPr>
            <a:cxnSpLocks/>
          </p:cNvCxnSpPr>
          <p:nvPr/>
        </p:nvCxnSpPr>
        <p:spPr>
          <a:xfrm flipH="1">
            <a:off x="6655420" y="1113513"/>
            <a:ext cx="35281" cy="400155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9506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361781" y="365126"/>
            <a:ext cx="10515600" cy="679904"/>
          </a:xfrm>
        </p:spPr>
        <p:txBody>
          <a:bodyPr>
            <a:normAutofit/>
          </a:bodyPr>
          <a:lstStyle/>
          <a:p>
            <a:r>
              <a:rPr lang="en-US" sz="3600"/>
              <a:t>What is Rapid Application Development?</a:t>
            </a:r>
            <a:endParaRPr lang="en-US" sz="3600" dirty="0"/>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Rapid Application Development Cycle Chart">
            <a:extLst>
              <a:ext uri="{FF2B5EF4-FFF2-40B4-BE49-F238E27FC236}">
                <a16:creationId xmlns:a16="http://schemas.microsoft.com/office/drawing/2014/main" id="{5320544E-1A6C-40CC-BEE3-04B83DE92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1319" y="2576090"/>
            <a:ext cx="3829354" cy="382389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a:extLst>
              <a:ext uri="{FF2B5EF4-FFF2-40B4-BE49-F238E27FC236}">
                <a16:creationId xmlns:a16="http://schemas.microsoft.com/office/drawing/2014/main" id="{9307B4BF-34CB-4A9B-8272-2A7A0D2CAD9B}"/>
              </a:ext>
            </a:extLst>
          </p:cNvPr>
          <p:cNvGraphicFramePr/>
          <p:nvPr>
            <p:extLst>
              <p:ext uri="{D42A27DB-BD31-4B8C-83A1-F6EECF244321}">
                <p14:modId xmlns:p14="http://schemas.microsoft.com/office/powerpoint/2010/main" val="1803435707"/>
              </p:ext>
            </p:extLst>
          </p:nvPr>
        </p:nvGraphicFramePr>
        <p:xfrm>
          <a:off x="8403401" y="2684030"/>
          <a:ext cx="3126338" cy="331236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6" name="Rectangle 15">
            <a:extLst>
              <a:ext uri="{FF2B5EF4-FFF2-40B4-BE49-F238E27FC236}">
                <a16:creationId xmlns:a16="http://schemas.microsoft.com/office/drawing/2014/main" id="{A51BEE76-E3A2-4900-AD4C-45224DB1B0A1}"/>
              </a:ext>
            </a:extLst>
          </p:cNvPr>
          <p:cNvSpPr/>
          <p:nvPr/>
        </p:nvSpPr>
        <p:spPr>
          <a:xfrm>
            <a:off x="728765" y="2435256"/>
            <a:ext cx="3059826" cy="307777"/>
          </a:xfrm>
          <a:prstGeom prst="rect">
            <a:avLst/>
          </a:prstGeom>
        </p:spPr>
        <p:txBody>
          <a:bodyPr wrap="square">
            <a:spAutoFit/>
          </a:bodyPr>
          <a:lstStyle/>
          <a:p>
            <a:pPr algn="ctr"/>
            <a:r>
              <a:rPr lang="en-US" sz="1400" dirty="0">
                <a:solidFill>
                  <a:srgbClr val="424242"/>
                </a:solidFill>
                <a:latin typeface="Open Sans" panose="020B0606030504020204" pitchFamily="34" charset="0"/>
              </a:rPr>
              <a:t>Traditional Model</a:t>
            </a:r>
          </a:p>
        </p:txBody>
      </p:sp>
      <p:sp>
        <p:nvSpPr>
          <p:cNvPr id="17" name="Rectangle 16">
            <a:extLst>
              <a:ext uri="{FF2B5EF4-FFF2-40B4-BE49-F238E27FC236}">
                <a16:creationId xmlns:a16="http://schemas.microsoft.com/office/drawing/2014/main" id="{2DD06690-AC2A-488F-88FB-794D5B9378D7}"/>
              </a:ext>
            </a:extLst>
          </p:cNvPr>
          <p:cNvSpPr/>
          <p:nvPr/>
        </p:nvSpPr>
        <p:spPr>
          <a:xfrm>
            <a:off x="441957" y="1278337"/>
            <a:ext cx="11308078" cy="738664"/>
          </a:xfrm>
          <a:prstGeom prst="rect">
            <a:avLst/>
          </a:prstGeom>
        </p:spPr>
        <p:txBody>
          <a:bodyPr wrap="square">
            <a:spAutoFit/>
          </a:bodyPr>
          <a:lstStyle/>
          <a:p>
            <a:pPr algn="just"/>
            <a:r>
              <a:rPr lang="en-US" sz="1400" dirty="0">
                <a:solidFill>
                  <a:srgbClr val="424242"/>
                </a:solidFill>
                <a:latin typeface="Open Sans" panose="020B0606030504020204" pitchFamily="34" charset="0"/>
              </a:rPr>
              <a:t>The concept of rapid application development (RAD) emphasizes the fast and iterative release of prototypes and applications. In today’s more competitive market, low-code rapid application development tools allow business and IT teams to effectively collaborate and deliver new applications faster, whether to innovate business practices, differentiate within the market, or streamline costs.</a:t>
            </a:r>
          </a:p>
        </p:txBody>
      </p:sp>
      <p:sp>
        <p:nvSpPr>
          <p:cNvPr id="18" name="Rectangle 17">
            <a:extLst>
              <a:ext uri="{FF2B5EF4-FFF2-40B4-BE49-F238E27FC236}">
                <a16:creationId xmlns:a16="http://schemas.microsoft.com/office/drawing/2014/main" id="{999429BB-D00A-4023-AA6C-C65A623D1C35}"/>
              </a:ext>
            </a:extLst>
          </p:cNvPr>
          <p:cNvSpPr/>
          <p:nvPr/>
        </p:nvSpPr>
        <p:spPr>
          <a:xfrm>
            <a:off x="8403391" y="2435256"/>
            <a:ext cx="3126339" cy="307777"/>
          </a:xfrm>
          <a:prstGeom prst="rect">
            <a:avLst/>
          </a:prstGeom>
        </p:spPr>
        <p:txBody>
          <a:bodyPr wrap="square">
            <a:spAutoFit/>
          </a:bodyPr>
          <a:lstStyle/>
          <a:p>
            <a:pPr algn="ctr"/>
            <a:r>
              <a:rPr lang="en-US" sz="1400" dirty="0">
                <a:solidFill>
                  <a:srgbClr val="424242"/>
                </a:solidFill>
                <a:latin typeface="Open Sans" panose="020B0606030504020204" pitchFamily="34" charset="0"/>
              </a:rPr>
              <a:t>Advantages</a:t>
            </a:r>
          </a:p>
        </p:txBody>
      </p:sp>
      <p:sp>
        <p:nvSpPr>
          <p:cNvPr id="31" name="Rectangle: Rounded Corners 30">
            <a:extLst>
              <a:ext uri="{FF2B5EF4-FFF2-40B4-BE49-F238E27FC236}">
                <a16:creationId xmlns:a16="http://schemas.microsoft.com/office/drawing/2014/main" id="{9E9D919C-4ED1-4C5C-BF38-C265091DDAEF}"/>
              </a:ext>
            </a:extLst>
          </p:cNvPr>
          <p:cNvSpPr/>
          <p:nvPr/>
        </p:nvSpPr>
        <p:spPr>
          <a:xfrm>
            <a:off x="361781" y="1185864"/>
            <a:ext cx="11468431" cy="923611"/>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053" name="Diagram 2052">
            <a:extLst>
              <a:ext uri="{FF2B5EF4-FFF2-40B4-BE49-F238E27FC236}">
                <a16:creationId xmlns:a16="http://schemas.microsoft.com/office/drawing/2014/main" id="{67C9832C-9EA8-4E05-B4A3-1F1221184D1C}"/>
              </a:ext>
            </a:extLst>
          </p:cNvPr>
          <p:cNvGraphicFramePr/>
          <p:nvPr>
            <p:extLst>
              <p:ext uri="{D42A27DB-BD31-4B8C-83A1-F6EECF244321}">
                <p14:modId xmlns:p14="http://schemas.microsoft.com/office/powerpoint/2010/main" val="3581080344"/>
              </p:ext>
            </p:extLst>
          </p:nvPr>
        </p:nvGraphicFramePr>
        <p:xfrm>
          <a:off x="728765" y="2939164"/>
          <a:ext cx="3059826" cy="3097742"/>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44" name="Rectangle 43">
            <a:extLst>
              <a:ext uri="{FF2B5EF4-FFF2-40B4-BE49-F238E27FC236}">
                <a16:creationId xmlns:a16="http://schemas.microsoft.com/office/drawing/2014/main" id="{6089381C-8F09-4ABF-B429-AE6590318C8E}"/>
              </a:ext>
            </a:extLst>
          </p:cNvPr>
          <p:cNvSpPr/>
          <p:nvPr/>
        </p:nvSpPr>
        <p:spPr>
          <a:xfrm>
            <a:off x="4181298" y="2435256"/>
            <a:ext cx="3829341" cy="307777"/>
          </a:xfrm>
          <a:prstGeom prst="rect">
            <a:avLst/>
          </a:prstGeom>
        </p:spPr>
        <p:txBody>
          <a:bodyPr wrap="square">
            <a:spAutoFit/>
          </a:bodyPr>
          <a:lstStyle/>
          <a:p>
            <a:pPr algn="ctr"/>
            <a:r>
              <a:rPr lang="en-US" sz="1400" dirty="0">
                <a:solidFill>
                  <a:srgbClr val="424242"/>
                </a:solidFill>
                <a:latin typeface="Open Sans" panose="020B0606030504020204" pitchFamily="34" charset="0"/>
              </a:rPr>
              <a:t>RAD Model</a:t>
            </a:r>
          </a:p>
        </p:txBody>
      </p:sp>
      <p:cxnSp>
        <p:nvCxnSpPr>
          <p:cNvPr id="2055" name="Straight Connector 2054">
            <a:extLst>
              <a:ext uri="{FF2B5EF4-FFF2-40B4-BE49-F238E27FC236}">
                <a16:creationId xmlns:a16="http://schemas.microsoft.com/office/drawing/2014/main" id="{69080CE0-FC7B-4787-9EC5-1E6F119E1F50}"/>
              </a:ext>
            </a:extLst>
          </p:cNvPr>
          <p:cNvCxnSpPr>
            <a:cxnSpLocks/>
          </p:cNvCxnSpPr>
          <p:nvPr/>
        </p:nvCxnSpPr>
        <p:spPr>
          <a:xfrm>
            <a:off x="4181328" y="2278752"/>
            <a:ext cx="0" cy="412122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40420141-1041-44FF-B65A-C67A40F5E997}"/>
              </a:ext>
            </a:extLst>
          </p:cNvPr>
          <p:cNvCxnSpPr>
            <a:cxnSpLocks/>
          </p:cNvCxnSpPr>
          <p:nvPr/>
        </p:nvCxnSpPr>
        <p:spPr>
          <a:xfrm>
            <a:off x="8010682" y="2278752"/>
            <a:ext cx="0" cy="412122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3063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fade">
                                      <p:cBhvr>
                                        <p:cTn id="7" dur="1000"/>
                                        <p:tgtEl>
                                          <p:spTgt spid="2053"/>
                                        </p:tgtEl>
                                      </p:cBhvr>
                                    </p:animEffect>
                                    <p:anim calcmode="lin" valueType="num">
                                      <p:cBhvr>
                                        <p:cTn id="8" dur="1000" fill="hold"/>
                                        <p:tgtEl>
                                          <p:spTgt spid="2053"/>
                                        </p:tgtEl>
                                        <p:attrNameLst>
                                          <p:attrName>ppt_x</p:attrName>
                                        </p:attrNameLst>
                                      </p:cBhvr>
                                      <p:tavLst>
                                        <p:tav tm="0">
                                          <p:val>
                                            <p:strVal val="#ppt_x"/>
                                          </p:val>
                                        </p:tav>
                                        <p:tav tm="100000">
                                          <p:val>
                                            <p:strVal val="#ppt_x"/>
                                          </p:val>
                                        </p:tav>
                                      </p:tavLst>
                                    </p:anim>
                                    <p:anim calcmode="lin" valueType="num">
                                      <p:cBhvr>
                                        <p:cTn id="9" dur="1000" fill="hold"/>
                                        <p:tgtEl>
                                          <p:spTgt spid="205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1" presetClass="entr" presetSubtype="1"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heel(1)">
                                      <p:cBhvr>
                                        <p:cTn id="14" dur="2000"/>
                                        <p:tgtEl>
                                          <p:spTgt spid="3"/>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Graphic spid="205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361782" y="324078"/>
            <a:ext cx="10515600" cy="679904"/>
          </a:xfrm>
        </p:spPr>
        <p:txBody>
          <a:bodyPr>
            <a:normAutofit/>
          </a:bodyPr>
          <a:lstStyle/>
          <a:p>
            <a:r>
              <a:rPr lang="en-US" sz="3600" dirty="0"/>
              <a:t>What is Mendix?</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459596" y="1275872"/>
            <a:ext cx="11272800" cy="523220"/>
          </a:xfrm>
          <a:prstGeom prst="rect">
            <a:avLst/>
          </a:prstGeom>
        </p:spPr>
        <p:txBody>
          <a:bodyPr wrap="square">
            <a:spAutoFit/>
          </a:bodyPr>
          <a:lstStyle/>
          <a:p>
            <a:pPr algn="just"/>
            <a:r>
              <a:rPr lang="en-US" sz="1400" dirty="0">
                <a:solidFill>
                  <a:srgbClr val="424242"/>
                </a:solidFill>
                <a:latin typeface="Open Sans" panose="020B0606030504020204" pitchFamily="34" charset="0"/>
              </a:rPr>
              <a:t>Mendix is the only high-productivity application platform (</a:t>
            </a:r>
            <a:r>
              <a:rPr lang="en-US" sz="1400" dirty="0" err="1">
                <a:solidFill>
                  <a:srgbClr val="424242"/>
                </a:solidFill>
                <a:latin typeface="Open Sans" panose="020B0606030504020204" pitchFamily="34" charset="0"/>
              </a:rPr>
              <a:t>hpa</a:t>
            </a:r>
            <a:r>
              <a:rPr lang="en-US" sz="1400" dirty="0">
                <a:solidFill>
                  <a:srgbClr val="424242"/>
                </a:solidFill>
                <a:latin typeface="Open Sans" panose="020B0606030504020204" pitchFamily="34" charset="0"/>
              </a:rPr>
              <a:t>-PaaS) for low-code app development that provides a comprehensive and integrated set of tools and services for managing the entire app lifecycle.</a:t>
            </a:r>
          </a:p>
        </p:txBody>
      </p:sp>
      <p:cxnSp>
        <p:nvCxnSpPr>
          <p:cNvPr id="6" name="Straight Connector 5">
            <a:extLst>
              <a:ext uri="{FF2B5EF4-FFF2-40B4-BE49-F238E27FC236}">
                <a16:creationId xmlns:a16="http://schemas.microsoft.com/office/drawing/2014/main" id="{C04EDF24-F355-40D7-95FE-755D4BC792BD}"/>
              </a:ext>
            </a:extLst>
          </p:cNvPr>
          <p:cNvCxnSpPr>
            <a:cxnSpLocks/>
          </p:cNvCxnSpPr>
          <p:nvPr/>
        </p:nvCxnSpPr>
        <p:spPr>
          <a:xfrm flipH="1">
            <a:off x="6060717" y="2074029"/>
            <a:ext cx="35281" cy="4001558"/>
          </a:xfrm>
          <a:prstGeom prst="line">
            <a:avLst/>
          </a:prstGeom>
          <a:ln w="19050">
            <a:solidFill>
              <a:srgbClr val="00B0F0"/>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0" name="Diagram 9">
            <a:extLst>
              <a:ext uri="{FF2B5EF4-FFF2-40B4-BE49-F238E27FC236}">
                <a16:creationId xmlns:a16="http://schemas.microsoft.com/office/drawing/2014/main" id="{E5E9DBA5-48E4-431D-ACB7-7D448FDAC882}"/>
              </a:ext>
            </a:extLst>
          </p:cNvPr>
          <p:cNvGraphicFramePr/>
          <p:nvPr>
            <p:extLst>
              <p:ext uri="{D42A27DB-BD31-4B8C-83A1-F6EECF244321}">
                <p14:modId xmlns:p14="http://schemas.microsoft.com/office/powerpoint/2010/main" val="853000130"/>
              </p:ext>
            </p:extLst>
          </p:nvPr>
        </p:nvGraphicFramePr>
        <p:xfrm>
          <a:off x="6509794" y="2519048"/>
          <a:ext cx="4939424" cy="3416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4" name="Content Placeholder 23">
            <a:extLst>
              <a:ext uri="{FF2B5EF4-FFF2-40B4-BE49-F238E27FC236}">
                <a16:creationId xmlns:a16="http://schemas.microsoft.com/office/drawing/2014/main" id="{6D741FF6-6F37-42B8-B9D2-C65307BC375D}"/>
              </a:ext>
            </a:extLst>
          </p:cNvPr>
          <p:cNvPicPr>
            <a:picLocks noGrp="1" noChangeAspect="1"/>
          </p:cNvPicPr>
          <p:nvPr>
            <p:ph idx="1"/>
          </p:nvPr>
        </p:nvPicPr>
        <p:blipFill rotWithShape="1">
          <a:blip r:embed="rId8"/>
          <a:srcRect t="22115"/>
          <a:stretch/>
        </p:blipFill>
        <p:spPr>
          <a:xfrm>
            <a:off x="605360" y="2894414"/>
            <a:ext cx="5214270" cy="2665587"/>
          </a:xfrm>
          <a:prstGeom prst="rect">
            <a:avLst/>
          </a:prstGeom>
        </p:spPr>
      </p:pic>
      <p:sp>
        <p:nvSpPr>
          <p:cNvPr id="27" name="Rectangle 26">
            <a:extLst>
              <a:ext uri="{FF2B5EF4-FFF2-40B4-BE49-F238E27FC236}">
                <a16:creationId xmlns:a16="http://schemas.microsoft.com/office/drawing/2014/main" id="{2D5F3D30-1F55-4B97-AAA3-4620B4FC21CA}"/>
              </a:ext>
            </a:extLst>
          </p:cNvPr>
          <p:cNvSpPr/>
          <p:nvPr/>
        </p:nvSpPr>
        <p:spPr>
          <a:xfrm>
            <a:off x="605359" y="2087282"/>
            <a:ext cx="5214270" cy="338554"/>
          </a:xfrm>
          <a:prstGeom prst="rect">
            <a:avLst/>
          </a:prstGeom>
        </p:spPr>
        <p:txBody>
          <a:bodyPr wrap="square">
            <a:spAutoFit/>
          </a:bodyPr>
          <a:lstStyle/>
          <a:p>
            <a:pPr algn="ctr"/>
            <a:r>
              <a:rPr lang="en-US" sz="1600" dirty="0">
                <a:solidFill>
                  <a:srgbClr val="424242"/>
                </a:solidFill>
                <a:latin typeface="Open Sans" panose="020B0606030504020204" pitchFamily="34" charset="0"/>
              </a:rPr>
              <a:t>Core Principles</a:t>
            </a:r>
          </a:p>
        </p:txBody>
      </p:sp>
      <p:sp>
        <p:nvSpPr>
          <p:cNvPr id="28" name="Rectangle 27">
            <a:extLst>
              <a:ext uri="{FF2B5EF4-FFF2-40B4-BE49-F238E27FC236}">
                <a16:creationId xmlns:a16="http://schemas.microsoft.com/office/drawing/2014/main" id="{E46E1052-0FC0-4153-A7A9-6B0A3E45CE95}"/>
              </a:ext>
            </a:extLst>
          </p:cNvPr>
          <p:cNvSpPr/>
          <p:nvPr/>
        </p:nvSpPr>
        <p:spPr>
          <a:xfrm>
            <a:off x="6509795" y="2087282"/>
            <a:ext cx="4939424" cy="338554"/>
          </a:xfrm>
          <a:prstGeom prst="rect">
            <a:avLst/>
          </a:prstGeom>
        </p:spPr>
        <p:txBody>
          <a:bodyPr wrap="square">
            <a:spAutoFit/>
          </a:bodyPr>
          <a:lstStyle/>
          <a:p>
            <a:pPr algn="ctr"/>
            <a:r>
              <a:rPr lang="en-US" sz="1600" dirty="0">
                <a:solidFill>
                  <a:srgbClr val="424242"/>
                </a:solidFill>
                <a:latin typeface="Open Sans" panose="020B0606030504020204" pitchFamily="34" charset="0"/>
              </a:rPr>
              <a:t>Types of offerings</a:t>
            </a:r>
          </a:p>
        </p:txBody>
      </p:sp>
      <p:sp>
        <p:nvSpPr>
          <p:cNvPr id="29" name="Rectangle: Rounded Corners 28">
            <a:extLst>
              <a:ext uri="{FF2B5EF4-FFF2-40B4-BE49-F238E27FC236}">
                <a16:creationId xmlns:a16="http://schemas.microsoft.com/office/drawing/2014/main" id="{87E8576D-8E8F-424C-AEE0-27B30E752E5A}"/>
              </a:ext>
            </a:extLst>
          </p:cNvPr>
          <p:cNvSpPr/>
          <p:nvPr/>
        </p:nvSpPr>
        <p:spPr>
          <a:xfrm>
            <a:off x="361781" y="1197567"/>
            <a:ext cx="11468431" cy="679904"/>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Rounded Corners 31">
            <a:extLst>
              <a:ext uri="{FF2B5EF4-FFF2-40B4-BE49-F238E27FC236}">
                <a16:creationId xmlns:a16="http://schemas.microsoft.com/office/drawing/2014/main" id="{A33C1A03-8662-4C17-A4DC-037D06A5A5C9}"/>
              </a:ext>
            </a:extLst>
          </p:cNvPr>
          <p:cNvSpPr/>
          <p:nvPr/>
        </p:nvSpPr>
        <p:spPr>
          <a:xfrm>
            <a:off x="8658808" y="4302864"/>
            <a:ext cx="2696547" cy="1489647"/>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Rounded Corners 32">
            <a:extLst>
              <a:ext uri="{FF2B5EF4-FFF2-40B4-BE49-F238E27FC236}">
                <a16:creationId xmlns:a16="http://schemas.microsoft.com/office/drawing/2014/main" id="{EAE244B1-90C8-4449-B590-7D9CD19ACDC9}"/>
              </a:ext>
            </a:extLst>
          </p:cNvPr>
          <p:cNvSpPr/>
          <p:nvPr/>
        </p:nvSpPr>
        <p:spPr>
          <a:xfrm>
            <a:off x="8180835" y="2813217"/>
            <a:ext cx="2696547" cy="905343"/>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7311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36726-31B6-4E19-8D67-7B9395BA88E5}"/>
              </a:ext>
            </a:extLst>
          </p:cNvPr>
          <p:cNvSpPr>
            <a:spLocks noGrp="1"/>
          </p:cNvSpPr>
          <p:nvPr>
            <p:ph type="title" idx="4294967295"/>
          </p:nvPr>
        </p:nvSpPr>
        <p:spPr>
          <a:xfrm>
            <a:off x="361782" y="324078"/>
            <a:ext cx="10515600" cy="679904"/>
          </a:xfrm>
        </p:spPr>
        <p:txBody>
          <a:bodyPr>
            <a:normAutofit/>
          </a:bodyPr>
          <a:lstStyle/>
          <a:p>
            <a:r>
              <a:rPr lang="en-US" sz="3600" dirty="0"/>
              <a:t>Why do you need Mendix?</a:t>
            </a:r>
          </a:p>
        </p:txBody>
      </p:sp>
      <p:pic>
        <p:nvPicPr>
          <p:cNvPr id="2050" name="Picture 2" descr="Logo">
            <a:extLst>
              <a:ext uri="{FF2B5EF4-FFF2-40B4-BE49-F238E27FC236}">
                <a16:creationId xmlns:a16="http://schemas.microsoft.com/office/drawing/2014/main" id="{2196A5AB-AE5A-49E2-BA39-76EFAAEB1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68218" y="283030"/>
            <a:ext cx="762000" cy="7620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677681D8-F4F7-4A7E-8E75-5B94F74CFB62}"/>
              </a:ext>
            </a:extLst>
          </p:cNvPr>
          <p:cNvSpPr/>
          <p:nvPr/>
        </p:nvSpPr>
        <p:spPr>
          <a:xfrm>
            <a:off x="459596" y="1275872"/>
            <a:ext cx="11272800" cy="523220"/>
          </a:xfrm>
          <a:prstGeom prst="rect">
            <a:avLst/>
          </a:prstGeom>
        </p:spPr>
        <p:txBody>
          <a:bodyPr wrap="square">
            <a:spAutoFit/>
          </a:bodyPr>
          <a:lstStyle/>
          <a:p>
            <a:pPr algn="ctr"/>
            <a:r>
              <a:rPr lang="en-US" sz="1400" dirty="0">
                <a:solidFill>
                  <a:srgbClr val="424242"/>
                </a:solidFill>
                <a:latin typeface="Open Sans" panose="020B0606030504020204" pitchFamily="34" charset="0"/>
              </a:rPr>
              <a:t>Mendix is the leading platform for creating and continuously improving mobile and web applications at unprecedented speed and scale .</a:t>
            </a:r>
          </a:p>
        </p:txBody>
      </p:sp>
      <p:sp>
        <p:nvSpPr>
          <p:cNvPr id="29" name="Rectangle: Rounded Corners 28">
            <a:extLst>
              <a:ext uri="{FF2B5EF4-FFF2-40B4-BE49-F238E27FC236}">
                <a16:creationId xmlns:a16="http://schemas.microsoft.com/office/drawing/2014/main" id="{87E8576D-8E8F-424C-AEE0-27B30E752E5A}"/>
              </a:ext>
            </a:extLst>
          </p:cNvPr>
          <p:cNvSpPr/>
          <p:nvPr/>
        </p:nvSpPr>
        <p:spPr>
          <a:xfrm>
            <a:off x="361781" y="1197567"/>
            <a:ext cx="11468431" cy="762000"/>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Diagram 13">
            <a:extLst>
              <a:ext uri="{FF2B5EF4-FFF2-40B4-BE49-F238E27FC236}">
                <a16:creationId xmlns:a16="http://schemas.microsoft.com/office/drawing/2014/main" id="{BB889EED-5E1D-44DA-A79E-39E22BDF45BF}"/>
              </a:ext>
            </a:extLst>
          </p:cNvPr>
          <p:cNvGraphicFramePr/>
          <p:nvPr>
            <p:extLst>
              <p:ext uri="{D42A27DB-BD31-4B8C-83A1-F6EECF244321}">
                <p14:modId xmlns:p14="http://schemas.microsoft.com/office/powerpoint/2010/main" val="1480849896"/>
              </p:ext>
            </p:extLst>
          </p:nvPr>
        </p:nvGraphicFramePr>
        <p:xfrm>
          <a:off x="603316" y="2290713"/>
          <a:ext cx="10999800" cy="3514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5" name="Rectangle: Rounded Corners 14">
            <a:extLst>
              <a:ext uri="{FF2B5EF4-FFF2-40B4-BE49-F238E27FC236}">
                <a16:creationId xmlns:a16="http://schemas.microsoft.com/office/drawing/2014/main" id="{DFFF5817-7D8A-458F-A79C-3871273965F6}"/>
              </a:ext>
            </a:extLst>
          </p:cNvPr>
          <p:cNvSpPr/>
          <p:nvPr/>
        </p:nvSpPr>
        <p:spPr>
          <a:xfrm>
            <a:off x="410688" y="2123938"/>
            <a:ext cx="11468431" cy="3904000"/>
          </a:xfrm>
          <a:prstGeom prst="roundRect">
            <a:avLst/>
          </a:prstGeom>
          <a:noFill/>
          <a:ln w="19050">
            <a:solidFill>
              <a:srgbClr val="00B0F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61863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42BEB1BE-24A8-4E64-80EE-7A332644D47B}"/>
              </a:ext>
            </a:extLst>
          </p:cNvPr>
          <p:cNvSpPr/>
          <p:nvPr/>
        </p:nvSpPr>
        <p:spPr>
          <a:xfrm>
            <a:off x="1778097" y="1925443"/>
            <a:ext cx="1279827" cy="720090"/>
          </a:xfrm>
          <a:prstGeom prst="roundRect">
            <a:avLst>
              <a:gd name="adj" fmla="val 50000"/>
            </a:avLst>
          </a:prstGeom>
          <a:solidFill>
            <a:schemeClr val="accent1"/>
          </a:solidFill>
          <a:ln w="3429" cap="flat">
            <a:noFill/>
            <a:prstDash val="solid"/>
            <a:miter/>
          </a:ln>
        </p:spPr>
        <p:txBody>
          <a:bodyPr lIns="91440" tIns="91440" bIns="91440" rtlCol="0" anchor="ctr"/>
          <a:lstStyle/>
          <a:p>
            <a:pPr algn="ctr"/>
            <a:r>
              <a:rPr lang="en-US" sz="1100" b="1" dirty="0">
                <a:solidFill>
                  <a:schemeClr val="bg1"/>
                </a:solidFill>
              </a:rPr>
              <a:t>Solution design</a:t>
            </a:r>
          </a:p>
        </p:txBody>
      </p:sp>
      <p:sp>
        <p:nvSpPr>
          <p:cNvPr id="15" name="Rectangle: Rounded Corners 14">
            <a:extLst>
              <a:ext uri="{FF2B5EF4-FFF2-40B4-BE49-F238E27FC236}">
                <a16:creationId xmlns:a16="http://schemas.microsoft.com/office/drawing/2014/main" id="{2BB7B23C-9AA9-4462-927E-E33F756A922E}"/>
              </a:ext>
            </a:extLst>
          </p:cNvPr>
          <p:cNvSpPr/>
          <p:nvPr/>
        </p:nvSpPr>
        <p:spPr>
          <a:xfrm>
            <a:off x="1778097" y="3327992"/>
            <a:ext cx="1279827" cy="720090"/>
          </a:xfrm>
          <a:prstGeom prst="roundRect">
            <a:avLst>
              <a:gd name="adj" fmla="val 50000"/>
            </a:avLst>
          </a:prstGeom>
          <a:solidFill>
            <a:srgbClr val="009A44"/>
          </a:solidFill>
          <a:ln w="3429" cap="flat">
            <a:noFill/>
            <a:prstDash val="solid"/>
            <a:miter/>
          </a:ln>
        </p:spPr>
        <p:txBody>
          <a:bodyPr lIns="91440" tIns="91440" bIns="91440" rtlCol="0" anchor="ctr"/>
          <a:lstStyle/>
          <a:p>
            <a:pPr algn="ctr"/>
            <a:r>
              <a:rPr lang="en-US" sz="1100" b="1" dirty="0">
                <a:solidFill>
                  <a:schemeClr val="bg1"/>
                </a:solidFill>
              </a:rPr>
              <a:t>Project Timeline</a:t>
            </a:r>
          </a:p>
        </p:txBody>
      </p:sp>
      <p:sp>
        <p:nvSpPr>
          <p:cNvPr id="20" name="Rectangle: Rounded Corners 19">
            <a:extLst>
              <a:ext uri="{FF2B5EF4-FFF2-40B4-BE49-F238E27FC236}">
                <a16:creationId xmlns:a16="http://schemas.microsoft.com/office/drawing/2014/main" id="{F3A4D950-8FD7-4C09-A4F0-43187CEF1814}"/>
              </a:ext>
            </a:extLst>
          </p:cNvPr>
          <p:cNvSpPr/>
          <p:nvPr/>
        </p:nvSpPr>
        <p:spPr>
          <a:xfrm>
            <a:off x="1778097" y="4720663"/>
            <a:ext cx="1279827" cy="720090"/>
          </a:xfrm>
          <a:prstGeom prst="roundRect">
            <a:avLst>
              <a:gd name="adj" fmla="val 50000"/>
            </a:avLst>
          </a:prstGeom>
          <a:solidFill>
            <a:schemeClr val="accent1"/>
          </a:solidFill>
          <a:ln w="3429" cap="flat">
            <a:noFill/>
            <a:prstDash val="solid"/>
            <a:miter/>
          </a:ln>
        </p:spPr>
        <p:txBody>
          <a:bodyPr lIns="91440" tIns="91440" bIns="91440" rtlCol="0" anchor="ctr"/>
          <a:lstStyle/>
          <a:p>
            <a:pPr algn="ctr"/>
            <a:r>
              <a:rPr lang="en-US" sz="1100" b="1" dirty="0">
                <a:solidFill>
                  <a:schemeClr val="bg1"/>
                </a:solidFill>
              </a:rPr>
              <a:t>Clean Core</a:t>
            </a:r>
          </a:p>
        </p:txBody>
      </p:sp>
      <p:sp>
        <p:nvSpPr>
          <p:cNvPr id="26" name="Rectangle: Rounded Corners 25">
            <a:extLst>
              <a:ext uri="{FF2B5EF4-FFF2-40B4-BE49-F238E27FC236}">
                <a16:creationId xmlns:a16="http://schemas.microsoft.com/office/drawing/2014/main" id="{09A70DB1-3171-4BF4-85FC-62F04BF33563}"/>
              </a:ext>
            </a:extLst>
          </p:cNvPr>
          <p:cNvSpPr/>
          <p:nvPr/>
        </p:nvSpPr>
        <p:spPr>
          <a:xfrm>
            <a:off x="3179142" y="1714963"/>
            <a:ext cx="4736133" cy="1141050"/>
          </a:xfrm>
          <a:prstGeom prst="roundRect">
            <a:avLst>
              <a:gd name="adj" fmla="val 50000"/>
            </a:avLst>
          </a:prstGeom>
          <a:solidFill>
            <a:schemeClr val="accent1">
              <a:lumMod val="20000"/>
              <a:lumOff val="80000"/>
            </a:schemeClr>
          </a:solidFill>
          <a:ln w="19050" cap="flat">
            <a:solidFill>
              <a:schemeClr val="accent1"/>
            </a:solidFill>
            <a:prstDash val="solid"/>
            <a:miter/>
          </a:ln>
        </p:spPr>
        <p:txBody>
          <a:bodyPr lIns="365760" tIns="91440" bIns="91440" rtlCol="0" anchor="ctr"/>
          <a:lstStyle/>
          <a:p>
            <a:r>
              <a:rPr lang="en-US" sz="1100" dirty="0"/>
              <a:t>Mendix is an SAP Solution Extension partner and SAP’s </a:t>
            </a:r>
            <a:r>
              <a:rPr lang="en-US" sz="1100" b="1" dirty="0"/>
              <a:t>low code provider</a:t>
            </a:r>
          </a:p>
          <a:p>
            <a:r>
              <a:rPr lang="en-US" sz="1100" dirty="0"/>
              <a:t>Mendix provides a comprehensive, integrated set of tools for the </a:t>
            </a:r>
            <a:r>
              <a:rPr lang="en-US" sz="1100" b="1" dirty="0"/>
              <a:t>entire app lifecycle</a:t>
            </a:r>
            <a:r>
              <a:rPr lang="en-US" sz="1100" dirty="0"/>
              <a:t>, from ideation and development through deployment and operation</a:t>
            </a:r>
          </a:p>
        </p:txBody>
      </p:sp>
      <p:sp>
        <p:nvSpPr>
          <p:cNvPr id="27" name="Rectangle: Rounded Corners 26">
            <a:extLst>
              <a:ext uri="{FF2B5EF4-FFF2-40B4-BE49-F238E27FC236}">
                <a16:creationId xmlns:a16="http://schemas.microsoft.com/office/drawing/2014/main" id="{7358FECF-E68C-46E4-9821-911BB2A8C1EA}"/>
              </a:ext>
            </a:extLst>
          </p:cNvPr>
          <p:cNvSpPr/>
          <p:nvPr/>
        </p:nvSpPr>
        <p:spPr>
          <a:xfrm>
            <a:off x="3179142" y="3117512"/>
            <a:ext cx="4736133" cy="1141050"/>
          </a:xfrm>
          <a:prstGeom prst="roundRect">
            <a:avLst>
              <a:gd name="adj" fmla="val 50000"/>
            </a:avLst>
          </a:prstGeom>
          <a:solidFill>
            <a:schemeClr val="accent1">
              <a:lumMod val="40000"/>
              <a:lumOff val="60000"/>
            </a:schemeClr>
          </a:solidFill>
          <a:ln w="19050" cap="flat">
            <a:solidFill>
              <a:srgbClr val="009A44"/>
            </a:solidFill>
            <a:prstDash val="solid"/>
            <a:miter/>
          </a:ln>
        </p:spPr>
        <p:txBody>
          <a:bodyPr lIns="365760" tIns="91440" bIns="91440" rtlCol="0" anchor="ctr"/>
          <a:lstStyle/>
          <a:p>
            <a:r>
              <a:rPr lang="en-US" sz="1100" dirty="0"/>
              <a:t>Development can be completed up to </a:t>
            </a:r>
            <a:r>
              <a:rPr lang="en-US" sz="1100" b="1" dirty="0"/>
              <a:t>10x faster </a:t>
            </a:r>
            <a:r>
              <a:rPr lang="en-US" sz="1100" dirty="0"/>
              <a:t>with fewer resources—increasing margin and competitive differentiation for Firm</a:t>
            </a:r>
          </a:p>
        </p:txBody>
      </p:sp>
      <p:sp>
        <p:nvSpPr>
          <p:cNvPr id="28" name="Rectangle: Rounded Corners 27">
            <a:extLst>
              <a:ext uri="{FF2B5EF4-FFF2-40B4-BE49-F238E27FC236}">
                <a16:creationId xmlns:a16="http://schemas.microsoft.com/office/drawing/2014/main" id="{7336928E-FA7D-4E9F-9FAE-D0CAD7B6C2F5}"/>
              </a:ext>
            </a:extLst>
          </p:cNvPr>
          <p:cNvSpPr/>
          <p:nvPr/>
        </p:nvSpPr>
        <p:spPr>
          <a:xfrm>
            <a:off x="3179142" y="4516153"/>
            <a:ext cx="4736133" cy="1141050"/>
          </a:xfrm>
          <a:prstGeom prst="roundRect">
            <a:avLst>
              <a:gd name="adj" fmla="val 50000"/>
            </a:avLst>
          </a:prstGeom>
          <a:solidFill>
            <a:schemeClr val="accent1">
              <a:lumMod val="20000"/>
              <a:lumOff val="80000"/>
            </a:schemeClr>
          </a:solidFill>
          <a:ln w="19050" cap="flat">
            <a:solidFill>
              <a:schemeClr val="accent1"/>
            </a:solidFill>
            <a:prstDash val="solid"/>
            <a:miter/>
          </a:ln>
        </p:spPr>
        <p:txBody>
          <a:bodyPr rot="0" spcFirstLastPara="0" vertOverflow="overflow" horzOverflow="overflow" vert="horz" wrap="square" lIns="365760" tIns="91440" rIns="91440" bIns="91440" numCol="1" spcCol="0" rtlCol="0" fromWordArt="0" anchor="ctr" anchorCtr="0" forceAA="0" compatLnSpc="1">
            <a:prstTxWarp prst="textNoShape">
              <a:avLst/>
            </a:prstTxWarp>
            <a:noAutofit/>
          </a:bodyPr>
          <a:lstStyle/>
          <a:p>
            <a:r>
              <a:rPr lang="en-US" sz="1100" dirty="0"/>
              <a:t>Mendix enables Firm to deliver extended SAP web and mobile apps that are </a:t>
            </a:r>
            <a:r>
              <a:rPr lang="en-US" sz="1100" b="1" dirty="0"/>
              <a:t>cloud-native</a:t>
            </a:r>
            <a:r>
              <a:rPr lang="en-US" sz="1100" dirty="0"/>
              <a:t>, integrate with </a:t>
            </a:r>
            <a:r>
              <a:rPr lang="en-US" sz="1100" b="1" dirty="0"/>
              <a:t>disparate systems, </a:t>
            </a:r>
            <a:r>
              <a:rPr lang="en-US" sz="1100" dirty="0"/>
              <a:t>and </a:t>
            </a:r>
            <a:r>
              <a:rPr lang="en-US" sz="1100" b="1" dirty="0"/>
              <a:t>maintain a clean core</a:t>
            </a:r>
          </a:p>
        </p:txBody>
      </p:sp>
      <p:sp>
        <p:nvSpPr>
          <p:cNvPr id="2" name="Title 1">
            <a:extLst>
              <a:ext uri="{FF2B5EF4-FFF2-40B4-BE49-F238E27FC236}">
                <a16:creationId xmlns:a16="http://schemas.microsoft.com/office/drawing/2014/main" id="{01C3A1E0-E199-4ABD-8293-11D39CB7F3AC}"/>
              </a:ext>
            </a:extLst>
          </p:cNvPr>
          <p:cNvSpPr>
            <a:spLocks noGrp="1"/>
          </p:cNvSpPr>
          <p:nvPr>
            <p:ph type="title"/>
          </p:nvPr>
        </p:nvSpPr>
        <p:spPr/>
        <p:txBody>
          <a:bodyPr/>
          <a:lstStyle/>
          <a:p>
            <a:r>
              <a:rPr lang="en-US" dirty="0"/>
              <a:t>Mendix helps clients to accelerate digital transformation and S/4 HANA migration</a:t>
            </a:r>
          </a:p>
        </p:txBody>
      </p:sp>
      <p:sp>
        <p:nvSpPr>
          <p:cNvPr id="8" name="Freeform: Shape 7">
            <a:extLst>
              <a:ext uri="{FF2B5EF4-FFF2-40B4-BE49-F238E27FC236}">
                <a16:creationId xmlns:a16="http://schemas.microsoft.com/office/drawing/2014/main" id="{38498CFC-43FF-4222-BA81-B9A9AA6351FE}"/>
              </a:ext>
            </a:extLst>
          </p:cNvPr>
          <p:cNvSpPr/>
          <p:nvPr/>
        </p:nvSpPr>
        <p:spPr>
          <a:xfrm>
            <a:off x="1392712" y="2144899"/>
            <a:ext cx="281178" cy="281178"/>
          </a:xfrm>
          <a:custGeom>
            <a:avLst/>
            <a:gdLst>
              <a:gd name="connsiteX0" fmla="*/ 142269 w 281178"/>
              <a:gd name="connsiteY0" fmla="*/ 284538 h 281178"/>
              <a:gd name="connsiteX1" fmla="*/ 0 w 281178"/>
              <a:gd name="connsiteY1" fmla="*/ 142269 h 281178"/>
              <a:gd name="connsiteX2" fmla="*/ 142269 w 281178"/>
              <a:gd name="connsiteY2" fmla="*/ 0 h 281178"/>
              <a:gd name="connsiteX3" fmla="*/ 284538 w 281178"/>
              <a:gd name="connsiteY3" fmla="*/ 142269 h 281178"/>
              <a:gd name="connsiteX4" fmla="*/ 142269 w 281178"/>
              <a:gd name="connsiteY4" fmla="*/ 284538 h 281178"/>
              <a:gd name="connsiteX5" fmla="*/ 142269 w 281178"/>
              <a:gd name="connsiteY5" fmla="*/ 38405 h 281178"/>
              <a:gd name="connsiteX6" fmla="*/ 38405 w 281178"/>
              <a:gd name="connsiteY6" fmla="*/ 142269 h 281178"/>
              <a:gd name="connsiteX7" fmla="*/ 142269 w 281178"/>
              <a:gd name="connsiteY7" fmla="*/ 246134 h 281178"/>
              <a:gd name="connsiteX8" fmla="*/ 246134 w 281178"/>
              <a:gd name="connsiteY8" fmla="*/ 142269 h 281178"/>
              <a:gd name="connsiteX9" fmla="*/ 142269 w 281178"/>
              <a:gd name="connsiteY9" fmla="*/ 38405 h 28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1178" h="281178">
                <a:moveTo>
                  <a:pt x="142269" y="284538"/>
                </a:moveTo>
                <a:cubicBezTo>
                  <a:pt x="63814" y="284538"/>
                  <a:pt x="0" y="220725"/>
                  <a:pt x="0" y="142269"/>
                </a:cubicBezTo>
                <a:cubicBezTo>
                  <a:pt x="0" y="63814"/>
                  <a:pt x="63814" y="0"/>
                  <a:pt x="142269" y="0"/>
                </a:cubicBezTo>
                <a:cubicBezTo>
                  <a:pt x="220725" y="0"/>
                  <a:pt x="284538" y="63814"/>
                  <a:pt x="284538" y="142269"/>
                </a:cubicBezTo>
                <a:cubicBezTo>
                  <a:pt x="284538" y="220725"/>
                  <a:pt x="220725" y="284538"/>
                  <a:pt x="142269" y="284538"/>
                </a:cubicBezTo>
                <a:close/>
                <a:moveTo>
                  <a:pt x="142269" y="38405"/>
                </a:moveTo>
                <a:cubicBezTo>
                  <a:pt x="85005" y="38405"/>
                  <a:pt x="38405" y="85005"/>
                  <a:pt x="38405" y="142269"/>
                </a:cubicBezTo>
                <a:cubicBezTo>
                  <a:pt x="38405" y="199534"/>
                  <a:pt x="85005" y="246134"/>
                  <a:pt x="142269" y="246134"/>
                </a:cubicBezTo>
                <a:cubicBezTo>
                  <a:pt x="199534" y="246134"/>
                  <a:pt x="246134" y="199534"/>
                  <a:pt x="246134" y="142269"/>
                </a:cubicBezTo>
                <a:cubicBezTo>
                  <a:pt x="246134" y="85005"/>
                  <a:pt x="199534" y="38405"/>
                  <a:pt x="142269" y="38405"/>
                </a:cubicBezTo>
                <a:close/>
              </a:path>
            </a:pathLst>
          </a:custGeom>
          <a:solidFill>
            <a:schemeClr val="accent6"/>
          </a:solidFill>
          <a:ln w="3429"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95A89156-0291-4DD5-A070-AD40B46FBFF1}"/>
              </a:ext>
            </a:extLst>
          </p:cNvPr>
          <p:cNvSpPr/>
          <p:nvPr/>
        </p:nvSpPr>
        <p:spPr>
          <a:xfrm>
            <a:off x="1467705" y="2218623"/>
            <a:ext cx="133731" cy="133731"/>
          </a:xfrm>
          <a:custGeom>
            <a:avLst/>
            <a:gdLst>
              <a:gd name="connsiteX0" fmla="*/ 134554 w 133731"/>
              <a:gd name="connsiteY0" fmla="*/ 67277 h 133731"/>
              <a:gd name="connsiteX1" fmla="*/ 67277 w 133731"/>
              <a:gd name="connsiteY1" fmla="*/ 134554 h 133731"/>
              <a:gd name="connsiteX2" fmla="*/ 0 w 133731"/>
              <a:gd name="connsiteY2" fmla="*/ 67277 h 133731"/>
              <a:gd name="connsiteX3" fmla="*/ 67277 w 133731"/>
              <a:gd name="connsiteY3" fmla="*/ 0 h 133731"/>
              <a:gd name="connsiteX4" fmla="*/ 134554 w 133731"/>
              <a:gd name="connsiteY4" fmla="*/ 67277 h 13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31" h="133731">
                <a:moveTo>
                  <a:pt x="134554" y="67277"/>
                </a:moveTo>
                <a:cubicBezTo>
                  <a:pt x="134554" y="104433"/>
                  <a:pt x="104433" y="134554"/>
                  <a:pt x="67277" y="134554"/>
                </a:cubicBezTo>
                <a:cubicBezTo>
                  <a:pt x="30121" y="134554"/>
                  <a:pt x="0" y="104433"/>
                  <a:pt x="0" y="67277"/>
                </a:cubicBezTo>
                <a:cubicBezTo>
                  <a:pt x="0" y="30121"/>
                  <a:pt x="30121" y="0"/>
                  <a:pt x="67277" y="0"/>
                </a:cubicBezTo>
                <a:cubicBezTo>
                  <a:pt x="104433" y="0"/>
                  <a:pt x="134554" y="30121"/>
                  <a:pt x="134554" y="67277"/>
                </a:cubicBezTo>
                <a:close/>
              </a:path>
            </a:pathLst>
          </a:custGeom>
          <a:solidFill>
            <a:schemeClr val="accent1"/>
          </a:solidFill>
          <a:ln w="3429"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E150E5F-3CE6-452C-A105-AF22DD747DD7}"/>
              </a:ext>
            </a:extLst>
          </p:cNvPr>
          <p:cNvSpPr>
            <a:spLocks noChangeAspect="1"/>
          </p:cNvSpPr>
          <p:nvPr/>
        </p:nvSpPr>
        <p:spPr>
          <a:xfrm>
            <a:off x="509490" y="1965448"/>
            <a:ext cx="640080" cy="640080"/>
          </a:xfrm>
          <a:custGeom>
            <a:avLst/>
            <a:gdLst>
              <a:gd name="connsiteX0" fmla="*/ 390029 w 517779"/>
              <a:gd name="connsiteY0" fmla="*/ 130010 h 517779"/>
              <a:gd name="connsiteX1" fmla="*/ 390029 w 517779"/>
              <a:gd name="connsiteY1" fmla="*/ 390029 h 517779"/>
              <a:gd name="connsiteX2" fmla="*/ 130010 w 517779"/>
              <a:gd name="connsiteY2" fmla="*/ 390029 h 517779"/>
              <a:gd name="connsiteX3" fmla="*/ 130010 w 517779"/>
              <a:gd name="connsiteY3" fmla="*/ 130010 h 517779"/>
              <a:gd name="connsiteX4" fmla="*/ 390029 w 517779"/>
              <a:gd name="connsiteY4" fmla="*/ 130010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779" h="517779">
                <a:moveTo>
                  <a:pt x="390029" y="130010"/>
                </a:moveTo>
                <a:cubicBezTo>
                  <a:pt x="461831" y="201812"/>
                  <a:pt x="461831" y="318226"/>
                  <a:pt x="390029" y="390029"/>
                </a:cubicBezTo>
                <a:cubicBezTo>
                  <a:pt x="318226" y="461831"/>
                  <a:pt x="201812" y="461831"/>
                  <a:pt x="130010" y="390029"/>
                </a:cubicBezTo>
                <a:cubicBezTo>
                  <a:pt x="58207" y="318226"/>
                  <a:pt x="58207" y="201812"/>
                  <a:pt x="130010" y="130010"/>
                </a:cubicBezTo>
                <a:cubicBezTo>
                  <a:pt x="201812" y="58207"/>
                  <a:pt x="318226" y="58207"/>
                  <a:pt x="390029" y="130010"/>
                </a:cubicBezTo>
                <a:close/>
              </a:path>
            </a:pathLst>
          </a:custGeom>
          <a:solidFill>
            <a:schemeClr val="accent1">
              <a:lumMod val="20000"/>
              <a:lumOff val="80000"/>
            </a:schemeClr>
          </a:solidFill>
          <a:ln w="3429"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8E85AED5-5AE1-4930-A776-9CF679D5E887}"/>
              </a:ext>
            </a:extLst>
          </p:cNvPr>
          <p:cNvSpPr/>
          <p:nvPr/>
        </p:nvSpPr>
        <p:spPr>
          <a:xfrm>
            <a:off x="469900" y="1925443"/>
            <a:ext cx="819531" cy="720090"/>
          </a:xfrm>
          <a:custGeom>
            <a:avLst/>
            <a:gdLst>
              <a:gd name="connsiteX0" fmla="*/ 821966 w 819531"/>
              <a:gd name="connsiteY0" fmla="*/ 357885 h 720090"/>
              <a:gd name="connsiteX1" fmla="*/ 714432 w 819531"/>
              <a:gd name="connsiteY1" fmla="*/ 295134 h 720090"/>
              <a:gd name="connsiteX2" fmla="*/ 714432 w 819531"/>
              <a:gd name="connsiteY2" fmla="*/ 295237 h 720090"/>
              <a:gd name="connsiteX3" fmla="*/ 360148 w 819531"/>
              <a:gd name="connsiteY3" fmla="*/ 0 h 720090"/>
              <a:gd name="connsiteX4" fmla="*/ 0 w 819531"/>
              <a:gd name="connsiteY4" fmla="*/ 360148 h 720090"/>
              <a:gd name="connsiteX5" fmla="*/ 360148 w 819531"/>
              <a:gd name="connsiteY5" fmla="*/ 720296 h 720090"/>
              <a:gd name="connsiteX6" fmla="*/ 714432 w 819531"/>
              <a:gd name="connsiteY6" fmla="*/ 425093 h 720090"/>
              <a:gd name="connsiteX7" fmla="*/ 714432 w 819531"/>
              <a:gd name="connsiteY7" fmla="*/ 425162 h 720090"/>
              <a:gd name="connsiteX8" fmla="*/ 821966 w 819531"/>
              <a:gd name="connsiteY8" fmla="*/ 357885 h 720090"/>
              <a:gd name="connsiteX9" fmla="*/ 360799 w 819531"/>
              <a:gd name="connsiteY9" fmla="*/ 612557 h 720090"/>
              <a:gd name="connsiteX10" fmla="*/ 108356 w 819531"/>
              <a:gd name="connsiteY10" fmla="*/ 360114 h 720090"/>
              <a:gd name="connsiteX11" fmla="*/ 360799 w 819531"/>
              <a:gd name="connsiteY11" fmla="*/ 107671 h 720090"/>
              <a:gd name="connsiteX12" fmla="*/ 613242 w 819531"/>
              <a:gd name="connsiteY12" fmla="*/ 360114 h 720090"/>
              <a:gd name="connsiteX13" fmla="*/ 360799 w 819531"/>
              <a:gd name="connsiteY13" fmla="*/ 612557 h 72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531" h="720090">
                <a:moveTo>
                  <a:pt x="821966" y="357885"/>
                </a:moveTo>
                <a:lnTo>
                  <a:pt x="714432" y="295134"/>
                </a:lnTo>
                <a:lnTo>
                  <a:pt x="714432" y="295237"/>
                </a:lnTo>
                <a:cubicBezTo>
                  <a:pt x="683880" y="127319"/>
                  <a:pt x="536879" y="0"/>
                  <a:pt x="360148" y="0"/>
                </a:cubicBezTo>
                <a:cubicBezTo>
                  <a:pt x="161266" y="0"/>
                  <a:pt x="0" y="161232"/>
                  <a:pt x="0" y="360148"/>
                </a:cubicBezTo>
                <a:cubicBezTo>
                  <a:pt x="0" y="559030"/>
                  <a:pt x="161232" y="720296"/>
                  <a:pt x="360148" y="720296"/>
                </a:cubicBezTo>
                <a:cubicBezTo>
                  <a:pt x="536879" y="720296"/>
                  <a:pt x="683846" y="593011"/>
                  <a:pt x="714432" y="425093"/>
                </a:cubicBezTo>
                <a:lnTo>
                  <a:pt x="714432" y="425162"/>
                </a:lnTo>
                <a:lnTo>
                  <a:pt x="821966" y="357885"/>
                </a:lnTo>
                <a:close/>
                <a:moveTo>
                  <a:pt x="360799" y="612557"/>
                </a:moveTo>
                <a:cubicBezTo>
                  <a:pt x="221582" y="612557"/>
                  <a:pt x="108356" y="499297"/>
                  <a:pt x="108356" y="360114"/>
                </a:cubicBezTo>
                <a:cubicBezTo>
                  <a:pt x="108356" y="220896"/>
                  <a:pt x="221616" y="107671"/>
                  <a:pt x="360799" y="107671"/>
                </a:cubicBezTo>
                <a:cubicBezTo>
                  <a:pt x="500017" y="107671"/>
                  <a:pt x="613242" y="220930"/>
                  <a:pt x="613242" y="360114"/>
                </a:cubicBezTo>
                <a:cubicBezTo>
                  <a:pt x="613242" y="499331"/>
                  <a:pt x="500017" y="612557"/>
                  <a:pt x="360799" y="612557"/>
                </a:cubicBezTo>
                <a:close/>
              </a:path>
            </a:pathLst>
          </a:custGeom>
          <a:solidFill>
            <a:schemeClr val="accent1"/>
          </a:solidFill>
          <a:ln w="3429"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793DC74E-6DD6-45EC-BB0B-BF129AE05F17}"/>
              </a:ext>
            </a:extLst>
          </p:cNvPr>
          <p:cNvSpPr/>
          <p:nvPr/>
        </p:nvSpPr>
        <p:spPr>
          <a:xfrm>
            <a:off x="1392712" y="3547448"/>
            <a:ext cx="281178" cy="281178"/>
          </a:xfrm>
          <a:custGeom>
            <a:avLst/>
            <a:gdLst>
              <a:gd name="connsiteX0" fmla="*/ 142269 w 281178"/>
              <a:gd name="connsiteY0" fmla="*/ 284538 h 281178"/>
              <a:gd name="connsiteX1" fmla="*/ 0 w 281178"/>
              <a:gd name="connsiteY1" fmla="*/ 142269 h 281178"/>
              <a:gd name="connsiteX2" fmla="*/ 142269 w 281178"/>
              <a:gd name="connsiteY2" fmla="*/ 0 h 281178"/>
              <a:gd name="connsiteX3" fmla="*/ 284538 w 281178"/>
              <a:gd name="connsiteY3" fmla="*/ 142269 h 281178"/>
              <a:gd name="connsiteX4" fmla="*/ 142269 w 281178"/>
              <a:gd name="connsiteY4" fmla="*/ 284538 h 281178"/>
              <a:gd name="connsiteX5" fmla="*/ 142269 w 281178"/>
              <a:gd name="connsiteY5" fmla="*/ 38405 h 281178"/>
              <a:gd name="connsiteX6" fmla="*/ 38405 w 281178"/>
              <a:gd name="connsiteY6" fmla="*/ 142269 h 281178"/>
              <a:gd name="connsiteX7" fmla="*/ 142269 w 281178"/>
              <a:gd name="connsiteY7" fmla="*/ 246134 h 281178"/>
              <a:gd name="connsiteX8" fmla="*/ 246134 w 281178"/>
              <a:gd name="connsiteY8" fmla="*/ 142269 h 281178"/>
              <a:gd name="connsiteX9" fmla="*/ 142269 w 281178"/>
              <a:gd name="connsiteY9" fmla="*/ 38405 h 28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1178" h="281178">
                <a:moveTo>
                  <a:pt x="142269" y="284538"/>
                </a:moveTo>
                <a:cubicBezTo>
                  <a:pt x="63814" y="284538"/>
                  <a:pt x="0" y="220725"/>
                  <a:pt x="0" y="142269"/>
                </a:cubicBezTo>
                <a:cubicBezTo>
                  <a:pt x="0" y="63814"/>
                  <a:pt x="63814" y="0"/>
                  <a:pt x="142269" y="0"/>
                </a:cubicBezTo>
                <a:cubicBezTo>
                  <a:pt x="220725" y="0"/>
                  <a:pt x="284538" y="63814"/>
                  <a:pt x="284538" y="142269"/>
                </a:cubicBezTo>
                <a:cubicBezTo>
                  <a:pt x="284538" y="220725"/>
                  <a:pt x="220725" y="284538"/>
                  <a:pt x="142269" y="284538"/>
                </a:cubicBezTo>
                <a:close/>
                <a:moveTo>
                  <a:pt x="142269" y="38405"/>
                </a:moveTo>
                <a:cubicBezTo>
                  <a:pt x="85005" y="38405"/>
                  <a:pt x="38405" y="85005"/>
                  <a:pt x="38405" y="142269"/>
                </a:cubicBezTo>
                <a:cubicBezTo>
                  <a:pt x="38405" y="199534"/>
                  <a:pt x="85005" y="246134"/>
                  <a:pt x="142269" y="246134"/>
                </a:cubicBezTo>
                <a:cubicBezTo>
                  <a:pt x="199534" y="246134"/>
                  <a:pt x="246134" y="199534"/>
                  <a:pt x="246134" y="142269"/>
                </a:cubicBezTo>
                <a:cubicBezTo>
                  <a:pt x="246134" y="85005"/>
                  <a:pt x="199534" y="38405"/>
                  <a:pt x="142269" y="38405"/>
                </a:cubicBezTo>
                <a:close/>
              </a:path>
            </a:pathLst>
          </a:custGeom>
          <a:solidFill>
            <a:schemeClr val="accent6"/>
          </a:solidFill>
          <a:ln w="3429"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BDB4D9DB-B4F8-43FC-9B48-7EBCB34C4314}"/>
              </a:ext>
            </a:extLst>
          </p:cNvPr>
          <p:cNvSpPr/>
          <p:nvPr/>
        </p:nvSpPr>
        <p:spPr>
          <a:xfrm>
            <a:off x="1467705" y="3621172"/>
            <a:ext cx="133731" cy="133731"/>
          </a:xfrm>
          <a:custGeom>
            <a:avLst/>
            <a:gdLst>
              <a:gd name="connsiteX0" fmla="*/ 134554 w 133731"/>
              <a:gd name="connsiteY0" fmla="*/ 67277 h 133731"/>
              <a:gd name="connsiteX1" fmla="*/ 67277 w 133731"/>
              <a:gd name="connsiteY1" fmla="*/ 134554 h 133731"/>
              <a:gd name="connsiteX2" fmla="*/ 0 w 133731"/>
              <a:gd name="connsiteY2" fmla="*/ 67277 h 133731"/>
              <a:gd name="connsiteX3" fmla="*/ 67277 w 133731"/>
              <a:gd name="connsiteY3" fmla="*/ 0 h 133731"/>
              <a:gd name="connsiteX4" fmla="*/ 134554 w 133731"/>
              <a:gd name="connsiteY4" fmla="*/ 67277 h 13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31" h="133731">
                <a:moveTo>
                  <a:pt x="134554" y="67277"/>
                </a:moveTo>
                <a:cubicBezTo>
                  <a:pt x="134554" y="104433"/>
                  <a:pt x="104433" y="134554"/>
                  <a:pt x="67277" y="134554"/>
                </a:cubicBezTo>
                <a:cubicBezTo>
                  <a:pt x="30121" y="134554"/>
                  <a:pt x="0" y="104433"/>
                  <a:pt x="0" y="67277"/>
                </a:cubicBezTo>
                <a:cubicBezTo>
                  <a:pt x="0" y="30121"/>
                  <a:pt x="30121" y="0"/>
                  <a:pt x="67277" y="0"/>
                </a:cubicBezTo>
                <a:cubicBezTo>
                  <a:pt x="104433" y="0"/>
                  <a:pt x="134554" y="30121"/>
                  <a:pt x="134554" y="67277"/>
                </a:cubicBezTo>
                <a:close/>
              </a:path>
            </a:pathLst>
          </a:custGeom>
          <a:solidFill>
            <a:srgbClr val="009A44"/>
          </a:solidFill>
          <a:ln w="3429"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09DB3D92-773F-4E12-B3CA-6BCBF143CEFA}"/>
              </a:ext>
            </a:extLst>
          </p:cNvPr>
          <p:cNvSpPr>
            <a:spLocks noChangeAspect="1"/>
          </p:cNvSpPr>
          <p:nvPr/>
        </p:nvSpPr>
        <p:spPr>
          <a:xfrm>
            <a:off x="508299" y="3367997"/>
            <a:ext cx="640080" cy="640080"/>
          </a:xfrm>
          <a:custGeom>
            <a:avLst/>
            <a:gdLst>
              <a:gd name="connsiteX0" fmla="*/ 390029 w 517779"/>
              <a:gd name="connsiteY0" fmla="*/ 130010 h 517779"/>
              <a:gd name="connsiteX1" fmla="*/ 390029 w 517779"/>
              <a:gd name="connsiteY1" fmla="*/ 390029 h 517779"/>
              <a:gd name="connsiteX2" fmla="*/ 130010 w 517779"/>
              <a:gd name="connsiteY2" fmla="*/ 390029 h 517779"/>
              <a:gd name="connsiteX3" fmla="*/ 130010 w 517779"/>
              <a:gd name="connsiteY3" fmla="*/ 130010 h 517779"/>
              <a:gd name="connsiteX4" fmla="*/ 390029 w 517779"/>
              <a:gd name="connsiteY4" fmla="*/ 130010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779" h="517779">
                <a:moveTo>
                  <a:pt x="390029" y="130010"/>
                </a:moveTo>
                <a:cubicBezTo>
                  <a:pt x="461831" y="201812"/>
                  <a:pt x="461831" y="318226"/>
                  <a:pt x="390029" y="390029"/>
                </a:cubicBezTo>
                <a:cubicBezTo>
                  <a:pt x="318226" y="461831"/>
                  <a:pt x="201812" y="461831"/>
                  <a:pt x="130010" y="390029"/>
                </a:cubicBezTo>
                <a:cubicBezTo>
                  <a:pt x="58207" y="318226"/>
                  <a:pt x="58207" y="201812"/>
                  <a:pt x="130010" y="130010"/>
                </a:cubicBezTo>
                <a:cubicBezTo>
                  <a:pt x="201812" y="58207"/>
                  <a:pt x="318226" y="58207"/>
                  <a:pt x="390029" y="130010"/>
                </a:cubicBezTo>
                <a:close/>
              </a:path>
            </a:pathLst>
          </a:custGeom>
          <a:solidFill>
            <a:srgbClr val="E3E48D"/>
          </a:solidFill>
          <a:ln w="342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7" name="Freeform: Shape 16">
            <a:extLst>
              <a:ext uri="{FF2B5EF4-FFF2-40B4-BE49-F238E27FC236}">
                <a16:creationId xmlns:a16="http://schemas.microsoft.com/office/drawing/2014/main" id="{3CD8D7AD-C982-4E50-B812-E2ED397B7B86}"/>
              </a:ext>
            </a:extLst>
          </p:cNvPr>
          <p:cNvSpPr/>
          <p:nvPr/>
        </p:nvSpPr>
        <p:spPr>
          <a:xfrm>
            <a:off x="469900" y="3327992"/>
            <a:ext cx="819531" cy="720090"/>
          </a:xfrm>
          <a:custGeom>
            <a:avLst/>
            <a:gdLst>
              <a:gd name="connsiteX0" fmla="*/ 821966 w 819531"/>
              <a:gd name="connsiteY0" fmla="*/ 357885 h 720090"/>
              <a:gd name="connsiteX1" fmla="*/ 714432 w 819531"/>
              <a:gd name="connsiteY1" fmla="*/ 295134 h 720090"/>
              <a:gd name="connsiteX2" fmla="*/ 714432 w 819531"/>
              <a:gd name="connsiteY2" fmla="*/ 295237 h 720090"/>
              <a:gd name="connsiteX3" fmla="*/ 360148 w 819531"/>
              <a:gd name="connsiteY3" fmla="*/ 0 h 720090"/>
              <a:gd name="connsiteX4" fmla="*/ 0 w 819531"/>
              <a:gd name="connsiteY4" fmla="*/ 360148 h 720090"/>
              <a:gd name="connsiteX5" fmla="*/ 360148 w 819531"/>
              <a:gd name="connsiteY5" fmla="*/ 720296 h 720090"/>
              <a:gd name="connsiteX6" fmla="*/ 714432 w 819531"/>
              <a:gd name="connsiteY6" fmla="*/ 425093 h 720090"/>
              <a:gd name="connsiteX7" fmla="*/ 714432 w 819531"/>
              <a:gd name="connsiteY7" fmla="*/ 425162 h 720090"/>
              <a:gd name="connsiteX8" fmla="*/ 821966 w 819531"/>
              <a:gd name="connsiteY8" fmla="*/ 357885 h 720090"/>
              <a:gd name="connsiteX9" fmla="*/ 360799 w 819531"/>
              <a:gd name="connsiteY9" fmla="*/ 612557 h 720090"/>
              <a:gd name="connsiteX10" fmla="*/ 108356 w 819531"/>
              <a:gd name="connsiteY10" fmla="*/ 360114 h 720090"/>
              <a:gd name="connsiteX11" fmla="*/ 360799 w 819531"/>
              <a:gd name="connsiteY11" fmla="*/ 107671 h 720090"/>
              <a:gd name="connsiteX12" fmla="*/ 613242 w 819531"/>
              <a:gd name="connsiteY12" fmla="*/ 360114 h 720090"/>
              <a:gd name="connsiteX13" fmla="*/ 360799 w 819531"/>
              <a:gd name="connsiteY13" fmla="*/ 612557 h 72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531" h="720090">
                <a:moveTo>
                  <a:pt x="821966" y="357885"/>
                </a:moveTo>
                <a:lnTo>
                  <a:pt x="714432" y="295134"/>
                </a:lnTo>
                <a:lnTo>
                  <a:pt x="714432" y="295237"/>
                </a:lnTo>
                <a:cubicBezTo>
                  <a:pt x="683880" y="127319"/>
                  <a:pt x="536879" y="0"/>
                  <a:pt x="360148" y="0"/>
                </a:cubicBezTo>
                <a:cubicBezTo>
                  <a:pt x="161266" y="0"/>
                  <a:pt x="0" y="161232"/>
                  <a:pt x="0" y="360148"/>
                </a:cubicBezTo>
                <a:cubicBezTo>
                  <a:pt x="0" y="559030"/>
                  <a:pt x="161232" y="720296"/>
                  <a:pt x="360148" y="720296"/>
                </a:cubicBezTo>
                <a:cubicBezTo>
                  <a:pt x="536879" y="720296"/>
                  <a:pt x="683846" y="593011"/>
                  <a:pt x="714432" y="425093"/>
                </a:cubicBezTo>
                <a:lnTo>
                  <a:pt x="714432" y="425162"/>
                </a:lnTo>
                <a:lnTo>
                  <a:pt x="821966" y="357885"/>
                </a:lnTo>
                <a:close/>
                <a:moveTo>
                  <a:pt x="360799" y="612557"/>
                </a:moveTo>
                <a:cubicBezTo>
                  <a:pt x="221582" y="612557"/>
                  <a:pt x="108356" y="499297"/>
                  <a:pt x="108356" y="360114"/>
                </a:cubicBezTo>
                <a:cubicBezTo>
                  <a:pt x="108356" y="220896"/>
                  <a:pt x="221616" y="107671"/>
                  <a:pt x="360799" y="107671"/>
                </a:cubicBezTo>
                <a:cubicBezTo>
                  <a:pt x="500017" y="107671"/>
                  <a:pt x="613242" y="220930"/>
                  <a:pt x="613242" y="360114"/>
                </a:cubicBezTo>
                <a:cubicBezTo>
                  <a:pt x="613242" y="499331"/>
                  <a:pt x="500017" y="612557"/>
                  <a:pt x="360799" y="612557"/>
                </a:cubicBezTo>
                <a:close/>
              </a:path>
            </a:pathLst>
          </a:custGeom>
          <a:solidFill>
            <a:srgbClr val="009A44"/>
          </a:solidFill>
          <a:ln w="3429"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D488E34D-1D56-4E80-B4CD-F5FF9F64C312}"/>
              </a:ext>
            </a:extLst>
          </p:cNvPr>
          <p:cNvSpPr/>
          <p:nvPr/>
        </p:nvSpPr>
        <p:spPr>
          <a:xfrm>
            <a:off x="1392712" y="4933767"/>
            <a:ext cx="281178" cy="281178"/>
          </a:xfrm>
          <a:custGeom>
            <a:avLst/>
            <a:gdLst>
              <a:gd name="connsiteX0" fmla="*/ 142269 w 281178"/>
              <a:gd name="connsiteY0" fmla="*/ 284538 h 281178"/>
              <a:gd name="connsiteX1" fmla="*/ 0 w 281178"/>
              <a:gd name="connsiteY1" fmla="*/ 142269 h 281178"/>
              <a:gd name="connsiteX2" fmla="*/ 142269 w 281178"/>
              <a:gd name="connsiteY2" fmla="*/ 0 h 281178"/>
              <a:gd name="connsiteX3" fmla="*/ 284538 w 281178"/>
              <a:gd name="connsiteY3" fmla="*/ 142269 h 281178"/>
              <a:gd name="connsiteX4" fmla="*/ 142269 w 281178"/>
              <a:gd name="connsiteY4" fmla="*/ 284538 h 281178"/>
              <a:gd name="connsiteX5" fmla="*/ 142269 w 281178"/>
              <a:gd name="connsiteY5" fmla="*/ 38405 h 281178"/>
              <a:gd name="connsiteX6" fmla="*/ 38405 w 281178"/>
              <a:gd name="connsiteY6" fmla="*/ 142269 h 281178"/>
              <a:gd name="connsiteX7" fmla="*/ 142269 w 281178"/>
              <a:gd name="connsiteY7" fmla="*/ 246133 h 281178"/>
              <a:gd name="connsiteX8" fmla="*/ 246134 w 281178"/>
              <a:gd name="connsiteY8" fmla="*/ 142269 h 281178"/>
              <a:gd name="connsiteX9" fmla="*/ 142269 w 281178"/>
              <a:gd name="connsiteY9" fmla="*/ 38405 h 281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1178" h="281178">
                <a:moveTo>
                  <a:pt x="142269" y="284538"/>
                </a:moveTo>
                <a:cubicBezTo>
                  <a:pt x="63814" y="284538"/>
                  <a:pt x="0" y="220725"/>
                  <a:pt x="0" y="142269"/>
                </a:cubicBezTo>
                <a:cubicBezTo>
                  <a:pt x="0" y="63814"/>
                  <a:pt x="63814" y="0"/>
                  <a:pt x="142269" y="0"/>
                </a:cubicBezTo>
                <a:cubicBezTo>
                  <a:pt x="220725" y="0"/>
                  <a:pt x="284538" y="63814"/>
                  <a:pt x="284538" y="142269"/>
                </a:cubicBezTo>
                <a:cubicBezTo>
                  <a:pt x="284538" y="220725"/>
                  <a:pt x="220725" y="284538"/>
                  <a:pt x="142269" y="284538"/>
                </a:cubicBezTo>
                <a:close/>
                <a:moveTo>
                  <a:pt x="142269" y="38405"/>
                </a:moveTo>
                <a:cubicBezTo>
                  <a:pt x="85005" y="38405"/>
                  <a:pt x="38405" y="85005"/>
                  <a:pt x="38405" y="142269"/>
                </a:cubicBezTo>
                <a:cubicBezTo>
                  <a:pt x="38405" y="199533"/>
                  <a:pt x="85005" y="246133"/>
                  <a:pt x="142269" y="246133"/>
                </a:cubicBezTo>
                <a:cubicBezTo>
                  <a:pt x="199534" y="246133"/>
                  <a:pt x="246134" y="199533"/>
                  <a:pt x="246134" y="142269"/>
                </a:cubicBezTo>
                <a:cubicBezTo>
                  <a:pt x="246134" y="85005"/>
                  <a:pt x="199534" y="38405"/>
                  <a:pt x="142269" y="38405"/>
                </a:cubicBezTo>
                <a:close/>
              </a:path>
            </a:pathLst>
          </a:custGeom>
          <a:solidFill>
            <a:schemeClr val="accent6"/>
          </a:solidFill>
          <a:ln w="3429"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82B75763-552B-47FE-B7FF-D997423BDE99}"/>
              </a:ext>
            </a:extLst>
          </p:cNvPr>
          <p:cNvSpPr/>
          <p:nvPr/>
        </p:nvSpPr>
        <p:spPr>
          <a:xfrm>
            <a:off x="1467705" y="5007491"/>
            <a:ext cx="133731" cy="133731"/>
          </a:xfrm>
          <a:custGeom>
            <a:avLst/>
            <a:gdLst>
              <a:gd name="connsiteX0" fmla="*/ 134554 w 133731"/>
              <a:gd name="connsiteY0" fmla="*/ 67277 h 133731"/>
              <a:gd name="connsiteX1" fmla="*/ 67277 w 133731"/>
              <a:gd name="connsiteY1" fmla="*/ 134554 h 133731"/>
              <a:gd name="connsiteX2" fmla="*/ 0 w 133731"/>
              <a:gd name="connsiteY2" fmla="*/ 67277 h 133731"/>
              <a:gd name="connsiteX3" fmla="*/ 67277 w 133731"/>
              <a:gd name="connsiteY3" fmla="*/ 0 h 133731"/>
              <a:gd name="connsiteX4" fmla="*/ 134554 w 133731"/>
              <a:gd name="connsiteY4" fmla="*/ 67277 h 1337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731" h="133731">
                <a:moveTo>
                  <a:pt x="134554" y="67277"/>
                </a:moveTo>
                <a:cubicBezTo>
                  <a:pt x="134554" y="104433"/>
                  <a:pt x="104433" y="134554"/>
                  <a:pt x="67277" y="134554"/>
                </a:cubicBezTo>
                <a:cubicBezTo>
                  <a:pt x="30121" y="134554"/>
                  <a:pt x="0" y="104433"/>
                  <a:pt x="0" y="67277"/>
                </a:cubicBezTo>
                <a:cubicBezTo>
                  <a:pt x="0" y="30121"/>
                  <a:pt x="30121" y="0"/>
                  <a:pt x="67277" y="0"/>
                </a:cubicBezTo>
                <a:cubicBezTo>
                  <a:pt x="104433" y="0"/>
                  <a:pt x="134554" y="30121"/>
                  <a:pt x="134554" y="67277"/>
                </a:cubicBezTo>
                <a:close/>
              </a:path>
            </a:pathLst>
          </a:custGeom>
          <a:solidFill>
            <a:schemeClr val="accent1"/>
          </a:solidFill>
          <a:ln w="3429"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041ADC19-4EAE-4110-996E-27BE28BB0BC7}"/>
              </a:ext>
            </a:extLst>
          </p:cNvPr>
          <p:cNvSpPr>
            <a:spLocks noChangeAspect="1"/>
          </p:cNvSpPr>
          <p:nvPr/>
        </p:nvSpPr>
        <p:spPr>
          <a:xfrm>
            <a:off x="508943" y="4754316"/>
            <a:ext cx="640080" cy="640080"/>
          </a:xfrm>
          <a:custGeom>
            <a:avLst/>
            <a:gdLst>
              <a:gd name="connsiteX0" fmla="*/ 390029 w 517779"/>
              <a:gd name="connsiteY0" fmla="*/ 130010 h 517779"/>
              <a:gd name="connsiteX1" fmla="*/ 390029 w 517779"/>
              <a:gd name="connsiteY1" fmla="*/ 390029 h 517779"/>
              <a:gd name="connsiteX2" fmla="*/ 130009 w 517779"/>
              <a:gd name="connsiteY2" fmla="*/ 390029 h 517779"/>
              <a:gd name="connsiteX3" fmla="*/ 130010 w 517779"/>
              <a:gd name="connsiteY3" fmla="*/ 130010 h 517779"/>
              <a:gd name="connsiteX4" fmla="*/ 390029 w 517779"/>
              <a:gd name="connsiteY4" fmla="*/ 130010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779" h="517779">
                <a:moveTo>
                  <a:pt x="390029" y="130010"/>
                </a:moveTo>
                <a:cubicBezTo>
                  <a:pt x="461831" y="201812"/>
                  <a:pt x="461831" y="318226"/>
                  <a:pt x="390029" y="390029"/>
                </a:cubicBezTo>
                <a:cubicBezTo>
                  <a:pt x="318226" y="461831"/>
                  <a:pt x="201812" y="461831"/>
                  <a:pt x="130009" y="390029"/>
                </a:cubicBezTo>
                <a:cubicBezTo>
                  <a:pt x="58207" y="318226"/>
                  <a:pt x="58207" y="201812"/>
                  <a:pt x="130010" y="130010"/>
                </a:cubicBezTo>
                <a:cubicBezTo>
                  <a:pt x="201812" y="58207"/>
                  <a:pt x="318226" y="58207"/>
                  <a:pt x="390029" y="130010"/>
                </a:cubicBezTo>
                <a:close/>
              </a:path>
            </a:pathLst>
          </a:custGeom>
          <a:solidFill>
            <a:schemeClr val="accent1">
              <a:lumMod val="20000"/>
              <a:lumOff val="80000"/>
            </a:schemeClr>
          </a:solidFill>
          <a:ln w="3429"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21ACF9F7-5343-45E2-86E6-EEE8AC63D23C}"/>
              </a:ext>
            </a:extLst>
          </p:cNvPr>
          <p:cNvSpPr/>
          <p:nvPr/>
        </p:nvSpPr>
        <p:spPr>
          <a:xfrm>
            <a:off x="469900" y="4714311"/>
            <a:ext cx="819531" cy="720090"/>
          </a:xfrm>
          <a:custGeom>
            <a:avLst/>
            <a:gdLst>
              <a:gd name="connsiteX0" fmla="*/ 821966 w 819531"/>
              <a:gd name="connsiteY0" fmla="*/ 357885 h 720090"/>
              <a:gd name="connsiteX1" fmla="*/ 714432 w 819531"/>
              <a:gd name="connsiteY1" fmla="*/ 295134 h 720090"/>
              <a:gd name="connsiteX2" fmla="*/ 714432 w 819531"/>
              <a:gd name="connsiteY2" fmla="*/ 295237 h 720090"/>
              <a:gd name="connsiteX3" fmla="*/ 360148 w 819531"/>
              <a:gd name="connsiteY3" fmla="*/ 0 h 720090"/>
              <a:gd name="connsiteX4" fmla="*/ 0 w 819531"/>
              <a:gd name="connsiteY4" fmla="*/ 360148 h 720090"/>
              <a:gd name="connsiteX5" fmla="*/ 360148 w 819531"/>
              <a:gd name="connsiteY5" fmla="*/ 720296 h 720090"/>
              <a:gd name="connsiteX6" fmla="*/ 714432 w 819531"/>
              <a:gd name="connsiteY6" fmla="*/ 425093 h 720090"/>
              <a:gd name="connsiteX7" fmla="*/ 714432 w 819531"/>
              <a:gd name="connsiteY7" fmla="*/ 425162 h 720090"/>
              <a:gd name="connsiteX8" fmla="*/ 821966 w 819531"/>
              <a:gd name="connsiteY8" fmla="*/ 357885 h 720090"/>
              <a:gd name="connsiteX9" fmla="*/ 360799 w 819531"/>
              <a:gd name="connsiteY9" fmla="*/ 612557 h 720090"/>
              <a:gd name="connsiteX10" fmla="*/ 108356 w 819531"/>
              <a:gd name="connsiteY10" fmla="*/ 360114 h 720090"/>
              <a:gd name="connsiteX11" fmla="*/ 360799 w 819531"/>
              <a:gd name="connsiteY11" fmla="*/ 107671 h 720090"/>
              <a:gd name="connsiteX12" fmla="*/ 613242 w 819531"/>
              <a:gd name="connsiteY12" fmla="*/ 360114 h 720090"/>
              <a:gd name="connsiteX13" fmla="*/ 360799 w 819531"/>
              <a:gd name="connsiteY13" fmla="*/ 612557 h 720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19531" h="720090">
                <a:moveTo>
                  <a:pt x="821966" y="357885"/>
                </a:moveTo>
                <a:lnTo>
                  <a:pt x="714432" y="295134"/>
                </a:lnTo>
                <a:lnTo>
                  <a:pt x="714432" y="295237"/>
                </a:lnTo>
                <a:cubicBezTo>
                  <a:pt x="683880" y="127319"/>
                  <a:pt x="536879" y="0"/>
                  <a:pt x="360148" y="0"/>
                </a:cubicBezTo>
                <a:cubicBezTo>
                  <a:pt x="161266" y="0"/>
                  <a:pt x="0" y="161232"/>
                  <a:pt x="0" y="360148"/>
                </a:cubicBezTo>
                <a:cubicBezTo>
                  <a:pt x="0" y="559064"/>
                  <a:pt x="161232" y="720296"/>
                  <a:pt x="360148" y="720296"/>
                </a:cubicBezTo>
                <a:cubicBezTo>
                  <a:pt x="536879" y="720296"/>
                  <a:pt x="683846" y="593012"/>
                  <a:pt x="714432" y="425093"/>
                </a:cubicBezTo>
                <a:lnTo>
                  <a:pt x="714432" y="425162"/>
                </a:lnTo>
                <a:lnTo>
                  <a:pt x="821966" y="357885"/>
                </a:lnTo>
                <a:close/>
                <a:moveTo>
                  <a:pt x="360799" y="612557"/>
                </a:moveTo>
                <a:cubicBezTo>
                  <a:pt x="221582" y="612557"/>
                  <a:pt x="108356" y="499297"/>
                  <a:pt x="108356" y="360114"/>
                </a:cubicBezTo>
                <a:cubicBezTo>
                  <a:pt x="108356" y="220896"/>
                  <a:pt x="221616" y="107671"/>
                  <a:pt x="360799" y="107671"/>
                </a:cubicBezTo>
                <a:cubicBezTo>
                  <a:pt x="500017" y="107671"/>
                  <a:pt x="613242" y="220931"/>
                  <a:pt x="613242" y="360114"/>
                </a:cubicBezTo>
                <a:cubicBezTo>
                  <a:pt x="613242" y="499297"/>
                  <a:pt x="500017" y="612557"/>
                  <a:pt x="360799" y="612557"/>
                </a:cubicBezTo>
                <a:close/>
              </a:path>
            </a:pathLst>
          </a:custGeom>
          <a:solidFill>
            <a:schemeClr val="accent1"/>
          </a:solidFill>
          <a:ln w="3429" cap="flat">
            <a:noFill/>
            <a:prstDash val="solid"/>
            <a:miter/>
          </a:ln>
        </p:spPr>
        <p:txBody>
          <a:bodyPr rtlCol="0" anchor="ctr"/>
          <a:lstStyle/>
          <a:p>
            <a:endParaRPr lang="en-US" dirty="0"/>
          </a:p>
        </p:txBody>
      </p:sp>
      <p:sp>
        <p:nvSpPr>
          <p:cNvPr id="35" name="Freeform 538">
            <a:extLst>
              <a:ext uri="{FF2B5EF4-FFF2-40B4-BE49-F238E27FC236}">
                <a16:creationId xmlns:a16="http://schemas.microsoft.com/office/drawing/2014/main" id="{0AEBBCCC-E81F-4E7A-8262-0B4576488F43}"/>
              </a:ext>
            </a:extLst>
          </p:cNvPr>
          <p:cNvSpPr>
            <a:spLocks noChangeAspect="1" noEditPoints="1"/>
          </p:cNvSpPr>
          <p:nvPr/>
        </p:nvSpPr>
        <p:spPr bwMode="auto">
          <a:xfrm>
            <a:off x="646010" y="2101968"/>
            <a:ext cx="367041" cy="367041"/>
          </a:xfrm>
          <a:custGeom>
            <a:avLst/>
            <a:gdLst>
              <a:gd name="T0" fmla="*/ 226 w 512"/>
              <a:gd name="T1" fmla="*/ 352 h 512"/>
              <a:gd name="T2" fmla="*/ 286 w 512"/>
              <a:gd name="T3" fmla="*/ 352 h 512"/>
              <a:gd name="T4" fmla="*/ 279 w 512"/>
              <a:gd name="T5" fmla="*/ 394 h 512"/>
              <a:gd name="T6" fmla="*/ 233 w 512"/>
              <a:gd name="T7" fmla="*/ 394 h 512"/>
              <a:gd name="T8" fmla="*/ 226 w 512"/>
              <a:gd name="T9" fmla="*/ 352 h 512"/>
              <a:gd name="T10" fmla="*/ 256 w 512"/>
              <a:gd name="T11" fmla="*/ 117 h 512"/>
              <a:gd name="T12" fmla="*/ 178 w 512"/>
              <a:gd name="T13" fmla="*/ 191 h 512"/>
              <a:gd name="T14" fmla="*/ 194 w 512"/>
              <a:gd name="T15" fmla="*/ 242 h 512"/>
              <a:gd name="T16" fmla="*/ 224 w 512"/>
              <a:gd name="T17" fmla="*/ 309 h 512"/>
              <a:gd name="T18" fmla="*/ 224 w 512"/>
              <a:gd name="T19" fmla="*/ 330 h 512"/>
              <a:gd name="T20" fmla="*/ 245 w 512"/>
              <a:gd name="T21" fmla="*/ 330 h 512"/>
              <a:gd name="T22" fmla="*/ 245 w 512"/>
              <a:gd name="T23" fmla="*/ 249 h 512"/>
              <a:gd name="T24" fmla="*/ 227 w 512"/>
              <a:gd name="T25" fmla="*/ 231 h 512"/>
              <a:gd name="T26" fmla="*/ 227 w 512"/>
              <a:gd name="T27" fmla="*/ 216 h 512"/>
              <a:gd name="T28" fmla="*/ 242 w 512"/>
              <a:gd name="T29" fmla="*/ 216 h 512"/>
              <a:gd name="T30" fmla="*/ 256 w 512"/>
              <a:gd name="T31" fmla="*/ 230 h 512"/>
              <a:gd name="T32" fmla="*/ 269 w 512"/>
              <a:gd name="T33" fmla="*/ 216 h 512"/>
              <a:gd name="T34" fmla="*/ 285 w 512"/>
              <a:gd name="T35" fmla="*/ 216 h 512"/>
              <a:gd name="T36" fmla="*/ 285 w 512"/>
              <a:gd name="T37" fmla="*/ 231 h 512"/>
              <a:gd name="T38" fmla="*/ 266 w 512"/>
              <a:gd name="T39" fmla="*/ 249 h 512"/>
              <a:gd name="T40" fmla="*/ 266 w 512"/>
              <a:gd name="T41" fmla="*/ 330 h 512"/>
              <a:gd name="T42" fmla="*/ 288 w 512"/>
              <a:gd name="T43" fmla="*/ 330 h 512"/>
              <a:gd name="T44" fmla="*/ 288 w 512"/>
              <a:gd name="T45" fmla="*/ 309 h 512"/>
              <a:gd name="T46" fmla="*/ 318 w 512"/>
              <a:gd name="T47" fmla="*/ 243 h 512"/>
              <a:gd name="T48" fmla="*/ 334 w 512"/>
              <a:gd name="T49" fmla="*/ 191 h 512"/>
              <a:gd name="T50" fmla="*/ 256 w 512"/>
              <a:gd name="T51" fmla="*/ 117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56 w 512"/>
              <a:gd name="T63" fmla="*/ 191 h 512"/>
              <a:gd name="T64" fmla="*/ 256 w 512"/>
              <a:gd name="T65" fmla="*/ 96 h 512"/>
              <a:gd name="T66" fmla="*/ 256 w 512"/>
              <a:gd name="T67" fmla="*/ 96 h 512"/>
              <a:gd name="T68" fmla="*/ 256 w 512"/>
              <a:gd name="T69" fmla="*/ 96 h 512"/>
              <a:gd name="T70" fmla="*/ 256 w 512"/>
              <a:gd name="T71" fmla="*/ 96 h 512"/>
              <a:gd name="T72" fmla="*/ 255 w 512"/>
              <a:gd name="T73" fmla="*/ 96 h 512"/>
              <a:gd name="T74" fmla="*/ 157 w 512"/>
              <a:gd name="T75" fmla="*/ 191 h 512"/>
              <a:gd name="T76" fmla="*/ 176 w 512"/>
              <a:gd name="T77" fmla="*/ 254 h 512"/>
              <a:gd name="T78" fmla="*/ 202 w 512"/>
              <a:gd name="T79" fmla="*/ 309 h 512"/>
              <a:gd name="T80" fmla="*/ 202 w 512"/>
              <a:gd name="T81" fmla="*/ 341 h 512"/>
              <a:gd name="T82" fmla="*/ 203 w 512"/>
              <a:gd name="T83" fmla="*/ 342 h 512"/>
              <a:gd name="T84" fmla="*/ 202 w 512"/>
              <a:gd name="T85" fmla="*/ 343 h 512"/>
              <a:gd name="T86" fmla="*/ 213 w 512"/>
              <a:gd name="T87" fmla="*/ 407 h 512"/>
              <a:gd name="T88" fmla="*/ 224 w 512"/>
              <a:gd name="T89" fmla="*/ 416 h 512"/>
              <a:gd name="T90" fmla="*/ 288 w 512"/>
              <a:gd name="T91" fmla="*/ 416 h 512"/>
              <a:gd name="T92" fmla="*/ 298 w 512"/>
              <a:gd name="T93" fmla="*/ 407 h 512"/>
              <a:gd name="T94" fmla="*/ 309 w 512"/>
              <a:gd name="T95" fmla="*/ 343 h 512"/>
              <a:gd name="T96" fmla="*/ 309 w 512"/>
              <a:gd name="T97" fmla="*/ 342 h 512"/>
              <a:gd name="T98" fmla="*/ 309 w 512"/>
              <a:gd name="T99" fmla="*/ 341 h 512"/>
              <a:gd name="T100" fmla="*/ 309 w 512"/>
              <a:gd name="T101" fmla="*/ 309 h 512"/>
              <a:gd name="T102" fmla="*/ 336 w 512"/>
              <a:gd name="T103" fmla="*/ 254 h 512"/>
              <a:gd name="T104" fmla="*/ 356 w 512"/>
              <a:gd name="T105" fmla="*/ 191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226" y="352"/>
                </a:moveTo>
                <a:cubicBezTo>
                  <a:pt x="286" y="352"/>
                  <a:pt x="286" y="352"/>
                  <a:pt x="286" y="352"/>
                </a:cubicBezTo>
                <a:cubicBezTo>
                  <a:pt x="279" y="394"/>
                  <a:pt x="279" y="394"/>
                  <a:pt x="279" y="394"/>
                </a:cubicBezTo>
                <a:cubicBezTo>
                  <a:pt x="233" y="394"/>
                  <a:pt x="233" y="394"/>
                  <a:pt x="233" y="394"/>
                </a:cubicBezTo>
                <a:lnTo>
                  <a:pt x="226" y="352"/>
                </a:lnTo>
                <a:close/>
                <a:moveTo>
                  <a:pt x="256" y="117"/>
                </a:moveTo>
                <a:cubicBezTo>
                  <a:pt x="214" y="117"/>
                  <a:pt x="178" y="151"/>
                  <a:pt x="178" y="191"/>
                </a:cubicBezTo>
                <a:cubicBezTo>
                  <a:pt x="178" y="219"/>
                  <a:pt x="194" y="242"/>
                  <a:pt x="194" y="242"/>
                </a:cubicBezTo>
                <a:cubicBezTo>
                  <a:pt x="201" y="254"/>
                  <a:pt x="224" y="292"/>
                  <a:pt x="224" y="309"/>
                </a:cubicBezTo>
                <a:cubicBezTo>
                  <a:pt x="224" y="330"/>
                  <a:pt x="224" y="330"/>
                  <a:pt x="224" y="330"/>
                </a:cubicBezTo>
                <a:cubicBezTo>
                  <a:pt x="245" y="330"/>
                  <a:pt x="245" y="330"/>
                  <a:pt x="245" y="330"/>
                </a:cubicBezTo>
                <a:cubicBezTo>
                  <a:pt x="245" y="249"/>
                  <a:pt x="245" y="249"/>
                  <a:pt x="245" y="249"/>
                </a:cubicBezTo>
                <a:cubicBezTo>
                  <a:pt x="227" y="231"/>
                  <a:pt x="227" y="231"/>
                  <a:pt x="227" y="231"/>
                </a:cubicBezTo>
                <a:cubicBezTo>
                  <a:pt x="223" y="227"/>
                  <a:pt x="223" y="220"/>
                  <a:pt x="227" y="216"/>
                </a:cubicBezTo>
                <a:cubicBezTo>
                  <a:pt x="231" y="212"/>
                  <a:pt x="238" y="212"/>
                  <a:pt x="242" y="216"/>
                </a:cubicBezTo>
                <a:cubicBezTo>
                  <a:pt x="256" y="230"/>
                  <a:pt x="256" y="230"/>
                  <a:pt x="256" y="230"/>
                </a:cubicBezTo>
                <a:cubicBezTo>
                  <a:pt x="269" y="216"/>
                  <a:pt x="269" y="216"/>
                  <a:pt x="269" y="216"/>
                </a:cubicBezTo>
                <a:cubicBezTo>
                  <a:pt x="274" y="212"/>
                  <a:pt x="280" y="212"/>
                  <a:pt x="285" y="216"/>
                </a:cubicBezTo>
                <a:cubicBezTo>
                  <a:pt x="289" y="220"/>
                  <a:pt x="289" y="227"/>
                  <a:pt x="285" y="231"/>
                </a:cubicBezTo>
                <a:cubicBezTo>
                  <a:pt x="266" y="249"/>
                  <a:pt x="266" y="249"/>
                  <a:pt x="266" y="249"/>
                </a:cubicBezTo>
                <a:cubicBezTo>
                  <a:pt x="266" y="330"/>
                  <a:pt x="266" y="330"/>
                  <a:pt x="266" y="330"/>
                </a:cubicBezTo>
                <a:cubicBezTo>
                  <a:pt x="288" y="330"/>
                  <a:pt x="288" y="330"/>
                  <a:pt x="288" y="330"/>
                </a:cubicBezTo>
                <a:cubicBezTo>
                  <a:pt x="288" y="309"/>
                  <a:pt x="288" y="309"/>
                  <a:pt x="288" y="309"/>
                </a:cubicBezTo>
                <a:cubicBezTo>
                  <a:pt x="288" y="292"/>
                  <a:pt x="311" y="254"/>
                  <a:pt x="318" y="243"/>
                </a:cubicBezTo>
                <a:cubicBezTo>
                  <a:pt x="318" y="242"/>
                  <a:pt x="334" y="218"/>
                  <a:pt x="334" y="191"/>
                </a:cubicBezTo>
                <a:cubicBezTo>
                  <a:pt x="334" y="151"/>
                  <a:pt x="298" y="117"/>
                  <a:pt x="256" y="117"/>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56" y="191"/>
                </a:moveTo>
                <a:cubicBezTo>
                  <a:pt x="356" y="140"/>
                  <a:pt x="310" y="96"/>
                  <a:pt x="256" y="96"/>
                </a:cubicBezTo>
                <a:cubicBezTo>
                  <a:pt x="256" y="96"/>
                  <a:pt x="256" y="96"/>
                  <a:pt x="256" y="96"/>
                </a:cubicBezTo>
                <a:cubicBezTo>
                  <a:pt x="256" y="96"/>
                  <a:pt x="256" y="96"/>
                  <a:pt x="256" y="96"/>
                </a:cubicBezTo>
                <a:cubicBezTo>
                  <a:pt x="256" y="96"/>
                  <a:pt x="256" y="96"/>
                  <a:pt x="256" y="96"/>
                </a:cubicBezTo>
                <a:cubicBezTo>
                  <a:pt x="256" y="96"/>
                  <a:pt x="256" y="96"/>
                  <a:pt x="255" y="96"/>
                </a:cubicBezTo>
                <a:cubicBezTo>
                  <a:pt x="202" y="96"/>
                  <a:pt x="157" y="140"/>
                  <a:pt x="157" y="191"/>
                </a:cubicBezTo>
                <a:cubicBezTo>
                  <a:pt x="157" y="225"/>
                  <a:pt x="175" y="253"/>
                  <a:pt x="176" y="254"/>
                </a:cubicBezTo>
                <a:cubicBezTo>
                  <a:pt x="189" y="275"/>
                  <a:pt x="202" y="302"/>
                  <a:pt x="202" y="309"/>
                </a:cubicBezTo>
                <a:cubicBezTo>
                  <a:pt x="202" y="341"/>
                  <a:pt x="202" y="341"/>
                  <a:pt x="202" y="341"/>
                </a:cubicBezTo>
                <a:cubicBezTo>
                  <a:pt x="202" y="341"/>
                  <a:pt x="202" y="342"/>
                  <a:pt x="203" y="342"/>
                </a:cubicBezTo>
                <a:cubicBezTo>
                  <a:pt x="203" y="342"/>
                  <a:pt x="202" y="342"/>
                  <a:pt x="202" y="343"/>
                </a:cubicBezTo>
                <a:cubicBezTo>
                  <a:pt x="213" y="407"/>
                  <a:pt x="213" y="407"/>
                  <a:pt x="213" y="407"/>
                </a:cubicBezTo>
                <a:cubicBezTo>
                  <a:pt x="214" y="412"/>
                  <a:pt x="218" y="416"/>
                  <a:pt x="224" y="416"/>
                </a:cubicBezTo>
                <a:cubicBezTo>
                  <a:pt x="288" y="416"/>
                  <a:pt x="288" y="416"/>
                  <a:pt x="288" y="416"/>
                </a:cubicBezTo>
                <a:cubicBezTo>
                  <a:pt x="293" y="416"/>
                  <a:pt x="297" y="412"/>
                  <a:pt x="298" y="407"/>
                </a:cubicBezTo>
                <a:cubicBezTo>
                  <a:pt x="309" y="343"/>
                  <a:pt x="309" y="343"/>
                  <a:pt x="309" y="343"/>
                </a:cubicBezTo>
                <a:cubicBezTo>
                  <a:pt x="309" y="342"/>
                  <a:pt x="309" y="342"/>
                  <a:pt x="309" y="342"/>
                </a:cubicBezTo>
                <a:cubicBezTo>
                  <a:pt x="309" y="342"/>
                  <a:pt x="309" y="341"/>
                  <a:pt x="309" y="341"/>
                </a:cubicBezTo>
                <a:cubicBezTo>
                  <a:pt x="309" y="309"/>
                  <a:pt x="309" y="309"/>
                  <a:pt x="309" y="309"/>
                </a:cubicBezTo>
                <a:cubicBezTo>
                  <a:pt x="309" y="302"/>
                  <a:pt x="323" y="275"/>
                  <a:pt x="336" y="254"/>
                </a:cubicBezTo>
                <a:cubicBezTo>
                  <a:pt x="337" y="253"/>
                  <a:pt x="356" y="225"/>
                  <a:pt x="356" y="191"/>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sp>
        <p:nvSpPr>
          <p:cNvPr id="36" name="Freeform 37">
            <a:extLst>
              <a:ext uri="{FF2B5EF4-FFF2-40B4-BE49-F238E27FC236}">
                <a16:creationId xmlns:a16="http://schemas.microsoft.com/office/drawing/2014/main" id="{3FDBCE7A-91A5-409C-8D2A-CB17D59B5C9E}"/>
              </a:ext>
            </a:extLst>
          </p:cNvPr>
          <p:cNvSpPr>
            <a:spLocks noChangeAspect="1" noEditPoints="1"/>
          </p:cNvSpPr>
          <p:nvPr/>
        </p:nvSpPr>
        <p:spPr bwMode="auto">
          <a:xfrm>
            <a:off x="644314" y="3503961"/>
            <a:ext cx="368051" cy="368152"/>
          </a:xfrm>
          <a:custGeom>
            <a:avLst/>
            <a:gdLst>
              <a:gd name="T0" fmla="*/ 160 w 512"/>
              <a:gd name="T1" fmla="*/ 266 h 512"/>
              <a:gd name="T2" fmla="*/ 352 w 512"/>
              <a:gd name="T3" fmla="*/ 266 h 512"/>
              <a:gd name="T4" fmla="*/ 284 w 512"/>
              <a:gd name="T5" fmla="*/ 263 h 512"/>
              <a:gd name="T6" fmla="*/ 263 w 512"/>
              <a:gd name="T7" fmla="*/ 284 h 512"/>
              <a:gd name="T8" fmla="*/ 248 w 512"/>
              <a:gd name="T9" fmla="*/ 284 h 512"/>
              <a:gd name="T10" fmla="*/ 205 w 512"/>
              <a:gd name="T11" fmla="*/ 227 h 512"/>
              <a:gd name="T12" fmla="*/ 256 w 512"/>
              <a:gd name="T13" fmla="*/ 261 h 512"/>
              <a:gd name="T14" fmla="*/ 285 w 512"/>
              <a:gd name="T15" fmla="*/ 248 h 512"/>
              <a:gd name="T16" fmla="*/ 256 w 512"/>
              <a:gd name="T17" fmla="*/ 0 h 512"/>
              <a:gd name="T18" fmla="*/ 256 w 512"/>
              <a:gd name="T19" fmla="*/ 512 h 512"/>
              <a:gd name="T20" fmla="*/ 256 w 512"/>
              <a:gd name="T21" fmla="*/ 0 h 512"/>
              <a:gd name="T22" fmla="*/ 131 w 512"/>
              <a:gd name="T23" fmla="*/ 158 h 512"/>
              <a:gd name="T24" fmla="*/ 199 w 512"/>
              <a:gd name="T25" fmla="*/ 131 h 512"/>
              <a:gd name="T26" fmla="*/ 184 w 512"/>
              <a:gd name="T27" fmla="*/ 146 h 512"/>
              <a:gd name="T28" fmla="*/ 146 w 512"/>
              <a:gd name="T29" fmla="*/ 173 h 512"/>
              <a:gd name="T30" fmla="*/ 146 w 512"/>
              <a:gd name="T31" fmla="*/ 184 h 512"/>
              <a:gd name="T32" fmla="*/ 139 w 512"/>
              <a:gd name="T33" fmla="*/ 202 h 512"/>
              <a:gd name="T34" fmla="*/ 123 w 512"/>
              <a:gd name="T35" fmla="*/ 178 h 512"/>
              <a:gd name="T36" fmla="*/ 346 w 512"/>
              <a:gd name="T37" fmla="*/ 404 h 512"/>
              <a:gd name="T38" fmla="*/ 331 w 512"/>
              <a:gd name="T39" fmla="*/ 399 h 512"/>
              <a:gd name="T40" fmla="*/ 256 w 512"/>
              <a:gd name="T41" fmla="*/ 384 h 512"/>
              <a:gd name="T42" fmla="*/ 180 w 512"/>
              <a:gd name="T43" fmla="*/ 399 h 512"/>
              <a:gd name="T44" fmla="*/ 166 w 512"/>
              <a:gd name="T45" fmla="*/ 404 h 512"/>
              <a:gd name="T46" fmla="*/ 178 w 512"/>
              <a:gd name="T47" fmla="*/ 354 h 512"/>
              <a:gd name="T48" fmla="*/ 256 w 512"/>
              <a:gd name="T49" fmla="*/ 149 h 512"/>
              <a:gd name="T50" fmla="*/ 333 w 512"/>
              <a:gd name="T51" fmla="*/ 354 h 512"/>
              <a:gd name="T52" fmla="*/ 380 w 512"/>
              <a:gd name="T53" fmla="*/ 199 h 512"/>
              <a:gd name="T54" fmla="*/ 365 w 512"/>
              <a:gd name="T55" fmla="*/ 199 h 512"/>
              <a:gd name="T56" fmla="*/ 367 w 512"/>
              <a:gd name="T57" fmla="*/ 178 h 512"/>
              <a:gd name="T58" fmla="*/ 339 w 512"/>
              <a:gd name="T59" fmla="*/ 146 h 512"/>
              <a:gd name="T60" fmla="*/ 312 w 512"/>
              <a:gd name="T61" fmla="*/ 146 h 512"/>
              <a:gd name="T62" fmla="*/ 354 w 512"/>
              <a:gd name="T63" fmla="*/ 131 h 512"/>
              <a:gd name="T64" fmla="*/ 389 w 512"/>
              <a:gd name="T65" fmla="*/ 178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256" y="170"/>
                </a:moveTo>
                <a:cubicBezTo>
                  <a:pt x="203" y="170"/>
                  <a:pt x="160" y="213"/>
                  <a:pt x="160" y="266"/>
                </a:cubicBezTo>
                <a:cubicBezTo>
                  <a:pt x="160" y="319"/>
                  <a:pt x="203" y="362"/>
                  <a:pt x="256" y="362"/>
                </a:cubicBezTo>
                <a:cubicBezTo>
                  <a:pt x="309" y="362"/>
                  <a:pt x="352" y="319"/>
                  <a:pt x="352" y="266"/>
                </a:cubicBezTo>
                <a:cubicBezTo>
                  <a:pt x="352" y="213"/>
                  <a:pt x="309" y="170"/>
                  <a:pt x="256" y="170"/>
                </a:cubicBezTo>
                <a:close/>
                <a:moveTo>
                  <a:pt x="284" y="263"/>
                </a:moveTo>
                <a:cubicBezTo>
                  <a:pt x="263" y="284"/>
                  <a:pt x="263" y="284"/>
                  <a:pt x="263" y="284"/>
                </a:cubicBezTo>
                <a:cubicBezTo>
                  <a:pt x="263" y="284"/>
                  <a:pt x="263" y="284"/>
                  <a:pt x="263" y="284"/>
                </a:cubicBezTo>
                <a:cubicBezTo>
                  <a:pt x="261" y="286"/>
                  <a:pt x="258" y="287"/>
                  <a:pt x="256" y="287"/>
                </a:cubicBezTo>
                <a:cubicBezTo>
                  <a:pt x="253" y="287"/>
                  <a:pt x="250" y="286"/>
                  <a:pt x="248" y="284"/>
                </a:cubicBezTo>
                <a:cubicBezTo>
                  <a:pt x="206" y="242"/>
                  <a:pt x="206" y="242"/>
                  <a:pt x="206" y="242"/>
                </a:cubicBezTo>
                <a:cubicBezTo>
                  <a:pt x="201" y="238"/>
                  <a:pt x="201" y="231"/>
                  <a:pt x="205" y="227"/>
                </a:cubicBezTo>
                <a:cubicBezTo>
                  <a:pt x="210" y="223"/>
                  <a:pt x="216" y="223"/>
                  <a:pt x="220" y="227"/>
                </a:cubicBezTo>
                <a:cubicBezTo>
                  <a:pt x="256" y="261"/>
                  <a:pt x="256" y="261"/>
                  <a:pt x="256" y="261"/>
                </a:cubicBezTo>
                <a:cubicBezTo>
                  <a:pt x="270" y="248"/>
                  <a:pt x="270" y="248"/>
                  <a:pt x="270" y="248"/>
                </a:cubicBezTo>
                <a:cubicBezTo>
                  <a:pt x="274" y="244"/>
                  <a:pt x="281" y="244"/>
                  <a:pt x="285" y="248"/>
                </a:cubicBezTo>
                <a:cubicBezTo>
                  <a:pt x="289" y="253"/>
                  <a:pt x="289" y="259"/>
                  <a:pt x="284" y="263"/>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123" y="178"/>
                </a:moveTo>
                <a:cubicBezTo>
                  <a:pt x="123" y="171"/>
                  <a:pt x="126" y="163"/>
                  <a:pt x="131" y="158"/>
                </a:cubicBezTo>
                <a:cubicBezTo>
                  <a:pt x="158" y="131"/>
                  <a:pt x="158" y="131"/>
                  <a:pt x="158" y="131"/>
                </a:cubicBezTo>
                <a:cubicBezTo>
                  <a:pt x="169" y="120"/>
                  <a:pt x="188" y="120"/>
                  <a:pt x="199" y="131"/>
                </a:cubicBezTo>
                <a:cubicBezTo>
                  <a:pt x="203" y="135"/>
                  <a:pt x="203" y="142"/>
                  <a:pt x="199" y="146"/>
                </a:cubicBezTo>
                <a:cubicBezTo>
                  <a:pt x="195" y="151"/>
                  <a:pt x="188" y="151"/>
                  <a:pt x="184" y="146"/>
                </a:cubicBezTo>
                <a:cubicBezTo>
                  <a:pt x="181" y="143"/>
                  <a:pt x="176" y="143"/>
                  <a:pt x="173" y="146"/>
                </a:cubicBezTo>
                <a:cubicBezTo>
                  <a:pt x="146" y="173"/>
                  <a:pt x="146" y="173"/>
                  <a:pt x="146" y="173"/>
                </a:cubicBezTo>
                <a:cubicBezTo>
                  <a:pt x="145" y="174"/>
                  <a:pt x="144" y="176"/>
                  <a:pt x="144" y="178"/>
                </a:cubicBezTo>
                <a:cubicBezTo>
                  <a:pt x="144" y="181"/>
                  <a:pt x="145" y="183"/>
                  <a:pt x="146" y="184"/>
                </a:cubicBezTo>
                <a:cubicBezTo>
                  <a:pt x="151" y="188"/>
                  <a:pt x="151" y="195"/>
                  <a:pt x="146" y="199"/>
                </a:cubicBezTo>
                <a:cubicBezTo>
                  <a:pt x="144" y="201"/>
                  <a:pt x="142" y="202"/>
                  <a:pt x="139" y="202"/>
                </a:cubicBezTo>
                <a:cubicBezTo>
                  <a:pt x="136" y="202"/>
                  <a:pt x="133" y="201"/>
                  <a:pt x="131" y="199"/>
                </a:cubicBezTo>
                <a:cubicBezTo>
                  <a:pt x="126" y="194"/>
                  <a:pt x="123" y="186"/>
                  <a:pt x="123" y="178"/>
                </a:cubicBezTo>
                <a:close/>
                <a:moveTo>
                  <a:pt x="351" y="390"/>
                </a:moveTo>
                <a:cubicBezTo>
                  <a:pt x="353" y="395"/>
                  <a:pt x="351" y="401"/>
                  <a:pt x="346" y="404"/>
                </a:cubicBezTo>
                <a:cubicBezTo>
                  <a:pt x="344" y="405"/>
                  <a:pt x="343" y="405"/>
                  <a:pt x="341" y="405"/>
                </a:cubicBezTo>
                <a:cubicBezTo>
                  <a:pt x="337" y="405"/>
                  <a:pt x="333" y="403"/>
                  <a:pt x="331" y="399"/>
                </a:cubicBezTo>
                <a:cubicBezTo>
                  <a:pt x="315" y="367"/>
                  <a:pt x="315" y="367"/>
                  <a:pt x="315" y="367"/>
                </a:cubicBezTo>
                <a:cubicBezTo>
                  <a:pt x="298" y="378"/>
                  <a:pt x="278" y="384"/>
                  <a:pt x="256" y="384"/>
                </a:cubicBezTo>
                <a:cubicBezTo>
                  <a:pt x="234" y="384"/>
                  <a:pt x="213" y="378"/>
                  <a:pt x="196" y="367"/>
                </a:cubicBezTo>
                <a:cubicBezTo>
                  <a:pt x="180" y="399"/>
                  <a:pt x="180" y="399"/>
                  <a:pt x="180" y="399"/>
                </a:cubicBezTo>
                <a:cubicBezTo>
                  <a:pt x="178" y="403"/>
                  <a:pt x="174" y="405"/>
                  <a:pt x="170" y="405"/>
                </a:cubicBezTo>
                <a:cubicBezTo>
                  <a:pt x="169" y="405"/>
                  <a:pt x="167" y="405"/>
                  <a:pt x="166" y="404"/>
                </a:cubicBezTo>
                <a:cubicBezTo>
                  <a:pt x="160" y="401"/>
                  <a:pt x="158" y="395"/>
                  <a:pt x="161" y="390"/>
                </a:cubicBezTo>
                <a:cubicBezTo>
                  <a:pt x="178" y="354"/>
                  <a:pt x="178" y="354"/>
                  <a:pt x="178" y="354"/>
                </a:cubicBezTo>
                <a:cubicBezTo>
                  <a:pt x="154" y="333"/>
                  <a:pt x="138" y="301"/>
                  <a:pt x="138" y="266"/>
                </a:cubicBezTo>
                <a:cubicBezTo>
                  <a:pt x="138" y="202"/>
                  <a:pt x="191" y="149"/>
                  <a:pt x="256" y="149"/>
                </a:cubicBezTo>
                <a:cubicBezTo>
                  <a:pt x="320" y="149"/>
                  <a:pt x="373" y="202"/>
                  <a:pt x="373" y="266"/>
                </a:cubicBezTo>
                <a:cubicBezTo>
                  <a:pt x="373" y="301"/>
                  <a:pt x="357" y="333"/>
                  <a:pt x="333" y="354"/>
                </a:cubicBezTo>
                <a:lnTo>
                  <a:pt x="351" y="390"/>
                </a:lnTo>
                <a:close/>
                <a:moveTo>
                  <a:pt x="380" y="199"/>
                </a:moveTo>
                <a:cubicBezTo>
                  <a:pt x="378" y="201"/>
                  <a:pt x="375" y="202"/>
                  <a:pt x="372" y="202"/>
                </a:cubicBezTo>
                <a:cubicBezTo>
                  <a:pt x="370" y="202"/>
                  <a:pt x="367" y="201"/>
                  <a:pt x="365" y="199"/>
                </a:cubicBezTo>
                <a:cubicBezTo>
                  <a:pt x="361" y="195"/>
                  <a:pt x="361" y="188"/>
                  <a:pt x="365" y="184"/>
                </a:cubicBezTo>
                <a:cubicBezTo>
                  <a:pt x="366" y="183"/>
                  <a:pt x="367" y="181"/>
                  <a:pt x="367" y="178"/>
                </a:cubicBezTo>
                <a:cubicBezTo>
                  <a:pt x="367" y="176"/>
                  <a:pt x="366" y="174"/>
                  <a:pt x="365" y="173"/>
                </a:cubicBezTo>
                <a:cubicBezTo>
                  <a:pt x="339" y="146"/>
                  <a:pt x="339" y="146"/>
                  <a:pt x="339" y="146"/>
                </a:cubicBezTo>
                <a:cubicBezTo>
                  <a:pt x="335" y="143"/>
                  <a:pt x="330" y="143"/>
                  <a:pt x="327" y="146"/>
                </a:cubicBezTo>
                <a:cubicBezTo>
                  <a:pt x="323" y="151"/>
                  <a:pt x="316" y="151"/>
                  <a:pt x="312" y="146"/>
                </a:cubicBezTo>
                <a:cubicBezTo>
                  <a:pt x="308" y="142"/>
                  <a:pt x="308" y="135"/>
                  <a:pt x="312" y="131"/>
                </a:cubicBezTo>
                <a:cubicBezTo>
                  <a:pt x="324" y="120"/>
                  <a:pt x="342" y="120"/>
                  <a:pt x="354" y="131"/>
                </a:cubicBezTo>
                <a:cubicBezTo>
                  <a:pt x="380" y="158"/>
                  <a:pt x="380" y="158"/>
                  <a:pt x="380" y="158"/>
                </a:cubicBezTo>
                <a:cubicBezTo>
                  <a:pt x="386" y="163"/>
                  <a:pt x="389" y="171"/>
                  <a:pt x="389" y="178"/>
                </a:cubicBezTo>
                <a:cubicBezTo>
                  <a:pt x="389" y="186"/>
                  <a:pt x="386" y="194"/>
                  <a:pt x="380" y="199"/>
                </a:cubicBezTo>
                <a:close/>
              </a:path>
            </a:pathLst>
          </a:custGeom>
          <a:solidFill>
            <a:srgbClr val="009A44"/>
          </a:solidFill>
          <a:ln>
            <a:noFill/>
          </a:ln>
        </p:spPr>
        <p:txBody>
          <a:bodyPr vert="horz" wrap="square" lIns="91440" tIns="45720" rIns="91440" bIns="45720" numCol="1" anchor="t" anchorCtr="0" compatLnSpc="1">
            <a:prstTxWarp prst="textNoShape">
              <a:avLst/>
            </a:prstTxWarp>
          </a:bodyPr>
          <a:lstStyle/>
          <a:p>
            <a:endParaRPr lang="en-GB">
              <a:solidFill>
                <a:srgbClr val="009A44"/>
              </a:solidFill>
            </a:endParaRPr>
          </a:p>
        </p:txBody>
      </p:sp>
      <p:sp>
        <p:nvSpPr>
          <p:cNvPr id="37" name="Freeform 214">
            <a:extLst>
              <a:ext uri="{FF2B5EF4-FFF2-40B4-BE49-F238E27FC236}">
                <a16:creationId xmlns:a16="http://schemas.microsoft.com/office/drawing/2014/main" id="{97DA6716-352F-415F-BC15-FBB7C6E7CA4B}"/>
              </a:ext>
            </a:extLst>
          </p:cNvPr>
          <p:cNvSpPr>
            <a:spLocks noChangeAspect="1" noEditPoints="1"/>
          </p:cNvSpPr>
          <p:nvPr/>
        </p:nvSpPr>
        <p:spPr bwMode="auto">
          <a:xfrm>
            <a:off x="645168" y="4890541"/>
            <a:ext cx="367631" cy="367631"/>
          </a:xfrm>
          <a:custGeom>
            <a:avLst/>
            <a:gdLst>
              <a:gd name="T0" fmla="*/ 320 w 512"/>
              <a:gd name="T1" fmla="*/ 245 h 512"/>
              <a:gd name="T2" fmla="*/ 373 w 512"/>
              <a:gd name="T3" fmla="*/ 245 h 512"/>
              <a:gd name="T4" fmla="*/ 373 w 512"/>
              <a:gd name="T5" fmla="*/ 373 h 512"/>
              <a:gd name="T6" fmla="*/ 320 w 512"/>
              <a:gd name="T7" fmla="*/ 373 h 512"/>
              <a:gd name="T8" fmla="*/ 320 w 512"/>
              <a:gd name="T9" fmla="*/ 245 h 512"/>
              <a:gd name="T10" fmla="*/ 330 w 512"/>
              <a:gd name="T11" fmla="*/ 224 h 512"/>
              <a:gd name="T12" fmla="*/ 309 w 512"/>
              <a:gd name="T13" fmla="*/ 224 h 512"/>
              <a:gd name="T14" fmla="*/ 298 w 512"/>
              <a:gd name="T15" fmla="*/ 234 h 512"/>
              <a:gd name="T16" fmla="*/ 298 w 512"/>
              <a:gd name="T17" fmla="*/ 352 h 512"/>
              <a:gd name="T18" fmla="*/ 160 w 512"/>
              <a:gd name="T19" fmla="*/ 352 h 512"/>
              <a:gd name="T20" fmla="*/ 160 w 512"/>
              <a:gd name="T21" fmla="*/ 128 h 512"/>
              <a:gd name="T22" fmla="*/ 330 w 512"/>
              <a:gd name="T23" fmla="*/ 128 h 512"/>
              <a:gd name="T24" fmla="*/ 330 w 512"/>
              <a:gd name="T25" fmla="*/ 224 h 512"/>
              <a:gd name="T26" fmla="*/ 256 w 512"/>
              <a:gd name="T27" fmla="*/ 320 h 512"/>
              <a:gd name="T28" fmla="*/ 245 w 512"/>
              <a:gd name="T29" fmla="*/ 309 h 512"/>
              <a:gd name="T30" fmla="*/ 234 w 512"/>
              <a:gd name="T31" fmla="*/ 320 h 512"/>
              <a:gd name="T32" fmla="*/ 245 w 512"/>
              <a:gd name="T33" fmla="*/ 330 h 512"/>
              <a:gd name="T34" fmla="*/ 256 w 512"/>
              <a:gd name="T35" fmla="*/ 320 h 512"/>
              <a:gd name="T36" fmla="*/ 512 w 512"/>
              <a:gd name="T37" fmla="*/ 256 h 512"/>
              <a:gd name="T38" fmla="*/ 256 w 512"/>
              <a:gd name="T39" fmla="*/ 512 h 512"/>
              <a:gd name="T40" fmla="*/ 0 w 512"/>
              <a:gd name="T41" fmla="*/ 256 h 512"/>
              <a:gd name="T42" fmla="*/ 256 w 512"/>
              <a:gd name="T43" fmla="*/ 0 h 512"/>
              <a:gd name="T44" fmla="*/ 512 w 512"/>
              <a:gd name="T45" fmla="*/ 256 h 512"/>
              <a:gd name="T46" fmla="*/ 394 w 512"/>
              <a:gd name="T47" fmla="*/ 234 h 512"/>
              <a:gd name="T48" fmla="*/ 384 w 512"/>
              <a:gd name="T49" fmla="*/ 224 h 512"/>
              <a:gd name="T50" fmla="*/ 352 w 512"/>
              <a:gd name="T51" fmla="*/ 224 h 512"/>
              <a:gd name="T52" fmla="*/ 352 w 512"/>
              <a:gd name="T53" fmla="*/ 117 h 512"/>
              <a:gd name="T54" fmla="*/ 341 w 512"/>
              <a:gd name="T55" fmla="*/ 106 h 512"/>
              <a:gd name="T56" fmla="*/ 149 w 512"/>
              <a:gd name="T57" fmla="*/ 106 h 512"/>
              <a:gd name="T58" fmla="*/ 138 w 512"/>
              <a:gd name="T59" fmla="*/ 117 h 512"/>
              <a:gd name="T60" fmla="*/ 138 w 512"/>
              <a:gd name="T61" fmla="*/ 362 h 512"/>
              <a:gd name="T62" fmla="*/ 149 w 512"/>
              <a:gd name="T63" fmla="*/ 373 h 512"/>
              <a:gd name="T64" fmla="*/ 298 w 512"/>
              <a:gd name="T65" fmla="*/ 373 h 512"/>
              <a:gd name="T66" fmla="*/ 298 w 512"/>
              <a:gd name="T67" fmla="*/ 384 h 512"/>
              <a:gd name="T68" fmla="*/ 309 w 512"/>
              <a:gd name="T69" fmla="*/ 394 h 512"/>
              <a:gd name="T70" fmla="*/ 384 w 512"/>
              <a:gd name="T71" fmla="*/ 394 h 512"/>
              <a:gd name="T72" fmla="*/ 394 w 512"/>
              <a:gd name="T73" fmla="*/ 384 h 512"/>
              <a:gd name="T74" fmla="*/ 394 w 512"/>
              <a:gd name="T75" fmla="*/ 23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12" h="512">
                <a:moveTo>
                  <a:pt x="320" y="245"/>
                </a:moveTo>
                <a:cubicBezTo>
                  <a:pt x="373" y="245"/>
                  <a:pt x="373" y="245"/>
                  <a:pt x="373" y="245"/>
                </a:cubicBezTo>
                <a:cubicBezTo>
                  <a:pt x="373" y="373"/>
                  <a:pt x="373" y="373"/>
                  <a:pt x="373" y="373"/>
                </a:cubicBezTo>
                <a:cubicBezTo>
                  <a:pt x="320" y="373"/>
                  <a:pt x="320" y="373"/>
                  <a:pt x="320" y="373"/>
                </a:cubicBezTo>
                <a:lnTo>
                  <a:pt x="320" y="245"/>
                </a:lnTo>
                <a:close/>
                <a:moveTo>
                  <a:pt x="330" y="224"/>
                </a:moveTo>
                <a:cubicBezTo>
                  <a:pt x="309" y="224"/>
                  <a:pt x="309" y="224"/>
                  <a:pt x="309" y="224"/>
                </a:cubicBezTo>
                <a:cubicBezTo>
                  <a:pt x="303" y="224"/>
                  <a:pt x="298" y="228"/>
                  <a:pt x="298" y="234"/>
                </a:cubicBezTo>
                <a:cubicBezTo>
                  <a:pt x="298" y="352"/>
                  <a:pt x="298" y="352"/>
                  <a:pt x="298" y="352"/>
                </a:cubicBezTo>
                <a:cubicBezTo>
                  <a:pt x="160" y="352"/>
                  <a:pt x="160" y="352"/>
                  <a:pt x="160" y="352"/>
                </a:cubicBezTo>
                <a:cubicBezTo>
                  <a:pt x="160" y="128"/>
                  <a:pt x="160" y="128"/>
                  <a:pt x="160" y="128"/>
                </a:cubicBezTo>
                <a:cubicBezTo>
                  <a:pt x="330" y="128"/>
                  <a:pt x="330" y="128"/>
                  <a:pt x="330" y="128"/>
                </a:cubicBezTo>
                <a:lnTo>
                  <a:pt x="330" y="224"/>
                </a:lnTo>
                <a:close/>
                <a:moveTo>
                  <a:pt x="256" y="320"/>
                </a:moveTo>
                <a:cubicBezTo>
                  <a:pt x="256" y="314"/>
                  <a:pt x="251" y="309"/>
                  <a:pt x="245" y="309"/>
                </a:cubicBezTo>
                <a:cubicBezTo>
                  <a:pt x="239" y="309"/>
                  <a:pt x="234" y="314"/>
                  <a:pt x="234" y="320"/>
                </a:cubicBezTo>
                <a:cubicBezTo>
                  <a:pt x="234" y="326"/>
                  <a:pt x="239" y="330"/>
                  <a:pt x="245" y="330"/>
                </a:cubicBezTo>
                <a:cubicBezTo>
                  <a:pt x="251" y="330"/>
                  <a:pt x="256" y="326"/>
                  <a:pt x="256"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34"/>
                </a:moveTo>
                <a:cubicBezTo>
                  <a:pt x="394" y="228"/>
                  <a:pt x="390" y="224"/>
                  <a:pt x="384" y="224"/>
                </a:cubicBezTo>
                <a:cubicBezTo>
                  <a:pt x="352" y="224"/>
                  <a:pt x="352" y="224"/>
                  <a:pt x="352" y="224"/>
                </a:cubicBezTo>
                <a:cubicBezTo>
                  <a:pt x="352" y="117"/>
                  <a:pt x="352" y="117"/>
                  <a:pt x="352" y="117"/>
                </a:cubicBezTo>
                <a:cubicBezTo>
                  <a:pt x="352" y="111"/>
                  <a:pt x="347" y="106"/>
                  <a:pt x="341" y="106"/>
                </a:cubicBezTo>
                <a:cubicBezTo>
                  <a:pt x="149" y="106"/>
                  <a:pt x="149" y="106"/>
                  <a:pt x="149" y="106"/>
                </a:cubicBezTo>
                <a:cubicBezTo>
                  <a:pt x="143" y="106"/>
                  <a:pt x="138" y="111"/>
                  <a:pt x="138" y="117"/>
                </a:cubicBezTo>
                <a:cubicBezTo>
                  <a:pt x="138" y="362"/>
                  <a:pt x="138" y="362"/>
                  <a:pt x="138" y="362"/>
                </a:cubicBezTo>
                <a:cubicBezTo>
                  <a:pt x="138" y="368"/>
                  <a:pt x="143" y="373"/>
                  <a:pt x="149" y="373"/>
                </a:cubicBezTo>
                <a:cubicBezTo>
                  <a:pt x="298" y="373"/>
                  <a:pt x="298" y="373"/>
                  <a:pt x="298" y="373"/>
                </a:cubicBezTo>
                <a:cubicBezTo>
                  <a:pt x="298" y="384"/>
                  <a:pt x="298" y="384"/>
                  <a:pt x="298" y="384"/>
                </a:cubicBezTo>
                <a:cubicBezTo>
                  <a:pt x="298" y="390"/>
                  <a:pt x="303" y="394"/>
                  <a:pt x="309" y="394"/>
                </a:cubicBezTo>
                <a:cubicBezTo>
                  <a:pt x="384" y="394"/>
                  <a:pt x="384" y="394"/>
                  <a:pt x="384" y="394"/>
                </a:cubicBezTo>
                <a:cubicBezTo>
                  <a:pt x="390" y="394"/>
                  <a:pt x="394" y="390"/>
                  <a:pt x="394" y="384"/>
                </a:cubicBezTo>
                <a:lnTo>
                  <a:pt x="394" y="234"/>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GB" dirty="0"/>
          </a:p>
        </p:txBody>
      </p:sp>
      <p:cxnSp>
        <p:nvCxnSpPr>
          <p:cNvPr id="56" name="Straight Arrow Connector 55">
            <a:extLst>
              <a:ext uri="{FF2B5EF4-FFF2-40B4-BE49-F238E27FC236}">
                <a16:creationId xmlns:a16="http://schemas.microsoft.com/office/drawing/2014/main" id="{EE3AC5DB-313A-476D-B6CD-A7A60845258E}"/>
              </a:ext>
            </a:extLst>
          </p:cNvPr>
          <p:cNvCxnSpPr>
            <a:cxnSpLocks/>
            <a:stCxn id="10" idx="3"/>
            <a:endCxn id="26" idx="1"/>
          </p:cNvCxnSpPr>
          <p:nvPr/>
        </p:nvCxnSpPr>
        <p:spPr>
          <a:xfrm>
            <a:off x="3057924" y="2285488"/>
            <a:ext cx="12121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81778FB-D766-43B5-80C8-7B70BCF1461F}"/>
              </a:ext>
            </a:extLst>
          </p:cNvPr>
          <p:cNvCxnSpPr>
            <a:cxnSpLocks/>
            <a:stCxn id="15" idx="3"/>
            <a:endCxn id="27" idx="1"/>
          </p:cNvCxnSpPr>
          <p:nvPr/>
        </p:nvCxnSpPr>
        <p:spPr>
          <a:xfrm>
            <a:off x="3057924" y="3688037"/>
            <a:ext cx="121218" cy="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8208490-8D6E-4AD0-B673-592E6390444F}"/>
              </a:ext>
            </a:extLst>
          </p:cNvPr>
          <p:cNvCxnSpPr>
            <a:cxnSpLocks/>
            <a:stCxn id="20" idx="3"/>
            <a:endCxn id="28" idx="1"/>
          </p:cNvCxnSpPr>
          <p:nvPr/>
        </p:nvCxnSpPr>
        <p:spPr>
          <a:xfrm>
            <a:off x="3057924" y="5080708"/>
            <a:ext cx="121218" cy="5970"/>
          </a:xfrm>
          <a:prstGeom prst="straightConnector1">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6" name="Picture 65">
            <a:extLst>
              <a:ext uri="{FF2B5EF4-FFF2-40B4-BE49-F238E27FC236}">
                <a16:creationId xmlns:a16="http://schemas.microsoft.com/office/drawing/2014/main" id="{F80534D6-3B16-4A64-A781-034404CD4EC2}"/>
              </a:ext>
            </a:extLst>
          </p:cNvPr>
          <p:cNvPicPr>
            <a:picLocks noChangeAspect="1"/>
          </p:cNvPicPr>
          <p:nvPr/>
        </p:nvPicPr>
        <p:blipFill rotWithShape="1">
          <a:blip r:embed="rId2"/>
          <a:srcRect l="19577" r="19577"/>
          <a:stretch/>
        </p:blipFill>
        <p:spPr>
          <a:xfrm>
            <a:off x="8093074" y="1702390"/>
            <a:ext cx="3629025" cy="3974510"/>
          </a:xfrm>
          <a:prstGeom prst="roundRect">
            <a:avLst>
              <a:gd name="adj" fmla="val 0"/>
            </a:avLst>
          </a:prstGeom>
        </p:spPr>
      </p:pic>
    </p:spTree>
    <p:extLst>
      <p:ext uri="{BB962C8B-B14F-4D97-AF65-F5344CB8AC3E}">
        <p14:creationId xmlns:p14="http://schemas.microsoft.com/office/powerpoint/2010/main" val="3809551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AB0FD-222E-4837-AE3A-8958356FCEF4}"/>
              </a:ext>
            </a:extLst>
          </p:cNvPr>
          <p:cNvSpPr>
            <a:spLocks noGrp="1"/>
          </p:cNvSpPr>
          <p:nvPr>
            <p:ph type="title"/>
          </p:nvPr>
        </p:nvSpPr>
        <p:spPr/>
        <p:txBody>
          <a:bodyPr/>
          <a:lstStyle/>
          <a:p>
            <a:r>
              <a:rPr lang="en-US"/>
              <a:t>The software application challenge today</a:t>
            </a:r>
            <a:endParaRPr lang="en-US" dirty="0"/>
          </a:p>
        </p:txBody>
      </p:sp>
      <p:grpSp>
        <p:nvGrpSpPr>
          <p:cNvPr id="18" name="Group 17">
            <a:extLst>
              <a:ext uri="{FF2B5EF4-FFF2-40B4-BE49-F238E27FC236}">
                <a16:creationId xmlns:a16="http://schemas.microsoft.com/office/drawing/2014/main" id="{639FBCA8-6E5F-45E4-B78A-F9BDFA07F238}"/>
              </a:ext>
            </a:extLst>
          </p:cNvPr>
          <p:cNvGrpSpPr/>
          <p:nvPr/>
        </p:nvGrpSpPr>
        <p:grpSpPr>
          <a:xfrm>
            <a:off x="3323982" y="1724070"/>
            <a:ext cx="5544036" cy="4572000"/>
            <a:chOff x="3225378" y="929808"/>
            <a:chExt cx="5739495" cy="4799537"/>
          </a:xfrm>
        </p:grpSpPr>
        <p:sp>
          <p:nvSpPr>
            <p:cNvPr id="12" name="Freeform: Shape 11">
              <a:extLst>
                <a:ext uri="{FF2B5EF4-FFF2-40B4-BE49-F238E27FC236}">
                  <a16:creationId xmlns:a16="http://schemas.microsoft.com/office/drawing/2014/main" id="{FA605C5F-0168-482B-932D-F030553A8DFE}"/>
                </a:ext>
              </a:extLst>
            </p:cNvPr>
            <p:cNvSpPr/>
            <p:nvPr/>
          </p:nvSpPr>
          <p:spPr>
            <a:xfrm>
              <a:off x="5998376" y="1643554"/>
              <a:ext cx="157734" cy="3737610"/>
            </a:xfrm>
            <a:custGeom>
              <a:avLst/>
              <a:gdLst>
                <a:gd name="connsiteX0" fmla="*/ 0 w 157734"/>
                <a:gd name="connsiteY0" fmla="*/ 0 h 3737610"/>
                <a:gd name="connsiteX1" fmla="*/ 158420 w 157734"/>
                <a:gd name="connsiteY1" fmla="*/ 0 h 3737610"/>
                <a:gd name="connsiteX2" fmla="*/ 158420 w 157734"/>
                <a:gd name="connsiteY2" fmla="*/ 3738296 h 3737610"/>
                <a:gd name="connsiteX3" fmla="*/ 0 w 157734"/>
                <a:gd name="connsiteY3" fmla="*/ 3738296 h 3737610"/>
              </a:gdLst>
              <a:ahLst/>
              <a:cxnLst>
                <a:cxn ang="0">
                  <a:pos x="connsiteX0" y="connsiteY0"/>
                </a:cxn>
                <a:cxn ang="0">
                  <a:pos x="connsiteX1" y="connsiteY1"/>
                </a:cxn>
                <a:cxn ang="0">
                  <a:pos x="connsiteX2" y="connsiteY2"/>
                </a:cxn>
                <a:cxn ang="0">
                  <a:pos x="connsiteX3" y="connsiteY3"/>
                </a:cxn>
              </a:cxnLst>
              <a:rect l="l" t="t" r="r" b="b"/>
              <a:pathLst>
                <a:path w="157734" h="3737610">
                  <a:moveTo>
                    <a:pt x="0" y="0"/>
                  </a:moveTo>
                  <a:lnTo>
                    <a:pt x="158420" y="0"/>
                  </a:lnTo>
                  <a:lnTo>
                    <a:pt x="158420" y="3738296"/>
                  </a:lnTo>
                  <a:lnTo>
                    <a:pt x="0" y="3738296"/>
                  </a:lnTo>
                  <a:close/>
                </a:path>
              </a:pathLst>
            </a:custGeom>
            <a:solidFill>
              <a:srgbClr val="63666A"/>
            </a:solidFill>
            <a:ln w="3429"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F5E6CC2E-2D1B-4983-8603-4F4CAC479B8D}"/>
                </a:ext>
              </a:extLst>
            </p:cNvPr>
            <p:cNvSpPr/>
            <p:nvPr/>
          </p:nvSpPr>
          <p:spPr>
            <a:xfrm>
              <a:off x="6077586" y="1643554"/>
              <a:ext cx="78867" cy="3737610"/>
            </a:xfrm>
            <a:custGeom>
              <a:avLst/>
              <a:gdLst>
                <a:gd name="connsiteX0" fmla="*/ 0 w 78867"/>
                <a:gd name="connsiteY0" fmla="*/ 0 h 3737610"/>
                <a:gd name="connsiteX1" fmla="*/ 79210 w 78867"/>
                <a:gd name="connsiteY1" fmla="*/ 0 h 3737610"/>
                <a:gd name="connsiteX2" fmla="*/ 79210 w 78867"/>
                <a:gd name="connsiteY2" fmla="*/ 3738296 h 3737610"/>
                <a:gd name="connsiteX3" fmla="*/ 0 w 78867"/>
                <a:gd name="connsiteY3" fmla="*/ 3738296 h 3737610"/>
              </a:gdLst>
              <a:ahLst/>
              <a:cxnLst>
                <a:cxn ang="0">
                  <a:pos x="connsiteX0" y="connsiteY0"/>
                </a:cxn>
                <a:cxn ang="0">
                  <a:pos x="connsiteX1" y="connsiteY1"/>
                </a:cxn>
                <a:cxn ang="0">
                  <a:pos x="connsiteX2" y="connsiteY2"/>
                </a:cxn>
                <a:cxn ang="0">
                  <a:pos x="connsiteX3" y="connsiteY3"/>
                </a:cxn>
              </a:cxnLst>
              <a:rect l="l" t="t" r="r" b="b"/>
              <a:pathLst>
                <a:path w="78867" h="3737610">
                  <a:moveTo>
                    <a:pt x="0" y="0"/>
                  </a:moveTo>
                  <a:lnTo>
                    <a:pt x="79210" y="0"/>
                  </a:lnTo>
                  <a:lnTo>
                    <a:pt x="79210" y="3738296"/>
                  </a:lnTo>
                  <a:lnTo>
                    <a:pt x="0" y="3738296"/>
                  </a:lnTo>
                  <a:close/>
                </a:path>
              </a:pathLst>
            </a:custGeom>
            <a:solidFill>
              <a:srgbClr val="97999B"/>
            </a:solidFill>
            <a:ln w="3429" cap="flat">
              <a:noFill/>
              <a:prstDash val="solid"/>
              <a:miter/>
            </a:ln>
          </p:spPr>
          <p:txBody>
            <a:bodyPr rtlCol="0" anchor="ctr"/>
            <a:lstStyle/>
            <a:p>
              <a:endParaRPr lang="en-US" dirty="0"/>
            </a:p>
          </p:txBody>
        </p:sp>
        <p:sp>
          <p:nvSpPr>
            <p:cNvPr id="6" name="Freeform: Shape 5">
              <a:extLst>
                <a:ext uri="{FF2B5EF4-FFF2-40B4-BE49-F238E27FC236}">
                  <a16:creationId xmlns:a16="http://schemas.microsoft.com/office/drawing/2014/main" id="{E6B7B576-FB86-4FB0-A550-10C0E6787FE3}"/>
                </a:ext>
              </a:extLst>
            </p:cNvPr>
            <p:cNvSpPr/>
            <p:nvPr/>
          </p:nvSpPr>
          <p:spPr>
            <a:xfrm>
              <a:off x="5872121" y="1126804"/>
              <a:ext cx="408051" cy="408051"/>
            </a:xfrm>
            <a:custGeom>
              <a:avLst/>
              <a:gdLst>
                <a:gd name="connsiteX0" fmla="*/ 410932 w 408051"/>
                <a:gd name="connsiteY0" fmla="*/ 205466 h 408051"/>
                <a:gd name="connsiteX1" fmla="*/ 205466 w 408051"/>
                <a:gd name="connsiteY1" fmla="*/ 410931 h 408051"/>
                <a:gd name="connsiteX2" fmla="*/ 0 w 408051"/>
                <a:gd name="connsiteY2" fmla="*/ 205466 h 408051"/>
                <a:gd name="connsiteX3" fmla="*/ 205466 w 408051"/>
                <a:gd name="connsiteY3" fmla="*/ 0 h 408051"/>
                <a:gd name="connsiteX4" fmla="*/ 410932 w 408051"/>
                <a:gd name="connsiteY4" fmla="*/ 205466 h 4080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051" h="408051">
                  <a:moveTo>
                    <a:pt x="410932" y="205466"/>
                  </a:moveTo>
                  <a:cubicBezTo>
                    <a:pt x="410932" y="318941"/>
                    <a:pt x="318941" y="410931"/>
                    <a:pt x="205466" y="410931"/>
                  </a:cubicBezTo>
                  <a:cubicBezTo>
                    <a:pt x="91990" y="410931"/>
                    <a:pt x="0" y="318941"/>
                    <a:pt x="0" y="205466"/>
                  </a:cubicBezTo>
                  <a:cubicBezTo>
                    <a:pt x="0" y="91990"/>
                    <a:pt x="91990" y="0"/>
                    <a:pt x="205466" y="0"/>
                  </a:cubicBezTo>
                  <a:cubicBezTo>
                    <a:pt x="318942" y="0"/>
                    <a:pt x="410932" y="91990"/>
                    <a:pt x="410932" y="205466"/>
                  </a:cubicBezTo>
                  <a:close/>
                </a:path>
              </a:pathLst>
            </a:custGeom>
            <a:solidFill>
              <a:srgbClr val="75787B"/>
            </a:solidFill>
            <a:ln w="3429"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4904802F-44C0-4A3F-A6F3-E73C8F54F068}"/>
                </a:ext>
              </a:extLst>
            </p:cNvPr>
            <p:cNvSpPr/>
            <p:nvPr/>
          </p:nvSpPr>
          <p:spPr>
            <a:xfrm>
              <a:off x="4213410" y="1056578"/>
              <a:ext cx="3754755" cy="1049274"/>
            </a:xfrm>
            <a:custGeom>
              <a:avLst/>
              <a:gdLst>
                <a:gd name="connsiteX0" fmla="*/ 3736924 w 3754755"/>
                <a:gd name="connsiteY0" fmla="*/ 1049926 h 1049274"/>
                <a:gd name="connsiteX1" fmla="*/ 1838836 w 3754755"/>
                <a:gd name="connsiteY1" fmla="*/ 679765 h 1049274"/>
                <a:gd name="connsiteX2" fmla="*/ 0 w 3754755"/>
                <a:gd name="connsiteY2" fmla="*/ 81199 h 1049274"/>
                <a:gd name="connsiteX3" fmla="*/ 21054 w 3754755"/>
                <a:gd name="connsiteY3" fmla="*/ 0 h 1049274"/>
                <a:gd name="connsiteX4" fmla="*/ 3757944 w 3754755"/>
                <a:gd name="connsiteY4" fmla="*/ 968727 h 10492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4755" h="1049274">
                  <a:moveTo>
                    <a:pt x="3736924" y="1049926"/>
                  </a:moveTo>
                  <a:lnTo>
                    <a:pt x="1838836" y="679765"/>
                  </a:lnTo>
                  <a:lnTo>
                    <a:pt x="0" y="81199"/>
                  </a:lnTo>
                  <a:lnTo>
                    <a:pt x="21054" y="0"/>
                  </a:lnTo>
                  <a:lnTo>
                    <a:pt x="3757944" y="968727"/>
                  </a:lnTo>
                  <a:close/>
                </a:path>
              </a:pathLst>
            </a:custGeom>
            <a:solidFill>
              <a:srgbClr val="63666A"/>
            </a:solidFill>
            <a:ln w="3429"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E7A74AC9-B669-464D-A22C-60D58F3D8A9C}"/>
                </a:ext>
              </a:extLst>
            </p:cNvPr>
            <p:cNvSpPr/>
            <p:nvPr/>
          </p:nvSpPr>
          <p:spPr>
            <a:xfrm>
              <a:off x="5369944" y="5381850"/>
              <a:ext cx="1412748" cy="161163"/>
            </a:xfrm>
            <a:custGeom>
              <a:avLst/>
              <a:gdLst>
                <a:gd name="connsiteX0" fmla="*/ 1334155 w 1412748"/>
                <a:gd name="connsiteY0" fmla="*/ 162329 h 161163"/>
                <a:gd name="connsiteX1" fmla="*/ 81164 w 1412748"/>
                <a:gd name="connsiteY1" fmla="*/ 162329 h 161163"/>
                <a:gd name="connsiteX2" fmla="*/ 0 w 1412748"/>
                <a:gd name="connsiteY2" fmla="*/ 81165 h 161163"/>
                <a:gd name="connsiteX3" fmla="*/ 0 w 1412748"/>
                <a:gd name="connsiteY3" fmla="*/ 81165 h 161163"/>
                <a:gd name="connsiteX4" fmla="*/ 81164 w 1412748"/>
                <a:gd name="connsiteY4" fmla="*/ 0 h 161163"/>
                <a:gd name="connsiteX5" fmla="*/ 1334155 w 1412748"/>
                <a:gd name="connsiteY5" fmla="*/ 0 h 161163"/>
                <a:gd name="connsiteX6" fmla="*/ 1415320 w 1412748"/>
                <a:gd name="connsiteY6" fmla="*/ 81165 h 161163"/>
                <a:gd name="connsiteX7" fmla="*/ 1415320 w 1412748"/>
                <a:gd name="connsiteY7" fmla="*/ 81165 h 161163"/>
                <a:gd name="connsiteX8" fmla="*/ 1334155 w 1412748"/>
                <a:gd name="connsiteY8" fmla="*/ 162329 h 1611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2748" h="161163">
                  <a:moveTo>
                    <a:pt x="1334155" y="162329"/>
                  </a:moveTo>
                  <a:lnTo>
                    <a:pt x="81164" y="162329"/>
                  </a:lnTo>
                  <a:cubicBezTo>
                    <a:pt x="36347" y="162329"/>
                    <a:pt x="0" y="125981"/>
                    <a:pt x="0" y="81165"/>
                  </a:cubicBezTo>
                  <a:lnTo>
                    <a:pt x="0" y="81165"/>
                  </a:lnTo>
                  <a:cubicBezTo>
                    <a:pt x="0" y="36347"/>
                    <a:pt x="36347" y="0"/>
                    <a:pt x="81164" y="0"/>
                  </a:cubicBezTo>
                  <a:lnTo>
                    <a:pt x="1334155" y="0"/>
                  </a:lnTo>
                  <a:cubicBezTo>
                    <a:pt x="1378972" y="0"/>
                    <a:pt x="1415320" y="36347"/>
                    <a:pt x="1415320" y="81165"/>
                  </a:cubicBezTo>
                  <a:lnTo>
                    <a:pt x="1415320" y="81165"/>
                  </a:lnTo>
                  <a:cubicBezTo>
                    <a:pt x="1415320" y="126016"/>
                    <a:pt x="1378972" y="162329"/>
                    <a:pt x="1334155" y="162329"/>
                  </a:cubicBezTo>
                  <a:close/>
                </a:path>
              </a:pathLst>
            </a:custGeom>
            <a:solidFill>
              <a:srgbClr val="97999B"/>
            </a:solidFill>
            <a:ln w="3429"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329795EB-1A17-4449-A992-FDFDA3425BDF}"/>
                </a:ext>
              </a:extLst>
            </p:cNvPr>
            <p:cNvSpPr/>
            <p:nvPr/>
          </p:nvSpPr>
          <p:spPr>
            <a:xfrm>
              <a:off x="5115717" y="5544179"/>
              <a:ext cx="1923669" cy="185166"/>
            </a:xfrm>
            <a:custGeom>
              <a:avLst/>
              <a:gdLst>
                <a:gd name="connsiteX0" fmla="*/ 1830229 w 1923669"/>
                <a:gd name="connsiteY0" fmla="*/ 187018 h 185166"/>
                <a:gd name="connsiteX1" fmla="*/ 93509 w 1923669"/>
                <a:gd name="connsiteY1" fmla="*/ 187018 h 185166"/>
                <a:gd name="connsiteX2" fmla="*/ 0 w 1923669"/>
                <a:gd name="connsiteY2" fmla="*/ 93509 h 185166"/>
                <a:gd name="connsiteX3" fmla="*/ 0 w 1923669"/>
                <a:gd name="connsiteY3" fmla="*/ 93509 h 185166"/>
                <a:gd name="connsiteX4" fmla="*/ 93509 w 1923669"/>
                <a:gd name="connsiteY4" fmla="*/ 0 h 185166"/>
                <a:gd name="connsiteX5" fmla="*/ 1830229 w 1923669"/>
                <a:gd name="connsiteY5" fmla="*/ 0 h 185166"/>
                <a:gd name="connsiteX6" fmla="*/ 1923738 w 1923669"/>
                <a:gd name="connsiteY6" fmla="*/ 93509 h 185166"/>
                <a:gd name="connsiteX7" fmla="*/ 1923738 w 1923669"/>
                <a:gd name="connsiteY7" fmla="*/ 93509 h 185166"/>
                <a:gd name="connsiteX8" fmla="*/ 1830229 w 1923669"/>
                <a:gd name="connsiteY8" fmla="*/ 187018 h 185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23669" h="185166">
                  <a:moveTo>
                    <a:pt x="1830229" y="187018"/>
                  </a:moveTo>
                  <a:lnTo>
                    <a:pt x="93509" y="187018"/>
                  </a:lnTo>
                  <a:cubicBezTo>
                    <a:pt x="41868" y="187018"/>
                    <a:pt x="0" y="145150"/>
                    <a:pt x="0" y="93509"/>
                  </a:cubicBezTo>
                  <a:lnTo>
                    <a:pt x="0" y="93509"/>
                  </a:lnTo>
                  <a:cubicBezTo>
                    <a:pt x="0" y="41868"/>
                    <a:pt x="41868" y="0"/>
                    <a:pt x="93509" y="0"/>
                  </a:cubicBezTo>
                  <a:lnTo>
                    <a:pt x="1830229" y="0"/>
                  </a:lnTo>
                  <a:cubicBezTo>
                    <a:pt x="1881870" y="0"/>
                    <a:pt x="1923738" y="41868"/>
                    <a:pt x="1923738" y="93509"/>
                  </a:cubicBezTo>
                  <a:lnTo>
                    <a:pt x="1923738" y="93509"/>
                  </a:lnTo>
                  <a:cubicBezTo>
                    <a:pt x="1923738" y="145150"/>
                    <a:pt x="1881870" y="187018"/>
                    <a:pt x="1830229" y="187018"/>
                  </a:cubicBezTo>
                  <a:close/>
                </a:path>
              </a:pathLst>
            </a:custGeom>
            <a:solidFill>
              <a:srgbClr val="63666A"/>
            </a:solidFill>
            <a:ln w="3429"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E21899D5-7FB5-4038-9472-54547A5141C7}"/>
                </a:ext>
              </a:extLst>
            </p:cNvPr>
            <p:cNvSpPr/>
            <p:nvPr/>
          </p:nvSpPr>
          <p:spPr>
            <a:xfrm>
              <a:off x="3386953" y="1144017"/>
              <a:ext cx="1556766" cy="1995678"/>
            </a:xfrm>
            <a:custGeom>
              <a:avLst/>
              <a:gdLst>
                <a:gd name="connsiteX0" fmla="*/ 1557657 w 1556766"/>
                <a:gd name="connsiteY0" fmla="*/ 1981311 h 1995678"/>
                <a:gd name="connsiteX1" fmla="*/ 799643 w 1556766"/>
                <a:gd name="connsiteY1" fmla="*/ 0 h 1995678"/>
                <a:gd name="connsiteX2" fmla="*/ 778829 w 1556766"/>
                <a:gd name="connsiteY2" fmla="*/ 7955 h 1995678"/>
                <a:gd name="connsiteX3" fmla="*/ 758015 w 1556766"/>
                <a:gd name="connsiteY3" fmla="*/ 0 h 1995678"/>
                <a:gd name="connsiteX4" fmla="*/ 0 w 1556766"/>
                <a:gd name="connsiteY4" fmla="*/ 1981311 h 1995678"/>
                <a:gd name="connsiteX5" fmla="*/ 41628 w 1556766"/>
                <a:gd name="connsiteY5" fmla="*/ 1997221 h 1995678"/>
                <a:gd name="connsiteX6" fmla="*/ 778829 w 1556766"/>
                <a:gd name="connsiteY6" fmla="*/ 70329 h 1995678"/>
                <a:gd name="connsiteX7" fmla="*/ 1516030 w 1556766"/>
                <a:gd name="connsiteY7" fmla="*/ 1997221 h 199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766" h="1995678">
                  <a:moveTo>
                    <a:pt x="1557657" y="1981311"/>
                  </a:moveTo>
                  <a:lnTo>
                    <a:pt x="799643" y="0"/>
                  </a:lnTo>
                  <a:lnTo>
                    <a:pt x="778829" y="7955"/>
                  </a:lnTo>
                  <a:lnTo>
                    <a:pt x="758015" y="0"/>
                  </a:lnTo>
                  <a:lnTo>
                    <a:pt x="0" y="1981311"/>
                  </a:lnTo>
                  <a:lnTo>
                    <a:pt x="41628" y="1997221"/>
                  </a:lnTo>
                  <a:lnTo>
                    <a:pt x="778829" y="70329"/>
                  </a:lnTo>
                  <a:lnTo>
                    <a:pt x="1516030" y="1997221"/>
                  </a:lnTo>
                  <a:close/>
                </a:path>
              </a:pathLst>
            </a:custGeom>
            <a:solidFill>
              <a:srgbClr val="A7A8AA"/>
            </a:solidFill>
            <a:ln w="3429"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7E2F7AFC-BF51-4D3C-8A0F-D117B1D7D628}"/>
                </a:ext>
              </a:extLst>
            </p:cNvPr>
            <p:cNvSpPr/>
            <p:nvPr/>
          </p:nvSpPr>
          <p:spPr>
            <a:xfrm>
              <a:off x="7247390" y="2119362"/>
              <a:ext cx="1556766" cy="1995678"/>
            </a:xfrm>
            <a:custGeom>
              <a:avLst/>
              <a:gdLst>
                <a:gd name="connsiteX0" fmla="*/ 1557658 w 1556766"/>
                <a:gd name="connsiteY0" fmla="*/ 1981311 h 1995678"/>
                <a:gd name="connsiteX1" fmla="*/ 799643 w 1556766"/>
                <a:gd name="connsiteY1" fmla="*/ 0 h 1995678"/>
                <a:gd name="connsiteX2" fmla="*/ 778829 w 1556766"/>
                <a:gd name="connsiteY2" fmla="*/ 7955 h 1995678"/>
                <a:gd name="connsiteX3" fmla="*/ 758015 w 1556766"/>
                <a:gd name="connsiteY3" fmla="*/ 0 h 1995678"/>
                <a:gd name="connsiteX4" fmla="*/ 0 w 1556766"/>
                <a:gd name="connsiteY4" fmla="*/ 1981311 h 1995678"/>
                <a:gd name="connsiteX5" fmla="*/ 41628 w 1556766"/>
                <a:gd name="connsiteY5" fmla="*/ 1997221 h 1995678"/>
                <a:gd name="connsiteX6" fmla="*/ 778829 w 1556766"/>
                <a:gd name="connsiteY6" fmla="*/ 70329 h 1995678"/>
                <a:gd name="connsiteX7" fmla="*/ 1516030 w 1556766"/>
                <a:gd name="connsiteY7" fmla="*/ 1997221 h 1995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6766" h="1995678">
                  <a:moveTo>
                    <a:pt x="1557658" y="1981311"/>
                  </a:moveTo>
                  <a:lnTo>
                    <a:pt x="799643" y="0"/>
                  </a:lnTo>
                  <a:lnTo>
                    <a:pt x="778829" y="7955"/>
                  </a:lnTo>
                  <a:lnTo>
                    <a:pt x="758015" y="0"/>
                  </a:lnTo>
                  <a:lnTo>
                    <a:pt x="0" y="1981311"/>
                  </a:lnTo>
                  <a:lnTo>
                    <a:pt x="41628" y="1997221"/>
                  </a:lnTo>
                  <a:lnTo>
                    <a:pt x="778829" y="70329"/>
                  </a:lnTo>
                  <a:lnTo>
                    <a:pt x="1516030" y="1997221"/>
                  </a:lnTo>
                  <a:close/>
                </a:path>
              </a:pathLst>
            </a:custGeom>
            <a:solidFill>
              <a:srgbClr val="A7A8AA"/>
            </a:solidFill>
            <a:ln w="3429"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1D906F77-EAA9-41AC-87E2-6E4B045762B2}"/>
                </a:ext>
              </a:extLst>
            </p:cNvPr>
            <p:cNvSpPr/>
            <p:nvPr/>
          </p:nvSpPr>
          <p:spPr>
            <a:xfrm>
              <a:off x="4005339" y="929808"/>
              <a:ext cx="318897" cy="318897"/>
            </a:xfrm>
            <a:custGeom>
              <a:avLst/>
              <a:gdLst>
                <a:gd name="connsiteX0" fmla="*/ 320886 w 318897"/>
                <a:gd name="connsiteY0" fmla="*/ 160443 h 318897"/>
                <a:gd name="connsiteX1" fmla="*/ 160443 w 318897"/>
                <a:gd name="connsiteY1" fmla="*/ 320886 h 318897"/>
                <a:gd name="connsiteX2" fmla="*/ 0 w 318897"/>
                <a:gd name="connsiteY2" fmla="*/ 160443 h 318897"/>
                <a:gd name="connsiteX3" fmla="*/ 160443 w 318897"/>
                <a:gd name="connsiteY3" fmla="*/ 0 h 318897"/>
                <a:gd name="connsiteX4" fmla="*/ 320886 w 318897"/>
                <a:gd name="connsiteY4" fmla="*/ 160443 h 31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897" h="318897">
                  <a:moveTo>
                    <a:pt x="320886" y="160443"/>
                  </a:moveTo>
                  <a:cubicBezTo>
                    <a:pt x="320886" y="249053"/>
                    <a:pt x="249053" y="320886"/>
                    <a:pt x="160443" y="320886"/>
                  </a:cubicBezTo>
                  <a:cubicBezTo>
                    <a:pt x="71833" y="320886"/>
                    <a:pt x="0" y="249053"/>
                    <a:pt x="0" y="160443"/>
                  </a:cubicBezTo>
                  <a:cubicBezTo>
                    <a:pt x="0" y="71833"/>
                    <a:pt x="71833" y="0"/>
                    <a:pt x="160443" y="0"/>
                  </a:cubicBezTo>
                  <a:cubicBezTo>
                    <a:pt x="249053" y="0"/>
                    <a:pt x="320886" y="71833"/>
                    <a:pt x="320886" y="160443"/>
                  </a:cubicBezTo>
                  <a:close/>
                </a:path>
              </a:pathLst>
            </a:custGeom>
            <a:solidFill>
              <a:srgbClr val="75787B"/>
            </a:solidFill>
            <a:ln w="3429"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BE2DDCF7-7973-4907-BEB8-ED86A2229A7E}"/>
                </a:ext>
              </a:extLst>
            </p:cNvPr>
            <p:cNvSpPr/>
            <p:nvPr/>
          </p:nvSpPr>
          <p:spPr>
            <a:xfrm>
              <a:off x="7865775" y="1905152"/>
              <a:ext cx="318897" cy="318897"/>
            </a:xfrm>
            <a:custGeom>
              <a:avLst/>
              <a:gdLst>
                <a:gd name="connsiteX0" fmla="*/ 320886 w 318897"/>
                <a:gd name="connsiteY0" fmla="*/ 160443 h 318897"/>
                <a:gd name="connsiteX1" fmla="*/ 160443 w 318897"/>
                <a:gd name="connsiteY1" fmla="*/ 320886 h 318897"/>
                <a:gd name="connsiteX2" fmla="*/ 0 w 318897"/>
                <a:gd name="connsiteY2" fmla="*/ 160443 h 318897"/>
                <a:gd name="connsiteX3" fmla="*/ 160443 w 318897"/>
                <a:gd name="connsiteY3" fmla="*/ 0 h 318897"/>
                <a:gd name="connsiteX4" fmla="*/ 320886 w 318897"/>
                <a:gd name="connsiteY4" fmla="*/ 160443 h 3188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897" h="318897">
                  <a:moveTo>
                    <a:pt x="320886" y="160443"/>
                  </a:moveTo>
                  <a:cubicBezTo>
                    <a:pt x="320886" y="249053"/>
                    <a:pt x="249053" y="320886"/>
                    <a:pt x="160443" y="320886"/>
                  </a:cubicBezTo>
                  <a:cubicBezTo>
                    <a:pt x="71832" y="320886"/>
                    <a:pt x="0" y="249053"/>
                    <a:pt x="0" y="160443"/>
                  </a:cubicBezTo>
                  <a:cubicBezTo>
                    <a:pt x="0" y="71833"/>
                    <a:pt x="71832" y="0"/>
                    <a:pt x="160443" y="0"/>
                  </a:cubicBezTo>
                  <a:cubicBezTo>
                    <a:pt x="249053" y="0"/>
                    <a:pt x="320886" y="71833"/>
                    <a:pt x="320886" y="160443"/>
                  </a:cubicBezTo>
                  <a:close/>
                </a:path>
              </a:pathLst>
            </a:custGeom>
            <a:solidFill>
              <a:srgbClr val="75787B"/>
            </a:solidFill>
            <a:ln w="3429" cap="flat">
              <a:noFill/>
              <a:prstDash val="solid"/>
              <a:miter/>
            </a:ln>
          </p:spPr>
          <p:txBody>
            <a:bodyPr rtlCol="0" anchor="ctr"/>
            <a:lstStyle/>
            <a:p>
              <a:endParaRPr lang="en-US" dirty="0"/>
            </a:p>
          </p:txBody>
        </p:sp>
        <p:sp>
          <p:nvSpPr>
            <p:cNvPr id="9" name="Freeform: Shape 8">
              <a:extLst>
                <a:ext uri="{FF2B5EF4-FFF2-40B4-BE49-F238E27FC236}">
                  <a16:creationId xmlns:a16="http://schemas.microsoft.com/office/drawing/2014/main" id="{1A1D8C28-EF11-4957-9686-0F9CAFB5F1D2}"/>
                </a:ext>
              </a:extLst>
            </p:cNvPr>
            <p:cNvSpPr/>
            <p:nvPr/>
          </p:nvSpPr>
          <p:spPr>
            <a:xfrm>
              <a:off x="3225378" y="3071561"/>
              <a:ext cx="1879092" cy="408051"/>
            </a:xfrm>
            <a:custGeom>
              <a:avLst/>
              <a:gdLst>
                <a:gd name="connsiteX0" fmla="*/ 0 w 1879092"/>
                <a:gd name="connsiteY0" fmla="*/ 0 h 408051"/>
                <a:gd name="connsiteX1" fmla="*/ 940438 w 1879092"/>
                <a:gd name="connsiteY1" fmla="*/ 408360 h 408051"/>
                <a:gd name="connsiteX2" fmla="*/ 1880875 w 1879092"/>
                <a:gd name="connsiteY2" fmla="*/ 0 h 408051"/>
                <a:gd name="connsiteX3" fmla="*/ 0 w 1879092"/>
                <a:gd name="connsiteY3" fmla="*/ 0 h 408051"/>
              </a:gdLst>
              <a:ahLst/>
              <a:cxnLst>
                <a:cxn ang="0">
                  <a:pos x="connsiteX0" y="connsiteY0"/>
                </a:cxn>
                <a:cxn ang="0">
                  <a:pos x="connsiteX1" y="connsiteY1"/>
                </a:cxn>
                <a:cxn ang="0">
                  <a:pos x="connsiteX2" y="connsiteY2"/>
                </a:cxn>
                <a:cxn ang="0">
                  <a:pos x="connsiteX3" y="connsiteY3"/>
                </a:cxn>
              </a:cxnLst>
              <a:rect l="l" t="t" r="r" b="b"/>
              <a:pathLst>
                <a:path w="1879092" h="408051">
                  <a:moveTo>
                    <a:pt x="0" y="0"/>
                  </a:moveTo>
                  <a:cubicBezTo>
                    <a:pt x="0" y="225525"/>
                    <a:pt x="421047" y="408360"/>
                    <a:pt x="940438" y="408360"/>
                  </a:cubicBezTo>
                  <a:cubicBezTo>
                    <a:pt x="1459828" y="408360"/>
                    <a:pt x="1880875" y="225525"/>
                    <a:pt x="1880875" y="0"/>
                  </a:cubicBezTo>
                  <a:lnTo>
                    <a:pt x="0" y="0"/>
                  </a:lnTo>
                  <a:close/>
                </a:path>
              </a:pathLst>
            </a:custGeom>
            <a:solidFill>
              <a:srgbClr val="E3E48D"/>
            </a:solidFill>
            <a:ln w="3429" cap="flat">
              <a:noFill/>
              <a:prstDash val="solid"/>
              <a:miter/>
            </a:ln>
          </p:spPr>
          <p:txBody>
            <a:bodyPr lIns="0" tIns="0" rIns="0" bIns="91440" rtlCol="0" anchor="ctr"/>
            <a:lstStyle/>
            <a:p>
              <a:pPr algn="ctr"/>
              <a:r>
                <a:rPr lang="en-US" sz="1100" dirty="0"/>
                <a:t>IT Supply</a:t>
              </a:r>
            </a:p>
          </p:txBody>
        </p:sp>
        <p:sp>
          <p:nvSpPr>
            <p:cNvPr id="10" name="Freeform: Shape 9">
              <a:extLst>
                <a:ext uri="{FF2B5EF4-FFF2-40B4-BE49-F238E27FC236}">
                  <a16:creationId xmlns:a16="http://schemas.microsoft.com/office/drawing/2014/main" id="{7B7578FA-1A7B-4749-841B-B911B4BCBB9E}"/>
                </a:ext>
              </a:extLst>
            </p:cNvPr>
            <p:cNvSpPr/>
            <p:nvPr/>
          </p:nvSpPr>
          <p:spPr>
            <a:xfrm>
              <a:off x="7085781" y="4046906"/>
              <a:ext cx="1879092" cy="408051"/>
            </a:xfrm>
            <a:custGeom>
              <a:avLst/>
              <a:gdLst>
                <a:gd name="connsiteX0" fmla="*/ 0 w 1879092"/>
                <a:gd name="connsiteY0" fmla="*/ 0 h 408051"/>
                <a:gd name="connsiteX1" fmla="*/ 940438 w 1879092"/>
                <a:gd name="connsiteY1" fmla="*/ 408360 h 408051"/>
                <a:gd name="connsiteX2" fmla="*/ 1880875 w 1879092"/>
                <a:gd name="connsiteY2" fmla="*/ 0 h 408051"/>
                <a:gd name="connsiteX3" fmla="*/ 0 w 1879092"/>
                <a:gd name="connsiteY3" fmla="*/ 0 h 408051"/>
              </a:gdLst>
              <a:ahLst/>
              <a:cxnLst>
                <a:cxn ang="0">
                  <a:pos x="connsiteX0" y="connsiteY0"/>
                </a:cxn>
                <a:cxn ang="0">
                  <a:pos x="connsiteX1" y="connsiteY1"/>
                </a:cxn>
                <a:cxn ang="0">
                  <a:pos x="connsiteX2" y="connsiteY2"/>
                </a:cxn>
                <a:cxn ang="0">
                  <a:pos x="connsiteX3" y="connsiteY3"/>
                </a:cxn>
              </a:cxnLst>
              <a:rect l="l" t="t" r="r" b="b"/>
              <a:pathLst>
                <a:path w="1879092" h="408051">
                  <a:moveTo>
                    <a:pt x="0" y="0"/>
                  </a:moveTo>
                  <a:cubicBezTo>
                    <a:pt x="0" y="225525"/>
                    <a:pt x="421047" y="408360"/>
                    <a:pt x="940438" y="408360"/>
                  </a:cubicBezTo>
                  <a:cubicBezTo>
                    <a:pt x="1459828" y="408360"/>
                    <a:pt x="1880875" y="225525"/>
                    <a:pt x="1880875" y="0"/>
                  </a:cubicBezTo>
                  <a:lnTo>
                    <a:pt x="0" y="0"/>
                  </a:lnTo>
                  <a:close/>
                </a:path>
              </a:pathLst>
            </a:custGeom>
            <a:solidFill>
              <a:srgbClr val="E3E48D"/>
            </a:solidFill>
            <a:ln w="3429" cap="flat">
              <a:noFill/>
              <a:prstDash val="solid"/>
              <a:miter/>
            </a:ln>
          </p:spPr>
          <p:txBody>
            <a:bodyPr lIns="0" tIns="0" rIns="0" bIns="91440" rtlCol="0" anchor="ctr"/>
            <a:lstStyle/>
            <a:p>
              <a:pPr algn="ctr"/>
              <a:r>
                <a:rPr lang="en-US" sz="1100" dirty="0"/>
                <a:t>Business Demand</a:t>
              </a:r>
            </a:p>
          </p:txBody>
        </p:sp>
      </p:grpSp>
      <p:sp>
        <p:nvSpPr>
          <p:cNvPr id="19" name="TextBox 18">
            <a:extLst>
              <a:ext uri="{FF2B5EF4-FFF2-40B4-BE49-F238E27FC236}">
                <a16:creationId xmlns:a16="http://schemas.microsoft.com/office/drawing/2014/main" id="{60087404-12B7-4B31-94C0-6689DBD2EE20}"/>
              </a:ext>
            </a:extLst>
          </p:cNvPr>
          <p:cNvSpPr txBox="1"/>
          <p:nvPr/>
        </p:nvSpPr>
        <p:spPr bwMode="gray">
          <a:xfrm>
            <a:off x="6705599" y="1700213"/>
            <a:ext cx="1269489" cy="600220"/>
          </a:xfrm>
          <a:prstGeom prst="rect">
            <a:avLst/>
          </a:prstGeom>
        </p:spPr>
        <p:txBody>
          <a:bodyPr wrap="square" lIns="0" rIns="0" rtlCol="0" anchor="b" anchorCtr="0">
            <a:normAutofit/>
          </a:bodyPr>
          <a:lstStyle/>
          <a:p>
            <a:r>
              <a:rPr lang="en-US" sz="1100" b="1" dirty="0"/>
              <a:t>And yet there is still a big gap</a:t>
            </a:r>
          </a:p>
        </p:txBody>
      </p:sp>
      <p:sp>
        <p:nvSpPr>
          <p:cNvPr id="20" name="Oval 19">
            <a:extLst>
              <a:ext uri="{FF2B5EF4-FFF2-40B4-BE49-F238E27FC236}">
                <a16:creationId xmlns:a16="http://schemas.microsoft.com/office/drawing/2014/main" id="{71FA89BE-06FD-4F60-9C62-2E40DBFB6C8D}"/>
              </a:ext>
            </a:extLst>
          </p:cNvPr>
          <p:cNvSpPr>
            <a:spLocks noChangeAspect="1"/>
          </p:cNvSpPr>
          <p:nvPr/>
        </p:nvSpPr>
        <p:spPr bwMode="gray">
          <a:xfrm>
            <a:off x="3688936" y="3398527"/>
            <a:ext cx="365760" cy="36576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3</a:t>
            </a:r>
          </a:p>
        </p:txBody>
      </p:sp>
      <p:sp>
        <p:nvSpPr>
          <p:cNvPr id="21" name="Oval 20">
            <a:extLst>
              <a:ext uri="{FF2B5EF4-FFF2-40B4-BE49-F238E27FC236}">
                <a16:creationId xmlns:a16="http://schemas.microsoft.com/office/drawing/2014/main" id="{6F06F36E-6C31-44FC-97FC-0048A602E1C4}"/>
              </a:ext>
            </a:extLst>
          </p:cNvPr>
          <p:cNvSpPr>
            <a:spLocks noChangeAspect="1"/>
          </p:cNvSpPr>
          <p:nvPr/>
        </p:nvSpPr>
        <p:spPr bwMode="gray">
          <a:xfrm>
            <a:off x="4052791" y="3405223"/>
            <a:ext cx="365760" cy="36576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4</a:t>
            </a:r>
          </a:p>
        </p:txBody>
      </p:sp>
      <p:sp>
        <p:nvSpPr>
          <p:cNvPr id="22" name="Oval 21">
            <a:extLst>
              <a:ext uri="{FF2B5EF4-FFF2-40B4-BE49-F238E27FC236}">
                <a16:creationId xmlns:a16="http://schemas.microsoft.com/office/drawing/2014/main" id="{BBFDA2C3-2903-458A-9041-97F2066E04B5}"/>
              </a:ext>
            </a:extLst>
          </p:cNvPr>
          <p:cNvSpPr>
            <a:spLocks noChangeAspect="1"/>
          </p:cNvSpPr>
          <p:nvPr/>
        </p:nvSpPr>
        <p:spPr bwMode="gray">
          <a:xfrm>
            <a:off x="4416646" y="3411919"/>
            <a:ext cx="365760" cy="36576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5</a:t>
            </a:r>
          </a:p>
        </p:txBody>
      </p:sp>
      <p:sp>
        <p:nvSpPr>
          <p:cNvPr id="23" name="Oval 22">
            <a:extLst>
              <a:ext uri="{FF2B5EF4-FFF2-40B4-BE49-F238E27FC236}">
                <a16:creationId xmlns:a16="http://schemas.microsoft.com/office/drawing/2014/main" id="{8A4DC746-4F01-4D60-B4EC-CA58DEFB76D7}"/>
              </a:ext>
            </a:extLst>
          </p:cNvPr>
          <p:cNvSpPr>
            <a:spLocks noChangeAspect="1"/>
          </p:cNvSpPr>
          <p:nvPr/>
        </p:nvSpPr>
        <p:spPr bwMode="gray">
          <a:xfrm>
            <a:off x="3873660" y="3094492"/>
            <a:ext cx="365760" cy="36576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
        <p:nvSpPr>
          <p:cNvPr id="24" name="Oval 23">
            <a:extLst>
              <a:ext uri="{FF2B5EF4-FFF2-40B4-BE49-F238E27FC236}">
                <a16:creationId xmlns:a16="http://schemas.microsoft.com/office/drawing/2014/main" id="{38A388D8-7448-4EE7-8C69-74688C8ED026}"/>
              </a:ext>
            </a:extLst>
          </p:cNvPr>
          <p:cNvSpPr>
            <a:spLocks noChangeAspect="1"/>
          </p:cNvSpPr>
          <p:nvPr/>
        </p:nvSpPr>
        <p:spPr bwMode="gray">
          <a:xfrm>
            <a:off x="4237515" y="3101188"/>
            <a:ext cx="365760" cy="365760"/>
          </a:xfrm>
          <a:prstGeom prst="ellipse">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2</a:t>
            </a:r>
          </a:p>
        </p:txBody>
      </p:sp>
      <p:sp>
        <p:nvSpPr>
          <p:cNvPr id="26" name="Rectangle: Diagonal Corners Rounded 25">
            <a:extLst>
              <a:ext uri="{FF2B5EF4-FFF2-40B4-BE49-F238E27FC236}">
                <a16:creationId xmlns:a16="http://schemas.microsoft.com/office/drawing/2014/main" id="{2FCF115B-920F-4D66-B249-4C7DEE58EA98}"/>
              </a:ext>
            </a:extLst>
          </p:cNvPr>
          <p:cNvSpPr/>
          <p:nvPr/>
        </p:nvSpPr>
        <p:spPr bwMode="gray">
          <a:xfrm>
            <a:off x="2719511" y="4320895"/>
            <a:ext cx="2461867" cy="261305"/>
          </a:xfrm>
          <a:prstGeom prst="round2DiagRect">
            <a:avLst>
              <a:gd name="adj1" fmla="val 0"/>
              <a:gd name="adj2"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Outsource development</a:t>
            </a:r>
          </a:p>
        </p:txBody>
      </p:sp>
      <p:sp>
        <p:nvSpPr>
          <p:cNvPr id="27" name="Rectangle: Diagonal Corners Rounded 26">
            <a:extLst>
              <a:ext uri="{FF2B5EF4-FFF2-40B4-BE49-F238E27FC236}">
                <a16:creationId xmlns:a16="http://schemas.microsoft.com/office/drawing/2014/main" id="{8432AD52-8D5F-4457-94F2-0A52EA8ABB04}"/>
              </a:ext>
            </a:extLst>
          </p:cNvPr>
          <p:cNvSpPr/>
          <p:nvPr/>
        </p:nvSpPr>
        <p:spPr bwMode="gray">
          <a:xfrm>
            <a:off x="2719511" y="4685797"/>
            <a:ext cx="2461867" cy="261305"/>
          </a:xfrm>
          <a:prstGeom prst="round2DiagRect">
            <a:avLst>
              <a:gd name="adj1" fmla="val 0"/>
              <a:gd name="adj2"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Hire more developers</a:t>
            </a:r>
          </a:p>
        </p:txBody>
      </p:sp>
      <p:sp>
        <p:nvSpPr>
          <p:cNvPr id="28" name="Rectangle: Diagonal Corners Rounded 27">
            <a:extLst>
              <a:ext uri="{FF2B5EF4-FFF2-40B4-BE49-F238E27FC236}">
                <a16:creationId xmlns:a16="http://schemas.microsoft.com/office/drawing/2014/main" id="{9D136818-6E66-4737-9DF7-571D7704BB6F}"/>
              </a:ext>
            </a:extLst>
          </p:cNvPr>
          <p:cNvSpPr/>
          <p:nvPr/>
        </p:nvSpPr>
        <p:spPr bwMode="gray">
          <a:xfrm>
            <a:off x="2719511" y="5050699"/>
            <a:ext cx="2461867" cy="261305"/>
          </a:xfrm>
          <a:prstGeom prst="round2DiagRect">
            <a:avLst>
              <a:gd name="adj1" fmla="val 0"/>
              <a:gd name="adj2"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CI/CD Automation</a:t>
            </a:r>
          </a:p>
        </p:txBody>
      </p:sp>
      <p:sp>
        <p:nvSpPr>
          <p:cNvPr id="29" name="Rectangle: Diagonal Corners Rounded 28">
            <a:extLst>
              <a:ext uri="{FF2B5EF4-FFF2-40B4-BE49-F238E27FC236}">
                <a16:creationId xmlns:a16="http://schemas.microsoft.com/office/drawing/2014/main" id="{53A5F9DC-AC02-4438-B5D4-FA66925DFD03}"/>
              </a:ext>
            </a:extLst>
          </p:cNvPr>
          <p:cNvSpPr/>
          <p:nvPr/>
        </p:nvSpPr>
        <p:spPr bwMode="gray">
          <a:xfrm>
            <a:off x="2719511" y="5415601"/>
            <a:ext cx="2461867" cy="261305"/>
          </a:xfrm>
          <a:prstGeom prst="round2DiagRect">
            <a:avLst>
              <a:gd name="adj1" fmla="val 0"/>
              <a:gd name="adj2"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 PaaS/Cloud</a:t>
            </a:r>
          </a:p>
        </p:txBody>
      </p:sp>
      <p:sp>
        <p:nvSpPr>
          <p:cNvPr id="30" name="Rectangle: Diagonal Corners Rounded 29">
            <a:extLst>
              <a:ext uri="{FF2B5EF4-FFF2-40B4-BE49-F238E27FC236}">
                <a16:creationId xmlns:a16="http://schemas.microsoft.com/office/drawing/2014/main" id="{CA303D99-E1F3-49BB-8773-6ECC4076EF60}"/>
              </a:ext>
            </a:extLst>
          </p:cNvPr>
          <p:cNvSpPr/>
          <p:nvPr/>
        </p:nvSpPr>
        <p:spPr bwMode="gray">
          <a:xfrm>
            <a:off x="2719511" y="5780505"/>
            <a:ext cx="2461867" cy="261305"/>
          </a:xfrm>
          <a:prstGeom prst="round2DiagRect">
            <a:avLst>
              <a:gd name="adj1" fmla="val 0"/>
              <a:gd name="adj2" fmla="val 5000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Agile Development</a:t>
            </a:r>
          </a:p>
        </p:txBody>
      </p:sp>
      <p:sp>
        <p:nvSpPr>
          <p:cNvPr id="31" name="Oval 30">
            <a:extLst>
              <a:ext uri="{FF2B5EF4-FFF2-40B4-BE49-F238E27FC236}">
                <a16:creationId xmlns:a16="http://schemas.microsoft.com/office/drawing/2014/main" id="{AEE24ACE-ECE3-4909-9A52-686545EA841C}"/>
              </a:ext>
            </a:extLst>
          </p:cNvPr>
          <p:cNvSpPr>
            <a:spLocks noChangeAspect="1"/>
          </p:cNvSpPr>
          <p:nvPr/>
        </p:nvSpPr>
        <p:spPr bwMode="gray">
          <a:xfrm>
            <a:off x="7920620" y="4223323"/>
            <a:ext cx="457200" cy="457200"/>
          </a:xfrm>
          <a:prstGeom prst="ellipse">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3</a:t>
            </a:r>
          </a:p>
        </p:txBody>
      </p:sp>
      <p:sp>
        <p:nvSpPr>
          <p:cNvPr id="32" name="Oval 31">
            <a:extLst>
              <a:ext uri="{FF2B5EF4-FFF2-40B4-BE49-F238E27FC236}">
                <a16:creationId xmlns:a16="http://schemas.microsoft.com/office/drawing/2014/main" id="{D0CF1FD5-F2C0-429A-86E5-6257ED962261}"/>
              </a:ext>
            </a:extLst>
          </p:cNvPr>
          <p:cNvSpPr>
            <a:spLocks noChangeAspect="1"/>
          </p:cNvSpPr>
          <p:nvPr/>
        </p:nvSpPr>
        <p:spPr bwMode="gray">
          <a:xfrm>
            <a:off x="7691314" y="3826699"/>
            <a:ext cx="457200" cy="457200"/>
          </a:xfrm>
          <a:prstGeom prst="ellipse">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
        <p:nvSpPr>
          <p:cNvPr id="33" name="Oval 32">
            <a:extLst>
              <a:ext uri="{FF2B5EF4-FFF2-40B4-BE49-F238E27FC236}">
                <a16:creationId xmlns:a16="http://schemas.microsoft.com/office/drawing/2014/main" id="{9473876A-8FBA-4897-901C-2B4505F71EE1}"/>
              </a:ext>
            </a:extLst>
          </p:cNvPr>
          <p:cNvSpPr>
            <a:spLocks noChangeAspect="1"/>
          </p:cNvSpPr>
          <p:nvPr/>
        </p:nvSpPr>
        <p:spPr bwMode="gray">
          <a:xfrm>
            <a:off x="7462714" y="4223323"/>
            <a:ext cx="457200" cy="457200"/>
          </a:xfrm>
          <a:prstGeom prst="ellipse">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2</a:t>
            </a:r>
          </a:p>
        </p:txBody>
      </p:sp>
      <p:sp>
        <p:nvSpPr>
          <p:cNvPr id="35" name="Rectangle: Diagonal Corners Rounded 34">
            <a:extLst>
              <a:ext uri="{FF2B5EF4-FFF2-40B4-BE49-F238E27FC236}">
                <a16:creationId xmlns:a16="http://schemas.microsoft.com/office/drawing/2014/main" id="{359ED09B-4B3D-49A7-8BB8-46BA826FF41E}"/>
              </a:ext>
            </a:extLst>
          </p:cNvPr>
          <p:cNvSpPr/>
          <p:nvPr/>
        </p:nvSpPr>
        <p:spPr bwMode="gray">
          <a:xfrm>
            <a:off x="7485224" y="5205043"/>
            <a:ext cx="4236876" cy="261305"/>
          </a:xfrm>
          <a:prstGeom prst="round2DiagRect">
            <a:avLst>
              <a:gd name="adj1" fmla="val 0"/>
              <a:gd name="adj2" fmla="val 5000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5x increase in market demand for applications</a:t>
            </a:r>
          </a:p>
        </p:txBody>
      </p:sp>
      <p:sp>
        <p:nvSpPr>
          <p:cNvPr id="36" name="Rectangle: Diagonal Corners Rounded 35">
            <a:extLst>
              <a:ext uri="{FF2B5EF4-FFF2-40B4-BE49-F238E27FC236}">
                <a16:creationId xmlns:a16="http://schemas.microsoft.com/office/drawing/2014/main" id="{58BA7425-F4A7-4048-8659-1EC9091549F4}"/>
              </a:ext>
            </a:extLst>
          </p:cNvPr>
          <p:cNvSpPr/>
          <p:nvPr/>
        </p:nvSpPr>
        <p:spPr bwMode="gray">
          <a:xfrm>
            <a:off x="7485224" y="5569945"/>
            <a:ext cx="4236876" cy="261305"/>
          </a:xfrm>
          <a:prstGeom prst="round2DiagRect">
            <a:avLst>
              <a:gd name="adj1" fmla="val 0"/>
              <a:gd name="adj2" fmla="val 5000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Need to offer new products and enter new channels</a:t>
            </a:r>
          </a:p>
        </p:txBody>
      </p:sp>
      <p:sp>
        <p:nvSpPr>
          <p:cNvPr id="37" name="Rectangle: Diagonal Corners Rounded 36">
            <a:extLst>
              <a:ext uri="{FF2B5EF4-FFF2-40B4-BE49-F238E27FC236}">
                <a16:creationId xmlns:a16="http://schemas.microsoft.com/office/drawing/2014/main" id="{AFA8C90A-CCC5-420A-8B05-0EE5E673BBB2}"/>
              </a:ext>
            </a:extLst>
          </p:cNvPr>
          <p:cNvSpPr/>
          <p:nvPr/>
        </p:nvSpPr>
        <p:spPr bwMode="gray">
          <a:xfrm>
            <a:off x="7485224" y="5934847"/>
            <a:ext cx="4236876" cy="261305"/>
          </a:xfrm>
          <a:prstGeom prst="round2DiagRect">
            <a:avLst>
              <a:gd name="adj1" fmla="val 0"/>
              <a:gd name="adj2" fmla="val 5000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dirty="0">
                <a:solidFill>
                  <a:schemeClr val="bg1"/>
                </a:solidFill>
              </a:rPr>
              <a:t>Need to take ideas and initiatives to market faster</a:t>
            </a:r>
          </a:p>
        </p:txBody>
      </p:sp>
      <p:sp>
        <p:nvSpPr>
          <p:cNvPr id="39" name="TextBox 38">
            <a:extLst>
              <a:ext uri="{FF2B5EF4-FFF2-40B4-BE49-F238E27FC236}">
                <a16:creationId xmlns:a16="http://schemas.microsoft.com/office/drawing/2014/main" id="{BDFF4E0C-23DB-476D-AA81-214652BFE521}"/>
              </a:ext>
            </a:extLst>
          </p:cNvPr>
          <p:cNvSpPr txBox="1"/>
          <p:nvPr/>
        </p:nvSpPr>
        <p:spPr bwMode="gray">
          <a:xfrm>
            <a:off x="8868018" y="2264931"/>
            <a:ext cx="2411768" cy="1776267"/>
          </a:xfrm>
          <a:prstGeom prst="rect">
            <a:avLst/>
          </a:prstGeom>
        </p:spPr>
        <p:txBody>
          <a:bodyPr wrap="square" lIns="0" rIns="0" rtlCol="0" anchor="t" anchorCtr="0">
            <a:noAutofit/>
          </a:bodyPr>
          <a:lstStyle/>
          <a:p>
            <a:pPr marL="285750" indent="-285750">
              <a:buFont typeface="Arial" panose="020B0604020202020204" pitchFamily="34" charset="0"/>
              <a:buChar char="•"/>
            </a:pPr>
            <a:endParaRPr lang="en-US" sz="1100" dirty="0">
              <a:solidFill>
                <a:schemeClr val="tx1"/>
              </a:solidFill>
            </a:endParaRPr>
          </a:p>
        </p:txBody>
      </p:sp>
      <p:sp>
        <p:nvSpPr>
          <p:cNvPr id="40" name="Flowchart: Off-page Connector 39">
            <a:extLst>
              <a:ext uri="{FF2B5EF4-FFF2-40B4-BE49-F238E27FC236}">
                <a16:creationId xmlns:a16="http://schemas.microsoft.com/office/drawing/2014/main" id="{8301F1C2-73D7-4199-B6B6-15601D5920DD}"/>
              </a:ext>
            </a:extLst>
          </p:cNvPr>
          <p:cNvSpPr/>
          <p:nvPr/>
        </p:nvSpPr>
        <p:spPr bwMode="gray">
          <a:xfrm>
            <a:off x="469900" y="1724069"/>
            <a:ext cx="2116504" cy="2154459"/>
          </a:xfrm>
          <a:prstGeom prst="flowChartOffpageConnector">
            <a:avLst/>
          </a:prstGeom>
          <a:solidFill>
            <a:schemeClr val="accent1">
              <a:lumMod val="20000"/>
              <a:lumOff val="80000"/>
            </a:schemeClr>
          </a:solidFill>
          <a:ln w="19050" algn="ctr">
            <a:solidFill>
              <a:schemeClr val="accent1">
                <a:lumMod val="60000"/>
                <a:lumOff val="40000"/>
              </a:schemeClr>
            </a:solidFill>
            <a:miter lim="800000"/>
            <a:headEnd/>
            <a:tailEnd/>
          </a:ln>
        </p:spPr>
        <p:txBody>
          <a:bodyPr wrap="square" lIns="88900" tIns="182880" rIns="88900" bIns="88900" rtlCol="0" anchor="t"/>
          <a:lstStyle/>
          <a:p>
            <a:pPr marL="171450" indent="-171450">
              <a:lnSpc>
                <a:spcPct val="106000"/>
              </a:lnSpc>
              <a:buFont typeface="Arial" panose="020B0604020202020204" pitchFamily="34" charset="0"/>
              <a:buChar char="•"/>
            </a:pPr>
            <a:r>
              <a:rPr lang="en-US" sz="1100" dirty="0"/>
              <a:t>I’m not able to respond fast enough to business app requirements </a:t>
            </a:r>
          </a:p>
          <a:p>
            <a:pPr marL="171450" indent="-171450">
              <a:lnSpc>
                <a:spcPct val="106000"/>
              </a:lnSpc>
              <a:buFont typeface="Arial" panose="020B0604020202020204" pitchFamily="34" charset="0"/>
              <a:buChar char="•"/>
            </a:pPr>
            <a:r>
              <a:rPr lang="en-US" sz="1100" dirty="0"/>
              <a:t>Our business needs me to stay </a:t>
            </a:r>
            <a:br>
              <a:rPr lang="en-US" sz="1100" dirty="0"/>
            </a:br>
            <a:r>
              <a:rPr lang="en-US" sz="1100" dirty="0"/>
              <a:t>in control</a:t>
            </a:r>
          </a:p>
          <a:p>
            <a:pPr marL="171450" indent="-171450">
              <a:lnSpc>
                <a:spcPct val="106000"/>
              </a:lnSpc>
              <a:buFont typeface="Arial" panose="020B0604020202020204" pitchFamily="34" charset="0"/>
              <a:buChar char="•"/>
            </a:pPr>
            <a:r>
              <a:rPr lang="en-US" sz="1100" dirty="0"/>
              <a:t>It is hard to rapidly spin up new apps on top of core systems</a:t>
            </a:r>
          </a:p>
          <a:p>
            <a:pPr marL="171450" indent="-171450">
              <a:lnSpc>
                <a:spcPct val="106000"/>
              </a:lnSpc>
              <a:buFont typeface="Arial" panose="020B0604020202020204" pitchFamily="34" charset="0"/>
              <a:buChar char="•"/>
            </a:pPr>
            <a:endParaRPr lang="en-US" sz="1100" dirty="0"/>
          </a:p>
        </p:txBody>
      </p:sp>
      <p:sp>
        <p:nvSpPr>
          <p:cNvPr id="41" name="Flowchart: Off-page Connector 40">
            <a:extLst>
              <a:ext uri="{FF2B5EF4-FFF2-40B4-BE49-F238E27FC236}">
                <a16:creationId xmlns:a16="http://schemas.microsoft.com/office/drawing/2014/main" id="{04A353DF-A835-4F86-A740-A9507679C003}"/>
              </a:ext>
            </a:extLst>
          </p:cNvPr>
          <p:cNvSpPr/>
          <p:nvPr/>
        </p:nvSpPr>
        <p:spPr bwMode="gray">
          <a:xfrm>
            <a:off x="9605596" y="1702669"/>
            <a:ext cx="2116504" cy="2175859"/>
          </a:xfrm>
          <a:prstGeom prst="flowChartOffpageConnector">
            <a:avLst/>
          </a:prstGeom>
          <a:solidFill>
            <a:schemeClr val="accent5">
              <a:lumMod val="20000"/>
              <a:lumOff val="80000"/>
            </a:schemeClr>
          </a:solidFill>
          <a:ln w="19050" algn="ctr">
            <a:solidFill>
              <a:schemeClr val="accent5">
                <a:lumMod val="60000"/>
                <a:lumOff val="40000"/>
              </a:schemeClr>
            </a:solidFill>
            <a:miter lim="800000"/>
            <a:headEnd/>
            <a:tailEnd/>
          </a:ln>
        </p:spPr>
        <p:txBody>
          <a:bodyPr wrap="square" lIns="88900" tIns="182880" rIns="88900" bIns="88900" rtlCol="0" anchor="ctr"/>
          <a:lstStyle/>
          <a:p>
            <a:pPr marL="285750" indent="-285750">
              <a:buFont typeface="Arial" panose="020B0604020202020204" pitchFamily="34" charset="0"/>
              <a:buChar char="•"/>
            </a:pPr>
            <a:r>
              <a:rPr lang="en-US" sz="1100" dirty="0"/>
              <a:t>We need to offer new products and enter new channels</a:t>
            </a:r>
          </a:p>
          <a:p>
            <a:pPr marL="285750" indent="-285750">
              <a:buFont typeface="Arial" panose="020B0604020202020204" pitchFamily="34" charset="0"/>
              <a:buChar char="•"/>
            </a:pPr>
            <a:r>
              <a:rPr lang="en-US" sz="1100" dirty="0"/>
              <a:t>We need digital experiences for our customers &amp; employees</a:t>
            </a:r>
          </a:p>
          <a:p>
            <a:pPr marL="285750" indent="-285750">
              <a:buFont typeface="Arial" panose="020B0604020202020204" pitchFamily="34" charset="0"/>
              <a:buChar char="•"/>
            </a:pPr>
            <a:r>
              <a:rPr lang="en-US" sz="1100" dirty="0"/>
              <a:t>We need to take ideas and initiatives to market faster</a:t>
            </a:r>
            <a:endParaRPr lang="en-US" sz="1100" b="1" dirty="0">
              <a:solidFill>
                <a:schemeClr val="bg1"/>
              </a:solidFill>
            </a:endParaRPr>
          </a:p>
        </p:txBody>
      </p:sp>
      <p:sp>
        <p:nvSpPr>
          <p:cNvPr id="42" name="Rectangle: Diagonal Corners Rounded 41">
            <a:extLst>
              <a:ext uri="{FF2B5EF4-FFF2-40B4-BE49-F238E27FC236}">
                <a16:creationId xmlns:a16="http://schemas.microsoft.com/office/drawing/2014/main" id="{1DBC0460-44F7-4169-B029-7D76FAAB0C17}"/>
              </a:ext>
            </a:extLst>
          </p:cNvPr>
          <p:cNvSpPr/>
          <p:nvPr/>
        </p:nvSpPr>
        <p:spPr bwMode="gray">
          <a:xfrm>
            <a:off x="7146885" y="5205043"/>
            <a:ext cx="265176" cy="261305"/>
          </a:xfrm>
          <a:prstGeom prst="round2DiagRect">
            <a:avLst>
              <a:gd name="adj1" fmla="val 50000"/>
              <a:gd name="adj2" fmla="val 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
        <p:nvSpPr>
          <p:cNvPr id="43" name="Rectangle: Diagonal Corners Rounded 42">
            <a:extLst>
              <a:ext uri="{FF2B5EF4-FFF2-40B4-BE49-F238E27FC236}">
                <a16:creationId xmlns:a16="http://schemas.microsoft.com/office/drawing/2014/main" id="{BEEB1C6D-20CA-475C-859E-65DF9917AD03}"/>
              </a:ext>
            </a:extLst>
          </p:cNvPr>
          <p:cNvSpPr/>
          <p:nvPr/>
        </p:nvSpPr>
        <p:spPr bwMode="gray">
          <a:xfrm>
            <a:off x="7146885" y="5569944"/>
            <a:ext cx="265176" cy="261305"/>
          </a:xfrm>
          <a:prstGeom prst="round2DiagRect">
            <a:avLst>
              <a:gd name="adj1" fmla="val 50000"/>
              <a:gd name="adj2" fmla="val 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2</a:t>
            </a:r>
          </a:p>
        </p:txBody>
      </p:sp>
      <p:sp>
        <p:nvSpPr>
          <p:cNvPr id="44" name="Rectangle: Diagonal Corners Rounded 43">
            <a:extLst>
              <a:ext uri="{FF2B5EF4-FFF2-40B4-BE49-F238E27FC236}">
                <a16:creationId xmlns:a16="http://schemas.microsoft.com/office/drawing/2014/main" id="{EC3B99D7-DCBC-4D43-9ABD-FFB60AD4A448}"/>
              </a:ext>
            </a:extLst>
          </p:cNvPr>
          <p:cNvSpPr/>
          <p:nvPr/>
        </p:nvSpPr>
        <p:spPr bwMode="gray">
          <a:xfrm>
            <a:off x="7146885" y="5934845"/>
            <a:ext cx="265176" cy="261305"/>
          </a:xfrm>
          <a:prstGeom prst="round2DiagRect">
            <a:avLst>
              <a:gd name="adj1" fmla="val 50000"/>
              <a:gd name="adj2" fmla="val 0"/>
            </a:avLst>
          </a:prstGeom>
          <a:solidFill>
            <a:schemeClr val="accent5">
              <a:lumMod val="75000"/>
            </a:schemeClr>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3</a:t>
            </a:r>
          </a:p>
        </p:txBody>
      </p:sp>
      <p:sp>
        <p:nvSpPr>
          <p:cNvPr id="45" name="Rectangle: Diagonal Corners Rounded 44">
            <a:extLst>
              <a:ext uri="{FF2B5EF4-FFF2-40B4-BE49-F238E27FC236}">
                <a16:creationId xmlns:a16="http://schemas.microsoft.com/office/drawing/2014/main" id="{46145BD0-7ABD-4842-BFA8-00D8DFB3C46C}"/>
              </a:ext>
            </a:extLst>
          </p:cNvPr>
          <p:cNvSpPr/>
          <p:nvPr/>
        </p:nvSpPr>
        <p:spPr bwMode="gray">
          <a:xfrm>
            <a:off x="2388860" y="4320895"/>
            <a:ext cx="265176" cy="261305"/>
          </a:xfrm>
          <a:prstGeom prst="round2DiagRect">
            <a:avLst>
              <a:gd name="adj1" fmla="val 50000"/>
              <a:gd name="adj2" fmla="val 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1</a:t>
            </a:r>
          </a:p>
        </p:txBody>
      </p:sp>
      <p:sp>
        <p:nvSpPr>
          <p:cNvPr id="46" name="Rectangle: Diagonal Corners Rounded 45">
            <a:extLst>
              <a:ext uri="{FF2B5EF4-FFF2-40B4-BE49-F238E27FC236}">
                <a16:creationId xmlns:a16="http://schemas.microsoft.com/office/drawing/2014/main" id="{875C0C75-9179-40B0-A5FC-6629B4D1DCA4}"/>
              </a:ext>
            </a:extLst>
          </p:cNvPr>
          <p:cNvSpPr/>
          <p:nvPr/>
        </p:nvSpPr>
        <p:spPr bwMode="gray">
          <a:xfrm>
            <a:off x="2388860" y="4685796"/>
            <a:ext cx="265176" cy="261305"/>
          </a:xfrm>
          <a:prstGeom prst="round2DiagRect">
            <a:avLst>
              <a:gd name="adj1" fmla="val 50000"/>
              <a:gd name="adj2" fmla="val 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2</a:t>
            </a:r>
          </a:p>
        </p:txBody>
      </p:sp>
      <p:sp>
        <p:nvSpPr>
          <p:cNvPr id="47" name="Rectangle: Diagonal Corners Rounded 46">
            <a:extLst>
              <a:ext uri="{FF2B5EF4-FFF2-40B4-BE49-F238E27FC236}">
                <a16:creationId xmlns:a16="http://schemas.microsoft.com/office/drawing/2014/main" id="{DDF6176A-0835-404C-923A-8E50A9315E2A}"/>
              </a:ext>
            </a:extLst>
          </p:cNvPr>
          <p:cNvSpPr/>
          <p:nvPr/>
        </p:nvSpPr>
        <p:spPr bwMode="gray">
          <a:xfrm>
            <a:off x="2388860" y="5050697"/>
            <a:ext cx="265176" cy="261305"/>
          </a:xfrm>
          <a:prstGeom prst="round2DiagRect">
            <a:avLst>
              <a:gd name="adj1" fmla="val 50000"/>
              <a:gd name="adj2" fmla="val 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3</a:t>
            </a:r>
          </a:p>
        </p:txBody>
      </p:sp>
      <p:sp>
        <p:nvSpPr>
          <p:cNvPr id="48" name="Rectangle: Diagonal Corners Rounded 47">
            <a:extLst>
              <a:ext uri="{FF2B5EF4-FFF2-40B4-BE49-F238E27FC236}">
                <a16:creationId xmlns:a16="http://schemas.microsoft.com/office/drawing/2014/main" id="{ADE4D6A4-E6E4-4822-B398-9DB4CD3D1461}"/>
              </a:ext>
            </a:extLst>
          </p:cNvPr>
          <p:cNvSpPr/>
          <p:nvPr/>
        </p:nvSpPr>
        <p:spPr bwMode="gray">
          <a:xfrm>
            <a:off x="2388860" y="5415598"/>
            <a:ext cx="265176" cy="261305"/>
          </a:xfrm>
          <a:prstGeom prst="round2DiagRect">
            <a:avLst>
              <a:gd name="adj1" fmla="val 50000"/>
              <a:gd name="adj2" fmla="val 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4</a:t>
            </a:r>
          </a:p>
        </p:txBody>
      </p:sp>
      <p:sp>
        <p:nvSpPr>
          <p:cNvPr id="49" name="Rectangle: Diagonal Corners Rounded 48">
            <a:extLst>
              <a:ext uri="{FF2B5EF4-FFF2-40B4-BE49-F238E27FC236}">
                <a16:creationId xmlns:a16="http://schemas.microsoft.com/office/drawing/2014/main" id="{CA017C0C-F502-4BC3-A89C-42E913B93557}"/>
              </a:ext>
            </a:extLst>
          </p:cNvPr>
          <p:cNvSpPr/>
          <p:nvPr/>
        </p:nvSpPr>
        <p:spPr bwMode="gray">
          <a:xfrm>
            <a:off x="2388860" y="5780499"/>
            <a:ext cx="265176" cy="261305"/>
          </a:xfrm>
          <a:prstGeom prst="round2DiagRect">
            <a:avLst>
              <a:gd name="adj1" fmla="val 50000"/>
              <a:gd name="adj2" fmla="val 0"/>
            </a:avLst>
          </a:prstGeom>
          <a:solidFill>
            <a:schemeClr val="accent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r>
              <a:rPr lang="en-US" sz="1100" b="1" dirty="0">
                <a:solidFill>
                  <a:schemeClr val="bg1"/>
                </a:solidFill>
              </a:rPr>
              <a:t>5</a:t>
            </a:r>
          </a:p>
        </p:txBody>
      </p:sp>
    </p:spTree>
    <p:extLst>
      <p:ext uri="{BB962C8B-B14F-4D97-AF65-F5344CB8AC3E}">
        <p14:creationId xmlns:p14="http://schemas.microsoft.com/office/powerpoint/2010/main" val="3005717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Mendix Architecture/ </a:t>
            </a:r>
            <a:br>
              <a:rPr lang="en-US" dirty="0"/>
            </a:br>
            <a:r>
              <a:rPr lang="en-US" dirty="0"/>
              <a:t>System Landscape</a:t>
            </a:r>
            <a:endParaRPr lang="en-US" noProof="0" dirty="0"/>
          </a:p>
        </p:txBody>
      </p:sp>
      <p:sp>
        <p:nvSpPr>
          <p:cNvPr id="5" name="Text Placeholder 4">
            <a:extLst>
              <a:ext uri="{FF2B5EF4-FFF2-40B4-BE49-F238E27FC236}">
                <a16:creationId xmlns:a16="http://schemas.microsoft.com/office/drawing/2014/main" id="{5373BA6A-0565-47C3-9EAC-44696139DEF5}"/>
              </a:ext>
            </a:extLst>
          </p:cNvPr>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2369198235"/>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reeform: Shape 54">
            <a:extLst>
              <a:ext uri="{FF2B5EF4-FFF2-40B4-BE49-F238E27FC236}">
                <a16:creationId xmlns:a16="http://schemas.microsoft.com/office/drawing/2014/main" id="{C0825515-A097-44E8-B841-C73726795E51}"/>
              </a:ext>
            </a:extLst>
          </p:cNvPr>
          <p:cNvSpPr/>
          <p:nvPr/>
        </p:nvSpPr>
        <p:spPr>
          <a:xfrm>
            <a:off x="4576939" y="5675267"/>
            <a:ext cx="517779" cy="517779"/>
          </a:xfrm>
          <a:custGeom>
            <a:avLst/>
            <a:gdLst>
              <a:gd name="connsiteX0" fmla="*/ 390029 w 517779"/>
              <a:gd name="connsiteY0" fmla="*/ 130010 h 517779"/>
              <a:gd name="connsiteX1" fmla="*/ 390029 w 517779"/>
              <a:gd name="connsiteY1" fmla="*/ 390029 h 517779"/>
              <a:gd name="connsiteX2" fmla="*/ 130010 w 517779"/>
              <a:gd name="connsiteY2" fmla="*/ 390029 h 517779"/>
              <a:gd name="connsiteX3" fmla="*/ 130010 w 517779"/>
              <a:gd name="connsiteY3" fmla="*/ 130010 h 517779"/>
              <a:gd name="connsiteX4" fmla="*/ 390029 w 517779"/>
              <a:gd name="connsiteY4" fmla="*/ 130010 h 5177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7779" h="517779">
                <a:moveTo>
                  <a:pt x="390029" y="130010"/>
                </a:moveTo>
                <a:cubicBezTo>
                  <a:pt x="461831" y="201812"/>
                  <a:pt x="461831" y="318226"/>
                  <a:pt x="390029" y="390029"/>
                </a:cubicBezTo>
                <a:cubicBezTo>
                  <a:pt x="318226" y="461831"/>
                  <a:pt x="201812" y="461831"/>
                  <a:pt x="130010" y="390029"/>
                </a:cubicBezTo>
                <a:cubicBezTo>
                  <a:pt x="58207" y="318226"/>
                  <a:pt x="58207" y="201812"/>
                  <a:pt x="130010" y="130010"/>
                </a:cubicBezTo>
                <a:cubicBezTo>
                  <a:pt x="201812" y="58207"/>
                  <a:pt x="318226" y="58207"/>
                  <a:pt x="390029" y="130010"/>
                </a:cubicBezTo>
                <a:close/>
              </a:path>
            </a:pathLst>
          </a:custGeom>
          <a:solidFill>
            <a:schemeClr val="bg1"/>
          </a:solidFill>
          <a:ln w="3429"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077BD0FD-8582-46DA-8153-4688ACCD372C}"/>
              </a:ext>
            </a:extLst>
          </p:cNvPr>
          <p:cNvSpPr>
            <a:spLocks noGrp="1"/>
          </p:cNvSpPr>
          <p:nvPr>
            <p:ph type="title"/>
          </p:nvPr>
        </p:nvSpPr>
        <p:spPr/>
        <p:txBody>
          <a:bodyPr/>
          <a:lstStyle/>
          <a:p>
            <a:r>
              <a:rPr lang="en-US" dirty="0"/>
              <a:t>Mendix architecture</a:t>
            </a:r>
          </a:p>
        </p:txBody>
      </p:sp>
      <p:sp>
        <p:nvSpPr>
          <p:cNvPr id="4" name="TextBox 3">
            <a:extLst>
              <a:ext uri="{FF2B5EF4-FFF2-40B4-BE49-F238E27FC236}">
                <a16:creationId xmlns:a16="http://schemas.microsoft.com/office/drawing/2014/main" id="{E3CCD9DB-8515-418B-AAB0-C1BBE3EC69E8}"/>
              </a:ext>
            </a:extLst>
          </p:cNvPr>
          <p:cNvSpPr txBox="1"/>
          <p:nvPr/>
        </p:nvSpPr>
        <p:spPr bwMode="gray">
          <a:xfrm>
            <a:off x="469900" y="1643359"/>
            <a:ext cx="11252200" cy="507541"/>
          </a:xfrm>
          <a:prstGeom prst="rect">
            <a:avLst/>
          </a:prstGeom>
        </p:spPr>
        <p:txBody>
          <a:bodyPr wrap="square" lIns="0" rIns="0" rtlCol="0" anchor="t" anchorCtr="0">
            <a:normAutofit/>
          </a:bodyPr>
          <a:lstStyle/>
          <a:p>
            <a:pPr>
              <a:lnSpc>
                <a:spcPct val="110000"/>
              </a:lnSpc>
            </a:pPr>
            <a:r>
              <a:rPr lang="en-US" sz="1100" b="1" dirty="0"/>
              <a:t>The Mendix Server architecture consists of multiple components to execute logic, manage data, communicate with the client, and implement security. The diagram below presents an overview of all of the components, which is followed by a short description of their responsibilities: </a:t>
            </a:r>
          </a:p>
          <a:p>
            <a:pPr>
              <a:lnSpc>
                <a:spcPct val="110000"/>
              </a:lnSpc>
            </a:pPr>
            <a:endParaRPr lang="en-US" sz="1100" b="1" dirty="0"/>
          </a:p>
          <a:p>
            <a:pPr>
              <a:lnSpc>
                <a:spcPct val="110000"/>
              </a:lnSpc>
            </a:pPr>
            <a:endParaRPr lang="en-US" sz="1100" b="1" dirty="0"/>
          </a:p>
          <a:p>
            <a:pPr>
              <a:lnSpc>
                <a:spcPct val="110000"/>
              </a:lnSpc>
            </a:pPr>
            <a:endParaRPr lang="en-US" sz="1100" b="1" dirty="0">
              <a:solidFill>
                <a:schemeClr val="tx1"/>
              </a:solidFill>
            </a:endParaRPr>
          </a:p>
        </p:txBody>
      </p:sp>
      <p:sp>
        <p:nvSpPr>
          <p:cNvPr id="10" name="Freeform: Shape 9">
            <a:extLst>
              <a:ext uri="{FF2B5EF4-FFF2-40B4-BE49-F238E27FC236}">
                <a16:creationId xmlns:a16="http://schemas.microsoft.com/office/drawing/2014/main" id="{E5FE76C2-8DD4-46D7-815B-A5E16F94CBD4}"/>
              </a:ext>
            </a:extLst>
          </p:cNvPr>
          <p:cNvSpPr/>
          <p:nvPr/>
        </p:nvSpPr>
        <p:spPr>
          <a:xfrm>
            <a:off x="2155189" y="2198467"/>
            <a:ext cx="8415063" cy="377940"/>
          </a:xfrm>
          <a:custGeom>
            <a:avLst/>
            <a:gdLst>
              <a:gd name="connsiteX0" fmla="*/ 0 w 8415062"/>
              <a:gd name="connsiteY0" fmla="*/ 0 h 377939"/>
              <a:gd name="connsiteX1" fmla="*/ 8416657 w 8415062"/>
              <a:gd name="connsiteY1" fmla="*/ 0 h 377939"/>
              <a:gd name="connsiteX2" fmla="*/ 8416657 w 8415062"/>
              <a:gd name="connsiteY2" fmla="*/ 381542 h 377939"/>
              <a:gd name="connsiteX3" fmla="*/ 0 w 8415062"/>
              <a:gd name="connsiteY3" fmla="*/ 381542 h 377939"/>
            </a:gdLst>
            <a:ahLst/>
            <a:cxnLst>
              <a:cxn ang="0">
                <a:pos x="connsiteX0" y="connsiteY0"/>
              </a:cxn>
              <a:cxn ang="0">
                <a:pos x="connsiteX1" y="connsiteY1"/>
              </a:cxn>
              <a:cxn ang="0">
                <a:pos x="connsiteX2" y="connsiteY2"/>
              </a:cxn>
              <a:cxn ang="0">
                <a:pos x="connsiteX3" y="connsiteY3"/>
              </a:cxn>
            </a:cxnLst>
            <a:rect l="l" t="t" r="r" b="b"/>
            <a:pathLst>
              <a:path w="8415062" h="377939">
                <a:moveTo>
                  <a:pt x="0" y="0"/>
                </a:moveTo>
                <a:lnTo>
                  <a:pt x="8416657" y="0"/>
                </a:lnTo>
                <a:lnTo>
                  <a:pt x="8416657" y="381542"/>
                </a:lnTo>
                <a:lnTo>
                  <a:pt x="0" y="381542"/>
                </a:lnTo>
                <a:close/>
              </a:path>
            </a:pathLst>
          </a:custGeom>
          <a:solidFill>
            <a:schemeClr val="accent1"/>
          </a:solidFill>
          <a:ln w="3836" cap="flat">
            <a:noFill/>
            <a:prstDash val="solid"/>
            <a:miter/>
          </a:ln>
        </p:spPr>
        <p:txBody>
          <a:bodyPr rtlCol="0" anchor="ctr"/>
          <a:lstStyle/>
          <a:p>
            <a:pPr algn="ctr"/>
            <a:r>
              <a:rPr lang="en-US" sz="1100" b="1" dirty="0">
                <a:solidFill>
                  <a:schemeClr val="bg1"/>
                </a:solidFill>
              </a:rPr>
              <a:t>External System(s)</a:t>
            </a:r>
          </a:p>
        </p:txBody>
      </p:sp>
      <p:sp>
        <p:nvSpPr>
          <p:cNvPr id="11" name="Freeform: Shape 10">
            <a:extLst>
              <a:ext uri="{FF2B5EF4-FFF2-40B4-BE49-F238E27FC236}">
                <a16:creationId xmlns:a16="http://schemas.microsoft.com/office/drawing/2014/main" id="{E09540FB-B5CA-466E-BD78-3B10AF4E71DC}"/>
              </a:ext>
            </a:extLst>
          </p:cNvPr>
          <p:cNvSpPr/>
          <p:nvPr/>
        </p:nvSpPr>
        <p:spPr>
          <a:xfrm>
            <a:off x="1621748" y="2727671"/>
            <a:ext cx="383845" cy="3566806"/>
          </a:xfrm>
          <a:custGeom>
            <a:avLst/>
            <a:gdLst>
              <a:gd name="connsiteX0" fmla="*/ 385794 w 383844"/>
              <a:gd name="connsiteY0" fmla="*/ 0 h 3566805"/>
              <a:gd name="connsiteX1" fmla="*/ 385794 w 383844"/>
              <a:gd name="connsiteY1" fmla="*/ 3568105 h 3566805"/>
              <a:gd name="connsiteX2" fmla="*/ 0 w 383844"/>
              <a:gd name="connsiteY2" fmla="*/ 3568105 h 3566805"/>
              <a:gd name="connsiteX3" fmla="*/ 0 w 383844"/>
              <a:gd name="connsiteY3" fmla="*/ 0 h 3566805"/>
            </a:gdLst>
            <a:ahLst/>
            <a:cxnLst>
              <a:cxn ang="0">
                <a:pos x="connsiteX0" y="connsiteY0"/>
              </a:cxn>
              <a:cxn ang="0">
                <a:pos x="connsiteX1" y="connsiteY1"/>
              </a:cxn>
              <a:cxn ang="0">
                <a:pos x="connsiteX2" y="connsiteY2"/>
              </a:cxn>
              <a:cxn ang="0">
                <a:pos x="connsiteX3" y="connsiteY3"/>
              </a:cxn>
            </a:cxnLst>
            <a:rect l="l" t="t" r="r" b="b"/>
            <a:pathLst>
              <a:path w="383844" h="3566805">
                <a:moveTo>
                  <a:pt x="385794" y="0"/>
                </a:moveTo>
                <a:lnTo>
                  <a:pt x="385794" y="3568105"/>
                </a:lnTo>
                <a:lnTo>
                  <a:pt x="0" y="3568105"/>
                </a:lnTo>
                <a:lnTo>
                  <a:pt x="0" y="0"/>
                </a:lnTo>
                <a:close/>
              </a:path>
            </a:pathLst>
          </a:custGeom>
          <a:solidFill>
            <a:schemeClr val="accent1"/>
          </a:solidFill>
          <a:ln w="2512" cap="flat">
            <a:noFill/>
            <a:prstDash val="solid"/>
            <a:miter/>
          </a:ln>
        </p:spPr>
        <p:txBody>
          <a:bodyPr vert="vert270" rtlCol="0" anchor="ctr"/>
          <a:lstStyle/>
          <a:p>
            <a:pPr algn="ctr"/>
            <a:r>
              <a:rPr lang="en-US" sz="1100" b="1" dirty="0">
                <a:solidFill>
                  <a:schemeClr val="bg1"/>
                </a:solidFill>
              </a:rPr>
              <a:t>Modeler, Service Console of Monitoring</a:t>
            </a:r>
          </a:p>
        </p:txBody>
      </p:sp>
      <p:sp>
        <p:nvSpPr>
          <p:cNvPr id="12" name="Freeform: Shape 11">
            <a:extLst>
              <a:ext uri="{FF2B5EF4-FFF2-40B4-BE49-F238E27FC236}">
                <a16:creationId xmlns:a16="http://schemas.microsoft.com/office/drawing/2014/main" id="{EE2418A0-3C03-4976-A166-455EB3278D89}"/>
              </a:ext>
            </a:extLst>
          </p:cNvPr>
          <p:cNvSpPr/>
          <p:nvPr/>
        </p:nvSpPr>
        <p:spPr>
          <a:xfrm>
            <a:off x="2155189" y="2727642"/>
            <a:ext cx="8415063" cy="3566806"/>
          </a:xfrm>
          <a:custGeom>
            <a:avLst/>
            <a:gdLst>
              <a:gd name="connsiteX0" fmla="*/ 0 w 8415062"/>
              <a:gd name="connsiteY0" fmla="*/ 0 h 3566805"/>
              <a:gd name="connsiteX1" fmla="*/ 8416657 w 8415062"/>
              <a:gd name="connsiteY1" fmla="*/ 0 h 3566805"/>
              <a:gd name="connsiteX2" fmla="*/ 8416657 w 8415062"/>
              <a:gd name="connsiteY2" fmla="*/ 3568105 h 3566805"/>
              <a:gd name="connsiteX3" fmla="*/ 0 w 8415062"/>
              <a:gd name="connsiteY3" fmla="*/ 3568105 h 3566805"/>
            </a:gdLst>
            <a:ahLst/>
            <a:cxnLst>
              <a:cxn ang="0">
                <a:pos x="connsiteX0" y="connsiteY0"/>
              </a:cxn>
              <a:cxn ang="0">
                <a:pos x="connsiteX1" y="connsiteY1"/>
              </a:cxn>
              <a:cxn ang="0">
                <a:pos x="connsiteX2" y="connsiteY2"/>
              </a:cxn>
              <a:cxn ang="0">
                <a:pos x="connsiteX3" y="connsiteY3"/>
              </a:cxn>
            </a:cxnLst>
            <a:rect l="l" t="t" r="r" b="b"/>
            <a:pathLst>
              <a:path w="8415062" h="3566805">
                <a:moveTo>
                  <a:pt x="0" y="0"/>
                </a:moveTo>
                <a:lnTo>
                  <a:pt x="8416657" y="0"/>
                </a:lnTo>
                <a:lnTo>
                  <a:pt x="8416657" y="3568105"/>
                </a:lnTo>
                <a:lnTo>
                  <a:pt x="0" y="3568105"/>
                </a:lnTo>
                <a:close/>
              </a:path>
            </a:pathLst>
          </a:custGeom>
          <a:noFill/>
          <a:ln w="28575" cap="flat">
            <a:solidFill>
              <a:schemeClr val="bg2"/>
            </a:solid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3F46F00C-3A15-47D2-8853-D7006D1F3E2C}"/>
              </a:ext>
            </a:extLst>
          </p:cNvPr>
          <p:cNvSpPr/>
          <p:nvPr/>
        </p:nvSpPr>
        <p:spPr>
          <a:xfrm>
            <a:off x="2320537" y="3154241"/>
            <a:ext cx="8084365" cy="436993"/>
          </a:xfrm>
          <a:custGeom>
            <a:avLst/>
            <a:gdLst>
              <a:gd name="connsiteX0" fmla="*/ 0 w 8084365"/>
              <a:gd name="connsiteY0" fmla="*/ 0 h 436992"/>
              <a:gd name="connsiteX1" fmla="*/ 8088086 w 8084365"/>
              <a:gd name="connsiteY1" fmla="*/ 0 h 436992"/>
              <a:gd name="connsiteX2" fmla="*/ 8088086 w 8084365"/>
              <a:gd name="connsiteY2" fmla="*/ 438646 h 436992"/>
              <a:gd name="connsiteX3" fmla="*/ 0 w 8084365"/>
              <a:gd name="connsiteY3" fmla="*/ 438646 h 436992"/>
            </a:gdLst>
            <a:ahLst/>
            <a:cxnLst>
              <a:cxn ang="0">
                <a:pos x="connsiteX0" y="connsiteY0"/>
              </a:cxn>
              <a:cxn ang="0">
                <a:pos x="connsiteX1" y="connsiteY1"/>
              </a:cxn>
              <a:cxn ang="0">
                <a:pos x="connsiteX2" y="connsiteY2"/>
              </a:cxn>
              <a:cxn ang="0">
                <a:pos x="connsiteX3" y="connsiteY3"/>
              </a:cxn>
            </a:cxnLst>
            <a:rect l="l" t="t" r="r" b="b"/>
            <a:pathLst>
              <a:path w="8084365" h="436992">
                <a:moveTo>
                  <a:pt x="0" y="0"/>
                </a:moveTo>
                <a:lnTo>
                  <a:pt x="8088086" y="0"/>
                </a:lnTo>
                <a:lnTo>
                  <a:pt x="8088086" y="438646"/>
                </a:lnTo>
                <a:lnTo>
                  <a:pt x="0" y="438646"/>
                </a:lnTo>
                <a:close/>
              </a:path>
            </a:pathLst>
          </a:custGeom>
          <a:solidFill>
            <a:schemeClr val="accent1">
              <a:lumMod val="20000"/>
              <a:lumOff val="80000"/>
            </a:schemeClr>
          </a:solidFill>
          <a:ln w="5901" cap="flat">
            <a:noFill/>
            <a:prstDash val="solid"/>
            <a:miter/>
          </a:ln>
        </p:spPr>
        <p:txBody>
          <a:bodyPr rtlCol="0" anchor="ctr"/>
          <a:lstStyle/>
          <a:p>
            <a:pPr algn="ctr"/>
            <a:r>
              <a:rPr lang="en-US" sz="1100" dirty="0"/>
              <a:t>   HTTP Server</a:t>
            </a:r>
          </a:p>
        </p:txBody>
      </p:sp>
      <p:sp>
        <p:nvSpPr>
          <p:cNvPr id="14" name="Freeform: Shape 13">
            <a:extLst>
              <a:ext uri="{FF2B5EF4-FFF2-40B4-BE49-F238E27FC236}">
                <a16:creationId xmlns:a16="http://schemas.microsoft.com/office/drawing/2014/main" id="{CCF7161D-8D62-4775-84FF-07A3493D418D}"/>
              </a:ext>
            </a:extLst>
          </p:cNvPr>
          <p:cNvSpPr/>
          <p:nvPr/>
        </p:nvSpPr>
        <p:spPr>
          <a:xfrm>
            <a:off x="2323489" y="3657200"/>
            <a:ext cx="1372387" cy="830866"/>
          </a:xfrm>
          <a:custGeom>
            <a:avLst/>
            <a:gdLst>
              <a:gd name="connsiteX0" fmla="*/ 0 w 1275546"/>
              <a:gd name="connsiteY0" fmla="*/ 0 h 820837"/>
              <a:gd name="connsiteX1" fmla="*/ 1277495 w 1275546"/>
              <a:gd name="connsiteY1" fmla="*/ 0 h 820837"/>
              <a:gd name="connsiteX2" fmla="*/ 1277495 w 1275546"/>
              <a:gd name="connsiteY2" fmla="*/ 824854 h 820837"/>
              <a:gd name="connsiteX3" fmla="*/ 0 w 1275546"/>
              <a:gd name="connsiteY3" fmla="*/ 824854 h 820837"/>
            </a:gdLst>
            <a:ahLst/>
            <a:cxnLst>
              <a:cxn ang="0">
                <a:pos x="connsiteX0" y="connsiteY0"/>
              </a:cxn>
              <a:cxn ang="0">
                <a:pos x="connsiteX1" y="connsiteY1"/>
              </a:cxn>
              <a:cxn ang="0">
                <a:pos x="connsiteX2" y="connsiteY2"/>
              </a:cxn>
              <a:cxn ang="0">
                <a:pos x="connsiteX3" y="connsiteY3"/>
              </a:cxn>
            </a:cxnLst>
            <a:rect l="l" t="t" r="r" b="b"/>
            <a:pathLst>
              <a:path w="1275546" h="820837">
                <a:moveTo>
                  <a:pt x="0" y="0"/>
                </a:moveTo>
                <a:lnTo>
                  <a:pt x="1277495" y="0"/>
                </a:lnTo>
                <a:lnTo>
                  <a:pt x="1277495" y="824854"/>
                </a:lnTo>
                <a:lnTo>
                  <a:pt x="0" y="824854"/>
                </a:lnTo>
                <a:close/>
              </a:path>
            </a:pathLst>
          </a:custGeom>
          <a:solidFill>
            <a:schemeClr val="accent1">
              <a:lumMod val="20000"/>
              <a:lumOff val="80000"/>
            </a:schemeClr>
          </a:solidFill>
          <a:ln w="5772" cap="flat">
            <a:noFill/>
            <a:prstDash val="solid"/>
            <a:miter/>
          </a:ln>
        </p:spPr>
        <p:txBody>
          <a:bodyPr bIns="0" rtlCol="0" anchor="b"/>
          <a:lstStyle/>
          <a:p>
            <a:pPr algn="ctr"/>
            <a:r>
              <a:rPr lang="en-US" sz="1100" dirty="0"/>
              <a:t>Configuration API</a:t>
            </a:r>
          </a:p>
        </p:txBody>
      </p:sp>
      <p:sp>
        <p:nvSpPr>
          <p:cNvPr id="15" name="Freeform: Shape 14">
            <a:extLst>
              <a:ext uri="{FF2B5EF4-FFF2-40B4-BE49-F238E27FC236}">
                <a16:creationId xmlns:a16="http://schemas.microsoft.com/office/drawing/2014/main" id="{BF57A724-0229-4F7C-9A5C-3FA584EF8C6A}"/>
              </a:ext>
            </a:extLst>
          </p:cNvPr>
          <p:cNvSpPr/>
          <p:nvPr/>
        </p:nvSpPr>
        <p:spPr>
          <a:xfrm>
            <a:off x="6653263" y="4544388"/>
            <a:ext cx="1372387" cy="1113158"/>
          </a:xfrm>
          <a:custGeom>
            <a:avLst/>
            <a:gdLst>
              <a:gd name="connsiteX0" fmla="*/ 0 w 1275546"/>
              <a:gd name="connsiteY0" fmla="*/ 0 h 1310978"/>
              <a:gd name="connsiteX1" fmla="*/ 1277495 w 1275546"/>
              <a:gd name="connsiteY1" fmla="*/ 0 h 1310978"/>
              <a:gd name="connsiteX2" fmla="*/ 1277495 w 1275546"/>
              <a:gd name="connsiteY2" fmla="*/ 1311096 h 1310978"/>
              <a:gd name="connsiteX3" fmla="*/ 0 w 1275546"/>
              <a:gd name="connsiteY3" fmla="*/ 1311096 h 1310978"/>
            </a:gdLst>
            <a:ahLst/>
            <a:cxnLst>
              <a:cxn ang="0">
                <a:pos x="connsiteX0" y="connsiteY0"/>
              </a:cxn>
              <a:cxn ang="0">
                <a:pos x="connsiteX1" y="connsiteY1"/>
              </a:cxn>
              <a:cxn ang="0">
                <a:pos x="connsiteX2" y="connsiteY2"/>
              </a:cxn>
              <a:cxn ang="0">
                <a:pos x="connsiteX3" y="connsiteY3"/>
              </a:cxn>
            </a:cxnLst>
            <a:rect l="l" t="t" r="r" b="b"/>
            <a:pathLst>
              <a:path w="1275546" h="1310978">
                <a:moveTo>
                  <a:pt x="0" y="0"/>
                </a:moveTo>
                <a:lnTo>
                  <a:pt x="1277495" y="0"/>
                </a:lnTo>
                <a:lnTo>
                  <a:pt x="1277495" y="1311096"/>
                </a:lnTo>
                <a:lnTo>
                  <a:pt x="0" y="1311096"/>
                </a:lnTo>
                <a:close/>
              </a:path>
            </a:pathLst>
          </a:custGeom>
          <a:solidFill>
            <a:schemeClr val="accent1">
              <a:lumMod val="20000"/>
              <a:lumOff val="80000"/>
            </a:schemeClr>
          </a:solidFill>
          <a:ln w="7277" cap="flat">
            <a:noFill/>
            <a:prstDash val="solid"/>
            <a:miter/>
          </a:ln>
        </p:spPr>
        <p:txBody>
          <a:bodyPr bIns="274320" rtlCol="0" anchor="b"/>
          <a:lstStyle/>
          <a:p>
            <a:pPr algn="ctr"/>
            <a:r>
              <a:rPr lang="en-US" sz="1100" dirty="0"/>
              <a:t>Platform Core</a:t>
            </a:r>
          </a:p>
        </p:txBody>
      </p:sp>
      <p:sp>
        <p:nvSpPr>
          <p:cNvPr id="16" name="Freeform: Shape 15">
            <a:extLst>
              <a:ext uri="{FF2B5EF4-FFF2-40B4-BE49-F238E27FC236}">
                <a16:creationId xmlns:a16="http://schemas.microsoft.com/office/drawing/2014/main" id="{546D5C0D-37DD-4A85-A924-965E1ADE0CC4}"/>
              </a:ext>
            </a:extLst>
          </p:cNvPr>
          <p:cNvSpPr/>
          <p:nvPr/>
        </p:nvSpPr>
        <p:spPr>
          <a:xfrm>
            <a:off x="8093075" y="4324979"/>
            <a:ext cx="2314426" cy="1731326"/>
          </a:xfrm>
          <a:custGeom>
            <a:avLst/>
            <a:gdLst>
              <a:gd name="connsiteX0" fmla="*/ 0 w 2249922"/>
              <a:gd name="connsiteY0" fmla="*/ 0 h 1623959"/>
              <a:gd name="connsiteX1" fmla="*/ 2253938 w 2249922"/>
              <a:gd name="connsiteY1" fmla="*/ 0 h 1623959"/>
              <a:gd name="connsiteX2" fmla="*/ 2253938 w 2249922"/>
              <a:gd name="connsiteY2" fmla="*/ 1628034 h 1623959"/>
              <a:gd name="connsiteX3" fmla="*/ 0 w 2249922"/>
              <a:gd name="connsiteY3" fmla="*/ 1628034 h 1623959"/>
            </a:gdLst>
            <a:ahLst/>
            <a:cxnLst>
              <a:cxn ang="0">
                <a:pos x="connsiteX0" y="connsiteY0"/>
              </a:cxn>
              <a:cxn ang="0">
                <a:pos x="connsiteX1" y="connsiteY1"/>
              </a:cxn>
              <a:cxn ang="0">
                <a:pos x="connsiteX2" y="connsiteY2"/>
              </a:cxn>
              <a:cxn ang="0">
                <a:pos x="connsiteX3" y="connsiteY3"/>
              </a:cxn>
            </a:cxnLst>
            <a:rect l="l" t="t" r="r" b="b"/>
            <a:pathLst>
              <a:path w="2249922" h="1623959">
                <a:moveTo>
                  <a:pt x="0" y="0"/>
                </a:moveTo>
                <a:lnTo>
                  <a:pt x="2253938" y="0"/>
                </a:lnTo>
                <a:lnTo>
                  <a:pt x="2253938" y="1628034"/>
                </a:lnTo>
                <a:lnTo>
                  <a:pt x="0" y="1628034"/>
                </a:lnTo>
                <a:close/>
              </a:path>
            </a:pathLst>
          </a:custGeom>
          <a:solidFill>
            <a:srgbClr val="007680"/>
          </a:solidFill>
          <a:ln w="10772" cap="flat">
            <a:noFill/>
            <a:prstDash val="solid"/>
            <a:miter/>
          </a:ln>
        </p:spPr>
        <p:txBody>
          <a:bodyPr bIns="91440" rtlCol="0" anchor="b"/>
          <a:lstStyle/>
          <a:p>
            <a:pPr algn="ctr"/>
            <a:r>
              <a:rPr lang="en-US" sz="1100" dirty="0">
                <a:solidFill>
                  <a:schemeClr val="bg1"/>
                </a:solidFill>
              </a:rPr>
              <a:t>Project Model</a:t>
            </a:r>
          </a:p>
        </p:txBody>
      </p:sp>
      <p:sp>
        <p:nvSpPr>
          <p:cNvPr id="17" name="Freeform: Shape 16">
            <a:extLst>
              <a:ext uri="{FF2B5EF4-FFF2-40B4-BE49-F238E27FC236}">
                <a16:creationId xmlns:a16="http://schemas.microsoft.com/office/drawing/2014/main" id="{F5BA0BC4-6E43-4D7D-86C8-8A8C9920DC73}"/>
              </a:ext>
            </a:extLst>
          </p:cNvPr>
          <p:cNvSpPr/>
          <p:nvPr/>
        </p:nvSpPr>
        <p:spPr>
          <a:xfrm>
            <a:off x="2318111" y="4544388"/>
            <a:ext cx="1372387" cy="1113158"/>
          </a:xfrm>
          <a:custGeom>
            <a:avLst/>
            <a:gdLst>
              <a:gd name="connsiteX0" fmla="*/ 0 w 1275546"/>
              <a:gd name="connsiteY0" fmla="*/ 0 h 1310978"/>
              <a:gd name="connsiteX1" fmla="*/ 1277495 w 1275546"/>
              <a:gd name="connsiteY1" fmla="*/ 0 h 1310978"/>
              <a:gd name="connsiteX2" fmla="*/ 1277495 w 1275546"/>
              <a:gd name="connsiteY2" fmla="*/ 1311096 h 1310978"/>
              <a:gd name="connsiteX3" fmla="*/ 0 w 1275546"/>
              <a:gd name="connsiteY3" fmla="*/ 1311096 h 1310978"/>
            </a:gdLst>
            <a:ahLst/>
            <a:cxnLst>
              <a:cxn ang="0">
                <a:pos x="connsiteX0" y="connsiteY0"/>
              </a:cxn>
              <a:cxn ang="0">
                <a:pos x="connsiteX1" y="connsiteY1"/>
              </a:cxn>
              <a:cxn ang="0">
                <a:pos x="connsiteX2" y="connsiteY2"/>
              </a:cxn>
              <a:cxn ang="0">
                <a:pos x="connsiteX3" y="connsiteY3"/>
              </a:cxn>
            </a:cxnLst>
            <a:rect l="l" t="t" r="r" b="b"/>
            <a:pathLst>
              <a:path w="1275546" h="1310978">
                <a:moveTo>
                  <a:pt x="0" y="0"/>
                </a:moveTo>
                <a:lnTo>
                  <a:pt x="1277495" y="0"/>
                </a:lnTo>
                <a:lnTo>
                  <a:pt x="1277495" y="1311096"/>
                </a:lnTo>
                <a:lnTo>
                  <a:pt x="0" y="1311096"/>
                </a:lnTo>
                <a:close/>
              </a:path>
            </a:pathLst>
          </a:custGeom>
          <a:solidFill>
            <a:schemeClr val="accent1">
              <a:lumMod val="20000"/>
              <a:lumOff val="80000"/>
            </a:schemeClr>
          </a:solidFill>
          <a:ln w="7277" cap="flat">
            <a:noFill/>
            <a:prstDash val="solid"/>
            <a:miter/>
          </a:ln>
        </p:spPr>
        <p:txBody>
          <a:bodyPr bIns="274320" rtlCol="0" anchor="b"/>
          <a:lstStyle/>
          <a:p>
            <a:pPr algn="ctr"/>
            <a:r>
              <a:rPr lang="en-US" sz="1100" dirty="0"/>
              <a:t>Monitoring API</a:t>
            </a:r>
          </a:p>
        </p:txBody>
      </p:sp>
      <p:sp>
        <p:nvSpPr>
          <p:cNvPr id="18" name="Freeform: Shape 17">
            <a:extLst>
              <a:ext uri="{FF2B5EF4-FFF2-40B4-BE49-F238E27FC236}">
                <a16:creationId xmlns:a16="http://schemas.microsoft.com/office/drawing/2014/main" id="{6C1D127F-5C67-4D27-8466-79AE4B7DC128}"/>
              </a:ext>
            </a:extLst>
          </p:cNvPr>
          <p:cNvSpPr/>
          <p:nvPr/>
        </p:nvSpPr>
        <p:spPr>
          <a:xfrm>
            <a:off x="3748559" y="3658147"/>
            <a:ext cx="1290327" cy="436992"/>
          </a:xfrm>
          <a:custGeom>
            <a:avLst/>
            <a:gdLst>
              <a:gd name="connsiteX0" fmla="*/ 0 w 1204682"/>
              <a:gd name="connsiteY0" fmla="*/ 0 h 336602"/>
              <a:gd name="connsiteX1" fmla="*/ 1208226 w 1204682"/>
              <a:gd name="connsiteY1" fmla="*/ 0 h 336602"/>
              <a:gd name="connsiteX2" fmla="*/ 1208226 w 1204682"/>
              <a:gd name="connsiteY2" fmla="*/ 338610 h 336602"/>
              <a:gd name="connsiteX3" fmla="*/ 0 w 1204682"/>
              <a:gd name="connsiteY3" fmla="*/ 338610 h 336602"/>
            </a:gdLst>
            <a:ahLst/>
            <a:cxnLst>
              <a:cxn ang="0">
                <a:pos x="connsiteX0" y="connsiteY0"/>
              </a:cxn>
              <a:cxn ang="0">
                <a:pos x="connsiteX1" y="connsiteY1"/>
              </a:cxn>
              <a:cxn ang="0">
                <a:pos x="connsiteX2" y="connsiteY2"/>
              </a:cxn>
              <a:cxn ang="0">
                <a:pos x="connsiteX3" y="connsiteY3"/>
              </a:cxn>
            </a:cxnLst>
            <a:rect l="l" t="t" r="r" b="b"/>
            <a:pathLst>
              <a:path w="1204682" h="336602">
                <a:moveTo>
                  <a:pt x="0" y="0"/>
                </a:moveTo>
                <a:lnTo>
                  <a:pt x="1208226" y="0"/>
                </a:lnTo>
                <a:lnTo>
                  <a:pt x="1208226" y="338610"/>
                </a:lnTo>
                <a:lnTo>
                  <a:pt x="0" y="338610"/>
                </a:lnTo>
                <a:close/>
              </a:path>
            </a:pathLst>
          </a:custGeom>
          <a:solidFill>
            <a:schemeClr val="accent1">
              <a:lumMod val="20000"/>
              <a:lumOff val="80000"/>
            </a:schemeClr>
          </a:solidFill>
          <a:ln w="5901" cap="flat">
            <a:noFill/>
            <a:prstDash val="solid"/>
            <a:miter/>
          </a:ln>
        </p:spPr>
        <p:txBody>
          <a:bodyPr rtlCol="0" anchor="ctr"/>
          <a:lstStyle/>
          <a:p>
            <a:pPr algn="ctr"/>
            <a:r>
              <a:rPr lang="en-US" sz="1100" dirty="0"/>
              <a:t>Client API</a:t>
            </a:r>
          </a:p>
        </p:txBody>
      </p:sp>
      <p:sp>
        <p:nvSpPr>
          <p:cNvPr id="19" name="Freeform: Shape 18">
            <a:extLst>
              <a:ext uri="{FF2B5EF4-FFF2-40B4-BE49-F238E27FC236}">
                <a16:creationId xmlns:a16="http://schemas.microsoft.com/office/drawing/2014/main" id="{CFBD8ACF-944F-4A92-916C-217473A426E0}"/>
              </a:ext>
            </a:extLst>
          </p:cNvPr>
          <p:cNvSpPr/>
          <p:nvPr/>
        </p:nvSpPr>
        <p:spPr>
          <a:xfrm>
            <a:off x="8315960" y="4155674"/>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Custom Modules</a:t>
            </a:r>
          </a:p>
        </p:txBody>
      </p:sp>
      <p:sp>
        <p:nvSpPr>
          <p:cNvPr id="20" name="Freeform: Shape 19">
            <a:extLst>
              <a:ext uri="{FF2B5EF4-FFF2-40B4-BE49-F238E27FC236}">
                <a16:creationId xmlns:a16="http://schemas.microsoft.com/office/drawing/2014/main" id="{8E57A715-D581-4CB2-90AE-89D3355243AD}"/>
              </a:ext>
            </a:extLst>
          </p:cNvPr>
          <p:cNvSpPr/>
          <p:nvPr/>
        </p:nvSpPr>
        <p:spPr>
          <a:xfrm>
            <a:off x="9352991" y="4155674"/>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Custom Java</a:t>
            </a:r>
          </a:p>
        </p:txBody>
      </p:sp>
      <p:sp>
        <p:nvSpPr>
          <p:cNvPr id="21" name="Freeform: Shape 20">
            <a:extLst>
              <a:ext uri="{FF2B5EF4-FFF2-40B4-BE49-F238E27FC236}">
                <a16:creationId xmlns:a16="http://schemas.microsoft.com/office/drawing/2014/main" id="{15651B4C-5DEB-4DB7-85FD-9D49F7D97B35}"/>
              </a:ext>
            </a:extLst>
          </p:cNvPr>
          <p:cNvSpPr/>
          <p:nvPr/>
        </p:nvSpPr>
        <p:spPr>
          <a:xfrm>
            <a:off x="8315960" y="4703450"/>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Microflows</a:t>
            </a:r>
          </a:p>
        </p:txBody>
      </p:sp>
      <p:sp>
        <p:nvSpPr>
          <p:cNvPr id="22" name="Freeform: Shape 21">
            <a:extLst>
              <a:ext uri="{FF2B5EF4-FFF2-40B4-BE49-F238E27FC236}">
                <a16:creationId xmlns:a16="http://schemas.microsoft.com/office/drawing/2014/main" id="{0F2EE207-8C0D-429E-B51B-4311C4B10F45}"/>
              </a:ext>
            </a:extLst>
          </p:cNvPr>
          <p:cNvSpPr/>
          <p:nvPr/>
        </p:nvSpPr>
        <p:spPr>
          <a:xfrm>
            <a:off x="9352991" y="4703450"/>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Pages</a:t>
            </a:r>
          </a:p>
        </p:txBody>
      </p:sp>
      <p:sp>
        <p:nvSpPr>
          <p:cNvPr id="23" name="Freeform: Shape 22">
            <a:extLst>
              <a:ext uri="{FF2B5EF4-FFF2-40B4-BE49-F238E27FC236}">
                <a16:creationId xmlns:a16="http://schemas.microsoft.com/office/drawing/2014/main" id="{FF267735-A2A1-4FEA-9816-9F429648B364}"/>
              </a:ext>
            </a:extLst>
          </p:cNvPr>
          <p:cNvSpPr/>
          <p:nvPr/>
        </p:nvSpPr>
        <p:spPr>
          <a:xfrm>
            <a:off x="8315960" y="5251286"/>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Security</a:t>
            </a:r>
          </a:p>
        </p:txBody>
      </p:sp>
      <p:sp>
        <p:nvSpPr>
          <p:cNvPr id="24" name="Freeform: Shape 23">
            <a:extLst>
              <a:ext uri="{FF2B5EF4-FFF2-40B4-BE49-F238E27FC236}">
                <a16:creationId xmlns:a16="http://schemas.microsoft.com/office/drawing/2014/main" id="{259D4C2A-D517-47B4-8C92-5F5B6AA041A1}"/>
              </a:ext>
            </a:extLst>
          </p:cNvPr>
          <p:cNvSpPr/>
          <p:nvPr/>
        </p:nvSpPr>
        <p:spPr>
          <a:xfrm>
            <a:off x="9352991" y="5251286"/>
            <a:ext cx="897607" cy="395656"/>
          </a:xfrm>
          <a:custGeom>
            <a:avLst/>
            <a:gdLst>
              <a:gd name="connsiteX0" fmla="*/ 0 w 897606"/>
              <a:gd name="connsiteY0" fmla="*/ 0 h 395655"/>
              <a:gd name="connsiteX1" fmla="*/ 900146 w 897606"/>
              <a:gd name="connsiteY1" fmla="*/ 0 h 395655"/>
              <a:gd name="connsiteX2" fmla="*/ 900146 w 897606"/>
              <a:gd name="connsiteY2" fmla="*/ 400144 h 395655"/>
              <a:gd name="connsiteX3" fmla="*/ 0 w 897606"/>
              <a:gd name="connsiteY3" fmla="*/ 400144 h 395655"/>
            </a:gdLst>
            <a:ahLst/>
            <a:cxnLst>
              <a:cxn ang="0">
                <a:pos x="connsiteX0" y="connsiteY0"/>
              </a:cxn>
              <a:cxn ang="0">
                <a:pos x="connsiteX1" y="connsiteY1"/>
              </a:cxn>
              <a:cxn ang="0">
                <a:pos x="connsiteX2" y="connsiteY2"/>
              </a:cxn>
              <a:cxn ang="0">
                <a:pos x="connsiteX3" y="connsiteY3"/>
              </a:cxn>
            </a:cxnLst>
            <a:rect l="l" t="t" r="r" b="b"/>
            <a:pathLst>
              <a:path w="897606" h="395655">
                <a:moveTo>
                  <a:pt x="0" y="0"/>
                </a:moveTo>
                <a:lnTo>
                  <a:pt x="900146" y="0"/>
                </a:lnTo>
                <a:lnTo>
                  <a:pt x="900146" y="400144"/>
                </a:lnTo>
                <a:lnTo>
                  <a:pt x="0" y="400144"/>
                </a:lnTo>
                <a:close/>
              </a:path>
            </a:pathLst>
          </a:custGeom>
          <a:solidFill>
            <a:srgbClr val="0097A9"/>
          </a:solidFill>
          <a:ln w="19050" cap="flat">
            <a:solidFill>
              <a:srgbClr val="DDEFE8"/>
            </a:solidFill>
            <a:prstDash val="solid"/>
            <a:miter/>
          </a:ln>
        </p:spPr>
        <p:txBody>
          <a:bodyPr rtlCol="0" anchor="ctr"/>
          <a:lstStyle/>
          <a:p>
            <a:pPr algn="ctr"/>
            <a:r>
              <a:rPr lang="en-US" sz="1070" dirty="0">
                <a:solidFill>
                  <a:schemeClr val="bg1"/>
                </a:solidFill>
              </a:rPr>
              <a:t>Domain Model</a:t>
            </a:r>
          </a:p>
        </p:txBody>
      </p:sp>
      <p:sp>
        <p:nvSpPr>
          <p:cNvPr id="25" name="Freeform: Shape 24">
            <a:extLst>
              <a:ext uri="{FF2B5EF4-FFF2-40B4-BE49-F238E27FC236}">
                <a16:creationId xmlns:a16="http://schemas.microsoft.com/office/drawing/2014/main" id="{A1F5D222-B290-4EAD-9377-8B5E1281B39B}"/>
              </a:ext>
            </a:extLst>
          </p:cNvPr>
          <p:cNvSpPr/>
          <p:nvPr/>
        </p:nvSpPr>
        <p:spPr>
          <a:xfrm>
            <a:off x="5104417" y="3658147"/>
            <a:ext cx="2923127" cy="436992"/>
          </a:xfrm>
          <a:custGeom>
            <a:avLst/>
            <a:gdLst>
              <a:gd name="connsiteX0" fmla="*/ 0 w 2923127"/>
              <a:gd name="connsiteY0" fmla="*/ 0 h 336602"/>
              <a:gd name="connsiteX1" fmla="*/ 2928560 w 2923127"/>
              <a:gd name="connsiteY1" fmla="*/ 0 h 336602"/>
              <a:gd name="connsiteX2" fmla="*/ 2928560 w 2923127"/>
              <a:gd name="connsiteY2" fmla="*/ 338610 h 336602"/>
              <a:gd name="connsiteX3" fmla="*/ 0 w 2923127"/>
              <a:gd name="connsiteY3" fmla="*/ 338610 h 336602"/>
            </a:gdLst>
            <a:ahLst/>
            <a:cxnLst>
              <a:cxn ang="0">
                <a:pos x="connsiteX0" y="connsiteY0"/>
              </a:cxn>
              <a:cxn ang="0">
                <a:pos x="connsiteX1" y="connsiteY1"/>
              </a:cxn>
              <a:cxn ang="0">
                <a:pos x="connsiteX2" y="connsiteY2"/>
              </a:cxn>
              <a:cxn ang="0">
                <a:pos x="connsiteX3" y="connsiteY3"/>
              </a:cxn>
            </a:cxnLst>
            <a:rect l="l" t="t" r="r" b="b"/>
            <a:pathLst>
              <a:path w="2923127" h="336602">
                <a:moveTo>
                  <a:pt x="0" y="0"/>
                </a:moveTo>
                <a:lnTo>
                  <a:pt x="2928560" y="0"/>
                </a:lnTo>
                <a:lnTo>
                  <a:pt x="2928560" y="338610"/>
                </a:lnTo>
                <a:lnTo>
                  <a:pt x="0" y="338610"/>
                </a:lnTo>
                <a:close/>
              </a:path>
            </a:pathLst>
          </a:custGeom>
          <a:solidFill>
            <a:schemeClr val="accent1">
              <a:lumMod val="20000"/>
              <a:lumOff val="80000"/>
            </a:schemeClr>
          </a:solidFill>
          <a:ln w="9186" cap="flat">
            <a:noFill/>
            <a:prstDash val="solid"/>
            <a:miter/>
          </a:ln>
        </p:spPr>
        <p:txBody>
          <a:bodyPr rtlCol="0" anchor="ctr"/>
          <a:lstStyle/>
          <a:p>
            <a:pPr algn="ctr"/>
            <a:r>
              <a:rPr lang="en-US" sz="1100" dirty="0"/>
              <a:t>Services(Rest, WebServices, oData, AppServices)</a:t>
            </a:r>
          </a:p>
        </p:txBody>
      </p:sp>
      <p:sp>
        <p:nvSpPr>
          <p:cNvPr id="26" name="Freeform: Shape 25">
            <a:extLst>
              <a:ext uri="{FF2B5EF4-FFF2-40B4-BE49-F238E27FC236}">
                <a16:creationId xmlns:a16="http://schemas.microsoft.com/office/drawing/2014/main" id="{D2696DD2-FBA0-4761-814E-A226347D32C4}"/>
              </a:ext>
            </a:extLst>
          </p:cNvPr>
          <p:cNvSpPr/>
          <p:nvPr/>
        </p:nvSpPr>
        <p:spPr>
          <a:xfrm>
            <a:off x="8093075" y="3658145"/>
            <a:ext cx="2314426" cy="436993"/>
          </a:xfrm>
          <a:custGeom>
            <a:avLst/>
            <a:gdLst>
              <a:gd name="connsiteX0" fmla="*/ 0 w 2249922"/>
              <a:gd name="connsiteY0" fmla="*/ 0 h 336602"/>
              <a:gd name="connsiteX1" fmla="*/ 2253938 w 2249922"/>
              <a:gd name="connsiteY1" fmla="*/ 0 h 336602"/>
              <a:gd name="connsiteX2" fmla="*/ 2253938 w 2249922"/>
              <a:gd name="connsiteY2" fmla="*/ 338610 h 336602"/>
              <a:gd name="connsiteX3" fmla="*/ 0 w 2249922"/>
              <a:gd name="connsiteY3" fmla="*/ 338610 h 336602"/>
            </a:gdLst>
            <a:ahLst/>
            <a:cxnLst>
              <a:cxn ang="0">
                <a:pos x="connsiteX0" y="connsiteY0"/>
              </a:cxn>
              <a:cxn ang="0">
                <a:pos x="connsiteX1" y="connsiteY1"/>
              </a:cxn>
              <a:cxn ang="0">
                <a:pos x="connsiteX2" y="connsiteY2"/>
              </a:cxn>
              <a:cxn ang="0">
                <a:pos x="connsiteX3" y="connsiteY3"/>
              </a:cxn>
            </a:cxnLst>
            <a:rect l="l" t="t" r="r" b="b"/>
            <a:pathLst>
              <a:path w="2249922" h="336602">
                <a:moveTo>
                  <a:pt x="0" y="0"/>
                </a:moveTo>
                <a:lnTo>
                  <a:pt x="2253938" y="0"/>
                </a:lnTo>
                <a:lnTo>
                  <a:pt x="2253938" y="338610"/>
                </a:lnTo>
                <a:lnTo>
                  <a:pt x="0" y="338610"/>
                </a:lnTo>
                <a:close/>
              </a:path>
            </a:pathLst>
          </a:custGeom>
          <a:solidFill>
            <a:srgbClr val="DDEFE8"/>
          </a:solidFill>
          <a:ln w="8059" cap="flat">
            <a:noFill/>
            <a:prstDash val="solid"/>
            <a:miter/>
          </a:ln>
        </p:spPr>
        <p:txBody>
          <a:bodyPr rtlCol="0" anchor="ctr"/>
          <a:lstStyle/>
          <a:p>
            <a:pPr algn="ctr"/>
            <a:r>
              <a:rPr lang="en-US" sz="1100" dirty="0"/>
              <a:t>Custom API</a:t>
            </a:r>
          </a:p>
        </p:txBody>
      </p:sp>
      <p:sp>
        <p:nvSpPr>
          <p:cNvPr id="27" name="Freeform: Shape 26">
            <a:extLst>
              <a:ext uri="{FF2B5EF4-FFF2-40B4-BE49-F238E27FC236}">
                <a16:creationId xmlns:a16="http://schemas.microsoft.com/office/drawing/2014/main" id="{FEBFD72F-C569-406B-A2BE-BB2C4FFFE836}"/>
              </a:ext>
            </a:extLst>
          </p:cNvPr>
          <p:cNvSpPr/>
          <p:nvPr/>
        </p:nvSpPr>
        <p:spPr>
          <a:xfrm>
            <a:off x="3748559" y="4151462"/>
            <a:ext cx="4281348" cy="336603"/>
          </a:xfrm>
          <a:custGeom>
            <a:avLst/>
            <a:gdLst>
              <a:gd name="connsiteX0" fmla="*/ 0 w 4281347"/>
              <a:gd name="connsiteY0" fmla="*/ 0 h 336602"/>
              <a:gd name="connsiteX1" fmla="*/ 4284418 w 4281347"/>
              <a:gd name="connsiteY1" fmla="*/ 0 h 336602"/>
              <a:gd name="connsiteX2" fmla="*/ 4284418 w 4281347"/>
              <a:gd name="connsiteY2" fmla="*/ 338611 h 336602"/>
              <a:gd name="connsiteX3" fmla="*/ 0 w 4281347"/>
              <a:gd name="connsiteY3" fmla="*/ 338611 h 336602"/>
            </a:gdLst>
            <a:ahLst/>
            <a:cxnLst>
              <a:cxn ang="0">
                <a:pos x="connsiteX0" y="connsiteY0"/>
              </a:cxn>
              <a:cxn ang="0">
                <a:pos x="connsiteX1" y="connsiteY1"/>
              </a:cxn>
              <a:cxn ang="0">
                <a:pos x="connsiteX2" y="connsiteY2"/>
              </a:cxn>
              <a:cxn ang="0">
                <a:pos x="connsiteX3" y="connsiteY3"/>
              </a:cxn>
            </a:cxnLst>
            <a:rect l="l" t="t" r="r" b="b"/>
            <a:pathLst>
              <a:path w="4281347" h="336602">
                <a:moveTo>
                  <a:pt x="0" y="0"/>
                </a:moveTo>
                <a:lnTo>
                  <a:pt x="4284418" y="0"/>
                </a:lnTo>
                <a:lnTo>
                  <a:pt x="4284418" y="338611"/>
                </a:lnTo>
                <a:lnTo>
                  <a:pt x="0" y="338611"/>
                </a:lnTo>
                <a:close/>
              </a:path>
            </a:pathLst>
          </a:custGeom>
          <a:solidFill>
            <a:schemeClr val="accent1">
              <a:lumMod val="20000"/>
              <a:lumOff val="80000"/>
            </a:schemeClr>
          </a:solidFill>
          <a:ln w="11111" cap="flat">
            <a:noFill/>
            <a:prstDash val="solid"/>
            <a:miter/>
          </a:ln>
        </p:spPr>
        <p:txBody>
          <a:bodyPr rtlCol="0" anchor="ctr"/>
          <a:lstStyle/>
          <a:p>
            <a:pPr algn="ctr"/>
            <a:r>
              <a:rPr lang="en-US" sz="1100" dirty="0"/>
              <a:t>Security Layer</a:t>
            </a:r>
          </a:p>
        </p:txBody>
      </p:sp>
      <p:sp>
        <p:nvSpPr>
          <p:cNvPr id="28" name="Freeform: Shape 27">
            <a:extLst>
              <a:ext uri="{FF2B5EF4-FFF2-40B4-BE49-F238E27FC236}">
                <a16:creationId xmlns:a16="http://schemas.microsoft.com/office/drawing/2014/main" id="{5CEB1834-7C98-4957-A838-69FBB3BCE29D}"/>
              </a:ext>
            </a:extLst>
          </p:cNvPr>
          <p:cNvSpPr/>
          <p:nvPr/>
        </p:nvSpPr>
        <p:spPr>
          <a:xfrm>
            <a:off x="3743181" y="4544388"/>
            <a:ext cx="2858169" cy="336603"/>
          </a:xfrm>
          <a:custGeom>
            <a:avLst/>
            <a:gdLst>
              <a:gd name="connsiteX0" fmla="*/ 0 w 2858168"/>
              <a:gd name="connsiteY0" fmla="*/ 0 h 336602"/>
              <a:gd name="connsiteX1" fmla="*/ 2859291 w 2858168"/>
              <a:gd name="connsiteY1" fmla="*/ 0 h 336602"/>
              <a:gd name="connsiteX2" fmla="*/ 2859291 w 2858168"/>
              <a:gd name="connsiteY2" fmla="*/ 338610 h 336602"/>
              <a:gd name="connsiteX3" fmla="*/ 0 w 2858168"/>
              <a:gd name="connsiteY3" fmla="*/ 338610 h 336602"/>
            </a:gdLst>
            <a:ahLst/>
            <a:cxnLst>
              <a:cxn ang="0">
                <a:pos x="connsiteX0" y="connsiteY0"/>
              </a:cxn>
              <a:cxn ang="0">
                <a:pos x="connsiteX1" y="connsiteY1"/>
              </a:cxn>
              <a:cxn ang="0">
                <a:pos x="connsiteX2" y="connsiteY2"/>
              </a:cxn>
              <a:cxn ang="0">
                <a:pos x="connsiteX3" y="connsiteY3"/>
              </a:cxn>
            </a:cxnLst>
            <a:rect l="l" t="t" r="r" b="b"/>
            <a:pathLst>
              <a:path w="2858168" h="336602">
                <a:moveTo>
                  <a:pt x="0" y="0"/>
                </a:moveTo>
                <a:lnTo>
                  <a:pt x="2859291" y="0"/>
                </a:lnTo>
                <a:lnTo>
                  <a:pt x="2859291" y="338610"/>
                </a:lnTo>
                <a:lnTo>
                  <a:pt x="0" y="338610"/>
                </a:lnTo>
                <a:close/>
              </a:path>
            </a:pathLst>
          </a:custGeom>
          <a:solidFill>
            <a:schemeClr val="accent1">
              <a:lumMod val="20000"/>
              <a:lumOff val="80000"/>
            </a:schemeClr>
          </a:solidFill>
          <a:ln w="9077" cap="flat">
            <a:noFill/>
            <a:prstDash val="solid"/>
            <a:miter/>
          </a:ln>
        </p:spPr>
        <p:txBody>
          <a:bodyPr rtlCol="0" anchor="ctr"/>
          <a:lstStyle/>
          <a:p>
            <a:pPr algn="ctr"/>
            <a:r>
              <a:rPr lang="en-US" sz="1100" dirty="0"/>
              <a:t>Microflow Engine</a:t>
            </a:r>
          </a:p>
        </p:txBody>
      </p:sp>
      <p:sp>
        <p:nvSpPr>
          <p:cNvPr id="29" name="Freeform: Shape 28">
            <a:extLst>
              <a:ext uri="{FF2B5EF4-FFF2-40B4-BE49-F238E27FC236}">
                <a16:creationId xmlns:a16="http://schemas.microsoft.com/office/drawing/2014/main" id="{94CD9FA0-9E26-4AF7-BF7F-D5EBB2CD77DD}"/>
              </a:ext>
            </a:extLst>
          </p:cNvPr>
          <p:cNvSpPr/>
          <p:nvPr/>
        </p:nvSpPr>
        <p:spPr>
          <a:xfrm>
            <a:off x="3748559" y="4936773"/>
            <a:ext cx="1352315" cy="336603"/>
          </a:xfrm>
          <a:custGeom>
            <a:avLst/>
            <a:gdLst>
              <a:gd name="connsiteX0" fmla="*/ 0 w 1352315"/>
              <a:gd name="connsiteY0" fmla="*/ 0 h 336602"/>
              <a:gd name="connsiteX1" fmla="*/ 1355858 w 1352315"/>
              <a:gd name="connsiteY1" fmla="*/ 0 h 336602"/>
              <a:gd name="connsiteX2" fmla="*/ 1355858 w 1352315"/>
              <a:gd name="connsiteY2" fmla="*/ 338611 h 336602"/>
              <a:gd name="connsiteX3" fmla="*/ 0 w 1352315"/>
              <a:gd name="connsiteY3" fmla="*/ 338611 h 336602"/>
            </a:gdLst>
            <a:ahLst/>
            <a:cxnLst>
              <a:cxn ang="0">
                <a:pos x="connsiteX0" y="connsiteY0"/>
              </a:cxn>
              <a:cxn ang="0">
                <a:pos x="connsiteX1" y="connsiteY1"/>
              </a:cxn>
              <a:cxn ang="0">
                <a:pos x="connsiteX2" y="connsiteY2"/>
              </a:cxn>
              <a:cxn ang="0">
                <a:pos x="connsiteX3" y="connsiteY3"/>
              </a:cxn>
            </a:cxnLst>
            <a:rect l="l" t="t" r="r" b="b"/>
            <a:pathLst>
              <a:path w="1352315" h="336602">
                <a:moveTo>
                  <a:pt x="0" y="0"/>
                </a:moveTo>
                <a:lnTo>
                  <a:pt x="1355858" y="0"/>
                </a:lnTo>
                <a:lnTo>
                  <a:pt x="1355858" y="338611"/>
                </a:lnTo>
                <a:lnTo>
                  <a:pt x="0" y="338611"/>
                </a:lnTo>
                <a:close/>
              </a:path>
            </a:pathLst>
          </a:custGeom>
          <a:solidFill>
            <a:schemeClr val="accent1">
              <a:lumMod val="20000"/>
              <a:lumOff val="80000"/>
            </a:schemeClr>
          </a:solidFill>
          <a:ln w="6251" cap="flat">
            <a:noFill/>
            <a:prstDash val="solid"/>
            <a:miter/>
          </a:ln>
        </p:spPr>
        <p:txBody>
          <a:bodyPr rtlCol="0" anchor="ctr"/>
          <a:lstStyle/>
          <a:p>
            <a:pPr algn="ctr"/>
            <a:r>
              <a:rPr lang="en-US" sz="1100" dirty="0"/>
              <a:t>Object Cache</a:t>
            </a:r>
          </a:p>
        </p:txBody>
      </p:sp>
      <p:sp>
        <p:nvSpPr>
          <p:cNvPr id="30" name="Freeform: Shape 29">
            <a:extLst>
              <a:ext uri="{FF2B5EF4-FFF2-40B4-BE49-F238E27FC236}">
                <a16:creationId xmlns:a16="http://schemas.microsoft.com/office/drawing/2014/main" id="{AD79DE68-C3BC-40B1-BBAC-00361434149C}"/>
              </a:ext>
            </a:extLst>
          </p:cNvPr>
          <p:cNvSpPr/>
          <p:nvPr/>
        </p:nvSpPr>
        <p:spPr>
          <a:xfrm>
            <a:off x="3748559" y="5320943"/>
            <a:ext cx="1352315" cy="336603"/>
          </a:xfrm>
          <a:custGeom>
            <a:avLst/>
            <a:gdLst>
              <a:gd name="connsiteX0" fmla="*/ 0 w 1352315"/>
              <a:gd name="connsiteY0" fmla="*/ 0 h 336602"/>
              <a:gd name="connsiteX1" fmla="*/ 1355858 w 1352315"/>
              <a:gd name="connsiteY1" fmla="*/ 0 h 336602"/>
              <a:gd name="connsiteX2" fmla="*/ 1355858 w 1352315"/>
              <a:gd name="connsiteY2" fmla="*/ 338611 h 336602"/>
              <a:gd name="connsiteX3" fmla="*/ 0 w 1352315"/>
              <a:gd name="connsiteY3" fmla="*/ 338611 h 336602"/>
            </a:gdLst>
            <a:ahLst/>
            <a:cxnLst>
              <a:cxn ang="0">
                <a:pos x="connsiteX0" y="connsiteY0"/>
              </a:cxn>
              <a:cxn ang="0">
                <a:pos x="connsiteX1" y="connsiteY1"/>
              </a:cxn>
              <a:cxn ang="0">
                <a:pos x="connsiteX2" y="connsiteY2"/>
              </a:cxn>
              <a:cxn ang="0">
                <a:pos x="connsiteX3" y="connsiteY3"/>
              </a:cxn>
            </a:cxnLst>
            <a:rect l="l" t="t" r="r" b="b"/>
            <a:pathLst>
              <a:path w="1352315" h="336602">
                <a:moveTo>
                  <a:pt x="0" y="0"/>
                </a:moveTo>
                <a:lnTo>
                  <a:pt x="1355858" y="0"/>
                </a:lnTo>
                <a:lnTo>
                  <a:pt x="1355858" y="338611"/>
                </a:lnTo>
                <a:lnTo>
                  <a:pt x="0" y="338611"/>
                </a:lnTo>
                <a:close/>
              </a:path>
            </a:pathLst>
          </a:custGeom>
          <a:solidFill>
            <a:schemeClr val="accent1">
              <a:lumMod val="20000"/>
              <a:lumOff val="80000"/>
            </a:schemeClr>
          </a:solidFill>
          <a:ln w="6251" cap="flat">
            <a:noFill/>
            <a:prstDash val="solid"/>
            <a:miter/>
          </a:ln>
        </p:spPr>
        <p:txBody>
          <a:bodyPr rtlCol="0" anchor="ctr"/>
          <a:lstStyle/>
          <a:p>
            <a:pPr algn="ctr"/>
            <a:r>
              <a:rPr lang="en-US" sz="1100" dirty="0"/>
              <a:t>Data Layer</a:t>
            </a:r>
          </a:p>
        </p:txBody>
      </p:sp>
      <p:sp>
        <p:nvSpPr>
          <p:cNvPr id="31" name="Freeform: Shape 30">
            <a:extLst>
              <a:ext uri="{FF2B5EF4-FFF2-40B4-BE49-F238E27FC236}">
                <a16:creationId xmlns:a16="http://schemas.microsoft.com/office/drawing/2014/main" id="{5B8385CD-8465-45B7-9C84-154EE14E188B}"/>
              </a:ext>
            </a:extLst>
          </p:cNvPr>
          <p:cNvSpPr/>
          <p:nvPr/>
        </p:nvSpPr>
        <p:spPr>
          <a:xfrm>
            <a:off x="5158936" y="4936773"/>
            <a:ext cx="1445430" cy="336603"/>
          </a:xfrm>
          <a:custGeom>
            <a:avLst/>
            <a:gdLst>
              <a:gd name="connsiteX0" fmla="*/ 0 w 1352315"/>
              <a:gd name="connsiteY0" fmla="*/ 0 h 336602"/>
              <a:gd name="connsiteX1" fmla="*/ 1355859 w 1352315"/>
              <a:gd name="connsiteY1" fmla="*/ 0 h 336602"/>
              <a:gd name="connsiteX2" fmla="*/ 1355859 w 1352315"/>
              <a:gd name="connsiteY2" fmla="*/ 338611 h 336602"/>
              <a:gd name="connsiteX3" fmla="*/ 0 w 1352315"/>
              <a:gd name="connsiteY3" fmla="*/ 338611 h 336602"/>
            </a:gdLst>
            <a:ahLst/>
            <a:cxnLst>
              <a:cxn ang="0">
                <a:pos x="connsiteX0" y="connsiteY0"/>
              </a:cxn>
              <a:cxn ang="0">
                <a:pos x="connsiteX1" y="connsiteY1"/>
              </a:cxn>
              <a:cxn ang="0">
                <a:pos x="connsiteX2" y="connsiteY2"/>
              </a:cxn>
              <a:cxn ang="0">
                <a:pos x="connsiteX3" y="connsiteY3"/>
              </a:cxn>
            </a:cxnLst>
            <a:rect l="l" t="t" r="r" b="b"/>
            <a:pathLst>
              <a:path w="1352315" h="336602">
                <a:moveTo>
                  <a:pt x="0" y="0"/>
                </a:moveTo>
                <a:lnTo>
                  <a:pt x="1355859" y="0"/>
                </a:lnTo>
                <a:lnTo>
                  <a:pt x="1355859" y="338611"/>
                </a:lnTo>
                <a:lnTo>
                  <a:pt x="0" y="338611"/>
                </a:lnTo>
                <a:close/>
              </a:path>
            </a:pathLst>
          </a:custGeom>
          <a:solidFill>
            <a:schemeClr val="accent1">
              <a:lumMod val="20000"/>
              <a:lumOff val="80000"/>
            </a:schemeClr>
          </a:solidFill>
          <a:ln w="6251" cap="flat">
            <a:noFill/>
            <a:prstDash val="solid"/>
            <a:miter/>
          </a:ln>
        </p:spPr>
        <p:txBody>
          <a:bodyPr rtlCol="0" anchor="ctr"/>
          <a:lstStyle/>
          <a:p>
            <a:pPr algn="ctr"/>
            <a:r>
              <a:rPr lang="en-US" sz="1100" dirty="0"/>
              <a:t>Session Manager</a:t>
            </a:r>
          </a:p>
        </p:txBody>
      </p:sp>
      <p:sp>
        <p:nvSpPr>
          <p:cNvPr id="32" name="Freeform: Shape 31">
            <a:extLst>
              <a:ext uri="{FF2B5EF4-FFF2-40B4-BE49-F238E27FC236}">
                <a16:creationId xmlns:a16="http://schemas.microsoft.com/office/drawing/2014/main" id="{409B5DA7-7BEE-479E-AC1F-CE3A54CE9574}"/>
              </a:ext>
            </a:extLst>
          </p:cNvPr>
          <p:cNvSpPr/>
          <p:nvPr/>
        </p:nvSpPr>
        <p:spPr>
          <a:xfrm>
            <a:off x="5158936" y="5320943"/>
            <a:ext cx="1445430" cy="336603"/>
          </a:xfrm>
          <a:custGeom>
            <a:avLst/>
            <a:gdLst>
              <a:gd name="connsiteX0" fmla="*/ 0 w 1352315"/>
              <a:gd name="connsiteY0" fmla="*/ 0 h 336602"/>
              <a:gd name="connsiteX1" fmla="*/ 1355859 w 1352315"/>
              <a:gd name="connsiteY1" fmla="*/ 0 h 336602"/>
              <a:gd name="connsiteX2" fmla="*/ 1355859 w 1352315"/>
              <a:gd name="connsiteY2" fmla="*/ 338611 h 336602"/>
              <a:gd name="connsiteX3" fmla="*/ 0 w 1352315"/>
              <a:gd name="connsiteY3" fmla="*/ 338611 h 336602"/>
            </a:gdLst>
            <a:ahLst/>
            <a:cxnLst>
              <a:cxn ang="0">
                <a:pos x="connsiteX0" y="connsiteY0"/>
              </a:cxn>
              <a:cxn ang="0">
                <a:pos x="connsiteX1" y="connsiteY1"/>
              </a:cxn>
              <a:cxn ang="0">
                <a:pos x="connsiteX2" y="connsiteY2"/>
              </a:cxn>
              <a:cxn ang="0">
                <a:pos x="connsiteX3" y="connsiteY3"/>
              </a:cxn>
            </a:cxnLst>
            <a:rect l="l" t="t" r="r" b="b"/>
            <a:pathLst>
              <a:path w="1352315" h="336602">
                <a:moveTo>
                  <a:pt x="0" y="0"/>
                </a:moveTo>
                <a:lnTo>
                  <a:pt x="1355859" y="0"/>
                </a:lnTo>
                <a:lnTo>
                  <a:pt x="1355859" y="338611"/>
                </a:lnTo>
                <a:lnTo>
                  <a:pt x="0" y="338611"/>
                </a:lnTo>
                <a:close/>
              </a:path>
            </a:pathLst>
          </a:custGeom>
          <a:solidFill>
            <a:schemeClr val="accent1">
              <a:lumMod val="20000"/>
              <a:lumOff val="80000"/>
            </a:schemeClr>
          </a:solidFill>
          <a:ln w="6251" cap="flat">
            <a:noFill/>
            <a:prstDash val="solid"/>
            <a:miter/>
          </a:ln>
        </p:spPr>
        <p:txBody>
          <a:bodyPr rtlCol="0" anchor="ctr"/>
          <a:lstStyle/>
          <a:p>
            <a:pPr algn="ctr"/>
            <a:r>
              <a:rPr lang="en-US" sz="1100" dirty="0"/>
              <a:t>Integration Layer</a:t>
            </a:r>
          </a:p>
        </p:txBody>
      </p:sp>
      <p:grpSp>
        <p:nvGrpSpPr>
          <p:cNvPr id="36" name="Group 35">
            <a:extLst>
              <a:ext uri="{FF2B5EF4-FFF2-40B4-BE49-F238E27FC236}">
                <a16:creationId xmlns:a16="http://schemas.microsoft.com/office/drawing/2014/main" id="{1D430FB6-77CD-4892-934B-3AB990371B00}"/>
              </a:ext>
            </a:extLst>
          </p:cNvPr>
          <p:cNvGrpSpPr/>
          <p:nvPr/>
        </p:nvGrpSpPr>
        <p:grpSpPr>
          <a:xfrm>
            <a:off x="4975999" y="2797355"/>
            <a:ext cx="2240002" cy="274320"/>
            <a:chOff x="4903149" y="2797355"/>
            <a:chExt cx="2240002" cy="274320"/>
          </a:xfrm>
        </p:grpSpPr>
        <p:pic>
          <p:nvPicPr>
            <p:cNvPr id="34" name="Picture 33">
              <a:extLst>
                <a:ext uri="{FF2B5EF4-FFF2-40B4-BE49-F238E27FC236}">
                  <a16:creationId xmlns:a16="http://schemas.microsoft.com/office/drawing/2014/main" id="{DD420804-7F18-40E4-84D6-56D2E8EA9F24}"/>
                </a:ext>
              </a:extLst>
            </p:cNvPr>
            <p:cNvPicPr>
              <a:picLocks noChangeAspect="1"/>
            </p:cNvPicPr>
            <p:nvPr/>
          </p:nvPicPr>
          <p:blipFill rotWithShape="1">
            <a:blip r:embed="rId2"/>
            <a:srcRect l="3880" t="18826" r="69747" b="9207"/>
            <a:stretch/>
          </p:blipFill>
          <p:spPr>
            <a:xfrm>
              <a:off x="4903149" y="2797355"/>
              <a:ext cx="281470" cy="274320"/>
            </a:xfrm>
            <a:prstGeom prst="roundRect">
              <a:avLst/>
            </a:prstGeom>
          </p:spPr>
        </p:pic>
        <p:sp>
          <p:nvSpPr>
            <p:cNvPr id="35" name="TextBox 34">
              <a:extLst>
                <a:ext uri="{FF2B5EF4-FFF2-40B4-BE49-F238E27FC236}">
                  <a16:creationId xmlns:a16="http://schemas.microsoft.com/office/drawing/2014/main" id="{F898BE5F-671B-43C1-AD7C-CCEA3475EBB8}"/>
                </a:ext>
              </a:extLst>
            </p:cNvPr>
            <p:cNvSpPr txBox="1"/>
            <p:nvPr/>
          </p:nvSpPr>
          <p:spPr bwMode="gray">
            <a:xfrm>
              <a:off x="5252050" y="2798067"/>
              <a:ext cx="1891101" cy="272896"/>
            </a:xfrm>
            <a:prstGeom prst="rect">
              <a:avLst/>
            </a:prstGeom>
          </p:spPr>
          <p:txBody>
            <a:bodyPr wrap="square" lIns="0" rIns="0" rtlCol="0" anchor="b" anchorCtr="0">
              <a:normAutofit/>
            </a:bodyPr>
            <a:lstStyle/>
            <a:p>
              <a:pPr>
                <a:lnSpc>
                  <a:spcPts val="900"/>
                </a:lnSpc>
              </a:pPr>
              <a:r>
                <a:rPr lang="en-US" sz="1100" b="1" dirty="0">
                  <a:solidFill>
                    <a:schemeClr val="tx1"/>
                  </a:solidFill>
                </a:rPr>
                <a:t>Mendix Runtime Engine</a:t>
              </a:r>
            </a:p>
          </p:txBody>
        </p:sp>
      </p:grpSp>
      <p:sp>
        <p:nvSpPr>
          <p:cNvPr id="37" name="Freeform 36">
            <a:extLst>
              <a:ext uri="{FF2B5EF4-FFF2-40B4-BE49-F238E27FC236}">
                <a16:creationId xmlns:a16="http://schemas.microsoft.com/office/drawing/2014/main" id="{F6259B7C-804A-4592-848D-35665714CCB1}"/>
              </a:ext>
            </a:extLst>
          </p:cNvPr>
          <p:cNvSpPr>
            <a:spLocks noChangeAspect="1" noEditPoints="1"/>
          </p:cNvSpPr>
          <p:nvPr/>
        </p:nvSpPr>
        <p:spPr bwMode="auto">
          <a:xfrm>
            <a:off x="2777447" y="3739608"/>
            <a:ext cx="367631" cy="367631"/>
          </a:xfrm>
          <a:custGeom>
            <a:avLst/>
            <a:gdLst>
              <a:gd name="T0" fmla="*/ 324 w 512"/>
              <a:gd name="T1" fmla="*/ 194 h 512"/>
              <a:gd name="T2" fmla="*/ 330 w 512"/>
              <a:gd name="T3" fmla="*/ 167 h 512"/>
              <a:gd name="T4" fmla="*/ 400 w 512"/>
              <a:gd name="T5" fmla="*/ 182 h 512"/>
              <a:gd name="T6" fmla="*/ 386 w 512"/>
              <a:gd name="T7" fmla="*/ 223 h 512"/>
              <a:gd name="T8" fmla="*/ 351 w 512"/>
              <a:gd name="T9" fmla="*/ 247 h 512"/>
              <a:gd name="T10" fmla="*/ 312 w 512"/>
              <a:gd name="T11" fmla="*/ 243 h 512"/>
              <a:gd name="T12" fmla="*/ 278 w 512"/>
              <a:gd name="T13" fmla="*/ 222 h 512"/>
              <a:gd name="T14" fmla="*/ 264 w 512"/>
              <a:gd name="T15" fmla="*/ 183 h 512"/>
              <a:gd name="T16" fmla="*/ 275 w 512"/>
              <a:gd name="T17" fmla="*/ 144 h 512"/>
              <a:gd name="T18" fmla="*/ 308 w 512"/>
              <a:gd name="T19" fmla="*/ 119 h 512"/>
              <a:gd name="T20" fmla="*/ 331 w 512"/>
              <a:gd name="T21" fmla="*/ 128 h 512"/>
              <a:gd name="T22" fmla="*/ 364 w 512"/>
              <a:gd name="T23" fmla="*/ 136 h 512"/>
              <a:gd name="T24" fmla="*/ 384 w 512"/>
              <a:gd name="T25" fmla="*/ 164 h 512"/>
              <a:gd name="T26" fmla="*/ 320 w 512"/>
              <a:gd name="T27" fmla="*/ 147 h 512"/>
              <a:gd name="T28" fmla="*/ 330 w 512"/>
              <a:gd name="T29" fmla="*/ 217 h 512"/>
              <a:gd name="T30" fmla="*/ 512 w 512"/>
              <a:gd name="T31" fmla="*/ 256 h 512"/>
              <a:gd name="T32" fmla="*/ 512 w 512"/>
              <a:gd name="T33" fmla="*/ 256 h 512"/>
              <a:gd name="T34" fmla="*/ 268 w 512"/>
              <a:gd name="T35" fmla="*/ 290 h 512"/>
              <a:gd name="T36" fmla="*/ 236 w 512"/>
              <a:gd name="T37" fmla="*/ 251 h 512"/>
              <a:gd name="T38" fmla="*/ 187 w 512"/>
              <a:gd name="T39" fmla="*/ 238 h 512"/>
              <a:gd name="T40" fmla="*/ 140 w 512"/>
              <a:gd name="T41" fmla="*/ 256 h 512"/>
              <a:gd name="T42" fmla="*/ 113 w 512"/>
              <a:gd name="T43" fmla="*/ 299 h 512"/>
              <a:gd name="T44" fmla="*/ 115 w 512"/>
              <a:gd name="T45" fmla="*/ 350 h 512"/>
              <a:gd name="T46" fmla="*/ 147 w 512"/>
              <a:gd name="T47" fmla="*/ 388 h 512"/>
              <a:gd name="T48" fmla="*/ 196 w 512"/>
              <a:gd name="T49" fmla="*/ 401 h 512"/>
              <a:gd name="T50" fmla="*/ 237 w 512"/>
              <a:gd name="T51" fmla="*/ 383 h 512"/>
              <a:gd name="T52" fmla="*/ 266 w 512"/>
              <a:gd name="T53" fmla="*/ 345 h 512"/>
              <a:gd name="T54" fmla="*/ 410 w 512"/>
              <a:gd name="T55" fmla="*/ 163 h 512"/>
              <a:gd name="T56" fmla="*/ 384 w 512"/>
              <a:gd name="T57" fmla="*/ 119 h 512"/>
              <a:gd name="T58" fmla="*/ 337 w 512"/>
              <a:gd name="T59" fmla="*/ 99 h 512"/>
              <a:gd name="T60" fmla="*/ 288 w 512"/>
              <a:gd name="T61" fmla="*/ 111 h 512"/>
              <a:gd name="T62" fmla="*/ 255 w 512"/>
              <a:gd name="T63" fmla="*/ 149 h 512"/>
              <a:gd name="T64" fmla="*/ 251 w 512"/>
              <a:gd name="T65" fmla="*/ 199 h 512"/>
              <a:gd name="T66" fmla="*/ 277 w 512"/>
              <a:gd name="T67" fmla="*/ 243 h 512"/>
              <a:gd name="T68" fmla="*/ 323 w 512"/>
              <a:gd name="T69" fmla="*/ 263 h 512"/>
              <a:gd name="T70" fmla="*/ 358 w 512"/>
              <a:gd name="T71" fmla="*/ 270 h 512"/>
              <a:gd name="T72" fmla="*/ 405 w 512"/>
              <a:gd name="T73" fmla="*/ 237 h 512"/>
              <a:gd name="T74" fmla="*/ 423 w 512"/>
              <a:gd name="T75" fmla="*/ 182 h 512"/>
              <a:gd name="T76" fmla="*/ 179 w 512"/>
              <a:gd name="T77" fmla="*/ 313 h 512"/>
              <a:gd name="T78" fmla="*/ 204 w 512"/>
              <a:gd name="T79" fmla="*/ 326 h 512"/>
              <a:gd name="T80" fmla="*/ 262 w 512"/>
              <a:gd name="T81" fmla="*/ 321 h 512"/>
              <a:gd name="T82" fmla="*/ 248 w 512"/>
              <a:gd name="T83" fmla="*/ 361 h 512"/>
              <a:gd name="T84" fmla="*/ 212 w 512"/>
              <a:gd name="T85" fmla="*/ 386 h 512"/>
              <a:gd name="T86" fmla="*/ 173 w 512"/>
              <a:gd name="T87" fmla="*/ 382 h 512"/>
              <a:gd name="T88" fmla="*/ 139 w 512"/>
              <a:gd name="T89" fmla="*/ 360 h 512"/>
              <a:gd name="T90" fmla="*/ 125 w 512"/>
              <a:gd name="T91" fmla="*/ 321 h 512"/>
              <a:gd name="T92" fmla="*/ 137 w 512"/>
              <a:gd name="T93" fmla="*/ 282 h 512"/>
              <a:gd name="T94" fmla="*/ 169 w 512"/>
              <a:gd name="T95" fmla="*/ 258 h 512"/>
              <a:gd name="T96" fmla="*/ 193 w 512"/>
              <a:gd name="T97" fmla="*/ 266 h 512"/>
              <a:gd name="T98" fmla="*/ 226 w 512"/>
              <a:gd name="T99" fmla="*/ 274 h 512"/>
              <a:gd name="T100" fmla="*/ 246 w 512"/>
              <a:gd name="T101" fmla="*/ 303 h 512"/>
              <a:gd name="T102" fmla="*/ 181 w 512"/>
              <a:gd name="T103" fmla="*/ 286 h 512"/>
              <a:gd name="T104" fmla="*/ 192 w 512"/>
              <a:gd name="T105" fmla="*/ 355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12" h="512">
                <a:moveTo>
                  <a:pt x="344" y="177"/>
                </a:moveTo>
                <a:cubicBezTo>
                  <a:pt x="345" y="180"/>
                  <a:pt x="345" y="184"/>
                  <a:pt x="343" y="188"/>
                </a:cubicBezTo>
                <a:cubicBezTo>
                  <a:pt x="341" y="191"/>
                  <a:pt x="338" y="193"/>
                  <a:pt x="335" y="195"/>
                </a:cubicBezTo>
                <a:cubicBezTo>
                  <a:pt x="331" y="196"/>
                  <a:pt x="327" y="195"/>
                  <a:pt x="324" y="194"/>
                </a:cubicBezTo>
                <a:cubicBezTo>
                  <a:pt x="320" y="192"/>
                  <a:pt x="318" y="189"/>
                  <a:pt x="317" y="185"/>
                </a:cubicBezTo>
                <a:cubicBezTo>
                  <a:pt x="316" y="182"/>
                  <a:pt x="316" y="178"/>
                  <a:pt x="318" y="174"/>
                </a:cubicBezTo>
                <a:cubicBezTo>
                  <a:pt x="320" y="171"/>
                  <a:pt x="322" y="169"/>
                  <a:pt x="326" y="167"/>
                </a:cubicBezTo>
                <a:cubicBezTo>
                  <a:pt x="328" y="167"/>
                  <a:pt x="329" y="167"/>
                  <a:pt x="330" y="167"/>
                </a:cubicBezTo>
                <a:cubicBezTo>
                  <a:pt x="333" y="167"/>
                  <a:pt x="335" y="167"/>
                  <a:pt x="337" y="168"/>
                </a:cubicBezTo>
                <a:cubicBezTo>
                  <a:pt x="340" y="170"/>
                  <a:pt x="343" y="173"/>
                  <a:pt x="344" y="177"/>
                </a:cubicBezTo>
                <a:close/>
                <a:moveTo>
                  <a:pt x="397" y="179"/>
                </a:moveTo>
                <a:cubicBezTo>
                  <a:pt x="398" y="180"/>
                  <a:pt x="399" y="181"/>
                  <a:pt x="400" y="182"/>
                </a:cubicBezTo>
                <a:cubicBezTo>
                  <a:pt x="399" y="183"/>
                  <a:pt x="398" y="184"/>
                  <a:pt x="397" y="185"/>
                </a:cubicBezTo>
                <a:cubicBezTo>
                  <a:pt x="392" y="189"/>
                  <a:pt x="386" y="193"/>
                  <a:pt x="384" y="199"/>
                </a:cubicBezTo>
                <a:cubicBezTo>
                  <a:pt x="382" y="206"/>
                  <a:pt x="384" y="212"/>
                  <a:pt x="385" y="218"/>
                </a:cubicBezTo>
                <a:cubicBezTo>
                  <a:pt x="386" y="220"/>
                  <a:pt x="386" y="221"/>
                  <a:pt x="386" y="223"/>
                </a:cubicBezTo>
                <a:cubicBezTo>
                  <a:pt x="385" y="223"/>
                  <a:pt x="383" y="223"/>
                  <a:pt x="382" y="223"/>
                </a:cubicBezTo>
                <a:cubicBezTo>
                  <a:pt x="376" y="223"/>
                  <a:pt x="369" y="223"/>
                  <a:pt x="363" y="227"/>
                </a:cubicBezTo>
                <a:cubicBezTo>
                  <a:pt x="357" y="231"/>
                  <a:pt x="355" y="237"/>
                  <a:pt x="353" y="243"/>
                </a:cubicBezTo>
                <a:cubicBezTo>
                  <a:pt x="352" y="244"/>
                  <a:pt x="352" y="246"/>
                  <a:pt x="351" y="247"/>
                </a:cubicBezTo>
                <a:cubicBezTo>
                  <a:pt x="350" y="246"/>
                  <a:pt x="348" y="244"/>
                  <a:pt x="347" y="244"/>
                </a:cubicBezTo>
                <a:cubicBezTo>
                  <a:pt x="342" y="240"/>
                  <a:pt x="336" y="234"/>
                  <a:pt x="330" y="234"/>
                </a:cubicBezTo>
                <a:cubicBezTo>
                  <a:pt x="329" y="234"/>
                  <a:pt x="329" y="234"/>
                  <a:pt x="329" y="234"/>
                </a:cubicBezTo>
                <a:cubicBezTo>
                  <a:pt x="322" y="234"/>
                  <a:pt x="317" y="240"/>
                  <a:pt x="312" y="243"/>
                </a:cubicBezTo>
                <a:cubicBezTo>
                  <a:pt x="311" y="244"/>
                  <a:pt x="309" y="246"/>
                  <a:pt x="308" y="247"/>
                </a:cubicBezTo>
                <a:cubicBezTo>
                  <a:pt x="307" y="246"/>
                  <a:pt x="307" y="244"/>
                  <a:pt x="306" y="243"/>
                </a:cubicBezTo>
                <a:cubicBezTo>
                  <a:pt x="304" y="237"/>
                  <a:pt x="302" y="230"/>
                  <a:pt x="296" y="226"/>
                </a:cubicBezTo>
                <a:cubicBezTo>
                  <a:pt x="291" y="222"/>
                  <a:pt x="284" y="222"/>
                  <a:pt x="278" y="222"/>
                </a:cubicBezTo>
                <a:cubicBezTo>
                  <a:pt x="277" y="222"/>
                  <a:pt x="275" y="222"/>
                  <a:pt x="273" y="221"/>
                </a:cubicBezTo>
                <a:cubicBezTo>
                  <a:pt x="274" y="220"/>
                  <a:pt x="274" y="218"/>
                  <a:pt x="274" y="217"/>
                </a:cubicBezTo>
                <a:cubicBezTo>
                  <a:pt x="276" y="211"/>
                  <a:pt x="278" y="204"/>
                  <a:pt x="276" y="198"/>
                </a:cubicBezTo>
                <a:cubicBezTo>
                  <a:pt x="274" y="191"/>
                  <a:pt x="269" y="187"/>
                  <a:pt x="264" y="183"/>
                </a:cubicBezTo>
                <a:cubicBezTo>
                  <a:pt x="263" y="182"/>
                  <a:pt x="261" y="181"/>
                  <a:pt x="260" y="180"/>
                </a:cubicBezTo>
                <a:cubicBezTo>
                  <a:pt x="262" y="179"/>
                  <a:pt x="263" y="178"/>
                  <a:pt x="264" y="177"/>
                </a:cubicBezTo>
                <a:cubicBezTo>
                  <a:pt x="269" y="173"/>
                  <a:pt x="275" y="169"/>
                  <a:pt x="277" y="163"/>
                </a:cubicBezTo>
                <a:cubicBezTo>
                  <a:pt x="279" y="156"/>
                  <a:pt x="277" y="150"/>
                  <a:pt x="275" y="144"/>
                </a:cubicBezTo>
                <a:cubicBezTo>
                  <a:pt x="275" y="142"/>
                  <a:pt x="275" y="141"/>
                  <a:pt x="274" y="139"/>
                </a:cubicBezTo>
                <a:cubicBezTo>
                  <a:pt x="276" y="139"/>
                  <a:pt x="278" y="139"/>
                  <a:pt x="279" y="139"/>
                </a:cubicBezTo>
                <a:cubicBezTo>
                  <a:pt x="285" y="139"/>
                  <a:pt x="292" y="139"/>
                  <a:pt x="298" y="135"/>
                </a:cubicBezTo>
                <a:cubicBezTo>
                  <a:pt x="303" y="131"/>
                  <a:pt x="306" y="125"/>
                  <a:pt x="308" y="119"/>
                </a:cubicBezTo>
                <a:cubicBezTo>
                  <a:pt x="308" y="118"/>
                  <a:pt x="309" y="116"/>
                  <a:pt x="310" y="115"/>
                </a:cubicBezTo>
                <a:cubicBezTo>
                  <a:pt x="311" y="116"/>
                  <a:pt x="313" y="118"/>
                  <a:pt x="314" y="118"/>
                </a:cubicBezTo>
                <a:cubicBezTo>
                  <a:pt x="319" y="122"/>
                  <a:pt x="324" y="128"/>
                  <a:pt x="331" y="128"/>
                </a:cubicBezTo>
                <a:cubicBezTo>
                  <a:pt x="331" y="128"/>
                  <a:pt x="331" y="128"/>
                  <a:pt x="331" y="128"/>
                </a:cubicBezTo>
                <a:cubicBezTo>
                  <a:pt x="338" y="128"/>
                  <a:pt x="344" y="122"/>
                  <a:pt x="349" y="119"/>
                </a:cubicBezTo>
                <a:cubicBezTo>
                  <a:pt x="350" y="118"/>
                  <a:pt x="352" y="116"/>
                  <a:pt x="353" y="115"/>
                </a:cubicBezTo>
                <a:cubicBezTo>
                  <a:pt x="353" y="116"/>
                  <a:pt x="354" y="118"/>
                  <a:pt x="354" y="119"/>
                </a:cubicBezTo>
                <a:cubicBezTo>
                  <a:pt x="356" y="125"/>
                  <a:pt x="359" y="132"/>
                  <a:pt x="364" y="136"/>
                </a:cubicBezTo>
                <a:cubicBezTo>
                  <a:pt x="370" y="140"/>
                  <a:pt x="377" y="140"/>
                  <a:pt x="383" y="140"/>
                </a:cubicBezTo>
                <a:cubicBezTo>
                  <a:pt x="384" y="140"/>
                  <a:pt x="386" y="140"/>
                  <a:pt x="387" y="141"/>
                </a:cubicBezTo>
                <a:cubicBezTo>
                  <a:pt x="387" y="142"/>
                  <a:pt x="387" y="144"/>
                  <a:pt x="386" y="145"/>
                </a:cubicBezTo>
                <a:cubicBezTo>
                  <a:pt x="384" y="151"/>
                  <a:pt x="382" y="158"/>
                  <a:pt x="384" y="164"/>
                </a:cubicBezTo>
                <a:cubicBezTo>
                  <a:pt x="386" y="171"/>
                  <a:pt x="392" y="175"/>
                  <a:pt x="397" y="179"/>
                </a:cubicBezTo>
                <a:close/>
                <a:moveTo>
                  <a:pt x="364" y="170"/>
                </a:moveTo>
                <a:cubicBezTo>
                  <a:pt x="361" y="161"/>
                  <a:pt x="355" y="154"/>
                  <a:pt x="347" y="150"/>
                </a:cubicBezTo>
                <a:cubicBezTo>
                  <a:pt x="338" y="145"/>
                  <a:pt x="329" y="144"/>
                  <a:pt x="320" y="147"/>
                </a:cubicBezTo>
                <a:cubicBezTo>
                  <a:pt x="311" y="150"/>
                  <a:pt x="303" y="156"/>
                  <a:pt x="299" y="164"/>
                </a:cubicBezTo>
                <a:cubicBezTo>
                  <a:pt x="294" y="173"/>
                  <a:pt x="294" y="182"/>
                  <a:pt x="296" y="192"/>
                </a:cubicBezTo>
                <a:cubicBezTo>
                  <a:pt x="299" y="201"/>
                  <a:pt x="305" y="208"/>
                  <a:pt x="314" y="212"/>
                </a:cubicBezTo>
                <a:cubicBezTo>
                  <a:pt x="319" y="215"/>
                  <a:pt x="325" y="217"/>
                  <a:pt x="330" y="217"/>
                </a:cubicBezTo>
                <a:cubicBezTo>
                  <a:pt x="334" y="217"/>
                  <a:pt x="337" y="216"/>
                  <a:pt x="341" y="215"/>
                </a:cubicBezTo>
                <a:cubicBezTo>
                  <a:pt x="350" y="212"/>
                  <a:pt x="357" y="206"/>
                  <a:pt x="362" y="198"/>
                </a:cubicBezTo>
                <a:cubicBezTo>
                  <a:pt x="366" y="189"/>
                  <a:pt x="367" y="180"/>
                  <a:pt x="364" y="17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284" y="321"/>
                </a:moveTo>
                <a:cubicBezTo>
                  <a:pt x="285" y="312"/>
                  <a:pt x="277" y="306"/>
                  <a:pt x="271" y="301"/>
                </a:cubicBezTo>
                <a:cubicBezTo>
                  <a:pt x="270" y="300"/>
                  <a:pt x="267" y="298"/>
                  <a:pt x="266" y="297"/>
                </a:cubicBezTo>
                <a:cubicBezTo>
                  <a:pt x="266" y="295"/>
                  <a:pt x="267" y="292"/>
                  <a:pt x="268" y="290"/>
                </a:cubicBezTo>
                <a:cubicBezTo>
                  <a:pt x="270" y="283"/>
                  <a:pt x="273" y="274"/>
                  <a:pt x="267" y="266"/>
                </a:cubicBezTo>
                <a:cubicBezTo>
                  <a:pt x="262" y="258"/>
                  <a:pt x="252" y="258"/>
                  <a:pt x="245" y="258"/>
                </a:cubicBezTo>
                <a:cubicBezTo>
                  <a:pt x="243" y="258"/>
                  <a:pt x="240" y="257"/>
                  <a:pt x="238" y="257"/>
                </a:cubicBezTo>
                <a:cubicBezTo>
                  <a:pt x="238" y="256"/>
                  <a:pt x="237" y="253"/>
                  <a:pt x="236" y="251"/>
                </a:cubicBezTo>
                <a:cubicBezTo>
                  <a:pt x="234" y="244"/>
                  <a:pt x="231" y="235"/>
                  <a:pt x="222" y="232"/>
                </a:cubicBezTo>
                <a:cubicBezTo>
                  <a:pt x="213" y="229"/>
                  <a:pt x="204" y="234"/>
                  <a:pt x="199" y="238"/>
                </a:cubicBezTo>
                <a:cubicBezTo>
                  <a:pt x="197" y="239"/>
                  <a:pt x="194" y="241"/>
                  <a:pt x="193" y="242"/>
                </a:cubicBezTo>
                <a:cubicBezTo>
                  <a:pt x="191" y="241"/>
                  <a:pt x="189" y="239"/>
                  <a:pt x="187" y="238"/>
                </a:cubicBezTo>
                <a:cubicBezTo>
                  <a:pt x="182" y="234"/>
                  <a:pt x="173" y="228"/>
                  <a:pt x="164" y="231"/>
                </a:cubicBezTo>
                <a:cubicBezTo>
                  <a:pt x="155" y="234"/>
                  <a:pt x="152" y="243"/>
                  <a:pt x="149" y="250"/>
                </a:cubicBezTo>
                <a:cubicBezTo>
                  <a:pt x="148" y="252"/>
                  <a:pt x="147" y="255"/>
                  <a:pt x="147" y="256"/>
                </a:cubicBezTo>
                <a:cubicBezTo>
                  <a:pt x="145" y="256"/>
                  <a:pt x="142" y="256"/>
                  <a:pt x="140" y="256"/>
                </a:cubicBezTo>
                <a:cubicBezTo>
                  <a:pt x="133" y="256"/>
                  <a:pt x="123" y="257"/>
                  <a:pt x="117" y="264"/>
                </a:cubicBezTo>
                <a:cubicBezTo>
                  <a:pt x="112" y="272"/>
                  <a:pt x="114" y="281"/>
                  <a:pt x="116" y="288"/>
                </a:cubicBezTo>
                <a:cubicBezTo>
                  <a:pt x="117" y="290"/>
                  <a:pt x="118" y="293"/>
                  <a:pt x="118" y="295"/>
                </a:cubicBezTo>
                <a:cubicBezTo>
                  <a:pt x="117" y="296"/>
                  <a:pt x="114" y="298"/>
                  <a:pt x="113" y="299"/>
                </a:cubicBezTo>
                <a:cubicBezTo>
                  <a:pt x="107" y="303"/>
                  <a:pt x="99" y="309"/>
                  <a:pt x="99" y="318"/>
                </a:cubicBezTo>
                <a:cubicBezTo>
                  <a:pt x="99" y="328"/>
                  <a:pt x="106" y="334"/>
                  <a:pt x="112" y="338"/>
                </a:cubicBezTo>
                <a:cubicBezTo>
                  <a:pt x="114" y="340"/>
                  <a:pt x="117" y="342"/>
                  <a:pt x="117" y="342"/>
                </a:cubicBezTo>
                <a:cubicBezTo>
                  <a:pt x="117" y="344"/>
                  <a:pt x="116" y="347"/>
                  <a:pt x="115" y="350"/>
                </a:cubicBezTo>
                <a:cubicBezTo>
                  <a:pt x="113" y="357"/>
                  <a:pt x="110" y="366"/>
                  <a:pt x="116" y="373"/>
                </a:cubicBezTo>
                <a:cubicBezTo>
                  <a:pt x="121" y="381"/>
                  <a:pt x="131" y="381"/>
                  <a:pt x="138" y="382"/>
                </a:cubicBezTo>
                <a:cubicBezTo>
                  <a:pt x="140" y="382"/>
                  <a:pt x="143" y="382"/>
                  <a:pt x="145" y="382"/>
                </a:cubicBezTo>
                <a:cubicBezTo>
                  <a:pt x="146" y="384"/>
                  <a:pt x="147" y="387"/>
                  <a:pt x="147" y="388"/>
                </a:cubicBezTo>
                <a:cubicBezTo>
                  <a:pt x="150" y="395"/>
                  <a:pt x="153" y="404"/>
                  <a:pt x="162" y="408"/>
                </a:cubicBezTo>
                <a:cubicBezTo>
                  <a:pt x="171" y="411"/>
                  <a:pt x="179" y="405"/>
                  <a:pt x="185" y="401"/>
                </a:cubicBezTo>
                <a:cubicBezTo>
                  <a:pt x="186" y="400"/>
                  <a:pt x="189" y="398"/>
                  <a:pt x="191" y="398"/>
                </a:cubicBezTo>
                <a:cubicBezTo>
                  <a:pt x="192" y="398"/>
                  <a:pt x="194" y="400"/>
                  <a:pt x="196" y="401"/>
                </a:cubicBezTo>
                <a:cubicBezTo>
                  <a:pt x="201" y="405"/>
                  <a:pt x="207" y="409"/>
                  <a:pt x="214" y="409"/>
                </a:cubicBezTo>
                <a:cubicBezTo>
                  <a:pt x="216" y="409"/>
                  <a:pt x="217" y="409"/>
                  <a:pt x="219" y="408"/>
                </a:cubicBezTo>
                <a:cubicBezTo>
                  <a:pt x="228" y="405"/>
                  <a:pt x="232" y="396"/>
                  <a:pt x="234" y="389"/>
                </a:cubicBezTo>
                <a:cubicBezTo>
                  <a:pt x="235" y="387"/>
                  <a:pt x="236" y="385"/>
                  <a:pt x="237" y="383"/>
                </a:cubicBezTo>
                <a:cubicBezTo>
                  <a:pt x="238" y="383"/>
                  <a:pt x="241" y="383"/>
                  <a:pt x="244" y="383"/>
                </a:cubicBezTo>
                <a:cubicBezTo>
                  <a:pt x="251" y="383"/>
                  <a:pt x="260" y="383"/>
                  <a:pt x="266" y="375"/>
                </a:cubicBezTo>
                <a:cubicBezTo>
                  <a:pt x="272" y="368"/>
                  <a:pt x="269" y="358"/>
                  <a:pt x="267" y="351"/>
                </a:cubicBezTo>
                <a:cubicBezTo>
                  <a:pt x="267" y="349"/>
                  <a:pt x="266" y="346"/>
                  <a:pt x="266" y="345"/>
                </a:cubicBezTo>
                <a:cubicBezTo>
                  <a:pt x="267" y="344"/>
                  <a:pt x="269" y="342"/>
                  <a:pt x="271" y="341"/>
                </a:cubicBezTo>
                <a:cubicBezTo>
                  <a:pt x="276" y="336"/>
                  <a:pt x="284" y="331"/>
                  <a:pt x="284" y="321"/>
                </a:cubicBezTo>
                <a:close/>
                <a:moveTo>
                  <a:pt x="423" y="182"/>
                </a:moveTo>
                <a:cubicBezTo>
                  <a:pt x="423" y="173"/>
                  <a:pt x="416" y="167"/>
                  <a:pt x="410" y="163"/>
                </a:cubicBezTo>
                <a:cubicBezTo>
                  <a:pt x="408" y="161"/>
                  <a:pt x="406" y="159"/>
                  <a:pt x="405" y="158"/>
                </a:cubicBezTo>
                <a:cubicBezTo>
                  <a:pt x="405" y="156"/>
                  <a:pt x="406" y="153"/>
                  <a:pt x="407" y="151"/>
                </a:cubicBezTo>
                <a:cubicBezTo>
                  <a:pt x="409" y="144"/>
                  <a:pt x="412" y="135"/>
                  <a:pt x="406" y="127"/>
                </a:cubicBezTo>
                <a:cubicBezTo>
                  <a:pt x="401" y="120"/>
                  <a:pt x="391" y="119"/>
                  <a:pt x="384" y="119"/>
                </a:cubicBezTo>
                <a:cubicBezTo>
                  <a:pt x="382" y="119"/>
                  <a:pt x="379" y="119"/>
                  <a:pt x="377" y="118"/>
                </a:cubicBezTo>
                <a:cubicBezTo>
                  <a:pt x="376" y="117"/>
                  <a:pt x="375" y="114"/>
                  <a:pt x="375" y="112"/>
                </a:cubicBezTo>
                <a:cubicBezTo>
                  <a:pt x="372" y="105"/>
                  <a:pt x="369" y="96"/>
                  <a:pt x="360" y="93"/>
                </a:cubicBezTo>
                <a:cubicBezTo>
                  <a:pt x="351" y="90"/>
                  <a:pt x="343" y="95"/>
                  <a:pt x="337" y="99"/>
                </a:cubicBezTo>
                <a:cubicBezTo>
                  <a:pt x="336" y="101"/>
                  <a:pt x="333" y="102"/>
                  <a:pt x="331" y="103"/>
                </a:cubicBezTo>
                <a:cubicBezTo>
                  <a:pt x="330" y="102"/>
                  <a:pt x="328" y="101"/>
                  <a:pt x="326" y="99"/>
                </a:cubicBezTo>
                <a:cubicBezTo>
                  <a:pt x="320" y="95"/>
                  <a:pt x="312" y="89"/>
                  <a:pt x="303" y="92"/>
                </a:cubicBezTo>
                <a:cubicBezTo>
                  <a:pt x="294" y="95"/>
                  <a:pt x="290" y="105"/>
                  <a:pt x="288" y="111"/>
                </a:cubicBezTo>
                <a:cubicBezTo>
                  <a:pt x="287" y="113"/>
                  <a:pt x="286" y="116"/>
                  <a:pt x="285" y="117"/>
                </a:cubicBezTo>
                <a:cubicBezTo>
                  <a:pt x="284" y="118"/>
                  <a:pt x="281" y="118"/>
                  <a:pt x="279" y="118"/>
                </a:cubicBezTo>
                <a:cubicBezTo>
                  <a:pt x="271" y="118"/>
                  <a:pt x="262" y="118"/>
                  <a:pt x="256" y="125"/>
                </a:cubicBezTo>
                <a:cubicBezTo>
                  <a:pt x="250" y="133"/>
                  <a:pt x="253" y="142"/>
                  <a:pt x="255" y="149"/>
                </a:cubicBezTo>
                <a:cubicBezTo>
                  <a:pt x="255" y="151"/>
                  <a:pt x="256" y="154"/>
                  <a:pt x="256" y="156"/>
                </a:cubicBezTo>
                <a:cubicBezTo>
                  <a:pt x="255" y="157"/>
                  <a:pt x="253" y="159"/>
                  <a:pt x="251" y="160"/>
                </a:cubicBezTo>
                <a:cubicBezTo>
                  <a:pt x="246" y="164"/>
                  <a:pt x="238" y="170"/>
                  <a:pt x="238" y="180"/>
                </a:cubicBezTo>
                <a:cubicBezTo>
                  <a:pt x="237" y="189"/>
                  <a:pt x="245" y="195"/>
                  <a:pt x="251" y="199"/>
                </a:cubicBezTo>
                <a:cubicBezTo>
                  <a:pt x="252" y="201"/>
                  <a:pt x="255" y="203"/>
                  <a:pt x="256" y="204"/>
                </a:cubicBezTo>
                <a:cubicBezTo>
                  <a:pt x="256" y="205"/>
                  <a:pt x="255" y="209"/>
                  <a:pt x="254" y="211"/>
                </a:cubicBezTo>
                <a:cubicBezTo>
                  <a:pt x="252" y="218"/>
                  <a:pt x="249" y="227"/>
                  <a:pt x="255" y="235"/>
                </a:cubicBezTo>
                <a:cubicBezTo>
                  <a:pt x="260" y="242"/>
                  <a:pt x="270" y="243"/>
                  <a:pt x="277" y="243"/>
                </a:cubicBezTo>
                <a:cubicBezTo>
                  <a:pt x="279" y="243"/>
                  <a:pt x="282" y="243"/>
                  <a:pt x="284" y="244"/>
                </a:cubicBezTo>
                <a:cubicBezTo>
                  <a:pt x="284" y="245"/>
                  <a:pt x="285" y="248"/>
                  <a:pt x="286" y="250"/>
                </a:cubicBezTo>
                <a:cubicBezTo>
                  <a:pt x="288" y="257"/>
                  <a:pt x="291" y="266"/>
                  <a:pt x="300" y="269"/>
                </a:cubicBezTo>
                <a:cubicBezTo>
                  <a:pt x="309" y="272"/>
                  <a:pt x="317" y="267"/>
                  <a:pt x="323" y="263"/>
                </a:cubicBezTo>
                <a:cubicBezTo>
                  <a:pt x="325" y="261"/>
                  <a:pt x="328" y="260"/>
                  <a:pt x="329" y="259"/>
                </a:cubicBezTo>
                <a:cubicBezTo>
                  <a:pt x="331" y="260"/>
                  <a:pt x="333" y="261"/>
                  <a:pt x="335" y="263"/>
                </a:cubicBezTo>
                <a:cubicBezTo>
                  <a:pt x="339" y="266"/>
                  <a:pt x="346" y="270"/>
                  <a:pt x="353" y="270"/>
                </a:cubicBezTo>
                <a:cubicBezTo>
                  <a:pt x="354" y="270"/>
                  <a:pt x="356" y="270"/>
                  <a:pt x="358" y="270"/>
                </a:cubicBezTo>
                <a:cubicBezTo>
                  <a:pt x="367" y="267"/>
                  <a:pt x="370" y="257"/>
                  <a:pt x="373" y="251"/>
                </a:cubicBezTo>
                <a:cubicBezTo>
                  <a:pt x="374" y="249"/>
                  <a:pt x="375" y="246"/>
                  <a:pt x="375" y="245"/>
                </a:cubicBezTo>
                <a:cubicBezTo>
                  <a:pt x="377" y="244"/>
                  <a:pt x="380" y="244"/>
                  <a:pt x="382" y="244"/>
                </a:cubicBezTo>
                <a:cubicBezTo>
                  <a:pt x="389" y="244"/>
                  <a:pt x="399" y="244"/>
                  <a:pt x="405" y="237"/>
                </a:cubicBezTo>
                <a:cubicBezTo>
                  <a:pt x="410" y="229"/>
                  <a:pt x="408" y="220"/>
                  <a:pt x="406" y="213"/>
                </a:cubicBezTo>
                <a:cubicBezTo>
                  <a:pt x="405" y="211"/>
                  <a:pt x="404" y="208"/>
                  <a:pt x="404" y="206"/>
                </a:cubicBezTo>
                <a:cubicBezTo>
                  <a:pt x="405" y="205"/>
                  <a:pt x="408" y="203"/>
                  <a:pt x="409" y="202"/>
                </a:cubicBezTo>
                <a:cubicBezTo>
                  <a:pt x="415" y="198"/>
                  <a:pt x="423" y="192"/>
                  <a:pt x="423" y="182"/>
                </a:cubicBezTo>
                <a:close/>
                <a:moveTo>
                  <a:pt x="198" y="307"/>
                </a:moveTo>
                <a:cubicBezTo>
                  <a:pt x="196" y="306"/>
                  <a:pt x="194" y="305"/>
                  <a:pt x="192" y="305"/>
                </a:cubicBezTo>
                <a:cubicBezTo>
                  <a:pt x="190" y="305"/>
                  <a:pt x="189" y="306"/>
                  <a:pt x="187" y="306"/>
                </a:cubicBezTo>
                <a:cubicBezTo>
                  <a:pt x="184" y="307"/>
                  <a:pt x="181" y="310"/>
                  <a:pt x="179" y="313"/>
                </a:cubicBezTo>
                <a:cubicBezTo>
                  <a:pt x="177" y="316"/>
                  <a:pt x="177" y="320"/>
                  <a:pt x="178" y="324"/>
                </a:cubicBezTo>
                <a:cubicBezTo>
                  <a:pt x="179" y="328"/>
                  <a:pt x="182" y="330"/>
                  <a:pt x="185" y="332"/>
                </a:cubicBezTo>
                <a:cubicBezTo>
                  <a:pt x="188" y="334"/>
                  <a:pt x="192" y="334"/>
                  <a:pt x="196" y="333"/>
                </a:cubicBezTo>
                <a:cubicBezTo>
                  <a:pt x="200" y="332"/>
                  <a:pt x="202" y="330"/>
                  <a:pt x="204" y="326"/>
                </a:cubicBezTo>
                <a:cubicBezTo>
                  <a:pt x="206" y="323"/>
                  <a:pt x="206" y="319"/>
                  <a:pt x="205" y="315"/>
                </a:cubicBezTo>
                <a:cubicBezTo>
                  <a:pt x="204" y="312"/>
                  <a:pt x="202" y="309"/>
                  <a:pt x="198" y="307"/>
                </a:cubicBezTo>
                <a:close/>
                <a:moveTo>
                  <a:pt x="258" y="318"/>
                </a:moveTo>
                <a:cubicBezTo>
                  <a:pt x="259" y="319"/>
                  <a:pt x="261" y="320"/>
                  <a:pt x="262" y="321"/>
                </a:cubicBezTo>
                <a:cubicBezTo>
                  <a:pt x="260" y="322"/>
                  <a:pt x="259" y="323"/>
                  <a:pt x="258" y="324"/>
                </a:cubicBezTo>
                <a:cubicBezTo>
                  <a:pt x="253" y="327"/>
                  <a:pt x="247" y="331"/>
                  <a:pt x="245" y="338"/>
                </a:cubicBezTo>
                <a:cubicBezTo>
                  <a:pt x="243" y="344"/>
                  <a:pt x="245" y="351"/>
                  <a:pt x="247" y="357"/>
                </a:cubicBezTo>
                <a:cubicBezTo>
                  <a:pt x="247" y="358"/>
                  <a:pt x="247" y="360"/>
                  <a:pt x="248" y="361"/>
                </a:cubicBezTo>
                <a:cubicBezTo>
                  <a:pt x="246" y="362"/>
                  <a:pt x="244" y="362"/>
                  <a:pt x="243" y="362"/>
                </a:cubicBezTo>
                <a:cubicBezTo>
                  <a:pt x="237" y="362"/>
                  <a:pt x="230" y="362"/>
                  <a:pt x="224" y="366"/>
                </a:cubicBezTo>
                <a:cubicBezTo>
                  <a:pt x="219" y="370"/>
                  <a:pt x="216" y="376"/>
                  <a:pt x="214" y="382"/>
                </a:cubicBezTo>
                <a:cubicBezTo>
                  <a:pt x="214" y="383"/>
                  <a:pt x="213" y="384"/>
                  <a:pt x="212" y="386"/>
                </a:cubicBezTo>
                <a:cubicBezTo>
                  <a:pt x="211" y="385"/>
                  <a:pt x="209" y="383"/>
                  <a:pt x="208" y="382"/>
                </a:cubicBezTo>
                <a:cubicBezTo>
                  <a:pt x="203" y="379"/>
                  <a:pt x="198" y="373"/>
                  <a:pt x="191" y="373"/>
                </a:cubicBezTo>
                <a:cubicBezTo>
                  <a:pt x="191" y="373"/>
                  <a:pt x="191" y="373"/>
                  <a:pt x="191" y="373"/>
                </a:cubicBezTo>
                <a:cubicBezTo>
                  <a:pt x="184" y="373"/>
                  <a:pt x="178" y="378"/>
                  <a:pt x="173" y="382"/>
                </a:cubicBezTo>
                <a:cubicBezTo>
                  <a:pt x="172" y="383"/>
                  <a:pt x="170" y="385"/>
                  <a:pt x="169" y="386"/>
                </a:cubicBezTo>
                <a:cubicBezTo>
                  <a:pt x="169" y="385"/>
                  <a:pt x="168" y="383"/>
                  <a:pt x="168" y="382"/>
                </a:cubicBezTo>
                <a:cubicBezTo>
                  <a:pt x="166" y="376"/>
                  <a:pt x="163" y="369"/>
                  <a:pt x="158" y="365"/>
                </a:cubicBezTo>
                <a:cubicBezTo>
                  <a:pt x="152" y="361"/>
                  <a:pt x="145" y="361"/>
                  <a:pt x="139" y="360"/>
                </a:cubicBezTo>
                <a:cubicBezTo>
                  <a:pt x="138" y="360"/>
                  <a:pt x="136" y="360"/>
                  <a:pt x="135" y="360"/>
                </a:cubicBezTo>
                <a:cubicBezTo>
                  <a:pt x="135" y="359"/>
                  <a:pt x="135" y="357"/>
                  <a:pt x="136" y="356"/>
                </a:cubicBezTo>
                <a:cubicBezTo>
                  <a:pt x="138" y="350"/>
                  <a:pt x="140" y="343"/>
                  <a:pt x="138" y="336"/>
                </a:cubicBezTo>
                <a:cubicBezTo>
                  <a:pt x="136" y="330"/>
                  <a:pt x="130" y="325"/>
                  <a:pt x="125" y="321"/>
                </a:cubicBezTo>
                <a:cubicBezTo>
                  <a:pt x="124" y="321"/>
                  <a:pt x="123" y="320"/>
                  <a:pt x="122" y="319"/>
                </a:cubicBezTo>
                <a:cubicBezTo>
                  <a:pt x="123" y="318"/>
                  <a:pt x="124" y="317"/>
                  <a:pt x="125" y="316"/>
                </a:cubicBezTo>
                <a:cubicBezTo>
                  <a:pt x="130" y="312"/>
                  <a:pt x="136" y="308"/>
                  <a:pt x="138" y="302"/>
                </a:cubicBezTo>
                <a:cubicBezTo>
                  <a:pt x="140" y="295"/>
                  <a:pt x="138" y="288"/>
                  <a:pt x="137" y="282"/>
                </a:cubicBezTo>
                <a:cubicBezTo>
                  <a:pt x="136" y="281"/>
                  <a:pt x="136" y="279"/>
                  <a:pt x="136" y="278"/>
                </a:cubicBezTo>
                <a:cubicBezTo>
                  <a:pt x="137" y="278"/>
                  <a:pt x="139" y="278"/>
                  <a:pt x="140" y="278"/>
                </a:cubicBezTo>
                <a:cubicBezTo>
                  <a:pt x="146" y="278"/>
                  <a:pt x="153" y="278"/>
                  <a:pt x="159" y="274"/>
                </a:cubicBezTo>
                <a:cubicBezTo>
                  <a:pt x="165" y="270"/>
                  <a:pt x="167" y="263"/>
                  <a:pt x="169" y="258"/>
                </a:cubicBezTo>
                <a:cubicBezTo>
                  <a:pt x="170" y="256"/>
                  <a:pt x="170" y="255"/>
                  <a:pt x="171" y="253"/>
                </a:cubicBezTo>
                <a:cubicBezTo>
                  <a:pt x="172" y="254"/>
                  <a:pt x="174" y="256"/>
                  <a:pt x="175" y="257"/>
                </a:cubicBezTo>
                <a:cubicBezTo>
                  <a:pt x="180" y="261"/>
                  <a:pt x="186" y="266"/>
                  <a:pt x="192" y="266"/>
                </a:cubicBezTo>
                <a:cubicBezTo>
                  <a:pt x="193" y="266"/>
                  <a:pt x="193" y="266"/>
                  <a:pt x="193" y="266"/>
                </a:cubicBezTo>
                <a:cubicBezTo>
                  <a:pt x="200" y="266"/>
                  <a:pt x="205" y="261"/>
                  <a:pt x="210" y="257"/>
                </a:cubicBezTo>
                <a:cubicBezTo>
                  <a:pt x="211" y="257"/>
                  <a:pt x="213" y="254"/>
                  <a:pt x="214" y="253"/>
                </a:cubicBezTo>
                <a:cubicBezTo>
                  <a:pt x="215" y="255"/>
                  <a:pt x="215" y="257"/>
                  <a:pt x="216" y="258"/>
                </a:cubicBezTo>
                <a:cubicBezTo>
                  <a:pt x="218" y="264"/>
                  <a:pt x="220" y="270"/>
                  <a:pt x="226" y="274"/>
                </a:cubicBezTo>
                <a:cubicBezTo>
                  <a:pt x="231" y="278"/>
                  <a:pt x="238" y="279"/>
                  <a:pt x="244" y="279"/>
                </a:cubicBezTo>
                <a:cubicBezTo>
                  <a:pt x="245" y="279"/>
                  <a:pt x="247" y="279"/>
                  <a:pt x="249" y="279"/>
                </a:cubicBezTo>
                <a:cubicBezTo>
                  <a:pt x="248" y="281"/>
                  <a:pt x="248" y="282"/>
                  <a:pt x="248" y="283"/>
                </a:cubicBezTo>
                <a:cubicBezTo>
                  <a:pt x="246" y="289"/>
                  <a:pt x="244" y="296"/>
                  <a:pt x="246" y="303"/>
                </a:cubicBezTo>
                <a:cubicBezTo>
                  <a:pt x="248" y="310"/>
                  <a:pt x="253" y="314"/>
                  <a:pt x="258" y="318"/>
                </a:cubicBezTo>
                <a:close/>
                <a:moveTo>
                  <a:pt x="226" y="309"/>
                </a:moveTo>
                <a:cubicBezTo>
                  <a:pt x="223" y="300"/>
                  <a:pt x="217" y="293"/>
                  <a:pt x="208" y="288"/>
                </a:cubicBezTo>
                <a:cubicBezTo>
                  <a:pt x="200" y="284"/>
                  <a:pt x="190" y="283"/>
                  <a:pt x="181" y="286"/>
                </a:cubicBezTo>
                <a:cubicBezTo>
                  <a:pt x="172" y="289"/>
                  <a:pt x="165" y="295"/>
                  <a:pt x="160" y="303"/>
                </a:cubicBezTo>
                <a:cubicBezTo>
                  <a:pt x="156" y="312"/>
                  <a:pt x="155" y="321"/>
                  <a:pt x="158" y="330"/>
                </a:cubicBezTo>
                <a:cubicBezTo>
                  <a:pt x="161" y="339"/>
                  <a:pt x="167" y="347"/>
                  <a:pt x="175" y="351"/>
                </a:cubicBezTo>
                <a:cubicBezTo>
                  <a:pt x="180" y="354"/>
                  <a:pt x="186" y="355"/>
                  <a:pt x="192" y="355"/>
                </a:cubicBezTo>
                <a:cubicBezTo>
                  <a:pt x="195" y="355"/>
                  <a:pt x="199" y="355"/>
                  <a:pt x="202" y="354"/>
                </a:cubicBezTo>
                <a:cubicBezTo>
                  <a:pt x="211" y="351"/>
                  <a:pt x="219" y="345"/>
                  <a:pt x="223" y="336"/>
                </a:cubicBezTo>
                <a:cubicBezTo>
                  <a:pt x="228" y="328"/>
                  <a:pt x="228" y="318"/>
                  <a:pt x="226" y="309"/>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38" name="Freeform 644">
            <a:extLst>
              <a:ext uri="{FF2B5EF4-FFF2-40B4-BE49-F238E27FC236}">
                <a16:creationId xmlns:a16="http://schemas.microsoft.com/office/drawing/2014/main" id="{01ED9171-B49E-41B6-9047-099BE6622509}"/>
              </a:ext>
            </a:extLst>
          </p:cNvPr>
          <p:cNvSpPr>
            <a:spLocks noChangeAspect="1" noEditPoints="1"/>
          </p:cNvSpPr>
          <p:nvPr/>
        </p:nvSpPr>
        <p:spPr bwMode="auto">
          <a:xfrm>
            <a:off x="2793922" y="4812640"/>
            <a:ext cx="369021" cy="369021"/>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330 w 512"/>
              <a:gd name="T11" fmla="*/ 397 h 512"/>
              <a:gd name="T12" fmla="*/ 309 w 512"/>
              <a:gd name="T13" fmla="*/ 416 h 512"/>
              <a:gd name="T14" fmla="*/ 295 w 512"/>
              <a:gd name="T15" fmla="*/ 411 h 512"/>
              <a:gd name="T16" fmla="*/ 256 w 512"/>
              <a:gd name="T17" fmla="*/ 416 h 512"/>
              <a:gd name="T18" fmla="*/ 96 w 512"/>
              <a:gd name="T19" fmla="*/ 256 h 512"/>
              <a:gd name="T20" fmla="*/ 107 w 512"/>
              <a:gd name="T21" fmla="*/ 196 h 512"/>
              <a:gd name="T22" fmla="*/ 130 w 512"/>
              <a:gd name="T23" fmla="*/ 157 h 512"/>
              <a:gd name="T24" fmla="*/ 145 w 512"/>
              <a:gd name="T25" fmla="*/ 155 h 512"/>
              <a:gd name="T26" fmla="*/ 147 w 512"/>
              <a:gd name="T27" fmla="*/ 170 h 512"/>
              <a:gd name="T28" fmla="*/ 127 w 512"/>
              <a:gd name="T29" fmla="*/ 204 h 512"/>
              <a:gd name="T30" fmla="*/ 117 w 512"/>
              <a:gd name="T31" fmla="*/ 256 h 512"/>
              <a:gd name="T32" fmla="*/ 256 w 512"/>
              <a:gd name="T33" fmla="*/ 394 h 512"/>
              <a:gd name="T34" fmla="*/ 288 w 512"/>
              <a:gd name="T35" fmla="*/ 390 h 512"/>
              <a:gd name="T36" fmla="*/ 309 w 512"/>
              <a:gd name="T37" fmla="*/ 373 h 512"/>
              <a:gd name="T38" fmla="*/ 322 w 512"/>
              <a:gd name="T39" fmla="*/ 377 h 512"/>
              <a:gd name="T40" fmla="*/ 394 w 512"/>
              <a:gd name="T41" fmla="*/ 256 h 512"/>
              <a:gd name="T42" fmla="*/ 345 w 512"/>
              <a:gd name="T43" fmla="*/ 150 h 512"/>
              <a:gd name="T44" fmla="*/ 326 w 512"/>
              <a:gd name="T45" fmla="*/ 176 h 512"/>
              <a:gd name="T46" fmla="*/ 362 w 512"/>
              <a:gd name="T47" fmla="*/ 256 h 512"/>
              <a:gd name="T48" fmla="*/ 256 w 512"/>
              <a:gd name="T49" fmla="*/ 362 h 512"/>
              <a:gd name="T50" fmla="*/ 151 w 512"/>
              <a:gd name="T51" fmla="*/ 275 h 512"/>
              <a:gd name="T52" fmla="*/ 138 w 512"/>
              <a:gd name="T53" fmla="*/ 256 h 512"/>
              <a:gd name="T54" fmla="*/ 151 w 512"/>
              <a:gd name="T55" fmla="*/ 236 h 512"/>
              <a:gd name="T56" fmla="*/ 155 w 512"/>
              <a:gd name="T57" fmla="*/ 220 h 512"/>
              <a:gd name="T58" fmla="*/ 169 w 512"/>
              <a:gd name="T59" fmla="*/ 214 h 512"/>
              <a:gd name="T60" fmla="*/ 175 w 512"/>
              <a:gd name="T61" fmla="*/ 227 h 512"/>
              <a:gd name="T62" fmla="*/ 172 w 512"/>
              <a:gd name="T63" fmla="*/ 238 h 512"/>
              <a:gd name="T64" fmla="*/ 181 w 512"/>
              <a:gd name="T65" fmla="*/ 256 h 512"/>
              <a:gd name="T66" fmla="*/ 172 w 512"/>
              <a:gd name="T67" fmla="*/ 273 h 512"/>
              <a:gd name="T68" fmla="*/ 256 w 512"/>
              <a:gd name="T69" fmla="*/ 341 h 512"/>
              <a:gd name="T70" fmla="*/ 341 w 512"/>
              <a:gd name="T71" fmla="*/ 256 h 512"/>
              <a:gd name="T72" fmla="*/ 313 w 512"/>
              <a:gd name="T73" fmla="*/ 193 h 512"/>
              <a:gd name="T74" fmla="*/ 295 w 512"/>
              <a:gd name="T75" fmla="*/ 219 h 512"/>
              <a:gd name="T76" fmla="*/ 309 w 512"/>
              <a:gd name="T77" fmla="*/ 256 h 512"/>
              <a:gd name="T78" fmla="*/ 256 w 512"/>
              <a:gd name="T79" fmla="*/ 309 h 512"/>
              <a:gd name="T80" fmla="*/ 202 w 512"/>
              <a:gd name="T81" fmla="*/ 256 h 512"/>
              <a:gd name="T82" fmla="*/ 229 w 512"/>
              <a:gd name="T83" fmla="*/ 209 h 512"/>
              <a:gd name="T84" fmla="*/ 244 w 512"/>
              <a:gd name="T85" fmla="*/ 213 h 512"/>
              <a:gd name="T86" fmla="*/ 240 w 512"/>
              <a:gd name="T87" fmla="*/ 228 h 512"/>
              <a:gd name="T88" fmla="*/ 224 w 512"/>
              <a:gd name="T89" fmla="*/ 256 h 512"/>
              <a:gd name="T90" fmla="*/ 256 w 512"/>
              <a:gd name="T91" fmla="*/ 288 h 512"/>
              <a:gd name="T92" fmla="*/ 288 w 512"/>
              <a:gd name="T93" fmla="*/ 256 h 512"/>
              <a:gd name="T94" fmla="*/ 282 w 512"/>
              <a:gd name="T95" fmla="*/ 237 h 512"/>
              <a:gd name="T96" fmla="*/ 264 w 512"/>
              <a:gd name="T97" fmla="*/ 262 h 512"/>
              <a:gd name="T98" fmla="*/ 256 w 512"/>
              <a:gd name="T99" fmla="*/ 266 h 512"/>
              <a:gd name="T100" fmla="*/ 249 w 512"/>
              <a:gd name="T101" fmla="*/ 264 h 512"/>
              <a:gd name="T102" fmla="*/ 247 w 512"/>
              <a:gd name="T103" fmla="*/ 249 h 512"/>
              <a:gd name="T104" fmla="*/ 354 w 512"/>
              <a:gd name="T105" fmla="*/ 100 h 512"/>
              <a:gd name="T106" fmla="*/ 369 w 512"/>
              <a:gd name="T107" fmla="*/ 98 h 512"/>
              <a:gd name="T108" fmla="*/ 371 w 512"/>
              <a:gd name="T109" fmla="*/ 113 h 512"/>
              <a:gd name="T110" fmla="*/ 357 w 512"/>
              <a:gd name="T111" fmla="*/ 132 h 512"/>
              <a:gd name="T112" fmla="*/ 416 w 512"/>
              <a:gd name="T113" fmla="*/ 256 h 512"/>
              <a:gd name="T114" fmla="*/ 330 w 512"/>
              <a:gd name="T115" fmla="*/ 39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330" y="397"/>
                </a:moveTo>
                <a:cubicBezTo>
                  <a:pt x="329" y="408"/>
                  <a:pt x="320" y="416"/>
                  <a:pt x="309" y="416"/>
                </a:cubicBezTo>
                <a:cubicBezTo>
                  <a:pt x="304" y="416"/>
                  <a:pt x="299" y="414"/>
                  <a:pt x="295" y="411"/>
                </a:cubicBezTo>
                <a:cubicBezTo>
                  <a:pt x="283" y="414"/>
                  <a:pt x="269" y="416"/>
                  <a:pt x="256" y="416"/>
                </a:cubicBezTo>
                <a:cubicBezTo>
                  <a:pt x="167" y="416"/>
                  <a:pt x="96" y="344"/>
                  <a:pt x="96" y="256"/>
                </a:cubicBezTo>
                <a:cubicBezTo>
                  <a:pt x="96" y="235"/>
                  <a:pt x="100" y="215"/>
                  <a:pt x="107" y="196"/>
                </a:cubicBezTo>
                <a:cubicBezTo>
                  <a:pt x="113" y="182"/>
                  <a:pt x="120" y="169"/>
                  <a:pt x="130" y="157"/>
                </a:cubicBezTo>
                <a:cubicBezTo>
                  <a:pt x="134" y="152"/>
                  <a:pt x="140" y="151"/>
                  <a:pt x="145" y="155"/>
                </a:cubicBezTo>
                <a:cubicBezTo>
                  <a:pt x="150" y="159"/>
                  <a:pt x="150" y="165"/>
                  <a:pt x="147" y="170"/>
                </a:cubicBezTo>
                <a:cubicBezTo>
                  <a:pt x="138" y="180"/>
                  <a:pt x="132" y="192"/>
                  <a:pt x="127" y="204"/>
                </a:cubicBezTo>
                <a:cubicBezTo>
                  <a:pt x="120" y="220"/>
                  <a:pt x="117" y="238"/>
                  <a:pt x="117" y="256"/>
                </a:cubicBezTo>
                <a:cubicBezTo>
                  <a:pt x="117" y="332"/>
                  <a:pt x="179" y="394"/>
                  <a:pt x="256" y="394"/>
                </a:cubicBezTo>
                <a:cubicBezTo>
                  <a:pt x="267" y="394"/>
                  <a:pt x="278" y="393"/>
                  <a:pt x="288" y="390"/>
                </a:cubicBezTo>
                <a:cubicBezTo>
                  <a:pt x="290" y="380"/>
                  <a:pt x="299" y="373"/>
                  <a:pt x="309" y="373"/>
                </a:cubicBezTo>
                <a:cubicBezTo>
                  <a:pt x="314" y="373"/>
                  <a:pt x="318" y="375"/>
                  <a:pt x="322" y="377"/>
                </a:cubicBezTo>
                <a:cubicBezTo>
                  <a:pt x="365" y="354"/>
                  <a:pt x="394" y="308"/>
                  <a:pt x="394" y="256"/>
                </a:cubicBezTo>
                <a:cubicBezTo>
                  <a:pt x="394" y="214"/>
                  <a:pt x="376" y="176"/>
                  <a:pt x="345" y="150"/>
                </a:cubicBezTo>
                <a:cubicBezTo>
                  <a:pt x="326" y="176"/>
                  <a:pt x="326" y="176"/>
                  <a:pt x="326" y="176"/>
                </a:cubicBezTo>
                <a:cubicBezTo>
                  <a:pt x="349" y="196"/>
                  <a:pt x="362" y="225"/>
                  <a:pt x="362" y="256"/>
                </a:cubicBezTo>
                <a:cubicBezTo>
                  <a:pt x="362" y="314"/>
                  <a:pt x="314" y="362"/>
                  <a:pt x="256" y="362"/>
                </a:cubicBezTo>
                <a:cubicBezTo>
                  <a:pt x="203" y="362"/>
                  <a:pt x="160" y="325"/>
                  <a:pt x="151" y="275"/>
                </a:cubicBezTo>
                <a:cubicBezTo>
                  <a:pt x="143" y="272"/>
                  <a:pt x="138" y="264"/>
                  <a:pt x="138" y="256"/>
                </a:cubicBezTo>
                <a:cubicBezTo>
                  <a:pt x="138" y="247"/>
                  <a:pt x="143" y="240"/>
                  <a:pt x="151" y="236"/>
                </a:cubicBezTo>
                <a:cubicBezTo>
                  <a:pt x="152" y="231"/>
                  <a:pt x="153" y="225"/>
                  <a:pt x="155" y="220"/>
                </a:cubicBezTo>
                <a:cubicBezTo>
                  <a:pt x="157" y="215"/>
                  <a:pt x="163" y="212"/>
                  <a:pt x="169" y="214"/>
                </a:cubicBezTo>
                <a:cubicBezTo>
                  <a:pt x="174" y="216"/>
                  <a:pt x="177" y="222"/>
                  <a:pt x="175" y="227"/>
                </a:cubicBezTo>
                <a:cubicBezTo>
                  <a:pt x="174" y="231"/>
                  <a:pt x="173" y="235"/>
                  <a:pt x="172" y="238"/>
                </a:cubicBezTo>
                <a:cubicBezTo>
                  <a:pt x="177" y="242"/>
                  <a:pt x="181" y="249"/>
                  <a:pt x="181" y="256"/>
                </a:cubicBezTo>
                <a:cubicBezTo>
                  <a:pt x="181" y="263"/>
                  <a:pt x="177" y="269"/>
                  <a:pt x="172" y="273"/>
                </a:cubicBezTo>
                <a:cubicBezTo>
                  <a:pt x="180" y="312"/>
                  <a:pt x="215" y="341"/>
                  <a:pt x="256" y="341"/>
                </a:cubicBezTo>
                <a:cubicBezTo>
                  <a:pt x="303" y="341"/>
                  <a:pt x="341" y="303"/>
                  <a:pt x="341" y="256"/>
                </a:cubicBezTo>
                <a:cubicBezTo>
                  <a:pt x="341" y="232"/>
                  <a:pt x="331" y="209"/>
                  <a:pt x="313" y="193"/>
                </a:cubicBezTo>
                <a:cubicBezTo>
                  <a:pt x="295" y="219"/>
                  <a:pt x="295" y="219"/>
                  <a:pt x="295" y="219"/>
                </a:cubicBezTo>
                <a:cubicBezTo>
                  <a:pt x="304" y="229"/>
                  <a:pt x="309" y="242"/>
                  <a:pt x="309" y="256"/>
                </a:cubicBezTo>
                <a:cubicBezTo>
                  <a:pt x="309" y="285"/>
                  <a:pt x="285" y="309"/>
                  <a:pt x="256" y="309"/>
                </a:cubicBezTo>
                <a:cubicBezTo>
                  <a:pt x="226" y="309"/>
                  <a:pt x="202" y="285"/>
                  <a:pt x="202" y="256"/>
                </a:cubicBezTo>
                <a:cubicBezTo>
                  <a:pt x="202" y="237"/>
                  <a:pt x="213" y="219"/>
                  <a:pt x="229" y="209"/>
                </a:cubicBezTo>
                <a:cubicBezTo>
                  <a:pt x="234" y="207"/>
                  <a:pt x="241" y="208"/>
                  <a:pt x="244" y="213"/>
                </a:cubicBezTo>
                <a:cubicBezTo>
                  <a:pt x="247" y="218"/>
                  <a:pt x="245" y="225"/>
                  <a:pt x="240" y="228"/>
                </a:cubicBezTo>
                <a:cubicBezTo>
                  <a:pt x="230" y="234"/>
                  <a:pt x="224" y="244"/>
                  <a:pt x="224" y="256"/>
                </a:cubicBezTo>
                <a:cubicBezTo>
                  <a:pt x="224" y="273"/>
                  <a:pt x="238" y="288"/>
                  <a:pt x="256" y="288"/>
                </a:cubicBezTo>
                <a:cubicBezTo>
                  <a:pt x="273" y="288"/>
                  <a:pt x="288" y="273"/>
                  <a:pt x="288" y="256"/>
                </a:cubicBezTo>
                <a:cubicBezTo>
                  <a:pt x="288" y="249"/>
                  <a:pt x="286" y="243"/>
                  <a:pt x="282" y="237"/>
                </a:cubicBezTo>
                <a:cubicBezTo>
                  <a:pt x="264" y="262"/>
                  <a:pt x="264" y="262"/>
                  <a:pt x="264" y="262"/>
                </a:cubicBezTo>
                <a:cubicBezTo>
                  <a:pt x="262" y="265"/>
                  <a:pt x="259" y="266"/>
                  <a:pt x="256" y="266"/>
                </a:cubicBezTo>
                <a:cubicBezTo>
                  <a:pt x="254" y="266"/>
                  <a:pt x="251" y="266"/>
                  <a:pt x="249" y="264"/>
                </a:cubicBezTo>
                <a:cubicBezTo>
                  <a:pt x="245" y="261"/>
                  <a:pt x="244" y="254"/>
                  <a:pt x="247" y="249"/>
                </a:cubicBezTo>
                <a:cubicBezTo>
                  <a:pt x="354" y="100"/>
                  <a:pt x="354" y="100"/>
                  <a:pt x="354" y="100"/>
                </a:cubicBezTo>
                <a:cubicBezTo>
                  <a:pt x="357" y="95"/>
                  <a:pt x="364" y="94"/>
                  <a:pt x="369" y="98"/>
                </a:cubicBezTo>
                <a:cubicBezTo>
                  <a:pt x="373" y="101"/>
                  <a:pt x="374" y="108"/>
                  <a:pt x="371" y="113"/>
                </a:cubicBezTo>
                <a:cubicBezTo>
                  <a:pt x="357" y="132"/>
                  <a:pt x="357" y="132"/>
                  <a:pt x="357" y="132"/>
                </a:cubicBezTo>
                <a:cubicBezTo>
                  <a:pt x="394" y="163"/>
                  <a:pt x="416" y="207"/>
                  <a:pt x="416" y="256"/>
                </a:cubicBezTo>
                <a:cubicBezTo>
                  <a:pt x="416" y="317"/>
                  <a:pt x="381" y="370"/>
                  <a:pt x="330" y="397"/>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grpSp>
        <p:nvGrpSpPr>
          <p:cNvPr id="39" name="Group 437">
            <a:extLst>
              <a:ext uri="{FF2B5EF4-FFF2-40B4-BE49-F238E27FC236}">
                <a16:creationId xmlns:a16="http://schemas.microsoft.com/office/drawing/2014/main" id="{0EB547D0-7D48-4EE6-984B-2549A67EA13B}"/>
              </a:ext>
            </a:extLst>
          </p:cNvPr>
          <p:cNvGrpSpPr>
            <a:grpSpLocks noChangeAspect="1"/>
          </p:cNvGrpSpPr>
          <p:nvPr/>
        </p:nvGrpSpPr>
        <p:grpSpPr bwMode="auto">
          <a:xfrm>
            <a:off x="7154618" y="4811985"/>
            <a:ext cx="369676" cy="369676"/>
            <a:chOff x="3130" y="1561"/>
            <a:chExt cx="340" cy="340"/>
          </a:xfrm>
          <a:solidFill>
            <a:schemeClr val="accent1">
              <a:lumMod val="75000"/>
            </a:schemeClr>
          </a:solidFill>
        </p:grpSpPr>
        <p:sp>
          <p:nvSpPr>
            <p:cNvPr id="40" name="Freeform 438">
              <a:extLst>
                <a:ext uri="{FF2B5EF4-FFF2-40B4-BE49-F238E27FC236}">
                  <a16:creationId xmlns:a16="http://schemas.microsoft.com/office/drawing/2014/main" id="{59AAE3DC-8983-4A51-8993-CE9BE509C14F}"/>
                </a:ext>
              </a:extLst>
            </p:cNvPr>
            <p:cNvSpPr>
              <a:spLocks/>
            </p:cNvSpPr>
            <p:nvPr/>
          </p:nvSpPr>
          <p:spPr bwMode="auto">
            <a:xfrm>
              <a:off x="3307" y="1696"/>
              <a:ext cx="28" cy="28"/>
            </a:xfrm>
            <a:custGeom>
              <a:avLst/>
              <a:gdLst>
                <a:gd name="T0" fmla="*/ 0 w 42"/>
                <a:gd name="T1" fmla="*/ 0 h 42"/>
                <a:gd name="T2" fmla="*/ 0 w 42"/>
                <a:gd name="T3" fmla="*/ 42 h 42"/>
                <a:gd name="T4" fmla="*/ 42 w 42"/>
                <a:gd name="T5" fmla="*/ 42 h 42"/>
                <a:gd name="T6" fmla="*/ 0 w 42"/>
                <a:gd name="T7" fmla="*/ 0 h 42"/>
              </a:gdLst>
              <a:ahLst/>
              <a:cxnLst>
                <a:cxn ang="0">
                  <a:pos x="T0" y="T1"/>
                </a:cxn>
                <a:cxn ang="0">
                  <a:pos x="T2" y="T3"/>
                </a:cxn>
                <a:cxn ang="0">
                  <a:pos x="T4" y="T5"/>
                </a:cxn>
                <a:cxn ang="0">
                  <a:pos x="T6" y="T7"/>
                </a:cxn>
              </a:cxnLst>
              <a:rect l="0" t="0" r="r" b="b"/>
              <a:pathLst>
                <a:path w="42" h="42">
                  <a:moveTo>
                    <a:pt x="0" y="0"/>
                  </a:moveTo>
                  <a:cubicBezTo>
                    <a:pt x="0" y="42"/>
                    <a:pt x="0" y="42"/>
                    <a:pt x="0" y="42"/>
                  </a:cubicBezTo>
                  <a:cubicBezTo>
                    <a:pt x="42" y="42"/>
                    <a:pt x="42" y="42"/>
                    <a:pt x="42" y="42"/>
                  </a:cubicBezTo>
                  <a:cubicBezTo>
                    <a:pt x="38" y="21"/>
                    <a:pt x="21" y="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1" name="Freeform 439">
              <a:extLst>
                <a:ext uri="{FF2B5EF4-FFF2-40B4-BE49-F238E27FC236}">
                  <a16:creationId xmlns:a16="http://schemas.microsoft.com/office/drawing/2014/main" id="{A20B5397-2BE9-4EAB-B487-FFCCEA606DE0}"/>
                </a:ext>
              </a:extLst>
            </p:cNvPr>
            <p:cNvSpPr>
              <a:spLocks/>
            </p:cNvSpPr>
            <p:nvPr/>
          </p:nvSpPr>
          <p:spPr bwMode="auto">
            <a:xfrm>
              <a:off x="3265" y="1696"/>
              <a:ext cx="28" cy="28"/>
            </a:xfrm>
            <a:custGeom>
              <a:avLst/>
              <a:gdLst>
                <a:gd name="T0" fmla="*/ 0 w 42"/>
                <a:gd name="T1" fmla="*/ 42 h 42"/>
                <a:gd name="T2" fmla="*/ 42 w 42"/>
                <a:gd name="T3" fmla="*/ 42 h 42"/>
                <a:gd name="T4" fmla="*/ 42 w 42"/>
                <a:gd name="T5" fmla="*/ 0 h 42"/>
                <a:gd name="T6" fmla="*/ 0 w 42"/>
                <a:gd name="T7" fmla="*/ 42 h 42"/>
              </a:gdLst>
              <a:ahLst/>
              <a:cxnLst>
                <a:cxn ang="0">
                  <a:pos x="T0" y="T1"/>
                </a:cxn>
                <a:cxn ang="0">
                  <a:pos x="T2" y="T3"/>
                </a:cxn>
                <a:cxn ang="0">
                  <a:pos x="T4" y="T5"/>
                </a:cxn>
                <a:cxn ang="0">
                  <a:pos x="T6" y="T7"/>
                </a:cxn>
              </a:cxnLst>
              <a:rect l="0" t="0" r="r" b="b"/>
              <a:pathLst>
                <a:path w="42" h="42">
                  <a:moveTo>
                    <a:pt x="0" y="42"/>
                  </a:moveTo>
                  <a:cubicBezTo>
                    <a:pt x="42" y="42"/>
                    <a:pt x="42" y="42"/>
                    <a:pt x="42" y="42"/>
                  </a:cubicBezTo>
                  <a:cubicBezTo>
                    <a:pt x="42" y="0"/>
                    <a:pt x="42" y="0"/>
                    <a:pt x="42" y="0"/>
                  </a:cubicBezTo>
                  <a:cubicBezTo>
                    <a:pt x="21" y="5"/>
                    <a:pt x="5" y="21"/>
                    <a:pt x="0"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2" name="Freeform 440">
              <a:extLst>
                <a:ext uri="{FF2B5EF4-FFF2-40B4-BE49-F238E27FC236}">
                  <a16:creationId xmlns:a16="http://schemas.microsoft.com/office/drawing/2014/main" id="{CEBD6DD5-A00E-47B7-93BD-5E56E2F26589}"/>
                </a:ext>
              </a:extLst>
            </p:cNvPr>
            <p:cNvSpPr>
              <a:spLocks/>
            </p:cNvSpPr>
            <p:nvPr/>
          </p:nvSpPr>
          <p:spPr bwMode="auto">
            <a:xfrm>
              <a:off x="3230" y="1661"/>
              <a:ext cx="63" cy="63"/>
            </a:xfrm>
            <a:custGeom>
              <a:avLst/>
              <a:gdLst>
                <a:gd name="T0" fmla="*/ 0 w 95"/>
                <a:gd name="T1" fmla="*/ 95 h 95"/>
                <a:gd name="T2" fmla="*/ 32 w 95"/>
                <a:gd name="T3" fmla="*/ 95 h 95"/>
                <a:gd name="T4" fmla="*/ 95 w 95"/>
                <a:gd name="T5" fmla="*/ 32 h 95"/>
                <a:gd name="T6" fmla="*/ 95 w 95"/>
                <a:gd name="T7" fmla="*/ 0 h 95"/>
                <a:gd name="T8" fmla="*/ 0 w 95"/>
                <a:gd name="T9" fmla="*/ 95 h 95"/>
              </a:gdLst>
              <a:ahLst/>
              <a:cxnLst>
                <a:cxn ang="0">
                  <a:pos x="T0" y="T1"/>
                </a:cxn>
                <a:cxn ang="0">
                  <a:pos x="T2" y="T3"/>
                </a:cxn>
                <a:cxn ang="0">
                  <a:pos x="T4" y="T5"/>
                </a:cxn>
                <a:cxn ang="0">
                  <a:pos x="T6" y="T7"/>
                </a:cxn>
                <a:cxn ang="0">
                  <a:pos x="T8" y="T9"/>
                </a:cxn>
              </a:cxnLst>
              <a:rect l="0" t="0" r="r" b="b"/>
              <a:pathLst>
                <a:path w="95" h="95">
                  <a:moveTo>
                    <a:pt x="0" y="95"/>
                  </a:moveTo>
                  <a:cubicBezTo>
                    <a:pt x="32" y="95"/>
                    <a:pt x="32" y="95"/>
                    <a:pt x="32" y="95"/>
                  </a:cubicBezTo>
                  <a:cubicBezTo>
                    <a:pt x="37" y="62"/>
                    <a:pt x="62" y="37"/>
                    <a:pt x="95" y="32"/>
                  </a:cubicBezTo>
                  <a:cubicBezTo>
                    <a:pt x="95" y="0"/>
                    <a:pt x="95" y="0"/>
                    <a:pt x="95" y="0"/>
                  </a:cubicBezTo>
                  <a:cubicBezTo>
                    <a:pt x="45" y="5"/>
                    <a:pt x="5" y="45"/>
                    <a:pt x="0" y="95"/>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3" name="Freeform 441">
              <a:extLst>
                <a:ext uri="{FF2B5EF4-FFF2-40B4-BE49-F238E27FC236}">
                  <a16:creationId xmlns:a16="http://schemas.microsoft.com/office/drawing/2014/main" id="{B0A1CE40-862D-4160-894C-F26D7DA10BF3}"/>
                </a:ext>
              </a:extLst>
            </p:cNvPr>
            <p:cNvSpPr>
              <a:spLocks/>
            </p:cNvSpPr>
            <p:nvPr/>
          </p:nvSpPr>
          <p:spPr bwMode="auto">
            <a:xfrm>
              <a:off x="3265" y="1738"/>
              <a:ext cx="28" cy="28"/>
            </a:xfrm>
            <a:custGeom>
              <a:avLst/>
              <a:gdLst>
                <a:gd name="T0" fmla="*/ 42 w 42"/>
                <a:gd name="T1" fmla="*/ 42 h 42"/>
                <a:gd name="T2" fmla="*/ 42 w 42"/>
                <a:gd name="T3" fmla="*/ 0 h 42"/>
                <a:gd name="T4" fmla="*/ 0 w 42"/>
                <a:gd name="T5" fmla="*/ 0 h 42"/>
                <a:gd name="T6" fmla="*/ 42 w 42"/>
                <a:gd name="T7" fmla="*/ 42 h 42"/>
              </a:gdLst>
              <a:ahLst/>
              <a:cxnLst>
                <a:cxn ang="0">
                  <a:pos x="T0" y="T1"/>
                </a:cxn>
                <a:cxn ang="0">
                  <a:pos x="T2" y="T3"/>
                </a:cxn>
                <a:cxn ang="0">
                  <a:pos x="T4" y="T5"/>
                </a:cxn>
                <a:cxn ang="0">
                  <a:pos x="T6" y="T7"/>
                </a:cxn>
              </a:cxnLst>
              <a:rect l="0" t="0" r="r" b="b"/>
              <a:pathLst>
                <a:path w="42" h="42">
                  <a:moveTo>
                    <a:pt x="42" y="42"/>
                  </a:moveTo>
                  <a:cubicBezTo>
                    <a:pt x="42" y="0"/>
                    <a:pt x="42" y="0"/>
                    <a:pt x="42" y="0"/>
                  </a:cubicBezTo>
                  <a:cubicBezTo>
                    <a:pt x="0" y="0"/>
                    <a:pt x="0" y="0"/>
                    <a:pt x="0" y="0"/>
                  </a:cubicBezTo>
                  <a:cubicBezTo>
                    <a:pt x="5" y="21"/>
                    <a:pt x="21" y="38"/>
                    <a:pt x="42" y="42"/>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4" name="Freeform 442">
              <a:extLst>
                <a:ext uri="{FF2B5EF4-FFF2-40B4-BE49-F238E27FC236}">
                  <a16:creationId xmlns:a16="http://schemas.microsoft.com/office/drawing/2014/main" id="{F54C268B-BCA0-4651-91AD-803BC7B097EF}"/>
                </a:ext>
              </a:extLst>
            </p:cNvPr>
            <p:cNvSpPr>
              <a:spLocks/>
            </p:cNvSpPr>
            <p:nvPr/>
          </p:nvSpPr>
          <p:spPr bwMode="auto">
            <a:xfrm>
              <a:off x="3230" y="1738"/>
              <a:ext cx="63" cy="63"/>
            </a:xfrm>
            <a:custGeom>
              <a:avLst/>
              <a:gdLst>
                <a:gd name="T0" fmla="*/ 32 w 95"/>
                <a:gd name="T1" fmla="*/ 0 h 96"/>
                <a:gd name="T2" fmla="*/ 0 w 95"/>
                <a:gd name="T3" fmla="*/ 0 h 96"/>
                <a:gd name="T4" fmla="*/ 95 w 95"/>
                <a:gd name="T5" fmla="*/ 96 h 96"/>
                <a:gd name="T6" fmla="*/ 95 w 95"/>
                <a:gd name="T7" fmla="*/ 63 h 96"/>
                <a:gd name="T8" fmla="*/ 32 w 95"/>
                <a:gd name="T9" fmla="*/ 0 h 96"/>
              </a:gdLst>
              <a:ahLst/>
              <a:cxnLst>
                <a:cxn ang="0">
                  <a:pos x="T0" y="T1"/>
                </a:cxn>
                <a:cxn ang="0">
                  <a:pos x="T2" y="T3"/>
                </a:cxn>
                <a:cxn ang="0">
                  <a:pos x="T4" y="T5"/>
                </a:cxn>
                <a:cxn ang="0">
                  <a:pos x="T6" y="T7"/>
                </a:cxn>
                <a:cxn ang="0">
                  <a:pos x="T8" y="T9"/>
                </a:cxn>
              </a:cxnLst>
              <a:rect l="0" t="0" r="r" b="b"/>
              <a:pathLst>
                <a:path w="95" h="96">
                  <a:moveTo>
                    <a:pt x="32" y="0"/>
                  </a:moveTo>
                  <a:cubicBezTo>
                    <a:pt x="0" y="0"/>
                    <a:pt x="0" y="0"/>
                    <a:pt x="0" y="0"/>
                  </a:cubicBezTo>
                  <a:cubicBezTo>
                    <a:pt x="5" y="51"/>
                    <a:pt x="45" y="91"/>
                    <a:pt x="95" y="96"/>
                  </a:cubicBezTo>
                  <a:cubicBezTo>
                    <a:pt x="95" y="63"/>
                    <a:pt x="95" y="63"/>
                    <a:pt x="95" y="63"/>
                  </a:cubicBezTo>
                  <a:cubicBezTo>
                    <a:pt x="62" y="59"/>
                    <a:pt x="37" y="33"/>
                    <a:pt x="3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5" name="Freeform 443">
              <a:extLst>
                <a:ext uri="{FF2B5EF4-FFF2-40B4-BE49-F238E27FC236}">
                  <a16:creationId xmlns:a16="http://schemas.microsoft.com/office/drawing/2014/main" id="{9C3C2BF1-E678-4674-BAF5-468BD8DC402D}"/>
                </a:ext>
              </a:extLst>
            </p:cNvPr>
            <p:cNvSpPr>
              <a:spLocks/>
            </p:cNvSpPr>
            <p:nvPr/>
          </p:nvSpPr>
          <p:spPr bwMode="auto">
            <a:xfrm>
              <a:off x="3307" y="1738"/>
              <a:ext cx="28" cy="28"/>
            </a:xfrm>
            <a:custGeom>
              <a:avLst/>
              <a:gdLst>
                <a:gd name="T0" fmla="*/ 42 w 42"/>
                <a:gd name="T1" fmla="*/ 0 h 42"/>
                <a:gd name="T2" fmla="*/ 0 w 42"/>
                <a:gd name="T3" fmla="*/ 0 h 42"/>
                <a:gd name="T4" fmla="*/ 0 w 42"/>
                <a:gd name="T5" fmla="*/ 42 h 42"/>
                <a:gd name="T6" fmla="*/ 42 w 42"/>
                <a:gd name="T7" fmla="*/ 0 h 42"/>
              </a:gdLst>
              <a:ahLst/>
              <a:cxnLst>
                <a:cxn ang="0">
                  <a:pos x="T0" y="T1"/>
                </a:cxn>
                <a:cxn ang="0">
                  <a:pos x="T2" y="T3"/>
                </a:cxn>
                <a:cxn ang="0">
                  <a:pos x="T4" y="T5"/>
                </a:cxn>
                <a:cxn ang="0">
                  <a:pos x="T6" y="T7"/>
                </a:cxn>
              </a:cxnLst>
              <a:rect l="0" t="0" r="r" b="b"/>
              <a:pathLst>
                <a:path w="42" h="42">
                  <a:moveTo>
                    <a:pt x="42" y="0"/>
                  </a:moveTo>
                  <a:cubicBezTo>
                    <a:pt x="0" y="0"/>
                    <a:pt x="0" y="0"/>
                    <a:pt x="0" y="0"/>
                  </a:cubicBezTo>
                  <a:cubicBezTo>
                    <a:pt x="0" y="42"/>
                    <a:pt x="0" y="42"/>
                    <a:pt x="0" y="42"/>
                  </a:cubicBezTo>
                  <a:cubicBezTo>
                    <a:pt x="21" y="38"/>
                    <a:pt x="38" y="21"/>
                    <a:pt x="42"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6" name="Freeform 444">
              <a:extLst>
                <a:ext uri="{FF2B5EF4-FFF2-40B4-BE49-F238E27FC236}">
                  <a16:creationId xmlns:a16="http://schemas.microsoft.com/office/drawing/2014/main" id="{EA6E865A-7EED-43E7-B4C3-26FE89C11D6D}"/>
                </a:ext>
              </a:extLst>
            </p:cNvPr>
            <p:cNvSpPr>
              <a:spLocks noEditPoints="1"/>
            </p:cNvSpPr>
            <p:nvPr/>
          </p:nvSpPr>
          <p:spPr bwMode="auto">
            <a:xfrm>
              <a:off x="3130" y="1561"/>
              <a:ext cx="340" cy="340"/>
            </a:xfrm>
            <a:custGeom>
              <a:avLst/>
              <a:gdLst>
                <a:gd name="T0" fmla="*/ 256 w 512"/>
                <a:gd name="T1" fmla="*/ 0 h 512"/>
                <a:gd name="T2" fmla="*/ 0 w 512"/>
                <a:gd name="T3" fmla="*/ 256 h 512"/>
                <a:gd name="T4" fmla="*/ 256 w 512"/>
                <a:gd name="T5" fmla="*/ 512 h 512"/>
                <a:gd name="T6" fmla="*/ 512 w 512"/>
                <a:gd name="T7" fmla="*/ 256 h 512"/>
                <a:gd name="T8" fmla="*/ 256 w 512"/>
                <a:gd name="T9" fmla="*/ 0 h 512"/>
                <a:gd name="T10" fmla="*/ 405 w 512"/>
                <a:gd name="T11" fmla="*/ 266 h 512"/>
                <a:gd name="T12" fmla="*/ 383 w 512"/>
                <a:gd name="T13" fmla="*/ 266 h 512"/>
                <a:gd name="T14" fmla="*/ 266 w 512"/>
                <a:gd name="T15" fmla="*/ 383 h 512"/>
                <a:gd name="T16" fmla="*/ 266 w 512"/>
                <a:gd name="T17" fmla="*/ 405 h 512"/>
                <a:gd name="T18" fmla="*/ 256 w 512"/>
                <a:gd name="T19" fmla="*/ 416 h 512"/>
                <a:gd name="T20" fmla="*/ 245 w 512"/>
                <a:gd name="T21" fmla="*/ 405 h 512"/>
                <a:gd name="T22" fmla="*/ 245 w 512"/>
                <a:gd name="T23" fmla="*/ 383 h 512"/>
                <a:gd name="T24" fmla="*/ 128 w 512"/>
                <a:gd name="T25" fmla="*/ 266 h 512"/>
                <a:gd name="T26" fmla="*/ 106 w 512"/>
                <a:gd name="T27" fmla="*/ 266 h 512"/>
                <a:gd name="T28" fmla="*/ 96 w 512"/>
                <a:gd name="T29" fmla="*/ 256 h 512"/>
                <a:gd name="T30" fmla="*/ 106 w 512"/>
                <a:gd name="T31" fmla="*/ 245 h 512"/>
                <a:gd name="T32" fmla="*/ 128 w 512"/>
                <a:gd name="T33" fmla="*/ 245 h 512"/>
                <a:gd name="T34" fmla="*/ 245 w 512"/>
                <a:gd name="T35" fmla="*/ 128 h 512"/>
                <a:gd name="T36" fmla="*/ 245 w 512"/>
                <a:gd name="T37" fmla="*/ 106 h 512"/>
                <a:gd name="T38" fmla="*/ 256 w 512"/>
                <a:gd name="T39" fmla="*/ 96 h 512"/>
                <a:gd name="T40" fmla="*/ 266 w 512"/>
                <a:gd name="T41" fmla="*/ 106 h 512"/>
                <a:gd name="T42" fmla="*/ 266 w 512"/>
                <a:gd name="T43" fmla="*/ 128 h 512"/>
                <a:gd name="T44" fmla="*/ 383 w 512"/>
                <a:gd name="T45" fmla="*/ 245 h 512"/>
                <a:gd name="T46" fmla="*/ 405 w 512"/>
                <a:gd name="T47" fmla="*/ 245 h 512"/>
                <a:gd name="T48" fmla="*/ 416 w 512"/>
                <a:gd name="T49" fmla="*/ 256 h 512"/>
                <a:gd name="T50" fmla="*/ 405 w 512"/>
                <a:gd name="T51" fmla="*/ 26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12" h="512">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405" y="266"/>
                  </a:moveTo>
                  <a:cubicBezTo>
                    <a:pt x="383" y="266"/>
                    <a:pt x="383" y="266"/>
                    <a:pt x="383" y="266"/>
                  </a:cubicBezTo>
                  <a:cubicBezTo>
                    <a:pt x="378" y="328"/>
                    <a:pt x="328" y="378"/>
                    <a:pt x="266" y="383"/>
                  </a:cubicBezTo>
                  <a:cubicBezTo>
                    <a:pt x="266" y="405"/>
                    <a:pt x="266" y="405"/>
                    <a:pt x="266" y="405"/>
                  </a:cubicBezTo>
                  <a:cubicBezTo>
                    <a:pt x="266" y="411"/>
                    <a:pt x="262" y="416"/>
                    <a:pt x="256" y="416"/>
                  </a:cubicBezTo>
                  <a:cubicBezTo>
                    <a:pt x="250" y="416"/>
                    <a:pt x="245" y="411"/>
                    <a:pt x="245" y="405"/>
                  </a:cubicBezTo>
                  <a:cubicBezTo>
                    <a:pt x="245" y="383"/>
                    <a:pt x="245" y="383"/>
                    <a:pt x="245" y="383"/>
                  </a:cubicBezTo>
                  <a:cubicBezTo>
                    <a:pt x="183" y="378"/>
                    <a:pt x="133" y="328"/>
                    <a:pt x="128" y="266"/>
                  </a:cubicBezTo>
                  <a:cubicBezTo>
                    <a:pt x="106" y="266"/>
                    <a:pt x="106" y="266"/>
                    <a:pt x="106" y="266"/>
                  </a:cubicBezTo>
                  <a:cubicBezTo>
                    <a:pt x="100" y="266"/>
                    <a:pt x="96" y="262"/>
                    <a:pt x="96" y="256"/>
                  </a:cubicBezTo>
                  <a:cubicBezTo>
                    <a:pt x="96" y="250"/>
                    <a:pt x="100" y="245"/>
                    <a:pt x="106" y="245"/>
                  </a:cubicBezTo>
                  <a:cubicBezTo>
                    <a:pt x="128" y="245"/>
                    <a:pt x="128" y="245"/>
                    <a:pt x="128" y="245"/>
                  </a:cubicBezTo>
                  <a:cubicBezTo>
                    <a:pt x="133" y="183"/>
                    <a:pt x="183" y="133"/>
                    <a:pt x="245" y="128"/>
                  </a:cubicBezTo>
                  <a:cubicBezTo>
                    <a:pt x="245" y="106"/>
                    <a:pt x="245" y="106"/>
                    <a:pt x="245" y="106"/>
                  </a:cubicBezTo>
                  <a:cubicBezTo>
                    <a:pt x="245" y="100"/>
                    <a:pt x="250" y="96"/>
                    <a:pt x="256" y="96"/>
                  </a:cubicBezTo>
                  <a:cubicBezTo>
                    <a:pt x="262" y="96"/>
                    <a:pt x="266" y="100"/>
                    <a:pt x="266" y="106"/>
                  </a:cubicBezTo>
                  <a:cubicBezTo>
                    <a:pt x="266" y="128"/>
                    <a:pt x="266" y="128"/>
                    <a:pt x="266" y="128"/>
                  </a:cubicBezTo>
                  <a:cubicBezTo>
                    <a:pt x="328" y="133"/>
                    <a:pt x="378" y="183"/>
                    <a:pt x="383" y="245"/>
                  </a:cubicBezTo>
                  <a:cubicBezTo>
                    <a:pt x="405" y="245"/>
                    <a:pt x="405" y="245"/>
                    <a:pt x="405" y="245"/>
                  </a:cubicBezTo>
                  <a:cubicBezTo>
                    <a:pt x="411" y="245"/>
                    <a:pt x="416" y="250"/>
                    <a:pt x="416" y="256"/>
                  </a:cubicBezTo>
                  <a:cubicBezTo>
                    <a:pt x="416" y="262"/>
                    <a:pt x="411" y="266"/>
                    <a:pt x="405" y="266"/>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7" name="Freeform 445">
              <a:extLst>
                <a:ext uri="{FF2B5EF4-FFF2-40B4-BE49-F238E27FC236}">
                  <a16:creationId xmlns:a16="http://schemas.microsoft.com/office/drawing/2014/main" id="{413C08B7-3489-4224-A9D0-9E64FBB47700}"/>
                </a:ext>
              </a:extLst>
            </p:cNvPr>
            <p:cNvSpPr>
              <a:spLocks/>
            </p:cNvSpPr>
            <p:nvPr/>
          </p:nvSpPr>
          <p:spPr bwMode="auto">
            <a:xfrm>
              <a:off x="3307" y="1661"/>
              <a:ext cx="63" cy="63"/>
            </a:xfrm>
            <a:custGeom>
              <a:avLst/>
              <a:gdLst>
                <a:gd name="T0" fmla="*/ 0 w 96"/>
                <a:gd name="T1" fmla="*/ 0 h 95"/>
                <a:gd name="T2" fmla="*/ 0 w 96"/>
                <a:gd name="T3" fmla="*/ 32 h 95"/>
                <a:gd name="T4" fmla="*/ 63 w 96"/>
                <a:gd name="T5" fmla="*/ 95 h 95"/>
                <a:gd name="T6" fmla="*/ 96 w 96"/>
                <a:gd name="T7" fmla="*/ 95 h 95"/>
                <a:gd name="T8" fmla="*/ 0 w 96"/>
                <a:gd name="T9" fmla="*/ 0 h 95"/>
              </a:gdLst>
              <a:ahLst/>
              <a:cxnLst>
                <a:cxn ang="0">
                  <a:pos x="T0" y="T1"/>
                </a:cxn>
                <a:cxn ang="0">
                  <a:pos x="T2" y="T3"/>
                </a:cxn>
                <a:cxn ang="0">
                  <a:pos x="T4" y="T5"/>
                </a:cxn>
                <a:cxn ang="0">
                  <a:pos x="T6" y="T7"/>
                </a:cxn>
                <a:cxn ang="0">
                  <a:pos x="T8" y="T9"/>
                </a:cxn>
              </a:cxnLst>
              <a:rect l="0" t="0" r="r" b="b"/>
              <a:pathLst>
                <a:path w="96" h="95">
                  <a:moveTo>
                    <a:pt x="0" y="0"/>
                  </a:moveTo>
                  <a:cubicBezTo>
                    <a:pt x="0" y="32"/>
                    <a:pt x="0" y="32"/>
                    <a:pt x="0" y="32"/>
                  </a:cubicBezTo>
                  <a:cubicBezTo>
                    <a:pt x="33" y="37"/>
                    <a:pt x="59" y="62"/>
                    <a:pt x="63" y="95"/>
                  </a:cubicBezTo>
                  <a:cubicBezTo>
                    <a:pt x="96" y="95"/>
                    <a:pt x="96" y="95"/>
                    <a:pt x="96" y="95"/>
                  </a:cubicBezTo>
                  <a:cubicBezTo>
                    <a:pt x="91" y="45"/>
                    <a:pt x="51" y="5"/>
                    <a:pt x="0"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48" name="Freeform 446">
              <a:extLst>
                <a:ext uri="{FF2B5EF4-FFF2-40B4-BE49-F238E27FC236}">
                  <a16:creationId xmlns:a16="http://schemas.microsoft.com/office/drawing/2014/main" id="{F48C68FC-EC98-4314-A081-1261214C9874}"/>
                </a:ext>
              </a:extLst>
            </p:cNvPr>
            <p:cNvSpPr>
              <a:spLocks/>
            </p:cNvSpPr>
            <p:nvPr/>
          </p:nvSpPr>
          <p:spPr bwMode="auto">
            <a:xfrm>
              <a:off x="3307" y="1738"/>
              <a:ext cx="63" cy="63"/>
            </a:xfrm>
            <a:custGeom>
              <a:avLst/>
              <a:gdLst>
                <a:gd name="T0" fmla="*/ 0 w 96"/>
                <a:gd name="T1" fmla="*/ 63 h 96"/>
                <a:gd name="T2" fmla="*/ 0 w 96"/>
                <a:gd name="T3" fmla="*/ 96 h 96"/>
                <a:gd name="T4" fmla="*/ 96 w 96"/>
                <a:gd name="T5" fmla="*/ 0 h 96"/>
                <a:gd name="T6" fmla="*/ 63 w 96"/>
                <a:gd name="T7" fmla="*/ 0 h 96"/>
                <a:gd name="T8" fmla="*/ 0 w 96"/>
                <a:gd name="T9" fmla="*/ 63 h 96"/>
              </a:gdLst>
              <a:ahLst/>
              <a:cxnLst>
                <a:cxn ang="0">
                  <a:pos x="T0" y="T1"/>
                </a:cxn>
                <a:cxn ang="0">
                  <a:pos x="T2" y="T3"/>
                </a:cxn>
                <a:cxn ang="0">
                  <a:pos x="T4" y="T5"/>
                </a:cxn>
                <a:cxn ang="0">
                  <a:pos x="T6" y="T7"/>
                </a:cxn>
                <a:cxn ang="0">
                  <a:pos x="T8" y="T9"/>
                </a:cxn>
              </a:cxnLst>
              <a:rect l="0" t="0" r="r" b="b"/>
              <a:pathLst>
                <a:path w="96" h="96">
                  <a:moveTo>
                    <a:pt x="0" y="63"/>
                  </a:moveTo>
                  <a:cubicBezTo>
                    <a:pt x="0" y="96"/>
                    <a:pt x="0" y="96"/>
                    <a:pt x="0" y="96"/>
                  </a:cubicBezTo>
                  <a:cubicBezTo>
                    <a:pt x="51" y="91"/>
                    <a:pt x="91" y="51"/>
                    <a:pt x="96" y="0"/>
                  </a:cubicBezTo>
                  <a:cubicBezTo>
                    <a:pt x="63" y="0"/>
                    <a:pt x="63" y="0"/>
                    <a:pt x="63" y="0"/>
                  </a:cubicBezTo>
                  <a:cubicBezTo>
                    <a:pt x="59" y="33"/>
                    <a:pt x="33" y="59"/>
                    <a:pt x="0"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sp>
        <p:nvSpPr>
          <p:cNvPr id="49" name="Freeform 346">
            <a:extLst>
              <a:ext uri="{FF2B5EF4-FFF2-40B4-BE49-F238E27FC236}">
                <a16:creationId xmlns:a16="http://schemas.microsoft.com/office/drawing/2014/main" id="{C0FDE64F-29C8-434A-8967-880B281F895D}"/>
              </a:ext>
            </a:extLst>
          </p:cNvPr>
          <p:cNvSpPr>
            <a:spLocks noChangeAspect="1" noEditPoints="1"/>
          </p:cNvSpPr>
          <p:nvPr/>
        </p:nvSpPr>
        <p:spPr bwMode="auto">
          <a:xfrm>
            <a:off x="4652289" y="5750342"/>
            <a:ext cx="367631" cy="367631"/>
          </a:xfrm>
          <a:custGeom>
            <a:avLst/>
            <a:gdLst>
              <a:gd name="T0" fmla="*/ 277 w 512"/>
              <a:gd name="T1" fmla="*/ 394 h 512"/>
              <a:gd name="T2" fmla="*/ 149 w 512"/>
              <a:gd name="T3" fmla="*/ 202 h 512"/>
              <a:gd name="T4" fmla="*/ 170 w 512"/>
              <a:gd name="T5" fmla="*/ 224 h 512"/>
              <a:gd name="T6" fmla="*/ 266 w 512"/>
              <a:gd name="T7" fmla="*/ 234 h 512"/>
              <a:gd name="T8" fmla="*/ 170 w 512"/>
              <a:gd name="T9" fmla="*/ 245 h 512"/>
              <a:gd name="T10" fmla="*/ 170 w 512"/>
              <a:gd name="T11" fmla="*/ 224 h 512"/>
              <a:gd name="T12" fmla="*/ 256 w 512"/>
              <a:gd name="T13" fmla="*/ 266 h 512"/>
              <a:gd name="T14" fmla="*/ 256 w 512"/>
              <a:gd name="T15" fmla="*/ 288 h 512"/>
              <a:gd name="T16" fmla="*/ 160 w 512"/>
              <a:gd name="T17" fmla="*/ 277 h 512"/>
              <a:gd name="T18" fmla="*/ 170 w 512"/>
              <a:gd name="T19" fmla="*/ 309 h 512"/>
              <a:gd name="T20" fmla="*/ 266 w 512"/>
              <a:gd name="T21" fmla="*/ 320 h 512"/>
              <a:gd name="T22" fmla="*/ 170 w 512"/>
              <a:gd name="T23" fmla="*/ 330 h 512"/>
              <a:gd name="T24" fmla="*/ 170 w 512"/>
              <a:gd name="T25" fmla="*/ 309 h 512"/>
              <a:gd name="T26" fmla="*/ 256 w 512"/>
              <a:gd name="T27" fmla="*/ 352 h 512"/>
              <a:gd name="T28" fmla="*/ 256 w 512"/>
              <a:gd name="T29" fmla="*/ 373 h 512"/>
              <a:gd name="T30" fmla="*/ 160 w 512"/>
              <a:gd name="T31" fmla="*/ 362 h 512"/>
              <a:gd name="T32" fmla="*/ 256 w 512"/>
              <a:gd name="T33" fmla="*/ 0 h 512"/>
              <a:gd name="T34" fmla="*/ 256 w 512"/>
              <a:gd name="T35" fmla="*/ 512 h 512"/>
              <a:gd name="T36" fmla="*/ 256 w 512"/>
              <a:gd name="T37" fmla="*/ 0 h 512"/>
              <a:gd name="T38" fmla="*/ 288 w 512"/>
              <a:gd name="T39" fmla="*/ 416 h 512"/>
              <a:gd name="T40" fmla="*/ 128 w 512"/>
              <a:gd name="T41" fmla="*/ 405 h 512"/>
              <a:gd name="T42" fmla="*/ 138 w 512"/>
              <a:gd name="T43" fmla="*/ 181 h 512"/>
              <a:gd name="T44" fmla="*/ 298 w 512"/>
              <a:gd name="T45" fmla="*/ 192 h 512"/>
              <a:gd name="T46" fmla="*/ 341 w 512"/>
              <a:gd name="T47" fmla="*/ 362 h 512"/>
              <a:gd name="T48" fmla="*/ 320 w 512"/>
              <a:gd name="T49" fmla="*/ 362 h 512"/>
              <a:gd name="T50" fmla="*/ 181 w 512"/>
              <a:gd name="T51" fmla="*/ 160 h 512"/>
              <a:gd name="T52" fmla="*/ 181 w 512"/>
              <a:gd name="T53" fmla="*/ 138 h 512"/>
              <a:gd name="T54" fmla="*/ 341 w 512"/>
              <a:gd name="T55" fmla="*/ 149 h 512"/>
              <a:gd name="T56" fmla="*/ 384 w 512"/>
              <a:gd name="T57" fmla="*/ 320 h 512"/>
              <a:gd name="T58" fmla="*/ 362 w 512"/>
              <a:gd name="T59" fmla="*/ 320 h 512"/>
              <a:gd name="T60" fmla="*/ 224 w 512"/>
              <a:gd name="T61" fmla="*/ 117 h 512"/>
              <a:gd name="T62" fmla="*/ 224 w 512"/>
              <a:gd name="T63" fmla="*/ 96 h 512"/>
              <a:gd name="T64" fmla="*/ 384 w 512"/>
              <a:gd name="T65" fmla="*/ 106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12" h="512">
                <a:moveTo>
                  <a:pt x="149" y="394"/>
                </a:moveTo>
                <a:cubicBezTo>
                  <a:pt x="277" y="394"/>
                  <a:pt x="277" y="394"/>
                  <a:pt x="277" y="394"/>
                </a:cubicBezTo>
                <a:cubicBezTo>
                  <a:pt x="277" y="202"/>
                  <a:pt x="277" y="202"/>
                  <a:pt x="277" y="202"/>
                </a:cubicBezTo>
                <a:cubicBezTo>
                  <a:pt x="149" y="202"/>
                  <a:pt x="149" y="202"/>
                  <a:pt x="149" y="202"/>
                </a:cubicBezTo>
                <a:lnTo>
                  <a:pt x="149" y="394"/>
                </a:lnTo>
                <a:close/>
                <a:moveTo>
                  <a:pt x="170" y="224"/>
                </a:moveTo>
                <a:cubicBezTo>
                  <a:pt x="256" y="224"/>
                  <a:pt x="256" y="224"/>
                  <a:pt x="256" y="224"/>
                </a:cubicBezTo>
                <a:cubicBezTo>
                  <a:pt x="262" y="224"/>
                  <a:pt x="266" y="228"/>
                  <a:pt x="266" y="234"/>
                </a:cubicBezTo>
                <a:cubicBezTo>
                  <a:pt x="266" y="240"/>
                  <a:pt x="262" y="245"/>
                  <a:pt x="256" y="245"/>
                </a:cubicBezTo>
                <a:cubicBezTo>
                  <a:pt x="170" y="245"/>
                  <a:pt x="170" y="245"/>
                  <a:pt x="170" y="245"/>
                </a:cubicBezTo>
                <a:cubicBezTo>
                  <a:pt x="164" y="245"/>
                  <a:pt x="160" y="240"/>
                  <a:pt x="160" y="234"/>
                </a:cubicBezTo>
                <a:cubicBezTo>
                  <a:pt x="160" y="228"/>
                  <a:pt x="164" y="224"/>
                  <a:pt x="170" y="224"/>
                </a:cubicBezTo>
                <a:close/>
                <a:moveTo>
                  <a:pt x="170" y="266"/>
                </a:moveTo>
                <a:cubicBezTo>
                  <a:pt x="256" y="266"/>
                  <a:pt x="256" y="266"/>
                  <a:pt x="256" y="266"/>
                </a:cubicBezTo>
                <a:cubicBezTo>
                  <a:pt x="262" y="266"/>
                  <a:pt x="266" y="271"/>
                  <a:pt x="266" y="277"/>
                </a:cubicBezTo>
                <a:cubicBezTo>
                  <a:pt x="266" y="283"/>
                  <a:pt x="262" y="288"/>
                  <a:pt x="256" y="288"/>
                </a:cubicBezTo>
                <a:cubicBezTo>
                  <a:pt x="170" y="288"/>
                  <a:pt x="170" y="288"/>
                  <a:pt x="170" y="288"/>
                </a:cubicBezTo>
                <a:cubicBezTo>
                  <a:pt x="164" y="288"/>
                  <a:pt x="160" y="283"/>
                  <a:pt x="160" y="277"/>
                </a:cubicBezTo>
                <a:cubicBezTo>
                  <a:pt x="160" y="271"/>
                  <a:pt x="164" y="266"/>
                  <a:pt x="170" y="266"/>
                </a:cubicBezTo>
                <a:close/>
                <a:moveTo>
                  <a:pt x="170" y="309"/>
                </a:moveTo>
                <a:cubicBezTo>
                  <a:pt x="256" y="309"/>
                  <a:pt x="256" y="309"/>
                  <a:pt x="256" y="309"/>
                </a:cubicBezTo>
                <a:cubicBezTo>
                  <a:pt x="262" y="309"/>
                  <a:pt x="266" y="314"/>
                  <a:pt x="266" y="320"/>
                </a:cubicBezTo>
                <a:cubicBezTo>
                  <a:pt x="266" y="326"/>
                  <a:pt x="262" y="330"/>
                  <a:pt x="256" y="330"/>
                </a:cubicBezTo>
                <a:cubicBezTo>
                  <a:pt x="170" y="330"/>
                  <a:pt x="170" y="330"/>
                  <a:pt x="170" y="330"/>
                </a:cubicBezTo>
                <a:cubicBezTo>
                  <a:pt x="164" y="330"/>
                  <a:pt x="160" y="326"/>
                  <a:pt x="160" y="320"/>
                </a:cubicBezTo>
                <a:cubicBezTo>
                  <a:pt x="160" y="314"/>
                  <a:pt x="164" y="309"/>
                  <a:pt x="170" y="309"/>
                </a:cubicBezTo>
                <a:close/>
                <a:moveTo>
                  <a:pt x="170" y="352"/>
                </a:moveTo>
                <a:cubicBezTo>
                  <a:pt x="256" y="352"/>
                  <a:pt x="256" y="352"/>
                  <a:pt x="256" y="352"/>
                </a:cubicBezTo>
                <a:cubicBezTo>
                  <a:pt x="262" y="352"/>
                  <a:pt x="266" y="356"/>
                  <a:pt x="266" y="362"/>
                </a:cubicBezTo>
                <a:cubicBezTo>
                  <a:pt x="266" y="368"/>
                  <a:pt x="262" y="373"/>
                  <a:pt x="256" y="373"/>
                </a:cubicBezTo>
                <a:cubicBezTo>
                  <a:pt x="170" y="373"/>
                  <a:pt x="170" y="373"/>
                  <a:pt x="170" y="373"/>
                </a:cubicBezTo>
                <a:cubicBezTo>
                  <a:pt x="164" y="373"/>
                  <a:pt x="160" y="368"/>
                  <a:pt x="160" y="362"/>
                </a:cubicBezTo>
                <a:cubicBezTo>
                  <a:pt x="160" y="356"/>
                  <a:pt x="164" y="352"/>
                  <a:pt x="170" y="352"/>
                </a:cubicBezTo>
                <a:close/>
                <a:moveTo>
                  <a:pt x="256" y="0"/>
                </a:moveTo>
                <a:cubicBezTo>
                  <a:pt x="114" y="0"/>
                  <a:pt x="0" y="114"/>
                  <a:pt x="0" y="256"/>
                </a:cubicBezTo>
                <a:cubicBezTo>
                  <a:pt x="0" y="397"/>
                  <a:pt x="114" y="512"/>
                  <a:pt x="256" y="512"/>
                </a:cubicBezTo>
                <a:cubicBezTo>
                  <a:pt x="397" y="512"/>
                  <a:pt x="512" y="397"/>
                  <a:pt x="512" y="256"/>
                </a:cubicBezTo>
                <a:cubicBezTo>
                  <a:pt x="512" y="114"/>
                  <a:pt x="397" y="0"/>
                  <a:pt x="256" y="0"/>
                </a:cubicBezTo>
                <a:close/>
                <a:moveTo>
                  <a:pt x="298" y="405"/>
                </a:moveTo>
                <a:cubicBezTo>
                  <a:pt x="298" y="411"/>
                  <a:pt x="294" y="416"/>
                  <a:pt x="288" y="416"/>
                </a:cubicBezTo>
                <a:cubicBezTo>
                  <a:pt x="138" y="416"/>
                  <a:pt x="138" y="416"/>
                  <a:pt x="138" y="416"/>
                </a:cubicBezTo>
                <a:cubicBezTo>
                  <a:pt x="132" y="416"/>
                  <a:pt x="128" y="411"/>
                  <a:pt x="128" y="405"/>
                </a:cubicBezTo>
                <a:cubicBezTo>
                  <a:pt x="128" y="192"/>
                  <a:pt x="128" y="192"/>
                  <a:pt x="128" y="192"/>
                </a:cubicBezTo>
                <a:cubicBezTo>
                  <a:pt x="128" y="186"/>
                  <a:pt x="132" y="181"/>
                  <a:pt x="138" y="181"/>
                </a:cubicBezTo>
                <a:cubicBezTo>
                  <a:pt x="288" y="181"/>
                  <a:pt x="288" y="181"/>
                  <a:pt x="288" y="181"/>
                </a:cubicBezTo>
                <a:cubicBezTo>
                  <a:pt x="294" y="181"/>
                  <a:pt x="298" y="186"/>
                  <a:pt x="298" y="192"/>
                </a:cubicBezTo>
                <a:lnTo>
                  <a:pt x="298" y="405"/>
                </a:lnTo>
                <a:close/>
                <a:moveTo>
                  <a:pt x="341" y="362"/>
                </a:moveTo>
                <a:cubicBezTo>
                  <a:pt x="341" y="368"/>
                  <a:pt x="336" y="373"/>
                  <a:pt x="330" y="373"/>
                </a:cubicBezTo>
                <a:cubicBezTo>
                  <a:pt x="324" y="373"/>
                  <a:pt x="320" y="368"/>
                  <a:pt x="320" y="362"/>
                </a:cubicBezTo>
                <a:cubicBezTo>
                  <a:pt x="320" y="160"/>
                  <a:pt x="320" y="160"/>
                  <a:pt x="320" y="160"/>
                </a:cubicBezTo>
                <a:cubicBezTo>
                  <a:pt x="181" y="160"/>
                  <a:pt x="181" y="160"/>
                  <a:pt x="181" y="160"/>
                </a:cubicBezTo>
                <a:cubicBezTo>
                  <a:pt x="175" y="160"/>
                  <a:pt x="170" y="155"/>
                  <a:pt x="170" y="149"/>
                </a:cubicBezTo>
                <a:cubicBezTo>
                  <a:pt x="170" y="143"/>
                  <a:pt x="175" y="138"/>
                  <a:pt x="181" y="138"/>
                </a:cubicBezTo>
                <a:cubicBezTo>
                  <a:pt x="330" y="138"/>
                  <a:pt x="330" y="138"/>
                  <a:pt x="330" y="138"/>
                </a:cubicBezTo>
                <a:cubicBezTo>
                  <a:pt x="336" y="138"/>
                  <a:pt x="341" y="143"/>
                  <a:pt x="341" y="149"/>
                </a:cubicBezTo>
                <a:lnTo>
                  <a:pt x="341" y="362"/>
                </a:lnTo>
                <a:close/>
                <a:moveTo>
                  <a:pt x="384" y="320"/>
                </a:moveTo>
                <a:cubicBezTo>
                  <a:pt x="384" y="326"/>
                  <a:pt x="379" y="330"/>
                  <a:pt x="373" y="330"/>
                </a:cubicBezTo>
                <a:cubicBezTo>
                  <a:pt x="367" y="330"/>
                  <a:pt x="362" y="326"/>
                  <a:pt x="362" y="320"/>
                </a:cubicBezTo>
                <a:cubicBezTo>
                  <a:pt x="362" y="117"/>
                  <a:pt x="362" y="117"/>
                  <a:pt x="362" y="117"/>
                </a:cubicBezTo>
                <a:cubicBezTo>
                  <a:pt x="224" y="117"/>
                  <a:pt x="224" y="117"/>
                  <a:pt x="224" y="117"/>
                </a:cubicBezTo>
                <a:cubicBezTo>
                  <a:pt x="218" y="117"/>
                  <a:pt x="213" y="112"/>
                  <a:pt x="213" y="106"/>
                </a:cubicBezTo>
                <a:cubicBezTo>
                  <a:pt x="213" y="100"/>
                  <a:pt x="218" y="96"/>
                  <a:pt x="224" y="96"/>
                </a:cubicBezTo>
                <a:cubicBezTo>
                  <a:pt x="373" y="96"/>
                  <a:pt x="373" y="96"/>
                  <a:pt x="373" y="96"/>
                </a:cubicBezTo>
                <a:cubicBezTo>
                  <a:pt x="379" y="96"/>
                  <a:pt x="384" y="100"/>
                  <a:pt x="384" y="106"/>
                </a:cubicBezTo>
                <a:lnTo>
                  <a:pt x="384" y="320"/>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a:p>
        </p:txBody>
      </p:sp>
      <p:sp>
        <p:nvSpPr>
          <p:cNvPr id="50" name="TextBox 49">
            <a:extLst>
              <a:ext uri="{FF2B5EF4-FFF2-40B4-BE49-F238E27FC236}">
                <a16:creationId xmlns:a16="http://schemas.microsoft.com/office/drawing/2014/main" id="{C04302DC-7306-45D0-A544-314A986264A2}"/>
              </a:ext>
            </a:extLst>
          </p:cNvPr>
          <p:cNvSpPr txBox="1"/>
          <p:nvPr/>
        </p:nvSpPr>
        <p:spPr bwMode="gray">
          <a:xfrm>
            <a:off x="5094718" y="5852160"/>
            <a:ext cx="1929534" cy="254094"/>
          </a:xfrm>
          <a:prstGeom prst="rect">
            <a:avLst/>
          </a:prstGeom>
        </p:spPr>
        <p:txBody>
          <a:bodyPr wrap="square" lIns="0" rIns="0" rtlCol="0" anchor="b" anchorCtr="0">
            <a:normAutofit/>
          </a:bodyPr>
          <a:lstStyle/>
          <a:p>
            <a:pPr>
              <a:lnSpc>
                <a:spcPts val="900"/>
              </a:lnSpc>
            </a:pPr>
            <a:r>
              <a:rPr lang="en-US" sz="1100" dirty="0">
                <a:solidFill>
                  <a:schemeClr val="tx1"/>
                </a:solidFill>
              </a:rPr>
              <a:t>Runtime Database</a:t>
            </a:r>
          </a:p>
        </p:txBody>
      </p:sp>
      <p:grpSp>
        <p:nvGrpSpPr>
          <p:cNvPr id="65" name="Group 64">
            <a:extLst>
              <a:ext uri="{FF2B5EF4-FFF2-40B4-BE49-F238E27FC236}">
                <a16:creationId xmlns:a16="http://schemas.microsoft.com/office/drawing/2014/main" id="{18301998-387D-450F-BE7B-496CCE8DCA8E}"/>
              </a:ext>
            </a:extLst>
          </p:cNvPr>
          <p:cNvGrpSpPr/>
          <p:nvPr/>
        </p:nvGrpSpPr>
        <p:grpSpPr>
          <a:xfrm>
            <a:off x="4372017" y="5657546"/>
            <a:ext cx="287418" cy="321661"/>
            <a:chOff x="4364871" y="5657546"/>
            <a:chExt cx="287418" cy="321661"/>
          </a:xfrm>
        </p:grpSpPr>
        <p:cxnSp>
          <p:nvCxnSpPr>
            <p:cNvPr id="59" name="Straight Connector 58">
              <a:extLst>
                <a:ext uri="{FF2B5EF4-FFF2-40B4-BE49-F238E27FC236}">
                  <a16:creationId xmlns:a16="http://schemas.microsoft.com/office/drawing/2014/main" id="{88B1272C-C0A5-417A-83B1-1F02EF88C7C3}"/>
                </a:ext>
              </a:extLst>
            </p:cNvPr>
            <p:cNvCxnSpPr/>
            <p:nvPr/>
          </p:nvCxnSpPr>
          <p:spPr>
            <a:xfrm>
              <a:off x="4364871" y="5657546"/>
              <a:ext cx="0" cy="321661"/>
            </a:xfrm>
            <a:prstGeom prst="line">
              <a:avLst/>
            </a:prstGeom>
            <a:ln>
              <a:solidFill>
                <a:schemeClr val="tx2"/>
              </a:solidFill>
              <a:headEnd type="triangl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BA2E0A9-F284-4D16-A454-5A2425E2CABA}"/>
                </a:ext>
              </a:extLst>
            </p:cNvPr>
            <p:cNvCxnSpPr>
              <a:cxnSpLocks/>
            </p:cNvCxnSpPr>
            <p:nvPr/>
          </p:nvCxnSpPr>
          <p:spPr>
            <a:xfrm>
              <a:off x="4368712" y="5975998"/>
              <a:ext cx="283577" cy="0"/>
            </a:xfrm>
            <a:prstGeom prst="line">
              <a:avLst/>
            </a:prstGeom>
            <a:ln>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66" name="Freeform 207">
            <a:extLst>
              <a:ext uri="{FF2B5EF4-FFF2-40B4-BE49-F238E27FC236}">
                <a16:creationId xmlns:a16="http://schemas.microsoft.com/office/drawing/2014/main" id="{BD7773D4-D79B-403C-901F-C6D1DFFC70F2}"/>
              </a:ext>
            </a:extLst>
          </p:cNvPr>
          <p:cNvSpPr>
            <a:spLocks noChangeAspect="1" noEditPoints="1"/>
          </p:cNvSpPr>
          <p:nvPr/>
        </p:nvSpPr>
        <p:spPr bwMode="auto">
          <a:xfrm>
            <a:off x="5517268" y="3180412"/>
            <a:ext cx="368121" cy="367041"/>
          </a:xfrm>
          <a:custGeom>
            <a:avLst/>
            <a:gdLst>
              <a:gd name="T0" fmla="*/ 149 w 512"/>
              <a:gd name="T1" fmla="*/ 266 h 512"/>
              <a:gd name="T2" fmla="*/ 142 w 512"/>
              <a:gd name="T3" fmla="*/ 267 h 512"/>
              <a:gd name="T4" fmla="*/ 178 w 512"/>
              <a:gd name="T5" fmla="*/ 160 h 512"/>
              <a:gd name="T6" fmla="*/ 333 w 512"/>
              <a:gd name="T7" fmla="*/ 160 h 512"/>
              <a:gd name="T8" fmla="*/ 369 w 512"/>
              <a:gd name="T9" fmla="*/ 267 h 512"/>
              <a:gd name="T10" fmla="*/ 362 w 512"/>
              <a:gd name="T11" fmla="*/ 266 h 512"/>
              <a:gd name="T12" fmla="*/ 149 w 512"/>
              <a:gd name="T13" fmla="*/ 266 h 512"/>
              <a:gd name="T14" fmla="*/ 373 w 512"/>
              <a:gd name="T15" fmla="*/ 299 h 512"/>
              <a:gd name="T16" fmla="*/ 373 w 512"/>
              <a:gd name="T17" fmla="*/ 341 h 512"/>
              <a:gd name="T18" fmla="*/ 362 w 512"/>
              <a:gd name="T19" fmla="*/ 352 h 512"/>
              <a:gd name="T20" fmla="*/ 149 w 512"/>
              <a:gd name="T21" fmla="*/ 352 h 512"/>
              <a:gd name="T22" fmla="*/ 138 w 512"/>
              <a:gd name="T23" fmla="*/ 341 h 512"/>
              <a:gd name="T24" fmla="*/ 138 w 512"/>
              <a:gd name="T25" fmla="*/ 299 h 512"/>
              <a:gd name="T26" fmla="*/ 149 w 512"/>
              <a:gd name="T27" fmla="*/ 288 h 512"/>
              <a:gd name="T28" fmla="*/ 362 w 512"/>
              <a:gd name="T29" fmla="*/ 288 h 512"/>
              <a:gd name="T30" fmla="*/ 373 w 512"/>
              <a:gd name="T31" fmla="*/ 299 h 512"/>
              <a:gd name="T32" fmla="*/ 309 w 512"/>
              <a:gd name="T33" fmla="*/ 320 h 512"/>
              <a:gd name="T34" fmla="*/ 298 w 512"/>
              <a:gd name="T35" fmla="*/ 309 h 512"/>
              <a:gd name="T36" fmla="*/ 288 w 512"/>
              <a:gd name="T37" fmla="*/ 320 h 512"/>
              <a:gd name="T38" fmla="*/ 298 w 512"/>
              <a:gd name="T39" fmla="*/ 330 h 512"/>
              <a:gd name="T40" fmla="*/ 309 w 512"/>
              <a:gd name="T41" fmla="*/ 320 h 512"/>
              <a:gd name="T42" fmla="*/ 352 w 512"/>
              <a:gd name="T43" fmla="*/ 320 h 512"/>
              <a:gd name="T44" fmla="*/ 341 w 512"/>
              <a:gd name="T45" fmla="*/ 309 h 512"/>
              <a:gd name="T46" fmla="*/ 330 w 512"/>
              <a:gd name="T47" fmla="*/ 320 h 512"/>
              <a:gd name="T48" fmla="*/ 341 w 512"/>
              <a:gd name="T49" fmla="*/ 330 h 512"/>
              <a:gd name="T50" fmla="*/ 352 w 512"/>
              <a:gd name="T51" fmla="*/ 320 h 512"/>
              <a:gd name="T52" fmla="*/ 512 w 512"/>
              <a:gd name="T53" fmla="*/ 256 h 512"/>
              <a:gd name="T54" fmla="*/ 256 w 512"/>
              <a:gd name="T55" fmla="*/ 512 h 512"/>
              <a:gd name="T56" fmla="*/ 0 w 512"/>
              <a:gd name="T57" fmla="*/ 256 h 512"/>
              <a:gd name="T58" fmla="*/ 256 w 512"/>
              <a:gd name="T59" fmla="*/ 0 h 512"/>
              <a:gd name="T60" fmla="*/ 512 w 512"/>
              <a:gd name="T61" fmla="*/ 256 h 512"/>
              <a:gd name="T62" fmla="*/ 394 w 512"/>
              <a:gd name="T63" fmla="*/ 277 h 512"/>
              <a:gd name="T64" fmla="*/ 394 w 512"/>
              <a:gd name="T65" fmla="*/ 274 h 512"/>
              <a:gd name="T66" fmla="*/ 351 w 512"/>
              <a:gd name="T67" fmla="*/ 146 h 512"/>
              <a:gd name="T68" fmla="*/ 351 w 512"/>
              <a:gd name="T69" fmla="*/ 145 h 512"/>
              <a:gd name="T70" fmla="*/ 341 w 512"/>
              <a:gd name="T71" fmla="*/ 138 h 512"/>
              <a:gd name="T72" fmla="*/ 170 w 512"/>
              <a:gd name="T73" fmla="*/ 138 h 512"/>
              <a:gd name="T74" fmla="*/ 160 w 512"/>
              <a:gd name="T75" fmla="*/ 145 h 512"/>
              <a:gd name="T76" fmla="*/ 160 w 512"/>
              <a:gd name="T77" fmla="*/ 146 h 512"/>
              <a:gd name="T78" fmla="*/ 118 w 512"/>
              <a:gd name="T79" fmla="*/ 274 h 512"/>
              <a:gd name="T80" fmla="*/ 117 w 512"/>
              <a:gd name="T81" fmla="*/ 277 h 512"/>
              <a:gd name="T82" fmla="*/ 117 w 512"/>
              <a:gd name="T83" fmla="*/ 298 h 512"/>
              <a:gd name="T84" fmla="*/ 117 w 512"/>
              <a:gd name="T85" fmla="*/ 298 h 512"/>
              <a:gd name="T86" fmla="*/ 117 w 512"/>
              <a:gd name="T87" fmla="*/ 299 h 512"/>
              <a:gd name="T88" fmla="*/ 117 w 512"/>
              <a:gd name="T89" fmla="*/ 341 h 512"/>
              <a:gd name="T90" fmla="*/ 149 w 512"/>
              <a:gd name="T91" fmla="*/ 373 h 512"/>
              <a:gd name="T92" fmla="*/ 362 w 512"/>
              <a:gd name="T93" fmla="*/ 373 h 512"/>
              <a:gd name="T94" fmla="*/ 394 w 512"/>
              <a:gd name="T95" fmla="*/ 341 h 512"/>
              <a:gd name="T96" fmla="*/ 394 w 512"/>
              <a:gd name="T97" fmla="*/ 299 h 512"/>
              <a:gd name="T98" fmla="*/ 394 w 512"/>
              <a:gd name="T99" fmla="*/ 298 h 512"/>
              <a:gd name="T100" fmla="*/ 394 w 512"/>
              <a:gd name="T101" fmla="*/ 298 h 512"/>
              <a:gd name="T102" fmla="*/ 394 w 512"/>
              <a:gd name="T103" fmla="*/ 277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512" h="512">
                <a:moveTo>
                  <a:pt x="149" y="266"/>
                </a:moveTo>
                <a:cubicBezTo>
                  <a:pt x="147" y="266"/>
                  <a:pt x="144" y="267"/>
                  <a:pt x="142" y="267"/>
                </a:cubicBezTo>
                <a:cubicBezTo>
                  <a:pt x="178" y="160"/>
                  <a:pt x="178" y="160"/>
                  <a:pt x="178" y="160"/>
                </a:cubicBezTo>
                <a:cubicBezTo>
                  <a:pt x="333" y="160"/>
                  <a:pt x="333" y="160"/>
                  <a:pt x="333" y="160"/>
                </a:cubicBezTo>
                <a:cubicBezTo>
                  <a:pt x="369" y="267"/>
                  <a:pt x="369" y="267"/>
                  <a:pt x="369" y="267"/>
                </a:cubicBezTo>
                <a:cubicBezTo>
                  <a:pt x="367" y="267"/>
                  <a:pt x="365" y="266"/>
                  <a:pt x="362" y="266"/>
                </a:cubicBezTo>
                <a:lnTo>
                  <a:pt x="149" y="266"/>
                </a:lnTo>
                <a:close/>
                <a:moveTo>
                  <a:pt x="373" y="299"/>
                </a:moveTo>
                <a:cubicBezTo>
                  <a:pt x="373" y="341"/>
                  <a:pt x="373" y="341"/>
                  <a:pt x="373" y="341"/>
                </a:cubicBezTo>
                <a:cubicBezTo>
                  <a:pt x="373" y="347"/>
                  <a:pt x="368" y="352"/>
                  <a:pt x="362" y="352"/>
                </a:cubicBezTo>
                <a:cubicBezTo>
                  <a:pt x="149" y="352"/>
                  <a:pt x="149" y="352"/>
                  <a:pt x="149" y="352"/>
                </a:cubicBezTo>
                <a:cubicBezTo>
                  <a:pt x="143" y="352"/>
                  <a:pt x="138" y="347"/>
                  <a:pt x="138" y="341"/>
                </a:cubicBezTo>
                <a:cubicBezTo>
                  <a:pt x="138" y="299"/>
                  <a:pt x="138" y="299"/>
                  <a:pt x="138" y="299"/>
                </a:cubicBezTo>
                <a:cubicBezTo>
                  <a:pt x="138" y="293"/>
                  <a:pt x="143" y="288"/>
                  <a:pt x="149" y="288"/>
                </a:cubicBezTo>
                <a:cubicBezTo>
                  <a:pt x="362" y="288"/>
                  <a:pt x="362" y="288"/>
                  <a:pt x="362" y="288"/>
                </a:cubicBezTo>
                <a:cubicBezTo>
                  <a:pt x="368" y="288"/>
                  <a:pt x="373" y="293"/>
                  <a:pt x="373" y="299"/>
                </a:cubicBezTo>
                <a:close/>
                <a:moveTo>
                  <a:pt x="309" y="320"/>
                </a:moveTo>
                <a:cubicBezTo>
                  <a:pt x="309" y="314"/>
                  <a:pt x="304" y="309"/>
                  <a:pt x="298" y="309"/>
                </a:cubicBezTo>
                <a:cubicBezTo>
                  <a:pt x="292" y="309"/>
                  <a:pt x="288" y="314"/>
                  <a:pt x="288" y="320"/>
                </a:cubicBezTo>
                <a:cubicBezTo>
                  <a:pt x="288" y="326"/>
                  <a:pt x="292" y="330"/>
                  <a:pt x="298" y="330"/>
                </a:cubicBezTo>
                <a:cubicBezTo>
                  <a:pt x="304" y="330"/>
                  <a:pt x="309" y="326"/>
                  <a:pt x="309" y="320"/>
                </a:cubicBezTo>
                <a:close/>
                <a:moveTo>
                  <a:pt x="352" y="320"/>
                </a:moveTo>
                <a:cubicBezTo>
                  <a:pt x="352" y="314"/>
                  <a:pt x="347" y="309"/>
                  <a:pt x="341" y="309"/>
                </a:cubicBezTo>
                <a:cubicBezTo>
                  <a:pt x="335" y="309"/>
                  <a:pt x="330" y="314"/>
                  <a:pt x="330" y="320"/>
                </a:cubicBezTo>
                <a:cubicBezTo>
                  <a:pt x="330" y="326"/>
                  <a:pt x="335" y="330"/>
                  <a:pt x="341" y="330"/>
                </a:cubicBezTo>
                <a:cubicBezTo>
                  <a:pt x="347" y="330"/>
                  <a:pt x="352" y="326"/>
                  <a:pt x="352" y="320"/>
                </a:cubicBezTo>
                <a:close/>
                <a:moveTo>
                  <a:pt x="512" y="256"/>
                </a:moveTo>
                <a:cubicBezTo>
                  <a:pt x="512" y="397"/>
                  <a:pt x="397" y="512"/>
                  <a:pt x="256" y="512"/>
                </a:cubicBezTo>
                <a:cubicBezTo>
                  <a:pt x="114" y="512"/>
                  <a:pt x="0" y="397"/>
                  <a:pt x="0" y="256"/>
                </a:cubicBezTo>
                <a:cubicBezTo>
                  <a:pt x="0" y="114"/>
                  <a:pt x="114" y="0"/>
                  <a:pt x="256" y="0"/>
                </a:cubicBezTo>
                <a:cubicBezTo>
                  <a:pt x="397" y="0"/>
                  <a:pt x="512" y="114"/>
                  <a:pt x="512" y="256"/>
                </a:cubicBezTo>
                <a:close/>
                <a:moveTo>
                  <a:pt x="394" y="277"/>
                </a:moveTo>
                <a:cubicBezTo>
                  <a:pt x="394" y="276"/>
                  <a:pt x="394" y="275"/>
                  <a:pt x="394" y="274"/>
                </a:cubicBezTo>
                <a:cubicBezTo>
                  <a:pt x="351" y="146"/>
                  <a:pt x="351" y="146"/>
                  <a:pt x="351" y="146"/>
                </a:cubicBezTo>
                <a:cubicBezTo>
                  <a:pt x="351" y="145"/>
                  <a:pt x="351" y="145"/>
                  <a:pt x="351" y="145"/>
                </a:cubicBezTo>
                <a:cubicBezTo>
                  <a:pt x="349" y="141"/>
                  <a:pt x="346" y="138"/>
                  <a:pt x="341" y="138"/>
                </a:cubicBezTo>
                <a:cubicBezTo>
                  <a:pt x="170" y="138"/>
                  <a:pt x="170" y="138"/>
                  <a:pt x="170" y="138"/>
                </a:cubicBezTo>
                <a:cubicBezTo>
                  <a:pt x="166" y="138"/>
                  <a:pt x="162" y="141"/>
                  <a:pt x="160" y="145"/>
                </a:cubicBezTo>
                <a:cubicBezTo>
                  <a:pt x="160" y="145"/>
                  <a:pt x="160" y="145"/>
                  <a:pt x="160" y="146"/>
                </a:cubicBezTo>
                <a:cubicBezTo>
                  <a:pt x="118" y="274"/>
                  <a:pt x="118" y="274"/>
                  <a:pt x="118" y="274"/>
                </a:cubicBezTo>
                <a:cubicBezTo>
                  <a:pt x="117" y="275"/>
                  <a:pt x="117" y="276"/>
                  <a:pt x="117" y="277"/>
                </a:cubicBezTo>
                <a:cubicBezTo>
                  <a:pt x="117" y="298"/>
                  <a:pt x="117" y="298"/>
                  <a:pt x="117" y="298"/>
                </a:cubicBezTo>
                <a:cubicBezTo>
                  <a:pt x="117" y="298"/>
                  <a:pt x="117" y="298"/>
                  <a:pt x="117" y="298"/>
                </a:cubicBezTo>
                <a:cubicBezTo>
                  <a:pt x="117" y="298"/>
                  <a:pt x="117" y="298"/>
                  <a:pt x="117" y="299"/>
                </a:cubicBezTo>
                <a:cubicBezTo>
                  <a:pt x="117" y="341"/>
                  <a:pt x="117" y="341"/>
                  <a:pt x="117" y="341"/>
                </a:cubicBezTo>
                <a:cubicBezTo>
                  <a:pt x="117" y="359"/>
                  <a:pt x="131" y="373"/>
                  <a:pt x="149" y="373"/>
                </a:cubicBezTo>
                <a:cubicBezTo>
                  <a:pt x="362" y="373"/>
                  <a:pt x="362" y="373"/>
                  <a:pt x="362" y="373"/>
                </a:cubicBezTo>
                <a:cubicBezTo>
                  <a:pt x="380" y="373"/>
                  <a:pt x="394" y="359"/>
                  <a:pt x="394" y="341"/>
                </a:cubicBezTo>
                <a:cubicBezTo>
                  <a:pt x="394" y="299"/>
                  <a:pt x="394" y="299"/>
                  <a:pt x="394" y="299"/>
                </a:cubicBezTo>
                <a:cubicBezTo>
                  <a:pt x="394" y="298"/>
                  <a:pt x="394" y="298"/>
                  <a:pt x="394" y="298"/>
                </a:cubicBezTo>
                <a:cubicBezTo>
                  <a:pt x="394" y="298"/>
                  <a:pt x="394" y="298"/>
                  <a:pt x="394" y="298"/>
                </a:cubicBezTo>
                <a:lnTo>
                  <a:pt x="394" y="27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GB" dirty="0"/>
          </a:p>
        </p:txBody>
      </p:sp>
    </p:spTree>
    <p:extLst>
      <p:ext uri="{BB962C8B-B14F-4D97-AF65-F5344CB8AC3E}">
        <p14:creationId xmlns:p14="http://schemas.microsoft.com/office/powerpoint/2010/main" val="2174584763"/>
      </p:ext>
    </p:extLst>
  </p:cSld>
  <p:clrMapOvr>
    <a:masterClrMapping/>
  </p:clrMapOvr>
</p:sld>
</file>

<file path=ppt/theme/theme1.xml><?xml version="1.0" encoding="utf-8"?>
<a:theme xmlns:a="http://schemas.openxmlformats.org/drawingml/2006/main" name="Office Theme">
  <a:themeElements>
    <a:clrScheme name="Deloitte US Color1">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Reflection">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5965</TotalTime>
  <Words>2192</Words>
  <Application>Microsoft Office PowerPoint</Application>
  <PresentationFormat>Widescreen</PresentationFormat>
  <Paragraphs>287</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Calibri Light</vt:lpstr>
      <vt:lpstr>Courier New</vt:lpstr>
      <vt:lpstr>Open Sans</vt:lpstr>
      <vt:lpstr>Wingdings</vt:lpstr>
      <vt:lpstr>Wingdings 2</vt:lpstr>
      <vt:lpstr>Office Theme</vt:lpstr>
      <vt:lpstr>Mendix</vt:lpstr>
      <vt:lpstr>Contents</vt:lpstr>
      <vt:lpstr>What is Rapid Application Development?</vt:lpstr>
      <vt:lpstr>What is Mendix?</vt:lpstr>
      <vt:lpstr>Why do you need Mendix?</vt:lpstr>
      <vt:lpstr>Mendix helps clients to accelerate digital transformation and S/4 HANA migration</vt:lpstr>
      <vt:lpstr>The software application challenge today</vt:lpstr>
      <vt:lpstr>Mendix Architecture/  System Landscape</vt:lpstr>
      <vt:lpstr>Mendix architecture</vt:lpstr>
      <vt:lpstr>How does it compliment UI5/Fiori?</vt:lpstr>
      <vt:lpstr>Comparison Matrix: SAP and UI5 custom apps</vt:lpstr>
      <vt:lpstr>How does Mendix support RAD ?</vt:lpstr>
      <vt:lpstr>What is the design principle of Mendix?</vt:lpstr>
      <vt:lpstr>Design Elements of Atlas UI Framework</vt:lpstr>
      <vt:lpstr>What is the development process in Mendix?</vt:lpstr>
      <vt:lpstr>Mendix on SAP Cloud Platform</vt:lpstr>
      <vt:lpstr>App Lifecycle</vt:lpstr>
      <vt:lpstr>Requirement</vt:lpstr>
      <vt:lpstr>Development</vt:lpstr>
      <vt:lpstr>DevOps</vt:lpstr>
      <vt:lpstr>What are the components in Mendix ?</vt:lpstr>
      <vt:lpstr>Domain Model</vt:lpstr>
      <vt:lpstr>Domain Model</vt:lpstr>
      <vt:lpstr>Microflows</vt:lpstr>
      <vt:lpstr>Team Server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Development Process</dc:title>
  <dc:creator>Administrator</dc:creator>
  <cp:lastModifiedBy>Agarwal, Utkarsh</cp:lastModifiedBy>
  <cp:revision>279</cp:revision>
  <dcterms:created xsi:type="dcterms:W3CDTF">2019-07-25T14:12:07Z</dcterms:created>
  <dcterms:modified xsi:type="dcterms:W3CDTF">2022-07-13T15:59:43Z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2022-07-13T15:45:58Z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d2bbe34a-89c6-4b67-8d59-a9eb15fbae92</vt:lpwstr>
  </property>
  <property fmtid="{D5CDD505-2E9C-101B-9397-08002B2CF9AE}" pid="8" name="MSIP_Label_ea60d57e-af5b-4752-ac57-3e4f28ca11dc_ContentBits">
    <vt:lpwstr>0</vt:lpwstr>
  </property>
</Properties>
</file>