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2" r:id="rId4"/>
    <p:sldId id="258" r:id="rId5"/>
    <p:sldId id="259" r:id="rId6"/>
    <p:sldId id="260" r:id="rId7"/>
    <p:sldId id="261" r:id="rId8"/>
  </p:sldIdLst>
  <p:sldSz cx="9144000" cy="6858000" type="screen4x3"/>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62" d="100"/>
          <a:sy n="62" d="100"/>
        </p:scale>
        <p:origin x="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fld id="{E9F89F99-E682-4EA2-AF66-E2537F9D318F}" type="datetimeFigureOut">
              <a:rPr kumimoji="1" lang="ja-JP" altLang="en-US" smtClean="0"/>
              <a:t>2017/1/11</a:t>
            </a:fld>
            <a:endParaRPr kumimoji="1" lang="ja-JP" altLang="en-US"/>
          </a:p>
        </p:txBody>
      </p:sp>
      <p:sp>
        <p:nvSpPr>
          <p:cNvPr id="4" name="スライド イメージ プレースホルダー 3"/>
          <p:cNvSpPr>
            <a:spLocks noGrp="1" noRot="1" noChangeAspect="1"/>
          </p:cNvSpPr>
          <p:nvPr>
            <p:ph type="sldImg" idx="2"/>
          </p:nvPr>
        </p:nvSpPr>
        <p:spPr>
          <a:xfrm>
            <a:off x="1168400" y="1238250"/>
            <a:ext cx="4457700" cy="33432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fld id="{82B1FDE5-1D19-4843-AC9D-683EBD0A0798}" type="slidenum">
              <a:rPr kumimoji="1" lang="ja-JP" altLang="en-US" smtClean="0"/>
              <a:t>‹#›</a:t>
            </a:fld>
            <a:endParaRPr kumimoji="1" lang="ja-JP" altLang="en-US"/>
          </a:p>
        </p:txBody>
      </p:sp>
    </p:spTree>
    <p:extLst>
      <p:ext uri="{BB962C8B-B14F-4D97-AF65-F5344CB8AC3E}">
        <p14:creationId xmlns:p14="http://schemas.microsoft.com/office/powerpoint/2010/main" val="13098377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PRDC</a:t>
            </a:r>
            <a:r>
              <a:rPr kumimoji="1" lang="ja-JP" altLang="en-US" smtClean="0"/>
              <a:t>はオブジェクトを圧縮率を並べた特徴ベクトルで表現する手法です．</a:t>
            </a:r>
            <a:endParaRPr kumimoji="1" lang="en-US" altLang="ja-JP" smtClean="0"/>
          </a:p>
          <a:p>
            <a:endParaRPr kumimoji="1" lang="en-US" altLang="ja-JP" smtClean="0"/>
          </a:p>
          <a:p>
            <a:r>
              <a:rPr kumimoji="1" lang="ja-JP" altLang="en-US" smtClean="0"/>
              <a:t>例えば，オブジェクト</a:t>
            </a:r>
            <a:r>
              <a:rPr kumimoji="1" lang="en-US" altLang="ja-JP" smtClean="0"/>
              <a:t>x</a:t>
            </a:r>
            <a:r>
              <a:rPr kumimoji="1" lang="ja-JP" altLang="en-US" smtClean="0"/>
              <a:t>を辞書</a:t>
            </a:r>
            <a:r>
              <a:rPr kumimoji="1" lang="en-US" altLang="ja-JP" smtClean="0"/>
              <a:t>d1</a:t>
            </a:r>
            <a:r>
              <a:rPr kumimoji="1" lang="ja-JP" altLang="en-US" smtClean="0"/>
              <a:t>で圧縮した時の圧縮後サイズを</a:t>
            </a:r>
            <a:r>
              <a:rPr kumimoji="1" lang="en-US" altLang="ja-JP" smtClean="0"/>
              <a:t>l’1</a:t>
            </a:r>
            <a:r>
              <a:rPr kumimoji="1" lang="ja-JP" altLang="en-US" smtClean="0"/>
              <a:t>とすると，圧縮率は，それをオブジェクトの長さで割った</a:t>
            </a:r>
            <a:r>
              <a:rPr kumimoji="1" lang="en-US" altLang="ja-JP" smtClean="0"/>
              <a:t>l</a:t>
            </a:r>
            <a:r>
              <a:rPr kumimoji="1" lang="ja-JP" altLang="en-US" smtClean="0"/>
              <a:t>分の</a:t>
            </a:r>
            <a:r>
              <a:rPr kumimoji="1" lang="en-US" altLang="ja-JP" smtClean="0"/>
              <a:t>l’1</a:t>
            </a:r>
            <a:r>
              <a:rPr kumimoji="1" lang="ja-JP" altLang="en-US" smtClean="0"/>
              <a:t>になります．</a:t>
            </a:r>
            <a:endParaRPr kumimoji="1" lang="en-US" altLang="ja-JP" smtClean="0"/>
          </a:p>
          <a:p>
            <a:r>
              <a:rPr kumimoji="1" lang="ja-JP" altLang="en-US" smtClean="0"/>
              <a:t>それを</a:t>
            </a:r>
            <a:r>
              <a:rPr kumimoji="1" lang="en-US" altLang="ja-JP" smtClean="0"/>
              <a:t>N</a:t>
            </a:r>
            <a:r>
              <a:rPr kumimoji="1" lang="ja-JP" altLang="en-US" smtClean="0"/>
              <a:t>個並べたものがオブジェクト</a:t>
            </a:r>
            <a:r>
              <a:rPr kumimoji="1" lang="en-US" altLang="ja-JP" smtClean="0"/>
              <a:t>x</a:t>
            </a:r>
            <a:r>
              <a:rPr kumimoji="1" lang="ja-JP" altLang="en-US" smtClean="0"/>
              <a:t>の圧縮率ベクトルです．</a:t>
            </a:r>
            <a:endParaRPr kumimoji="1" lang="en-US" altLang="ja-JP" smtClean="0"/>
          </a:p>
          <a:p>
            <a:r>
              <a:rPr kumimoji="1" lang="ja-JP" altLang="en-US" smtClean="0"/>
              <a:t>作成した圧縮率ベクトルには、ベクトルベースの分類アルゴリズムを適用することができます。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1</a:t>
            </a:fld>
            <a:endParaRPr kumimoji="1" lang="ja-JP" altLang="en-US"/>
          </a:p>
        </p:txBody>
      </p:sp>
    </p:spTree>
    <p:extLst>
      <p:ext uri="{BB962C8B-B14F-4D97-AF65-F5344CB8AC3E}">
        <p14:creationId xmlns:p14="http://schemas.microsoft.com/office/powerpoint/2010/main" val="189925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再圧縮率をつかって，　</a:t>
            </a:r>
            <a:r>
              <a:rPr kumimoji="1" lang="en-US" altLang="ja-JP"/>
              <a:t>HOPRDC</a:t>
            </a:r>
            <a:r>
              <a:rPr kumimoji="1" lang="ja-JP" altLang="en-US"/>
              <a:t>を提案します．</a:t>
            </a:r>
            <a:endParaRPr kumimoji="1" lang="en-US" altLang="ja-JP"/>
          </a:p>
          <a:p>
            <a:r>
              <a:rPr kumimoji="1" lang="ja-JP" altLang="en-US"/>
              <a:t>まず，オブジェクト</a:t>
            </a:r>
            <a:r>
              <a:rPr kumimoji="1" lang="en-US" altLang="ja-JP"/>
              <a:t>x</a:t>
            </a:r>
            <a:r>
              <a:rPr kumimoji="1" lang="ja-JP" altLang="en-US"/>
              <a:t>を</a:t>
            </a:r>
            <a:r>
              <a:rPr kumimoji="1" lang="en-US" altLang="ja-JP"/>
              <a:t>d1</a:t>
            </a:r>
            <a:r>
              <a:rPr kumimoji="1" lang="ja-JP" altLang="en-US"/>
              <a:t>で圧縮し，圧縮率</a:t>
            </a:r>
            <a:r>
              <a:rPr kumimoji="1" lang="en-US" altLang="ja-JP"/>
              <a:t>R1</a:t>
            </a:r>
            <a:r>
              <a:rPr kumimoji="1" lang="ja-JP" altLang="en-US"/>
              <a:t>を得ます．</a:t>
            </a:r>
            <a:r>
              <a:rPr kumimoji="1" lang="en-US" altLang="ja-JP"/>
              <a:t>1</a:t>
            </a:r>
            <a:r>
              <a:rPr kumimoji="1" lang="ja-JP" altLang="en-US"/>
              <a:t>度目の圧縮の出力をもう一度圧縮して，再圧縮率</a:t>
            </a:r>
            <a:r>
              <a:rPr kumimoji="1" lang="en-US" altLang="ja-JP"/>
              <a:t>Re1</a:t>
            </a:r>
            <a:r>
              <a:rPr kumimoji="1" lang="ja-JP" altLang="en-US"/>
              <a:t>を得ます．</a:t>
            </a:r>
            <a:endParaRPr kumimoji="1" lang="en-US" altLang="ja-JP"/>
          </a:p>
          <a:p>
            <a:r>
              <a:rPr kumimoji="1" lang="ja-JP" altLang="en-US"/>
              <a:t>この，圧縮率と再圧縮率を</a:t>
            </a:r>
            <a:r>
              <a:rPr kumimoji="1" lang="en-US" altLang="ja-JP"/>
              <a:t>N</a:t>
            </a:r>
            <a:r>
              <a:rPr kumimoji="1" lang="ja-JP" altLang="en-US"/>
              <a:t>個ずつ並べたものをオブジェクト</a:t>
            </a:r>
            <a:r>
              <a:rPr kumimoji="1" lang="en-US" altLang="ja-JP"/>
              <a:t>x</a:t>
            </a:r>
            <a:r>
              <a:rPr kumimoji="1" lang="ja-JP" altLang="en-US"/>
              <a:t>の特徴ベクトルとします．</a:t>
            </a:r>
            <a:endParaRPr kumimoji="1" lang="en-US" altLang="ja-JP"/>
          </a:p>
          <a:p>
            <a:r>
              <a:rPr kumimoji="1" lang="ja-JP" altLang="en-US"/>
              <a:t>このベクトルは単語の出現頻度を圧縮率により考慮し，単語の順序関係を再圧縮率により考慮したベクトルとなっています．</a:t>
            </a:r>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2</a:t>
            </a:fld>
            <a:endParaRPr kumimoji="1" lang="ja-JP" altLang="en-US"/>
          </a:p>
        </p:txBody>
      </p:sp>
    </p:spTree>
    <p:extLst>
      <p:ext uri="{BB962C8B-B14F-4D97-AF65-F5344CB8AC3E}">
        <p14:creationId xmlns:p14="http://schemas.microsoft.com/office/powerpoint/2010/main" val="297525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再圧縮率をつかって，　</a:t>
            </a:r>
            <a:r>
              <a:rPr kumimoji="1" lang="en-US" altLang="ja-JP"/>
              <a:t>HOPRDC</a:t>
            </a:r>
            <a:r>
              <a:rPr kumimoji="1" lang="ja-JP" altLang="en-US"/>
              <a:t>を提案します．</a:t>
            </a:r>
            <a:endParaRPr kumimoji="1" lang="en-US" altLang="ja-JP"/>
          </a:p>
          <a:p>
            <a:r>
              <a:rPr kumimoji="1" lang="ja-JP" altLang="en-US"/>
              <a:t>まず，オブジェクト</a:t>
            </a:r>
            <a:r>
              <a:rPr kumimoji="1" lang="en-US" altLang="ja-JP"/>
              <a:t>x</a:t>
            </a:r>
            <a:r>
              <a:rPr kumimoji="1" lang="ja-JP" altLang="en-US"/>
              <a:t>を</a:t>
            </a:r>
            <a:r>
              <a:rPr kumimoji="1" lang="en-US" altLang="ja-JP"/>
              <a:t>d1</a:t>
            </a:r>
            <a:r>
              <a:rPr kumimoji="1" lang="ja-JP" altLang="en-US"/>
              <a:t>で圧縮し，圧縮率</a:t>
            </a:r>
            <a:r>
              <a:rPr kumimoji="1" lang="en-US" altLang="ja-JP"/>
              <a:t>R1</a:t>
            </a:r>
            <a:r>
              <a:rPr kumimoji="1" lang="ja-JP" altLang="en-US"/>
              <a:t>を得ます．</a:t>
            </a:r>
            <a:r>
              <a:rPr kumimoji="1" lang="en-US" altLang="ja-JP"/>
              <a:t>1</a:t>
            </a:r>
            <a:r>
              <a:rPr kumimoji="1" lang="ja-JP" altLang="en-US"/>
              <a:t>度目の圧縮の出力をもう一度圧縮して，再圧縮率</a:t>
            </a:r>
            <a:r>
              <a:rPr kumimoji="1" lang="en-US" altLang="ja-JP"/>
              <a:t>Re1</a:t>
            </a:r>
            <a:r>
              <a:rPr kumimoji="1" lang="ja-JP" altLang="en-US"/>
              <a:t>を得ます．</a:t>
            </a:r>
            <a:endParaRPr kumimoji="1" lang="en-US" altLang="ja-JP"/>
          </a:p>
          <a:p>
            <a:r>
              <a:rPr kumimoji="1" lang="ja-JP" altLang="en-US"/>
              <a:t>この，圧縮率と再圧縮率を</a:t>
            </a:r>
            <a:r>
              <a:rPr kumimoji="1" lang="en-US" altLang="ja-JP"/>
              <a:t>N</a:t>
            </a:r>
            <a:r>
              <a:rPr kumimoji="1" lang="ja-JP" altLang="en-US"/>
              <a:t>個ずつ並べたものをオブジェクト</a:t>
            </a:r>
            <a:r>
              <a:rPr kumimoji="1" lang="en-US" altLang="ja-JP"/>
              <a:t>x</a:t>
            </a:r>
            <a:r>
              <a:rPr kumimoji="1" lang="ja-JP" altLang="en-US"/>
              <a:t>の特徴ベクトルとします．</a:t>
            </a:r>
            <a:endParaRPr kumimoji="1" lang="en-US" altLang="ja-JP"/>
          </a:p>
          <a:p>
            <a:r>
              <a:rPr kumimoji="1" lang="ja-JP" altLang="en-US"/>
              <a:t>このベクトルは単語の出現頻度を圧縮率により考慮し，単語の順序関係を再圧縮率により考慮したベクトルとなっています．</a:t>
            </a:r>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3</a:t>
            </a:fld>
            <a:endParaRPr kumimoji="1" lang="ja-JP" altLang="en-US"/>
          </a:p>
        </p:txBody>
      </p:sp>
    </p:spTree>
    <p:extLst>
      <p:ext uri="{BB962C8B-B14F-4D97-AF65-F5344CB8AC3E}">
        <p14:creationId xmlns:p14="http://schemas.microsoft.com/office/powerpoint/2010/main" val="74838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再圧縮率で，単語の順序関係を考慮したことで，オブジェクトの形が似ているものが取り出されやすくなりました．</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58A8A71E-98CF-46BD-8E1D-9BE51892DC2A}" type="slidenum">
              <a:rPr kumimoji="1" lang="ja-JP" altLang="en-US" smtClean="0"/>
              <a:t>4</a:t>
            </a:fld>
            <a:endParaRPr kumimoji="1" lang="ja-JP" altLang="en-US"/>
          </a:p>
        </p:txBody>
      </p:sp>
    </p:spTree>
    <p:extLst>
      <p:ext uri="{BB962C8B-B14F-4D97-AF65-F5344CB8AC3E}">
        <p14:creationId xmlns:p14="http://schemas.microsoft.com/office/powerpoint/2010/main" val="324815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21488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45733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360865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116399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88005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385220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395228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402959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57521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402147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2099CC-CCAC-4AC8-B7C7-FA53EB57ECF7}" type="datetimeFigureOut">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208426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099CC-CCAC-4AC8-B7C7-FA53EB57ECF7}" type="datetimeFigureOut">
              <a:rPr kumimoji="1" lang="ja-JP" altLang="en-US" smtClean="0"/>
              <a:t>2017/1/11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376F0-DAE7-44D4-BA52-0B31067A7384}" type="slidenum">
              <a:rPr kumimoji="1" lang="ja-JP" altLang="en-US" smtClean="0"/>
              <a:t>‹#›</a:t>
            </a:fld>
            <a:endParaRPr kumimoji="1" lang="ja-JP" altLang="en-US"/>
          </a:p>
        </p:txBody>
      </p:sp>
    </p:spTree>
    <p:extLst>
      <p:ext uri="{BB962C8B-B14F-4D97-AF65-F5344CB8AC3E}">
        <p14:creationId xmlns:p14="http://schemas.microsoft.com/office/powerpoint/2010/main" val="1375044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8" Type="http://schemas.openxmlformats.org/officeDocument/2006/relationships/image" Target="../media/image9.png"/><Relationship Id="rId21" Type="http://schemas.openxmlformats.org/officeDocument/2006/relationships/image" Target="../media/image2.jpe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11.png"/><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png"/><Relationship Id="rId14" Type="http://schemas.openxmlformats.org/officeDocument/2006/relationships/image" Target="../media/image120.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10.png"/><Relationship Id="rId18" Type="http://schemas.openxmlformats.org/officeDocument/2006/relationships/image" Target="../media/image300.png"/><Relationship Id="rId26" Type="http://schemas.openxmlformats.org/officeDocument/2006/relationships/image" Target="../media/image20.png"/><Relationship Id="rId3" Type="http://schemas.openxmlformats.org/officeDocument/2006/relationships/image" Target="../media/image14.png"/><Relationship Id="rId21" Type="http://schemas.openxmlformats.org/officeDocument/2006/relationships/image" Target="../media/image33.png"/><Relationship Id="rId7" Type="http://schemas.openxmlformats.org/officeDocument/2006/relationships/image" Target="../media/image90.png"/><Relationship Id="rId12" Type="http://schemas.openxmlformats.org/officeDocument/2006/relationships/image" Target="../media/image140.png"/><Relationship Id="rId17" Type="http://schemas.openxmlformats.org/officeDocument/2006/relationships/image" Target="../media/image29.png"/><Relationship Id="rId25"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28.png"/><Relationship Id="rId20" Type="http://schemas.openxmlformats.org/officeDocument/2006/relationships/image" Target="../media/image32.png"/><Relationship Id="rId29"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80.png"/><Relationship Id="rId24" Type="http://schemas.openxmlformats.org/officeDocument/2006/relationships/image" Target="../media/image18.png"/><Relationship Id="rId5" Type="http://schemas.openxmlformats.org/officeDocument/2006/relationships/image" Target="../media/image70.png"/><Relationship Id="rId23" Type="http://schemas.openxmlformats.org/officeDocument/2006/relationships/image" Target="../media/image17.png"/><Relationship Id="rId28" Type="http://schemas.openxmlformats.org/officeDocument/2006/relationships/image" Target="../media/image22.png"/><Relationship Id="rId19" Type="http://schemas.openxmlformats.org/officeDocument/2006/relationships/image" Target="../media/image31.png"/><Relationship Id="rId22" Type="http://schemas.openxmlformats.org/officeDocument/2006/relationships/image" Target="../media/image16.png"/><Relationship Id="rId27"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1100.png"/><Relationship Id="rId18" Type="http://schemas.openxmlformats.org/officeDocument/2006/relationships/image" Target="../media/image3000.png"/><Relationship Id="rId26" Type="http://schemas.openxmlformats.org/officeDocument/2006/relationships/image" Target="../media/image25.png"/><Relationship Id="rId3" Type="http://schemas.openxmlformats.org/officeDocument/2006/relationships/image" Target="../media/image14.png"/><Relationship Id="rId21" Type="http://schemas.openxmlformats.org/officeDocument/2006/relationships/image" Target="../media/image330.png"/><Relationship Id="rId7" Type="http://schemas.openxmlformats.org/officeDocument/2006/relationships/image" Target="../media/image91.png"/><Relationship Id="rId12" Type="http://schemas.openxmlformats.org/officeDocument/2006/relationships/image" Target="../media/image1400.png"/><Relationship Id="rId17" Type="http://schemas.openxmlformats.org/officeDocument/2006/relationships/image" Target="../media/image290.png"/><Relationship Id="rId25"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80.png"/><Relationship Id="rId20"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81.png"/><Relationship Id="rId24" Type="http://schemas.openxmlformats.org/officeDocument/2006/relationships/image" Target="../media/image30.png"/><Relationship Id="rId5" Type="http://schemas.openxmlformats.org/officeDocument/2006/relationships/image" Target="../media/image71.png"/><Relationship Id="rId23" Type="http://schemas.openxmlformats.org/officeDocument/2006/relationships/image" Target="../media/image27.png"/><Relationship Id="rId28" Type="http://schemas.openxmlformats.org/officeDocument/2006/relationships/image" Target="../media/image36.png"/><Relationship Id="rId19" Type="http://schemas.openxmlformats.org/officeDocument/2006/relationships/image" Target="../media/image310.png"/><Relationship Id="rId9" Type="http://schemas.openxmlformats.org/officeDocument/2006/relationships/image" Target="../media/image15.png"/><Relationship Id="rId22" Type="http://schemas.openxmlformats.org/officeDocument/2006/relationships/image" Target="../media/image260.png"/><Relationship Id="rId27" Type="http://schemas.openxmlformats.org/officeDocument/2006/relationships/image" Target="../media/image35.png"/></Relationships>
</file>

<file path=ppt/slides/_rels/slide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26.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4.png"/><Relationship Id="rId9" Type="http://schemas.openxmlformats.org/officeDocument/2006/relationships/image" Target="../media/image41.png"/><Relationship Id="rId1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p:cNvGrpSpPr/>
          <p:nvPr/>
        </p:nvGrpSpPr>
        <p:grpSpPr>
          <a:xfrm>
            <a:off x="1089184" y="1129639"/>
            <a:ext cx="7437867" cy="4024099"/>
            <a:chOff x="784384" y="1922119"/>
            <a:chExt cx="7437867" cy="4024099"/>
          </a:xfrm>
        </p:grpSpPr>
        <p:sp>
          <p:nvSpPr>
            <p:cNvPr id="39" name="角丸四角形 38"/>
            <p:cNvSpPr/>
            <p:nvPr/>
          </p:nvSpPr>
          <p:spPr>
            <a:xfrm>
              <a:off x="1054674" y="4598049"/>
              <a:ext cx="5692227" cy="4498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5" name="グループ化 4"/>
            <p:cNvGrpSpPr/>
            <p:nvPr/>
          </p:nvGrpSpPr>
          <p:grpSpPr>
            <a:xfrm>
              <a:off x="784384" y="1922119"/>
              <a:ext cx="7437867" cy="3096373"/>
              <a:chOff x="708184" y="2320499"/>
              <a:chExt cx="7437867" cy="3096373"/>
            </a:xfrm>
          </p:grpSpPr>
          <p:grpSp>
            <p:nvGrpSpPr>
              <p:cNvPr id="28" name="グループ化 27"/>
              <p:cNvGrpSpPr/>
              <p:nvPr/>
            </p:nvGrpSpPr>
            <p:grpSpPr>
              <a:xfrm>
                <a:off x="708184" y="2671108"/>
                <a:ext cx="7437867" cy="2745764"/>
                <a:chOff x="207256" y="2564904"/>
                <a:chExt cx="8094457" cy="3045354"/>
              </a:xfrm>
            </p:grpSpPr>
            <p:sp>
              <p:nvSpPr>
                <p:cNvPr id="13" name="正方形/長方形 12"/>
                <p:cNvSpPr/>
                <p:nvPr/>
              </p:nvSpPr>
              <p:spPr bwMode="auto">
                <a:xfrm>
                  <a:off x="2808054" y="2584512"/>
                  <a:ext cx="4320480" cy="1420552"/>
                </a:xfrm>
                <a:prstGeom prst="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ahoma" pitchFamily="34" charset="0"/>
                    <a:ea typeface="ＭＳ Ｐゴシック" pitchFamily="50" charset="-128"/>
                  </a:endParaRPr>
                </a:p>
              </p:txBody>
            </p:sp>
            <p:sp>
              <p:nvSpPr>
                <p:cNvPr id="8" name="テキスト ボックス 7"/>
                <p:cNvSpPr txBox="1"/>
                <p:nvPr/>
              </p:nvSpPr>
              <p:spPr>
                <a:xfrm>
                  <a:off x="4968294" y="2780928"/>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mc:AlternateContent xmlns:mc="http://schemas.openxmlformats.org/markup-compatibility/2006" xmlns:a14="http://schemas.microsoft.com/office/drawing/2010/main">
              <mc:Choice Requires="a14">
                <p:sp>
                  <p:nvSpPr>
                    <p:cNvPr id="10" name="テキスト ボックス 9"/>
                    <p:cNvSpPr txBox="1"/>
                    <p:nvPr/>
                  </p:nvSpPr>
                  <p:spPr>
                    <a:xfrm>
                      <a:off x="3240102" y="2564904"/>
                      <a:ext cx="564803" cy="443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𝐷</m:t>
                                </m:r>
                              </m:e>
                              <m:sub>
                                <m:r>
                                  <a:rPr kumimoji="1" lang="en-US" altLang="ja-JP" sz="2000" b="0" i="1" smtClean="0">
                                    <a:latin typeface="Cambria Math"/>
                                  </a:rPr>
                                  <m:t>1</m:t>
                                </m:r>
                              </m:sub>
                            </m:sSub>
                          </m:oMath>
                        </m:oMathPara>
                      </a14:m>
                      <a:endParaRPr kumimoji="1" lang="ja-JP" altLang="en-US" sz="2000" dirty="0" smtClean="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240102" y="2564904"/>
                      <a:ext cx="564803" cy="44376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4320222" y="2564904"/>
                      <a:ext cx="571292" cy="443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𝐷</m:t>
                                </m:r>
                              </m:e>
                              <m:sub>
                                <m:r>
                                  <a:rPr kumimoji="1" lang="en-US" altLang="ja-JP" sz="2000" b="0" i="1" smtClean="0">
                                    <a:latin typeface="Cambria Math"/>
                                  </a:rPr>
                                  <m:t>2</m:t>
                                </m:r>
                              </m:sub>
                            </m:sSub>
                          </m:oMath>
                        </m:oMathPara>
                      </a14:m>
                      <a:endParaRPr kumimoji="1" lang="ja-JP" altLang="en-US" sz="2000" dirty="0" smtClean="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320222" y="2564904"/>
                      <a:ext cx="571292" cy="443766"/>
                    </a:xfrm>
                    <a:prstGeom prst="rect">
                      <a:avLst/>
                    </a:prstGeom>
                    <a:blipFill>
                      <a:blip r:embed="rId5"/>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6186347" y="2564904"/>
                      <a:ext cx="610928" cy="443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𝐷</m:t>
                                </m:r>
                              </m:e>
                              <m:sub>
                                <m:r>
                                  <a:rPr kumimoji="1" lang="en-US" altLang="ja-JP" sz="2000" b="0" i="1" smtClean="0">
                                    <a:latin typeface="Cambria Math"/>
                                  </a:rPr>
                                  <m:t>𝑁</m:t>
                                </m:r>
                              </m:sub>
                            </m:sSub>
                          </m:oMath>
                        </m:oMathPara>
                      </a14:m>
                      <a:endParaRPr kumimoji="1" lang="ja-JP" altLang="en-US" sz="2000" dirty="0" smtClean="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186347" y="2564904"/>
                      <a:ext cx="610928" cy="443766"/>
                    </a:xfrm>
                    <a:prstGeom prst="rect">
                      <a:avLst/>
                    </a:prstGeom>
                    <a:blipFill>
                      <a:blip r:embed="rId6"/>
                      <a:stretch>
                        <a:fillRect b="-1538"/>
                      </a:stretch>
                    </a:blipFill>
                  </p:spPr>
                  <p:txBody>
                    <a:bodyPr/>
                    <a:lstStyle/>
                    <a:p>
                      <a:r>
                        <a:rPr lang="ja-JP" altLang="en-US">
                          <a:noFill/>
                        </a:rPr>
                        <a:t> </a:t>
                      </a:r>
                    </a:p>
                  </p:txBody>
                </p:sp>
              </mc:Fallback>
            </mc:AlternateContent>
            <p:cxnSp>
              <p:nvCxnSpPr>
                <p:cNvPr id="14" name="直線矢印コネクタ 13"/>
                <p:cNvCxnSpPr/>
                <p:nvPr/>
              </p:nvCxnSpPr>
              <p:spPr bwMode="auto">
                <a:xfrm>
                  <a:off x="3528134"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15" name="直線矢印コネクタ 14"/>
                <p:cNvCxnSpPr/>
                <p:nvPr/>
              </p:nvCxnSpPr>
              <p:spPr bwMode="auto">
                <a:xfrm>
                  <a:off x="4392230"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16" name="直線矢印コネクタ 15"/>
                <p:cNvCxnSpPr/>
                <p:nvPr/>
              </p:nvCxnSpPr>
              <p:spPr bwMode="auto">
                <a:xfrm>
                  <a:off x="6408454" y="4005064"/>
                  <a:ext cx="0" cy="648072"/>
                </a:xfrm>
                <a:prstGeom prst="straightConnector1">
                  <a:avLst/>
                </a:prstGeom>
                <a:noFill/>
                <a:ln w="31750" cap="flat" cmpd="sng" algn="ctr">
                  <a:solidFill>
                    <a:schemeClr val="tx1"/>
                  </a:solidFill>
                  <a:prstDash val="solid"/>
                  <a:round/>
                  <a:headEnd type="none" w="med" len="med"/>
                  <a:tailEnd type="arrow"/>
                </a:ln>
                <a:effectLst/>
              </p:spPr>
            </p:cxnSp>
            <p:sp>
              <p:nvSpPr>
                <p:cNvPr id="17" name="テキスト ボックス 16"/>
                <p:cNvSpPr txBox="1"/>
                <p:nvPr/>
              </p:nvSpPr>
              <p:spPr>
                <a:xfrm>
                  <a:off x="7120330" y="3889864"/>
                  <a:ext cx="1181383" cy="409630"/>
                </a:xfrm>
                <a:prstGeom prst="rect">
                  <a:avLst/>
                </a:prstGeom>
                <a:noFill/>
              </p:spPr>
              <p:txBody>
                <a:bodyPr wrap="none" rtlCol="0">
                  <a:spAutoFit/>
                </a:bodyPr>
                <a:lstStyle/>
                <a:p>
                  <a:r>
                    <a:rPr kumimoji="1" lang="en-US" altLang="ja-JP" smtClean="0">
                      <a:latin typeface="+mn-lt"/>
                    </a:rPr>
                    <a:t>LZW</a:t>
                  </a:r>
                  <a:r>
                    <a:rPr lang="ja-JP" altLang="en-US"/>
                    <a:t>圧縮</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18" name="正方形/長方形 17"/>
                    <p:cNvSpPr/>
                    <p:nvPr/>
                  </p:nvSpPr>
                  <p:spPr>
                    <a:xfrm>
                      <a:off x="2926777" y="5098222"/>
                      <a:ext cx="547288" cy="51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926777" y="5098222"/>
                      <a:ext cx="547288" cy="512036"/>
                    </a:xfrm>
                    <a:prstGeom prst="rect">
                      <a:avLst/>
                    </a:prstGeom>
                    <a:blipFill rotWithShape="0">
                      <a:blip r:embed="rId8"/>
                      <a:stretch>
                        <a:fillRect/>
                      </a:stretch>
                    </a:blipFill>
                  </p:spPr>
                  <p:txBody>
                    <a:bodyPr/>
                    <a:lstStyle/>
                    <a:p>
                      <a:r>
                        <a:rPr lang="ja-JP" altLang="en-US">
                          <a:noFill/>
                        </a:rPr>
                        <a:t> </a:t>
                      </a:r>
                    </a:p>
                  </p:txBody>
                </p:sp>
              </mc:Fallback>
            </mc:AlternateContent>
            <p:sp>
              <p:nvSpPr>
                <p:cNvPr id="21" name="テキスト ボックス 20"/>
                <p:cNvSpPr txBox="1"/>
                <p:nvPr/>
              </p:nvSpPr>
              <p:spPr>
                <a:xfrm>
                  <a:off x="4684153" y="4698762"/>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22" name="Picture 4" descr="C:\Users\koga\Downloads\scrooll.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19180" y="3501008"/>
                  <a:ext cx="910707" cy="97501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線矢印コネクタ 22"/>
                <p:cNvCxnSpPr/>
                <p:nvPr/>
              </p:nvCxnSpPr>
              <p:spPr bwMode="auto">
                <a:xfrm>
                  <a:off x="2520022" y="4365104"/>
                  <a:ext cx="4592786" cy="0"/>
                </a:xfrm>
                <a:prstGeom prst="straightConnector1">
                  <a:avLst/>
                </a:prstGeom>
                <a:noFill/>
                <a:ln w="76200" cap="flat" cmpd="sng" algn="ctr">
                  <a:solidFill>
                    <a:schemeClr val="accent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4" name="テキスト ボックス 23"/>
                    <p:cNvSpPr txBox="1"/>
                    <p:nvPr/>
                  </p:nvSpPr>
                  <p:spPr>
                    <a:xfrm>
                      <a:off x="207256" y="3722549"/>
                      <a:ext cx="1236928" cy="443766"/>
                    </a:xfrm>
                    <a:prstGeom prst="rect">
                      <a:avLst/>
                    </a:prstGeom>
                    <a:noFill/>
                  </p:spPr>
                  <p:txBody>
                    <a:bodyPr wrap="none" rtlCol="0">
                      <a:spAutoFit/>
                    </a:bodyPr>
                    <a:lstStyle/>
                    <a:p>
                      <a:r>
                        <a:rPr lang="en-US" altLang="ja-JP" sz="2000" smtClean="0"/>
                        <a:t>object</a:t>
                      </a:r>
                      <a:r>
                        <a:rPr kumimoji="1" lang="en-US" altLang="ja-JP" sz="2000" smtClean="0"/>
                        <a:t> </a:t>
                      </a:r>
                      <a14:m>
                        <m:oMath xmlns:m="http://schemas.openxmlformats.org/officeDocument/2006/math">
                          <m:r>
                            <a:rPr kumimoji="1" lang="en-US" altLang="ja-JP" sz="2000" i="1" dirty="0" smtClean="0">
                              <a:latin typeface="Cambria Math"/>
                            </a:rPr>
                            <m:t>𝑥</m:t>
                          </m:r>
                        </m:oMath>
                      </a14:m>
                      <a:endParaRPr kumimoji="1" lang="ja-JP" altLang="en-US" sz="2000" dirty="0" smtClean="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207256" y="3722549"/>
                      <a:ext cx="1236928" cy="443766"/>
                    </a:xfrm>
                    <a:prstGeom prst="rect">
                      <a:avLst/>
                    </a:prstGeom>
                    <a:blipFill rotWithShape="0">
                      <a:blip r:embed="rId10"/>
                      <a:stretch>
                        <a:fillRect l="-5348" t="-9231" b="-27692"/>
                      </a:stretch>
                    </a:blipFill>
                  </p:spPr>
                  <p:txBody>
                    <a:bodyPr/>
                    <a:lstStyle/>
                    <a:p>
                      <a:r>
                        <a:rPr lang="ja-JP" altLang="en-US">
                          <a:noFill/>
                        </a:rPr>
                        <a:t> </a:t>
                      </a:r>
                    </a:p>
                  </p:txBody>
                </p:sp>
              </mc:Fallback>
            </mc:AlternateContent>
            <p:sp>
              <p:nvSpPr>
                <p:cNvPr id="25" name="テキスト ボックス 24"/>
                <p:cNvSpPr txBox="1"/>
                <p:nvPr/>
              </p:nvSpPr>
              <p:spPr>
                <a:xfrm>
                  <a:off x="503847" y="5168902"/>
                  <a:ext cx="1959434" cy="409626"/>
                </a:xfrm>
                <a:prstGeom prst="rect">
                  <a:avLst/>
                </a:prstGeom>
                <a:noFill/>
              </p:spPr>
              <p:txBody>
                <a:bodyPr wrap="none" rtlCol="0">
                  <a:spAutoFit/>
                </a:bodyPr>
                <a:lstStyle/>
                <a:p>
                  <a:r>
                    <a:rPr kumimoji="1" lang="ja-JP" altLang="en-US" smtClean="0">
                      <a:latin typeface="+mn-lt"/>
                    </a:rPr>
                    <a:t>圧縮後のサイズ</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26" name="テキスト ボックス 25"/>
                    <p:cNvSpPr txBox="1"/>
                    <p:nvPr/>
                  </p:nvSpPr>
                  <p:spPr>
                    <a:xfrm>
                      <a:off x="1315254" y="2972852"/>
                      <a:ext cx="1261770" cy="443766"/>
                    </a:xfrm>
                    <a:prstGeom prst="rect">
                      <a:avLst/>
                    </a:prstGeom>
                    <a:noFill/>
                  </p:spPr>
                  <p:txBody>
                    <a:bodyPr wrap="none" rtlCol="0">
                      <a:spAutoFit/>
                    </a:bodyPr>
                    <a:lstStyle/>
                    <a:p>
                      <a:r>
                        <a:rPr lang="en-US" altLang="ja-JP" sz="2000" smtClean="0"/>
                        <a:t>length: </a:t>
                      </a:r>
                      <a14:m>
                        <m:oMath xmlns:m="http://schemas.openxmlformats.org/officeDocument/2006/math">
                          <m:r>
                            <a:rPr lang="en-US" altLang="ja-JP" sz="2000" b="0" i="1" smtClean="0">
                              <a:latin typeface="Cambria Math" panose="02040503050406030204" pitchFamily="18" charset="0"/>
                            </a:rPr>
                            <m:t>𝑙</m:t>
                          </m:r>
                        </m:oMath>
                      </a14:m>
                      <a:endParaRPr kumimoji="1" lang="en-US" altLang="ja-JP" sz="2000" dirty="0" smtClean="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1315254" y="2972852"/>
                      <a:ext cx="1261770" cy="443766"/>
                    </a:xfrm>
                    <a:prstGeom prst="rect">
                      <a:avLst/>
                    </a:prstGeom>
                    <a:blipFill>
                      <a:blip r:embed="rId11"/>
                      <a:stretch>
                        <a:fillRect l="-5263" t="-7692"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3790873" y="5092946"/>
                      <a:ext cx="555033"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2</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3790873" y="5092946"/>
                      <a:ext cx="555033" cy="512037"/>
                    </a:xfrm>
                    <a:prstGeom prst="rect">
                      <a:avLst/>
                    </a:prstGeom>
                    <a:blipFill rotWithShape="0">
                      <a:blip r:embed="rId14"/>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p:cNvSpPr/>
                    <p:nvPr/>
                  </p:nvSpPr>
                  <p:spPr>
                    <a:xfrm>
                      <a:off x="5803851" y="5079852"/>
                      <a:ext cx="604368"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𝑁</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5803851" y="5079852"/>
                      <a:ext cx="604368" cy="512037"/>
                    </a:xfrm>
                    <a:prstGeom prst="rect">
                      <a:avLst/>
                    </a:prstGeom>
                    <a:blipFill rotWithShape="0">
                      <a:blip r:embed="rId15"/>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3288765" y="4712552"/>
                      <a:ext cx="775750"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3288765" y="4712552"/>
                      <a:ext cx="775750" cy="512037"/>
                    </a:xfrm>
                    <a:prstGeom prst="rect">
                      <a:avLst/>
                    </a:prstGeom>
                    <a:blipFill>
                      <a:blip r:embed="rId16"/>
                      <a:stretch>
                        <a:fillRect/>
                      </a:stretch>
                    </a:blipFill>
                  </p:spPr>
                  <p:txBody>
                    <a:bodyPr/>
                    <a:lstStyle/>
                    <a:p>
                      <a:r>
                        <a:rPr lang="ja-JP" altLang="en-US">
                          <a:noFill/>
                        </a:rPr>
                        <a:t> </a:t>
                      </a:r>
                    </a:p>
                  </p:txBody>
                </p:sp>
              </mc:Fallback>
            </mc:AlternateContent>
            <p:sp>
              <p:nvSpPr>
                <p:cNvPr id="37" name="テキスト ボックス 36"/>
                <p:cNvSpPr txBox="1"/>
                <p:nvPr/>
              </p:nvSpPr>
              <p:spPr>
                <a:xfrm>
                  <a:off x="5046141" y="4313093"/>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38" name="テキスト ボックス 37"/>
                <p:cNvSpPr txBox="1"/>
                <p:nvPr/>
              </p:nvSpPr>
              <p:spPr>
                <a:xfrm>
                  <a:off x="2037066" y="4767002"/>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41" name="正方形/長方形 40"/>
                    <p:cNvSpPr/>
                    <p:nvPr/>
                  </p:nvSpPr>
                  <p:spPr>
                    <a:xfrm>
                      <a:off x="4083194" y="4701498"/>
                      <a:ext cx="775749"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2</m:t>
                                    </m:r>
                                  </m:sub>
                                </m:sSub>
                              </m:sup>
                            </m:sSup>
                          </m:oMath>
                        </m:oMathPara>
                      </a14:m>
                      <a:endParaRPr lang="ja-JP" altLang="en-US" sz="24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4083194" y="4701498"/>
                      <a:ext cx="775749" cy="51203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p:cNvSpPr/>
                    <p:nvPr/>
                  </p:nvSpPr>
                  <p:spPr>
                    <a:xfrm>
                      <a:off x="6153144" y="4657341"/>
                      <a:ext cx="839878" cy="512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6153144" y="4657341"/>
                      <a:ext cx="839878" cy="512037"/>
                    </a:xfrm>
                    <a:prstGeom prst="rect">
                      <a:avLst/>
                    </a:prstGeom>
                    <a:blipFill>
                      <a:blip r:embed="rId1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0" name="テキスト ボックス 29"/>
                  <p:cNvSpPr txBox="1"/>
                  <p:nvPr/>
                </p:nvSpPr>
                <p:spPr>
                  <a:xfrm>
                    <a:off x="2970454" y="2320499"/>
                    <a:ext cx="1790683" cy="369332"/>
                  </a:xfrm>
                  <a:prstGeom prst="rect">
                    <a:avLst/>
                  </a:prstGeom>
                  <a:noFill/>
                </p:spPr>
                <p:txBody>
                  <a:bodyPr wrap="none" rtlCol="0">
                    <a:spAutoFit/>
                  </a:bodyPr>
                  <a:lstStyle/>
                  <a:p>
                    <a:r>
                      <a:rPr kumimoji="1" lang="ja-JP" altLang="en-US" smtClean="0"/>
                      <a:t>基底辞書集合</a:t>
                    </a:r>
                    <a:r>
                      <a:rPr kumimoji="1" lang="en-US" altLang="ja-JP" smtClean="0"/>
                      <a:t>:</a:t>
                    </a:r>
                    <a14:m>
                      <m:oMath xmlns:m="http://schemas.openxmlformats.org/officeDocument/2006/math">
                        <m:r>
                          <a:rPr kumimoji="1" lang="en-US" altLang="ja-JP" b="0" i="1" smtClean="0">
                            <a:latin typeface="Cambria Math" panose="02040503050406030204" pitchFamily="18" charset="0"/>
                          </a:rPr>
                          <m:t>𝐵</m:t>
                        </m:r>
                      </m:oMath>
                    </a14:m>
                    <a:endParaRPr kumimoji="1" lang="ja-JP" altLang="en-US"/>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2970454" y="2320499"/>
                    <a:ext cx="1790683" cy="369332"/>
                  </a:xfrm>
                  <a:prstGeom prst="rect">
                    <a:avLst/>
                  </a:prstGeom>
                  <a:blipFill>
                    <a:blip r:embed="rId19"/>
                    <a:stretch>
                      <a:fillRect l="-3061" t="-8197" b="-2623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9" name="テキスト ボックス 28"/>
                <p:cNvSpPr txBox="1"/>
                <p:nvPr/>
              </p:nvSpPr>
              <p:spPr>
                <a:xfrm>
                  <a:off x="3668303" y="5254682"/>
                  <a:ext cx="2702727" cy="6915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f>
                              <m:fPr>
                                <m:ctrlPr>
                                  <a:rPr kumimoji="1" lang="en-US" altLang="ja-JP" sz="2000" b="0" i="1" smtClean="0">
                                    <a:latin typeface="Cambria Math" panose="02040503050406030204" pitchFamily="18" charset="0"/>
                                  </a:rPr>
                                </m:ctrlPr>
                              </m:fPr>
                              <m:num>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𝑙</m:t>
                                    </m:r>
                                  </m:e>
                                  <m:sub>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m:t>
                                    </m:r>
                                  </m:sup>
                                </m:sSubSup>
                              </m:num>
                              <m:den>
                                <m:r>
                                  <a:rPr kumimoji="1" lang="en-US" altLang="ja-JP" sz="2000" b="0" i="1" smtClean="0">
                                    <a:latin typeface="Cambria Math" panose="02040503050406030204" pitchFamily="18" charset="0"/>
                                  </a:rPr>
                                  <m:t>𝑙</m:t>
                                </m:r>
                              </m:den>
                            </m:f>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𝑙</m:t>
                                    </m:r>
                                  </m:e>
                                  <m:sub>
                                    <m:r>
                                      <a:rPr kumimoji="1" lang="en-US" altLang="ja-JP" sz="2000" b="0" i="1" smtClean="0">
                                        <a:latin typeface="Cambria Math" panose="02040503050406030204" pitchFamily="18" charset="0"/>
                                      </a:rPr>
                                      <m:t>2</m:t>
                                    </m:r>
                                  </m:sub>
                                  <m:sup>
                                    <m:r>
                                      <a:rPr kumimoji="1" lang="en-US" altLang="ja-JP" sz="2000" b="0" i="1" smtClean="0">
                                        <a:latin typeface="Cambria Math" panose="02040503050406030204" pitchFamily="18" charset="0"/>
                                      </a:rPr>
                                      <m:t>′</m:t>
                                    </m:r>
                                  </m:sup>
                                </m:sSubSup>
                              </m:num>
                              <m:den>
                                <m:r>
                                  <a:rPr kumimoji="1" lang="en-US" altLang="ja-JP" sz="2000" b="0" i="1" smtClean="0">
                                    <a:latin typeface="Cambria Math" panose="02040503050406030204" pitchFamily="18" charset="0"/>
                                  </a:rPr>
                                  <m:t>𝑙</m:t>
                                </m:r>
                              </m:den>
                            </m:f>
                            <m:r>
                              <a:rPr kumimoji="1" lang="en-US" altLang="ja-JP" sz="2000" b="0" i="1" smtClean="0">
                                <a:latin typeface="Cambria Math" panose="02040503050406030204" pitchFamily="18" charset="0"/>
                              </a:rPr>
                              <m:t>, …,</m:t>
                            </m:r>
                            <m:f>
                              <m:fPr>
                                <m:ctrlPr>
                                  <a:rPr kumimoji="1" lang="en-US" altLang="ja-JP" sz="2000" b="0" i="1" smtClean="0">
                                    <a:latin typeface="Cambria Math" panose="02040503050406030204" pitchFamily="18" charset="0"/>
                                  </a:rPr>
                                </m:ctrlPr>
                              </m:fPr>
                              <m:num>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𝑙</m:t>
                                    </m:r>
                                  </m:e>
                                  <m:sub>
                                    <m:r>
                                      <a:rPr kumimoji="1" lang="en-US" altLang="ja-JP" sz="2000" b="0" i="1" smtClean="0">
                                        <a:latin typeface="Cambria Math" panose="02040503050406030204" pitchFamily="18" charset="0"/>
                                      </a:rPr>
                                      <m:t>𝑁</m:t>
                                    </m:r>
                                  </m:sub>
                                  <m:sup>
                                    <m:r>
                                      <a:rPr kumimoji="1" lang="en-US" altLang="ja-JP" sz="2000" b="0" i="1" smtClean="0">
                                        <a:latin typeface="Cambria Math" panose="02040503050406030204" pitchFamily="18" charset="0"/>
                                      </a:rPr>
                                      <m:t>′</m:t>
                                    </m:r>
                                  </m:sup>
                                </m:sSubSup>
                              </m:num>
                              <m:den>
                                <m:r>
                                  <a:rPr kumimoji="1" lang="en-US" altLang="ja-JP" sz="2000" b="0" i="1" smtClean="0">
                                    <a:latin typeface="Cambria Math" panose="02040503050406030204" pitchFamily="18" charset="0"/>
                                  </a:rPr>
                                  <m:t>𝑙</m:t>
                                </m:r>
                              </m:den>
                            </m:f>
                          </m:e>
                        </m:d>
                      </m:oMath>
                    </m:oMathPara>
                  </a14:m>
                  <a:endParaRPr kumimoji="1" lang="ja-JP" altLang="en-US" sz="200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3668303" y="5254682"/>
                  <a:ext cx="2702727" cy="691536"/>
                </a:xfrm>
                <a:prstGeom prst="rect">
                  <a:avLst/>
                </a:prstGeom>
                <a:blipFill>
                  <a:blip r:embed="rId20"/>
                  <a:stretch>
                    <a:fillRect/>
                  </a:stretch>
                </a:blipFill>
                <a:ln>
                  <a:solidFill>
                    <a:schemeClr val="bg1"/>
                  </a:solidFill>
                </a:ln>
              </p:spPr>
              <p:txBody>
                <a:bodyPr/>
                <a:lstStyle/>
                <a:p>
                  <a:r>
                    <a:rPr lang="ja-JP" altLang="en-US">
                      <a:noFill/>
                    </a:rPr>
                    <a:t> </a:t>
                  </a:r>
                </a:p>
              </p:txBody>
            </p:sp>
          </mc:Fallback>
        </mc:AlternateContent>
        <p:sp>
          <p:nvSpPr>
            <p:cNvPr id="27" name="テキスト ボックス 26"/>
            <p:cNvSpPr txBox="1"/>
            <p:nvPr/>
          </p:nvSpPr>
          <p:spPr>
            <a:xfrm>
              <a:off x="1614458" y="5458420"/>
              <a:ext cx="1800493" cy="369332"/>
            </a:xfrm>
            <a:prstGeom prst="rect">
              <a:avLst/>
            </a:prstGeom>
            <a:noFill/>
          </p:spPr>
          <p:txBody>
            <a:bodyPr wrap="none" rtlCol="0">
              <a:spAutoFit/>
            </a:bodyPr>
            <a:lstStyle/>
            <a:p>
              <a:r>
                <a:rPr lang="ja-JP" altLang="en-US" smtClean="0"/>
                <a:t>圧縮率ベクトル</a:t>
              </a:r>
              <a:endParaRPr kumimoji="1" lang="ja-JP" altLang="en-US"/>
            </a:p>
          </p:txBody>
        </p:sp>
      </p:grpSp>
      <p:pic>
        <p:nvPicPr>
          <p:cNvPr id="34" name="図 3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663670" y="1908584"/>
            <a:ext cx="791937" cy="791937"/>
          </a:xfrm>
          <a:prstGeom prst="rect">
            <a:avLst/>
          </a:prstGeom>
        </p:spPr>
      </p:pic>
      <p:pic>
        <p:nvPicPr>
          <p:cNvPr id="49" name="図 4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24232" y="1905192"/>
            <a:ext cx="791937" cy="791937"/>
          </a:xfrm>
          <a:prstGeom prst="rect">
            <a:avLst/>
          </a:prstGeom>
        </p:spPr>
      </p:pic>
      <p:pic>
        <p:nvPicPr>
          <p:cNvPr id="50" name="図 4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391181" y="1913411"/>
            <a:ext cx="791937" cy="791937"/>
          </a:xfrm>
          <a:prstGeom prst="rect">
            <a:avLst/>
          </a:prstGeom>
        </p:spPr>
      </p:pic>
    </p:spTree>
    <p:extLst>
      <p:ext uri="{BB962C8B-B14F-4D97-AF65-F5344CB8AC3E}">
        <p14:creationId xmlns:p14="http://schemas.microsoft.com/office/powerpoint/2010/main" val="1072884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1292598" y="4290435"/>
            <a:ext cx="5340169" cy="415552"/>
          </a:xfrm>
          <a:prstGeom prst="round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角丸四角形 61"/>
          <p:cNvSpPr/>
          <p:nvPr/>
        </p:nvSpPr>
        <p:spPr>
          <a:xfrm>
            <a:off x="1292598" y="3444250"/>
            <a:ext cx="5380152" cy="415552"/>
          </a:xfrm>
          <a:prstGeom prst="round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9" name="グループ化 8"/>
          <p:cNvGrpSpPr/>
          <p:nvPr/>
        </p:nvGrpSpPr>
        <p:grpSpPr>
          <a:xfrm>
            <a:off x="1139877" y="1274146"/>
            <a:ext cx="7104306" cy="3408731"/>
            <a:chOff x="708184" y="2278127"/>
            <a:chExt cx="7736009" cy="4225056"/>
          </a:xfrm>
        </p:grpSpPr>
        <p:grpSp>
          <p:nvGrpSpPr>
            <p:cNvPr id="11" name="グループ化 10"/>
            <p:cNvGrpSpPr/>
            <p:nvPr/>
          </p:nvGrpSpPr>
          <p:grpSpPr>
            <a:xfrm>
              <a:off x="708184" y="2671108"/>
              <a:ext cx="7736009" cy="3832075"/>
              <a:chOff x="207256" y="2564904"/>
              <a:chExt cx="8418918" cy="4250192"/>
            </a:xfrm>
          </p:grpSpPr>
          <p:pic>
            <p:nvPicPr>
              <p:cNvPr id="13"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2190" y="3016560"/>
                <a:ext cx="896888" cy="8968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3294" y="3016560"/>
                <a:ext cx="896888" cy="89688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4968294" y="2780928"/>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16"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1606" y="3016560"/>
                <a:ext cx="896888" cy="8968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テキスト ボックス 16"/>
                  <p:cNvSpPr txBox="1"/>
                  <p:nvPr/>
                </p:nvSpPr>
                <p:spPr>
                  <a:xfrm>
                    <a:off x="3240102" y="2564904"/>
                    <a:ext cx="51796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1</m:t>
                              </m:r>
                            </m:sub>
                          </m:sSub>
                        </m:oMath>
                      </m:oMathPara>
                    </a14:m>
                    <a:endParaRPr kumimoji="1" lang="ja-JP" altLang="en-US" sz="2000" dirty="0" smtClean="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240102" y="2564904"/>
                    <a:ext cx="517962" cy="400110"/>
                  </a:xfrm>
                  <a:prstGeom prst="rect">
                    <a:avLst/>
                  </a:prstGeom>
                  <a:blipFill>
                    <a:blip r:embed="rId5"/>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4320222" y="2564904"/>
                    <a:ext cx="5239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2</m:t>
                              </m:r>
                            </m:sub>
                          </m:sSub>
                        </m:oMath>
                      </m:oMathPara>
                    </a14:m>
                    <a:endParaRPr kumimoji="1" lang="ja-JP" altLang="en-US" sz="2000" dirty="0" smtClean="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320222" y="2564904"/>
                    <a:ext cx="523926" cy="400110"/>
                  </a:xfrm>
                  <a:prstGeom prst="rect">
                    <a:avLst/>
                  </a:prstGeom>
                  <a:blipFill>
                    <a:blip r:embed="rId6"/>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186347" y="2564904"/>
                    <a:ext cx="5603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𝑁</m:t>
                              </m:r>
                            </m:sub>
                          </m:sSub>
                        </m:oMath>
                      </m:oMathPara>
                    </a14:m>
                    <a:endParaRPr kumimoji="1" lang="ja-JP" altLang="en-US" sz="2000" dirty="0" smtClean="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186347" y="2564904"/>
                    <a:ext cx="560346" cy="400110"/>
                  </a:xfrm>
                  <a:prstGeom prst="rect">
                    <a:avLst/>
                  </a:prstGeom>
                  <a:blipFill>
                    <a:blip r:embed="rId7"/>
                    <a:stretch>
                      <a:fillRect b="-15254"/>
                    </a:stretch>
                  </a:blipFill>
                </p:spPr>
                <p:txBody>
                  <a:bodyPr/>
                  <a:lstStyle/>
                  <a:p>
                    <a:r>
                      <a:rPr lang="ja-JP" altLang="en-US">
                        <a:noFill/>
                      </a:rPr>
                      <a:t> </a:t>
                    </a:r>
                  </a:p>
                </p:txBody>
              </p:sp>
            </mc:Fallback>
          </mc:AlternateContent>
          <p:sp>
            <p:nvSpPr>
              <p:cNvPr id="20" name="正方形/長方形 19"/>
              <p:cNvSpPr/>
              <p:nvPr/>
            </p:nvSpPr>
            <p:spPr bwMode="auto">
              <a:xfrm>
                <a:off x="2808054" y="2584512"/>
                <a:ext cx="4320480" cy="1420552"/>
              </a:xfrm>
              <a:prstGeom prst="rect">
                <a:avLst/>
              </a:prstGeom>
              <a:noFill/>
              <a:ln w="3175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ahoma" pitchFamily="34" charset="0"/>
                  <a:ea typeface="ＭＳ Ｐゴシック" pitchFamily="50" charset="-128"/>
                </a:endParaRPr>
              </a:p>
            </p:txBody>
          </p:sp>
          <p:cxnSp>
            <p:nvCxnSpPr>
              <p:cNvPr id="21" name="直線矢印コネクタ 20"/>
              <p:cNvCxnSpPr/>
              <p:nvPr/>
            </p:nvCxnSpPr>
            <p:spPr bwMode="auto">
              <a:xfrm>
                <a:off x="3528134"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22" name="直線矢印コネクタ 21"/>
              <p:cNvCxnSpPr/>
              <p:nvPr/>
            </p:nvCxnSpPr>
            <p:spPr bwMode="auto">
              <a:xfrm>
                <a:off x="4392230"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23" name="直線矢印コネクタ 22"/>
              <p:cNvCxnSpPr/>
              <p:nvPr/>
            </p:nvCxnSpPr>
            <p:spPr bwMode="auto">
              <a:xfrm>
                <a:off x="6408454" y="4005064"/>
                <a:ext cx="0" cy="648072"/>
              </a:xfrm>
              <a:prstGeom prst="straightConnector1">
                <a:avLst/>
              </a:prstGeom>
              <a:noFill/>
              <a:ln w="31750" cap="flat" cmpd="sng" algn="ctr">
                <a:solidFill>
                  <a:schemeClr val="tx1"/>
                </a:solidFill>
                <a:prstDash val="solid"/>
                <a:round/>
                <a:headEnd type="none" w="med" len="med"/>
                <a:tailEnd type="arrow"/>
              </a:ln>
              <a:effectLst/>
            </p:spPr>
          </p:cxnSp>
          <p:sp>
            <p:nvSpPr>
              <p:cNvPr id="24" name="テキスト ボックス 23"/>
              <p:cNvSpPr txBox="1"/>
              <p:nvPr/>
            </p:nvSpPr>
            <p:spPr>
              <a:xfrm>
                <a:off x="7039603" y="4139733"/>
                <a:ext cx="1586571" cy="507728"/>
              </a:xfrm>
              <a:prstGeom prst="rect">
                <a:avLst/>
              </a:prstGeom>
              <a:noFill/>
            </p:spPr>
            <p:txBody>
              <a:bodyPr wrap="none" rtlCol="0">
                <a:spAutoFit/>
              </a:bodyPr>
              <a:lstStyle/>
              <a:p>
                <a:r>
                  <a:rPr lang="ja-JP" altLang="en-US" smtClean="0"/>
                  <a:t>１回目圧縮</a:t>
                </a:r>
                <a:endParaRPr kumimoji="1" lang="en-US" altLang="ja-JP" dirty="0" smtClean="0">
                  <a:latin typeface="+mn-lt"/>
                </a:endParaRPr>
              </a:p>
            </p:txBody>
          </p:sp>
          <p:sp>
            <p:nvSpPr>
              <p:cNvPr id="26" name="テキスト ボックス 25"/>
              <p:cNvSpPr txBox="1"/>
              <p:nvPr/>
            </p:nvSpPr>
            <p:spPr>
              <a:xfrm>
                <a:off x="4684153" y="4698762"/>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27" name="Picture 4" descr="C:\Users\koga\Downloads\scrool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19180" y="3501008"/>
                <a:ext cx="910707" cy="9750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直線矢印コネクタ 27"/>
              <p:cNvCxnSpPr/>
              <p:nvPr/>
            </p:nvCxnSpPr>
            <p:spPr bwMode="auto">
              <a:xfrm>
                <a:off x="2520022" y="4365104"/>
                <a:ext cx="4592786" cy="0"/>
              </a:xfrm>
              <a:prstGeom prst="straightConnector1">
                <a:avLst/>
              </a:prstGeom>
              <a:noFill/>
              <a:ln w="76200" cap="flat" cmpd="sng" algn="ctr">
                <a:solidFill>
                  <a:schemeClr val="accent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9" name="テキスト ボックス 28"/>
                  <p:cNvSpPr txBox="1"/>
                  <p:nvPr/>
                </p:nvSpPr>
                <p:spPr>
                  <a:xfrm>
                    <a:off x="207256" y="3722548"/>
                    <a:ext cx="1111779" cy="369332"/>
                  </a:xfrm>
                  <a:prstGeom prst="rect">
                    <a:avLst/>
                  </a:prstGeom>
                  <a:noFill/>
                </p:spPr>
                <p:txBody>
                  <a:bodyPr wrap="none" rtlCol="0">
                    <a:spAutoFit/>
                  </a:bodyPr>
                  <a:lstStyle/>
                  <a:p>
                    <a:r>
                      <a:rPr lang="en-US" altLang="ja-JP" smtClean="0"/>
                      <a:t>object</a:t>
                    </a:r>
                    <a:r>
                      <a:rPr kumimoji="1" lang="en-US" altLang="ja-JP" smtClean="0"/>
                      <a:t> </a:t>
                    </a:r>
                    <a14:m>
                      <m:oMath xmlns:m="http://schemas.openxmlformats.org/officeDocument/2006/math">
                        <m:r>
                          <a:rPr kumimoji="1" lang="en-US" altLang="ja-JP" i="1" dirty="0" smtClean="0">
                            <a:latin typeface="Cambria Math"/>
                          </a:rPr>
                          <m:t>𝑥</m:t>
                        </m:r>
                      </m:oMath>
                    </a14:m>
                    <a:endParaRPr kumimoji="1" lang="ja-JP" altLang="en-US" dirty="0" smtClean="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207256" y="3722548"/>
                    <a:ext cx="1111779" cy="369332"/>
                  </a:xfrm>
                  <a:prstGeom prst="rect">
                    <a:avLst/>
                  </a:prstGeom>
                  <a:blipFill>
                    <a:blip r:embed="rId12"/>
                    <a:stretch>
                      <a:fillRect l="-4762" t="-9091" r="-3571" b="-38182"/>
                    </a:stretch>
                  </a:blipFill>
                </p:spPr>
                <p:txBody>
                  <a:bodyPr/>
                  <a:lstStyle/>
                  <a:p>
                    <a:r>
                      <a:rPr lang="ja-JP" altLang="en-US">
                        <a:noFill/>
                      </a:rPr>
                      <a:t> </a:t>
                    </a:r>
                  </a:p>
                </p:txBody>
              </p:sp>
            </mc:Fallback>
          </mc:AlternateContent>
          <p:sp>
            <p:nvSpPr>
              <p:cNvPr id="30" name="テキスト ボックス 29"/>
              <p:cNvSpPr txBox="1"/>
              <p:nvPr/>
            </p:nvSpPr>
            <p:spPr>
              <a:xfrm>
                <a:off x="382020" y="5143432"/>
                <a:ext cx="2133664" cy="507728"/>
              </a:xfrm>
              <a:prstGeom prst="rect">
                <a:avLst/>
              </a:prstGeom>
              <a:noFill/>
            </p:spPr>
            <p:txBody>
              <a:bodyPr wrap="none" rtlCol="0">
                <a:spAutoFit/>
              </a:bodyPr>
              <a:lstStyle/>
              <a:p>
                <a:r>
                  <a:rPr kumimoji="1" lang="ja-JP" altLang="en-US"/>
                  <a:t>圧縮後のサイズ</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31" name="テキスト ボックス 30"/>
                  <p:cNvSpPr txBox="1"/>
                  <p:nvPr/>
                </p:nvSpPr>
                <p:spPr>
                  <a:xfrm>
                    <a:off x="1315254" y="2972852"/>
                    <a:ext cx="1203293" cy="409630"/>
                  </a:xfrm>
                  <a:prstGeom prst="rect">
                    <a:avLst/>
                  </a:prstGeom>
                  <a:noFill/>
                </p:spPr>
                <p:txBody>
                  <a:bodyPr wrap="none" rtlCol="0">
                    <a:spAutoFit/>
                  </a:bodyPr>
                  <a:lstStyle/>
                  <a:p>
                    <a:r>
                      <a:rPr lang="en-US" altLang="ja-JP" smtClean="0"/>
                      <a:t>length: </a:t>
                    </a:r>
                    <a14:m>
                      <m:oMath xmlns:m="http://schemas.openxmlformats.org/officeDocument/2006/math">
                        <m:r>
                          <a:rPr lang="en-US" altLang="ja-JP" b="0" i="1" smtClean="0">
                            <a:latin typeface="Cambria Math" panose="02040503050406030204" pitchFamily="18" charset="0"/>
                          </a:rPr>
                          <m:t>𝑙</m:t>
                        </m:r>
                      </m:oMath>
                    </a14:m>
                    <a:endParaRPr kumimoji="1" lang="en-US" altLang="ja-JP" dirty="0" smtClean="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1315254" y="2972852"/>
                    <a:ext cx="1203293" cy="409630"/>
                  </a:xfrm>
                  <a:prstGeom prst="rect">
                    <a:avLst/>
                  </a:prstGeom>
                  <a:blipFill>
                    <a:blip r:embed="rId13"/>
                    <a:stretch>
                      <a:fillRect l="-4396"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3288765" y="4551418"/>
                    <a:ext cx="794520"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3288765" y="4551418"/>
                    <a:ext cx="794520" cy="519291"/>
                  </a:xfrm>
                  <a:prstGeom prst="rect">
                    <a:avLst/>
                  </a:prstGeom>
                  <a:blipFill>
                    <a:blip r:embed="rId16"/>
                    <a:stretch>
                      <a:fillRect/>
                    </a:stretch>
                  </a:blipFill>
                </p:spPr>
                <p:txBody>
                  <a:bodyPr/>
                  <a:lstStyle/>
                  <a:p>
                    <a:r>
                      <a:rPr lang="ja-JP" altLang="en-US">
                        <a:noFill/>
                      </a:rPr>
                      <a:t> </a:t>
                    </a:r>
                  </a:p>
                </p:txBody>
              </p:sp>
            </mc:Fallback>
          </mc:AlternateContent>
          <p:sp>
            <p:nvSpPr>
              <p:cNvPr id="35" name="テキスト ボックス 34"/>
              <p:cNvSpPr txBox="1"/>
              <p:nvPr/>
            </p:nvSpPr>
            <p:spPr>
              <a:xfrm>
                <a:off x="5046141" y="4151960"/>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36" name="テキスト ボックス 35"/>
              <p:cNvSpPr txBox="1"/>
              <p:nvPr/>
            </p:nvSpPr>
            <p:spPr>
              <a:xfrm>
                <a:off x="2037066" y="4605868"/>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37" name="正方形/長方形 36"/>
                  <p:cNvSpPr/>
                  <p:nvPr/>
                </p:nvSpPr>
                <p:spPr>
                  <a:xfrm>
                    <a:off x="4083194" y="4540364"/>
                    <a:ext cx="794520"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4083194" y="4540364"/>
                    <a:ext cx="794520" cy="519291"/>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p:cNvSpPr/>
                  <p:nvPr/>
                </p:nvSpPr>
                <p:spPr>
                  <a:xfrm>
                    <a:off x="6153144" y="4496207"/>
                    <a:ext cx="859067"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38" name="正方形/長方形 37"/>
                  <p:cNvSpPr>
                    <a:spLocks noRot="1" noChangeAspect="1" noMove="1" noResize="1" noEditPoints="1" noAdjustHandles="1" noChangeArrowheads="1" noChangeShapeType="1" noTextEdit="1"/>
                  </p:cNvSpPr>
                  <p:nvPr/>
                </p:nvSpPr>
                <p:spPr>
                  <a:xfrm>
                    <a:off x="6153144" y="4496207"/>
                    <a:ext cx="859067" cy="519291"/>
                  </a:xfrm>
                  <a:prstGeom prst="rect">
                    <a:avLst/>
                  </a:prstGeom>
                  <a:blipFill>
                    <a:blip r:embed="rId18"/>
                    <a:stretch>
                      <a:fillRect/>
                    </a:stretch>
                  </a:blipFill>
                </p:spPr>
                <p:txBody>
                  <a:bodyPr/>
                  <a:lstStyle/>
                  <a:p>
                    <a:r>
                      <a:rPr lang="ja-JP" altLang="en-US">
                        <a:noFill/>
                      </a:rPr>
                      <a:t> </a:t>
                    </a:r>
                  </a:p>
                </p:txBody>
              </p:sp>
            </mc:Fallback>
          </mc:AlternateContent>
          <p:cxnSp>
            <p:nvCxnSpPr>
              <p:cNvPr id="39" name="直線矢印コネクタ 38"/>
              <p:cNvCxnSpPr/>
              <p:nvPr/>
            </p:nvCxnSpPr>
            <p:spPr bwMode="auto">
              <a:xfrm>
                <a:off x="3513635" y="5131336"/>
                <a:ext cx="0" cy="629175"/>
              </a:xfrm>
              <a:prstGeom prst="straightConnector1">
                <a:avLst/>
              </a:prstGeom>
              <a:noFill/>
              <a:ln w="31750" cap="flat" cmpd="sng" algn="ctr">
                <a:solidFill>
                  <a:schemeClr val="tx1"/>
                </a:solidFill>
                <a:prstDash val="solid"/>
                <a:round/>
                <a:headEnd type="none" w="med" len="med"/>
                <a:tailEnd type="arrow"/>
              </a:ln>
              <a:effectLst/>
            </p:spPr>
          </p:cxnSp>
          <p:cxnSp>
            <p:nvCxnSpPr>
              <p:cNvPr id="40" name="直線矢印コネクタ 39"/>
              <p:cNvCxnSpPr/>
              <p:nvPr/>
            </p:nvCxnSpPr>
            <p:spPr bwMode="auto">
              <a:xfrm>
                <a:off x="4392230" y="5143432"/>
                <a:ext cx="2954" cy="617079"/>
              </a:xfrm>
              <a:prstGeom prst="straightConnector1">
                <a:avLst/>
              </a:prstGeom>
              <a:noFill/>
              <a:ln w="31750" cap="flat" cmpd="sng" algn="ctr">
                <a:solidFill>
                  <a:schemeClr val="tx1"/>
                </a:solidFill>
                <a:prstDash val="solid"/>
                <a:round/>
                <a:headEnd type="none" w="med" len="med"/>
                <a:tailEnd type="arrow"/>
              </a:ln>
              <a:effectLst/>
            </p:spPr>
          </p:cxnSp>
          <p:cxnSp>
            <p:nvCxnSpPr>
              <p:cNvPr id="41" name="直線矢印コネクタ 40"/>
              <p:cNvCxnSpPr/>
              <p:nvPr/>
            </p:nvCxnSpPr>
            <p:spPr bwMode="auto">
              <a:xfrm flipH="1">
                <a:off x="6411408" y="4982957"/>
                <a:ext cx="2885" cy="777554"/>
              </a:xfrm>
              <a:prstGeom prst="straightConnector1">
                <a:avLst/>
              </a:prstGeom>
              <a:noFill/>
              <a:ln w="3175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7" name="正方形/長方形 46"/>
                  <p:cNvSpPr/>
                  <p:nvPr/>
                </p:nvSpPr>
                <p:spPr>
                  <a:xfrm>
                    <a:off x="3163340" y="5723672"/>
                    <a:ext cx="848599"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3163340" y="5723672"/>
                    <a:ext cx="848599" cy="527328"/>
                  </a:xfrm>
                  <a:prstGeom prst="rect">
                    <a:avLst/>
                  </a:prstGeom>
                  <a:blipFill>
                    <a:blip r:embed="rId19"/>
                    <a:stretch>
                      <a:fillRect/>
                    </a:stretch>
                  </a:blipFill>
                </p:spPr>
                <p:txBody>
                  <a:bodyPr/>
                  <a:lstStyle/>
                  <a:p>
                    <a:r>
                      <a:rPr lang="ja-JP" altLang="en-US">
                        <a:noFill/>
                      </a:rPr>
                      <a:t> </a:t>
                    </a:r>
                  </a:p>
                </p:txBody>
              </p:sp>
            </mc:Fallback>
          </mc:AlternateContent>
          <p:sp>
            <p:nvSpPr>
              <p:cNvPr id="48" name="テキスト ボックス 47"/>
              <p:cNvSpPr txBox="1"/>
              <p:nvPr/>
            </p:nvSpPr>
            <p:spPr>
              <a:xfrm>
                <a:off x="4957918" y="5314734"/>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49" name="テキスト ボックス 48"/>
              <p:cNvSpPr txBox="1"/>
              <p:nvPr/>
            </p:nvSpPr>
            <p:spPr>
              <a:xfrm>
                <a:off x="1948843" y="5853949"/>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50" name="正方形/長方形 49"/>
                  <p:cNvSpPr/>
                  <p:nvPr/>
                </p:nvSpPr>
                <p:spPr>
                  <a:xfrm>
                    <a:off x="3957769" y="5712617"/>
                    <a:ext cx="848599"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50" name="正方形/長方形 49"/>
                  <p:cNvSpPr>
                    <a:spLocks noRot="1" noChangeAspect="1" noMove="1" noResize="1" noEditPoints="1" noAdjustHandles="1" noChangeArrowheads="1" noChangeShapeType="1" noTextEdit="1"/>
                  </p:cNvSpPr>
                  <p:nvPr/>
                </p:nvSpPr>
                <p:spPr>
                  <a:xfrm>
                    <a:off x="3957769" y="5712617"/>
                    <a:ext cx="848599" cy="527328"/>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p:cNvSpPr/>
                  <p:nvPr/>
                </p:nvSpPr>
                <p:spPr>
                  <a:xfrm>
                    <a:off x="6027719" y="5668460"/>
                    <a:ext cx="897446"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51" name="正方形/長方形 50"/>
                  <p:cNvSpPr>
                    <a:spLocks noRot="1" noChangeAspect="1" noMove="1" noResize="1" noEditPoints="1" noAdjustHandles="1" noChangeArrowheads="1" noChangeShapeType="1" noTextEdit="1"/>
                  </p:cNvSpPr>
                  <p:nvPr/>
                </p:nvSpPr>
                <p:spPr>
                  <a:xfrm>
                    <a:off x="6027719" y="5668460"/>
                    <a:ext cx="897446" cy="527328"/>
                  </a:xfrm>
                  <a:prstGeom prst="rect">
                    <a:avLst/>
                  </a:prstGeom>
                  <a:blipFill>
                    <a:blip r:embed="rId21"/>
                    <a:stretch>
                      <a:fillRect/>
                    </a:stretch>
                  </a:blipFill>
                </p:spPr>
                <p:txBody>
                  <a:bodyPr/>
                  <a:lstStyle/>
                  <a:p>
                    <a:r>
                      <a:rPr lang="ja-JP" altLang="en-US">
                        <a:noFill/>
                      </a:rPr>
                      <a:t> </a:t>
                    </a:r>
                  </a:p>
                </p:txBody>
              </p:sp>
            </mc:Fallback>
          </mc:AlternateContent>
          <p:sp>
            <p:nvSpPr>
              <p:cNvPr id="59" name="テキスト ボックス 58"/>
              <p:cNvSpPr txBox="1"/>
              <p:nvPr/>
            </p:nvSpPr>
            <p:spPr>
              <a:xfrm>
                <a:off x="440976" y="6307368"/>
                <a:ext cx="2407210" cy="507728"/>
              </a:xfrm>
              <a:prstGeom prst="rect">
                <a:avLst/>
              </a:prstGeom>
              <a:noFill/>
            </p:spPr>
            <p:txBody>
              <a:bodyPr wrap="none" rtlCol="0">
                <a:spAutoFit/>
              </a:bodyPr>
              <a:lstStyle/>
              <a:p>
                <a:r>
                  <a:rPr kumimoji="1" lang="ja-JP" altLang="en-US" smtClean="0">
                    <a:latin typeface="+mn-lt"/>
                  </a:rPr>
                  <a:t>再圧縮後のサイズ</a:t>
                </a:r>
                <a:endParaRPr kumimoji="1" lang="en-US" altLang="ja-JP" dirty="0" smtClean="0">
                  <a:latin typeface="+mn-lt"/>
                </a:endParaRPr>
              </a:p>
            </p:txBody>
          </p:sp>
          <p:sp>
            <p:nvSpPr>
              <p:cNvPr id="68" name="テキスト ボックス 67"/>
              <p:cNvSpPr txBox="1"/>
              <p:nvPr/>
            </p:nvSpPr>
            <p:spPr>
              <a:xfrm>
                <a:off x="4610783" y="5790167"/>
                <a:ext cx="1368152" cy="830996"/>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grpSp>
        <mc:AlternateContent xmlns:mc="http://schemas.openxmlformats.org/markup-compatibility/2006" xmlns:a14="http://schemas.microsoft.com/office/drawing/2010/main">
          <mc:Choice Requires="a14">
            <p:sp>
              <p:nvSpPr>
                <p:cNvPr id="12" name="テキスト ボックス 11"/>
                <p:cNvSpPr txBox="1"/>
                <p:nvPr/>
              </p:nvSpPr>
              <p:spPr>
                <a:xfrm>
                  <a:off x="2970454" y="2278127"/>
                  <a:ext cx="1949908" cy="457780"/>
                </a:xfrm>
                <a:prstGeom prst="rect">
                  <a:avLst/>
                </a:prstGeom>
                <a:noFill/>
              </p:spPr>
              <p:txBody>
                <a:bodyPr wrap="none" rtlCol="0">
                  <a:spAutoFit/>
                </a:bodyPr>
                <a:lstStyle/>
                <a:p>
                  <a:r>
                    <a:rPr kumimoji="1" lang="ja-JP" altLang="en-US" smtClean="0"/>
                    <a:t>基底辞書集合</a:t>
                  </a:r>
                  <a:r>
                    <a:rPr kumimoji="1" lang="en-US" altLang="ja-JP" smtClean="0"/>
                    <a:t>:</a:t>
                  </a:r>
                  <a14:m>
                    <m:oMath xmlns:m="http://schemas.openxmlformats.org/officeDocument/2006/math">
                      <m:r>
                        <a:rPr kumimoji="1" lang="en-US" altLang="ja-JP" b="0" i="1" smtClean="0">
                          <a:latin typeface="Cambria Math" panose="02040503050406030204" pitchFamily="18" charset="0"/>
                        </a:rPr>
                        <m:t>𝐵</m:t>
                      </m:r>
                    </m:oMath>
                  </a14:m>
                  <a:endParaRPr kumimoji="1" lang="ja-JP" altLang="en-US"/>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970454" y="2278127"/>
                  <a:ext cx="1949908" cy="457780"/>
                </a:xfrm>
                <a:prstGeom prst="rect">
                  <a:avLst/>
                </a:prstGeom>
                <a:blipFill>
                  <a:blip r:embed="rId22"/>
                  <a:stretch>
                    <a:fillRect l="-3061" t="-8197" b="-26230"/>
                  </a:stretch>
                </a:blipFill>
              </p:spPr>
              <p:txBody>
                <a:bodyPr/>
                <a:lstStyle/>
                <a:p>
                  <a:r>
                    <a:rPr lang="ja-JP" altLang="en-US">
                      <a:noFill/>
                    </a:rPr>
                    <a:t> </a:t>
                  </a:r>
                </a:p>
              </p:txBody>
            </p:sp>
          </mc:Fallback>
        </mc:AlternateContent>
      </p:grpSp>
      <p:sp>
        <p:nvSpPr>
          <p:cNvPr id="8" name="テキスト ボックス 7"/>
          <p:cNvSpPr txBox="1"/>
          <p:nvPr/>
        </p:nvSpPr>
        <p:spPr>
          <a:xfrm>
            <a:off x="6882051" y="3498441"/>
            <a:ext cx="1338828" cy="369332"/>
          </a:xfrm>
          <a:prstGeom prst="rect">
            <a:avLst/>
          </a:prstGeom>
          <a:noFill/>
        </p:spPr>
        <p:txBody>
          <a:bodyPr wrap="none" rtlCol="0">
            <a:spAutoFit/>
          </a:bodyPr>
          <a:lstStyle/>
          <a:p>
            <a:r>
              <a:rPr kumimoji="1" lang="ja-JP" altLang="en-US" smtClean="0"/>
              <a:t>２回目圧縮</a:t>
            </a:r>
            <a:endParaRPr kumimoji="1" lang="ja-JP" altLang="en-US"/>
          </a:p>
        </p:txBody>
      </p:sp>
      <p:sp>
        <p:nvSpPr>
          <p:cNvPr id="65" name="テキスト ボックス 64"/>
          <p:cNvSpPr txBox="1"/>
          <p:nvPr/>
        </p:nvSpPr>
        <p:spPr>
          <a:xfrm>
            <a:off x="251285" y="4935997"/>
            <a:ext cx="3647152" cy="369332"/>
          </a:xfrm>
          <a:prstGeom prst="rect">
            <a:avLst/>
          </a:prstGeom>
          <a:noFill/>
        </p:spPr>
        <p:txBody>
          <a:bodyPr wrap="none" rtlCol="0">
            <a:spAutoFit/>
          </a:bodyPr>
          <a:lstStyle/>
          <a:p>
            <a:r>
              <a:rPr lang="ja-JP" altLang="en-US" smtClean="0"/>
              <a:t>再圧縮率を加えた圧縮率ベクトル</a:t>
            </a:r>
            <a:endParaRPr kumimoji="1" lang="ja-JP" altLang="en-US"/>
          </a:p>
        </p:txBody>
      </p:sp>
      <mc:AlternateContent xmlns:mc="http://schemas.openxmlformats.org/markup-compatibility/2006" xmlns:a14="http://schemas.microsoft.com/office/drawing/2010/main">
        <mc:Choice Requires="a14">
          <p:sp>
            <p:nvSpPr>
              <p:cNvPr id="44" name="テキスト ボックス 43"/>
              <p:cNvSpPr txBox="1"/>
              <p:nvPr/>
            </p:nvSpPr>
            <p:spPr>
              <a:xfrm>
                <a:off x="2187598" y="5240407"/>
                <a:ext cx="4723537"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𝑟𝑝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𝑙</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m:t>
                                  </m:r>
                                </m:sup>
                              </m:sSubSup>
                            </m:num>
                            <m:den>
                              <m:r>
                                <a:rPr kumimoji="1" lang="en-US" altLang="ja-JP" sz="2400" b="0" i="1" smtClean="0">
                                  <a:latin typeface="Cambria Math" panose="02040503050406030204" pitchFamily="18" charset="0"/>
                                </a:rPr>
                                <m:t>𝑙</m:t>
                              </m:r>
                            </m:den>
                          </m:f>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i="1">
                                      <a:latin typeface="Cambria Math" panose="02040503050406030204" pitchFamily="18" charset="0"/>
                                    </a:rPr>
                                    <m:t>1</m:t>
                                  </m:r>
                                </m:sub>
                                <m:sup>
                                  <m:r>
                                    <a:rPr kumimoji="1" lang="en-US" altLang="ja-JP" sz="2400" i="1">
                                      <a:latin typeface="Cambria Math" panose="02040503050406030204" pitchFamily="18" charset="0"/>
                                    </a:rPr>
                                    <m:t>′</m:t>
                                  </m:r>
                                  <m:r>
                                    <a:rPr kumimoji="1" lang="en-US" altLang="ja-JP" sz="2400" b="0" i="1" smtClean="0">
                                      <a:latin typeface="Cambria Math" panose="02040503050406030204" pitchFamily="18" charset="0"/>
                                    </a:rPr>
                                    <m:t>′</m:t>
                                  </m:r>
                                </m:sup>
                              </m:sSubSup>
                            </m:num>
                            <m:den>
                              <m:sSubSup>
                                <m:sSubSupPr>
                                  <m:ctrlPr>
                                    <a:rPr kumimoji="1" lang="en-US" altLang="ja-JP" sz="2400" b="0" i="1" smtClean="0">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m:t>
                                  </m:r>
                                </m:sup>
                              </m:sSubSup>
                            </m:den>
                          </m:f>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2</m:t>
                                  </m:r>
                                </m:sub>
                                <m:sup>
                                  <m:r>
                                    <a:rPr kumimoji="1" lang="en-US" altLang="ja-JP" sz="2400" i="1">
                                      <a:latin typeface="Cambria Math" panose="02040503050406030204" pitchFamily="18" charset="0"/>
                                    </a:rPr>
                                    <m:t>′</m:t>
                                  </m:r>
                                </m:sup>
                              </m:sSubSup>
                            </m:num>
                            <m:den>
                              <m:r>
                                <a:rPr kumimoji="1" lang="en-US" altLang="ja-JP" sz="2400" i="1">
                                  <a:latin typeface="Cambria Math" panose="02040503050406030204" pitchFamily="18" charset="0"/>
                                </a:rPr>
                                <m:t>𝑙</m:t>
                              </m:r>
                            </m:den>
                          </m:f>
                          <m:r>
                            <a:rPr kumimoji="1" lang="en-US" altLang="ja-JP" sz="2400" i="1">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2</m:t>
                                  </m:r>
                                </m:sub>
                                <m:sup>
                                  <m:r>
                                    <a:rPr kumimoji="1" lang="en-US" altLang="ja-JP" sz="2400" i="1">
                                      <a:latin typeface="Cambria Math" panose="02040503050406030204" pitchFamily="18" charset="0"/>
                                    </a:rPr>
                                    <m:t>′′</m:t>
                                  </m:r>
                                </m:sup>
                              </m:sSubSup>
                            </m:num>
                            <m:den>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2</m:t>
                                  </m:r>
                                </m:sub>
                                <m:sup>
                                  <m:r>
                                    <a:rPr kumimoji="1" lang="en-US" altLang="ja-JP" sz="2400" i="1">
                                      <a:latin typeface="Cambria Math" panose="02040503050406030204" pitchFamily="18" charset="0"/>
                                    </a:rPr>
                                    <m:t>′</m:t>
                                  </m:r>
                                </m:sup>
                              </m:sSubSup>
                            </m:den>
                          </m:f>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𝑁</m:t>
                                  </m:r>
                                </m:sub>
                                <m:sup>
                                  <m:r>
                                    <a:rPr kumimoji="1" lang="en-US" altLang="ja-JP" sz="2400" i="1">
                                      <a:latin typeface="Cambria Math" panose="02040503050406030204" pitchFamily="18" charset="0"/>
                                    </a:rPr>
                                    <m:t>′</m:t>
                                  </m:r>
                                </m:sup>
                              </m:sSubSup>
                            </m:num>
                            <m:den>
                              <m:r>
                                <a:rPr kumimoji="1" lang="en-US" altLang="ja-JP" sz="2400" i="1">
                                  <a:latin typeface="Cambria Math" panose="02040503050406030204" pitchFamily="18" charset="0"/>
                                </a:rPr>
                                <m:t>𝑙</m:t>
                              </m:r>
                            </m:den>
                          </m:f>
                          <m:r>
                            <a:rPr kumimoji="1" lang="en-US" altLang="ja-JP" sz="2400" i="1">
                              <a:latin typeface="Cambria Math" panose="02040503050406030204" pitchFamily="18" charset="0"/>
                            </a:rPr>
                            <m:t>,</m:t>
                          </m:r>
                          <m:f>
                            <m:fPr>
                              <m:ctrlPr>
                                <a:rPr kumimoji="1" lang="en-US" altLang="ja-JP" sz="2400" i="1">
                                  <a:latin typeface="Cambria Math" panose="02040503050406030204" pitchFamily="18" charset="0"/>
                                </a:rPr>
                              </m:ctrlPr>
                            </m:fPr>
                            <m:num>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𝑁</m:t>
                                  </m:r>
                                </m:sub>
                                <m:sup>
                                  <m:r>
                                    <a:rPr kumimoji="1" lang="en-US" altLang="ja-JP" sz="2400" i="1">
                                      <a:latin typeface="Cambria Math" panose="02040503050406030204" pitchFamily="18" charset="0"/>
                                    </a:rPr>
                                    <m:t>′′</m:t>
                                  </m:r>
                                </m:sup>
                              </m:sSubSup>
                            </m:num>
                            <m:den>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𝑙</m:t>
                                  </m:r>
                                </m:e>
                                <m:sub>
                                  <m:r>
                                    <a:rPr kumimoji="1" lang="en-US" altLang="ja-JP" sz="2400" b="0" i="1" smtClean="0">
                                      <a:latin typeface="Cambria Math" panose="02040503050406030204" pitchFamily="18" charset="0"/>
                                    </a:rPr>
                                    <m:t>𝑁</m:t>
                                  </m:r>
                                </m:sub>
                                <m:sup>
                                  <m:r>
                                    <a:rPr kumimoji="1" lang="en-US" altLang="ja-JP" sz="2400" i="1">
                                      <a:latin typeface="Cambria Math" panose="02040503050406030204" pitchFamily="18" charset="0"/>
                                    </a:rPr>
                                    <m:t>′</m:t>
                                  </m:r>
                                </m:sup>
                              </m:sSubSup>
                            </m:den>
                          </m:f>
                        </m:e>
                      </m:d>
                    </m:oMath>
                  </m:oMathPara>
                </a14:m>
                <a:endParaRPr kumimoji="1" lang="ja-JP" altLang="en-US" sz="240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2187598" y="5240407"/>
                <a:ext cx="4723537" cy="829843"/>
              </a:xfrm>
              <a:prstGeom prst="rect">
                <a:avLst/>
              </a:prstGeom>
              <a:blipFill>
                <a:blip r:embed="rId23"/>
                <a:stretch>
                  <a:fillRect/>
                </a:stretch>
              </a:blipFill>
            </p:spPr>
            <p:txBody>
              <a:bodyPr/>
              <a:lstStyle/>
              <a:p>
                <a:r>
                  <a:rPr lang="ja-JP" altLang="en-US">
                    <a:noFill/>
                  </a:rPr>
                  <a:t> </a:t>
                </a:r>
              </a:p>
            </p:txBody>
          </p:sp>
        </mc:Fallback>
      </mc:AlternateContent>
      <p:grpSp>
        <p:nvGrpSpPr>
          <p:cNvPr id="2" name="グループ化 1"/>
          <p:cNvGrpSpPr/>
          <p:nvPr/>
        </p:nvGrpSpPr>
        <p:grpSpPr>
          <a:xfrm>
            <a:off x="3236840" y="3398699"/>
            <a:ext cx="3085552" cy="478227"/>
            <a:chOff x="3701598" y="3747785"/>
            <a:chExt cx="3085552" cy="478227"/>
          </a:xfrm>
        </p:grpSpPr>
        <mc:AlternateContent xmlns:mc="http://schemas.openxmlformats.org/markup-compatibility/2006" xmlns:a14="http://schemas.microsoft.com/office/drawing/2010/main">
          <mc:Choice Requires="a14">
            <p:sp>
              <p:nvSpPr>
                <p:cNvPr id="52" name="正方形/長方形 51"/>
                <p:cNvSpPr/>
                <p:nvPr/>
              </p:nvSpPr>
              <p:spPr>
                <a:xfrm>
                  <a:off x="3701598" y="3764348"/>
                  <a:ext cx="502894" cy="4616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52" name="正方形/長方形 51"/>
                <p:cNvSpPr>
                  <a:spLocks noRot="1" noChangeAspect="1" noMove="1" noResize="1" noEditPoints="1" noAdjustHandles="1" noChangeArrowheads="1" noChangeShapeType="1" noTextEdit="1"/>
                </p:cNvSpPr>
                <p:nvPr/>
              </p:nvSpPr>
              <p:spPr>
                <a:xfrm>
                  <a:off x="3701598" y="3764348"/>
                  <a:ext cx="502894" cy="461664"/>
                </a:xfrm>
                <a:prstGeom prst="rect">
                  <a:avLst/>
                </a:prstGeom>
                <a:blipFill>
                  <a:blip r:embed="rId24"/>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正方形/長方形 53"/>
                <p:cNvSpPr/>
                <p:nvPr/>
              </p:nvSpPr>
              <p:spPr>
                <a:xfrm>
                  <a:off x="4573255" y="3758595"/>
                  <a:ext cx="5100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2</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a:off x="4573255" y="3758595"/>
                  <a:ext cx="510011" cy="461665"/>
                </a:xfrm>
                <a:prstGeom prst="rect">
                  <a:avLst/>
                </a:prstGeom>
                <a:blipFill>
                  <a:blip r:embed="rId25"/>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6231806" y="3747785"/>
                  <a:ext cx="5553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𝑁</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6231806" y="3747785"/>
                  <a:ext cx="555344" cy="461665"/>
                </a:xfrm>
                <a:prstGeom prst="rect">
                  <a:avLst/>
                </a:prstGeom>
                <a:blipFill>
                  <a:blip r:embed="rId26"/>
                  <a:stretch>
                    <a:fillRect b="-2667"/>
                  </a:stretch>
                </a:blipFill>
              </p:spPr>
              <p:txBody>
                <a:bodyPr/>
                <a:lstStyle/>
                <a:p>
                  <a:r>
                    <a:rPr lang="ja-JP" altLang="en-US">
                      <a:noFill/>
                    </a:rPr>
                    <a:t> </a:t>
                  </a:r>
                </a:p>
              </p:txBody>
            </p:sp>
          </mc:Fallback>
        </mc:AlternateContent>
      </p:grpSp>
      <p:grpSp>
        <p:nvGrpSpPr>
          <p:cNvPr id="56" name="グループ化 55"/>
          <p:cNvGrpSpPr/>
          <p:nvPr/>
        </p:nvGrpSpPr>
        <p:grpSpPr>
          <a:xfrm>
            <a:off x="3254285" y="4256481"/>
            <a:ext cx="3085552" cy="478228"/>
            <a:chOff x="3701598" y="3747785"/>
            <a:chExt cx="3085552" cy="478228"/>
          </a:xfrm>
        </p:grpSpPr>
        <mc:AlternateContent xmlns:mc="http://schemas.openxmlformats.org/markup-compatibility/2006" xmlns:a14="http://schemas.microsoft.com/office/drawing/2010/main">
          <mc:Choice Requires="a14">
            <p:sp>
              <p:nvSpPr>
                <p:cNvPr id="64" name="正方形/長方形 63"/>
                <p:cNvSpPr/>
                <p:nvPr/>
              </p:nvSpPr>
              <p:spPr>
                <a:xfrm>
                  <a:off x="3701598" y="3764348"/>
                  <a:ext cx="5341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64" name="正方形/長方形 63"/>
                <p:cNvSpPr>
                  <a:spLocks noRot="1" noChangeAspect="1" noMove="1" noResize="1" noEditPoints="1" noAdjustHandles="1" noChangeArrowheads="1" noChangeShapeType="1" noTextEdit="1"/>
                </p:cNvSpPr>
                <p:nvPr/>
              </p:nvSpPr>
              <p:spPr>
                <a:xfrm>
                  <a:off x="3701598" y="3764348"/>
                  <a:ext cx="534185" cy="461665"/>
                </a:xfrm>
                <a:prstGeom prst="rect">
                  <a:avLst/>
                </a:prstGeom>
                <a:blipFill>
                  <a:blip r:embed="rId2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正方形/長方形 65"/>
                <p:cNvSpPr/>
                <p:nvPr/>
              </p:nvSpPr>
              <p:spPr>
                <a:xfrm>
                  <a:off x="4573255" y="3758595"/>
                  <a:ext cx="53418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2</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66" name="正方形/長方形 65"/>
                <p:cNvSpPr>
                  <a:spLocks noRot="1" noChangeAspect="1" noMove="1" noResize="1" noEditPoints="1" noAdjustHandles="1" noChangeArrowheads="1" noChangeShapeType="1" noTextEdit="1"/>
                </p:cNvSpPr>
                <p:nvPr/>
              </p:nvSpPr>
              <p:spPr>
                <a:xfrm>
                  <a:off x="4573255" y="3758595"/>
                  <a:ext cx="534184" cy="461665"/>
                </a:xfrm>
                <a:prstGeom prst="rect">
                  <a:avLst/>
                </a:prstGeom>
                <a:blipFill>
                  <a:blip r:embed="rId28"/>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正方形/長方形 66"/>
                <p:cNvSpPr/>
                <p:nvPr/>
              </p:nvSpPr>
              <p:spPr>
                <a:xfrm>
                  <a:off x="6231806" y="3747785"/>
                  <a:ext cx="5553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𝑙</m:t>
                            </m:r>
                          </m:e>
                          <m:sub>
                            <m:r>
                              <a:rPr lang="en-US" altLang="ja-JP" sz="2400" b="0" i="1" smtClean="0">
                                <a:latin typeface="Cambria Math" panose="02040503050406030204" pitchFamily="18" charset="0"/>
                              </a:rPr>
                              <m:t>𝑁</m:t>
                            </m:r>
                          </m:sub>
                          <m:sup>
                            <m:r>
                              <a:rPr lang="en-US" altLang="ja-JP" sz="2400" b="0" i="1" smtClean="0">
                                <a:latin typeface="Cambria Math" panose="02040503050406030204" pitchFamily="18" charset="0"/>
                              </a:rPr>
                              <m:t>′′</m:t>
                            </m:r>
                          </m:sup>
                        </m:sSubSup>
                      </m:oMath>
                    </m:oMathPara>
                  </a14:m>
                  <a:endParaRPr lang="ja-JP" altLang="en-US" sz="24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6231806" y="3747785"/>
                  <a:ext cx="555344" cy="461665"/>
                </a:xfrm>
                <a:prstGeom prst="rect">
                  <a:avLst/>
                </a:prstGeom>
                <a:blipFill>
                  <a:blip r:embed="rId29"/>
                  <a:stretch>
                    <a:fillRect b="-2632"/>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777218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1463286" y="4717155"/>
            <a:ext cx="5340169" cy="415552"/>
          </a:xfrm>
          <a:prstGeom prst="round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角丸四角形 61"/>
          <p:cNvSpPr/>
          <p:nvPr/>
        </p:nvSpPr>
        <p:spPr>
          <a:xfrm>
            <a:off x="1463286" y="3870970"/>
            <a:ext cx="5380152" cy="415552"/>
          </a:xfrm>
          <a:prstGeom prst="round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9" name="グループ化 8"/>
          <p:cNvGrpSpPr/>
          <p:nvPr/>
        </p:nvGrpSpPr>
        <p:grpSpPr>
          <a:xfrm>
            <a:off x="1310565" y="1700866"/>
            <a:ext cx="7104306" cy="3442147"/>
            <a:chOff x="708184" y="2278127"/>
            <a:chExt cx="7736009" cy="4266475"/>
          </a:xfrm>
        </p:grpSpPr>
        <p:grpSp>
          <p:nvGrpSpPr>
            <p:cNvPr id="11" name="グループ化 10"/>
            <p:cNvGrpSpPr/>
            <p:nvPr/>
          </p:nvGrpSpPr>
          <p:grpSpPr>
            <a:xfrm>
              <a:off x="708184" y="2671108"/>
              <a:ext cx="7736009" cy="3873494"/>
              <a:chOff x="207256" y="2564904"/>
              <a:chExt cx="8418918" cy="4296131"/>
            </a:xfrm>
          </p:grpSpPr>
          <p:pic>
            <p:nvPicPr>
              <p:cNvPr id="13"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2190" y="3016560"/>
                <a:ext cx="896888" cy="8968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3294" y="3016560"/>
                <a:ext cx="896888" cy="89688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4968294" y="2780928"/>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16" name="Picture 2" descr="C:\Users\koga\Downloads\dictionary-pictogram-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1606" y="3016560"/>
                <a:ext cx="896888" cy="8968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テキスト ボックス 16"/>
                  <p:cNvSpPr txBox="1"/>
                  <p:nvPr/>
                </p:nvSpPr>
                <p:spPr>
                  <a:xfrm>
                    <a:off x="3240102" y="2564904"/>
                    <a:ext cx="51796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1</m:t>
                              </m:r>
                            </m:sub>
                          </m:sSub>
                        </m:oMath>
                      </m:oMathPara>
                    </a14:m>
                    <a:endParaRPr kumimoji="1" lang="ja-JP" altLang="en-US" sz="2000" dirty="0" smtClean="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240102" y="2564904"/>
                    <a:ext cx="517962" cy="400110"/>
                  </a:xfrm>
                  <a:prstGeom prst="rect">
                    <a:avLst/>
                  </a:prstGeom>
                  <a:blipFill>
                    <a:blip r:embed="rId5"/>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4320222" y="2564904"/>
                    <a:ext cx="5239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2</m:t>
                              </m:r>
                            </m:sub>
                          </m:sSub>
                        </m:oMath>
                      </m:oMathPara>
                    </a14:m>
                    <a:endParaRPr kumimoji="1" lang="ja-JP" altLang="en-US" sz="2000" dirty="0" smtClean="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320222" y="2564904"/>
                    <a:ext cx="523926" cy="400110"/>
                  </a:xfrm>
                  <a:prstGeom prst="rect">
                    <a:avLst/>
                  </a:prstGeom>
                  <a:blipFill>
                    <a:blip r:embed="rId6"/>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186347" y="2564904"/>
                    <a:ext cx="5603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a:rPr>
                                <m:t>𝑑</m:t>
                              </m:r>
                            </m:e>
                            <m:sub>
                              <m:r>
                                <a:rPr kumimoji="1" lang="en-US" altLang="ja-JP" sz="2000" b="0" i="1" smtClean="0">
                                  <a:latin typeface="Cambria Math"/>
                                </a:rPr>
                                <m:t>𝑁</m:t>
                              </m:r>
                            </m:sub>
                          </m:sSub>
                        </m:oMath>
                      </m:oMathPara>
                    </a14:m>
                    <a:endParaRPr kumimoji="1" lang="ja-JP" altLang="en-US" sz="2000" dirty="0" smtClean="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186347" y="2564904"/>
                    <a:ext cx="560346" cy="400110"/>
                  </a:xfrm>
                  <a:prstGeom prst="rect">
                    <a:avLst/>
                  </a:prstGeom>
                  <a:blipFill>
                    <a:blip r:embed="rId7"/>
                    <a:stretch>
                      <a:fillRect b="-15254"/>
                    </a:stretch>
                  </a:blipFill>
                </p:spPr>
                <p:txBody>
                  <a:bodyPr/>
                  <a:lstStyle/>
                  <a:p>
                    <a:r>
                      <a:rPr lang="ja-JP" altLang="en-US">
                        <a:noFill/>
                      </a:rPr>
                      <a:t> </a:t>
                    </a:r>
                  </a:p>
                </p:txBody>
              </p:sp>
            </mc:Fallback>
          </mc:AlternateContent>
          <p:sp>
            <p:nvSpPr>
              <p:cNvPr id="20" name="正方形/長方形 19"/>
              <p:cNvSpPr/>
              <p:nvPr/>
            </p:nvSpPr>
            <p:spPr bwMode="auto">
              <a:xfrm>
                <a:off x="2808054" y="2584512"/>
                <a:ext cx="4320480" cy="1420552"/>
              </a:xfrm>
              <a:prstGeom prst="rect">
                <a:avLst/>
              </a:prstGeom>
              <a:noFill/>
              <a:ln w="3175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ahoma" pitchFamily="34" charset="0"/>
                  <a:ea typeface="ＭＳ Ｐゴシック" pitchFamily="50" charset="-128"/>
                </a:endParaRPr>
              </a:p>
            </p:txBody>
          </p:sp>
          <p:cxnSp>
            <p:nvCxnSpPr>
              <p:cNvPr id="21" name="直線矢印コネクタ 20"/>
              <p:cNvCxnSpPr/>
              <p:nvPr/>
            </p:nvCxnSpPr>
            <p:spPr bwMode="auto">
              <a:xfrm>
                <a:off x="3528134"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22" name="直線矢印コネクタ 21"/>
              <p:cNvCxnSpPr/>
              <p:nvPr/>
            </p:nvCxnSpPr>
            <p:spPr bwMode="auto">
              <a:xfrm>
                <a:off x="4392230" y="4005064"/>
                <a:ext cx="0" cy="648072"/>
              </a:xfrm>
              <a:prstGeom prst="straightConnector1">
                <a:avLst/>
              </a:prstGeom>
              <a:noFill/>
              <a:ln w="31750" cap="flat" cmpd="sng" algn="ctr">
                <a:solidFill>
                  <a:schemeClr val="tx1"/>
                </a:solidFill>
                <a:prstDash val="solid"/>
                <a:round/>
                <a:headEnd type="none" w="med" len="med"/>
                <a:tailEnd type="arrow"/>
              </a:ln>
              <a:effectLst/>
            </p:spPr>
          </p:cxnSp>
          <p:cxnSp>
            <p:nvCxnSpPr>
              <p:cNvPr id="23" name="直線矢印コネクタ 22"/>
              <p:cNvCxnSpPr/>
              <p:nvPr/>
            </p:nvCxnSpPr>
            <p:spPr bwMode="auto">
              <a:xfrm>
                <a:off x="6408454" y="4005064"/>
                <a:ext cx="0" cy="648072"/>
              </a:xfrm>
              <a:prstGeom prst="straightConnector1">
                <a:avLst/>
              </a:prstGeom>
              <a:noFill/>
              <a:ln w="31750" cap="flat" cmpd="sng" algn="ctr">
                <a:solidFill>
                  <a:schemeClr val="tx1"/>
                </a:solidFill>
                <a:prstDash val="solid"/>
                <a:round/>
                <a:headEnd type="none" w="med" len="med"/>
                <a:tailEnd type="arrow"/>
              </a:ln>
              <a:effectLst/>
            </p:spPr>
          </p:cxnSp>
          <p:sp>
            <p:nvSpPr>
              <p:cNvPr id="24" name="テキスト ボックス 23"/>
              <p:cNvSpPr txBox="1"/>
              <p:nvPr/>
            </p:nvSpPr>
            <p:spPr>
              <a:xfrm>
                <a:off x="7039603" y="4139733"/>
                <a:ext cx="1586571" cy="507728"/>
              </a:xfrm>
              <a:prstGeom prst="rect">
                <a:avLst/>
              </a:prstGeom>
              <a:noFill/>
            </p:spPr>
            <p:txBody>
              <a:bodyPr wrap="none" rtlCol="0">
                <a:spAutoFit/>
              </a:bodyPr>
              <a:lstStyle/>
              <a:p>
                <a:r>
                  <a:rPr lang="ja-JP" altLang="en-US" smtClean="0"/>
                  <a:t>１回目圧縮</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25" name="正方形/長方形 24"/>
                  <p:cNvSpPr/>
                  <p:nvPr/>
                </p:nvSpPr>
                <p:spPr>
                  <a:xfrm>
                    <a:off x="2804238" y="5097938"/>
                    <a:ext cx="709397" cy="634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solidFill>
                                    <a:schemeClr val="accent2"/>
                                  </a:solidFill>
                                  <a:latin typeface="Cambria Math" panose="02040503050406030204" pitchFamily="18" charset="0"/>
                                </a:rPr>
                              </m:ctrlPr>
                            </m:sSubPr>
                            <m:e>
                              <m:r>
                                <a:rPr lang="en-US" altLang="ja-JP" sz="2400" b="0" i="1" smtClean="0">
                                  <a:solidFill>
                                    <a:schemeClr val="accent2"/>
                                  </a:solidFill>
                                  <a:latin typeface="Cambria Math" panose="02040503050406030204" pitchFamily="18" charset="0"/>
                                </a:rPr>
                                <m:t>𝑅</m:t>
                              </m:r>
                            </m:e>
                            <m:sub>
                              <m:r>
                                <a:rPr lang="en-US" altLang="ja-JP" sz="2400" b="0" i="1" smtClean="0">
                                  <a:solidFill>
                                    <a:schemeClr val="accent2"/>
                                  </a:solidFill>
                                  <a:latin typeface="Cambria Math" panose="02040503050406030204" pitchFamily="18" charset="0"/>
                                </a:rPr>
                                <m:t>1</m:t>
                              </m:r>
                            </m:sub>
                          </m:sSub>
                        </m:oMath>
                      </m:oMathPara>
                    </a14:m>
                    <a:endParaRPr lang="ja-JP" altLang="en-US" sz="2400" dirty="0">
                      <a:solidFill>
                        <a:schemeClr val="accent2"/>
                      </a:solidFill>
                    </a:endParaRPr>
                  </a:p>
                </p:txBody>
              </p:sp>
            </mc:Choice>
            <mc:Fallback xmlns="">
              <p:sp>
                <p:nvSpPr>
                  <p:cNvPr id="25" name="正方形/長方形 24"/>
                  <p:cNvSpPr>
                    <a:spLocks noRot="1" noChangeAspect="1" noMove="1" noResize="1" noEditPoints="1" noAdjustHandles="1" noChangeArrowheads="1" noChangeShapeType="1" noTextEdit="1"/>
                  </p:cNvSpPr>
                  <p:nvPr/>
                </p:nvSpPr>
                <p:spPr>
                  <a:xfrm>
                    <a:off x="2804238" y="5097938"/>
                    <a:ext cx="709397" cy="634660"/>
                  </a:xfrm>
                  <a:prstGeom prst="rect">
                    <a:avLst/>
                  </a:prstGeom>
                  <a:blipFill>
                    <a:blip r:embed="rId8"/>
                    <a:stretch>
                      <a:fillRect/>
                    </a:stretch>
                  </a:blipFill>
                </p:spPr>
                <p:txBody>
                  <a:bodyPr/>
                  <a:lstStyle/>
                  <a:p>
                    <a:r>
                      <a:rPr lang="ja-JP" altLang="en-US">
                        <a:noFill/>
                      </a:rPr>
                      <a:t> </a:t>
                    </a:r>
                  </a:p>
                </p:txBody>
              </p:sp>
            </mc:Fallback>
          </mc:AlternateContent>
          <p:sp>
            <p:nvSpPr>
              <p:cNvPr id="26" name="テキスト ボックス 25"/>
              <p:cNvSpPr txBox="1"/>
              <p:nvPr/>
            </p:nvSpPr>
            <p:spPr>
              <a:xfrm>
                <a:off x="4684153" y="4698762"/>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pic>
            <p:nvPicPr>
              <p:cNvPr id="27" name="Picture 4" descr="C:\Users\koga\Downloads\scrooll.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19180" y="3501008"/>
                <a:ext cx="910707" cy="9750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直線矢印コネクタ 27"/>
              <p:cNvCxnSpPr/>
              <p:nvPr/>
            </p:nvCxnSpPr>
            <p:spPr bwMode="auto">
              <a:xfrm>
                <a:off x="2520022" y="4365104"/>
                <a:ext cx="4592786" cy="0"/>
              </a:xfrm>
              <a:prstGeom prst="straightConnector1">
                <a:avLst/>
              </a:prstGeom>
              <a:noFill/>
              <a:ln w="76200" cap="flat" cmpd="sng" algn="ctr">
                <a:solidFill>
                  <a:schemeClr val="accent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9" name="テキスト ボックス 28"/>
                  <p:cNvSpPr txBox="1"/>
                  <p:nvPr/>
                </p:nvSpPr>
                <p:spPr>
                  <a:xfrm>
                    <a:off x="207256" y="3722548"/>
                    <a:ext cx="1111779" cy="369332"/>
                  </a:xfrm>
                  <a:prstGeom prst="rect">
                    <a:avLst/>
                  </a:prstGeom>
                  <a:noFill/>
                </p:spPr>
                <p:txBody>
                  <a:bodyPr wrap="none" rtlCol="0">
                    <a:spAutoFit/>
                  </a:bodyPr>
                  <a:lstStyle/>
                  <a:p>
                    <a:r>
                      <a:rPr lang="en-US" altLang="ja-JP" smtClean="0"/>
                      <a:t>object</a:t>
                    </a:r>
                    <a:r>
                      <a:rPr kumimoji="1" lang="en-US" altLang="ja-JP" smtClean="0"/>
                      <a:t> </a:t>
                    </a:r>
                    <a14:m>
                      <m:oMath xmlns:m="http://schemas.openxmlformats.org/officeDocument/2006/math">
                        <m:r>
                          <a:rPr kumimoji="1" lang="en-US" altLang="ja-JP" i="1" dirty="0" smtClean="0">
                            <a:latin typeface="Cambria Math"/>
                          </a:rPr>
                          <m:t>𝑥</m:t>
                        </m:r>
                      </m:oMath>
                    </a14:m>
                    <a:endParaRPr kumimoji="1" lang="ja-JP" altLang="en-US" dirty="0" smtClean="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207256" y="3722548"/>
                    <a:ext cx="1111779" cy="369332"/>
                  </a:xfrm>
                  <a:prstGeom prst="rect">
                    <a:avLst/>
                  </a:prstGeom>
                  <a:blipFill>
                    <a:blip r:embed="rId12"/>
                    <a:stretch>
                      <a:fillRect l="-4762" t="-9091" r="-3571" b="-38182"/>
                    </a:stretch>
                  </a:blipFill>
                </p:spPr>
                <p:txBody>
                  <a:bodyPr/>
                  <a:lstStyle/>
                  <a:p>
                    <a:r>
                      <a:rPr lang="ja-JP" altLang="en-US">
                        <a:noFill/>
                      </a:rPr>
                      <a:t> </a:t>
                    </a:r>
                  </a:p>
                </p:txBody>
              </p:sp>
            </mc:Fallback>
          </mc:AlternateContent>
          <p:sp>
            <p:nvSpPr>
              <p:cNvPr id="30" name="テキスト ボックス 29"/>
              <p:cNvSpPr txBox="1"/>
              <p:nvPr/>
            </p:nvSpPr>
            <p:spPr>
              <a:xfrm>
                <a:off x="437739" y="5143432"/>
                <a:ext cx="1039477" cy="507728"/>
              </a:xfrm>
              <a:prstGeom prst="rect">
                <a:avLst/>
              </a:prstGeom>
              <a:noFill/>
            </p:spPr>
            <p:txBody>
              <a:bodyPr wrap="none" rtlCol="0">
                <a:spAutoFit/>
              </a:bodyPr>
              <a:lstStyle/>
              <a:p>
                <a:r>
                  <a:rPr kumimoji="1" lang="ja-JP" altLang="en-US" smtClean="0">
                    <a:latin typeface="+mn-lt"/>
                  </a:rPr>
                  <a:t>圧縮率</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31" name="テキスト ボックス 30"/>
                  <p:cNvSpPr txBox="1"/>
                  <p:nvPr/>
                </p:nvSpPr>
                <p:spPr>
                  <a:xfrm>
                    <a:off x="1315254" y="2972852"/>
                    <a:ext cx="1203293" cy="409630"/>
                  </a:xfrm>
                  <a:prstGeom prst="rect">
                    <a:avLst/>
                  </a:prstGeom>
                  <a:noFill/>
                </p:spPr>
                <p:txBody>
                  <a:bodyPr wrap="none" rtlCol="0">
                    <a:spAutoFit/>
                  </a:bodyPr>
                  <a:lstStyle/>
                  <a:p>
                    <a:r>
                      <a:rPr lang="en-US" altLang="ja-JP" smtClean="0"/>
                      <a:t>length: </a:t>
                    </a:r>
                    <a14:m>
                      <m:oMath xmlns:m="http://schemas.openxmlformats.org/officeDocument/2006/math">
                        <m:r>
                          <a:rPr lang="en-US" altLang="ja-JP" b="0" i="1" smtClean="0">
                            <a:latin typeface="Cambria Math" panose="02040503050406030204" pitchFamily="18" charset="0"/>
                          </a:rPr>
                          <m:t>𝑙</m:t>
                        </m:r>
                      </m:oMath>
                    </a14:m>
                    <a:endParaRPr kumimoji="1" lang="en-US" altLang="ja-JP" dirty="0" smtClean="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1315254" y="2972852"/>
                    <a:ext cx="1203293" cy="409630"/>
                  </a:xfrm>
                  <a:prstGeom prst="rect">
                    <a:avLst/>
                  </a:prstGeom>
                  <a:blipFill>
                    <a:blip r:embed="rId13"/>
                    <a:stretch>
                      <a:fillRect l="-4396"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3288765" y="4551418"/>
                    <a:ext cx="794520"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3288765" y="4551418"/>
                    <a:ext cx="794520" cy="519291"/>
                  </a:xfrm>
                  <a:prstGeom prst="rect">
                    <a:avLst/>
                  </a:prstGeom>
                  <a:blipFill>
                    <a:blip r:embed="rId16"/>
                    <a:stretch>
                      <a:fillRect/>
                    </a:stretch>
                  </a:blipFill>
                </p:spPr>
                <p:txBody>
                  <a:bodyPr/>
                  <a:lstStyle/>
                  <a:p>
                    <a:r>
                      <a:rPr lang="ja-JP" altLang="en-US">
                        <a:noFill/>
                      </a:rPr>
                      <a:t> </a:t>
                    </a:r>
                  </a:p>
                </p:txBody>
              </p:sp>
            </mc:Fallback>
          </mc:AlternateContent>
          <p:sp>
            <p:nvSpPr>
              <p:cNvPr id="35" name="テキスト ボックス 34"/>
              <p:cNvSpPr txBox="1"/>
              <p:nvPr/>
            </p:nvSpPr>
            <p:spPr>
              <a:xfrm>
                <a:off x="5046141" y="4151960"/>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36" name="テキスト ボックス 35"/>
              <p:cNvSpPr txBox="1"/>
              <p:nvPr/>
            </p:nvSpPr>
            <p:spPr>
              <a:xfrm>
                <a:off x="2037066" y="4605868"/>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37" name="正方形/長方形 36"/>
                  <p:cNvSpPr/>
                  <p:nvPr/>
                </p:nvSpPr>
                <p:spPr>
                  <a:xfrm>
                    <a:off x="4083194" y="4540364"/>
                    <a:ext cx="794520"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4083194" y="4540364"/>
                    <a:ext cx="794520" cy="519291"/>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p:cNvSpPr/>
                  <p:nvPr/>
                </p:nvSpPr>
                <p:spPr>
                  <a:xfrm>
                    <a:off x="6153144" y="4496207"/>
                    <a:ext cx="859067" cy="51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38" name="正方形/長方形 37"/>
                  <p:cNvSpPr>
                    <a:spLocks noRot="1" noChangeAspect="1" noMove="1" noResize="1" noEditPoints="1" noAdjustHandles="1" noChangeArrowheads="1" noChangeShapeType="1" noTextEdit="1"/>
                  </p:cNvSpPr>
                  <p:nvPr/>
                </p:nvSpPr>
                <p:spPr>
                  <a:xfrm>
                    <a:off x="6153144" y="4496207"/>
                    <a:ext cx="859067" cy="519291"/>
                  </a:xfrm>
                  <a:prstGeom prst="rect">
                    <a:avLst/>
                  </a:prstGeom>
                  <a:blipFill>
                    <a:blip r:embed="rId18"/>
                    <a:stretch>
                      <a:fillRect/>
                    </a:stretch>
                  </a:blipFill>
                </p:spPr>
                <p:txBody>
                  <a:bodyPr/>
                  <a:lstStyle/>
                  <a:p>
                    <a:r>
                      <a:rPr lang="ja-JP" altLang="en-US">
                        <a:noFill/>
                      </a:rPr>
                      <a:t> </a:t>
                    </a:r>
                  </a:p>
                </p:txBody>
              </p:sp>
            </mc:Fallback>
          </mc:AlternateContent>
          <p:cxnSp>
            <p:nvCxnSpPr>
              <p:cNvPr id="39" name="直線矢印コネクタ 38"/>
              <p:cNvCxnSpPr/>
              <p:nvPr/>
            </p:nvCxnSpPr>
            <p:spPr bwMode="auto">
              <a:xfrm>
                <a:off x="3513635" y="5131336"/>
                <a:ext cx="0" cy="629175"/>
              </a:xfrm>
              <a:prstGeom prst="straightConnector1">
                <a:avLst/>
              </a:prstGeom>
              <a:noFill/>
              <a:ln w="31750" cap="flat" cmpd="sng" algn="ctr">
                <a:solidFill>
                  <a:schemeClr val="tx1"/>
                </a:solidFill>
                <a:prstDash val="solid"/>
                <a:round/>
                <a:headEnd type="none" w="med" len="med"/>
                <a:tailEnd type="arrow"/>
              </a:ln>
              <a:effectLst/>
            </p:spPr>
          </p:cxnSp>
          <p:cxnSp>
            <p:nvCxnSpPr>
              <p:cNvPr id="40" name="直線矢印コネクタ 39"/>
              <p:cNvCxnSpPr/>
              <p:nvPr/>
            </p:nvCxnSpPr>
            <p:spPr bwMode="auto">
              <a:xfrm>
                <a:off x="4392230" y="5143432"/>
                <a:ext cx="2954" cy="617079"/>
              </a:xfrm>
              <a:prstGeom prst="straightConnector1">
                <a:avLst/>
              </a:prstGeom>
              <a:noFill/>
              <a:ln w="31750" cap="flat" cmpd="sng" algn="ctr">
                <a:solidFill>
                  <a:schemeClr val="tx1"/>
                </a:solidFill>
                <a:prstDash val="solid"/>
                <a:round/>
                <a:headEnd type="none" w="med" len="med"/>
                <a:tailEnd type="arrow"/>
              </a:ln>
              <a:effectLst/>
            </p:spPr>
          </p:cxnSp>
          <p:cxnSp>
            <p:nvCxnSpPr>
              <p:cNvPr id="41" name="直線矢印コネクタ 40"/>
              <p:cNvCxnSpPr/>
              <p:nvPr/>
            </p:nvCxnSpPr>
            <p:spPr bwMode="auto">
              <a:xfrm flipH="1">
                <a:off x="6411408" y="4982957"/>
                <a:ext cx="2885" cy="777554"/>
              </a:xfrm>
              <a:prstGeom prst="straightConnector1">
                <a:avLst/>
              </a:prstGeom>
              <a:noFill/>
              <a:ln w="3175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7" name="正方形/長方形 46"/>
                  <p:cNvSpPr/>
                  <p:nvPr/>
                </p:nvSpPr>
                <p:spPr>
                  <a:xfrm>
                    <a:off x="3163340" y="5723672"/>
                    <a:ext cx="848599"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3163340" y="5723672"/>
                    <a:ext cx="848599" cy="527328"/>
                  </a:xfrm>
                  <a:prstGeom prst="rect">
                    <a:avLst/>
                  </a:prstGeom>
                  <a:blipFill>
                    <a:blip r:embed="rId19"/>
                    <a:stretch>
                      <a:fillRect/>
                    </a:stretch>
                  </a:blipFill>
                </p:spPr>
                <p:txBody>
                  <a:bodyPr/>
                  <a:lstStyle/>
                  <a:p>
                    <a:r>
                      <a:rPr lang="ja-JP" altLang="en-US">
                        <a:noFill/>
                      </a:rPr>
                      <a:t> </a:t>
                    </a:r>
                  </a:p>
                </p:txBody>
              </p:sp>
            </mc:Fallback>
          </mc:AlternateContent>
          <p:sp>
            <p:nvSpPr>
              <p:cNvPr id="48" name="テキスト ボックス 47"/>
              <p:cNvSpPr txBox="1"/>
              <p:nvPr/>
            </p:nvSpPr>
            <p:spPr>
              <a:xfrm>
                <a:off x="4957918" y="5314734"/>
                <a:ext cx="1368152" cy="830997"/>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49" name="テキスト ボックス 48"/>
              <p:cNvSpPr txBox="1"/>
              <p:nvPr/>
            </p:nvSpPr>
            <p:spPr>
              <a:xfrm>
                <a:off x="1948843" y="5853949"/>
                <a:ext cx="703387" cy="409630"/>
              </a:xfrm>
              <a:prstGeom prst="rect">
                <a:avLst/>
              </a:prstGeom>
              <a:noFill/>
            </p:spPr>
            <p:txBody>
              <a:bodyPr wrap="none" rtlCol="0">
                <a:spAutoFit/>
              </a:bodyPr>
              <a:lstStyle/>
              <a:p>
                <a:r>
                  <a:rPr lang="ja-JP" altLang="en-US"/>
                  <a:t>出力</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50" name="正方形/長方形 49"/>
                  <p:cNvSpPr/>
                  <p:nvPr/>
                </p:nvSpPr>
                <p:spPr>
                  <a:xfrm>
                    <a:off x="3957769" y="5712617"/>
                    <a:ext cx="848599"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1</m:t>
                                  </m:r>
                                </m:sub>
                              </m:sSub>
                            </m:sup>
                          </m:sSup>
                        </m:oMath>
                      </m:oMathPara>
                    </a14:m>
                    <a:endParaRPr lang="ja-JP" altLang="en-US" sz="2400" dirty="0"/>
                  </a:p>
                </p:txBody>
              </p:sp>
            </mc:Choice>
            <mc:Fallback xmlns="">
              <p:sp>
                <p:nvSpPr>
                  <p:cNvPr id="50" name="正方形/長方形 49"/>
                  <p:cNvSpPr>
                    <a:spLocks noRot="1" noChangeAspect="1" noMove="1" noResize="1" noEditPoints="1" noAdjustHandles="1" noChangeArrowheads="1" noChangeShapeType="1" noTextEdit="1"/>
                  </p:cNvSpPr>
                  <p:nvPr/>
                </p:nvSpPr>
                <p:spPr>
                  <a:xfrm>
                    <a:off x="3957769" y="5712617"/>
                    <a:ext cx="848599" cy="527328"/>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p:cNvSpPr/>
                  <p:nvPr/>
                </p:nvSpPr>
                <p:spPr>
                  <a:xfrm>
                    <a:off x="6027719" y="5668460"/>
                    <a:ext cx="897446" cy="527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r>
                                    <a:rPr lang="ja-JP" altLang="en-US" sz="2400" i="1">
                                      <a:latin typeface="Cambria Math" panose="02040503050406030204" pitchFamily="18" charset="0"/>
                                    </a:rPr>
                                    <m:t>’</m:t>
                                  </m:r>
                                </m:e>
                                <m:sub>
                                  <m:r>
                                    <a:rPr lang="en-US" altLang="ja-JP" sz="2400" b="0" i="1" smtClean="0">
                                      <a:latin typeface="Cambria Math" panose="02040503050406030204" pitchFamily="18" charset="0"/>
                                    </a:rPr>
                                    <m:t>𝑁</m:t>
                                  </m:r>
                                </m:sub>
                              </m:sSub>
                            </m:sup>
                          </m:sSup>
                        </m:oMath>
                      </m:oMathPara>
                    </a14:m>
                    <a:endParaRPr lang="ja-JP" altLang="en-US" sz="2400" dirty="0"/>
                  </a:p>
                </p:txBody>
              </p:sp>
            </mc:Choice>
            <mc:Fallback xmlns="">
              <p:sp>
                <p:nvSpPr>
                  <p:cNvPr id="51" name="正方形/長方形 50"/>
                  <p:cNvSpPr>
                    <a:spLocks noRot="1" noChangeAspect="1" noMove="1" noResize="1" noEditPoints="1" noAdjustHandles="1" noChangeArrowheads="1" noChangeShapeType="1" noTextEdit="1"/>
                  </p:cNvSpPr>
                  <p:nvPr/>
                </p:nvSpPr>
                <p:spPr>
                  <a:xfrm>
                    <a:off x="6027719" y="5668460"/>
                    <a:ext cx="897446" cy="527328"/>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2762896" y="6226375"/>
                    <a:ext cx="896094" cy="634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accent1"/>
                              </a:solidFill>
                              <a:latin typeface="Cambria Math" panose="02040503050406030204" pitchFamily="18" charset="0"/>
                            </a:rPr>
                            <m:t>𝑅</m:t>
                          </m:r>
                          <m:sSub>
                            <m:sSubPr>
                              <m:ctrlPr>
                                <a:rPr lang="en-US" altLang="ja-JP" sz="2400" b="0" i="1" smtClean="0">
                                  <a:solidFill>
                                    <a:schemeClr val="accent1"/>
                                  </a:solidFill>
                                  <a:latin typeface="Cambria Math" panose="02040503050406030204" pitchFamily="18" charset="0"/>
                                </a:rPr>
                              </m:ctrlPr>
                            </m:sSubPr>
                            <m:e>
                              <m:r>
                                <a:rPr lang="en-US" altLang="ja-JP" sz="2400" b="0" i="1" smtClean="0">
                                  <a:solidFill>
                                    <a:schemeClr val="accent1"/>
                                  </a:solidFill>
                                  <a:latin typeface="Cambria Math" panose="02040503050406030204" pitchFamily="18" charset="0"/>
                                </a:rPr>
                                <m:t>𝑒</m:t>
                              </m:r>
                            </m:e>
                            <m:sub>
                              <m:r>
                                <a:rPr lang="en-US" altLang="ja-JP" sz="2400" b="0" i="1" smtClean="0">
                                  <a:solidFill>
                                    <a:schemeClr val="accent1"/>
                                  </a:solidFill>
                                  <a:latin typeface="Cambria Math" panose="02040503050406030204" pitchFamily="18" charset="0"/>
                                </a:rPr>
                                <m:t>1</m:t>
                              </m:r>
                            </m:sub>
                          </m:sSub>
                        </m:oMath>
                      </m:oMathPara>
                    </a14:m>
                    <a:endParaRPr lang="ja-JP" altLang="en-US" sz="2400" dirty="0">
                      <a:solidFill>
                        <a:schemeClr val="accent1"/>
                      </a:solidFill>
                    </a:endParaRPr>
                  </a:p>
                </p:txBody>
              </p:sp>
            </mc:Choice>
            <mc:Fallback xmlns="">
              <p:sp>
                <p:nvSpPr>
                  <p:cNvPr id="57" name="正方形/長方形 56"/>
                  <p:cNvSpPr>
                    <a:spLocks noRot="1" noChangeAspect="1" noMove="1" noResize="1" noEditPoints="1" noAdjustHandles="1" noChangeArrowheads="1" noChangeShapeType="1" noTextEdit="1"/>
                  </p:cNvSpPr>
                  <p:nvPr/>
                </p:nvSpPr>
                <p:spPr>
                  <a:xfrm>
                    <a:off x="2762896" y="6226375"/>
                    <a:ext cx="896094" cy="634660"/>
                  </a:xfrm>
                  <a:prstGeom prst="rect">
                    <a:avLst/>
                  </a:prstGeom>
                  <a:blipFill>
                    <a:blip r:embed="rId22"/>
                    <a:stretch>
                      <a:fillRect/>
                    </a:stretch>
                  </a:blipFill>
                </p:spPr>
                <p:txBody>
                  <a:bodyPr/>
                  <a:lstStyle/>
                  <a:p>
                    <a:r>
                      <a:rPr lang="ja-JP" altLang="en-US">
                        <a:noFill/>
                      </a:rPr>
                      <a:t> </a:t>
                    </a:r>
                  </a:p>
                </p:txBody>
              </p:sp>
            </mc:Fallback>
          </mc:AlternateContent>
          <p:sp>
            <p:nvSpPr>
              <p:cNvPr id="58" name="テキスト ボックス 57"/>
              <p:cNvSpPr txBox="1"/>
              <p:nvPr/>
            </p:nvSpPr>
            <p:spPr>
              <a:xfrm>
                <a:off x="4601427" y="5856625"/>
                <a:ext cx="1368152" cy="830996"/>
              </a:xfrm>
              <a:prstGeom prst="rect">
                <a:avLst/>
              </a:prstGeom>
              <a:noFill/>
            </p:spPr>
            <p:txBody>
              <a:bodyPr wrap="square" rtlCol="0">
                <a:spAutoFit/>
              </a:bodyPr>
              <a:lstStyle/>
              <a:p>
                <a:r>
                  <a:rPr lang="en-US" altLang="ja-JP" sz="4800" dirty="0" smtClean="0">
                    <a:latin typeface="+mn-lt"/>
                  </a:rPr>
                  <a:t>....</a:t>
                </a:r>
                <a:endParaRPr kumimoji="1" lang="ja-JP" altLang="en-US" sz="4800" dirty="0" smtClean="0">
                  <a:latin typeface="+mn-lt"/>
                </a:endParaRPr>
              </a:p>
            </p:txBody>
          </p:sp>
          <p:sp>
            <p:nvSpPr>
              <p:cNvPr id="59" name="テキスト ボックス 58"/>
              <p:cNvSpPr txBox="1"/>
              <p:nvPr/>
            </p:nvSpPr>
            <p:spPr>
              <a:xfrm>
                <a:off x="440976" y="6307368"/>
                <a:ext cx="1313024" cy="507728"/>
              </a:xfrm>
              <a:prstGeom prst="rect">
                <a:avLst/>
              </a:prstGeom>
              <a:noFill/>
            </p:spPr>
            <p:txBody>
              <a:bodyPr wrap="none" rtlCol="0">
                <a:spAutoFit/>
              </a:bodyPr>
              <a:lstStyle/>
              <a:p>
                <a:r>
                  <a:rPr lang="ja-JP" altLang="en-US" smtClean="0"/>
                  <a:t>再圧縮</a:t>
                </a:r>
                <a:r>
                  <a:rPr lang="ja-JP" altLang="en-US"/>
                  <a:t>率</a:t>
                </a:r>
                <a:endParaRPr kumimoji="1" lang="en-US" altLang="ja-JP" dirty="0" smtClean="0">
                  <a:latin typeface="+mn-lt"/>
                </a:endParaRPr>
              </a:p>
            </p:txBody>
          </p:sp>
          <mc:AlternateContent xmlns:mc="http://schemas.openxmlformats.org/markup-compatibility/2006" xmlns:a14="http://schemas.microsoft.com/office/drawing/2010/main">
            <mc:Choice Requires="a14">
              <p:sp>
                <p:nvSpPr>
                  <p:cNvPr id="60" name="正方形/長方形 59"/>
                  <p:cNvSpPr/>
                  <p:nvPr/>
                </p:nvSpPr>
                <p:spPr>
                  <a:xfrm>
                    <a:off x="3682912" y="6224986"/>
                    <a:ext cx="904528" cy="634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accent1"/>
                              </a:solidFill>
                              <a:latin typeface="Cambria Math" panose="02040503050406030204" pitchFamily="18" charset="0"/>
                            </a:rPr>
                            <m:t>𝑅</m:t>
                          </m:r>
                          <m:sSub>
                            <m:sSubPr>
                              <m:ctrlPr>
                                <a:rPr lang="en-US" altLang="ja-JP" sz="2400" b="0" i="1" smtClean="0">
                                  <a:solidFill>
                                    <a:schemeClr val="accent1"/>
                                  </a:solidFill>
                                  <a:latin typeface="Cambria Math" panose="02040503050406030204" pitchFamily="18" charset="0"/>
                                </a:rPr>
                              </m:ctrlPr>
                            </m:sSubPr>
                            <m:e>
                              <m:r>
                                <a:rPr lang="en-US" altLang="ja-JP" sz="2400" b="0" i="1" smtClean="0">
                                  <a:solidFill>
                                    <a:schemeClr val="accent1"/>
                                  </a:solidFill>
                                  <a:latin typeface="Cambria Math" panose="02040503050406030204" pitchFamily="18" charset="0"/>
                                </a:rPr>
                                <m:t>𝑒</m:t>
                              </m:r>
                            </m:e>
                            <m:sub>
                              <m:r>
                                <a:rPr lang="en-US" altLang="ja-JP" sz="2400" b="0" i="1" smtClean="0">
                                  <a:solidFill>
                                    <a:schemeClr val="accent1"/>
                                  </a:solidFill>
                                  <a:latin typeface="Cambria Math" panose="02040503050406030204" pitchFamily="18" charset="0"/>
                                </a:rPr>
                                <m:t>2</m:t>
                              </m:r>
                            </m:sub>
                          </m:sSub>
                        </m:oMath>
                      </m:oMathPara>
                    </a14:m>
                    <a:endParaRPr lang="ja-JP" altLang="en-US" sz="2400" dirty="0">
                      <a:solidFill>
                        <a:schemeClr val="accent1"/>
                      </a:solidFill>
                    </a:endParaRPr>
                  </a:p>
                </p:txBody>
              </p:sp>
            </mc:Choice>
            <mc:Fallback xmlns="">
              <p:sp>
                <p:nvSpPr>
                  <p:cNvPr id="60" name="正方形/長方形 59"/>
                  <p:cNvSpPr>
                    <a:spLocks noRot="1" noChangeAspect="1" noMove="1" noResize="1" noEditPoints="1" noAdjustHandles="1" noChangeArrowheads="1" noChangeShapeType="1" noTextEdit="1"/>
                  </p:cNvSpPr>
                  <p:nvPr/>
                </p:nvSpPr>
                <p:spPr>
                  <a:xfrm>
                    <a:off x="3682912" y="6224986"/>
                    <a:ext cx="904528" cy="634660"/>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5758326" y="6209280"/>
                    <a:ext cx="958248" cy="634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accent1"/>
                              </a:solidFill>
                              <a:latin typeface="Cambria Math" panose="02040503050406030204" pitchFamily="18" charset="0"/>
                            </a:rPr>
                            <m:t>𝑅</m:t>
                          </m:r>
                          <m:sSub>
                            <m:sSubPr>
                              <m:ctrlPr>
                                <a:rPr lang="en-US" altLang="ja-JP" sz="2400" b="0" i="1" smtClean="0">
                                  <a:solidFill>
                                    <a:schemeClr val="accent1"/>
                                  </a:solidFill>
                                  <a:latin typeface="Cambria Math" panose="02040503050406030204" pitchFamily="18" charset="0"/>
                                </a:rPr>
                              </m:ctrlPr>
                            </m:sSubPr>
                            <m:e>
                              <m:r>
                                <a:rPr lang="en-US" altLang="ja-JP" sz="2400" b="0" i="1" smtClean="0">
                                  <a:solidFill>
                                    <a:schemeClr val="accent1"/>
                                  </a:solidFill>
                                  <a:latin typeface="Cambria Math" panose="02040503050406030204" pitchFamily="18" charset="0"/>
                                </a:rPr>
                                <m:t>𝑒</m:t>
                              </m:r>
                            </m:e>
                            <m:sub>
                              <m:r>
                                <a:rPr lang="en-US" altLang="ja-JP" sz="2400" b="0" i="1" smtClean="0">
                                  <a:solidFill>
                                    <a:schemeClr val="accent1"/>
                                  </a:solidFill>
                                  <a:latin typeface="Cambria Math" panose="02040503050406030204" pitchFamily="18" charset="0"/>
                                </a:rPr>
                                <m:t>𝑁</m:t>
                              </m:r>
                            </m:sub>
                          </m:sSub>
                        </m:oMath>
                      </m:oMathPara>
                    </a14:m>
                    <a:endParaRPr lang="ja-JP" altLang="en-US" sz="2400" dirty="0">
                      <a:solidFill>
                        <a:schemeClr val="accent1"/>
                      </a:solidFill>
                    </a:endParaRPr>
                  </a:p>
                </p:txBody>
              </p:sp>
            </mc:Choice>
            <mc:Fallback xmlns="">
              <p:sp>
                <p:nvSpPr>
                  <p:cNvPr id="61" name="正方形/長方形 60"/>
                  <p:cNvSpPr>
                    <a:spLocks noRot="1" noChangeAspect="1" noMove="1" noResize="1" noEditPoints="1" noAdjustHandles="1" noChangeArrowheads="1" noChangeShapeType="1" noTextEdit="1"/>
                  </p:cNvSpPr>
                  <p:nvPr/>
                </p:nvSpPr>
                <p:spPr>
                  <a:xfrm>
                    <a:off x="5758326" y="6209280"/>
                    <a:ext cx="958248" cy="634660"/>
                  </a:xfrm>
                  <a:prstGeom prst="rect">
                    <a:avLst/>
                  </a:prstGeom>
                  <a:blipFill>
                    <a:blip r:embed="rId24"/>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2" name="テキスト ボックス 11"/>
                <p:cNvSpPr txBox="1"/>
                <p:nvPr/>
              </p:nvSpPr>
              <p:spPr>
                <a:xfrm>
                  <a:off x="2970454" y="2278127"/>
                  <a:ext cx="1949908" cy="457780"/>
                </a:xfrm>
                <a:prstGeom prst="rect">
                  <a:avLst/>
                </a:prstGeom>
                <a:noFill/>
              </p:spPr>
              <p:txBody>
                <a:bodyPr wrap="none" rtlCol="0">
                  <a:spAutoFit/>
                </a:bodyPr>
                <a:lstStyle/>
                <a:p>
                  <a:r>
                    <a:rPr kumimoji="1" lang="ja-JP" altLang="en-US" smtClean="0"/>
                    <a:t>基底辞書集合</a:t>
                  </a:r>
                  <a:r>
                    <a:rPr kumimoji="1" lang="en-US" altLang="ja-JP" smtClean="0"/>
                    <a:t>:</a:t>
                  </a:r>
                  <a14:m>
                    <m:oMath xmlns:m="http://schemas.openxmlformats.org/officeDocument/2006/math">
                      <m:r>
                        <a:rPr kumimoji="1" lang="en-US" altLang="ja-JP" b="0" i="1" smtClean="0">
                          <a:latin typeface="Cambria Math" panose="02040503050406030204" pitchFamily="18" charset="0"/>
                        </a:rPr>
                        <m:t>𝐵</m:t>
                      </m:r>
                    </m:oMath>
                  </a14:m>
                  <a:endParaRPr kumimoji="1" lang="ja-JP" altLang="en-US"/>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2970454" y="2278127"/>
                  <a:ext cx="1949908" cy="457780"/>
                </a:xfrm>
                <a:prstGeom prst="rect">
                  <a:avLst/>
                </a:prstGeom>
                <a:blipFill>
                  <a:blip r:embed="rId25"/>
                  <a:stretch>
                    <a:fillRect l="-3061" t="-8197" b="-26230"/>
                  </a:stretch>
                </a:blipFill>
              </p:spPr>
              <p:txBody>
                <a:bodyPr/>
                <a:lstStyle/>
                <a:p>
                  <a:r>
                    <a:rPr lang="ja-JP" altLang="en-US">
                      <a:noFill/>
                    </a:rPr>
                    <a:t> </a:t>
                  </a:r>
                </a:p>
              </p:txBody>
            </p:sp>
          </mc:Fallback>
        </mc:AlternateContent>
      </p:grpSp>
      <p:sp>
        <p:nvSpPr>
          <p:cNvPr id="8" name="テキスト ボックス 7"/>
          <p:cNvSpPr txBox="1"/>
          <p:nvPr/>
        </p:nvSpPr>
        <p:spPr>
          <a:xfrm>
            <a:off x="7052739" y="3925161"/>
            <a:ext cx="1338828" cy="369332"/>
          </a:xfrm>
          <a:prstGeom prst="rect">
            <a:avLst/>
          </a:prstGeom>
          <a:noFill/>
        </p:spPr>
        <p:txBody>
          <a:bodyPr wrap="none" rtlCol="0">
            <a:spAutoFit/>
          </a:bodyPr>
          <a:lstStyle/>
          <a:p>
            <a:r>
              <a:rPr kumimoji="1" lang="ja-JP" altLang="en-US" smtClean="0"/>
              <a:t>２回目圧縮</a:t>
            </a:r>
            <a:endParaRPr kumimoji="1" lang="ja-JP" altLang="en-US"/>
          </a:p>
        </p:txBody>
      </p:sp>
      <p:sp>
        <p:nvSpPr>
          <p:cNvPr id="65" name="テキスト ボックス 64"/>
          <p:cNvSpPr txBox="1"/>
          <p:nvPr/>
        </p:nvSpPr>
        <p:spPr>
          <a:xfrm>
            <a:off x="220479" y="5313607"/>
            <a:ext cx="3877985" cy="369332"/>
          </a:xfrm>
          <a:prstGeom prst="rect">
            <a:avLst/>
          </a:prstGeom>
          <a:noFill/>
        </p:spPr>
        <p:txBody>
          <a:bodyPr wrap="none" rtlCol="0">
            <a:spAutoFit/>
          </a:bodyPr>
          <a:lstStyle/>
          <a:p>
            <a:r>
              <a:rPr lang="ja-JP" altLang="en-US" smtClean="0"/>
              <a:t>・再圧縮率を加えた圧縮率ベクトル</a:t>
            </a:r>
            <a:endParaRPr kumimoji="1" lang="ja-JP" altLang="en-US"/>
          </a:p>
        </p:txBody>
      </p:sp>
      <mc:AlternateContent xmlns:mc="http://schemas.openxmlformats.org/markup-compatibility/2006">
        <mc:Choice xmlns:a14="http://schemas.microsoft.com/office/drawing/2010/main" Requires="a14">
          <p:sp>
            <p:nvSpPr>
              <p:cNvPr id="44" name="テキスト ボックス 43"/>
              <p:cNvSpPr txBox="1"/>
              <p:nvPr/>
            </p:nvSpPr>
            <p:spPr>
              <a:xfrm>
                <a:off x="1292077" y="5676814"/>
                <a:ext cx="70999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𝑟𝑝</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solidFill>
                                    <a:schemeClr val="accent2"/>
                                  </a:solidFill>
                                  <a:latin typeface="Cambria Math" panose="02040503050406030204" pitchFamily="18" charset="0"/>
                                </a:rPr>
                              </m:ctrlPr>
                            </m:sSubPr>
                            <m:e>
                              <m:r>
                                <a:rPr kumimoji="1" lang="en-US" altLang="ja-JP" sz="3200" b="0" i="1" smtClean="0">
                                  <a:solidFill>
                                    <a:schemeClr val="accent2"/>
                                  </a:solidFill>
                                  <a:latin typeface="Cambria Math" panose="02040503050406030204" pitchFamily="18" charset="0"/>
                                </a:rPr>
                                <m:t>𝑅</m:t>
                              </m:r>
                            </m:e>
                            <m:sub>
                              <m:r>
                                <a:rPr kumimoji="1" lang="en-US" altLang="ja-JP" sz="3200" b="0" i="1" smtClean="0">
                                  <a:solidFill>
                                    <a:schemeClr val="accent2"/>
                                  </a:solidFill>
                                  <a:latin typeface="Cambria Math" panose="02040503050406030204" pitchFamily="18" charset="0"/>
                                </a:rPr>
                                <m:t>1</m:t>
                              </m:r>
                            </m:sub>
                          </m:sSub>
                          <m:r>
                            <a:rPr kumimoji="1" lang="en-US" altLang="ja-JP" sz="3200" b="0" i="1" smtClean="0">
                              <a:latin typeface="Cambria Math" panose="02040503050406030204" pitchFamily="18" charset="0"/>
                            </a:rPr>
                            <m:t>,</m:t>
                          </m:r>
                          <m:r>
                            <a:rPr kumimoji="1" lang="en-US" altLang="ja-JP" sz="3200" b="0" i="1" smtClean="0">
                              <a:solidFill>
                                <a:schemeClr val="accent1"/>
                              </a:solidFill>
                              <a:latin typeface="Cambria Math" panose="02040503050406030204" pitchFamily="18" charset="0"/>
                            </a:rPr>
                            <m:t>𝑅</m:t>
                          </m:r>
                          <m:sSub>
                            <m:sSubPr>
                              <m:ctrlPr>
                                <a:rPr kumimoji="1" lang="en-US" altLang="ja-JP" sz="3200" b="0" i="1" smtClean="0">
                                  <a:solidFill>
                                    <a:schemeClr val="accent1"/>
                                  </a:solidFill>
                                  <a:latin typeface="Cambria Math" panose="02040503050406030204" pitchFamily="18" charset="0"/>
                                </a:rPr>
                              </m:ctrlPr>
                            </m:sSubPr>
                            <m:e>
                              <m:r>
                                <a:rPr kumimoji="1" lang="en-US" altLang="ja-JP" sz="3200" b="0" i="1" smtClean="0">
                                  <a:solidFill>
                                    <a:schemeClr val="accent1"/>
                                  </a:solidFill>
                                  <a:latin typeface="Cambria Math" panose="02040503050406030204" pitchFamily="18" charset="0"/>
                                </a:rPr>
                                <m:t>𝑒</m:t>
                              </m:r>
                            </m:e>
                            <m:sub>
                              <m:r>
                                <a:rPr kumimoji="1" lang="en-US" altLang="ja-JP" sz="3200" b="0" i="1" smtClean="0">
                                  <a:solidFill>
                                    <a:schemeClr val="accent1"/>
                                  </a:solidFill>
                                  <a:latin typeface="Cambria Math" panose="02040503050406030204" pitchFamily="18" charset="0"/>
                                </a:rPr>
                                <m:t>1</m:t>
                              </m:r>
                            </m:sub>
                          </m:sSub>
                          <m:r>
                            <a:rPr kumimoji="1" lang="en-US" altLang="ja-JP" sz="3200" b="0" i="1" smtClean="0">
                              <a:latin typeface="Cambria Math" panose="02040503050406030204" pitchFamily="18" charset="0"/>
                            </a:rPr>
                            <m:t>,</m:t>
                          </m:r>
                          <m:sSub>
                            <m:sSubPr>
                              <m:ctrlPr>
                                <a:rPr kumimoji="1" lang="en-US" altLang="ja-JP" sz="3200" b="0" i="1" smtClean="0">
                                  <a:solidFill>
                                    <a:schemeClr val="accent2"/>
                                  </a:solidFill>
                                  <a:latin typeface="Cambria Math" panose="02040503050406030204" pitchFamily="18" charset="0"/>
                                </a:rPr>
                              </m:ctrlPr>
                            </m:sSubPr>
                            <m:e>
                              <m:r>
                                <a:rPr kumimoji="1" lang="en-US" altLang="ja-JP" sz="3200" b="0" i="1" smtClean="0">
                                  <a:solidFill>
                                    <a:schemeClr val="accent2"/>
                                  </a:solidFill>
                                  <a:latin typeface="Cambria Math" panose="02040503050406030204" pitchFamily="18" charset="0"/>
                                </a:rPr>
                                <m:t>𝑅</m:t>
                              </m:r>
                            </m:e>
                            <m:sub>
                              <m:r>
                                <a:rPr kumimoji="1" lang="en-US" altLang="ja-JP" sz="3200" b="0" i="1" smtClean="0">
                                  <a:solidFill>
                                    <a:schemeClr val="accent2"/>
                                  </a:solidFill>
                                  <a:latin typeface="Cambria Math" panose="02040503050406030204" pitchFamily="18" charset="0"/>
                                </a:rPr>
                                <m:t>2</m:t>
                              </m:r>
                            </m:sub>
                          </m:sSub>
                          <m:r>
                            <a:rPr kumimoji="1" lang="en-US" altLang="ja-JP" sz="3200" b="0" i="1" smtClean="0">
                              <a:latin typeface="Cambria Math" panose="02040503050406030204" pitchFamily="18" charset="0"/>
                            </a:rPr>
                            <m:t>,</m:t>
                          </m:r>
                          <m:r>
                            <a:rPr kumimoji="1" lang="en-US" altLang="ja-JP" sz="3200" b="0" i="1" smtClean="0">
                              <a:solidFill>
                                <a:schemeClr val="accent1"/>
                              </a:solidFill>
                              <a:latin typeface="Cambria Math" panose="02040503050406030204" pitchFamily="18" charset="0"/>
                            </a:rPr>
                            <m:t>𝑅</m:t>
                          </m:r>
                          <m:sSub>
                            <m:sSubPr>
                              <m:ctrlPr>
                                <a:rPr kumimoji="1" lang="en-US" altLang="ja-JP" sz="3200" b="0" i="1" smtClean="0">
                                  <a:solidFill>
                                    <a:schemeClr val="accent1"/>
                                  </a:solidFill>
                                  <a:latin typeface="Cambria Math" panose="02040503050406030204" pitchFamily="18" charset="0"/>
                                </a:rPr>
                              </m:ctrlPr>
                            </m:sSubPr>
                            <m:e>
                              <m:r>
                                <a:rPr kumimoji="1" lang="en-US" altLang="ja-JP" sz="3200" b="0" i="1" smtClean="0">
                                  <a:solidFill>
                                    <a:schemeClr val="accent1"/>
                                  </a:solidFill>
                                  <a:latin typeface="Cambria Math" panose="02040503050406030204" pitchFamily="18" charset="0"/>
                                </a:rPr>
                                <m:t>𝑒</m:t>
                              </m:r>
                            </m:e>
                            <m:sub>
                              <m:r>
                                <a:rPr kumimoji="1" lang="en-US" altLang="ja-JP" sz="3200" b="0" i="1" smtClean="0">
                                  <a:solidFill>
                                    <a:schemeClr val="accent1"/>
                                  </a:solidFill>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solidFill>
                                    <a:schemeClr val="accent2"/>
                                  </a:solidFill>
                                  <a:latin typeface="Cambria Math" panose="02040503050406030204" pitchFamily="18" charset="0"/>
                                </a:rPr>
                              </m:ctrlPr>
                            </m:sSubPr>
                            <m:e>
                              <m:r>
                                <a:rPr kumimoji="1" lang="en-US" altLang="ja-JP" sz="3200" b="0" i="1" smtClean="0">
                                  <a:solidFill>
                                    <a:schemeClr val="accent2"/>
                                  </a:solidFill>
                                  <a:latin typeface="Cambria Math" panose="02040503050406030204" pitchFamily="18" charset="0"/>
                                </a:rPr>
                                <m:t>𝑅</m:t>
                              </m:r>
                            </m:e>
                            <m:sub>
                              <m:r>
                                <a:rPr kumimoji="1" lang="en-US" altLang="ja-JP" sz="3200" b="0" i="1" smtClean="0">
                                  <a:solidFill>
                                    <a:schemeClr val="accent2"/>
                                  </a:solidFill>
                                  <a:latin typeface="Cambria Math" panose="02040503050406030204" pitchFamily="18" charset="0"/>
                                </a:rPr>
                                <m:t>𝑁</m:t>
                              </m:r>
                            </m:sub>
                          </m:sSub>
                          <m:r>
                            <a:rPr kumimoji="1" lang="en-US" altLang="ja-JP" sz="3200" b="0" i="1" smtClean="0">
                              <a:latin typeface="Cambria Math" panose="02040503050406030204" pitchFamily="18" charset="0"/>
                            </a:rPr>
                            <m:t>,</m:t>
                          </m:r>
                          <m:r>
                            <a:rPr kumimoji="1" lang="en-US" altLang="ja-JP" sz="3200" b="0" i="1" smtClean="0">
                              <a:solidFill>
                                <a:schemeClr val="accent1"/>
                              </a:solidFill>
                              <a:latin typeface="Cambria Math" panose="02040503050406030204" pitchFamily="18" charset="0"/>
                            </a:rPr>
                            <m:t>𝑅</m:t>
                          </m:r>
                          <m:sSub>
                            <m:sSubPr>
                              <m:ctrlPr>
                                <a:rPr kumimoji="1" lang="en-US" altLang="ja-JP" sz="3200" b="0" i="1" smtClean="0">
                                  <a:solidFill>
                                    <a:schemeClr val="accent1"/>
                                  </a:solidFill>
                                  <a:latin typeface="Cambria Math" panose="02040503050406030204" pitchFamily="18" charset="0"/>
                                </a:rPr>
                              </m:ctrlPr>
                            </m:sSubPr>
                            <m:e>
                              <m:r>
                                <a:rPr kumimoji="1" lang="en-US" altLang="ja-JP" sz="3200" b="0" i="1" smtClean="0">
                                  <a:solidFill>
                                    <a:schemeClr val="accent1"/>
                                  </a:solidFill>
                                  <a:latin typeface="Cambria Math" panose="02040503050406030204" pitchFamily="18" charset="0"/>
                                </a:rPr>
                                <m:t>𝑒</m:t>
                              </m:r>
                            </m:e>
                            <m:sub>
                              <m:r>
                                <a:rPr kumimoji="1" lang="en-US" altLang="ja-JP" sz="3200" b="0" i="1" smtClean="0">
                                  <a:solidFill>
                                    <a:schemeClr val="accent1"/>
                                  </a:solidFill>
                                  <a:latin typeface="Cambria Math" panose="02040503050406030204" pitchFamily="18" charset="0"/>
                                </a:rPr>
                                <m:t>𝑁</m:t>
                              </m:r>
                            </m:sub>
                          </m:sSub>
                        </m:e>
                      </m:d>
                    </m:oMath>
                  </m:oMathPara>
                </a14:m>
                <a:endParaRPr kumimoji="1" lang="ja-JP" altLang="en-US" sz="3200"/>
              </a:p>
            </p:txBody>
          </p:sp>
        </mc:Choice>
        <mc:Fallback>
          <p:sp>
            <p:nvSpPr>
              <p:cNvPr id="44" name="テキスト ボックス 43"/>
              <p:cNvSpPr txBox="1">
                <a:spLocks noRot="1" noChangeAspect="1" noMove="1" noResize="1" noEditPoints="1" noAdjustHandles="1" noChangeArrowheads="1" noChangeShapeType="1" noTextEdit="1"/>
              </p:cNvSpPr>
              <p:nvPr/>
            </p:nvSpPr>
            <p:spPr>
              <a:xfrm>
                <a:off x="1292077" y="5676814"/>
                <a:ext cx="7099957" cy="492443"/>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4243432" y="3868307"/>
                <a:ext cx="6057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solidFill>
                                <a:schemeClr val="accent2"/>
                              </a:solidFill>
                              <a:latin typeface="Cambria Math" panose="02040503050406030204" pitchFamily="18" charset="0"/>
                            </a:rPr>
                          </m:ctrlPr>
                        </m:sSubPr>
                        <m:e>
                          <m:r>
                            <a:rPr lang="en-US" altLang="ja-JP" sz="2400" b="0" i="1" smtClean="0">
                              <a:solidFill>
                                <a:schemeClr val="accent2"/>
                              </a:solidFill>
                              <a:latin typeface="Cambria Math" panose="02040503050406030204" pitchFamily="18" charset="0"/>
                            </a:rPr>
                            <m:t>𝑅</m:t>
                          </m:r>
                        </m:e>
                        <m:sub>
                          <m:r>
                            <a:rPr lang="en-US" altLang="ja-JP" sz="2400" b="0" i="1" smtClean="0">
                              <a:solidFill>
                                <a:schemeClr val="accent2"/>
                              </a:solidFill>
                              <a:latin typeface="Cambria Math" panose="02040503050406030204" pitchFamily="18" charset="0"/>
                            </a:rPr>
                            <m:t>2</m:t>
                          </m:r>
                        </m:sub>
                      </m:sSub>
                    </m:oMath>
                  </m:oMathPara>
                </a14:m>
                <a:endParaRPr lang="ja-JP" altLang="en-US" sz="2400" dirty="0">
                  <a:solidFill>
                    <a:srgbClr val="FF0000"/>
                  </a:solidFill>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4243432" y="3868307"/>
                <a:ext cx="605742" cy="461665"/>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5806403" y="3884795"/>
                <a:ext cx="6510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solidFill>
                                <a:schemeClr val="accent2"/>
                              </a:solidFill>
                              <a:latin typeface="Cambria Math" panose="02040503050406030204" pitchFamily="18" charset="0"/>
                            </a:rPr>
                          </m:ctrlPr>
                        </m:sSubPr>
                        <m:e>
                          <m:r>
                            <a:rPr lang="en-US" altLang="ja-JP" sz="2400" b="0" i="1" smtClean="0">
                              <a:solidFill>
                                <a:schemeClr val="accent2"/>
                              </a:solidFill>
                              <a:latin typeface="Cambria Math" panose="02040503050406030204" pitchFamily="18" charset="0"/>
                            </a:rPr>
                            <m:t>𝑅</m:t>
                          </m:r>
                        </m:e>
                        <m:sub>
                          <m:r>
                            <a:rPr lang="en-US" altLang="ja-JP" sz="2400" b="0" i="1" smtClean="0">
                              <a:solidFill>
                                <a:schemeClr val="accent2"/>
                              </a:solidFill>
                              <a:latin typeface="Cambria Math" panose="02040503050406030204" pitchFamily="18" charset="0"/>
                            </a:rPr>
                            <m:t>𝑁</m:t>
                          </m:r>
                        </m:sub>
                      </m:sSub>
                    </m:oMath>
                  </m:oMathPara>
                </a14:m>
                <a:endParaRPr lang="ja-JP" altLang="en-US" sz="2400" dirty="0">
                  <a:solidFill>
                    <a:schemeClr val="accent2"/>
                  </a:solidFill>
                </a:endParaRPr>
              </a:p>
            </p:txBody>
          </p:sp>
        </mc:Choice>
        <mc:Fallback xmlns="">
          <p:sp>
            <p:nvSpPr>
              <p:cNvPr id="79" name="正方形/長方形 78"/>
              <p:cNvSpPr>
                <a:spLocks noRot="1" noChangeAspect="1" noMove="1" noResize="1" noEditPoints="1" noAdjustHandles="1" noChangeArrowheads="1" noChangeShapeType="1" noTextEdit="1"/>
              </p:cNvSpPr>
              <p:nvPr/>
            </p:nvSpPr>
            <p:spPr>
              <a:xfrm>
                <a:off x="5806403" y="3884795"/>
                <a:ext cx="651076" cy="461665"/>
              </a:xfrm>
              <a:prstGeom prst="rect">
                <a:avLst/>
              </a:prstGeom>
              <a:blipFill>
                <a:blip r:embed="rId2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8699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付プレースホルダー 31"/>
          <p:cNvSpPr>
            <a:spLocks noGrp="1"/>
          </p:cNvSpPr>
          <p:nvPr>
            <p:ph type="dt" sz="half" idx="10"/>
          </p:nvPr>
        </p:nvSpPr>
        <p:spPr>
          <a:xfrm>
            <a:off x="648000" y="6570687"/>
            <a:ext cx="1639350" cy="267650"/>
          </a:xfrm>
        </p:spPr>
        <p:txBody>
          <a:bodyPr/>
          <a:lstStyle/>
          <a:p>
            <a:fld id="{2CC987C6-F851-4C92-9DB5-D0EBEEA1B08C}" type="datetime1">
              <a:rPr kumimoji="1" lang="ja-JP" altLang="en-US" smtClean="0"/>
              <a:t>2017/1/11</a:t>
            </a:fld>
            <a:endParaRPr kumimoji="1" lang="ja-JP" altLang="en-US"/>
          </a:p>
        </p:txBody>
      </p:sp>
      <p:sp>
        <p:nvSpPr>
          <p:cNvPr id="33" name="スライド番号プレースホルダー 32"/>
          <p:cNvSpPr>
            <a:spLocks noGrp="1"/>
          </p:cNvSpPr>
          <p:nvPr>
            <p:ph type="sldNum" sz="quarter" idx="12"/>
          </p:nvPr>
        </p:nvSpPr>
        <p:spPr>
          <a:xfrm>
            <a:off x="6457950" y="6521950"/>
            <a:ext cx="2057400" cy="365125"/>
          </a:xfrm>
        </p:spPr>
        <p:txBody>
          <a:bodyPr/>
          <a:lstStyle/>
          <a:p>
            <a:fld id="{429E0DF4-8FD2-40E1-B515-BA9481A5F5BE}" type="slidenum">
              <a:rPr kumimoji="1" lang="ja-JP" altLang="en-US" smtClean="0"/>
              <a:t>4</a:t>
            </a:fld>
            <a:endParaRPr kumimoji="1" lang="ja-JP" altLang="en-US"/>
          </a:p>
        </p:txBody>
      </p:sp>
      <p:sp>
        <p:nvSpPr>
          <p:cNvPr id="6" name="テキスト ボックス 5"/>
          <p:cNvSpPr txBox="1"/>
          <p:nvPr/>
        </p:nvSpPr>
        <p:spPr>
          <a:xfrm>
            <a:off x="551137" y="1775675"/>
            <a:ext cx="434340" cy="12573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eaVert" wrap="none" rtlCol="0" anchor="t">
            <a:noAutofit/>
          </a:bodyPr>
          <a:lstStyle/>
          <a:p>
            <a:r>
              <a:rPr kumimoji="1" lang="en-US" altLang="ja-JP" sz="2000" smtClean="0"/>
              <a:t>HOPRDC</a:t>
            </a:r>
            <a:endParaRPr kumimoji="1" lang="ja-JP" altLang="en-US" sz="2000"/>
          </a:p>
        </p:txBody>
      </p:sp>
      <p:sp>
        <p:nvSpPr>
          <p:cNvPr id="7" name="テキスト ボックス 6"/>
          <p:cNvSpPr txBox="1"/>
          <p:nvPr/>
        </p:nvSpPr>
        <p:spPr>
          <a:xfrm>
            <a:off x="551137" y="4860255"/>
            <a:ext cx="434340" cy="890940"/>
          </a:xfrm>
          <a:prstGeom prst="rect">
            <a:avLst/>
          </a:prstGeom>
          <a:noFill/>
          <a:ln>
            <a:noFill/>
          </a:ln>
        </p:spPr>
        <p:style>
          <a:lnRef idx="0">
            <a:scrgbClr r="0" g="0" b="0"/>
          </a:lnRef>
          <a:fillRef idx="0">
            <a:scrgbClr r="0" g="0" b="0"/>
          </a:fillRef>
          <a:effectRef idx="0">
            <a:scrgbClr r="0" g="0" b="0"/>
          </a:effectRef>
          <a:fontRef idx="minor">
            <a:schemeClr val="dk1"/>
          </a:fontRef>
        </p:style>
        <p:txBody>
          <a:bodyPr vert="eaVert" wrap="none" rtlCol="0" anchor="t">
            <a:noAutofit/>
          </a:bodyPr>
          <a:lstStyle/>
          <a:p>
            <a:r>
              <a:rPr kumimoji="1" lang="en-US" altLang="ja-JP" sz="2000" smtClean="0"/>
              <a:t>PRDC</a:t>
            </a:r>
            <a:endParaRPr kumimoji="1" lang="ja-JP" altLang="en-US" sz="2000"/>
          </a:p>
        </p:txBody>
      </p:sp>
      <p:sp>
        <p:nvSpPr>
          <p:cNvPr id="10" name="テキスト ボックス 9"/>
          <p:cNvSpPr txBox="1"/>
          <p:nvPr/>
        </p:nvSpPr>
        <p:spPr>
          <a:xfrm>
            <a:off x="123349" y="2500685"/>
            <a:ext cx="468834" cy="1859280"/>
          </a:xfrm>
          <a:prstGeom prst="rect">
            <a:avLst/>
          </a:prstGeom>
          <a:noFill/>
          <a:ln>
            <a:noFill/>
          </a:ln>
        </p:spPr>
        <p:style>
          <a:lnRef idx="0">
            <a:scrgbClr r="0" g="0" b="0"/>
          </a:lnRef>
          <a:fillRef idx="0">
            <a:scrgbClr r="0" g="0" b="0"/>
          </a:fillRef>
          <a:effectRef idx="0">
            <a:scrgbClr r="0" g="0" b="0"/>
          </a:effectRef>
          <a:fontRef idx="minor">
            <a:schemeClr val="dk1"/>
          </a:fontRef>
        </p:style>
        <p:txBody>
          <a:bodyPr vert="eaVert" wrap="none" rtlCol="0" anchor="t">
            <a:noAutofit/>
          </a:bodyPr>
          <a:lstStyle/>
          <a:p>
            <a:r>
              <a:rPr lang="en-US" altLang="ja-JP" sz="2400" smtClean="0"/>
              <a:t>FLOWERS</a:t>
            </a:r>
            <a:r>
              <a:rPr kumimoji="1" lang="ja-JP" altLang="en-US" sz="2400" smtClean="0"/>
              <a:t>クラス</a:t>
            </a:r>
            <a:endParaRPr kumimoji="1" lang="ja-JP" altLang="en-US" sz="2400"/>
          </a:p>
        </p:txBody>
      </p:sp>
      <p:pic>
        <p:nvPicPr>
          <p:cNvPr id="36" name="図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7732" y="2244664"/>
            <a:ext cx="1619539" cy="1079693"/>
          </a:xfrm>
          <a:prstGeom prst="rect">
            <a:avLst/>
          </a:prstGeom>
        </p:spPr>
      </p:pic>
      <p:pic>
        <p:nvPicPr>
          <p:cNvPr id="37" name="図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774" y="995491"/>
            <a:ext cx="1593023" cy="1062016"/>
          </a:xfrm>
          <a:prstGeom prst="rect">
            <a:avLst/>
          </a:prstGeom>
        </p:spPr>
      </p:pic>
      <p:pic>
        <p:nvPicPr>
          <p:cNvPr id="38" name="図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5438" y="995491"/>
            <a:ext cx="1590881" cy="1060588"/>
          </a:xfrm>
          <a:prstGeom prst="rect">
            <a:avLst/>
          </a:prstGeom>
        </p:spPr>
      </p:pic>
      <p:pic>
        <p:nvPicPr>
          <p:cNvPr id="39" name="図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9960" y="995491"/>
            <a:ext cx="1580961" cy="1053975"/>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4562" y="645097"/>
            <a:ext cx="991610" cy="1487416"/>
          </a:xfrm>
          <a:prstGeom prst="rect">
            <a:avLst/>
          </a:prstGeom>
        </p:spPr>
      </p:pic>
      <p:pic>
        <p:nvPicPr>
          <p:cNvPr id="41" name="図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477" y="2244664"/>
            <a:ext cx="1625136" cy="1083425"/>
          </a:xfrm>
          <a:prstGeom prst="rect">
            <a:avLst/>
          </a:prstGeom>
        </p:spPr>
      </p:pic>
      <p:pic>
        <p:nvPicPr>
          <p:cNvPr id="42" name="図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4649" y="2244664"/>
            <a:ext cx="1630047" cy="1086699"/>
          </a:xfrm>
          <a:prstGeom prst="rect">
            <a:avLst/>
          </a:prstGeom>
        </p:spPr>
      </p:pic>
      <p:pic>
        <p:nvPicPr>
          <p:cNvPr id="43" name="図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70307" y="2244664"/>
            <a:ext cx="1476288" cy="984193"/>
          </a:xfrm>
          <a:prstGeom prst="rect">
            <a:avLst/>
          </a:prstGeom>
        </p:spPr>
      </p:pic>
      <p:pic>
        <p:nvPicPr>
          <p:cNvPr id="44" name="図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599630" y="2244664"/>
            <a:ext cx="1487414" cy="991610"/>
          </a:xfrm>
          <a:prstGeom prst="rect">
            <a:avLst/>
          </a:prstGeom>
        </p:spPr>
      </p:pic>
      <p:pic>
        <p:nvPicPr>
          <p:cNvPr id="46" name="図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04" y="995491"/>
            <a:ext cx="1614929" cy="1076620"/>
          </a:xfrm>
          <a:prstGeom prst="rect">
            <a:avLst/>
          </a:prstGeom>
        </p:spPr>
      </p:pic>
      <p:sp>
        <p:nvSpPr>
          <p:cNvPr id="25" name="テキスト ボックス 24"/>
          <p:cNvSpPr txBox="1"/>
          <p:nvPr/>
        </p:nvSpPr>
        <p:spPr>
          <a:xfrm>
            <a:off x="8086499" y="406150"/>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4</a:t>
            </a:r>
            <a:r>
              <a:rPr kumimoji="1" lang="ja-JP" altLang="en-US" smtClean="0"/>
              <a:t>位</a:t>
            </a:r>
            <a:endParaRPr kumimoji="1" lang="ja-JP" altLang="en-US"/>
          </a:p>
        </p:txBody>
      </p:sp>
      <p:sp>
        <p:nvSpPr>
          <p:cNvPr id="3" name="テキスト ボックス 2"/>
          <p:cNvSpPr txBox="1"/>
          <p:nvPr/>
        </p:nvSpPr>
        <p:spPr>
          <a:xfrm>
            <a:off x="3291992" y="714845"/>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1</a:t>
            </a:r>
            <a:r>
              <a:rPr kumimoji="1" lang="ja-JP" altLang="en-US" smtClean="0"/>
              <a:t>位</a:t>
            </a:r>
            <a:endParaRPr kumimoji="1" lang="ja-JP" altLang="en-US"/>
          </a:p>
        </p:txBody>
      </p:sp>
      <p:sp>
        <p:nvSpPr>
          <p:cNvPr id="23" name="テキスト ボックス 22"/>
          <p:cNvSpPr txBox="1"/>
          <p:nvPr/>
        </p:nvSpPr>
        <p:spPr>
          <a:xfrm>
            <a:off x="4935450" y="714845"/>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2</a:t>
            </a:r>
            <a:r>
              <a:rPr kumimoji="1" lang="ja-JP" altLang="en-US" smtClean="0"/>
              <a:t>位</a:t>
            </a:r>
            <a:endParaRPr kumimoji="1" lang="ja-JP" altLang="en-US"/>
          </a:p>
        </p:txBody>
      </p:sp>
      <p:sp>
        <p:nvSpPr>
          <p:cNvPr id="24" name="テキスト ボックス 23"/>
          <p:cNvSpPr txBox="1"/>
          <p:nvPr/>
        </p:nvSpPr>
        <p:spPr>
          <a:xfrm>
            <a:off x="6626740" y="714845"/>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3</a:t>
            </a:r>
            <a:r>
              <a:rPr kumimoji="1" lang="ja-JP" altLang="en-US" smtClean="0"/>
              <a:t>位</a:t>
            </a:r>
            <a:endParaRPr kumimoji="1" lang="ja-JP" altLang="en-US"/>
          </a:p>
        </p:txBody>
      </p:sp>
      <p:sp>
        <p:nvSpPr>
          <p:cNvPr id="26" name="テキスト ボックス 25"/>
          <p:cNvSpPr txBox="1"/>
          <p:nvPr/>
        </p:nvSpPr>
        <p:spPr>
          <a:xfrm>
            <a:off x="1677749" y="3255989"/>
            <a:ext cx="504107" cy="317454"/>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5</a:t>
            </a:r>
            <a:r>
              <a:rPr kumimoji="1" lang="ja-JP" altLang="en-US" smtClean="0"/>
              <a:t>位</a:t>
            </a:r>
            <a:endParaRPr kumimoji="1" lang="ja-JP" altLang="en-US"/>
          </a:p>
        </p:txBody>
      </p:sp>
      <p:sp>
        <p:nvSpPr>
          <p:cNvPr id="27" name="テキスト ボックス 26"/>
          <p:cNvSpPr txBox="1"/>
          <p:nvPr/>
        </p:nvSpPr>
        <p:spPr>
          <a:xfrm>
            <a:off x="3332851" y="3255989"/>
            <a:ext cx="504107" cy="317454"/>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6</a:t>
            </a:r>
            <a:r>
              <a:rPr kumimoji="1" lang="ja-JP" altLang="en-US" smtClean="0"/>
              <a:t>位</a:t>
            </a:r>
            <a:endParaRPr kumimoji="1" lang="ja-JP" altLang="en-US"/>
          </a:p>
        </p:txBody>
      </p:sp>
      <p:sp>
        <p:nvSpPr>
          <p:cNvPr id="28" name="テキスト ボックス 27"/>
          <p:cNvSpPr txBox="1"/>
          <p:nvPr/>
        </p:nvSpPr>
        <p:spPr>
          <a:xfrm>
            <a:off x="4935450" y="3255989"/>
            <a:ext cx="504107" cy="317454"/>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7</a:t>
            </a:r>
            <a:r>
              <a:rPr kumimoji="1" lang="ja-JP" altLang="en-US" smtClean="0"/>
              <a:t>位</a:t>
            </a:r>
            <a:endParaRPr kumimoji="1" lang="ja-JP" altLang="en-US"/>
          </a:p>
        </p:txBody>
      </p:sp>
      <p:sp>
        <p:nvSpPr>
          <p:cNvPr id="29" name="テキスト ボックス 28"/>
          <p:cNvSpPr txBox="1"/>
          <p:nvPr/>
        </p:nvSpPr>
        <p:spPr>
          <a:xfrm>
            <a:off x="6520931" y="3255989"/>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8</a:t>
            </a:r>
            <a:r>
              <a:rPr kumimoji="1" lang="ja-JP" altLang="en-US" smtClean="0"/>
              <a:t>位</a:t>
            </a:r>
            <a:endParaRPr kumimoji="1" lang="ja-JP" altLang="en-US"/>
          </a:p>
        </p:txBody>
      </p:sp>
      <p:sp>
        <p:nvSpPr>
          <p:cNvPr id="30" name="テキスト ボックス 29"/>
          <p:cNvSpPr txBox="1"/>
          <p:nvPr/>
        </p:nvSpPr>
        <p:spPr>
          <a:xfrm>
            <a:off x="7907105" y="3255989"/>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9</a:t>
            </a:r>
            <a:r>
              <a:rPr kumimoji="1" lang="ja-JP" altLang="en-US" smtClean="0"/>
              <a:t>位</a:t>
            </a:r>
            <a:endParaRPr kumimoji="1" lang="ja-JP" altLang="en-US"/>
          </a:p>
        </p:txBody>
      </p:sp>
      <p:sp>
        <p:nvSpPr>
          <p:cNvPr id="31" name="テキスト ボックス 30"/>
          <p:cNvSpPr txBox="1"/>
          <p:nvPr/>
        </p:nvSpPr>
        <p:spPr>
          <a:xfrm>
            <a:off x="1677749" y="714845"/>
            <a:ext cx="609601" cy="288508"/>
          </a:xfrm>
          <a:prstGeom prst="rect">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wrap="none" rtlCol="0" anchor="t">
            <a:noAutofit/>
          </a:bodyPr>
          <a:lstStyle/>
          <a:p>
            <a:r>
              <a:rPr kumimoji="1" lang="ja-JP" altLang="en-US" smtClean="0"/>
              <a:t>入力</a:t>
            </a:r>
            <a:endParaRPr kumimoji="1" lang="ja-JP" altLang="en-US"/>
          </a:p>
        </p:txBody>
      </p:sp>
      <p:pic>
        <p:nvPicPr>
          <p:cNvPr id="57" name="コンテンツ プレースホルダー 5"/>
          <p:cNvPicPr>
            <a:picLocks noGrp="1" noChangeAspect="1"/>
          </p:cNvPicPr>
          <p:nvPr>
            <p:ph idx="1"/>
          </p:nvPr>
        </p:nvPicPr>
        <p:blipFill>
          <a:blip r:embed="rId11" cstate="print">
            <a:extLst>
              <a:ext uri="{28A0092B-C50C-407E-A947-70E740481C1C}">
                <a14:useLocalDpi xmlns:a14="http://schemas.microsoft.com/office/drawing/2010/main" val="0"/>
              </a:ext>
            </a:extLst>
          </a:blip>
          <a:stretch>
            <a:fillRect/>
          </a:stretch>
        </p:blipFill>
        <p:spPr>
          <a:xfrm>
            <a:off x="2314201" y="5665087"/>
            <a:ext cx="1565038" cy="1043358"/>
          </a:xfrm>
        </p:spPr>
      </p:pic>
      <p:pic>
        <p:nvPicPr>
          <p:cNvPr id="58" name="図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589" y="4149355"/>
            <a:ext cx="1569838" cy="1046558"/>
          </a:xfrm>
          <a:prstGeom prst="rect">
            <a:avLst/>
          </a:prstGeom>
        </p:spPr>
      </p:pic>
      <p:pic>
        <p:nvPicPr>
          <p:cNvPr id="59" name="図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4282" y="4149355"/>
            <a:ext cx="1569838" cy="1046558"/>
          </a:xfrm>
          <a:prstGeom prst="rect">
            <a:avLst/>
          </a:prstGeom>
        </p:spPr>
      </p:pic>
      <p:pic>
        <p:nvPicPr>
          <p:cNvPr id="60" name="図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6975" y="4149355"/>
            <a:ext cx="1569838" cy="1046558"/>
          </a:xfrm>
          <a:prstGeom prst="rect">
            <a:avLst/>
          </a:prstGeom>
        </p:spPr>
      </p:pic>
      <p:pic>
        <p:nvPicPr>
          <p:cNvPr id="61" name="図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29668" y="4149355"/>
            <a:ext cx="1569838" cy="1046558"/>
          </a:xfrm>
          <a:prstGeom prst="rect">
            <a:avLst/>
          </a:prstGeom>
        </p:spPr>
      </p:pic>
      <p:pic>
        <p:nvPicPr>
          <p:cNvPr id="62" name="図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02360" y="3988834"/>
            <a:ext cx="1046558" cy="1569838"/>
          </a:xfrm>
          <a:prstGeom prst="rect">
            <a:avLst/>
          </a:prstGeom>
        </p:spPr>
      </p:pic>
      <p:pic>
        <p:nvPicPr>
          <p:cNvPr id="63" name="図 6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79321" y="5248291"/>
            <a:ext cx="1043358" cy="1565038"/>
          </a:xfrm>
          <a:prstGeom prst="rect">
            <a:avLst/>
          </a:prstGeom>
        </p:spPr>
      </p:pic>
      <p:pic>
        <p:nvPicPr>
          <p:cNvPr id="64" name="図 6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83881" y="5668535"/>
            <a:ext cx="1565038" cy="1043358"/>
          </a:xfrm>
          <a:prstGeom prst="rect">
            <a:avLst/>
          </a:prstGeom>
        </p:spPr>
      </p:pic>
      <p:pic>
        <p:nvPicPr>
          <p:cNvPr id="65" name="図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0761" y="5668535"/>
            <a:ext cx="1565038" cy="1043358"/>
          </a:xfrm>
          <a:prstGeom prst="rect">
            <a:avLst/>
          </a:prstGeom>
        </p:spPr>
      </p:pic>
      <p:pic>
        <p:nvPicPr>
          <p:cNvPr id="66" name="図 6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27321" y="5668535"/>
            <a:ext cx="1565038" cy="1043358"/>
          </a:xfrm>
          <a:prstGeom prst="rect">
            <a:avLst/>
          </a:prstGeom>
        </p:spPr>
      </p:pic>
      <p:cxnSp>
        <p:nvCxnSpPr>
          <p:cNvPr id="72" name="直線コネクタ 71"/>
          <p:cNvCxnSpPr/>
          <p:nvPr/>
        </p:nvCxnSpPr>
        <p:spPr>
          <a:xfrm>
            <a:off x="592183" y="3689729"/>
            <a:ext cx="8494861" cy="0"/>
          </a:xfrm>
          <a:prstGeom prst="line">
            <a:avLst/>
          </a:prstGeom>
          <a:ln w="34925" cmpd="sng">
            <a:prstDash val="sysDash"/>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8066041" y="3820751"/>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4</a:t>
            </a:r>
            <a:r>
              <a:rPr kumimoji="1" lang="ja-JP" altLang="en-US" smtClean="0"/>
              <a:t>位</a:t>
            </a:r>
            <a:endParaRPr kumimoji="1" lang="ja-JP" altLang="en-US"/>
          </a:p>
        </p:txBody>
      </p:sp>
      <p:sp>
        <p:nvSpPr>
          <p:cNvPr id="75" name="テキスト ボックス 74"/>
          <p:cNvSpPr txBox="1"/>
          <p:nvPr/>
        </p:nvSpPr>
        <p:spPr>
          <a:xfrm>
            <a:off x="3271534" y="3838889"/>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1</a:t>
            </a:r>
            <a:r>
              <a:rPr kumimoji="1" lang="ja-JP" altLang="en-US" smtClean="0"/>
              <a:t>位</a:t>
            </a:r>
            <a:endParaRPr kumimoji="1" lang="ja-JP" altLang="en-US"/>
          </a:p>
        </p:txBody>
      </p:sp>
      <p:sp>
        <p:nvSpPr>
          <p:cNvPr id="76" name="テキスト ボックス 75"/>
          <p:cNvSpPr txBox="1"/>
          <p:nvPr/>
        </p:nvSpPr>
        <p:spPr>
          <a:xfrm>
            <a:off x="4914992" y="3838889"/>
            <a:ext cx="609601" cy="288508"/>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2</a:t>
            </a:r>
            <a:r>
              <a:rPr kumimoji="1" lang="ja-JP" altLang="en-US" smtClean="0"/>
              <a:t>位</a:t>
            </a:r>
            <a:endParaRPr kumimoji="1" lang="ja-JP" altLang="en-US"/>
          </a:p>
        </p:txBody>
      </p:sp>
      <p:sp>
        <p:nvSpPr>
          <p:cNvPr id="77" name="テキスト ボックス 76"/>
          <p:cNvSpPr txBox="1"/>
          <p:nvPr/>
        </p:nvSpPr>
        <p:spPr>
          <a:xfrm>
            <a:off x="6606282" y="3838889"/>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3</a:t>
            </a:r>
            <a:r>
              <a:rPr kumimoji="1" lang="ja-JP" altLang="en-US" smtClean="0"/>
              <a:t>位</a:t>
            </a:r>
            <a:endParaRPr kumimoji="1" lang="ja-JP" altLang="en-US"/>
          </a:p>
        </p:txBody>
      </p:sp>
      <p:sp>
        <p:nvSpPr>
          <p:cNvPr id="78" name="テキスト ボックス 77"/>
          <p:cNvSpPr txBox="1"/>
          <p:nvPr/>
        </p:nvSpPr>
        <p:spPr>
          <a:xfrm>
            <a:off x="1657291" y="6525312"/>
            <a:ext cx="504107" cy="317454"/>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5</a:t>
            </a:r>
            <a:r>
              <a:rPr kumimoji="1" lang="ja-JP" altLang="en-US" smtClean="0"/>
              <a:t>位</a:t>
            </a:r>
            <a:endParaRPr kumimoji="1" lang="ja-JP" altLang="en-US"/>
          </a:p>
        </p:txBody>
      </p:sp>
      <p:sp>
        <p:nvSpPr>
          <p:cNvPr id="79" name="テキスト ボックス 78"/>
          <p:cNvSpPr txBox="1"/>
          <p:nvPr/>
        </p:nvSpPr>
        <p:spPr>
          <a:xfrm>
            <a:off x="3312393" y="6525312"/>
            <a:ext cx="504107" cy="317454"/>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6</a:t>
            </a:r>
            <a:r>
              <a:rPr kumimoji="1" lang="ja-JP" altLang="en-US" smtClean="0"/>
              <a:t>位</a:t>
            </a:r>
            <a:endParaRPr kumimoji="1" lang="ja-JP" altLang="en-US"/>
          </a:p>
        </p:txBody>
      </p:sp>
      <p:sp>
        <p:nvSpPr>
          <p:cNvPr id="80" name="テキスト ボックス 79"/>
          <p:cNvSpPr txBox="1"/>
          <p:nvPr/>
        </p:nvSpPr>
        <p:spPr>
          <a:xfrm>
            <a:off x="4914992" y="6525312"/>
            <a:ext cx="504107" cy="317454"/>
          </a:xfrm>
          <a:prstGeom prst="rect">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7</a:t>
            </a:r>
            <a:r>
              <a:rPr kumimoji="1" lang="ja-JP" altLang="en-US" smtClean="0"/>
              <a:t>位</a:t>
            </a:r>
            <a:endParaRPr kumimoji="1" lang="ja-JP" altLang="en-US"/>
          </a:p>
        </p:txBody>
      </p:sp>
      <p:sp>
        <p:nvSpPr>
          <p:cNvPr id="81" name="テキスト ボックス 80"/>
          <p:cNvSpPr txBox="1"/>
          <p:nvPr/>
        </p:nvSpPr>
        <p:spPr>
          <a:xfrm>
            <a:off x="6500473" y="6525312"/>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smtClean="0"/>
              <a:t>8</a:t>
            </a:r>
            <a:r>
              <a:rPr kumimoji="1" lang="ja-JP" altLang="en-US" smtClean="0"/>
              <a:t>位</a:t>
            </a:r>
            <a:endParaRPr kumimoji="1" lang="ja-JP" altLang="en-US"/>
          </a:p>
        </p:txBody>
      </p:sp>
      <p:sp>
        <p:nvSpPr>
          <p:cNvPr id="82" name="テキスト ボックス 81"/>
          <p:cNvSpPr txBox="1"/>
          <p:nvPr/>
        </p:nvSpPr>
        <p:spPr>
          <a:xfrm>
            <a:off x="7886647" y="6525312"/>
            <a:ext cx="609601" cy="28850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none" rtlCol="0" anchor="t">
            <a:noAutofit/>
          </a:bodyPr>
          <a:lstStyle/>
          <a:p>
            <a:r>
              <a:rPr kumimoji="1" lang="en-US" altLang="ja-JP"/>
              <a:t>9</a:t>
            </a:r>
            <a:r>
              <a:rPr kumimoji="1" lang="ja-JP" altLang="en-US" smtClean="0"/>
              <a:t>位</a:t>
            </a:r>
            <a:endParaRPr kumimoji="1" lang="ja-JP" altLang="en-US"/>
          </a:p>
        </p:txBody>
      </p:sp>
      <p:sp>
        <p:nvSpPr>
          <p:cNvPr id="83" name="テキスト ボックス 82"/>
          <p:cNvSpPr txBox="1"/>
          <p:nvPr/>
        </p:nvSpPr>
        <p:spPr>
          <a:xfrm>
            <a:off x="1657291" y="3838889"/>
            <a:ext cx="609601" cy="288508"/>
          </a:xfrm>
          <a:prstGeom prst="rect">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wrap="none" rtlCol="0" anchor="t">
            <a:noAutofit/>
          </a:bodyPr>
          <a:lstStyle/>
          <a:p>
            <a:r>
              <a:rPr kumimoji="1" lang="ja-JP" altLang="en-US" smtClean="0"/>
              <a:t>入力</a:t>
            </a:r>
            <a:endParaRPr kumimoji="1" lang="ja-JP" altLang="en-US"/>
          </a:p>
        </p:txBody>
      </p:sp>
      <p:sp>
        <p:nvSpPr>
          <p:cNvPr id="84" name="テキスト ボックス 83"/>
          <p:cNvSpPr txBox="1"/>
          <p:nvPr/>
        </p:nvSpPr>
        <p:spPr>
          <a:xfrm>
            <a:off x="5680" y="6268270"/>
            <a:ext cx="117300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400" smtClean="0"/>
              <a:t>正解</a:t>
            </a:r>
            <a:endParaRPr lang="en-US" altLang="ja-JP" sz="1400" smtClean="0"/>
          </a:p>
          <a:p>
            <a:r>
              <a:rPr kumimoji="1" lang="ja-JP" altLang="en-US" sz="1400"/>
              <a:t>不正解</a:t>
            </a:r>
          </a:p>
        </p:txBody>
      </p:sp>
      <p:cxnSp>
        <p:nvCxnSpPr>
          <p:cNvPr id="86" name="直線コネクタ 85"/>
          <p:cNvCxnSpPr/>
          <p:nvPr/>
        </p:nvCxnSpPr>
        <p:spPr>
          <a:xfrm>
            <a:off x="682502" y="6385046"/>
            <a:ext cx="35397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94533" y="6632763"/>
            <a:ext cx="35397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741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742" y="1922730"/>
            <a:ext cx="7692516" cy="4157128"/>
          </a:xfrm>
        </p:spPr>
      </p:pic>
    </p:spTree>
    <p:extLst>
      <p:ext uri="{BB962C8B-B14F-4D97-AF65-F5344CB8AC3E}">
        <p14:creationId xmlns:p14="http://schemas.microsoft.com/office/powerpoint/2010/main" val="194347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4881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Picture 2" descr="C:\Users\koga\Downloads\dictionary-pictogram-300px.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7238" y="2096532"/>
            <a:ext cx="3809524" cy="38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27024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254</Words>
  <Application>Microsoft Office PowerPoint</Application>
  <PresentationFormat>画面に合わせる (4:3)</PresentationFormat>
  <Paragraphs>127</Paragraphs>
  <Slides>7</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7</vt:i4>
      </vt:variant>
    </vt:vector>
  </HeadingPairs>
  <TitlesOfParts>
    <vt:vector size="16" baseType="lpstr">
      <vt:lpstr>ＭＳ Ｐゴシック</vt:lpstr>
      <vt:lpstr>游ゴシック</vt:lpstr>
      <vt:lpstr>游ゴシック Light</vt:lpstr>
      <vt:lpstr>Arial</vt:lpstr>
      <vt:lpstr>Calibri</vt:lpstr>
      <vt:lpstr>Calibri Light</vt:lpstr>
      <vt:lpstr>Cambria Math</vt:lpstr>
      <vt:lpstr>Tahoma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PRDC(Pattern Representation on Data Compression)</dc:title>
  <dc:creator>T U</dc:creator>
  <cp:lastModifiedBy>T U</cp:lastModifiedBy>
  <cp:revision>9</cp:revision>
  <cp:lastPrinted>2017-01-11T04:58:20Z</cp:lastPrinted>
  <dcterms:created xsi:type="dcterms:W3CDTF">2017-01-11T03:13:28Z</dcterms:created>
  <dcterms:modified xsi:type="dcterms:W3CDTF">2017-01-11T06:50:10Z</dcterms:modified>
</cp:coreProperties>
</file>