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2" r:id="rId4"/>
    <p:sldId id="258" r:id="rId5"/>
    <p:sldId id="259" r:id="rId6"/>
    <p:sldId id="263" r:id="rId7"/>
    <p:sldId id="264" r:id="rId8"/>
    <p:sldId id="265" r:id="rId9"/>
    <p:sldId id="266" r:id="rId10"/>
    <p:sldId id="267" r:id="rId11"/>
    <p:sldId id="268" r:id="rId12"/>
    <p:sldId id="269" r:id="rId13"/>
    <p:sldId id="270" r:id="rId14"/>
    <p:sldId id="273" r:id="rId15"/>
    <p:sldId id="275" r:id="rId16"/>
    <p:sldId id="272" r:id="rId17"/>
  </p:sldIdLst>
  <p:sldSz cx="9144000" cy="6858000" type="screen4x3"/>
  <p:notesSz cx="6805613"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110" d="100"/>
          <a:sy n="110" d="100"/>
        </p:scale>
        <p:origin x="9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099" cy="498693"/>
          </a:xfrm>
          <a:prstGeom prst="rect">
            <a:avLst/>
          </a:prstGeom>
        </p:spPr>
        <p:txBody>
          <a:bodyPr vert="horz" lIns="91678" tIns="45839" rIns="91678" bIns="4583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0"/>
            <a:ext cx="2949099" cy="498693"/>
          </a:xfrm>
          <a:prstGeom prst="rect">
            <a:avLst/>
          </a:prstGeom>
        </p:spPr>
        <p:txBody>
          <a:bodyPr vert="horz" lIns="91678" tIns="45839" rIns="91678" bIns="45839" rtlCol="0"/>
          <a:lstStyle>
            <a:lvl1pPr algn="r">
              <a:defRPr sz="1200"/>
            </a:lvl1pPr>
          </a:lstStyle>
          <a:p>
            <a:fld id="{E9F89F99-E682-4EA2-AF66-E2537F9D318F}" type="datetimeFigureOut">
              <a:rPr kumimoji="1" lang="ja-JP" altLang="en-US" smtClean="0"/>
              <a:t>2017/1/25</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1987" cy="3354387"/>
          </a:xfrm>
          <a:prstGeom prst="rect">
            <a:avLst/>
          </a:prstGeom>
          <a:noFill/>
          <a:ln w="12700">
            <a:solidFill>
              <a:prstClr val="black"/>
            </a:solidFill>
          </a:ln>
        </p:spPr>
        <p:txBody>
          <a:bodyPr vert="horz" lIns="91678" tIns="45839" rIns="91678" bIns="45839" rtlCol="0" anchor="ctr"/>
          <a:lstStyle/>
          <a:p>
            <a:endParaRPr lang="ja-JP" altLang="en-US"/>
          </a:p>
        </p:txBody>
      </p:sp>
      <p:sp>
        <p:nvSpPr>
          <p:cNvPr id="5" name="ノート プレースホルダー 4"/>
          <p:cNvSpPr>
            <a:spLocks noGrp="1"/>
          </p:cNvSpPr>
          <p:nvPr>
            <p:ph type="body" sz="quarter" idx="3"/>
          </p:nvPr>
        </p:nvSpPr>
        <p:spPr>
          <a:xfrm>
            <a:off x="680562" y="4783306"/>
            <a:ext cx="5444490" cy="3913615"/>
          </a:xfrm>
          <a:prstGeom prst="rect">
            <a:avLst/>
          </a:prstGeom>
        </p:spPr>
        <p:txBody>
          <a:bodyPr vert="horz" lIns="91678" tIns="45839" rIns="91678" bIns="4583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7"/>
            <a:ext cx="2949099" cy="498692"/>
          </a:xfrm>
          <a:prstGeom prst="rect">
            <a:avLst/>
          </a:prstGeom>
        </p:spPr>
        <p:txBody>
          <a:bodyPr vert="horz" lIns="91678" tIns="45839" rIns="91678" bIns="4583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678" tIns="45839" rIns="91678" bIns="45839" rtlCol="0" anchor="b"/>
          <a:lstStyle>
            <a:lvl1pPr algn="r">
              <a:defRPr sz="1200"/>
            </a:lvl1pPr>
          </a:lstStyle>
          <a:p>
            <a:fld id="{82B1FDE5-1D19-4843-AC9D-683EBD0A0798}" type="slidenum">
              <a:rPr kumimoji="1" lang="ja-JP" altLang="en-US" smtClean="0"/>
              <a:t>‹#›</a:t>
            </a:fld>
            <a:endParaRPr kumimoji="1" lang="ja-JP" altLang="en-US"/>
          </a:p>
        </p:txBody>
      </p:sp>
    </p:spTree>
    <p:extLst>
      <p:ext uri="{BB962C8B-B14F-4D97-AF65-F5344CB8AC3E}">
        <p14:creationId xmlns:p14="http://schemas.microsoft.com/office/powerpoint/2010/main" val="13098377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PRDC</a:t>
            </a:r>
            <a:r>
              <a:rPr kumimoji="1" lang="ja-JP" altLang="en-US" smtClean="0"/>
              <a:t>はオブジェクトを圧縮率を並べた特徴ベクトルで表現する手法です．</a:t>
            </a:r>
            <a:endParaRPr kumimoji="1" lang="en-US" altLang="ja-JP" smtClean="0"/>
          </a:p>
          <a:p>
            <a:endParaRPr kumimoji="1" lang="en-US" altLang="ja-JP" smtClean="0"/>
          </a:p>
          <a:p>
            <a:r>
              <a:rPr kumimoji="1" lang="ja-JP" altLang="en-US" smtClean="0"/>
              <a:t>例えば，オブジェクト</a:t>
            </a:r>
            <a:r>
              <a:rPr kumimoji="1" lang="en-US" altLang="ja-JP" smtClean="0"/>
              <a:t>x</a:t>
            </a:r>
            <a:r>
              <a:rPr kumimoji="1" lang="ja-JP" altLang="en-US" smtClean="0"/>
              <a:t>を辞書</a:t>
            </a:r>
            <a:r>
              <a:rPr kumimoji="1" lang="en-US" altLang="ja-JP" smtClean="0"/>
              <a:t>d1</a:t>
            </a:r>
            <a:r>
              <a:rPr kumimoji="1" lang="ja-JP" altLang="en-US" smtClean="0"/>
              <a:t>で圧縮した時の圧縮後サイズを</a:t>
            </a:r>
            <a:r>
              <a:rPr kumimoji="1" lang="en-US" altLang="ja-JP" smtClean="0"/>
              <a:t>l’1</a:t>
            </a:r>
            <a:r>
              <a:rPr kumimoji="1" lang="ja-JP" altLang="en-US" smtClean="0"/>
              <a:t>とすると，圧縮率は，それをオブジェクトの長さで割った</a:t>
            </a:r>
            <a:r>
              <a:rPr kumimoji="1" lang="en-US" altLang="ja-JP" smtClean="0"/>
              <a:t>l</a:t>
            </a:r>
            <a:r>
              <a:rPr kumimoji="1" lang="ja-JP" altLang="en-US" smtClean="0"/>
              <a:t>分の</a:t>
            </a:r>
            <a:r>
              <a:rPr kumimoji="1" lang="en-US" altLang="ja-JP" smtClean="0"/>
              <a:t>l’1</a:t>
            </a:r>
            <a:r>
              <a:rPr kumimoji="1" lang="ja-JP" altLang="en-US" smtClean="0"/>
              <a:t>になります．</a:t>
            </a:r>
            <a:endParaRPr kumimoji="1" lang="en-US" altLang="ja-JP" smtClean="0"/>
          </a:p>
          <a:p>
            <a:r>
              <a:rPr kumimoji="1" lang="ja-JP" altLang="en-US" smtClean="0"/>
              <a:t>それを</a:t>
            </a:r>
            <a:r>
              <a:rPr kumimoji="1" lang="en-US" altLang="ja-JP" smtClean="0"/>
              <a:t>N</a:t>
            </a:r>
            <a:r>
              <a:rPr kumimoji="1" lang="ja-JP" altLang="en-US" smtClean="0"/>
              <a:t>個並べたものがオブジェクト</a:t>
            </a:r>
            <a:r>
              <a:rPr kumimoji="1" lang="en-US" altLang="ja-JP" smtClean="0"/>
              <a:t>x</a:t>
            </a:r>
            <a:r>
              <a:rPr kumimoji="1" lang="ja-JP" altLang="en-US" smtClean="0"/>
              <a:t>の圧縮率ベクトルです．</a:t>
            </a:r>
            <a:endParaRPr kumimoji="1" lang="en-US" altLang="ja-JP" smtClean="0"/>
          </a:p>
          <a:p>
            <a:r>
              <a:rPr kumimoji="1" lang="ja-JP" altLang="en-US" smtClean="0"/>
              <a:t>作成した圧縮率ベクトルには、ベクトルベースの分類アルゴリズムを適用することができます。</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58A8A71E-98CF-46BD-8E1D-9BE51892DC2A}" type="slidenum">
              <a:rPr kumimoji="1" lang="ja-JP" altLang="en-US" smtClean="0"/>
              <a:t>1</a:t>
            </a:fld>
            <a:endParaRPr kumimoji="1" lang="ja-JP" altLang="en-US"/>
          </a:p>
        </p:txBody>
      </p:sp>
    </p:spTree>
    <p:extLst>
      <p:ext uri="{BB962C8B-B14F-4D97-AF65-F5344CB8AC3E}">
        <p14:creationId xmlns:p14="http://schemas.microsoft.com/office/powerpoint/2010/main" val="1899256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再圧縮率によって，単語の出現順序の違いで，オブジェクトを区別することができます．</a:t>
            </a:r>
            <a:endParaRPr kumimoji="1" lang="en-US" altLang="ja-JP" smtClean="0"/>
          </a:p>
        </p:txBody>
      </p:sp>
      <p:sp>
        <p:nvSpPr>
          <p:cNvPr id="4" name="スライド番号プレースホルダー 3"/>
          <p:cNvSpPr>
            <a:spLocks noGrp="1"/>
          </p:cNvSpPr>
          <p:nvPr>
            <p:ph type="sldNum" sz="quarter" idx="10"/>
          </p:nvPr>
        </p:nvSpPr>
        <p:spPr/>
        <p:txBody>
          <a:bodyPr/>
          <a:lstStyle/>
          <a:p>
            <a:fld id="{58A8A71E-98CF-46BD-8E1D-9BE51892DC2A}" type="slidenum">
              <a:rPr kumimoji="1" lang="ja-JP" altLang="en-US" smtClean="0"/>
              <a:t>15</a:t>
            </a:fld>
            <a:endParaRPr kumimoji="1" lang="ja-JP" altLang="en-US"/>
          </a:p>
        </p:txBody>
      </p:sp>
    </p:spTree>
    <p:extLst>
      <p:ext uri="{BB962C8B-B14F-4D97-AF65-F5344CB8AC3E}">
        <p14:creationId xmlns:p14="http://schemas.microsoft.com/office/powerpoint/2010/main" val="188151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再圧縮率をつかって，　</a:t>
            </a:r>
            <a:r>
              <a:rPr kumimoji="1" lang="en-US" altLang="ja-JP"/>
              <a:t>HOPRDC</a:t>
            </a:r>
            <a:r>
              <a:rPr kumimoji="1" lang="ja-JP" altLang="en-US"/>
              <a:t>を提案します．</a:t>
            </a:r>
            <a:endParaRPr kumimoji="1" lang="en-US" altLang="ja-JP"/>
          </a:p>
          <a:p>
            <a:r>
              <a:rPr kumimoji="1" lang="ja-JP" altLang="en-US"/>
              <a:t>まず，オブジェクト</a:t>
            </a:r>
            <a:r>
              <a:rPr kumimoji="1" lang="en-US" altLang="ja-JP"/>
              <a:t>x</a:t>
            </a:r>
            <a:r>
              <a:rPr kumimoji="1" lang="ja-JP" altLang="en-US"/>
              <a:t>を</a:t>
            </a:r>
            <a:r>
              <a:rPr kumimoji="1" lang="en-US" altLang="ja-JP"/>
              <a:t>d1</a:t>
            </a:r>
            <a:r>
              <a:rPr kumimoji="1" lang="ja-JP" altLang="en-US"/>
              <a:t>で圧縮し，圧縮率</a:t>
            </a:r>
            <a:r>
              <a:rPr kumimoji="1" lang="en-US" altLang="ja-JP"/>
              <a:t>R1</a:t>
            </a:r>
            <a:r>
              <a:rPr kumimoji="1" lang="ja-JP" altLang="en-US"/>
              <a:t>を得ます．</a:t>
            </a:r>
            <a:r>
              <a:rPr kumimoji="1" lang="en-US" altLang="ja-JP"/>
              <a:t>1</a:t>
            </a:r>
            <a:r>
              <a:rPr kumimoji="1" lang="ja-JP" altLang="en-US"/>
              <a:t>度目の圧縮の出力をもう一度圧縮して，再圧縮率</a:t>
            </a:r>
            <a:r>
              <a:rPr kumimoji="1" lang="en-US" altLang="ja-JP"/>
              <a:t>Re1</a:t>
            </a:r>
            <a:r>
              <a:rPr kumimoji="1" lang="ja-JP" altLang="en-US"/>
              <a:t>を得ます．</a:t>
            </a:r>
            <a:endParaRPr kumimoji="1" lang="en-US" altLang="ja-JP"/>
          </a:p>
          <a:p>
            <a:r>
              <a:rPr kumimoji="1" lang="ja-JP" altLang="en-US"/>
              <a:t>この，圧縮率と再圧縮率を</a:t>
            </a:r>
            <a:r>
              <a:rPr kumimoji="1" lang="en-US" altLang="ja-JP"/>
              <a:t>N</a:t>
            </a:r>
            <a:r>
              <a:rPr kumimoji="1" lang="ja-JP" altLang="en-US"/>
              <a:t>個ずつ並べたものをオブジェクト</a:t>
            </a:r>
            <a:r>
              <a:rPr kumimoji="1" lang="en-US" altLang="ja-JP"/>
              <a:t>x</a:t>
            </a:r>
            <a:r>
              <a:rPr kumimoji="1" lang="ja-JP" altLang="en-US"/>
              <a:t>の特徴ベクトルとします．</a:t>
            </a:r>
            <a:endParaRPr kumimoji="1" lang="en-US" altLang="ja-JP"/>
          </a:p>
          <a:p>
            <a:r>
              <a:rPr kumimoji="1" lang="ja-JP" altLang="en-US"/>
              <a:t>このベクトルは単語の出現頻度を圧縮率により考慮し，単語の順序関係を再圧縮率により考慮したベクトルとなっています．</a:t>
            </a:r>
          </a:p>
        </p:txBody>
      </p:sp>
      <p:sp>
        <p:nvSpPr>
          <p:cNvPr id="4" name="スライド番号プレースホルダー 3"/>
          <p:cNvSpPr>
            <a:spLocks noGrp="1"/>
          </p:cNvSpPr>
          <p:nvPr>
            <p:ph type="sldNum" sz="quarter" idx="10"/>
          </p:nvPr>
        </p:nvSpPr>
        <p:spPr/>
        <p:txBody>
          <a:bodyPr/>
          <a:lstStyle/>
          <a:p>
            <a:fld id="{58A8A71E-98CF-46BD-8E1D-9BE51892DC2A}" type="slidenum">
              <a:rPr kumimoji="1" lang="ja-JP" altLang="en-US" smtClean="0"/>
              <a:t>2</a:t>
            </a:fld>
            <a:endParaRPr kumimoji="1" lang="ja-JP" altLang="en-US"/>
          </a:p>
        </p:txBody>
      </p:sp>
    </p:spTree>
    <p:extLst>
      <p:ext uri="{BB962C8B-B14F-4D97-AF65-F5344CB8AC3E}">
        <p14:creationId xmlns:p14="http://schemas.microsoft.com/office/powerpoint/2010/main" val="297525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再圧縮率をつかって，　</a:t>
            </a:r>
            <a:r>
              <a:rPr kumimoji="1" lang="en-US" altLang="ja-JP"/>
              <a:t>HOPRDC</a:t>
            </a:r>
            <a:r>
              <a:rPr kumimoji="1" lang="ja-JP" altLang="en-US"/>
              <a:t>を提案します．</a:t>
            </a:r>
            <a:endParaRPr kumimoji="1" lang="en-US" altLang="ja-JP"/>
          </a:p>
          <a:p>
            <a:r>
              <a:rPr kumimoji="1" lang="ja-JP" altLang="en-US"/>
              <a:t>まず，オブジェクト</a:t>
            </a:r>
            <a:r>
              <a:rPr kumimoji="1" lang="en-US" altLang="ja-JP"/>
              <a:t>x</a:t>
            </a:r>
            <a:r>
              <a:rPr kumimoji="1" lang="ja-JP" altLang="en-US"/>
              <a:t>を</a:t>
            </a:r>
            <a:r>
              <a:rPr kumimoji="1" lang="en-US" altLang="ja-JP"/>
              <a:t>d1</a:t>
            </a:r>
            <a:r>
              <a:rPr kumimoji="1" lang="ja-JP" altLang="en-US"/>
              <a:t>で圧縮し，圧縮率</a:t>
            </a:r>
            <a:r>
              <a:rPr kumimoji="1" lang="en-US" altLang="ja-JP"/>
              <a:t>R1</a:t>
            </a:r>
            <a:r>
              <a:rPr kumimoji="1" lang="ja-JP" altLang="en-US"/>
              <a:t>を得ます．</a:t>
            </a:r>
            <a:r>
              <a:rPr kumimoji="1" lang="en-US" altLang="ja-JP"/>
              <a:t>1</a:t>
            </a:r>
            <a:r>
              <a:rPr kumimoji="1" lang="ja-JP" altLang="en-US"/>
              <a:t>度目の圧縮の出力をもう一度圧縮して，再圧縮率</a:t>
            </a:r>
            <a:r>
              <a:rPr kumimoji="1" lang="en-US" altLang="ja-JP"/>
              <a:t>Re1</a:t>
            </a:r>
            <a:r>
              <a:rPr kumimoji="1" lang="ja-JP" altLang="en-US"/>
              <a:t>を得ます．</a:t>
            </a:r>
            <a:endParaRPr kumimoji="1" lang="en-US" altLang="ja-JP"/>
          </a:p>
          <a:p>
            <a:r>
              <a:rPr kumimoji="1" lang="ja-JP" altLang="en-US"/>
              <a:t>この，圧縮率と再圧縮率を</a:t>
            </a:r>
            <a:r>
              <a:rPr kumimoji="1" lang="en-US" altLang="ja-JP"/>
              <a:t>N</a:t>
            </a:r>
            <a:r>
              <a:rPr kumimoji="1" lang="ja-JP" altLang="en-US"/>
              <a:t>個ずつ並べたものをオブジェクト</a:t>
            </a:r>
            <a:r>
              <a:rPr kumimoji="1" lang="en-US" altLang="ja-JP"/>
              <a:t>x</a:t>
            </a:r>
            <a:r>
              <a:rPr kumimoji="1" lang="ja-JP" altLang="en-US"/>
              <a:t>の特徴ベクトルとします．</a:t>
            </a:r>
            <a:endParaRPr kumimoji="1" lang="en-US" altLang="ja-JP"/>
          </a:p>
          <a:p>
            <a:r>
              <a:rPr kumimoji="1" lang="ja-JP" altLang="en-US"/>
              <a:t>このベクトルは単語の出現頻度を圧縮率により考慮し，単語の順序関係を再圧縮率により考慮したベクトルとなっています．</a:t>
            </a:r>
          </a:p>
        </p:txBody>
      </p:sp>
      <p:sp>
        <p:nvSpPr>
          <p:cNvPr id="4" name="スライド番号プレースホルダー 3"/>
          <p:cNvSpPr>
            <a:spLocks noGrp="1"/>
          </p:cNvSpPr>
          <p:nvPr>
            <p:ph type="sldNum" sz="quarter" idx="10"/>
          </p:nvPr>
        </p:nvSpPr>
        <p:spPr/>
        <p:txBody>
          <a:bodyPr/>
          <a:lstStyle/>
          <a:p>
            <a:fld id="{58A8A71E-98CF-46BD-8E1D-9BE51892DC2A}" type="slidenum">
              <a:rPr kumimoji="1" lang="ja-JP" altLang="en-US" smtClean="0"/>
              <a:t>3</a:t>
            </a:fld>
            <a:endParaRPr kumimoji="1" lang="ja-JP" altLang="en-US"/>
          </a:p>
        </p:txBody>
      </p:sp>
    </p:spTree>
    <p:extLst>
      <p:ext uri="{BB962C8B-B14F-4D97-AF65-F5344CB8AC3E}">
        <p14:creationId xmlns:p14="http://schemas.microsoft.com/office/powerpoint/2010/main" val="74838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再圧縮率で，単語の順序関係を考慮したことで，オブジェクトの形が似ているものが取り出されやすくなりました．</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58A8A71E-98CF-46BD-8E1D-9BE51892DC2A}" type="slidenum">
              <a:rPr kumimoji="1" lang="ja-JP" altLang="en-US" smtClean="0"/>
              <a:t>4</a:t>
            </a:fld>
            <a:endParaRPr kumimoji="1" lang="ja-JP" altLang="en-US"/>
          </a:p>
        </p:txBody>
      </p:sp>
    </p:spTree>
    <p:extLst>
      <p:ext uri="{BB962C8B-B14F-4D97-AF65-F5344CB8AC3E}">
        <p14:creationId xmlns:p14="http://schemas.microsoft.com/office/powerpoint/2010/main" val="324815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辞書間距離の中でも，最も精度が高い</a:t>
            </a:r>
            <a:r>
              <a:rPr kumimoji="1" lang="en-US" altLang="ja-JP"/>
              <a:t>NMD</a:t>
            </a:r>
            <a:r>
              <a:rPr kumimoji="1" lang="ja-JP" altLang="en-US"/>
              <a:t>について説明します．</a:t>
            </a:r>
            <a:endParaRPr kumimoji="1" lang="en-US" altLang="ja-JP"/>
          </a:p>
          <a:p>
            <a:r>
              <a:rPr kumimoji="1" lang="ja-JP" altLang="en-US"/>
              <a:t>オブジェクト</a:t>
            </a:r>
            <a:r>
              <a:rPr kumimoji="1" lang="en-US" altLang="ja-JP"/>
              <a:t>x</a:t>
            </a:r>
            <a:r>
              <a:rPr kumimoji="1" lang="ja-JP" altLang="en-US"/>
              <a:t>を圧縮し，辞書を作成します．</a:t>
            </a:r>
            <a:endParaRPr kumimoji="1" lang="en-US" altLang="ja-JP"/>
          </a:p>
          <a:p>
            <a:r>
              <a:rPr kumimoji="1" lang="ja-JP" altLang="en-US"/>
              <a:t>そして，辞書中の単語の，オブジェクト内での出現回数を重複度とした，多重集合</a:t>
            </a:r>
            <a:r>
              <a:rPr kumimoji="1" lang="en-US" altLang="ja-JP"/>
              <a:t>MSx</a:t>
            </a:r>
            <a:r>
              <a:rPr kumimoji="1" lang="ja-JP" altLang="en-US"/>
              <a:t>を作成し，他のオブジェクトと比較します．</a:t>
            </a:r>
            <a:endParaRPr kumimoji="1" lang="en-US" altLang="ja-JP"/>
          </a:p>
          <a:p>
            <a:r>
              <a:rPr kumimoji="1" lang="ja-JP" altLang="en-US"/>
              <a:t>この時の計算式は以下のようになります．</a:t>
            </a:r>
          </a:p>
        </p:txBody>
      </p:sp>
      <p:sp>
        <p:nvSpPr>
          <p:cNvPr id="4" name="スライド番号プレースホルダー 3"/>
          <p:cNvSpPr>
            <a:spLocks noGrp="1"/>
          </p:cNvSpPr>
          <p:nvPr>
            <p:ph type="sldNum" sz="quarter" idx="10"/>
          </p:nvPr>
        </p:nvSpPr>
        <p:spPr/>
        <p:txBody>
          <a:bodyPr/>
          <a:lstStyle/>
          <a:p>
            <a:fld id="{58A8A71E-98CF-46BD-8E1D-9BE51892DC2A}" type="slidenum">
              <a:rPr kumimoji="1" lang="ja-JP" altLang="en-US" smtClean="0"/>
              <a:t>6</a:t>
            </a:fld>
            <a:endParaRPr kumimoji="1" lang="ja-JP" altLang="en-US"/>
          </a:p>
        </p:txBody>
      </p:sp>
    </p:spTree>
    <p:extLst>
      <p:ext uri="{BB962C8B-B14F-4D97-AF65-F5344CB8AC3E}">
        <p14:creationId xmlns:p14="http://schemas.microsoft.com/office/powerpoint/2010/main" val="2061260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結果として，距離計算の際，長い単語が実際にオブジェクト中で占める割合より軽視される傾向があります．</a:t>
            </a:r>
          </a:p>
        </p:txBody>
      </p:sp>
      <p:sp>
        <p:nvSpPr>
          <p:cNvPr id="4" name="スライド番号プレースホルダー 3"/>
          <p:cNvSpPr>
            <a:spLocks noGrp="1"/>
          </p:cNvSpPr>
          <p:nvPr>
            <p:ph type="sldNum" sz="quarter" idx="10"/>
          </p:nvPr>
        </p:nvSpPr>
        <p:spPr/>
        <p:txBody>
          <a:bodyPr/>
          <a:lstStyle/>
          <a:p>
            <a:fld id="{58A8A71E-98CF-46BD-8E1D-9BE51892DC2A}" type="slidenum">
              <a:rPr kumimoji="1" lang="ja-JP" altLang="en-US" smtClean="0"/>
              <a:t>7</a:t>
            </a:fld>
            <a:endParaRPr kumimoji="1" lang="ja-JP" altLang="en-US"/>
          </a:p>
        </p:txBody>
      </p:sp>
    </p:spTree>
    <p:extLst>
      <p:ext uri="{BB962C8B-B14F-4D97-AF65-F5344CB8AC3E}">
        <p14:creationId xmlns:p14="http://schemas.microsoft.com/office/powerpoint/2010/main" val="311352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再圧縮率によって，単語の出現順序の違いで，オブジェクトを区別することができます．</a:t>
            </a:r>
            <a:endParaRPr kumimoji="1" lang="en-US" altLang="ja-JP" smtClean="0"/>
          </a:p>
        </p:txBody>
      </p:sp>
      <p:sp>
        <p:nvSpPr>
          <p:cNvPr id="4" name="スライド番号プレースホルダー 3"/>
          <p:cNvSpPr>
            <a:spLocks noGrp="1"/>
          </p:cNvSpPr>
          <p:nvPr>
            <p:ph type="sldNum" sz="quarter" idx="10"/>
          </p:nvPr>
        </p:nvSpPr>
        <p:spPr/>
        <p:txBody>
          <a:bodyPr/>
          <a:lstStyle/>
          <a:p>
            <a:fld id="{58A8A71E-98CF-46BD-8E1D-9BE51892DC2A}" type="slidenum">
              <a:rPr kumimoji="1" lang="ja-JP" altLang="en-US" smtClean="0"/>
              <a:t>8</a:t>
            </a:fld>
            <a:endParaRPr kumimoji="1" lang="ja-JP" altLang="en-US"/>
          </a:p>
        </p:txBody>
      </p:sp>
    </p:spTree>
    <p:extLst>
      <p:ext uri="{BB962C8B-B14F-4D97-AF65-F5344CB8AC3E}">
        <p14:creationId xmlns:p14="http://schemas.microsoft.com/office/powerpoint/2010/main" val="2599885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まず，</a:t>
            </a:r>
            <a:r>
              <a:rPr kumimoji="1" lang="en-US" altLang="ja-JP" smtClean="0"/>
              <a:t>x</a:t>
            </a:r>
            <a:r>
              <a:rPr kumimoji="1" lang="ja-JP" altLang="en-US" smtClean="0"/>
              <a:t>と</a:t>
            </a:r>
            <a:r>
              <a:rPr kumimoji="1" lang="en-US" altLang="ja-JP" smtClean="0"/>
              <a:t>y</a:t>
            </a:r>
            <a:r>
              <a:rPr kumimoji="1" lang="ja-JP" altLang="en-US" smtClean="0"/>
              <a:t>をそれぞれ圧縮し，辞書を作成します．</a:t>
            </a:r>
            <a:endParaRPr kumimoji="1" lang="en-US" altLang="ja-JP" smtClean="0"/>
          </a:p>
          <a:p>
            <a:r>
              <a:rPr kumimoji="1" lang="ja-JP" altLang="en-US" smtClean="0"/>
              <a:t>そして，この</a:t>
            </a:r>
            <a:r>
              <a:rPr kumimoji="1" lang="en-US" altLang="ja-JP" smtClean="0"/>
              <a:t>x</a:t>
            </a:r>
            <a:r>
              <a:rPr kumimoji="1" lang="ja-JP" altLang="en-US" smtClean="0"/>
              <a:t>の辞書と</a:t>
            </a:r>
            <a:r>
              <a:rPr kumimoji="1" lang="en-US" altLang="ja-JP" smtClean="0"/>
              <a:t>y</a:t>
            </a:r>
            <a:r>
              <a:rPr kumimoji="1" lang="ja-JP" altLang="en-US" smtClean="0"/>
              <a:t>の辞書で距離計算をし，それをオブジェクト</a:t>
            </a:r>
            <a:r>
              <a:rPr kumimoji="1" lang="en-US" altLang="ja-JP" smtClean="0"/>
              <a:t>x</a:t>
            </a:r>
            <a:r>
              <a:rPr kumimoji="1" lang="ja-JP" altLang="en-US" smtClean="0"/>
              <a:t>と</a:t>
            </a:r>
            <a:r>
              <a:rPr kumimoji="1" lang="en-US" altLang="ja-JP" smtClean="0"/>
              <a:t>y</a:t>
            </a:r>
            <a:r>
              <a:rPr kumimoji="1" lang="ja-JP" altLang="en-US" smtClean="0"/>
              <a:t>の距離と定義します．</a:t>
            </a:r>
            <a:endParaRPr kumimoji="1" lang="ja-JP" altLang="en-US"/>
          </a:p>
        </p:txBody>
      </p:sp>
      <p:sp>
        <p:nvSpPr>
          <p:cNvPr id="4" name="スライド番号プレースホルダー 3"/>
          <p:cNvSpPr>
            <a:spLocks noGrp="1"/>
          </p:cNvSpPr>
          <p:nvPr>
            <p:ph type="sldNum" sz="quarter" idx="10"/>
          </p:nvPr>
        </p:nvSpPr>
        <p:spPr/>
        <p:txBody>
          <a:bodyPr/>
          <a:lstStyle/>
          <a:p>
            <a:fld id="{BB8A5AFA-05E9-4FD5-9869-BBAA457D3E1D}" type="slidenum">
              <a:rPr kumimoji="1" lang="ja-JP" altLang="en-US" smtClean="0"/>
              <a:t>11</a:t>
            </a:fld>
            <a:endParaRPr kumimoji="1" lang="ja-JP" altLang="en-US"/>
          </a:p>
        </p:txBody>
      </p:sp>
    </p:spTree>
    <p:extLst>
      <p:ext uri="{BB962C8B-B14F-4D97-AF65-F5344CB8AC3E}">
        <p14:creationId xmlns:p14="http://schemas.microsoft.com/office/powerpoint/2010/main" val="1267884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再圧縮率によって，単語の出現順序の違いで，オブジェクトを区別することができます．</a:t>
            </a:r>
            <a:endParaRPr kumimoji="1" lang="en-US" altLang="ja-JP" smtClean="0"/>
          </a:p>
        </p:txBody>
      </p:sp>
      <p:sp>
        <p:nvSpPr>
          <p:cNvPr id="4" name="スライド番号プレースホルダー 3"/>
          <p:cNvSpPr>
            <a:spLocks noGrp="1"/>
          </p:cNvSpPr>
          <p:nvPr>
            <p:ph type="sldNum" sz="quarter" idx="10"/>
          </p:nvPr>
        </p:nvSpPr>
        <p:spPr/>
        <p:txBody>
          <a:bodyPr/>
          <a:lstStyle/>
          <a:p>
            <a:fld id="{58A8A71E-98CF-46BD-8E1D-9BE51892DC2A}" type="slidenum">
              <a:rPr kumimoji="1" lang="ja-JP" altLang="en-US" smtClean="0"/>
              <a:t>14</a:t>
            </a:fld>
            <a:endParaRPr kumimoji="1" lang="ja-JP" altLang="en-US"/>
          </a:p>
        </p:txBody>
      </p:sp>
    </p:spTree>
    <p:extLst>
      <p:ext uri="{BB962C8B-B14F-4D97-AF65-F5344CB8AC3E}">
        <p14:creationId xmlns:p14="http://schemas.microsoft.com/office/powerpoint/2010/main" val="2397265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02099CC-CCAC-4AC8-B7C7-FA53EB57ECF7}" type="datetimeFigureOut">
              <a:rPr kumimoji="1" lang="ja-JP" altLang="en-US" smtClean="0"/>
              <a:t>2017/1/25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21488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2099CC-CCAC-4AC8-B7C7-FA53EB57ECF7}" type="datetimeFigureOut">
              <a:rPr kumimoji="1" lang="ja-JP" altLang="en-US" smtClean="0"/>
              <a:t>2017/1/25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45733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2099CC-CCAC-4AC8-B7C7-FA53EB57ECF7}" type="datetimeFigureOut">
              <a:rPr kumimoji="1" lang="ja-JP" altLang="en-US" smtClean="0"/>
              <a:t>2017/1/25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360865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2099CC-CCAC-4AC8-B7C7-FA53EB57ECF7}" type="datetimeFigureOut">
              <a:rPr kumimoji="1" lang="ja-JP" altLang="en-US" smtClean="0"/>
              <a:t>2017/1/25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116399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02099CC-CCAC-4AC8-B7C7-FA53EB57ECF7}" type="datetimeFigureOut">
              <a:rPr kumimoji="1" lang="ja-JP" altLang="en-US" smtClean="0"/>
              <a:t>2017/1/25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880059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02099CC-CCAC-4AC8-B7C7-FA53EB57ECF7}" type="datetimeFigureOut">
              <a:rPr kumimoji="1" lang="ja-JP" altLang="en-US" smtClean="0"/>
              <a:t>2017/1/25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385220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02099CC-CCAC-4AC8-B7C7-FA53EB57ECF7}" type="datetimeFigureOut">
              <a:rPr kumimoji="1" lang="ja-JP" altLang="en-US" smtClean="0"/>
              <a:t>2017/1/25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395228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02099CC-CCAC-4AC8-B7C7-FA53EB57ECF7}" type="datetimeFigureOut">
              <a:rPr kumimoji="1" lang="ja-JP" altLang="en-US" smtClean="0"/>
              <a:t>2017/1/25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4029597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099CC-CCAC-4AC8-B7C7-FA53EB57ECF7}" type="datetimeFigureOut">
              <a:rPr kumimoji="1" lang="ja-JP" altLang="en-US" smtClean="0"/>
              <a:t>2017/1/25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57521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2099CC-CCAC-4AC8-B7C7-FA53EB57ECF7}" type="datetimeFigureOut">
              <a:rPr kumimoji="1" lang="ja-JP" altLang="en-US" smtClean="0"/>
              <a:t>2017/1/25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402147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2099CC-CCAC-4AC8-B7C7-FA53EB57ECF7}" type="datetimeFigureOut">
              <a:rPr kumimoji="1" lang="ja-JP" altLang="en-US" smtClean="0"/>
              <a:t>2017/1/25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208426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099CC-CCAC-4AC8-B7C7-FA53EB57ECF7}" type="datetimeFigureOut">
              <a:rPr kumimoji="1" lang="ja-JP" altLang="en-US" smtClean="0"/>
              <a:t>2017/1/25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1375044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8" Type="http://schemas.openxmlformats.org/officeDocument/2006/relationships/image" Target="../media/image9.png"/><Relationship Id="rId21" Type="http://schemas.openxmlformats.org/officeDocument/2006/relationships/image" Target="../media/image2.jpeg"/><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7.png"/><Relationship Id="rId20"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11.png"/><Relationship Id="rId19"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png"/><Relationship Id="rId14" Type="http://schemas.openxmlformats.org/officeDocument/2006/relationships/image" Target="../media/image120.png"/></Relationships>
</file>

<file path=ppt/slides/_rels/slide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5.png"/></Relationships>
</file>

<file path=ppt/slides/_rels/slide11.xml.rels><?xml version="1.0" encoding="UTF-8" standalone="yes"?>
<Relationships xmlns="http://schemas.openxmlformats.org/package/2006/relationships"><Relationship Id="rId8" Type="http://schemas.openxmlformats.org/officeDocument/2006/relationships/image" Target="../media/image600.png"/><Relationship Id="rId3" Type="http://schemas.openxmlformats.org/officeDocument/2006/relationships/image" Target="../media/image550.png"/><Relationship Id="rId7" Type="http://schemas.openxmlformats.org/officeDocument/2006/relationships/image" Target="../media/image8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80.png"/><Relationship Id="rId5" Type="http://schemas.openxmlformats.org/officeDocument/2006/relationships/image" Target="../media/image86.png"/><Relationship Id="rId4" Type="http://schemas.openxmlformats.org/officeDocument/2006/relationships/image" Target="../media/image560.png"/></Relationships>
</file>

<file path=ppt/slides/_rels/slide1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15.xml.rels><?xml version="1.0" encoding="UTF-8" standalone="yes"?>
<Relationships xmlns="http://schemas.openxmlformats.org/package/2006/relationships"><Relationship Id="rId8" Type="http://schemas.openxmlformats.org/officeDocument/2006/relationships/image" Target="../media/image59.png"/><Relationship Id="rId7" Type="http://schemas.openxmlformats.org/officeDocument/2006/relationships/image" Target="../media/image64.png"/><Relationship Id="rId2" Type="http://schemas.openxmlformats.org/officeDocument/2006/relationships/notesSlide" Target="../notesSlides/notesSlide10.xml"/><Relationship Id="rId1" Type="http://schemas.openxmlformats.org/officeDocument/2006/relationships/slideLayout" Target="../slideLayouts/slideLayout2.xml"/><Relationship Id="rId11" Type="http://schemas.openxmlformats.org/officeDocument/2006/relationships/image" Target="../media/image68.png"/><Relationship Id="rId10" Type="http://schemas.openxmlformats.org/officeDocument/2006/relationships/image" Target="../media/image61.png"/><Relationship Id="rId9" Type="http://schemas.openxmlformats.org/officeDocument/2006/relationships/image" Target="../media/image6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10.png"/><Relationship Id="rId18" Type="http://schemas.openxmlformats.org/officeDocument/2006/relationships/image" Target="../media/image300.png"/><Relationship Id="rId26" Type="http://schemas.openxmlformats.org/officeDocument/2006/relationships/image" Target="../media/image20.png"/><Relationship Id="rId3" Type="http://schemas.openxmlformats.org/officeDocument/2006/relationships/image" Target="../media/image14.png"/><Relationship Id="rId21" Type="http://schemas.openxmlformats.org/officeDocument/2006/relationships/image" Target="../media/image33.png"/><Relationship Id="rId7" Type="http://schemas.openxmlformats.org/officeDocument/2006/relationships/image" Target="../media/image90.png"/><Relationship Id="rId12" Type="http://schemas.openxmlformats.org/officeDocument/2006/relationships/image" Target="../media/image140.png"/><Relationship Id="rId17" Type="http://schemas.openxmlformats.org/officeDocument/2006/relationships/image" Target="../media/image29.png"/><Relationship Id="rId25"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28.png"/><Relationship Id="rId20" Type="http://schemas.openxmlformats.org/officeDocument/2006/relationships/image" Target="../media/image32.png"/><Relationship Id="rId29"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80.png"/><Relationship Id="rId24" Type="http://schemas.openxmlformats.org/officeDocument/2006/relationships/image" Target="../media/image18.png"/><Relationship Id="rId5" Type="http://schemas.openxmlformats.org/officeDocument/2006/relationships/image" Target="../media/image70.png"/><Relationship Id="rId23" Type="http://schemas.openxmlformats.org/officeDocument/2006/relationships/image" Target="../media/image17.png"/><Relationship Id="rId28" Type="http://schemas.openxmlformats.org/officeDocument/2006/relationships/image" Target="../media/image22.png"/><Relationship Id="rId19" Type="http://schemas.openxmlformats.org/officeDocument/2006/relationships/image" Target="../media/image31.png"/><Relationship Id="rId22" Type="http://schemas.openxmlformats.org/officeDocument/2006/relationships/image" Target="../media/image16.png"/><Relationship Id="rId27"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image" Target="../media/image1100.png"/><Relationship Id="rId18" Type="http://schemas.openxmlformats.org/officeDocument/2006/relationships/image" Target="../media/image3000.png"/><Relationship Id="rId26" Type="http://schemas.openxmlformats.org/officeDocument/2006/relationships/image" Target="../media/image25.png"/><Relationship Id="rId3" Type="http://schemas.openxmlformats.org/officeDocument/2006/relationships/image" Target="../media/image14.png"/><Relationship Id="rId21" Type="http://schemas.openxmlformats.org/officeDocument/2006/relationships/image" Target="../media/image330.png"/><Relationship Id="rId7" Type="http://schemas.openxmlformats.org/officeDocument/2006/relationships/image" Target="../media/image91.png"/><Relationship Id="rId12" Type="http://schemas.openxmlformats.org/officeDocument/2006/relationships/image" Target="../media/image1400.png"/><Relationship Id="rId17" Type="http://schemas.openxmlformats.org/officeDocument/2006/relationships/image" Target="../media/image290.png"/><Relationship Id="rId25"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280.png"/><Relationship Id="rId20"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81.png"/><Relationship Id="rId24" Type="http://schemas.openxmlformats.org/officeDocument/2006/relationships/image" Target="../media/image30.png"/><Relationship Id="rId5" Type="http://schemas.openxmlformats.org/officeDocument/2006/relationships/image" Target="../media/image71.png"/><Relationship Id="rId23" Type="http://schemas.openxmlformats.org/officeDocument/2006/relationships/image" Target="../media/image27.png"/><Relationship Id="rId28" Type="http://schemas.openxmlformats.org/officeDocument/2006/relationships/image" Target="../media/image36.png"/><Relationship Id="rId19" Type="http://schemas.openxmlformats.org/officeDocument/2006/relationships/image" Target="../media/image310.png"/><Relationship Id="rId9" Type="http://schemas.openxmlformats.org/officeDocument/2006/relationships/image" Target="../media/image15.png"/><Relationship Id="rId22" Type="http://schemas.openxmlformats.org/officeDocument/2006/relationships/image" Target="../media/image260.png"/><Relationship Id="rId27" Type="http://schemas.openxmlformats.org/officeDocument/2006/relationships/image" Target="../media/image35.png"/></Relationships>
</file>

<file path=ppt/slides/_rels/slide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26.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4.png"/><Relationship Id="rId9" Type="http://schemas.openxmlformats.org/officeDocument/2006/relationships/image" Target="../media/image41.png"/><Relationship Id="rId14" Type="http://schemas.openxmlformats.org/officeDocument/2006/relationships/image" Target="../media/image46.png"/></Relationships>
</file>

<file path=ppt/slides/_rels/slide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92.png"/><Relationship Id="rId12" Type="http://schemas.openxmlformats.org/officeDocument/2006/relationships/image" Target="../media/image89.png"/><Relationship Id="rId2" Type="http://schemas.openxmlformats.org/officeDocument/2006/relationships/notesSlide" Target="../notesSlides/notesSlide5.xml"/><Relationship Id="rId16" Type="http://schemas.openxmlformats.org/officeDocument/2006/relationships/image" Target="../media/image104.png"/><Relationship Id="rId1" Type="http://schemas.openxmlformats.org/officeDocument/2006/relationships/slideLayout" Target="../slideLayouts/slideLayout2.xml"/><Relationship Id="rId11" Type="http://schemas.openxmlformats.org/officeDocument/2006/relationships/image" Target="../media/image88.png"/><Relationship Id="rId15" Type="http://schemas.openxmlformats.org/officeDocument/2006/relationships/image" Target="../media/image94.png"/></Relationships>
</file>

<file path=ppt/slides/_rels/slide7.xml.rels><?xml version="1.0" encoding="UTF-8" standalone="yes"?>
<Relationships xmlns="http://schemas.openxmlformats.org/package/2006/relationships"><Relationship Id="rId13" Type="http://schemas.openxmlformats.org/officeDocument/2006/relationships/image" Target="../media/image97.png"/><Relationship Id="rId2" Type="http://schemas.openxmlformats.org/officeDocument/2006/relationships/notesSlide" Target="../notesSlides/notesSlide6.xml"/><Relationship Id="rId16" Type="http://schemas.openxmlformats.org/officeDocument/2006/relationships/image" Target="../media/image106.png"/><Relationship Id="rId1" Type="http://schemas.openxmlformats.org/officeDocument/2006/relationships/slideLayout" Target="../slideLayouts/slideLayout2.xml"/><Relationship Id="rId11" Type="http://schemas.openxmlformats.org/officeDocument/2006/relationships/image" Target="../media/image95.png"/><Relationship Id="rId6" Type="http://schemas.openxmlformats.org/officeDocument/2006/relationships/image" Target="../media/image53.png"/><Relationship Id="rId15" Type="http://schemas.openxmlformats.org/officeDocument/2006/relationships/image" Target="../media/image105.png"/><Relationship Id="rId9" Type="http://schemas.openxmlformats.org/officeDocument/2006/relationships/image" Target="../media/image56.png"/></Relationships>
</file>

<file path=ppt/slides/_rels/slide8.xml.rels><?xml version="1.0" encoding="UTF-8" standalone="yes"?>
<Relationships xmlns="http://schemas.openxmlformats.org/package/2006/relationships"><Relationship Id="rId8" Type="http://schemas.openxmlformats.org/officeDocument/2006/relationships/image" Target="../media/image65.png"/><Relationship Id="rId7" Type="http://schemas.openxmlformats.org/officeDocument/2006/relationships/image" Target="../media/image64.png"/><Relationship Id="rId2" Type="http://schemas.openxmlformats.org/officeDocument/2006/relationships/notesSlide" Target="../notesSlides/notesSlide7.xml"/><Relationship Id="rId16" Type="http://schemas.openxmlformats.org/officeDocument/2006/relationships/image" Target="../media/image75.png"/><Relationship Id="rId1" Type="http://schemas.openxmlformats.org/officeDocument/2006/relationships/slideLayout" Target="../slideLayouts/slideLayout2.xml"/><Relationship Id="rId11" Type="http://schemas.openxmlformats.org/officeDocument/2006/relationships/image" Target="../media/image68.png"/><Relationship Id="rId15" Type="http://schemas.openxmlformats.org/officeDocument/2006/relationships/image" Target="../media/image74.png"/><Relationship Id="rId10" Type="http://schemas.openxmlformats.org/officeDocument/2006/relationships/image" Target="../media/image67.png"/><Relationship Id="rId14" Type="http://schemas.openxmlformats.org/officeDocument/2006/relationships/image" Target="../media/image73.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グループ化 45"/>
          <p:cNvGrpSpPr/>
          <p:nvPr/>
        </p:nvGrpSpPr>
        <p:grpSpPr>
          <a:xfrm>
            <a:off x="1089184" y="1129639"/>
            <a:ext cx="7437867" cy="4024099"/>
            <a:chOff x="784384" y="1922119"/>
            <a:chExt cx="7437867" cy="4024099"/>
          </a:xfrm>
        </p:grpSpPr>
        <p:sp>
          <p:nvSpPr>
            <p:cNvPr id="39" name="角丸四角形 38"/>
            <p:cNvSpPr/>
            <p:nvPr/>
          </p:nvSpPr>
          <p:spPr>
            <a:xfrm>
              <a:off x="1054674" y="4598049"/>
              <a:ext cx="5692227" cy="4498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5" name="グループ化 4"/>
            <p:cNvGrpSpPr/>
            <p:nvPr/>
          </p:nvGrpSpPr>
          <p:grpSpPr>
            <a:xfrm>
              <a:off x="784384" y="1922119"/>
              <a:ext cx="7437867" cy="3096373"/>
              <a:chOff x="708184" y="2320499"/>
              <a:chExt cx="7437867" cy="3096373"/>
            </a:xfrm>
          </p:grpSpPr>
          <p:grpSp>
            <p:nvGrpSpPr>
              <p:cNvPr id="28" name="グループ化 27"/>
              <p:cNvGrpSpPr/>
              <p:nvPr/>
            </p:nvGrpSpPr>
            <p:grpSpPr>
              <a:xfrm>
                <a:off x="708184" y="2671108"/>
                <a:ext cx="7437867" cy="2745764"/>
                <a:chOff x="207256" y="2564904"/>
                <a:chExt cx="8094457" cy="3045354"/>
              </a:xfrm>
            </p:grpSpPr>
            <p:sp>
              <p:nvSpPr>
                <p:cNvPr id="13" name="正方形/長方形 12"/>
                <p:cNvSpPr/>
                <p:nvPr/>
              </p:nvSpPr>
              <p:spPr bwMode="auto">
                <a:xfrm>
                  <a:off x="2808054" y="2584512"/>
                  <a:ext cx="4320480" cy="1420552"/>
                </a:xfrm>
                <a:prstGeom prst="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Tahoma" pitchFamily="34" charset="0"/>
                    <a:ea typeface="ＭＳ Ｐゴシック" pitchFamily="50" charset="-128"/>
                  </a:endParaRPr>
                </a:p>
              </p:txBody>
            </p:sp>
            <p:sp>
              <p:nvSpPr>
                <p:cNvPr id="8" name="テキスト ボックス 7"/>
                <p:cNvSpPr txBox="1"/>
                <p:nvPr/>
              </p:nvSpPr>
              <p:spPr>
                <a:xfrm>
                  <a:off x="4968294" y="2780928"/>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mc:AlternateContent xmlns:mc="http://schemas.openxmlformats.org/markup-compatibility/2006" xmlns:a14="http://schemas.microsoft.com/office/drawing/2010/main">
              <mc:Choice Requires="a14">
                <p:sp>
                  <p:nvSpPr>
                    <p:cNvPr id="10" name="テキスト ボックス 9"/>
                    <p:cNvSpPr txBox="1"/>
                    <p:nvPr/>
                  </p:nvSpPr>
                  <p:spPr>
                    <a:xfrm>
                      <a:off x="3240102" y="2564904"/>
                      <a:ext cx="564803" cy="4437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𝐷</m:t>
                                </m:r>
                              </m:e>
                              <m:sub>
                                <m:r>
                                  <a:rPr kumimoji="1" lang="en-US" altLang="ja-JP" sz="2000" b="0" i="1" smtClean="0">
                                    <a:latin typeface="Cambria Math"/>
                                  </a:rPr>
                                  <m:t>1</m:t>
                                </m:r>
                              </m:sub>
                            </m:sSub>
                          </m:oMath>
                        </m:oMathPara>
                      </a14:m>
                      <a:endParaRPr kumimoji="1" lang="ja-JP" altLang="en-US" sz="2000" dirty="0" smtClean="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240102" y="2564904"/>
                      <a:ext cx="564803" cy="44376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4320222" y="2564904"/>
                      <a:ext cx="571292" cy="4437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𝐷</m:t>
                                </m:r>
                              </m:e>
                              <m:sub>
                                <m:r>
                                  <a:rPr kumimoji="1" lang="en-US" altLang="ja-JP" sz="2000" b="0" i="1" smtClean="0">
                                    <a:latin typeface="Cambria Math"/>
                                  </a:rPr>
                                  <m:t>2</m:t>
                                </m:r>
                              </m:sub>
                            </m:sSub>
                          </m:oMath>
                        </m:oMathPara>
                      </a14:m>
                      <a:endParaRPr kumimoji="1" lang="ja-JP" altLang="en-US" sz="2000" dirty="0" smtClean="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320222" y="2564904"/>
                      <a:ext cx="571292" cy="443766"/>
                    </a:xfrm>
                    <a:prstGeom prst="rect">
                      <a:avLst/>
                    </a:prstGeom>
                    <a:blipFill>
                      <a:blip r:embed="rId5"/>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6186347" y="2564904"/>
                      <a:ext cx="610928" cy="4437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𝐷</m:t>
                                </m:r>
                              </m:e>
                              <m:sub>
                                <m:r>
                                  <a:rPr kumimoji="1" lang="en-US" altLang="ja-JP" sz="2000" b="0" i="1" smtClean="0">
                                    <a:latin typeface="Cambria Math"/>
                                  </a:rPr>
                                  <m:t>𝑁</m:t>
                                </m:r>
                              </m:sub>
                            </m:sSub>
                          </m:oMath>
                        </m:oMathPara>
                      </a14:m>
                      <a:endParaRPr kumimoji="1" lang="ja-JP" altLang="en-US" sz="2000" dirty="0" smtClean="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6186347" y="2564904"/>
                      <a:ext cx="610928" cy="443766"/>
                    </a:xfrm>
                    <a:prstGeom prst="rect">
                      <a:avLst/>
                    </a:prstGeom>
                    <a:blipFill>
                      <a:blip r:embed="rId6"/>
                      <a:stretch>
                        <a:fillRect b="-1538"/>
                      </a:stretch>
                    </a:blipFill>
                  </p:spPr>
                  <p:txBody>
                    <a:bodyPr/>
                    <a:lstStyle/>
                    <a:p>
                      <a:r>
                        <a:rPr lang="ja-JP" altLang="en-US">
                          <a:noFill/>
                        </a:rPr>
                        <a:t> </a:t>
                      </a:r>
                    </a:p>
                  </p:txBody>
                </p:sp>
              </mc:Fallback>
            </mc:AlternateContent>
            <p:cxnSp>
              <p:nvCxnSpPr>
                <p:cNvPr id="14" name="直線矢印コネクタ 13"/>
                <p:cNvCxnSpPr/>
                <p:nvPr/>
              </p:nvCxnSpPr>
              <p:spPr bwMode="auto">
                <a:xfrm>
                  <a:off x="3528134" y="4005064"/>
                  <a:ext cx="0" cy="648072"/>
                </a:xfrm>
                <a:prstGeom prst="straightConnector1">
                  <a:avLst/>
                </a:prstGeom>
                <a:noFill/>
                <a:ln w="31750" cap="flat" cmpd="sng" algn="ctr">
                  <a:solidFill>
                    <a:schemeClr val="tx1"/>
                  </a:solidFill>
                  <a:prstDash val="solid"/>
                  <a:round/>
                  <a:headEnd type="none" w="med" len="med"/>
                  <a:tailEnd type="arrow"/>
                </a:ln>
                <a:effectLst/>
              </p:spPr>
            </p:cxnSp>
            <p:cxnSp>
              <p:nvCxnSpPr>
                <p:cNvPr id="15" name="直線矢印コネクタ 14"/>
                <p:cNvCxnSpPr/>
                <p:nvPr/>
              </p:nvCxnSpPr>
              <p:spPr bwMode="auto">
                <a:xfrm>
                  <a:off x="4392230" y="4005064"/>
                  <a:ext cx="0" cy="648072"/>
                </a:xfrm>
                <a:prstGeom prst="straightConnector1">
                  <a:avLst/>
                </a:prstGeom>
                <a:noFill/>
                <a:ln w="31750" cap="flat" cmpd="sng" algn="ctr">
                  <a:solidFill>
                    <a:schemeClr val="tx1"/>
                  </a:solidFill>
                  <a:prstDash val="solid"/>
                  <a:round/>
                  <a:headEnd type="none" w="med" len="med"/>
                  <a:tailEnd type="arrow"/>
                </a:ln>
                <a:effectLst/>
              </p:spPr>
            </p:cxnSp>
            <p:cxnSp>
              <p:nvCxnSpPr>
                <p:cNvPr id="16" name="直線矢印コネクタ 15"/>
                <p:cNvCxnSpPr/>
                <p:nvPr/>
              </p:nvCxnSpPr>
              <p:spPr bwMode="auto">
                <a:xfrm>
                  <a:off x="6408454" y="4005064"/>
                  <a:ext cx="0" cy="648072"/>
                </a:xfrm>
                <a:prstGeom prst="straightConnector1">
                  <a:avLst/>
                </a:prstGeom>
                <a:noFill/>
                <a:ln w="31750" cap="flat" cmpd="sng" algn="ctr">
                  <a:solidFill>
                    <a:schemeClr val="tx1"/>
                  </a:solidFill>
                  <a:prstDash val="solid"/>
                  <a:round/>
                  <a:headEnd type="none" w="med" len="med"/>
                  <a:tailEnd type="arrow"/>
                </a:ln>
                <a:effectLst/>
              </p:spPr>
            </p:cxnSp>
            <p:sp>
              <p:nvSpPr>
                <p:cNvPr id="17" name="テキスト ボックス 16"/>
                <p:cNvSpPr txBox="1"/>
                <p:nvPr/>
              </p:nvSpPr>
              <p:spPr>
                <a:xfrm>
                  <a:off x="7120330" y="3889864"/>
                  <a:ext cx="1181383" cy="409630"/>
                </a:xfrm>
                <a:prstGeom prst="rect">
                  <a:avLst/>
                </a:prstGeom>
                <a:noFill/>
              </p:spPr>
              <p:txBody>
                <a:bodyPr wrap="none" rtlCol="0">
                  <a:spAutoFit/>
                </a:bodyPr>
                <a:lstStyle/>
                <a:p>
                  <a:r>
                    <a:rPr kumimoji="1" lang="en-US" altLang="ja-JP" smtClean="0">
                      <a:latin typeface="+mn-lt"/>
                    </a:rPr>
                    <a:t>LZW</a:t>
                  </a:r>
                  <a:r>
                    <a:rPr lang="ja-JP" altLang="en-US"/>
                    <a:t>圧縮</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18" name="正方形/長方形 17"/>
                    <p:cNvSpPr/>
                    <p:nvPr/>
                  </p:nvSpPr>
                  <p:spPr>
                    <a:xfrm>
                      <a:off x="2926777" y="5098222"/>
                      <a:ext cx="547288" cy="512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2926777" y="5098222"/>
                      <a:ext cx="547288" cy="512036"/>
                    </a:xfrm>
                    <a:prstGeom prst="rect">
                      <a:avLst/>
                    </a:prstGeom>
                    <a:blipFill rotWithShape="0">
                      <a:blip r:embed="rId8"/>
                      <a:stretch>
                        <a:fillRect/>
                      </a:stretch>
                    </a:blipFill>
                  </p:spPr>
                  <p:txBody>
                    <a:bodyPr/>
                    <a:lstStyle/>
                    <a:p>
                      <a:r>
                        <a:rPr lang="ja-JP" altLang="en-US">
                          <a:noFill/>
                        </a:rPr>
                        <a:t> </a:t>
                      </a:r>
                    </a:p>
                  </p:txBody>
                </p:sp>
              </mc:Fallback>
            </mc:AlternateContent>
            <p:sp>
              <p:nvSpPr>
                <p:cNvPr id="21" name="テキスト ボックス 20"/>
                <p:cNvSpPr txBox="1"/>
                <p:nvPr/>
              </p:nvSpPr>
              <p:spPr>
                <a:xfrm>
                  <a:off x="4684153" y="4698762"/>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pic>
              <p:nvPicPr>
                <p:cNvPr id="22" name="Picture 4" descr="C:\Users\koga\Downloads\scrooll.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19180" y="3501008"/>
                  <a:ext cx="910707" cy="97501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直線矢印コネクタ 22"/>
                <p:cNvCxnSpPr/>
                <p:nvPr/>
              </p:nvCxnSpPr>
              <p:spPr bwMode="auto">
                <a:xfrm>
                  <a:off x="2520022" y="4365104"/>
                  <a:ext cx="4592786" cy="0"/>
                </a:xfrm>
                <a:prstGeom prst="straightConnector1">
                  <a:avLst/>
                </a:prstGeom>
                <a:noFill/>
                <a:ln w="76200" cap="flat" cmpd="sng" algn="ctr">
                  <a:solidFill>
                    <a:schemeClr val="accent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4" name="テキスト ボックス 23"/>
                    <p:cNvSpPr txBox="1"/>
                    <p:nvPr/>
                  </p:nvSpPr>
                  <p:spPr>
                    <a:xfrm>
                      <a:off x="207256" y="3722549"/>
                      <a:ext cx="1236928" cy="443766"/>
                    </a:xfrm>
                    <a:prstGeom prst="rect">
                      <a:avLst/>
                    </a:prstGeom>
                    <a:noFill/>
                  </p:spPr>
                  <p:txBody>
                    <a:bodyPr wrap="none" rtlCol="0">
                      <a:spAutoFit/>
                    </a:bodyPr>
                    <a:lstStyle/>
                    <a:p>
                      <a:r>
                        <a:rPr lang="en-US" altLang="ja-JP" sz="2000" smtClean="0"/>
                        <a:t>object</a:t>
                      </a:r>
                      <a:r>
                        <a:rPr kumimoji="1" lang="en-US" altLang="ja-JP" sz="2000" smtClean="0"/>
                        <a:t> </a:t>
                      </a:r>
                      <a14:m>
                        <m:oMath xmlns:m="http://schemas.openxmlformats.org/officeDocument/2006/math">
                          <m:r>
                            <a:rPr kumimoji="1" lang="en-US" altLang="ja-JP" sz="2000" i="1" dirty="0" smtClean="0">
                              <a:latin typeface="Cambria Math"/>
                            </a:rPr>
                            <m:t>𝑥</m:t>
                          </m:r>
                        </m:oMath>
                      </a14:m>
                      <a:endParaRPr kumimoji="1" lang="ja-JP" altLang="en-US" sz="2000" dirty="0" smtClean="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207256" y="3722549"/>
                      <a:ext cx="1236928" cy="443766"/>
                    </a:xfrm>
                    <a:prstGeom prst="rect">
                      <a:avLst/>
                    </a:prstGeom>
                    <a:blipFill rotWithShape="0">
                      <a:blip r:embed="rId10"/>
                      <a:stretch>
                        <a:fillRect l="-5348" t="-9231" b="-27692"/>
                      </a:stretch>
                    </a:blipFill>
                  </p:spPr>
                  <p:txBody>
                    <a:bodyPr/>
                    <a:lstStyle/>
                    <a:p>
                      <a:r>
                        <a:rPr lang="ja-JP" altLang="en-US">
                          <a:noFill/>
                        </a:rPr>
                        <a:t> </a:t>
                      </a:r>
                    </a:p>
                  </p:txBody>
                </p:sp>
              </mc:Fallback>
            </mc:AlternateContent>
            <p:sp>
              <p:nvSpPr>
                <p:cNvPr id="25" name="テキスト ボックス 24"/>
                <p:cNvSpPr txBox="1"/>
                <p:nvPr/>
              </p:nvSpPr>
              <p:spPr>
                <a:xfrm>
                  <a:off x="503847" y="5168902"/>
                  <a:ext cx="1959434" cy="409626"/>
                </a:xfrm>
                <a:prstGeom prst="rect">
                  <a:avLst/>
                </a:prstGeom>
                <a:noFill/>
              </p:spPr>
              <p:txBody>
                <a:bodyPr wrap="none" rtlCol="0">
                  <a:spAutoFit/>
                </a:bodyPr>
                <a:lstStyle/>
                <a:p>
                  <a:r>
                    <a:rPr kumimoji="1" lang="ja-JP" altLang="en-US" smtClean="0">
                      <a:latin typeface="+mn-lt"/>
                    </a:rPr>
                    <a:t>圧縮後のサイズ</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26" name="テキスト ボックス 25"/>
                    <p:cNvSpPr txBox="1"/>
                    <p:nvPr/>
                  </p:nvSpPr>
                  <p:spPr>
                    <a:xfrm>
                      <a:off x="1315254" y="2972852"/>
                      <a:ext cx="1261770" cy="443766"/>
                    </a:xfrm>
                    <a:prstGeom prst="rect">
                      <a:avLst/>
                    </a:prstGeom>
                    <a:noFill/>
                  </p:spPr>
                  <p:txBody>
                    <a:bodyPr wrap="none" rtlCol="0">
                      <a:spAutoFit/>
                    </a:bodyPr>
                    <a:lstStyle/>
                    <a:p>
                      <a:r>
                        <a:rPr lang="en-US" altLang="ja-JP" sz="2000" smtClean="0"/>
                        <a:t>length: </a:t>
                      </a:r>
                      <a14:m>
                        <m:oMath xmlns:m="http://schemas.openxmlformats.org/officeDocument/2006/math">
                          <m:r>
                            <a:rPr lang="en-US" altLang="ja-JP" sz="2000" b="0" i="1" smtClean="0">
                              <a:latin typeface="Cambria Math" panose="02040503050406030204" pitchFamily="18" charset="0"/>
                            </a:rPr>
                            <m:t>𝑙</m:t>
                          </m:r>
                        </m:oMath>
                      </a14:m>
                      <a:endParaRPr kumimoji="1" lang="en-US" altLang="ja-JP" sz="2000" dirty="0" smtClean="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1315254" y="2972852"/>
                      <a:ext cx="1261770" cy="443766"/>
                    </a:xfrm>
                    <a:prstGeom prst="rect">
                      <a:avLst/>
                    </a:prstGeom>
                    <a:blipFill>
                      <a:blip r:embed="rId11"/>
                      <a:stretch>
                        <a:fillRect l="-5263" t="-7692"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3790873" y="5092946"/>
                      <a:ext cx="555033" cy="512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2</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3790873" y="5092946"/>
                      <a:ext cx="555033" cy="512037"/>
                    </a:xfrm>
                    <a:prstGeom prst="rect">
                      <a:avLst/>
                    </a:prstGeom>
                    <a:blipFill rotWithShape="0">
                      <a:blip r:embed="rId14"/>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p:cNvSpPr/>
                    <p:nvPr/>
                  </p:nvSpPr>
                  <p:spPr>
                    <a:xfrm>
                      <a:off x="5803851" y="5079852"/>
                      <a:ext cx="604368" cy="512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𝑁</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5803851" y="5079852"/>
                      <a:ext cx="604368" cy="512037"/>
                    </a:xfrm>
                    <a:prstGeom prst="rect">
                      <a:avLst/>
                    </a:prstGeom>
                    <a:blipFill rotWithShape="0">
                      <a:blip r:embed="rId15"/>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3288765" y="4712552"/>
                      <a:ext cx="775750" cy="512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3288765" y="4712552"/>
                      <a:ext cx="775750" cy="512037"/>
                    </a:xfrm>
                    <a:prstGeom prst="rect">
                      <a:avLst/>
                    </a:prstGeom>
                    <a:blipFill>
                      <a:blip r:embed="rId16"/>
                      <a:stretch>
                        <a:fillRect/>
                      </a:stretch>
                    </a:blipFill>
                  </p:spPr>
                  <p:txBody>
                    <a:bodyPr/>
                    <a:lstStyle/>
                    <a:p>
                      <a:r>
                        <a:rPr lang="ja-JP" altLang="en-US">
                          <a:noFill/>
                        </a:rPr>
                        <a:t> </a:t>
                      </a:r>
                    </a:p>
                  </p:txBody>
                </p:sp>
              </mc:Fallback>
            </mc:AlternateContent>
            <p:sp>
              <p:nvSpPr>
                <p:cNvPr id="37" name="テキスト ボックス 36"/>
                <p:cNvSpPr txBox="1"/>
                <p:nvPr/>
              </p:nvSpPr>
              <p:spPr>
                <a:xfrm>
                  <a:off x="5046141" y="4313093"/>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sp>
              <p:nvSpPr>
                <p:cNvPr id="38" name="テキスト ボックス 37"/>
                <p:cNvSpPr txBox="1"/>
                <p:nvPr/>
              </p:nvSpPr>
              <p:spPr>
                <a:xfrm>
                  <a:off x="2037066" y="4767002"/>
                  <a:ext cx="703387" cy="409630"/>
                </a:xfrm>
                <a:prstGeom prst="rect">
                  <a:avLst/>
                </a:prstGeom>
                <a:noFill/>
              </p:spPr>
              <p:txBody>
                <a:bodyPr wrap="none" rtlCol="0">
                  <a:spAutoFit/>
                </a:bodyPr>
                <a:lstStyle/>
                <a:p>
                  <a:r>
                    <a:rPr lang="ja-JP" altLang="en-US"/>
                    <a:t>出力</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41" name="正方形/長方形 40"/>
                    <p:cNvSpPr/>
                    <p:nvPr/>
                  </p:nvSpPr>
                  <p:spPr>
                    <a:xfrm>
                      <a:off x="4083194" y="4701498"/>
                      <a:ext cx="775749" cy="512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2</m:t>
                                    </m:r>
                                  </m:sub>
                                </m:sSub>
                              </m:sup>
                            </m:sSup>
                          </m:oMath>
                        </m:oMathPara>
                      </a14:m>
                      <a:endParaRPr lang="ja-JP" altLang="en-US" sz="24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4083194" y="4701498"/>
                      <a:ext cx="775749" cy="51203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正方形/長方形 41"/>
                    <p:cNvSpPr/>
                    <p:nvPr/>
                  </p:nvSpPr>
                  <p:spPr>
                    <a:xfrm>
                      <a:off x="6153144" y="4657341"/>
                      <a:ext cx="839878" cy="512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𝑁</m:t>
                                    </m:r>
                                  </m:sub>
                                </m:sSub>
                              </m:sup>
                            </m:sSup>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a:off x="6153144" y="4657341"/>
                      <a:ext cx="839878" cy="512037"/>
                    </a:xfrm>
                    <a:prstGeom prst="rect">
                      <a:avLst/>
                    </a:prstGeom>
                    <a:blipFill>
                      <a:blip r:embed="rId18"/>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0" name="テキスト ボックス 29"/>
                  <p:cNvSpPr txBox="1"/>
                  <p:nvPr/>
                </p:nvSpPr>
                <p:spPr>
                  <a:xfrm>
                    <a:off x="2970454" y="2320499"/>
                    <a:ext cx="1790683" cy="369332"/>
                  </a:xfrm>
                  <a:prstGeom prst="rect">
                    <a:avLst/>
                  </a:prstGeom>
                  <a:noFill/>
                </p:spPr>
                <p:txBody>
                  <a:bodyPr wrap="none" rtlCol="0">
                    <a:spAutoFit/>
                  </a:bodyPr>
                  <a:lstStyle/>
                  <a:p>
                    <a:r>
                      <a:rPr kumimoji="1" lang="ja-JP" altLang="en-US" smtClean="0"/>
                      <a:t>基底辞書集合</a:t>
                    </a:r>
                    <a:r>
                      <a:rPr kumimoji="1" lang="en-US" altLang="ja-JP" smtClean="0"/>
                      <a:t>:</a:t>
                    </a:r>
                    <a14:m>
                      <m:oMath xmlns:m="http://schemas.openxmlformats.org/officeDocument/2006/math">
                        <m:r>
                          <a:rPr kumimoji="1" lang="en-US" altLang="ja-JP" b="0" i="1" smtClean="0">
                            <a:latin typeface="Cambria Math" panose="02040503050406030204" pitchFamily="18" charset="0"/>
                          </a:rPr>
                          <m:t>𝐵</m:t>
                        </m:r>
                      </m:oMath>
                    </a14:m>
                    <a:endParaRPr kumimoji="1" lang="ja-JP" altLang="en-US"/>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2970454" y="2320499"/>
                    <a:ext cx="1790683" cy="369332"/>
                  </a:xfrm>
                  <a:prstGeom prst="rect">
                    <a:avLst/>
                  </a:prstGeom>
                  <a:blipFill>
                    <a:blip r:embed="rId19"/>
                    <a:stretch>
                      <a:fillRect l="-3061" t="-8197" b="-2623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9" name="テキスト ボックス 28"/>
                <p:cNvSpPr txBox="1"/>
                <p:nvPr/>
              </p:nvSpPr>
              <p:spPr>
                <a:xfrm>
                  <a:off x="3668303" y="5254682"/>
                  <a:ext cx="2702727" cy="6915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𝑝</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𝑥</m:t>
                            </m:r>
                          </m:e>
                        </m:d>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f>
                              <m:fPr>
                                <m:ctrlPr>
                                  <a:rPr kumimoji="1" lang="en-US" altLang="ja-JP" sz="2000" b="0" i="1" smtClean="0">
                                    <a:latin typeface="Cambria Math" panose="02040503050406030204" pitchFamily="18" charset="0"/>
                                  </a:rPr>
                                </m:ctrlPr>
                              </m:fPr>
                              <m:num>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𝑙</m:t>
                                    </m:r>
                                  </m:e>
                                  <m:sub>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m:t>
                                    </m:r>
                                  </m:sup>
                                </m:sSubSup>
                              </m:num>
                              <m:den>
                                <m:r>
                                  <a:rPr kumimoji="1" lang="en-US" altLang="ja-JP" sz="2000" b="0" i="1" smtClean="0">
                                    <a:latin typeface="Cambria Math" panose="02040503050406030204" pitchFamily="18" charset="0"/>
                                  </a:rPr>
                                  <m:t>𝑙</m:t>
                                </m:r>
                              </m:den>
                            </m:f>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𝑙</m:t>
                                    </m:r>
                                  </m:e>
                                  <m:sub>
                                    <m:r>
                                      <a:rPr kumimoji="1" lang="en-US" altLang="ja-JP" sz="2000" b="0" i="1" smtClean="0">
                                        <a:latin typeface="Cambria Math" panose="02040503050406030204" pitchFamily="18" charset="0"/>
                                      </a:rPr>
                                      <m:t>2</m:t>
                                    </m:r>
                                  </m:sub>
                                  <m:sup>
                                    <m:r>
                                      <a:rPr kumimoji="1" lang="en-US" altLang="ja-JP" sz="2000" b="0" i="1" smtClean="0">
                                        <a:latin typeface="Cambria Math" panose="02040503050406030204" pitchFamily="18" charset="0"/>
                                      </a:rPr>
                                      <m:t>′</m:t>
                                    </m:r>
                                  </m:sup>
                                </m:sSubSup>
                              </m:num>
                              <m:den>
                                <m:r>
                                  <a:rPr kumimoji="1" lang="en-US" altLang="ja-JP" sz="2000" b="0" i="1" smtClean="0">
                                    <a:latin typeface="Cambria Math" panose="02040503050406030204" pitchFamily="18" charset="0"/>
                                  </a:rPr>
                                  <m:t>𝑙</m:t>
                                </m:r>
                              </m:den>
                            </m:f>
                            <m:r>
                              <a:rPr kumimoji="1" lang="en-US" altLang="ja-JP" sz="2000" b="0" i="1" smtClean="0">
                                <a:latin typeface="Cambria Math" panose="02040503050406030204" pitchFamily="18" charset="0"/>
                              </a:rPr>
                              <m:t>, …,</m:t>
                            </m:r>
                            <m:f>
                              <m:fPr>
                                <m:ctrlPr>
                                  <a:rPr kumimoji="1" lang="en-US" altLang="ja-JP" sz="2000" b="0" i="1" smtClean="0">
                                    <a:latin typeface="Cambria Math" panose="02040503050406030204" pitchFamily="18" charset="0"/>
                                  </a:rPr>
                                </m:ctrlPr>
                              </m:fPr>
                              <m:num>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𝑙</m:t>
                                    </m:r>
                                  </m:e>
                                  <m:sub>
                                    <m:r>
                                      <a:rPr kumimoji="1" lang="en-US" altLang="ja-JP" sz="2000" b="0" i="1" smtClean="0">
                                        <a:latin typeface="Cambria Math" panose="02040503050406030204" pitchFamily="18" charset="0"/>
                                      </a:rPr>
                                      <m:t>𝑁</m:t>
                                    </m:r>
                                  </m:sub>
                                  <m:sup>
                                    <m:r>
                                      <a:rPr kumimoji="1" lang="en-US" altLang="ja-JP" sz="2000" b="0" i="1" smtClean="0">
                                        <a:latin typeface="Cambria Math" panose="02040503050406030204" pitchFamily="18" charset="0"/>
                                      </a:rPr>
                                      <m:t>′</m:t>
                                    </m:r>
                                  </m:sup>
                                </m:sSubSup>
                              </m:num>
                              <m:den>
                                <m:r>
                                  <a:rPr kumimoji="1" lang="en-US" altLang="ja-JP" sz="2000" b="0" i="1" smtClean="0">
                                    <a:latin typeface="Cambria Math" panose="02040503050406030204" pitchFamily="18" charset="0"/>
                                  </a:rPr>
                                  <m:t>𝑙</m:t>
                                </m:r>
                              </m:den>
                            </m:f>
                          </m:e>
                        </m:d>
                      </m:oMath>
                    </m:oMathPara>
                  </a14:m>
                  <a:endParaRPr kumimoji="1" lang="ja-JP" altLang="en-US" sz="200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3668303" y="5254682"/>
                  <a:ext cx="2702727" cy="691536"/>
                </a:xfrm>
                <a:prstGeom prst="rect">
                  <a:avLst/>
                </a:prstGeom>
                <a:blipFill>
                  <a:blip r:embed="rId20"/>
                  <a:stretch>
                    <a:fillRect/>
                  </a:stretch>
                </a:blipFill>
                <a:ln>
                  <a:solidFill>
                    <a:schemeClr val="bg1"/>
                  </a:solidFill>
                </a:ln>
              </p:spPr>
              <p:txBody>
                <a:bodyPr/>
                <a:lstStyle/>
                <a:p>
                  <a:r>
                    <a:rPr lang="ja-JP" altLang="en-US">
                      <a:noFill/>
                    </a:rPr>
                    <a:t> </a:t>
                  </a:r>
                </a:p>
              </p:txBody>
            </p:sp>
          </mc:Fallback>
        </mc:AlternateContent>
        <p:sp>
          <p:nvSpPr>
            <p:cNvPr id="27" name="テキスト ボックス 26"/>
            <p:cNvSpPr txBox="1"/>
            <p:nvPr/>
          </p:nvSpPr>
          <p:spPr>
            <a:xfrm>
              <a:off x="1614458" y="5458420"/>
              <a:ext cx="1800493" cy="369332"/>
            </a:xfrm>
            <a:prstGeom prst="rect">
              <a:avLst/>
            </a:prstGeom>
            <a:noFill/>
          </p:spPr>
          <p:txBody>
            <a:bodyPr wrap="none" rtlCol="0">
              <a:spAutoFit/>
            </a:bodyPr>
            <a:lstStyle/>
            <a:p>
              <a:r>
                <a:rPr lang="ja-JP" altLang="en-US" smtClean="0"/>
                <a:t>圧縮率ベクトル</a:t>
              </a:r>
              <a:endParaRPr kumimoji="1" lang="ja-JP" altLang="en-US"/>
            </a:p>
          </p:txBody>
        </p:sp>
      </p:grpSp>
      <p:pic>
        <p:nvPicPr>
          <p:cNvPr id="34" name="図 3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663670" y="1908584"/>
            <a:ext cx="791937" cy="791937"/>
          </a:xfrm>
          <a:prstGeom prst="rect">
            <a:avLst/>
          </a:prstGeom>
        </p:spPr>
      </p:pic>
      <p:pic>
        <p:nvPicPr>
          <p:cNvPr id="49" name="図 4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624232" y="1905192"/>
            <a:ext cx="791937" cy="791937"/>
          </a:xfrm>
          <a:prstGeom prst="rect">
            <a:avLst/>
          </a:prstGeom>
        </p:spPr>
      </p:pic>
      <p:pic>
        <p:nvPicPr>
          <p:cNvPr id="50" name="図 4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391181" y="1913411"/>
            <a:ext cx="791937" cy="791937"/>
          </a:xfrm>
          <a:prstGeom prst="rect">
            <a:avLst/>
          </a:prstGeom>
        </p:spPr>
      </p:pic>
    </p:spTree>
    <p:extLst>
      <p:ext uri="{BB962C8B-B14F-4D97-AF65-F5344CB8AC3E}">
        <p14:creationId xmlns:p14="http://schemas.microsoft.com/office/powerpoint/2010/main" val="1072884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0415" y="459370"/>
            <a:ext cx="2784000" cy="2088000"/>
          </a:xfrm>
          <a:prstGeom prst="rect">
            <a:avLst/>
          </a:prstGeom>
          <a:ln>
            <a:solidFill>
              <a:schemeClr val="tx1"/>
            </a:solidFill>
          </a:ln>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5520" y="459370"/>
            <a:ext cx="2784000" cy="2088000"/>
          </a:xfrm>
          <a:prstGeom prst="rect">
            <a:avLst/>
          </a:prstGeom>
          <a:ln>
            <a:solidFill>
              <a:schemeClr val="tx1"/>
            </a:solidFill>
          </a:ln>
        </p:spPr>
      </p:pic>
      <p:sp>
        <p:nvSpPr>
          <p:cNvPr id="6" name="テキスト ボックス 5"/>
          <p:cNvSpPr txBox="1"/>
          <p:nvPr/>
        </p:nvSpPr>
        <p:spPr>
          <a:xfrm>
            <a:off x="2791998" y="90038"/>
            <a:ext cx="700833" cy="369332"/>
          </a:xfrm>
          <a:prstGeom prst="rect">
            <a:avLst/>
          </a:prstGeom>
          <a:noFill/>
        </p:spPr>
        <p:txBody>
          <a:bodyPr wrap="none" rtlCol="0">
            <a:spAutoFit/>
          </a:bodyPr>
          <a:lstStyle/>
          <a:p>
            <a:r>
              <a:rPr kumimoji="1" lang="en-US" altLang="ja-JP" smtClean="0"/>
              <a:t>Adiac</a:t>
            </a:r>
            <a:endParaRPr kumimoji="1" lang="ja-JP" altLang="en-US"/>
          </a:p>
        </p:txBody>
      </p:sp>
      <p:sp>
        <p:nvSpPr>
          <p:cNvPr id="7" name="テキスト ボックス 6"/>
          <p:cNvSpPr txBox="1"/>
          <p:nvPr/>
        </p:nvSpPr>
        <p:spPr>
          <a:xfrm>
            <a:off x="5328441" y="92991"/>
            <a:ext cx="1698157" cy="369332"/>
          </a:xfrm>
          <a:prstGeom prst="rect">
            <a:avLst/>
          </a:prstGeom>
          <a:noFill/>
        </p:spPr>
        <p:txBody>
          <a:bodyPr wrap="none" rtlCol="0">
            <a:spAutoFit/>
          </a:bodyPr>
          <a:lstStyle/>
          <a:p>
            <a:r>
              <a:rPr kumimoji="1" lang="en-US" altLang="ja-JP" smtClean="0"/>
              <a:t>CinC_ECG_torso</a:t>
            </a:r>
            <a:endParaRPr kumimoji="1" lang="ja-JP" altLang="en-US"/>
          </a:p>
        </p:txBody>
      </p:sp>
      <p:sp>
        <p:nvSpPr>
          <p:cNvPr id="8" name="テキスト ボックス 7"/>
          <p:cNvSpPr txBox="1"/>
          <p:nvPr/>
        </p:nvSpPr>
        <p:spPr>
          <a:xfrm>
            <a:off x="4828431" y="2759860"/>
            <a:ext cx="2698175" cy="307777"/>
          </a:xfrm>
          <a:prstGeom prst="rect">
            <a:avLst/>
          </a:prstGeom>
          <a:noFill/>
        </p:spPr>
        <p:txBody>
          <a:bodyPr wrap="none" rtlCol="0">
            <a:spAutoFit/>
          </a:bodyPr>
          <a:lstStyle/>
          <a:p>
            <a:r>
              <a:rPr kumimoji="1" lang="ja-JP" altLang="en-US" sz="1400"/>
              <a:t>精度</a:t>
            </a:r>
            <a:r>
              <a:rPr kumimoji="1" lang="ja-JP" altLang="en-US" sz="1400" smtClean="0"/>
              <a:t>が</a:t>
            </a:r>
            <a:r>
              <a:rPr kumimoji="1" lang="ja-JP" altLang="en-US" sz="1400"/>
              <a:t>向上</a:t>
            </a:r>
            <a:r>
              <a:rPr kumimoji="1" lang="ja-JP" altLang="en-US" sz="1400" smtClean="0"/>
              <a:t>したデータセット例</a:t>
            </a:r>
            <a:endParaRPr kumimoji="1" lang="ja-JP" altLang="en-US" sz="1400"/>
          </a:p>
        </p:txBody>
      </p:sp>
      <p:sp>
        <p:nvSpPr>
          <p:cNvPr id="9" name="テキスト ボックス 8"/>
          <p:cNvSpPr txBox="1"/>
          <p:nvPr/>
        </p:nvSpPr>
        <p:spPr>
          <a:xfrm>
            <a:off x="1793326" y="2762813"/>
            <a:ext cx="2698175" cy="307777"/>
          </a:xfrm>
          <a:prstGeom prst="rect">
            <a:avLst/>
          </a:prstGeom>
          <a:noFill/>
        </p:spPr>
        <p:txBody>
          <a:bodyPr wrap="none" rtlCol="0">
            <a:spAutoFit/>
          </a:bodyPr>
          <a:lstStyle/>
          <a:p>
            <a:r>
              <a:rPr kumimoji="1" lang="ja-JP" altLang="en-US" sz="1400"/>
              <a:t>精度</a:t>
            </a:r>
            <a:r>
              <a:rPr kumimoji="1" lang="ja-JP" altLang="en-US" sz="1400" smtClean="0"/>
              <a:t>が低下したデータセット例</a:t>
            </a:r>
            <a:endParaRPr kumimoji="1" lang="ja-JP" altLang="en-US" sz="1400"/>
          </a:p>
        </p:txBody>
      </p:sp>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5518" y="3732907"/>
            <a:ext cx="2784000" cy="2088000"/>
          </a:xfrm>
          <a:prstGeom prst="rect">
            <a:avLst/>
          </a:prstGeom>
          <a:ln>
            <a:solidFill>
              <a:schemeClr val="tx1"/>
            </a:solidFill>
          </a:ln>
        </p:spPr>
      </p:pic>
      <p:pic>
        <p:nvPicPr>
          <p:cNvPr id="15" name="図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0415" y="3732907"/>
            <a:ext cx="2784000" cy="2087999"/>
          </a:xfrm>
          <a:prstGeom prst="rect">
            <a:avLst/>
          </a:prstGeom>
          <a:ln>
            <a:solidFill>
              <a:schemeClr val="tx1"/>
            </a:solidFill>
          </a:ln>
        </p:spPr>
      </p:pic>
      <p:sp>
        <p:nvSpPr>
          <p:cNvPr id="16" name="テキスト ボックス 15"/>
          <p:cNvSpPr txBox="1"/>
          <p:nvPr/>
        </p:nvSpPr>
        <p:spPr>
          <a:xfrm>
            <a:off x="4828431" y="5986386"/>
            <a:ext cx="2698175" cy="307777"/>
          </a:xfrm>
          <a:prstGeom prst="rect">
            <a:avLst/>
          </a:prstGeom>
          <a:noFill/>
        </p:spPr>
        <p:txBody>
          <a:bodyPr wrap="none" rtlCol="0">
            <a:spAutoFit/>
          </a:bodyPr>
          <a:lstStyle/>
          <a:p>
            <a:r>
              <a:rPr kumimoji="1" lang="ja-JP" altLang="en-US" sz="1400"/>
              <a:t>精度</a:t>
            </a:r>
            <a:r>
              <a:rPr kumimoji="1" lang="ja-JP" altLang="en-US" sz="1400" smtClean="0"/>
              <a:t>が</a:t>
            </a:r>
            <a:r>
              <a:rPr kumimoji="1" lang="ja-JP" altLang="en-US" sz="1400"/>
              <a:t>向上</a:t>
            </a:r>
            <a:r>
              <a:rPr kumimoji="1" lang="ja-JP" altLang="en-US" sz="1400" smtClean="0"/>
              <a:t>したデータセット例</a:t>
            </a:r>
            <a:endParaRPr kumimoji="1" lang="ja-JP" altLang="en-US" sz="1400"/>
          </a:p>
        </p:txBody>
      </p:sp>
      <p:sp>
        <p:nvSpPr>
          <p:cNvPr id="17" name="テキスト ボックス 16"/>
          <p:cNvSpPr txBox="1"/>
          <p:nvPr/>
        </p:nvSpPr>
        <p:spPr>
          <a:xfrm>
            <a:off x="1793326" y="5989339"/>
            <a:ext cx="2698175" cy="307777"/>
          </a:xfrm>
          <a:prstGeom prst="rect">
            <a:avLst/>
          </a:prstGeom>
          <a:noFill/>
        </p:spPr>
        <p:txBody>
          <a:bodyPr wrap="none" rtlCol="0">
            <a:spAutoFit/>
          </a:bodyPr>
          <a:lstStyle/>
          <a:p>
            <a:r>
              <a:rPr kumimoji="1" lang="ja-JP" altLang="en-US" sz="1400"/>
              <a:t>精度</a:t>
            </a:r>
            <a:r>
              <a:rPr kumimoji="1" lang="ja-JP" altLang="en-US" sz="1400" smtClean="0"/>
              <a:t>が低下したデータセット例</a:t>
            </a:r>
            <a:endParaRPr kumimoji="1" lang="ja-JP" altLang="en-US" sz="1400"/>
          </a:p>
        </p:txBody>
      </p:sp>
      <p:sp>
        <p:nvSpPr>
          <p:cNvPr id="18" name="テキスト ボックス 17"/>
          <p:cNvSpPr txBox="1"/>
          <p:nvPr/>
        </p:nvSpPr>
        <p:spPr>
          <a:xfrm>
            <a:off x="531223" y="896773"/>
            <a:ext cx="846770" cy="369332"/>
          </a:xfrm>
          <a:prstGeom prst="rect">
            <a:avLst/>
          </a:prstGeom>
          <a:noFill/>
        </p:spPr>
        <p:txBody>
          <a:bodyPr wrap="none" rtlCol="0">
            <a:spAutoFit/>
          </a:bodyPr>
          <a:lstStyle/>
          <a:p>
            <a:r>
              <a:rPr kumimoji="1" lang="en-US" altLang="ja-JP" smtClean="0"/>
              <a:t>hoprdc</a:t>
            </a:r>
            <a:endParaRPr kumimoji="1" lang="ja-JP" altLang="en-US"/>
          </a:p>
        </p:txBody>
      </p:sp>
      <p:sp>
        <p:nvSpPr>
          <p:cNvPr id="19" name="テキスト ボックス 18"/>
          <p:cNvSpPr txBox="1"/>
          <p:nvPr/>
        </p:nvSpPr>
        <p:spPr>
          <a:xfrm>
            <a:off x="354709" y="4592241"/>
            <a:ext cx="878767" cy="369332"/>
          </a:xfrm>
          <a:prstGeom prst="rect">
            <a:avLst/>
          </a:prstGeom>
          <a:noFill/>
        </p:spPr>
        <p:txBody>
          <a:bodyPr wrap="none" rtlCol="0">
            <a:spAutoFit/>
          </a:bodyPr>
          <a:lstStyle/>
          <a:p>
            <a:r>
              <a:rPr kumimoji="1" lang="en-US" altLang="ja-JP" smtClean="0"/>
              <a:t>WNMD</a:t>
            </a:r>
            <a:endParaRPr kumimoji="1" lang="ja-JP" altLang="en-US"/>
          </a:p>
        </p:txBody>
      </p:sp>
      <p:sp>
        <p:nvSpPr>
          <p:cNvPr id="20" name="正方形/長方形 19"/>
          <p:cNvSpPr/>
          <p:nvPr/>
        </p:nvSpPr>
        <p:spPr>
          <a:xfrm>
            <a:off x="1793326" y="3394353"/>
            <a:ext cx="2703112" cy="338554"/>
          </a:xfrm>
          <a:prstGeom prst="rect">
            <a:avLst/>
          </a:prstGeom>
        </p:spPr>
        <p:txBody>
          <a:bodyPr wrap="none">
            <a:spAutoFit/>
          </a:bodyPr>
          <a:lstStyle/>
          <a:p>
            <a:r>
              <a:rPr lang="ja-JP" altLang="en-US" sz="1600" smtClean="0"/>
              <a:t>NonInvasiveFatalECG_Thorax2</a:t>
            </a:r>
            <a:endParaRPr lang="ja-JP" altLang="en-US" sz="1600"/>
          </a:p>
        </p:txBody>
      </p:sp>
      <p:sp>
        <p:nvSpPr>
          <p:cNvPr id="21" name="正方形/長方形 20"/>
          <p:cNvSpPr/>
          <p:nvPr/>
        </p:nvSpPr>
        <p:spPr>
          <a:xfrm>
            <a:off x="5258676" y="3394353"/>
            <a:ext cx="1837683" cy="338554"/>
          </a:xfrm>
          <a:prstGeom prst="rect">
            <a:avLst/>
          </a:prstGeom>
        </p:spPr>
        <p:txBody>
          <a:bodyPr wrap="none">
            <a:spAutoFit/>
          </a:bodyPr>
          <a:lstStyle/>
          <a:p>
            <a:r>
              <a:rPr lang="ja-JP" altLang="en-US" sz="1600"/>
              <a:t>ProximalPhalanxTW</a:t>
            </a:r>
          </a:p>
        </p:txBody>
      </p:sp>
    </p:spTree>
    <p:extLst>
      <p:ext uri="{BB962C8B-B14F-4D97-AF65-F5344CB8AC3E}">
        <p14:creationId xmlns:p14="http://schemas.microsoft.com/office/powerpoint/2010/main" val="331066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テキスト ボックス 23"/>
          <p:cNvSpPr txBox="1"/>
          <p:nvPr/>
        </p:nvSpPr>
        <p:spPr>
          <a:xfrm>
            <a:off x="1024822" y="1693937"/>
            <a:ext cx="510601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smtClean="0"/>
              <a:t>辞書を</a:t>
            </a:r>
            <a:r>
              <a:rPr kumimoji="1" lang="ja-JP" altLang="en-US" sz="2400"/>
              <a:t>オブジェクト</a:t>
            </a:r>
            <a:r>
              <a:rPr kumimoji="1" lang="ja-JP" altLang="en-US" sz="2400" smtClean="0"/>
              <a:t>の</a:t>
            </a:r>
            <a:r>
              <a:rPr kumimoji="1" lang="ja-JP" altLang="en-US" sz="2400" smtClean="0">
                <a:solidFill>
                  <a:schemeClr val="accent2"/>
                </a:solidFill>
              </a:rPr>
              <a:t>要約</a:t>
            </a:r>
            <a:r>
              <a:rPr kumimoji="1" lang="ja-JP" altLang="en-US" sz="2400" smtClean="0"/>
              <a:t>とみなす</a:t>
            </a:r>
            <a:endParaRPr kumimoji="1" lang="en-US" altLang="ja-JP" sz="2400" smtClean="0"/>
          </a:p>
        </p:txBody>
      </p:sp>
      <p:grpSp>
        <p:nvGrpSpPr>
          <p:cNvPr id="51" name="グループ化 50"/>
          <p:cNvGrpSpPr/>
          <p:nvPr/>
        </p:nvGrpSpPr>
        <p:grpSpPr>
          <a:xfrm>
            <a:off x="192007" y="2285080"/>
            <a:ext cx="8691952" cy="2875197"/>
            <a:chOff x="94861" y="1924851"/>
            <a:chExt cx="8691952" cy="2875197"/>
          </a:xfrm>
        </p:grpSpPr>
        <p:grpSp>
          <p:nvGrpSpPr>
            <p:cNvPr id="41" name="グループ化 40"/>
            <p:cNvGrpSpPr/>
            <p:nvPr/>
          </p:nvGrpSpPr>
          <p:grpSpPr>
            <a:xfrm>
              <a:off x="94861" y="1924851"/>
              <a:ext cx="7538047" cy="2875197"/>
              <a:chOff x="203619" y="2622084"/>
              <a:chExt cx="7538047" cy="2875197"/>
            </a:xfrm>
          </p:grpSpPr>
          <p:grpSp>
            <p:nvGrpSpPr>
              <p:cNvPr id="12" name="グループ化 11"/>
              <p:cNvGrpSpPr/>
              <p:nvPr/>
            </p:nvGrpSpPr>
            <p:grpSpPr>
              <a:xfrm>
                <a:off x="203619" y="2622084"/>
                <a:ext cx="7538047" cy="2875197"/>
                <a:chOff x="283174" y="769012"/>
                <a:chExt cx="7538047" cy="2875197"/>
              </a:xfrm>
            </p:grpSpPr>
            <mc:AlternateContent xmlns:mc="http://schemas.openxmlformats.org/markup-compatibility/2006" xmlns:a14="http://schemas.microsoft.com/office/drawing/2010/main">
              <mc:Choice Requires="a14">
                <p:sp>
                  <p:nvSpPr>
                    <p:cNvPr id="6" name="正方形/長方形 5"/>
                    <p:cNvSpPr/>
                    <p:nvPr/>
                  </p:nvSpPr>
                  <p:spPr>
                    <a:xfrm>
                      <a:off x="283174" y="1738367"/>
                      <a:ext cx="1153987" cy="3701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𝑥</m:t>
                            </m:r>
                          </m:oMath>
                        </m:oMathPara>
                      </a14:m>
                      <a:endParaRPr kumimoji="1" lang="ja-JP" altLang="en-US" sz="2400"/>
                    </a:p>
                  </p:txBody>
                </p:sp>
              </mc:Choice>
              <mc:Fallback xmlns="">
                <p:sp>
                  <p:nvSpPr>
                    <p:cNvPr id="6" name="正方形/長方形 5"/>
                    <p:cNvSpPr>
                      <a:spLocks noRot="1" noChangeAspect="1" noMove="1" noResize="1" noEditPoints="1" noAdjustHandles="1" noChangeArrowheads="1" noChangeShapeType="1" noTextEdit="1"/>
                    </p:cNvSpPr>
                    <p:nvPr/>
                  </p:nvSpPr>
                  <p:spPr>
                    <a:xfrm>
                      <a:off x="283174" y="1738367"/>
                      <a:ext cx="1153987" cy="3701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286916" y="2289232"/>
                      <a:ext cx="1047438" cy="4093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𝑦</m:t>
                            </m:r>
                          </m:oMath>
                        </m:oMathPara>
                      </a14:m>
                      <a:endParaRPr kumimoji="1" lang="ja-JP" altLang="en-US" sz="2400"/>
                    </a:p>
                  </p:txBody>
                </p:sp>
              </mc:Choice>
              <mc:Fallback xmlns="">
                <p:sp>
                  <p:nvSpPr>
                    <p:cNvPr id="7" name="正方形/長方形 6"/>
                    <p:cNvSpPr>
                      <a:spLocks noRot="1" noChangeAspect="1" noMove="1" noResize="1" noEditPoints="1" noAdjustHandles="1" noChangeArrowheads="1" noChangeShapeType="1" noTextEdit="1"/>
                    </p:cNvSpPr>
                    <p:nvPr/>
                  </p:nvSpPr>
                  <p:spPr>
                    <a:xfrm>
                      <a:off x="286916" y="2289232"/>
                      <a:ext cx="1047438" cy="409344"/>
                    </a:xfrm>
                    <a:prstGeom prst="rect">
                      <a:avLst/>
                    </a:prstGeom>
                    <a:blipFill>
                      <a:blip r:embed="rId4"/>
                      <a:stretch>
                        <a:fillRect b="-15942"/>
                      </a:stretch>
                    </a:blipFill>
                  </p:spPr>
                  <p:txBody>
                    <a:bodyPr/>
                    <a:lstStyle/>
                    <a:p>
                      <a:r>
                        <a:rPr lang="ja-JP" altLang="en-US">
                          <a:noFill/>
                        </a:rPr>
                        <a:t> </a:t>
                      </a:r>
                    </a:p>
                  </p:txBody>
                </p:sp>
              </mc:Fallback>
            </mc:AlternateContent>
            <p:grpSp>
              <p:nvGrpSpPr>
                <p:cNvPr id="8" name="グループ化 7"/>
                <p:cNvGrpSpPr/>
                <p:nvPr/>
              </p:nvGrpSpPr>
              <p:grpSpPr>
                <a:xfrm>
                  <a:off x="1437161" y="769012"/>
                  <a:ext cx="6343874" cy="1312976"/>
                  <a:chOff x="1902422" y="728712"/>
                  <a:chExt cx="8458498" cy="1750633"/>
                </a:xfrm>
              </p:grpSpPr>
              <p:cxnSp>
                <p:nvCxnSpPr>
                  <p:cNvPr id="13" name="直線矢印コネクタ 12"/>
                  <p:cNvCxnSpPr>
                    <a:stCxn id="6" idx="3"/>
                    <a:endCxn id="14" idx="1"/>
                  </p:cNvCxnSpPr>
                  <p:nvPr/>
                </p:nvCxnSpPr>
                <p:spPr>
                  <a:xfrm flipV="1">
                    <a:off x="1902422" y="2250265"/>
                    <a:ext cx="5039102" cy="17684"/>
                  </a:xfrm>
                  <a:prstGeom prst="straightConnector1">
                    <a:avLst/>
                  </a:prstGeom>
                  <a:ln w="149225">
                    <a:tailEnd type="triangle"/>
                  </a:ln>
                </p:spPr>
                <p:style>
                  <a:lnRef idx="2">
                    <a:schemeClr val="accent5"/>
                  </a:lnRef>
                  <a:fillRef idx="0">
                    <a:schemeClr val="accent5"/>
                  </a:fillRef>
                  <a:effectRef idx="1">
                    <a:schemeClr val="accent5"/>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6941524" y="2021185"/>
                        <a:ext cx="842819" cy="4581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𝑥</m:t>
                              </m:r>
                              <m:r>
                                <a:rPr lang="en-US" altLang="ja-JP" sz="2000" i="1" smtClean="0">
                                  <a:latin typeface="Cambria Math" panose="02040503050406030204" pitchFamily="18" charset="0"/>
                                </a:rPr>
                                <m:t>’</m:t>
                              </m:r>
                            </m:oMath>
                          </m:oMathPara>
                        </a14:m>
                        <a:endParaRPr kumimoji="1" lang="ja-JP" altLang="en-US" sz="2000"/>
                      </a:p>
                    </p:txBody>
                  </p:sp>
                </mc:Choice>
                <mc:Fallback xmlns="">
                  <p:sp>
                    <p:nvSpPr>
                      <p:cNvPr id="14" name="正方形/長方形 13"/>
                      <p:cNvSpPr>
                        <a:spLocks noRot="1" noChangeAspect="1" noMove="1" noResize="1" noEditPoints="1" noAdjustHandles="1" noChangeArrowheads="1" noChangeShapeType="1" noTextEdit="1"/>
                      </p:cNvSpPr>
                      <p:nvPr/>
                    </p:nvSpPr>
                    <p:spPr>
                      <a:xfrm>
                        <a:off x="6941524" y="2021185"/>
                        <a:ext cx="842819" cy="45816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フローチャート: 磁気ディスク 2"/>
                      <p:cNvSpPr/>
                      <p:nvPr/>
                    </p:nvSpPr>
                    <p:spPr>
                      <a:xfrm>
                        <a:off x="8645243" y="728712"/>
                        <a:ext cx="1715677" cy="1029856"/>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 xmlns:m="http://schemas.openxmlformats.org/officeDocument/2006/math">
                            <m:r>
                              <a:rPr kumimoji="1" lang="en-US" altLang="ja-JP" sz="2000" i="1" smtClean="0">
                                <a:latin typeface="Cambria Math" panose="02040503050406030204" pitchFamily="18" charset="0"/>
                              </a:rPr>
                              <m:t>𝑥</m:t>
                            </m:r>
                          </m:oMath>
                        </a14:m>
                        <a:r>
                          <a:rPr kumimoji="1" lang="ja-JP" altLang="en-US" sz="2000"/>
                          <a:t>の辞書</a:t>
                        </a:r>
                        <a14:m>
                          <m:oMath xmlns:m="http://schemas.openxmlformats.org/officeDocument/2006/math">
                            <m:r>
                              <a:rPr kumimoji="1" lang="en-US" altLang="ja-JP" sz="2000" i="1" smtClean="0">
                                <a:latin typeface="Cambria Math" panose="02040503050406030204" pitchFamily="18" charset="0"/>
                              </a:rPr>
                              <m:t>𝐷</m:t>
                            </m:r>
                            <m:r>
                              <a:rPr kumimoji="1" lang="en-US" altLang="ja-JP" sz="2000" i="1" smtClean="0">
                                <a:latin typeface="Cambria Math" panose="02040503050406030204" pitchFamily="18" charset="0"/>
                              </a:rPr>
                              <m:t>(</m:t>
                            </m:r>
                            <m:r>
                              <a:rPr kumimoji="1" lang="en-US" altLang="ja-JP" sz="2000" i="1" smtClean="0">
                                <a:latin typeface="Cambria Math" panose="02040503050406030204" pitchFamily="18" charset="0"/>
                              </a:rPr>
                              <m:t>𝑥</m:t>
                            </m:r>
                            <m:r>
                              <a:rPr kumimoji="1" lang="en-US" altLang="ja-JP" sz="2000" i="1" smtClean="0">
                                <a:latin typeface="Cambria Math" panose="02040503050406030204" pitchFamily="18" charset="0"/>
                              </a:rPr>
                              <m:t>)</m:t>
                            </m:r>
                          </m:oMath>
                        </a14:m>
                        <a:endParaRPr kumimoji="1" lang="ja-JP" altLang="en-US" sz="2000"/>
                      </a:p>
                    </p:txBody>
                  </p:sp>
                </mc:Choice>
                <mc:Fallback xmlns="">
                  <p:sp>
                    <p:nvSpPr>
                      <p:cNvPr id="3" name="フローチャート: 磁気ディスク 2"/>
                      <p:cNvSpPr>
                        <a:spLocks noRot="1" noChangeAspect="1" noMove="1" noResize="1" noEditPoints="1" noAdjustHandles="1" noChangeArrowheads="1" noChangeShapeType="1" noTextEdit="1"/>
                      </p:cNvSpPr>
                      <p:nvPr/>
                    </p:nvSpPr>
                    <p:spPr>
                      <a:xfrm>
                        <a:off x="8645243" y="728712"/>
                        <a:ext cx="1715677" cy="1029856"/>
                      </a:xfrm>
                      <a:prstGeom prst="flowChartMagneticDisk">
                        <a:avLst/>
                      </a:prstGeom>
                      <a:blipFill>
                        <a:blip r:embed="rId6"/>
                        <a:stretch>
                          <a:fillRect b="-11719"/>
                        </a:stretch>
                      </a:blipFill>
                    </p:spPr>
                    <p:txBody>
                      <a:bodyPr/>
                      <a:lstStyle/>
                      <a:p>
                        <a:r>
                          <a:rPr lang="ja-JP" altLang="en-US">
                            <a:noFill/>
                          </a:rPr>
                          <a:t> </a:t>
                        </a:r>
                      </a:p>
                    </p:txBody>
                  </p:sp>
                </mc:Fallback>
              </mc:AlternateContent>
            </p:grpSp>
            <p:grpSp>
              <p:nvGrpSpPr>
                <p:cNvPr id="9" name="グループ化 8"/>
                <p:cNvGrpSpPr/>
                <p:nvPr/>
              </p:nvGrpSpPr>
              <p:grpSpPr>
                <a:xfrm>
                  <a:off x="1334354" y="2302661"/>
                  <a:ext cx="6486867" cy="1341548"/>
                  <a:chOff x="1765346" y="2773579"/>
                  <a:chExt cx="8649157" cy="1788731"/>
                </a:xfrm>
              </p:grpSpPr>
              <p:cxnSp>
                <p:nvCxnSpPr>
                  <p:cNvPr id="17" name="直線矢印コネクタ 16"/>
                  <p:cNvCxnSpPr>
                    <a:stCxn id="7" idx="3"/>
                    <a:endCxn id="18" idx="1"/>
                  </p:cNvCxnSpPr>
                  <p:nvPr/>
                </p:nvCxnSpPr>
                <p:spPr>
                  <a:xfrm flipV="1">
                    <a:off x="1765346" y="3005470"/>
                    <a:ext cx="5194457" cy="23100"/>
                  </a:xfrm>
                  <a:prstGeom prst="straightConnector1">
                    <a:avLst/>
                  </a:prstGeom>
                  <a:ln w="149225">
                    <a:tailEnd type="triangle"/>
                  </a:ln>
                </p:spPr>
                <p:style>
                  <a:lnRef idx="2">
                    <a:schemeClr val="accent5"/>
                  </a:lnRef>
                  <a:fillRef idx="0">
                    <a:schemeClr val="accent5"/>
                  </a:fillRef>
                  <a:effectRef idx="1">
                    <a:schemeClr val="accent5"/>
                  </a:effectRef>
                  <a:fontRef idx="minor">
                    <a:schemeClr val="tx1"/>
                  </a:fontRef>
                </p:style>
              </p:cxnSp>
              <mc:AlternateContent xmlns:mc="http://schemas.openxmlformats.org/markup-compatibility/2006" xmlns:a14="http://schemas.microsoft.com/office/drawing/2010/main">
                <mc:Choice Requires="a14">
                  <p:sp>
                    <p:nvSpPr>
                      <p:cNvPr id="18" name="正方形/長方形 17"/>
                      <p:cNvSpPr/>
                      <p:nvPr/>
                    </p:nvSpPr>
                    <p:spPr>
                      <a:xfrm>
                        <a:off x="6959803" y="2773579"/>
                        <a:ext cx="846001" cy="4637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i="1" smtClean="0">
                                  <a:latin typeface="Cambria Math" panose="02040503050406030204" pitchFamily="18" charset="0"/>
                                </a:rPr>
                                <m:t>’</m:t>
                              </m:r>
                            </m:oMath>
                          </m:oMathPara>
                        </a14:m>
                        <a:endParaRPr kumimoji="1" lang="ja-JP" altLang="en-US" sz="2000"/>
                      </a:p>
                    </p:txBody>
                  </p:sp>
                </mc:Choice>
                <mc:Fallback xmlns="">
                  <p:sp>
                    <p:nvSpPr>
                      <p:cNvPr id="18" name="正方形/長方形 17"/>
                      <p:cNvSpPr>
                        <a:spLocks noRot="1" noChangeAspect="1" noMove="1" noResize="1" noEditPoints="1" noAdjustHandles="1" noChangeArrowheads="1" noChangeShapeType="1" noTextEdit="1"/>
                      </p:cNvSpPr>
                      <p:nvPr/>
                    </p:nvSpPr>
                    <p:spPr>
                      <a:xfrm>
                        <a:off x="6959803" y="2773579"/>
                        <a:ext cx="846001" cy="463780"/>
                      </a:xfrm>
                      <a:prstGeom prst="rect">
                        <a:avLst/>
                      </a:prstGeom>
                      <a:blipFill>
                        <a:blip r:embed="rId7"/>
                        <a:stretch>
                          <a:fillRect b="-220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フローチャート: 磁気ディスク 25"/>
                      <p:cNvSpPr/>
                      <p:nvPr/>
                    </p:nvSpPr>
                    <p:spPr>
                      <a:xfrm>
                        <a:off x="8645244" y="3500291"/>
                        <a:ext cx="1769259" cy="106201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 xmlns:m="http://schemas.openxmlformats.org/officeDocument/2006/math">
                            <m:r>
                              <a:rPr lang="en-US" altLang="ja-JP" sz="2000" i="1" smtClean="0">
                                <a:latin typeface="Cambria Math" panose="02040503050406030204" pitchFamily="18" charset="0"/>
                              </a:rPr>
                              <m:t>𝑦</m:t>
                            </m:r>
                          </m:oMath>
                        </a14:m>
                        <a:r>
                          <a:rPr kumimoji="1" lang="ja-JP" altLang="en-US" sz="2000"/>
                          <a:t>の辞書</a:t>
                        </a:r>
                        <a14:m>
                          <m:oMath xmlns:m="http://schemas.openxmlformats.org/officeDocument/2006/math">
                            <m:r>
                              <a:rPr kumimoji="1" lang="en-US" altLang="ja-JP" sz="2000" i="1" smtClean="0">
                                <a:latin typeface="Cambria Math" panose="02040503050406030204" pitchFamily="18" charset="0"/>
                              </a:rPr>
                              <m:t>𝐷</m:t>
                            </m:r>
                            <m:r>
                              <a:rPr kumimoji="1" lang="en-US" altLang="ja-JP" sz="2000" i="1" smtClean="0">
                                <a:latin typeface="Cambria Math" panose="02040503050406030204" pitchFamily="18" charset="0"/>
                              </a:rPr>
                              <m:t>(</m:t>
                            </m:r>
                            <m:r>
                              <a:rPr kumimoji="1" lang="en-US" altLang="ja-JP" sz="2000" i="1" smtClean="0">
                                <a:latin typeface="Cambria Math" panose="02040503050406030204" pitchFamily="18" charset="0"/>
                              </a:rPr>
                              <m:t>𝑦</m:t>
                            </m:r>
                            <m:r>
                              <a:rPr kumimoji="1" lang="en-US" altLang="ja-JP" sz="2000" i="1" smtClean="0">
                                <a:latin typeface="Cambria Math" panose="02040503050406030204" pitchFamily="18" charset="0"/>
                              </a:rPr>
                              <m:t>)</m:t>
                            </m:r>
                          </m:oMath>
                        </a14:m>
                        <a:endParaRPr kumimoji="1" lang="ja-JP" altLang="en-US" sz="2000"/>
                      </a:p>
                    </p:txBody>
                  </p:sp>
                </mc:Choice>
                <mc:Fallback xmlns="">
                  <p:sp>
                    <p:nvSpPr>
                      <p:cNvPr id="26" name="フローチャート: 磁気ディスク 25"/>
                      <p:cNvSpPr>
                        <a:spLocks noRot="1" noChangeAspect="1" noMove="1" noResize="1" noEditPoints="1" noAdjustHandles="1" noChangeArrowheads="1" noChangeShapeType="1" noTextEdit="1"/>
                      </p:cNvSpPr>
                      <p:nvPr/>
                    </p:nvSpPr>
                    <p:spPr>
                      <a:xfrm>
                        <a:off x="8645244" y="3500291"/>
                        <a:ext cx="1769259" cy="1062019"/>
                      </a:xfrm>
                      <a:prstGeom prst="flowChartMagneticDisk">
                        <a:avLst/>
                      </a:prstGeom>
                      <a:blipFill>
                        <a:blip r:embed="rId8"/>
                        <a:stretch>
                          <a:fillRect b="-9848"/>
                        </a:stretch>
                      </a:blipFill>
                    </p:spPr>
                    <p:txBody>
                      <a:bodyPr/>
                      <a:lstStyle/>
                      <a:p>
                        <a:r>
                          <a:rPr lang="ja-JP" altLang="en-US">
                            <a:noFill/>
                          </a:rPr>
                          <a:t> </a:t>
                        </a:r>
                      </a:p>
                    </p:txBody>
                  </p:sp>
                </mc:Fallback>
              </mc:AlternateContent>
            </p:grpSp>
            <p:sp>
              <p:nvSpPr>
                <p:cNvPr id="4" name="角丸四角形 34"/>
                <p:cNvSpPr/>
                <p:nvPr/>
              </p:nvSpPr>
              <p:spPr>
                <a:xfrm>
                  <a:off x="1674099" y="1691324"/>
                  <a:ext cx="2043749" cy="96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smtClean="0"/>
                    <a:t>lzw</a:t>
                  </a:r>
                  <a:r>
                    <a:rPr lang="ja-JP" altLang="en-US" sz="2000" smtClean="0"/>
                    <a:t>圧縮</a:t>
                  </a:r>
                  <a:r>
                    <a:rPr lang="en-US" altLang="ja-JP" sz="2000" smtClean="0"/>
                    <a:t/>
                  </a:r>
                  <a:br>
                    <a:rPr lang="en-US" altLang="ja-JP" sz="2000" smtClean="0"/>
                  </a:br>
                  <a:r>
                    <a:rPr lang="ja-JP" altLang="en-US" sz="2000" smtClean="0"/>
                    <a:t>アルゴリズム</a:t>
                  </a:r>
                  <a:endParaRPr lang="en-US" altLang="ja-JP" sz="2000"/>
                </a:p>
              </p:txBody>
            </p:sp>
          </p:grpSp>
          <p:cxnSp>
            <p:nvCxnSpPr>
              <p:cNvPr id="35" name="直線コネクタ 34"/>
              <p:cNvCxnSpPr/>
              <p:nvPr/>
            </p:nvCxnSpPr>
            <p:spPr>
              <a:xfrm flipV="1">
                <a:off x="3794333" y="2985837"/>
                <a:ext cx="0" cy="753161"/>
              </a:xfrm>
              <a:prstGeom prst="line">
                <a:avLst/>
              </a:prstGeom>
              <a:ln w="149225" cap="sq">
                <a:solidFill>
                  <a:srgbClr val="4BACC6"/>
                </a:solidFill>
                <a:round/>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798369" y="2985837"/>
                <a:ext cx="2523710" cy="6340"/>
              </a:xfrm>
              <a:prstGeom prst="line">
                <a:avLst/>
              </a:prstGeom>
              <a:ln w="149225" cap="sq">
                <a:solidFill>
                  <a:srgbClr val="4BACC6"/>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3794333" y="4329651"/>
                <a:ext cx="0" cy="796280"/>
              </a:xfrm>
              <a:prstGeom prst="line">
                <a:avLst/>
              </a:prstGeom>
              <a:ln w="149225" cap="sq">
                <a:solidFill>
                  <a:srgbClr val="4BACC6"/>
                </a:solidFill>
                <a:round/>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3798369" y="5119591"/>
                <a:ext cx="2523710" cy="6340"/>
              </a:xfrm>
              <a:prstGeom prst="line">
                <a:avLst/>
              </a:prstGeom>
              <a:ln w="149225" cap="sq">
                <a:solidFill>
                  <a:srgbClr val="4BACC6"/>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7" name="上下矢印 46"/>
            <p:cNvSpPr/>
            <p:nvPr/>
          </p:nvSpPr>
          <p:spPr>
            <a:xfrm>
              <a:off x="6764336" y="2907356"/>
              <a:ext cx="410199" cy="89757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7319745" y="3156086"/>
              <a:ext cx="1467068" cy="707886"/>
            </a:xfrm>
            <a:prstGeom prst="rect">
              <a:avLst/>
            </a:prstGeom>
            <a:noFill/>
          </p:spPr>
          <p:txBody>
            <a:bodyPr wrap="none" rtlCol="0">
              <a:spAutoFit/>
            </a:bodyPr>
            <a:lstStyle/>
            <a:p>
              <a:r>
                <a:rPr lang="ja-JP" altLang="en-US" sz="2000"/>
                <a:t>辞書間</a:t>
              </a:r>
              <a:r>
                <a:rPr lang="ja-JP" altLang="en-US" sz="2000" smtClean="0"/>
                <a:t>距離</a:t>
              </a:r>
              <a:endParaRPr lang="en-US" altLang="ja-JP" sz="2000" smtClean="0"/>
            </a:p>
            <a:p>
              <a:r>
                <a:rPr kumimoji="1" lang="ja-JP" altLang="en-US" sz="2000" smtClean="0"/>
                <a:t>計算</a:t>
              </a:r>
              <a:endParaRPr kumimoji="1" lang="ja-JP" altLang="en-US" sz="2000"/>
            </a:p>
          </p:txBody>
        </p:sp>
      </p:grpSp>
      <p:cxnSp>
        <p:nvCxnSpPr>
          <p:cNvPr id="15" name="カギ線コネクタ 14"/>
          <p:cNvCxnSpPr>
            <a:stCxn id="6" idx="0"/>
            <a:endCxn id="24" idx="1"/>
          </p:cNvCxnSpPr>
          <p:nvPr/>
        </p:nvCxnSpPr>
        <p:spPr>
          <a:xfrm rot="5400000" flipH="1" flipV="1">
            <a:off x="232079" y="2461693"/>
            <a:ext cx="1329665" cy="255821"/>
          </a:xfrm>
          <a:prstGeom prst="bentConnector2">
            <a:avLst/>
          </a:prstGeom>
          <a:ln w="5397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9" name="カギ線コネクタ 18"/>
          <p:cNvCxnSpPr>
            <a:stCxn id="24" idx="3"/>
            <a:endCxn id="3" idx="1"/>
          </p:cNvCxnSpPr>
          <p:nvPr/>
        </p:nvCxnSpPr>
        <p:spPr>
          <a:xfrm>
            <a:off x="6130834" y="1924770"/>
            <a:ext cx="915655" cy="360310"/>
          </a:xfrm>
          <a:prstGeom prst="bentConnector2">
            <a:avLst/>
          </a:prstGeom>
          <a:ln w="53975">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165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rotWithShape="1">
          <a:blip r:embed="rId2">
            <a:extLst>
              <a:ext uri="{28A0092B-C50C-407E-A947-70E740481C1C}">
                <a14:useLocalDpi xmlns:a14="http://schemas.microsoft.com/office/drawing/2010/main" val="0"/>
              </a:ext>
            </a:extLst>
          </a:blip>
          <a:srcRect l="4570" t="6805" r="2649" b="5999"/>
          <a:stretch/>
        </p:blipFill>
        <p:spPr>
          <a:xfrm>
            <a:off x="545123" y="1090246"/>
            <a:ext cx="8212015" cy="5064369"/>
          </a:xfrm>
        </p:spPr>
      </p:pic>
      <p:sp>
        <p:nvSpPr>
          <p:cNvPr id="8" name="正方形/長方形 7"/>
          <p:cNvSpPr/>
          <p:nvPr/>
        </p:nvSpPr>
        <p:spPr>
          <a:xfrm>
            <a:off x="6713220" y="1303021"/>
            <a:ext cx="588790" cy="2179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335780" y="6154615"/>
            <a:ext cx="877163" cy="369332"/>
          </a:xfrm>
          <a:prstGeom prst="rect">
            <a:avLst/>
          </a:prstGeom>
          <a:noFill/>
        </p:spPr>
        <p:txBody>
          <a:bodyPr wrap="none" rtlCol="0">
            <a:spAutoFit/>
          </a:bodyPr>
          <a:lstStyle/>
          <a:p>
            <a:r>
              <a:rPr kumimoji="1" lang="ja-JP" altLang="en-US" smtClean="0"/>
              <a:t>圧縮率</a:t>
            </a:r>
            <a:endParaRPr kumimoji="1" lang="ja-JP" altLang="en-US"/>
          </a:p>
        </p:txBody>
      </p:sp>
      <p:sp>
        <p:nvSpPr>
          <p:cNvPr id="10" name="テキスト ボックス 9"/>
          <p:cNvSpPr txBox="1"/>
          <p:nvPr/>
        </p:nvSpPr>
        <p:spPr>
          <a:xfrm>
            <a:off x="147935" y="2821422"/>
            <a:ext cx="461665" cy="1015663"/>
          </a:xfrm>
          <a:prstGeom prst="rect">
            <a:avLst/>
          </a:prstGeom>
          <a:noFill/>
        </p:spPr>
        <p:txBody>
          <a:bodyPr vert="eaVert" wrap="none" rtlCol="0">
            <a:spAutoFit/>
          </a:bodyPr>
          <a:lstStyle/>
          <a:p>
            <a:r>
              <a:rPr kumimoji="1" lang="ja-JP" altLang="en-US" smtClean="0"/>
              <a:t>再圧縮率</a:t>
            </a:r>
            <a:endParaRPr kumimoji="1" lang="ja-JP" altLang="en-US"/>
          </a:p>
        </p:txBody>
      </p:sp>
      <p:graphicFrame>
        <p:nvGraphicFramePr>
          <p:cNvPr id="12" name="表 11"/>
          <p:cNvGraphicFramePr>
            <a:graphicFrameLocks noGrp="1"/>
          </p:cNvGraphicFramePr>
          <p:nvPr>
            <p:extLst>
              <p:ext uri="{D42A27DB-BD31-4B8C-83A1-F6EECF244321}">
                <p14:modId xmlns:p14="http://schemas.microsoft.com/office/powerpoint/2010/main" val="1024609529"/>
              </p:ext>
            </p:extLst>
          </p:nvPr>
        </p:nvGraphicFramePr>
        <p:xfrm>
          <a:off x="7302010" y="1363983"/>
          <a:ext cx="659147" cy="2118358"/>
        </p:xfrm>
        <a:graphic>
          <a:graphicData uri="http://schemas.openxmlformats.org/drawingml/2006/table">
            <a:tbl>
              <a:tblPr>
                <a:tableStyleId>{5C22544A-7EE6-4342-B048-85BDC9FD1C3A}</a:tableStyleId>
              </a:tblPr>
              <a:tblGrid>
                <a:gridCol w="659147">
                  <a:extLst>
                    <a:ext uri="{9D8B030D-6E8A-4147-A177-3AD203B41FA5}">
                      <a16:colId xmlns:a16="http://schemas.microsoft.com/office/drawing/2014/main" val="187033775"/>
                    </a:ext>
                  </a:extLst>
                </a:gridCol>
              </a:tblGrid>
              <a:tr h="192578">
                <a:tc>
                  <a:txBody>
                    <a:bodyPr/>
                    <a:lstStyle/>
                    <a:p>
                      <a:pPr algn="l" fontAlgn="b"/>
                      <a:r>
                        <a:rPr lang="ja-JP" altLang="en-US" sz="1100" u="none" strike="noStrike">
                          <a:effectLst/>
                        </a:rPr>
                        <a:t>データ</a:t>
                      </a: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4225144882"/>
                  </a:ext>
                </a:extLst>
              </a:tr>
              <a:tr h="192578">
                <a:tc>
                  <a:txBody>
                    <a:bodyPr/>
                    <a:lstStyle/>
                    <a:p>
                      <a:pPr algn="l" fontAlgn="b"/>
                      <a:r>
                        <a:rPr lang="ja-JP" altLang="en-US" sz="1100" u="none" strike="noStrike">
                          <a:effectLst/>
                        </a:rPr>
                        <a:t>データ</a:t>
                      </a: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2667789994"/>
                  </a:ext>
                </a:extLst>
              </a:tr>
              <a:tr h="192578">
                <a:tc>
                  <a:txBody>
                    <a:bodyPr/>
                    <a:lstStyle/>
                    <a:p>
                      <a:pPr algn="l" fontAlgn="b"/>
                      <a:r>
                        <a:rPr lang="ja-JP" altLang="en-US" sz="1100" u="none" strike="noStrike">
                          <a:effectLst/>
                        </a:rPr>
                        <a:t>データ</a:t>
                      </a: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3452400534"/>
                  </a:ext>
                </a:extLst>
              </a:tr>
              <a:tr h="192578">
                <a:tc>
                  <a:txBody>
                    <a:bodyPr/>
                    <a:lstStyle/>
                    <a:p>
                      <a:pPr algn="l" fontAlgn="b"/>
                      <a:r>
                        <a:rPr lang="ja-JP" altLang="en-US" sz="1100" u="none" strike="noStrike">
                          <a:effectLst/>
                        </a:rPr>
                        <a:t>データ</a:t>
                      </a: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1921888414"/>
                  </a:ext>
                </a:extLst>
              </a:tr>
              <a:tr h="192578">
                <a:tc>
                  <a:txBody>
                    <a:bodyPr/>
                    <a:lstStyle/>
                    <a:p>
                      <a:pPr algn="l" fontAlgn="b"/>
                      <a:r>
                        <a:rPr lang="ja-JP" altLang="en-US" sz="1100" u="none" strike="noStrike">
                          <a:effectLst/>
                        </a:rPr>
                        <a:t>データ</a:t>
                      </a: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3434640947"/>
                  </a:ext>
                </a:extLst>
              </a:tr>
              <a:tr h="192578">
                <a:tc>
                  <a:txBody>
                    <a:bodyPr/>
                    <a:lstStyle/>
                    <a:p>
                      <a:pPr algn="l" fontAlgn="b"/>
                      <a:r>
                        <a:rPr lang="ja-JP" altLang="en-US" sz="1100" u="none" strike="noStrike">
                          <a:effectLst/>
                        </a:rPr>
                        <a:t>データ</a:t>
                      </a:r>
                      <a:r>
                        <a:rPr lang="en-US" altLang="ja-JP" sz="1100" u="none" strike="noStrike">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3087847894"/>
                  </a:ext>
                </a:extLst>
              </a:tr>
              <a:tr h="192578">
                <a:tc>
                  <a:txBody>
                    <a:bodyPr/>
                    <a:lstStyle/>
                    <a:p>
                      <a:pPr algn="l" fontAlgn="b"/>
                      <a:r>
                        <a:rPr lang="ja-JP" altLang="en-US" sz="1100" u="none" strike="noStrike">
                          <a:effectLst/>
                        </a:rPr>
                        <a:t>データ</a:t>
                      </a: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121787063"/>
                  </a:ext>
                </a:extLst>
              </a:tr>
              <a:tr h="192578">
                <a:tc>
                  <a:txBody>
                    <a:bodyPr/>
                    <a:lstStyle/>
                    <a:p>
                      <a:pPr algn="l" fontAlgn="b"/>
                      <a:r>
                        <a:rPr lang="ja-JP" altLang="en-US" sz="1100" u="none" strike="noStrike">
                          <a:effectLst/>
                        </a:rPr>
                        <a:t>データ</a:t>
                      </a: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4041854010"/>
                  </a:ext>
                </a:extLst>
              </a:tr>
              <a:tr h="192578">
                <a:tc>
                  <a:txBody>
                    <a:bodyPr/>
                    <a:lstStyle/>
                    <a:p>
                      <a:pPr algn="l" fontAlgn="b"/>
                      <a:r>
                        <a:rPr lang="ja-JP" altLang="en-US" sz="1100" u="none" strike="noStrike">
                          <a:effectLst/>
                        </a:rPr>
                        <a:t>データ</a:t>
                      </a: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345856983"/>
                  </a:ext>
                </a:extLst>
              </a:tr>
              <a:tr h="192578">
                <a:tc>
                  <a:txBody>
                    <a:bodyPr/>
                    <a:lstStyle/>
                    <a:p>
                      <a:pPr algn="l" fontAlgn="b"/>
                      <a:r>
                        <a:rPr lang="ja-JP" altLang="en-US" sz="1100" u="none" strike="noStrike">
                          <a:effectLst/>
                        </a:rPr>
                        <a:t>データ</a:t>
                      </a: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2365897098"/>
                  </a:ext>
                </a:extLst>
              </a:tr>
              <a:tr h="192578">
                <a:tc>
                  <a:txBody>
                    <a:bodyPr/>
                    <a:lstStyle/>
                    <a:p>
                      <a:pPr algn="l" fontAlgn="b"/>
                      <a:r>
                        <a:rPr lang="ja-JP" altLang="en-US" sz="1100" u="none" strike="noStrike">
                          <a:effectLst/>
                        </a:rPr>
                        <a:t>データ</a:t>
                      </a:r>
                      <a:r>
                        <a:rPr lang="en-US" altLang="ja-JP" sz="1100" u="none" strike="noStrike">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1779955091"/>
                  </a:ext>
                </a:extLst>
              </a:tr>
            </a:tbl>
          </a:graphicData>
        </a:graphic>
      </p:graphicFrame>
    </p:spTree>
    <p:extLst>
      <p:ext uri="{BB962C8B-B14F-4D97-AF65-F5344CB8AC3E}">
        <p14:creationId xmlns:p14="http://schemas.microsoft.com/office/powerpoint/2010/main" val="1524571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圧縮率と再圧縮率の関係</a:t>
            </a:r>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862" y="1060375"/>
            <a:ext cx="8558074" cy="5615862"/>
          </a:xfrm>
        </p:spPr>
      </p:pic>
      <p:sp>
        <p:nvSpPr>
          <p:cNvPr id="7" name="フリーフォーム 6"/>
          <p:cNvSpPr/>
          <p:nvPr/>
        </p:nvSpPr>
        <p:spPr>
          <a:xfrm>
            <a:off x="1713390" y="2756631"/>
            <a:ext cx="3240349" cy="3151572"/>
          </a:xfrm>
          <a:custGeom>
            <a:avLst/>
            <a:gdLst>
              <a:gd name="connsiteX0" fmla="*/ 0 w 2689934"/>
              <a:gd name="connsiteY0" fmla="*/ 0 h 3515557"/>
              <a:gd name="connsiteX1" fmla="*/ 639192 w 2689934"/>
              <a:gd name="connsiteY1" fmla="*/ 2752078 h 3515557"/>
              <a:gd name="connsiteX2" fmla="*/ 2689934 w 2689934"/>
              <a:gd name="connsiteY2" fmla="*/ 3515557 h 3515557"/>
              <a:gd name="connsiteX0" fmla="*/ 0 w 2698811"/>
              <a:gd name="connsiteY0" fmla="*/ 0 h 2982897"/>
              <a:gd name="connsiteX1" fmla="*/ 648069 w 2698811"/>
              <a:gd name="connsiteY1" fmla="*/ 2219418 h 2982897"/>
              <a:gd name="connsiteX2" fmla="*/ 2698811 w 2698811"/>
              <a:gd name="connsiteY2" fmla="*/ 2982897 h 2982897"/>
              <a:gd name="connsiteX0" fmla="*/ 0 w 2698811"/>
              <a:gd name="connsiteY0" fmla="*/ 0 h 2982897"/>
              <a:gd name="connsiteX1" fmla="*/ 648069 w 2698811"/>
              <a:gd name="connsiteY1" fmla="*/ 2219418 h 2982897"/>
              <a:gd name="connsiteX2" fmla="*/ 2698811 w 2698811"/>
              <a:gd name="connsiteY2" fmla="*/ 2982897 h 2982897"/>
              <a:gd name="connsiteX0" fmla="*/ 0 w 3107184"/>
              <a:gd name="connsiteY0" fmla="*/ 0 h 2929630"/>
              <a:gd name="connsiteX1" fmla="*/ 648069 w 3107184"/>
              <a:gd name="connsiteY1" fmla="*/ 2219418 h 2929630"/>
              <a:gd name="connsiteX2" fmla="*/ 3107184 w 3107184"/>
              <a:gd name="connsiteY2" fmla="*/ 2929630 h 2929630"/>
              <a:gd name="connsiteX0" fmla="*/ 0 w 3107184"/>
              <a:gd name="connsiteY0" fmla="*/ 0 h 2929630"/>
              <a:gd name="connsiteX1" fmla="*/ 648069 w 3107184"/>
              <a:gd name="connsiteY1" fmla="*/ 2219418 h 2929630"/>
              <a:gd name="connsiteX2" fmla="*/ 3107184 w 3107184"/>
              <a:gd name="connsiteY2" fmla="*/ 2929630 h 2929630"/>
              <a:gd name="connsiteX0" fmla="*/ 0 w 3107184"/>
              <a:gd name="connsiteY0" fmla="*/ 0 h 2929630"/>
              <a:gd name="connsiteX1" fmla="*/ 648069 w 3107184"/>
              <a:gd name="connsiteY1" fmla="*/ 2219418 h 2929630"/>
              <a:gd name="connsiteX2" fmla="*/ 3107184 w 3107184"/>
              <a:gd name="connsiteY2" fmla="*/ 2929630 h 2929630"/>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231471"/>
              <a:gd name="connsiteY0" fmla="*/ 0 h 2885241"/>
              <a:gd name="connsiteX1" fmla="*/ 719090 w 3231471"/>
              <a:gd name="connsiteY1" fmla="*/ 2210540 h 2885241"/>
              <a:gd name="connsiteX2" fmla="*/ 3231471 w 3231471"/>
              <a:gd name="connsiteY2" fmla="*/ 2885241 h 2885241"/>
              <a:gd name="connsiteX0" fmla="*/ 0 w 3222594"/>
              <a:gd name="connsiteY0" fmla="*/ 0 h 3160449"/>
              <a:gd name="connsiteX1" fmla="*/ 710213 w 3222594"/>
              <a:gd name="connsiteY1" fmla="*/ 2485748 h 3160449"/>
              <a:gd name="connsiteX2" fmla="*/ 3222594 w 3222594"/>
              <a:gd name="connsiteY2" fmla="*/ 3160449 h 3160449"/>
              <a:gd name="connsiteX0" fmla="*/ 0 w 3240349"/>
              <a:gd name="connsiteY0" fmla="*/ 0 h 3151572"/>
              <a:gd name="connsiteX1" fmla="*/ 727968 w 3240349"/>
              <a:gd name="connsiteY1" fmla="*/ 2476871 h 3151572"/>
              <a:gd name="connsiteX2" fmla="*/ 3240349 w 3240349"/>
              <a:gd name="connsiteY2" fmla="*/ 3151572 h 3151572"/>
              <a:gd name="connsiteX0" fmla="*/ 0 w 3240349"/>
              <a:gd name="connsiteY0" fmla="*/ 0 h 3151572"/>
              <a:gd name="connsiteX1" fmla="*/ 727968 w 3240349"/>
              <a:gd name="connsiteY1" fmla="*/ 2476871 h 3151572"/>
              <a:gd name="connsiteX2" fmla="*/ 3240349 w 3240349"/>
              <a:gd name="connsiteY2" fmla="*/ 3151572 h 3151572"/>
              <a:gd name="connsiteX0" fmla="*/ 0 w 3240349"/>
              <a:gd name="connsiteY0" fmla="*/ 0 h 3151572"/>
              <a:gd name="connsiteX1" fmla="*/ 727968 w 3240349"/>
              <a:gd name="connsiteY1" fmla="*/ 2476871 h 3151572"/>
              <a:gd name="connsiteX2" fmla="*/ 3240349 w 3240349"/>
              <a:gd name="connsiteY2" fmla="*/ 3151572 h 3151572"/>
              <a:gd name="connsiteX0" fmla="*/ 0 w 3240349"/>
              <a:gd name="connsiteY0" fmla="*/ 0 h 3151572"/>
              <a:gd name="connsiteX1" fmla="*/ 754601 w 3240349"/>
              <a:gd name="connsiteY1" fmla="*/ 2441361 h 3151572"/>
              <a:gd name="connsiteX2" fmla="*/ 3240349 w 3240349"/>
              <a:gd name="connsiteY2" fmla="*/ 3151572 h 3151572"/>
            </a:gdLst>
            <a:ahLst/>
            <a:cxnLst>
              <a:cxn ang="0">
                <a:pos x="connsiteX0" y="connsiteY0"/>
              </a:cxn>
              <a:cxn ang="0">
                <a:pos x="connsiteX1" y="connsiteY1"/>
              </a:cxn>
              <a:cxn ang="0">
                <a:pos x="connsiteX2" y="connsiteY2"/>
              </a:cxn>
            </a:cxnLst>
            <a:rect l="l" t="t" r="r" b="b"/>
            <a:pathLst>
              <a:path w="3240349" h="3151572">
                <a:moveTo>
                  <a:pt x="0" y="0"/>
                </a:moveTo>
                <a:cubicBezTo>
                  <a:pt x="59924" y="284086"/>
                  <a:pt x="214543" y="1916099"/>
                  <a:pt x="754601" y="2441361"/>
                </a:cubicBezTo>
                <a:cubicBezTo>
                  <a:pt x="1294659" y="2966623"/>
                  <a:pt x="3027285" y="3141215"/>
                  <a:pt x="3240349" y="3151572"/>
                </a:cubicBezTo>
              </a:path>
            </a:pathLst>
          </a:custGeom>
          <a:noFill/>
          <a:ln w="984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リーフォーム 8"/>
          <p:cNvSpPr/>
          <p:nvPr/>
        </p:nvSpPr>
        <p:spPr>
          <a:xfrm>
            <a:off x="1908698" y="2489462"/>
            <a:ext cx="2849731" cy="3116061"/>
          </a:xfrm>
          <a:custGeom>
            <a:avLst/>
            <a:gdLst>
              <a:gd name="connsiteX0" fmla="*/ 0 w 2689934"/>
              <a:gd name="connsiteY0" fmla="*/ 0 h 3515557"/>
              <a:gd name="connsiteX1" fmla="*/ 639192 w 2689934"/>
              <a:gd name="connsiteY1" fmla="*/ 2752078 h 3515557"/>
              <a:gd name="connsiteX2" fmla="*/ 2689934 w 2689934"/>
              <a:gd name="connsiteY2" fmla="*/ 3515557 h 3515557"/>
              <a:gd name="connsiteX0" fmla="*/ 0 w 2698811"/>
              <a:gd name="connsiteY0" fmla="*/ 0 h 2982897"/>
              <a:gd name="connsiteX1" fmla="*/ 648069 w 2698811"/>
              <a:gd name="connsiteY1" fmla="*/ 2219418 h 2982897"/>
              <a:gd name="connsiteX2" fmla="*/ 2698811 w 2698811"/>
              <a:gd name="connsiteY2" fmla="*/ 2982897 h 2982897"/>
              <a:gd name="connsiteX0" fmla="*/ 0 w 2698811"/>
              <a:gd name="connsiteY0" fmla="*/ 0 h 2982897"/>
              <a:gd name="connsiteX1" fmla="*/ 648069 w 2698811"/>
              <a:gd name="connsiteY1" fmla="*/ 2219418 h 2982897"/>
              <a:gd name="connsiteX2" fmla="*/ 2698811 w 2698811"/>
              <a:gd name="connsiteY2" fmla="*/ 2982897 h 2982897"/>
              <a:gd name="connsiteX0" fmla="*/ 0 w 3107184"/>
              <a:gd name="connsiteY0" fmla="*/ 0 h 2929630"/>
              <a:gd name="connsiteX1" fmla="*/ 648069 w 3107184"/>
              <a:gd name="connsiteY1" fmla="*/ 2219418 h 2929630"/>
              <a:gd name="connsiteX2" fmla="*/ 3107184 w 3107184"/>
              <a:gd name="connsiteY2" fmla="*/ 2929630 h 2929630"/>
              <a:gd name="connsiteX0" fmla="*/ 0 w 3107184"/>
              <a:gd name="connsiteY0" fmla="*/ 0 h 2929630"/>
              <a:gd name="connsiteX1" fmla="*/ 648069 w 3107184"/>
              <a:gd name="connsiteY1" fmla="*/ 2219418 h 2929630"/>
              <a:gd name="connsiteX2" fmla="*/ 3107184 w 3107184"/>
              <a:gd name="connsiteY2" fmla="*/ 2929630 h 2929630"/>
              <a:gd name="connsiteX0" fmla="*/ 0 w 3107184"/>
              <a:gd name="connsiteY0" fmla="*/ 0 h 2929630"/>
              <a:gd name="connsiteX1" fmla="*/ 648069 w 3107184"/>
              <a:gd name="connsiteY1" fmla="*/ 2219418 h 2929630"/>
              <a:gd name="connsiteX2" fmla="*/ 3107184 w 3107184"/>
              <a:gd name="connsiteY2" fmla="*/ 2929630 h 2929630"/>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2796465"/>
              <a:gd name="connsiteY0" fmla="*/ 0 h 2938507"/>
              <a:gd name="connsiteX1" fmla="*/ 648069 w 2796465"/>
              <a:gd name="connsiteY1" fmla="*/ 2219418 h 2938507"/>
              <a:gd name="connsiteX2" fmla="*/ 2796465 w 2796465"/>
              <a:gd name="connsiteY2" fmla="*/ 2938507 h 2938507"/>
              <a:gd name="connsiteX0" fmla="*/ 0 w 2796465"/>
              <a:gd name="connsiteY0" fmla="*/ 0 h 2938507"/>
              <a:gd name="connsiteX1" fmla="*/ 932154 w 2796465"/>
              <a:gd name="connsiteY1" fmla="*/ 2095131 h 2938507"/>
              <a:gd name="connsiteX2" fmla="*/ 2796465 w 2796465"/>
              <a:gd name="connsiteY2" fmla="*/ 2938507 h 2938507"/>
              <a:gd name="connsiteX0" fmla="*/ 0 w 2849731"/>
              <a:gd name="connsiteY0" fmla="*/ 0 h 3116061"/>
              <a:gd name="connsiteX1" fmla="*/ 985420 w 2849731"/>
              <a:gd name="connsiteY1" fmla="*/ 2272685 h 3116061"/>
              <a:gd name="connsiteX2" fmla="*/ 2849731 w 2849731"/>
              <a:gd name="connsiteY2" fmla="*/ 3116061 h 3116061"/>
              <a:gd name="connsiteX0" fmla="*/ 0 w 2849731"/>
              <a:gd name="connsiteY0" fmla="*/ 0 h 3116061"/>
              <a:gd name="connsiteX1" fmla="*/ 985420 w 2849731"/>
              <a:gd name="connsiteY1" fmla="*/ 2272685 h 3116061"/>
              <a:gd name="connsiteX2" fmla="*/ 2849731 w 2849731"/>
              <a:gd name="connsiteY2" fmla="*/ 3116061 h 3116061"/>
            </a:gdLst>
            <a:ahLst/>
            <a:cxnLst>
              <a:cxn ang="0">
                <a:pos x="connsiteX0" y="connsiteY0"/>
              </a:cxn>
              <a:cxn ang="0">
                <a:pos x="connsiteX1" y="connsiteY1"/>
              </a:cxn>
              <a:cxn ang="0">
                <a:pos x="connsiteX2" y="connsiteY2"/>
              </a:cxn>
            </a:cxnLst>
            <a:rect l="l" t="t" r="r" b="b"/>
            <a:pathLst>
              <a:path w="2849731" h="3116061">
                <a:moveTo>
                  <a:pt x="0" y="0"/>
                </a:moveTo>
                <a:cubicBezTo>
                  <a:pt x="33292" y="301841"/>
                  <a:pt x="377300" y="1637932"/>
                  <a:pt x="985420" y="2272685"/>
                </a:cubicBezTo>
                <a:cubicBezTo>
                  <a:pt x="1593540" y="2907438"/>
                  <a:pt x="2636667" y="3105704"/>
                  <a:pt x="2849731" y="3116061"/>
                </a:cubicBezTo>
              </a:path>
            </a:pathLst>
          </a:custGeom>
          <a:noFill/>
          <a:ln w="98425">
            <a:solidFill>
              <a:srgbClr val="00FF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9"/>
          <p:cNvSpPr/>
          <p:nvPr/>
        </p:nvSpPr>
        <p:spPr>
          <a:xfrm>
            <a:off x="2192785" y="2009087"/>
            <a:ext cx="3835152" cy="3382391"/>
          </a:xfrm>
          <a:custGeom>
            <a:avLst/>
            <a:gdLst>
              <a:gd name="connsiteX0" fmla="*/ 0 w 2689934"/>
              <a:gd name="connsiteY0" fmla="*/ 0 h 3515557"/>
              <a:gd name="connsiteX1" fmla="*/ 639192 w 2689934"/>
              <a:gd name="connsiteY1" fmla="*/ 2752078 h 3515557"/>
              <a:gd name="connsiteX2" fmla="*/ 2689934 w 2689934"/>
              <a:gd name="connsiteY2" fmla="*/ 3515557 h 3515557"/>
              <a:gd name="connsiteX0" fmla="*/ 0 w 2698811"/>
              <a:gd name="connsiteY0" fmla="*/ 0 h 2982897"/>
              <a:gd name="connsiteX1" fmla="*/ 648069 w 2698811"/>
              <a:gd name="connsiteY1" fmla="*/ 2219418 h 2982897"/>
              <a:gd name="connsiteX2" fmla="*/ 2698811 w 2698811"/>
              <a:gd name="connsiteY2" fmla="*/ 2982897 h 2982897"/>
              <a:gd name="connsiteX0" fmla="*/ 0 w 2698811"/>
              <a:gd name="connsiteY0" fmla="*/ 0 h 2982897"/>
              <a:gd name="connsiteX1" fmla="*/ 648069 w 2698811"/>
              <a:gd name="connsiteY1" fmla="*/ 2219418 h 2982897"/>
              <a:gd name="connsiteX2" fmla="*/ 2698811 w 2698811"/>
              <a:gd name="connsiteY2" fmla="*/ 2982897 h 2982897"/>
              <a:gd name="connsiteX0" fmla="*/ 0 w 3107184"/>
              <a:gd name="connsiteY0" fmla="*/ 0 h 2929630"/>
              <a:gd name="connsiteX1" fmla="*/ 648069 w 3107184"/>
              <a:gd name="connsiteY1" fmla="*/ 2219418 h 2929630"/>
              <a:gd name="connsiteX2" fmla="*/ 3107184 w 3107184"/>
              <a:gd name="connsiteY2" fmla="*/ 2929630 h 2929630"/>
              <a:gd name="connsiteX0" fmla="*/ 0 w 3107184"/>
              <a:gd name="connsiteY0" fmla="*/ 0 h 2929630"/>
              <a:gd name="connsiteX1" fmla="*/ 648069 w 3107184"/>
              <a:gd name="connsiteY1" fmla="*/ 2219418 h 2929630"/>
              <a:gd name="connsiteX2" fmla="*/ 3107184 w 3107184"/>
              <a:gd name="connsiteY2" fmla="*/ 2929630 h 2929630"/>
              <a:gd name="connsiteX0" fmla="*/ 0 w 3107184"/>
              <a:gd name="connsiteY0" fmla="*/ 0 h 2929630"/>
              <a:gd name="connsiteX1" fmla="*/ 648069 w 3107184"/>
              <a:gd name="connsiteY1" fmla="*/ 2219418 h 2929630"/>
              <a:gd name="connsiteX2" fmla="*/ 3107184 w 3107184"/>
              <a:gd name="connsiteY2" fmla="*/ 2929630 h 2929630"/>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2796465"/>
              <a:gd name="connsiteY0" fmla="*/ 0 h 2938507"/>
              <a:gd name="connsiteX1" fmla="*/ 648069 w 2796465"/>
              <a:gd name="connsiteY1" fmla="*/ 2219418 h 2938507"/>
              <a:gd name="connsiteX2" fmla="*/ 2796465 w 2796465"/>
              <a:gd name="connsiteY2" fmla="*/ 2938507 h 2938507"/>
              <a:gd name="connsiteX0" fmla="*/ 0 w 2796465"/>
              <a:gd name="connsiteY0" fmla="*/ 0 h 2938507"/>
              <a:gd name="connsiteX1" fmla="*/ 932154 w 2796465"/>
              <a:gd name="connsiteY1" fmla="*/ 2095131 h 2938507"/>
              <a:gd name="connsiteX2" fmla="*/ 2796465 w 2796465"/>
              <a:gd name="connsiteY2" fmla="*/ 2938507 h 2938507"/>
              <a:gd name="connsiteX0" fmla="*/ 0 w 2849731"/>
              <a:gd name="connsiteY0" fmla="*/ 0 h 3116061"/>
              <a:gd name="connsiteX1" fmla="*/ 985420 w 2849731"/>
              <a:gd name="connsiteY1" fmla="*/ 2272685 h 3116061"/>
              <a:gd name="connsiteX2" fmla="*/ 2849731 w 2849731"/>
              <a:gd name="connsiteY2" fmla="*/ 3116061 h 3116061"/>
              <a:gd name="connsiteX0" fmla="*/ 0 w 2849731"/>
              <a:gd name="connsiteY0" fmla="*/ 0 h 3116061"/>
              <a:gd name="connsiteX1" fmla="*/ 985420 w 2849731"/>
              <a:gd name="connsiteY1" fmla="*/ 2272685 h 3116061"/>
              <a:gd name="connsiteX2" fmla="*/ 2849731 w 2849731"/>
              <a:gd name="connsiteY2" fmla="*/ 3116061 h 3116061"/>
              <a:gd name="connsiteX0" fmla="*/ 0 w 4456589"/>
              <a:gd name="connsiteY0" fmla="*/ 0 h 2920752"/>
              <a:gd name="connsiteX1" fmla="*/ 2592278 w 4456589"/>
              <a:gd name="connsiteY1" fmla="*/ 2077376 h 2920752"/>
              <a:gd name="connsiteX2" fmla="*/ 4456589 w 4456589"/>
              <a:gd name="connsiteY2" fmla="*/ 2920752 h 2920752"/>
              <a:gd name="connsiteX0" fmla="*/ 0 w 3835152"/>
              <a:gd name="connsiteY0" fmla="*/ 0 h 3382391"/>
              <a:gd name="connsiteX1" fmla="*/ 1970841 w 3835152"/>
              <a:gd name="connsiteY1" fmla="*/ 2539015 h 3382391"/>
              <a:gd name="connsiteX2" fmla="*/ 3835152 w 3835152"/>
              <a:gd name="connsiteY2" fmla="*/ 3382391 h 3382391"/>
              <a:gd name="connsiteX0" fmla="*/ 0 w 3835152"/>
              <a:gd name="connsiteY0" fmla="*/ 0 h 3382391"/>
              <a:gd name="connsiteX1" fmla="*/ 1633489 w 3835152"/>
              <a:gd name="connsiteY1" fmla="*/ 2716568 h 3382391"/>
              <a:gd name="connsiteX2" fmla="*/ 3835152 w 3835152"/>
              <a:gd name="connsiteY2" fmla="*/ 3382391 h 3382391"/>
              <a:gd name="connsiteX0" fmla="*/ 0 w 3835152"/>
              <a:gd name="connsiteY0" fmla="*/ 0 h 3382391"/>
              <a:gd name="connsiteX1" fmla="*/ 1260627 w 3835152"/>
              <a:gd name="connsiteY1" fmla="*/ 2308195 h 3382391"/>
              <a:gd name="connsiteX2" fmla="*/ 3835152 w 3835152"/>
              <a:gd name="connsiteY2" fmla="*/ 3382391 h 3382391"/>
              <a:gd name="connsiteX0" fmla="*/ 0 w 3835152"/>
              <a:gd name="connsiteY0" fmla="*/ 0 h 3382391"/>
              <a:gd name="connsiteX1" fmla="*/ 1287260 w 3835152"/>
              <a:gd name="connsiteY1" fmla="*/ 2370339 h 3382391"/>
              <a:gd name="connsiteX2" fmla="*/ 3835152 w 3835152"/>
              <a:gd name="connsiteY2" fmla="*/ 3382391 h 3382391"/>
            </a:gdLst>
            <a:ahLst/>
            <a:cxnLst>
              <a:cxn ang="0">
                <a:pos x="connsiteX0" y="connsiteY0"/>
              </a:cxn>
              <a:cxn ang="0">
                <a:pos x="connsiteX1" y="connsiteY1"/>
              </a:cxn>
              <a:cxn ang="0">
                <a:pos x="connsiteX2" y="connsiteY2"/>
              </a:cxn>
            </a:cxnLst>
            <a:rect l="l" t="t" r="r" b="b"/>
            <a:pathLst>
              <a:path w="3835152" h="3382391">
                <a:moveTo>
                  <a:pt x="0" y="0"/>
                </a:moveTo>
                <a:cubicBezTo>
                  <a:pt x="33292" y="301841"/>
                  <a:pt x="648068" y="1806607"/>
                  <a:pt x="1287260" y="2370339"/>
                </a:cubicBezTo>
                <a:cubicBezTo>
                  <a:pt x="1926452" y="2934071"/>
                  <a:pt x="3622088" y="3372034"/>
                  <a:pt x="3835152" y="3382391"/>
                </a:cubicBezTo>
              </a:path>
            </a:pathLst>
          </a:custGeom>
          <a:noFill/>
          <a:ln w="98425">
            <a:solidFill>
              <a:srgbClr val="FFFF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p:nvSpPr>
        <p:spPr>
          <a:xfrm>
            <a:off x="2607318" y="1836335"/>
            <a:ext cx="2767684" cy="2818659"/>
          </a:xfrm>
          <a:custGeom>
            <a:avLst/>
            <a:gdLst>
              <a:gd name="connsiteX0" fmla="*/ 0 w 2689934"/>
              <a:gd name="connsiteY0" fmla="*/ 0 h 3515557"/>
              <a:gd name="connsiteX1" fmla="*/ 639192 w 2689934"/>
              <a:gd name="connsiteY1" fmla="*/ 2752078 h 3515557"/>
              <a:gd name="connsiteX2" fmla="*/ 2689934 w 2689934"/>
              <a:gd name="connsiteY2" fmla="*/ 3515557 h 3515557"/>
              <a:gd name="connsiteX0" fmla="*/ 0 w 2698811"/>
              <a:gd name="connsiteY0" fmla="*/ 0 h 2982897"/>
              <a:gd name="connsiteX1" fmla="*/ 648069 w 2698811"/>
              <a:gd name="connsiteY1" fmla="*/ 2219418 h 2982897"/>
              <a:gd name="connsiteX2" fmla="*/ 2698811 w 2698811"/>
              <a:gd name="connsiteY2" fmla="*/ 2982897 h 2982897"/>
              <a:gd name="connsiteX0" fmla="*/ 0 w 2698811"/>
              <a:gd name="connsiteY0" fmla="*/ 0 h 2982897"/>
              <a:gd name="connsiteX1" fmla="*/ 648069 w 2698811"/>
              <a:gd name="connsiteY1" fmla="*/ 2219418 h 2982897"/>
              <a:gd name="connsiteX2" fmla="*/ 2698811 w 2698811"/>
              <a:gd name="connsiteY2" fmla="*/ 2982897 h 2982897"/>
              <a:gd name="connsiteX0" fmla="*/ 0 w 3107184"/>
              <a:gd name="connsiteY0" fmla="*/ 0 h 2929630"/>
              <a:gd name="connsiteX1" fmla="*/ 648069 w 3107184"/>
              <a:gd name="connsiteY1" fmla="*/ 2219418 h 2929630"/>
              <a:gd name="connsiteX2" fmla="*/ 3107184 w 3107184"/>
              <a:gd name="connsiteY2" fmla="*/ 2929630 h 2929630"/>
              <a:gd name="connsiteX0" fmla="*/ 0 w 3107184"/>
              <a:gd name="connsiteY0" fmla="*/ 0 h 2929630"/>
              <a:gd name="connsiteX1" fmla="*/ 648069 w 3107184"/>
              <a:gd name="connsiteY1" fmla="*/ 2219418 h 2929630"/>
              <a:gd name="connsiteX2" fmla="*/ 3107184 w 3107184"/>
              <a:gd name="connsiteY2" fmla="*/ 2929630 h 2929630"/>
              <a:gd name="connsiteX0" fmla="*/ 0 w 3107184"/>
              <a:gd name="connsiteY0" fmla="*/ 0 h 2929630"/>
              <a:gd name="connsiteX1" fmla="*/ 648069 w 3107184"/>
              <a:gd name="connsiteY1" fmla="*/ 2219418 h 2929630"/>
              <a:gd name="connsiteX2" fmla="*/ 3107184 w 3107184"/>
              <a:gd name="connsiteY2" fmla="*/ 2929630 h 2929630"/>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3160450"/>
              <a:gd name="connsiteY0" fmla="*/ 0 h 2894119"/>
              <a:gd name="connsiteX1" fmla="*/ 648069 w 3160450"/>
              <a:gd name="connsiteY1" fmla="*/ 2219418 h 2894119"/>
              <a:gd name="connsiteX2" fmla="*/ 3160450 w 3160450"/>
              <a:gd name="connsiteY2" fmla="*/ 2894119 h 2894119"/>
              <a:gd name="connsiteX0" fmla="*/ 0 w 2796465"/>
              <a:gd name="connsiteY0" fmla="*/ 0 h 2938507"/>
              <a:gd name="connsiteX1" fmla="*/ 648069 w 2796465"/>
              <a:gd name="connsiteY1" fmla="*/ 2219418 h 2938507"/>
              <a:gd name="connsiteX2" fmla="*/ 2796465 w 2796465"/>
              <a:gd name="connsiteY2" fmla="*/ 2938507 h 2938507"/>
              <a:gd name="connsiteX0" fmla="*/ 0 w 2796465"/>
              <a:gd name="connsiteY0" fmla="*/ 0 h 2938507"/>
              <a:gd name="connsiteX1" fmla="*/ 932154 w 2796465"/>
              <a:gd name="connsiteY1" fmla="*/ 2095131 h 2938507"/>
              <a:gd name="connsiteX2" fmla="*/ 2796465 w 2796465"/>
              <a:gd name="connsiteY2" fmla="*/ 2938507 h 2938507"/>
              <a:gd name="connsiteX0" fmla="*/ 0 w 2849731"/>
              <a:gd name="connsiteY0" fmla="*/ 0 h 3116061"/>
              <a:gd name="connsiteX1" fmla="*/ 985420 w 2849731"/>
              <a:gd name="connsiteY1" fmla="*/ 2272685 h 3116061"/>
              <a:gd name="connsiteX2" fmla="*/ 2849731 w 2849731"/>
              <a:gd name="connsiteY2" fmla="*/ 3116061 h 3116061"/>
              <a:gd name="connsiteX0" fmla="*/ 0 w 2849731"/>
              <a:gd name="connsiteY0" fmla="*/ 0 h 3116061"/>
              <a:gd name="connsiteX1" fmla="*/ 985420 w 2849731"/>
              <a:gd name="connsiteY1" fmla="*/ 2272685 h 3116061"/>
              <a:gd name="connsiteX2" fmla="*/ 2849731 w 2849731"/>
              <a:gd name="connsiteY2" fmla="*/ 3116061 h 3116061"/>
              <a:gd name="connsiteX0" fmla="*/ 0 w 4456589"/>
              <a:gd name="connsiteY0" fmla="*/ 0 h 2920752"/>
              <a:gd name="connsiteX1" fmla="*/ 2592278 w 4456589"/>
              <a:gd name="connsiteY1" fmla="*/ 2077376 h 2920752"/>
              <a:gd name="connsiteX2" fmla="*/ 4456589 w 4456589"/>
              <a:gd name="connsiteY2" fmla="*/ 2920752 h 2920752"/>
              <a:gd name="connsiteX0" fmla="*/ 0 w 3835152"/>
              <a:gd name="connsiteY0" fmla="*/ 0 h 3382391"/>
              <a:gd name="connsiteX1" fmla="*/ 1970841 w 3835152"/>
              <a:gd name="connsiteY1" fmla="*/ 2539015 h 3382391"/>
              <a:gd name="connsiteX2" fmla="*/ 3835152 w 3835152"/>
              <a:gd name="connsiteY2" fmla="*/ 3382391 h 3382391"/>
              <a:gd name="connsiteX0" fmla="*/ 0 w 3835152"/>
              <a:gd name="connsiteY0" fmla="*/ 0 h 3382391"/>
              <a:gd name="connsiteX1" fmla="*/ 1633489 w 3835152"/>
              <a:gd name="connsiteY1" fmla="*/ 2716568 h 3382391"/>
              <a:gd name="connsiteX2" fmla="*/ 3835152 w 3835152"/>
              <a:gd name="connsiteY2" fmla="*/ 3382391 h 3382391"/>
              <a:gd name="connsiteX0" fmla="*/ 0 w 3835152"/>
              <a:gd name="connsiteY0" fmla="*/ 0 h 3382391"/>
              <a:gd name="connsiteX1" fmla="*/ 1260627 w 3835152"/>
              <a:gd name="connsiteY1" fmla="*/ 2308195 h 3382391"/>
              <a:gd name="connsiteX2" fmla="*/ 3835152 w 3835152"/>
              <a:gd name="connsiteY2" fmla="*/ 3382391 h 3382391"/>
              <a:gd name="connsiteX0" fmla="*/ 0 w 3835152"/>
              <a:gd name="connsiteY0" fmla="*/ 0 h 3382391"/>
              <a:gd name="connsiteX1" fmla="*/ 1287260 w 3835152"/>
              <a:gd name="connsiteY1" fmla="*/ 2370339 h 3382391"/>
              <a:gd name="connsiteX2" fmla="*/ 3835152 w 3835152"/>
              <a:gd name="connsiteY2" fmla="*/ 3382391 h 3382391"/>
              <a:gd name="connsiteX0" fmla="*/ 0 w 3932806"/>
              <a:gd name="connsiteY0" fmla="*/ 0 h 3275859"/>
              <a:gd name="connsiteX1" fmla="*/ 1384914 w 3932806"/>
              <a:gd name="connsiteY1" fmla="*/ 2263807 h 3275859"/>
              <a:gd name="connsiteX2" fmla="*/ 3932806 w 3932806"/>
              <a:gd name="connsiteY2" fmla="*/ 3275859 h 3275859"/>
              <a:gd name="connsiteX0" fmla="*/ 0 w 3932806"/>
              <a:gd name="connsiteY0" fmla="*/ 0 h 3275859"/>
              <a:gd name="connsiteX1" fmla="*/ 1500324 w 3932806"/>
              <a:gd name="connsiteY1" fmla="*/ 2299318 h 3275859"/>
              <a:gd name="connsiteX2" fmla="*/ 3932806 w 3932806"/>
              <a:gd name="connsiteY2" fmla="*/ 3275859 h 3275859"/>
              <a:gd name="connsiteX0" fmla="*/ 0 w 2693942"/>
              <a:gd name="connsiteY0" fmla="*/ 0 h 2848156"/>
              <a:gd name="connsiteX1" fmla="*/ 1500324 w 2693942"/>
              <a:gd name="connsiteY1" fmla="*/ 2299318 h 2848156"/>
              <a:gd name="connsiteX2" fmla="*/ 2693942 w 2693942"/>
              <a:gd name="connsiteY2" fmla="*/ 2848156 h 2848156"/>
              <a:gd name="connsiteX0" fmla="*/ 0 w 2693942"/>
              <a:gd name="connsiteY0" fmla="*/ 0 h 2848156"/>
              <a:gd name="connsiteX1" fmla="*/ 1500324 w 2693942"/>
              <a:gd name="connsiteY1" fmla="*/ 2299318 h 2848156"/>
              <a:gd name="connsiteX2" fmla="*/ 2693942 w 2693942"/>
              <a:gd name="connsiteY2" fmla="*/ 2848156 h 2848156"/>
              <a:gd name="connsiteX0" fmla="*/ 0 w 2693942"/>
              <a:gd name="connsiteY0" fmla="*/ 0 h 2848156"/>
              <a:gd name="connsiteX1" fmla="*/ 1456078 w 2693942"/>
              <a:gd name="connsiteY1" fmla="*/ 2137085 h 2848156"/>
              <a:gd name="connsiteX2" fmla="*/ 2693942 w 2693942"/>
              <a:gd name="connsiteY2" fmla="*/ 2848156 h 2848156"/>
              <a:gd name="connsiteX0" fmla="*/ 0 w 2767684"/>
              <a:gd name="connsiteY0" fmla="*/ 0 h 2818659"/>
              <a:gd name="connsiteX1" fmla="*/ 1529820 w 2767684"/>
              <a:gd name="connsiteY1" fmla="*/ 2107588 h 2818659"/>
              <a:gd name="connsiteX2" fmla="*/ 2767684 w 2767684"/>
              <a:gd name="connsiteY2" fmla="*/ 2818659 h 2818659"/>
              <a:gd name="connsiteX0" fmla="*/ 0 w 2767684"/>
              <a:gd name="connsiteY0" fmla="*/ 0 h 2818659"/>
              <a:gd name="connsiteX1" fmla="*/ 1529820 w 2767684"/>
              <a:gd name="connsiteY1" fmla="*/ 2107588 h 2818659"/>
              <a:gd name="connsiteX2" fmla="*/ 2767684 w 2767684"/>
              <a:gd name="connsiteY2" fmla="*/ 2818659 h 2818659"/>
              <a:gd name="connsiteX0" fmla="*/ 0 w 2767684"/>
              <a:gd name="connsiteY0" fmla="*/ 0 h 2818659"/>
              <a:gd name="connsiteX1" fmla="*/ 1529820 w 2767684"/>
              <a:gd name="connsiteY1" fmla="*/ 2107588 h 2818659"/>
              <a:gd name="connsiteX2" fmla="*/ 2767684 w 2767684"/>
              <a:gd name="connsiteY2" fmla="*/ 2818659 h 2818659"/>
              <a:gd name="connsiteX0" fmla="*/ 0 w 2767684"/>
              <a:gd name="connsiteY0" fmla="*/ 0 h 2818659"/>
              <a:gd name="connsiteX1" fmla="*/ 1529820 w 2767684"/>
              <a:gd name="connsiteY1" fmla="*/ 2107588 h 2818659"/>
              <a:gd name="connsiteX2" fmla="*/ 2767684 w 2767684"/>
              <a:gd name="connsiteY2" fmla="*/ 2818659 h 2818659"/>
              <a:gd name="connsiteX0" fmla="*/ 0 w 2767684"/>
              <a:gd name="connsiteY0" fmla="*/ 0 h 2818659"/>
              <a:gd name="connsiteX1" fmla="*/ 1529820 w 2767684"/>
              <a:gd name="connsiteY1" fmla="*/ 2107588 h 2818659"/>
              <a:gd name="connsiteX2" fmla="*/ 2767684 w 2767684"/>
              <a:gd name="connsiteY2" fmla="*/ 2818659 h 2818659"/>
              <a:gd name="connsiteX0" fmla="*/ 0 w 2767684"/>
              <a:gd name="connsiteY0" fmla="*/ 0 h 2818659"/>
              <a:gd name="connsiteX1" fmla="*/ 1411833 w 2767684"/>
              <a:gd name="connsiteY1" fmla="*/ 2019098 h 2818659"/>
              <a:gd name="connsiteX2" fmla="*/ 2767684 w 2767684"/>
              <a:gd name="connsiteY2" fmla="*/ 2818659 h 2818659"/>
              <a:gd name="connsiteX0" fmla="*/ 0 w 2767684"/>
              <a:gd name="connsiteY0" fmla="*/ 0 h 2818659"/>
              <a:gd name="connsiteX1" fmla="*/ 1411833 w 2767684"/>
              <a:gd name="connsiteY1" fmla="*/ 2019098 h 2818659"/>
              <a:gd name="connsiteX2" fmla="*/ 2767684 w 2767684"/>
              <a:gd name="connsiteY2" fmla="*/ 2818659 h 2818659"/>
              <a:gd name="connsiteX0" fmla="*/ 0 w 2767684"/>
              <a:gd name="connsiteY0" fmla="*/ 0 h 2818659"/>
              <a:gd name="connsiteX1" fmla="*/ 1279098 w 2767684"/>
              <a:gd name="connsiteY1" fmla="*/ 1974852 h 2818659"/>
              <a:gd name="connsiteX2" fmla="*/ 2767684 w 2767684"/>
              <a:gd name="connsiteY2" fmla="*/ 2818659 h 2818659"/>
              <a:gd name="connsiteX0" fmla="*/ 0 w 2767684"/>
              <a:gd name="connsiteY0" fmla="*/ 0 h 2818659"/>
              <a:gd name="connsiteX1" fmla="*/ 1279098 w 2767684"/>
              <a:gd name="connsiteY1" fmla="*/ 1974852 h 2818659"/>
              <a:gd name="connsiteX2" fmla="*/ 2767684 w 2767684"/>
              <a:gd name="connsiteY2" fmla="*/ 2818659 h 2818659"/>
              <a:gd name="connsiteX0" fmla="*/ 0 w 2767684"/>
              <a:gd name="connsiteY0" fmla="*/ 0 h 2818659"/>
              <a:gd name="connsiteX1" fmla="*/ 1279098 w 2767684"/>
              <a:gd name="connsiteY1" fmla="*/ 2033845 h 2818659"/>
              <a:gd name="connsiteX2" fmla="*/ 2767684 w 2767684"/>
              <a:gd name="connsiteY2" fmla="*/ 2818659 h 2818659"/>
              <a:gd name="connsiteX0" fmla="*/ 0 w 2767684"/>
              <a:gd name="connsiteY0" fmla="*/ 0 h 2818659"/>
              <a:gd name="connsiteX1" fmla="*/ 1279098 w 2767684"/>
              <a:gd name="connsiteY1" fmla="*/ 2033845 h 2818659"/>
              <a:gd name="connsiteX2" fmla="*/ 2767684 w 2767684"/>
              <a:gd name="connsiteY2" fmla="*/ 2818659 h 2818659"/>
              <a:gd name="connsiteX0" fmla="*/ 0 w 2767684"/>
              <a:gd name="connsiteY0" fmla="*/ 0 h 2818659"/>
              <a:gd name="connsiteX1" fmla="*/ 1279098 w 2767684"/>
              <a:gd name="connsiteY1" fmla="*/ 2033845 h 2818659"/>
              <a:gd name="connsiteX2" fmla="*/ 2767684 w 2767684"/>
              <a:gd name="connsiteY2" fmla="*/ 2818659 h 2818659"/>
              <a:gd name="connsiteX0" fmla="*/ 0 w 2767684"/>
              <a:gd name="connsiteY0" fmla="*/ 0 h 2818659"/>
              <a:gd name="connsiteX1" fmla="*/ 1264350 w 2767684"/>
              <a:gd name="connsiteY1" fmla="*/ 1827368 h 2818659"/>
              <a:gd name="connsiteX2" fmla="*/ 2767684 w 2767684"/>
              <a:gd name="connsiteY2" fmla="*/ 2818659 h 2818659"/>
              <a:gd name="connsiteX0" fmla="*/ 0 w 2767684"/>
              <a:gd name="connsiteY0" fmla="*/ 0 h 2818659"/>
              <a:gd name="connsiteX1" fmla="*/ 1249601 w 2767684"/>
              <a:gd name="connsiteY1" fmla="*/ 1915858 h 2818659"/>
              <a:gd name="connsiteX2" fmla="*/ 2767684 w 2767684"/>
              <a:gd name="connsiteY2" fmla="*/ 2818659 h 2818659"/>
            </a:gdLst>
            <a:ahLst/>
            <a:cxnLst>
              <a:cxn ang="0">
                <a:pos x="connsiteX0" y="connsiteY0"/>
              </a:cxn>
              <a:cxn ang="0">
                <a:pos x="connsiteX1" y="connsiteY1"/>
              </a:cxn>
              <a:cxn ang="0">
                <a:pos x="connsiteX2" y="connsiteY2"/>
              </a:cxn>
            </a:cxnLst>
            <a:rect l="l" t="t" r="r" b="b"/>
            <a:pathLst>
              <a:path w="2767684" h="2818659">
                <a:moveTo>
                  <a:pt x="0" y="0"/>
                </a:moveTo>
                <a:cubicBezTo>
                  <a:pt x="92286" y="301841"/>
                  <a:pt x="623631" y="1310888"/>
                  <a:pt x="1249601" y="1915858"/>
                </a:cubicBezTo>
                <a:cubicBezTo>
                  <a:pt x="1875571" y="2520828"/>
                  <a:pt x="2495626" y="2764056"/>
                  <a:pt x="2767684" y="2818659"/>
                </a:cubicBezTo>
              </a:path>
            </a:pathLst>
          </a:custGeom>
          <a:noFill/>
          <a:ln w="98425">
            <a:solidFill>
              <a:srgbClr val="00B0F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1060881" y="1762447"/>
            <a:ext cx="5144609" cy="4826779"/>
            <a:chOff x="1060881" y="1762447"/>
            <a:chExt cx="5144609" cy="4826779"/>
          </a:xfrm>
        </p:grpSpPr>
        <p:sp>
          <p:nvSpPr>
            <p:cNvPr id="3" name="下矢印 2"/>
            <p:cNvSpPr/>
            <p:nvPr/>
          </p:nvSpPr>
          <p:spPr>
            <a:xfrm>
              <a:off x="3333564" y="2152946"/>
              <a:ext cx="452761" cy="719091"/>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09277" y="1762447"/>
              <a:ext cx="2996213" cy="369332"/>
            </a:xfrm>
            <a:prstGeom prst="rect">
              <a:avLst/>
            </a:prstGeom>
            <a:noFill/>
          </p:spPr>
          <p:txBody>
            <a:bodyPr wrap="square" rtlCol="0">
              <a:spAutoFit/>
            </a:bodyPr>
            <a:lstStyle/>
            <a:p>
              <a:r>
                <a:rPr kumimoji="1" lang="ja-JP" altLang="en-US" smtClean="0"/>
                <a:t>圧縮されにく</a:t>
              </a:r>
              <a:r>
                <a:rPr kumimoji="1" lang="ja-JP" altLang="en-US"/>
                <a:t>い</a:t>
              </a:r>
              <a:r>
                <a:rPr kumimoji="1" lang="ja-JP" altLang="en-US" smtClean="0"/>
                <a:t>ファイル？</a:t>
              </a:r>
            </a:p>
          </p:txBody>
        </p:sp>
        <p:sp>
          <p:nvSpPr>
            <p:cNvPr id="6" name="上矢印 5"/>
            <p:cNvSpPr/>
            <p:nvPr/>
          </p:nvSpPr>
          <p:spPr>
            <a:xfrm>
              <a:off x="2681060" y="5666346"/>
              <a:ext cx="439443" cy="417249"/>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060881" y="6219894"/>
              <a:ext cx="304948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mtClean="0"/>
                <a:t>圧縮されやす</a:t>
              </a:r>
              <a:r>
                <a:rPr kumimoji="1" lang="ja-JP" altLang="en-US"/>
                <a:t>い</a:t>
              </a:r>
              <a:r>
                <a:rPr kumimoji="1" lang="ja-JP" altLang="en-US" smtClean="0"/>
                <a:t>ファイル？</a:t>
              </a:r>
            </a:p>
          </p:txBody>
        </p:sp>
      </p:grpSp>
    </p:spTree>
    <p:extLst>
      <p:ext uri="{BB962C8B-B14F-4D97-AF65-F5344CB8AC3E}">
        <p14:creationId xmlns:p14="http://schemas.microsoft.com/office/powerpoint/2010/main" val="25630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125572" y="3977640"/>
            <a:ext cx="5737740" cy="389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110" name="表 109"/>
          <p:cNvGraphicFramePr>
            <a:graphicFrameLocks noGrp="1"/>
          </p:cNvGraphicFramePr>
          <p:nvPr>
            <p:extLst>
              <p:ext uri="{D42A27DB-BD31-4B8C-83A1-F6EECF244321}">
                <p14:modId xmlns:p14="http://schemas.microsoft.com/office/powerpoint/2010/main" val="3736041466"/>
              </p:ext>
            </p:extLst>
          </p:nvPr>
        </p:nvGraphicFramePr>
        <p:xfrm>
          <a:off x="7192379" y="3893820"/>
          <a:ext cx="1414019" cy="1483360"/>
        </p:xfrm>
        <a:graphic>
          <a:graphicData uri="http://schemas.openxmlformats.org/drawingml/2006/table">
            <a:tbl>
              <a:tblPr firstRow="1">
                <a:tableStyleId>{793D81CF-94F2-401A-BA57-92F5A7B2D0C5}</a:tableStyleId>
              </a:tblPr>
              <a:tblGrid>
                <a:gridCol w="688150">
                  <a:extLst>
                    <a:ext uri="{9D8B030D-6E8A-4147-A177-3AD203B41FA5}">
                      <a16:colId xmlns:a16="http://schemas.microsoft.com/office/drawing/2014/main" val="2044678107"/>
                    </a:ext>
                  </a:extLst>
                </a:gridCol>
                <a:gridCol w="725869">
                  <a:extLst>
                    <a:ext uri="{9D8B030D-6E8A-4147-A177-3AD203B41FA5}">
                      <a16:colId xmlns:a16="http://schemas.microsoft.com/office/drawing/2014/main" val="4198232642"/>
                    </a:ext>
                  </a:extLst>
                </a:gridCol>
              </a:tblGrid>
              <a:tr h="370840">
                <a:tc>
                  <a:txBody>
                    <a:bodyPr/>
                    <a:lstStyle/>
                    <a:p>
                      <a:r>
                        <a:rPr kumimoji="1" lang="en-US" altLang="ja-JP" smtClean="0"/>
                        <a:t>code</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word</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1620"/>
                  </a:ext>
                </a:extLst>
              </a:tr>
              <a:tr h="370840">
                <a:tc>
                  <a:txBody>
                    <a:bodyPr/>
                    <a:lstStyle/>
                    <a:p>
                      <a:r>
                        <a:rPr kumimoji="1" lang="en-US" altLang="ja-JP" smtClean="0"/>
                        <a:t>A</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abc</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972853"/>
                  </a:ext>
                </a:extLst>
              </a:tr>
              <a:tr h="370840">
                <a:tc>
                  <a:txBody>
                    <a:bodyPr/>
                    <a:lstStyle/>
                    <a:p>
                      <a:r>
                        <a:rPr kumimoji="1" lang="en-US" altLang="ja-JP" smtClean="0"/>
                        <a:t>B</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bc</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4529802"/>
                  </a:ext>
                </a:extLst>
              </a:tr>
              <a:tr h="370840">
                <a:tc>
                  <a:txBody>
                    <a:bodyPr/>
                    <a:lstStyle/>
                    <a:p>
                      <a:r>
                        <a:rPr kumimoji="1" lang="en-US" altLang="ja-JP" smtClean="0"/>
                        <a:t>C</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ddd</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599070"/>
                  </a:ext>
                </a:extLst>
              </a:tr>
            </a:tbl>
          </a:graphicData>
        </a:graphic>
      </p:graphicFrame>
      <mc:AlternateContent xmlns:mc="http://schemas.openxmlformats.org/markup-compatibility/2006" xmlns:a14="http://schemas.microsoft.com/office/drawing/2010/main">
        <mc:Choice Requires="a14">
          <p:sp>
            <p:nvSpPr>
              <p:cNvPr id="111" name="テキスト ボックス 110"/>
              <p:cNvSpPr txBox="1"/>
              <p:nvPr/>
            </p:nvSpPr>
            <p:spPr>
              <a:xfrm>
                <a:off x="7132415" y="3493710"/>
                <a:ext cx="1533946" cy="400110"/>
              </a:xfrm>
              <a:prstGeom prst="rect">
                <a:avLst/>
              </a:prstGeom>
              <a:noFill/>
            </p:spPr>
            <p:txBody>
              <a:bodyPr wrap="none" rtlCol="0">
                <a:spAutoFit/>
              </a:bodyPr>
              <a:lstStyle/>
              <a:p>
                <a:r>
                  <a:rPr kumimoji="1" lang="en-US" altLang="ja-JP" sz="2000" smtClean="0"/>
                  <a:t>Dictionary</a:t>
                </a:r>
                <a:r>
                  <a:rPr kumimoji="1" lang="en-US" altLang="ja-JP" sz="2000" b="1" smtClean="0"/>
                  <a:t> </a:t>
                </a:r>
                <a14:m>
                  <m:oMath xmlns:m="http://schemas.openxmlformats.org/officeDocument/2006/math">
                    <m:r>
                      <a:rPr kumimoji="1" lang="en-US" altLang="ja-JP" sz="2000" b="0" i="1" smtClean="0">
                        <a:latin typeface="Cambria Math" panose="02040503050406030204" pitchFamily="18" charset="0"/>
                      </a:rPr>
                      <m:t>𝐷</m:t>
                    </m:r>
                  </m:oMath>
                </a14:m>
                <a:endParaRPr kumimoji="1" lang="ja-JP" altLang="en-US" sz="200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7132415" y="3493710"/>
                <a:ext cx="1533946" cy="400110"/>
              </a:xfrm>
              <a:prstGeom prst="rect">
                <a:avLst/>
              </a:prstGeom>
              <a:blipFill>
                <a:blip r:embed="rId6"/>
                <a:stretch>
                  <a:fillRect l="-3968" t="-7576" b="-25758"/>
                </a:stretch>
              </a:blipFill>
            </p:spPr>
            <p:txBody>
              <a:bodyPr/>
              <a:lstStyle/>
              <a:p>
                <a:r>
                  <a:rPr lang="ja-JP" altLang="en-US">
                    <a:noFill/>
                  </a:rPr>
                  <a:t> </a:t>
                </a:r>
              </a:p>
            </p:txBody>
          </p:sp>
        </mc:Fallback>
      </mc:AlternateContent>
      <p:grpSp>
        <p:nvGrpSpPr>
          <p:cNvPr id="3" name="グループ化 2"/>
          <p:cNvGrpSpPr/>
          <p:nvPr/>
        </p:nvGrpSpPr>
        <p:grpSpPr>
          <a:xfrm>
            <a:off x="0" y="3893820"/>
            <a:ext cx="6870504" cy="1542353"/>
            <a:chOff x="-12653" y="2346515"/>
            <a:chExt cx="6870504" cy="1312259"/>
          </a:xfrm>
        </p:grpSpPr>
        <p:grpSp>
          <p:nvGrpSpPr>
            <p:cNvPr id="59" name="グループ化 58"/>
            <p:cNvGrpSpPr/>
            <p:nvPr/>
          </p:nvGrpSpPr>
          <p:grpSpPr>
            <a:xfrm>
              <a:off x="1112919" y="2358206"/>
              <a:ext cx="5744932" cy="1300568"/>
              <a:chOff x="3873414" y="1350999"/>
              <a:chExt cx="6397240" cy="1116001"/>
            </a:xfrm>
          </p:grpSpPr>
          <p:sp>
            <p:nvSpPr>
              <p:cNvPr id="61" name="テキスト ボックス 60"/>
              <p:cNvSpPr txBox="1"/>
              <p:nvPr/>
            </p:nvSpPr>
            <p:spPr>
              <a:xfrm>
                <a:off x="3873414" y="2097668"/>
                <a:ext cx="313038" cy="369332"/>
              </a:xfrm>
              <a:prstGeom prst="rect">
                <a:avLst/>
              </a:prstGeom>
              <a:noFill/>
            </p:spPr>
            <p:txBody>
              <a:bodyPr wrap="square" rtlCol="0" anchor="ctr">
                <a:spAutoFit/>
              </a:bodyPr>
              <a:lstStyle/>
              <a:p>
                <a:pPr algn="ctr"/>
                <a:r>
                  <a:rPr kumimoji="1" lang="en-US" altLang="ja-JP" smtClean="0"/>
                  <a:t>a</a:t>
                </a:r>
                <a:endParaRPr kumimoji="1" lang="ja-JP" altLang="en-US"/>
              </a:p>
            </p:txBody>
          </p:sp>
          <p:sp>
            <p:nvSpPr>
              <p:cNvPr id="62" name="テキスト ボックス 61"/>
              <p:cNvSpPr txBox="1"/>
              <p:nvPr/>
            </p:nvSpPr>
            <p:spPr>
              <a:xfrm>
                <a:off x="4696722" y="2097668"/>
                <a:ext cx="313038" cy="369332"/>
              </a:xfrm>
              <a:prstGeom prst="rect">
                <a:avLst/>
              </a:prstGeom>
              <a:noFill/>
            </p:spPr>
            <p:txBody>
              <a:bodyPr wrap="square" rtlCol="0" anchor="ctr">
                <a:spAutoFit/>
              </a:bodyPr>
              <a:lstStyle/>
              <a:p>
                <a:pPr algn="ctr"/>
                <a:r>
                  <a:rPr lang="en-US" altLang="ja-JP"/>
                  <a:t>c</a:t>
                </a:r>
                <a:endParaRPr kumimoji="1" lang="ja-JP" altLang="en-US"/>
              </a:p>
            </p:txBody>
          </p:sp>
          <p:sp>
            <p:nvSpPr>
              <p:cNvPr id="63" name="テキスト ボックス 62"/>
              <p:cNvSpPr txBox="1"/>
              <p:nvPr/>
            </p:nvSpPr>
            <p:spPr>
              <a:xfrm>
                <a:off x="5108376" y="2097668"/>
                <a:ext cx="313038" cy="369332"/>
              </a:xfrm>
              <a:prstGeom prst="rect">
                <a:avLst/>
              </a:prstGeom>
              <a:noFill/>
            </p:spPr>
            <p:txBody>
              <a:bodyPr wrap="square" rtlCol="0" anchor="ctr">
                <a:spAutoFit/>
              </a:bodyPr>
              <a:lstStyle/>
              <a:p>
                <a:pPr algn="ctr"/>
                <a:r>
                  <a:rPr lang="en-US" altLang="ja-JP"/>
                  <a:t>b</a:t>
                </a:r>
                <a:endParaRPr kumimoji="1" lang="ja-JP" altLang="en-US"/>
              </a:p>
            </p:txBody>
          </p:sp>
          <p:sp>
            <p:nvSpPr>
              <p:cNvPr id="64" name="テキスト ボックス 63"/>
              <p:cNvSpPr txBox="1"/>
              <p:nvPr/>
            </p:nvSpPr>
            <p:spPr>
              <a:xfrm>
                <a:off x="4285068" y="2097668"/>
                <a:ext cx="313038" cy="369332"/>
              </a:xfrm>
              <a:prstGeom prst="rect">
                <a:avLst/>
              </a:prstGeom>
              <a:noFill/>
            </p:spPr>
            <p:txBody>
              <a:bodyPr wrap="square" rtlCol="0" anchor="ctr">
                <a:spAutoFit/>
              </a:bodyPr>
              <a:lstStyle/>
              <a:p>
                <a:pPr algn="ctr"/>
                <a:r>
                  <a:rPr lang="en-US" altLang="ja-JP"/>
                  <a:t>b</a:t>
                </a:r>
                <a:endParaRPr kumimoji="1" lang="ja-JP" altLang="en-US"/>
              </a:p>
            </p:txBody>
          </p:sp>
          <p:sp>
            <p:nvSpPr>
              <p:cNvPr id="65" name="テキスト ボックス 64"/>
              <p:cNvSpPr txBox="1"/>
              <p:nvPr/>
            </p:nvSpPr>
            <p:spPr>
              <a:xfrm>
                <a:off x="5520030" y="2097668"/>
                <a:ext cx="313038" cy="369332"/>
              </a:xfrm>
              <a:prstGeom prst="rect">
                <a:avLst/>
              </a:prstGeom>
              <a:noFill/>
            </p:spPr>
            <p:txBody>
              <a:bodyPr wrap="square" rtlCol="0" anchor="ctr">
                <a:spAutoFit/>
              </a:bodyPr>
              <a:lstStyle/>
              <a:p>
                <a:pPr algn="ctr"/>
                <a:r>
                  <a:rPr lang="en-US" altLang="ja-JP"/>
                  <a:t>c</a:t>
                </a:r>
                <a:endParaRPr kumimoji="1" lang="ja-JP" altLang="en-US"/>
              </a:p>
            </p:txBody>
          </p:sp>
          <p:sp>
            <p:nvSpPr>
              <p:cNvPr id="66" name="テキスト ボックス 65"/>
              <p:cNvSpPr txBox="1"/>
              <p:nvPr/>
            </p:nvSpPr>
            <p:spPr>
              <a:xfrm>
                <a:off x="7944647" y="2097668"/>
                <a:ext cx="313038" cy="369332"/>
              </a:xfrm>
              <a:prstGeom prst="rect">
                <a:avLst/>
              </a:prstGeom>
              <a:noFill/>
            </p:spPr>
            <p:txBody>
              <a:bodyPr wrap="square" rtlCol="0" anchor="ctr">
                <a:spAutoFit/>
              </a:bodyPr>
              <a:lstStyle/>
              <a:p>
                <a:pPr algn="ctr"/>
                <a:r>
                  <a:rPr kumimoji="1" lang="en-US" altLang="ja-JP" smtClean="0"/>
                  <a:t>c</a:t>
                </a:r>
                <a:endParaRPr kumimoji="1" lang="ja-JP" altLang="en-US"/>
              </a:p>
            </p:txBody>
          </p:sp>
          <p:sp>
            <p:nvSpPr>
              <p:cNvPr id="67" name="テキスト ボックス 66"/>
              <p:cNvSpPr txBox="1"/>
              <p:nvPr/>
            </p:nvSpPr>
            <p:spPr>
              <a:xfrm>
                <a:off x="6343338" y="209766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68" name="テキスト ボックス 67"/>
              <p:cNvSpPr txBox="1"/>
              <p:nvPr/>
            </p:nvSpPr>
            <p:spPr>
              <a:xfrm>
                <a:off x="7166646" y="2097668"/>
                <a:ext cx="313038" cy="369332"/>
              </a:xfrm>
              <a:prstGeom prst="rect">
                <a:avLst/>
              </a:prstGeom>
              <a:noFill/>
            </p:spPr>
            <p:txBody>
              <a:bodyPr wrap="square" rtlCol="0" anchor="ctr">
                <a:spAutoFit/>
              </a:bodyPr>
              <a:lstStyle/>
              <a:p>
                <a:pPr algn="ctr"/>
                <a:r>
                  <a:rPr kumimoji="1" lang="en-US" altLang="ja-JP" smtClean="0"/>
                  <a:t>a</a:t>
                </a:r>
                <a:endParaRPr kumimoji="1" lang="ja-JP" altLang="en-US"/>
              </a:p>
            </p:txBody>
          </p:sp>
          <p:sp>
            <p:nvSpPr>
              <p:cNvPr id="69" name="テキスト ボックス 68"/>
              <p:cNvSpPr txBox="1"/>
              <p:nvPr/>
            </p:nvSpPr>
            <p:spPr>
              <a:xfrm>
                <a:off x="6754992" y="209766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70" name="テキスト ボックス 69"/>
              <p:cNvSpPr txBox="1"/>
              <p:nvPr/>
            </p:nvSpPr>
            <p:spPr>
              <a:xfrm>
                <a:off x="7578300" y="2097668"/>
                <a:ext cx="267731" cy="369332"/>
              </a:xfrm>
              <a:prstGeom prst="rect">
                <a:avLst/>
              </a:prstGeom>
              <a:noFill/>
            </p:spPr>
            <p:txBody>
              <a:bodyPr wrap="square" rtlCol="0" anchor="ctr">
                <a:spAutoFit/>
              </a:bodyPr>
              <a:lstStyle/>
              <a:p>
                <a:pPr algn="ctr"/>
                <a:r>
                  <a:rPr kumimoji="1" lang="en-US" altLang="ja-JP" smtClean="0"/>
                  <a:t>b</a:t>
                </a:r>
                <a:endParaRPr kumimoji="1" lang="ja-JP" altLang="en-US"/>
              </a:p>
            </p:txBody>
          </p:sp>
          <p:sp>
            <p:nvSpPr>
              <p:cNvPr id="71" name="テキスト ボックス 70"/>
              <p:cNvSpPr txBox="1"/>
              <p:nvPr/>
            </p:nvSpPr>
            <p:spPr>
              <a:xfrm>
                <a:off x="5931684" y="209766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cxnSp>
            <p:nvCxnSpPr>
              <p:cNvPr id="72" name="直線コネクタ 71"/>
              <p:cNvCxnSpPr>
                <a:stCxn id="61" idx="0"/>
                <a:endCxn id="73" idx="2"/>
              </p:cNvCxnSpPr>
              <p:nvPr/>
            </p:nvCxnSpPr>
            <p:spPr>
              <a:xfrm flipV="1">
                <a:off x="4029933" y="1810108"/>
                <a:ext cx="411654"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4285068" y="1350999"/>
                <a:ext cx="313038" cy="386860"/>
              </a:xfrm>
              <a:prstGeom prst="rect">
                <a:avLst/>
              </a:prstGeom>
              <a:noFill/>
            </p:spPr>
            <p:txBody>
              <a:bodyPr wrap="square" rtlCol="0" anchor="ctr">
                <a:spAutoFit/>
              </a:bodyPr>
              <a:lstStyle/>
              <a:p>
                <a:pPr algn="ctr"/>
                <a:r>
                  <a:rPr lang="en-US" altLang="ja-JP" sz="2000" smtClean="0"/>
                  <a:t>A</a:t>
                </a:r>
                <a:endParaRPr kumimoji="1" lang="ja-JP" altLang="en-US" sz="2000"/>
              </a:p>
            </p:txBody>
          </p:sp>
          <p:cxnSp>
            <p:nvCxnSpPr>
              <p:cNvPr id="74" name="直線コネクタ 73"/>
              <p:cNvCxnSpPr>
                <a:stCxn id="64" idx="0"/>
                <a:endCxn id="73" idx="2"/>
              </p:cNvCxnSpPr>
              <p:nvPr/>
            </p:nvCxnSpPr>
            <p:spPr>
              <a:xfrm flipV="1">
                <a:off x="4441588" y="1810108"/>
                <a:ext cx="0"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5345030" y="1350999"/>
                <a:ext cx="274115" cy="386860"/>
              </a:xfrm>
              <a:prstGeom prst="rect">
                <a:avLst/>
              </a:prstGeom>
              <a:noFill/>
            </p:spPr>
            <p:txBody>
              <a:bodyPr wrap="square" rtlCol="0" anchor="ctr">
                <a:spAutoFit/>
              </a:bodyPr>
              <a:lstStyle/>
              <a:p>
                <a:pPr algn="ctr"/>
                <a:r>
                  <a:rPr lang="en-US" altLang="ja-JP" sz="2000" smtClean="0"/>
                  <a:t>B</a:t>
                </a:r>
                <a:endParaRPr kumimoji="1" lang="ja-JP" altLang="en-US" sz="2000"/>
              </a:p>
            </p:txBody>
          </p:sp>
          <p:sp>
            <p:nvSpPr>
              <p:cNvPr id="76" name="テキスト ボックス 75"/>
              <p:cNvSpPr txBox="1"/>
              <p:nvPr/>
            </p:nvSpPr>
            <p:spPr>
              <a:xfrm>
                <a:off x="6366069" y="1350999"/>
                <a:ext cx="313038" cy="386860"/>
              </a:xfrm>
              <a:prstGeom prst="rect">
                <a:avLst/>
              </a:prstGeom>
              <a:noFill/>
            </p:spPr>
            <p:txBody>
              <a:bodyPr wrap="square" rtlCol="0" anchor="ctr">
                <a:spAutoFit/>
              </a:bodyPr>
              <a:lstStyle/>
              <a:p>
                <a:pPr algn="ctr"/>
                <a:r>
                  <a:rPr lang="en-US" altLang="ja-JP" sz="2000" smtClean="0"/>
                  <a:t>C</a:t>
                </a:r>
                <a:endParaRPr kumimoji="1" lang="ja-JP" altLang="en-US" sz="2000"/>
              </a:p>
            </p:txBody>
          </p:sp>
          <p:sp>
            <p:nvSpPr>
              <p:cNvPr id="77" name="テキスト ボックス 76"/>
              <p:cNvSpPr txBox="1"/>
              <p:nvPr/>
            </p:nvSpPr>
            <p:spPr>
              <a:xfrm>
                <a:off x="7426031" y="1350999"/>
                <a:ext cx="313038" cy="386860"/>
              </a:xfrm>
              <a:prstGeom prst="rect">
                <a:avLst/>
              </a:prstGeom>
              <a:noFill/>
            </p:spPr>
            <p:txBody>
              <a:bodyPr wrap="square" rtlCol="0" anchor="ctr">
                <a:spAutoFit/>
              </a:bodyPr>
              <a:lstStyle/>
              <a:p>
                <a:pPr algn="ctr"/>
                <a:r>
                  <a:rPr lang="en-US" altLang="ja-JP" sz="2000" smtClean="0"/>
                  <a:t>A</a:t>
                </a:r>
                <a:endParaRPr kumimoji="1" lang="ja-JP" altLang="en-US" sz="2000"/>
              </a:p>
            </p:txBody>
          </p:sp>
          <p:cxnSp>
            <p:nvCxnSpPr>
              <p:cNvPr id="78" name="直線コネクタ 77"/>
              <p:cNvCxnSpPr>
                <a:stCxn id="62" idx="0"/>
                <a:endCxn id="73" idx="2"/>
              </p:cNvCxnSpPr>
              <p:nvPr/>
            </p:nvCxnSpPr>
            <p:spPr>
              <a:xfrm flipH="1" flipV="1">
                <a:off x="4441588" y="1810108"/>
                <a:ext cx="411654"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a:stCxn id="69" idx="0"/>
                <a:endCxn id="76" idx="2"/>
              </p:cNvCxnSpPr>
              <p:nvPr/>
            </p:nvCxnSpPr>
            <p:spPr>
              <a:xfrm flipH="1" flipV="1">
                <a:off x="6522589" y="1810108"/>
                <a:ext cx="388922"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a:stCxn id="67" idx="0"/>
                <a:endCxn id="76" idx="2"/>
              </p:cNvCxnSpPr>
              <p:nvPr/>
            </p:nvCxnSpPr>
            <p:spPr>
              <a:xfrm flipV="1">
                <a:off x="6499858" y="1810108"/>
                <a:ext cx="22731"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71" idx="0"/>
                <a:endCxn id="76" idx="2"/>
              </p:cNvCxnSpPr>
              <p:nvPr/>
            </p:nvCxnSpPr>
            <p:spPr>
              <a:xfrm flipV="1">
                <a:off x="6088204" y="1810108"/>
                <a:ext cx="434385"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65" idx="0"/>
                <a:endCxn id="75" idx="2"/>
              </p:cNvCxnSpPr>
              <p:nvPr/>
            </p:nvCxnSpPr>
            <p:spPr>
              <a:xfrm flipH="1" flipV="1">
                <a:off x="5482088" y="1810108"/>
                <a:ext cx="194461"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stCxn id="63" idx="0"/>
                <a:endCxn id="75" idx="2"/>
              </p:cNvCxnSpPr>
              <p:nvPr/>
            </p:nvCxnSpPr>
            <p:spPr>
              <a:xfrm flipV="1">
                <a:off x="5264895" y="1810108"/>
                <a:ext cx="217193"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68" idx="0"/>
                <a:endCxn id="77" idx="2"/>
              </p:cNvCxnSpPr>
              <p:nvPr/>
            </p:nvCxnSpPr>
            <p:spPr>
              <a:xfrm flipV="1">
                <a:off x="7323165" y="1810108"/>
                <a:ext cx="259385"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70" idx="0"/>
                <a:endCxn id="77" idx="2"/>
              </p:cNvCxnSpPr>
              <p:nvPr/>
            </p:nvCxnSpPr>
            <p:spPr>
              <a:xfrm flipH="1" flipV="1">
                <a:off x="7582550" y="1810108"/>
                <a:ext cx="129615"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66" idx="0"/>
                <a:endCxn id="77" idx="2"/>
              </p:cNvCxnSpPr>
              <p:nvPr/>
            </p:nvCxnSpPr>
            <p:spPr>
              <a:xfrm flipH="1" flipV="1">
                <a:off x="7582550" y="1810108"/>
                <a:ext cx="518617"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8722648" y="2097668"/>
                <a:ext cx="313038" cy="369332"/>
              </a:xfrm>
              <a:prstGeom prst="rect">
                <a:avLst/>
              </a:prstGeom>
              <a:noFill/>
            </p:spPr>
            <p:txBody>
              <a:bodyPr wrap="square" rtlCol="0" anchor="ctr">
                <a:spAutoFit/>
              </a:bodyPr>
              <a:lstStyle/>
              <a:p>
                <a:pPr algn="ctr"/>
                <a:r>
                  <a:rPr kumimoji="1" lang="en-US" altLang="ja-JP" smtClean="0"/>
                  <a:t>c</a:t>
                </a:r>
                <a:endParaRPr kumimoji="1" lang="ja-JP" altLang="en-US"/>
              </a:p>
            </p:txBody>
          </p:sp>
          <p:sp>
            <p:nvSpPr>
              <p:cNvPr id="88" name="テキスト ボックス 87"/>
              <p:cNvSpPr txBox="1"/>
              <p:nvPr/>
            </p:nvSpPr>
            <p:spPr>
              <a:xfrm>
                <a:off x="8356301" y="2097668"/>
                <a:ext cx="267731" cy="369332"/>
              </a:xfrm>
              <a:prstGeom prst="rect">
                <a:avLst/>
              </a:prstGeom>
              <a:noFill/>
            </p:spPr>
            <p:txBody>
              <a:bodyPr wrap="square" rtlCol="0" anchor="ctr">
                <a:spAutoFit/>
              </a:bodyPr>
              <a:lstStyle/>
              <a:p>
                <a:pPr algn="ctr"/>
                <a:r>
                  <a:rPr kumimoji="1" lang="en-US" altLang="ja-JP" smtClean="0"/>
                  <a:t>b</a:t>
                </a:r>
                <a:endParaRPr kumimoji="1" lang="ja-JP" altLang="en-US"/>
              </a:p>
            </p:txBody>
          </p:sp>
          <p:sp>
            <p:nvSpPr>
              <p:cNvPr id="89" name="テキスト ボックス 88"/>
              <p:cNvSpPr txBox="1"/>
              <p:nvPr/>
            </p:nvSpPr>
            <p:spPr>
              <a:xfrm>
                <a:off x="8485993" y="1350999"/>
                <a:ext cx="313038" cy="386860"/>
              </a:xfrm>
              <a:prstGeom prst="rect">
                <a:avLst/>
              </a:prstGeom>
              <a:noFill/>
            </p:spPr>
            <p:txBody>
              <a:bodyPr wrap="square" rtlCol="0" anchor="ctr">
                <a:spAutoFit/>
              </a:bodyPr>
              <a:lstStyle/>
              <a:p>
                <a:pPr algn="ctr"/>
                <a:r>
                  <a:rPr lang="en-US" altLang="ja-JP" sz="2000" smtClean="0"/>
                  <a:t>B</a:t>
                </a:r>
                <a:endParaRPr kumimoji="1" lang="ja-JP" altLang="en-US" sz="2000"/>
              </a:p>
            </p:txBody>
          </p:sp>
          <p:cxnSp>
            <p:nvCxnSpPr>
              <p:cNvPr id="90" name="直線コネクタ 89"/>
              <p:cNvCxnSpPr>
                <a:stCxn id="88" idx="0"/>
                <a:endCxn id="89" idx="2"/>
              </p:cNvCxnSpPr>
              <p:nvPr/>
            </p:nvCxnSpPr>
            <p:spPr>
              <a:xfrm flipV="1">
                <a:off x="8490167" y="1810108"/>
                <a:ext cx="152345"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stCxn id="87" idx="0"/>
                <a:endCxn id="89" idx="2"/>
              </p:cNvCxnSpPr>
              <p:nvPr/>
            </p:nvCxnSpPr>
            <p:spPr>
              <a:xfrm flipH="1" flipV="1">
                <a:off x="8642512" y="1810108"/>
                <a:ext cx="236656"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9545956" y="209766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93" name="テキスト ボックス 92"/>
              <p:cNvSpPr txBox="1"/>
              <p:nvPr/>
            </p:nvSpPr>
            <p:spPr>
              <a:xfrm>
                <a:off x="9957616" y="209766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94" name="テキスト ボックス 93"/>
              <p:cNvSpPr txBox="1"/>
              <p:nvPr/>
            </p:nvSpPr>
            <p:spPr>
              <a:xfrm>
                <a:off x="9134302" y="209766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95" name="テキスト ボックス 94"/>
              <p:cNvSpPr txBox="1"/>
              <p:nvPr/>
            </p:nvSpPr>
            <p:spPr>
              <a:xfrm>
                <a:off x="9545956" y="1350999"/>
                <a:ext cx="313038" cy="386860"/>
              </a:xfrm>
              <a:prstGeom prst="rect">
                <a:avLst/>
              </a:prstGeom>
              <a:noFill/>
            </p:spPr>
            <p:txBody>
              <a:bodyPr wrap="square" rtlCol="0" anchor="ctr">
                <a:spAutoFit/>
              </a:bodyPr>
              <a:lstStyle/>
              <a:p>
                <a:pPr algn="ctr"/>
                <a:r>
                  <a:rPr lang="en-US" altLang="ja-JP" sz="2000" smtClean="0"/>
                  <a:t>C</a:t>
                </a:r>
                <a:endParaRPr kumimoji="1" lang="ja-JP" altLang="en-US" sz="2000"/>
              </a:p>
            </p:txBody>
          </p:sp>
          <p:cxnSp>
            <p:nvCxnSpPr>
              <p:cNvPr id="96" name="直線コネクタ 95"/>
              <p:cNvCxnSpPr>
                <a:stCxn id="93" idx="0"/>
                <a:endCxn id="95" idx="2"/>
              </p:cNvCxnSpPr>
              <p:nvPr/>
            </p:nvCxnSpPr>
            <p:spPr>
              <a:xfrm flipH="1" flipV="1">
                <a:off x="9702475" y="1810108"/>
                <a:ext cx="411660"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stCxn id="92" idx="0"/>
                <a:endCxn id="95" idx="2"/>
              </p:cNvCxnSpPr>
              <p:nvPr/>
            </p:nvCxnSpPr>
            <p:spPr>
              <a:xfrm flipV="1">
                <a:off x="9702475" y="1810108"/>
                <a:ext cx="0"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94" idx="0"/>
                <a:endCxn id="95" idx="2"/>
              </p:cNvCxnSpPr>
              <p:nvPr/>
            </p:nvCxnSpPr>
            <p:spPr>
              <a:xfrm flipV="1">
                <a:off x="9290821" y="1810108"/>
                <a:ext cx="411654"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4" name="テキスト ボックス 113"/>
                <p:cNvSpPr txBox="1"/>
                <p:nvPr/>
              </p:nvSpPr>
              <p:spPr>
                <a:xfrm>
                  <a:off x="-12653" y="3251130"/>
                  <a:ext cx="11117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𝑜𝑏𝑗𝑒𝑐𝑡</m:t>
                        </m:r>
                        <m:r>
                          <a:rPr lang="en-US" altLang="ja-JP" i="1" smtClean="0">
                            <a:latin typeface="Cambria Math" panose="02040503050406030204" pitchFamily="18" charset="0"/>
                          </a:rPr>
                          <m:t>:</m:t>
                        </m:r>
                        <m:r>
                          <a:rPr lang="en-US" altLang="ja-JP" i="1" smtClean="0">
                            <a:latin typeface="Cambria Math" panose="02040503050406030204" pitchFamily="18" charset="0"/>
                          </a:rPr>
                          <m:t>𝑥</m:t>
                        </m:r>
                      </m:oMath>
                    </m:oMathPara>
                  </a14:m>
                  <a:endParaRPr lang="en-US" altLang="ja-JP" b="0" smtClean="0"/>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12653" y="3251130"/>
                  <a:ext cx="111173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60961" y="2346515"/>
                  <a:ext cx="11117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𝐷</m:t>
                            </m:r>
                          </m:sub>
                        </m:sSub>
                      </m:oMath>
                    </m:oMathPara>
                  </a14:m>
                  <a:endParaRPr lang="en-US" altLang="ja-JP" b="0" smtClean="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60961" y="2346515"/>
                  <a:ext cx="1111734" cy="369332"/>
                </a:xfrm>
                <a:prstGeom prst="rect">
                  <a:avLst/>
                </a:prstGeom>
                <a:blipFill>
                  <a:blip r:embed="rId5"/>
                  <a:stretch>
                    <a:fillRect/>
                  </a:stretch>
                </a:blipFill>
              </p:spPr>
              <p:txBody>
                <a:bodyPr/>
                <a:lstStyle/>
                <a:p>
                  <a:r>
                    <a:rPr lang="ja-JP" altLang="en-US">
                      <a:noFill/>
                    </a:rPr>
                    <a:t> </a:t>
                  </a:r>
                </a:p>
              </p:txBody>
            </p:sp>
          </mc:Fallback>
        </mc:AlternateContent>
      </p:grpSp>
      <p:graphicFrame>
        <p:nvGraphicFramePr>
          <p:cNvPr id="112" name="表 111"/>
          <p:cNvGraphicFramePr>
            <a:graphicFrameLocks noGrp="1"/>
          </p:cNvGraphicFramePr>
          <p:nvPr>
            <p:extLst>
              <p:ext uri="{D42A27DB-BD31-4B8C-83A1-F6EECF244321}">
                <p14:modId xmlns:p14="http://schemas.microsoft.com/office/powerpoint/2010/main" val="1896966961"/>
              </p:ext>
            </p:extLst>
          </p:nvPr>
        </p:nvGraphicFramePr>
        <p:xfrm>
          <a:off x="6764882" y="1917317"/>
          <a:ext cx="1841516" cy="1483360"/>
        </p:xfrm>
        <a:graphic>
          <a:graphicData uri="http://schemas.openxmlformats.org/drawingml/2006/table">
            <a:tbl>
              <a:tblPr firstRow="1">
                <a:tableStyleId>{793D81CF-94F2-401A-BA57-92F5A7B2D0C5}</a:tableStyleId>
              </a:tblPr>
              <a:tblGrid>
                <a:gridCol w="1149048">
                  <a:extLst>
                    <a:ext uri="{9D8B030D-6E8A-4147-A177-3AD203B41FA5}">
                      <a16:colId xmlns:a16="http://schemas.microsoft.com/office/drawing/2014/main" val="2044678107"/>
                    </a:ext>
                  </a:extLst>
                </a:gridCol>
                <a:gridCol w="692468">
                  <a:extLst>
                    <a:ext uri="{9D8B030D-6E8A-4147-A177-3AD203B41FA5}">
                      <a16:colId xmlns:a16="http://schemas.microsoft.com/office/drawing/2014/main" val="4198232642"/>
                    </a:ext>
                  </a:extLst>
                </a:gridCol>
              </a:tblGrid>
              <a:tr h="370840">
                <a:tc>
                  <a:txBody>
                    <a:bodyPr/>
                    <a:lstStyle/>
                    <a:p>
                      <a:r>
                        <a:rPr kumimoji="1" lang="ja-JP" altLang="en-US" smtClean="0"/>
                        <a:t>グループ</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mtClean="0"/>
                        <a:t>頻度</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1620"/>
                  </a:ext>
                </a:extLst>
              </a:tr>
              <a:tr h="370840">
                <a:tc>
                  <a:txBody>
                    <a:bodyPr/>
                    <a:lstStyle/>
                    <a:p>
                      <a:r>
                        <a:rPr kumimoji="1" lang="en-US" altLang="ja-JP" smtClean="0"/>
                        <a:t>AB</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2</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972853"/>
                  </a:ext>
                </a:extLst>
              </a:tr>
              <a:tr h="370840">
                <a:tc>
                  <a:txBody>
                    <a:bodyPr/>
                    <a:lstStyle/>
                    <a:p>
                      <a:r>
                        <a:rPr kumimoji="1" lang="en-US" altLang="ja-JP" smtClean="0"/>
                        <a:t>BC</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2</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4529802"/>
                  </a:ext>
                </a:extLst>
              </a:tr>
              <a:tr h="370840">
                <a:tc>
                  <a:txBody>
                    <a:bodyPr/>
                    <a:lstStyle/>
                    <a:p>
                      <a:r>
                        <a:rPr kumimoji="1" lang="en-US" altLang="ja-JP" smtClean="0"/>
                        <a:t>CA</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599070"/>
                  </a:ext>
                </a:extLst>
              </a:tr>
            </a:tbl>
          </a:graphicData>
        </a:graphic>
      </p:graphicFrame>
      <p:sp>
        <p:nvSpPr>
          <p:cNvPr id="6" name="上矢印 5"/>
          <p:cNvSpPr/>
          <p:nvPr/>
        </p:nvSpPr>
        <p:spPr>
          <a:xfrm>
            <a:off x="3906787" y="2917044"/>
            <a:ext cx="373380" cy="106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340030" y="3282126"/>
            <a:ext cx="1957652" cy="369332"/>
          </a:xfrm>
          <a:prstGeom prst="rect">
            <a:avLst/>
          </a:prstGeom>
          <a:noFill/>
        </p:spPr>
        <p:txBody>
          <a:bodyPr wrap="none" rtlCol="0">
            <a:spAutoFit/>
          </a:bodyPr>
          <a:lstStyle/>
          <a:p>
            <a:r>
              <a:rPr kumimoji="1" lang="en-US" altLang="ja-JP" smtClean="0"/>
              <a:t>N-Gram </a:t>
            </a:r>
            <a:r>
              <a:rPr kumimoji="1" lang="ja-JP" altLang="en-US" smtClean="0"/>
              <a:t>分割</a:t>
            </a:r>
            <a:r>
              <a:rPr kumimoji="1" lang="en-US" altLang="ja-JP" smtClean="0"/>
              <a:t>(N=2)</a:t>
            </a:r>
            <a:endParaRPr kumimoji="1" lang="ja-JP" altLang="en-US"/>
          </a:p>
        </p:txBody>
      </p:sp>
      <p:sp>
        <p:nvSpPr>
          <p:cNvPr id="60" name="テキスト ボックス 59"/>
          <p:cNvSpPr txBox="1"/>
          <p:nvPr/>
        </p:nvSpPr>
        <p:spPr>
          <a:xfrm>
            <a:off x="2867596" y="2428164"/>
            <a:ext cx="2451761" cy="461665"/>
          </a:xfrm>
          <a:prstGeom prst="rect">
            <a:avLst/>
          </a:prstGeom>
          <a:noFill/>
        </p:spPr>
        <p:txBody>
          <a:bodyPr wrap="none" rtlCol="0">
            <a:spAutoFit/>
          </a:bodyPr>
          <a:lstStyle/>
          <a:p>
            <a:r>
              <a:rPr kumimoji="1" lang="en-US" altLang="ja-JP" sz="2400" smtClean="0"/>
              <a:t>AB, BC, CA, AB, BC</a:t>
            </a:r>
            <a:endParaRPr kumimoji="1" lang="ja-JP" altLang="en-US" sz="2400"/>
          </a:p>
        </p:txBody>
      </p:sp>
      <p:sp>
        <p:nvSpPr>
          <p:cNvPr id="107" name="テキスト ボックス 106"/>
          <p:cNvSpPr txBox="1"/>
          <p:nvPr/>
        </p:nvSpPr>
        <p:spPr>
          <a:xfrm>
            <a:off x="5514641" y="1506075"/>
            <a:ext cx="3185487" cy="369332"/>
          </a:xfrm>
          <a:prstGeom prst="rect">
            <a:avLst/>
          </a:prstGeom>
          <a:noFill/>
        </p:spPr>
        <p:txBody>
          <a:bodyPr wrap="none" rtlCol="0">
            <a:spAutoFit/>
          </a:bodyPr>
          <a:lstStyle/>
          <a:p>
            <a:r>
              <a:rPr kumimoji="1" lang="ja-JP" altLang="en-US" smtClean="0"/>
              <a:t>隣接関係を表すヒストグラム</a:t>
            </a:r>
            <a:endParaRPr kumimoji="1" lang="ja-JP" altLang="en-US"/>
          </a:p>
        </p:txBody>
      </p:sp>
      <p:cxnSp>
        <p:nvCxnSpPr>
          <p:cNvPr id="109" name="直線矢印コネクタ 108"/>
          <p:cNvCxnSpPr>
            <a:stCxn id="60" idx="3"/>
            <a:endCxn id="112" idx="1"/>
          </p:cNvCxnSpPr>
          <p:nvPr/>
        </p:nvCxnSpPr>
        <p:spPr>
          <a:xfrm>
            <a:off x="5319357" y="2658997"/>
            <a:ext cx="144552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4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60961" y="4320538"/>
            <a:ext cx="6865204" cy="154032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1112919" y="3197882"/>
            <a:ext cx="281118" cy="430413"/>
          </a:xfrm>
          <a:prstGeom prst="rect">
            <a:avLst/>
          </a:prstGeom>
          <a:noFill/>
        </p:spPr>
        <p:txBody>
          <a:bodyPr wrap="square" rtlCol="0" anchor="ctr">
            <a:spAutoFit/>
          </a:bodyPr>
          <a:lstStyle/>
          <a:p>
            <a:pPr algn="ctr"/>
            <a:r>
              <a:rPr kumimoji="1" lang="en-US" altLang="ja-JP" smtClean="0"/>
              <a:t>a</a:t>
            </a:r>
            <a:endParaRPr kumimoji="1" lang="ja-JP" altLang="en-US"/>
          </a:p>
        </p:txBody>
      </p:sp>
      <p:sp>
        <p:nvSpPr>
          <p:cNvPr id="62" name="テキスト ボックス 61"/>
          <p:cNvSpPr txBox="1"/>
          <p:nvPr/>
        </p:nvSpPr>
        <p:spPr>
          <a:xfrm>
            <a:off x="1852277" y="3228422"/>
            <a:ext cx="281118" cy="369332"/>
          </a:xfrm>
          <a:prstGeom prst="rect">
            <a:avLst/>
          </a:prstGeom>
          <a:noFill/>
        </p:spPr>
        <p:txBody>
          <a:bodyPr wrap="square" rtlCol="0" anchor="ctr">
            <a:spAutoFit/>
          </a:bodyPr>
          <a:lstStyle/>
          <a:p>
            <a:pPr algn="ctr"/>
            <a:r>
              <a:rPr lang="en-US" altLang="ja-JP" smtClean="0"/>
              <a:t>a</a:t>
            </a:r>
            <a:endParaRPr kumimoji="1" lang="ja-JP" altLang="en-US"/>
          </a:p>
        </p:txBody>
      </p:sp>
      <p:sp>
        <p:nvSpPr>
          <p:cNvPr id="63" name="テキスト ボックス 62"/>
          <p:cNvSpPr txBox="1"/>
          <p:nvPr/>
        </p:nvSpPr>
        <p:spPr>
          <a:xfrm>
            <a:off x="2221956" y="3228422"/>
            <a:ext cx="281118" cy="369332"/>
          </a:xfrm>
          <a:prstGeom prst="rect">
            <a:avLst/>
          </a:prstGeom>
          <a:noFill/>
        </p:spPr>
        <p:txBody>
          <a:bodyPr wrap="square" rtlCol="0" anchor="ctr">
            <a:spAutoFit/>
          </a:bodyPr>
          <a:lstStyle/>
          <a:p>
            <a:pPr algn="ctr"/>
            <a:r>
              <a:rPr lang="en-US" altLang="ja-JP" smtClean="0"/>
              <a:t>a</a:t>
            </a:r>
            <a:endParaRPr kumimoji="1" lang="ja-JP" altLang="en-US"/>
          </a:p>
        </p:txBody>
      </p:sp>
      <p:sp>
        <p:nvSpPr>
          <p:cNvPr id="64" name="テキスト ボックス 63"/>
          <p:cNvSpPr txBox="1"/>
          <p:nvPr/>
        </p:nvSpPr>
        <p:spPr>
          <a:xfrm>
            <a:off x="1482598" y="3228422"/>
            <a:ext cx="281118" cy="369332"/>
          </a:xfrm>
          <a:prstGeom prst="rect">
            <a:avLst/>
          </a:prstGeom>
          <a:noFill/>
        </p:spPr>
        <p:txBody>
          <a:bodyPr wrap="square" rtlCol="0" anchor="ctr">
            <a:spAutoFit/>
          </a:bodyPr>
          <a:lstStyle/>
          <a:p>
            <a:pPr algn="ctr"/>
            <a:r>
              <a:rPr lang="en-US" altLang="ja-JP" smtClean="0"/>
              <a:t>a</a:t>
            </a:r>
            <a:endParaRPr kumimoji="1" lang="ja-JP" altLang="en-US"/>
          </a:p>
        </p:txBody>
      </p:sp>
      <p:sp>
        <p:nvSpPr>
          <p:cNvPr id="65" name="テキスト ボックス 64"/>
          <p:cNvSpPr txBox="1"/>
          <p:nvPr/>
        </p:nvSpPr>
        <p:spPr>
          <a:xfrm>
            <a:off x="2591634" y="3228422"/>
            <a:ext cx="281118" cy="369332"/>
          </a:xfrm>
          <a:prstGeom prst="rect">
            <a:avLst/>
          </a:prstGeom>
          <a:noFill/>
        </p:spPr>
        <p:txBody>
          <a:bodyPr wrap="square" rtlCol="0" anchor="ctr">
            <a:spAutoFit/>
          </a:bodyPr>
          <a:lstStyle/>
          <a:p>
            <a:pPr algn="ctr"/>
            <a:r>
              <a:rPr lang="en-US" altLang="ja-JP" smtClean="0"/>
              <a:t>b</a:t>
            </a:r>
            <a:endParaRPr kumimoji="1" lang="ja-JP" altLang="en-US"/>
          </a:p>
        </p:txBody>
      </p:sp>
      <p:sp>
        <p:nvSpPr>
          <p:cNvPr id="66" name="テキスト ボックス 65"/>
          <p:cNvSpPr txBox="1"/>
          <p:nvPr/>
        </p:nvSpPr>
        <p:spPr>
          <a:xfrm>
            <a:off x="4769020" y="3228422"/>
            <a:ext cx="281118" cy="369332"/>
          </a:xfrm>
          <a:prstGeom prst="rect">
            <a:avLst/>
          </a:prstGeom>
          <a:noFill/>
        </p:spPr>
        <p:txBody>
          <a:bodyPr wrap="square" rtlCol="0" anchor="ctr">
            <a:spAutoFit/>
          </a:bodyPr>
          <a:lstStyle/>
          <a:p>
            <a:pPr algn="ctr"/>
            <a:r>
              <a:rPr kumimoji="1" lang="en-US" altLang="ja-JP" smtClean="0"/>
              <a:t>b</a:t>
            </a:r>
            <a:endParaRPr kumimoji="1" lang="ja-JP" altLang="en-US"/>
          </a:p>
        </p:txBody>
      </p:sp>
      <p:sp>
        <p:nvSpPr>
          <p:cNvPr id="67" name="テキスト ボックス 66"/>
          <p:cNvSpPr txBox="1"/>
          <p:nvPr/>
        </p:nvSpPr>
        <p:spPr>
          <a:xfrm>
            <a:off x="3330992" y="3228422"/>
            <a:ext cx="281118" cy="369332"/>
          </a:xfrm>
          <a:prstGeom prst="rect">
            <a:avLst/>
          </a:prstGeom>
          <a:noFill/>
        </p:spPr>
        <p:txBody>
          <a:bodyPr wrap="square" rtlCol="0" anchor="ctr">
            <a:spAutoFit/>
          </a:bodyPr>
          <a:lstStyle/>
          <a:p>
            <a:pPr algn="ctr"/>
            <a:r>
              <a:rPr kumimoji="1" lang="en-US" altLang="ja-JP" smtClean="0"/>
              <a:t>b</a:t>
            </a:r>
            <a:endParaRPr kumimoji="1" lang="ja-JP" altLang="en-US"/>
          </a:p>
        </p:txBody>
      </p:sp>
      <p:sp>
        <p:nvSpPr>
          <p:cNvPr id="68" name="テキスト ボックス 67"/>
          <p:cNvSpPr txBox="1"/>
          <p:nvPr/>
        </p:nvSpPr>
        <p:spPr>
          <a:xfrm>
            <a:off x="4070350" y="3197882"/>
            <a:ext cx="281118" cy="430413"/>
          </a:xfrm>
          <a:prstGeom prst="rect">
            <a:avLst/>
          </a:prstGeom>
          <a:noFill/>
        </p:spPr>
        <p:txBody>
          <a:bodyPr wrap="square" rtlCol="0" anchor="ctr">
            <a:spAutoFit/>
          </a:bodyPr>
          <a:lstStyle/>
          <a:p>
            <a:pPr algn="ctr"/>
            <a:r>
              <a:rPr kumimoji="1" lang="en-US" altLang="ja-JP" smtClean="0"/>
              <a:t>a</a:t>
            </a:r>
            <a:endParaRPr kumimoji="1" lang="ja-JP" altLang="en-US"/>
          </a:p>
        </p:txBody>
      </p:sp>
      <p:sp>
        <p:nvSpPr>
          <p:cNvPr id="69" name="テキスト ボックス 68"/>
          <p:cNvSpPr txBox="1"/>
          <p:nvPr/>
        </p:nvSpPr>
        <p:spPr>
          <a:xfrm>
            <a:off x="3700671" y="3228422"/>
            <a:ext cx="281118" cy="369332"/>
          </a:xfrm>
          <a:prstGeom prst="rect">
            <a:avLst/>
          </a:prstGeom>
          <a:noFill/>
        </p:spPr>
        <p:txBody>
          <a:bodyPr wrap="square" rtlCol="0" anchor="ctr">
            <a:spAutoFit/>
          </a:bodyPr>
          <a:lstStyle/>
          <a:p>
            <a:pPr algn="ctr"/>
            <a:r>
              <a:rPr kumimoji="1" lang="en-US" altLang="ja-JP" smtClean="0"/>
              <a:t>a</a:t>
            </a:r>
            <a:endParaRPr kumimoji="1" lang="ja-JP" altLang="en-US"/>
          </a:p>
        </p:txBody>
      </p:sp>
      <p:sp>
        <p:nvSpPr>
          <p:cNvPr id="70" name="テキスト ボックス 69"/>
          <p:cNvSpPr txBox="1"/>
          <p:nvPr/>
        </p:nvSpPr>
        <p:spPr>
          <a:xfrm>
            <a:off x="4440029" y="3197882"/>
            <a:ext cx="240431" cy="430413"/>
          </a:xfrm>
          <a:prstGeom prst="rect">
            <a:avLst/>
          </a:prstGeom>
          <a:noFill/>
        </p:spPr>
        <p:txBody>
          <a:bodyPr wrap="square" rtlCol="0" anchor="ctr">
            <a:spAutoFit/>
          </a:bodyPr>
          <a:lstStyle/>
          <a:p>
            <a:pPr algn="ctr"/>
            <a:r>
              <a:rPr kumimoji="1" lang="en-US" altLang="ja-JP" smtClean="0"/>
              <a:t>b</a:t>
            </a:r>
            <a:endParaRPr kumimoji="1" lang="ja-JP" altLang="en-US"/>
          </a:p>
        </p:txBody>
      </p:sp>
      <p:sp>
        <p:nvSpPr>
          <p:cNvPr id="71" name="テキスト ボックス 70"/>
          <p:cNvSpPr txBox="1"/>
          <p:nvPr/>
        </p:nvSpPr>
        <p:spPr>
          <a:xfrm>
            <a:off x="2961313" y="3228422"/>
            <a:ext cx="281118" cy="369332"/>
          </a:xfrm>
          <a:prstGeom prst="rect">
            <a:avLst/>
          </a:prstGeom>
          <a:noFill/>
        </p:spPr>
        <p:txBody>
          <a:bodyPr wrap="square" rtlCol="0" anchor="ctr">
            <a:spAutoFit/>
          </a:bodyPr>
          <a:lstStyle/>
          <a:p>
            <a:pPr algn="ctr"/>
            <a:r>
              <a:rPr kumimoji="1" lang="en-US" altLang="ja-JP" smtClean="0"/>
              <a:t>b</a:t>
            </a:r>
            <a:endParaRPr kumimoji="1" lang="ja-JP" altLang="en-US"/>
          </a:p>
        </p:txBody>
      </p:sp>
      <p:cxnSp>
        <p:nvCxnSpPr>
          <p:cNvPr id="72" name="直線コネクタ 71"/>
          <p:cNvCxnSpPr>
            <a:stCxn id="61" idx="0"/>
            <a:endCxn id="73" idx="2"/>
          </p:cNvCxnSpPr>
          <p:nvPr/>
        </p:nvCxnSpPr>
        <p:spPr>
          <a:xfrm flipV="1">
            <a:off x="1253478" y="2671782"/>
            <a:ext cx="369679" cy="52610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1482598" y="2271672"/>
            <a:ext cx="281118" cy="400110"/>
          </a:xfrm>
          <a:prstGeom prst="rect">
            <a:avLst/>
          </a:prstGeom>
          <a:noFill/>
        </p:spPr>
        <p:txBody>
          <a:bodyPr wrap="square" rtlCol="0" anchor="t">
            <a:spAutoFit/>
          </a:bodyPr>
          <a:lstStyle/>
          <a:p>
            <a:pPr algn="ctr"/>
            <a:r>
              <a:rPr lang="en-US" altLang="ja-JP" sz="2000" smtClean="0"/>
              <a:t>C</a:t>
            </a:r>
            <a:endParaRPr kumimoji="1" lang="ja-JP" altLang="en-US" sz="2000"/>
          </a:p>
        </p:txBody>
      </p:sp>
      <p:cxnSp>
        <p:nvCxnSpPr>
          <p:cNvPr id="74" name="直線コネクタ 73"/>
          <p:cNvCxnSpPr>
            <a:stCxn id="64" idx="0"/>
            <a:endCxn id="73" idx="2"/>
          </p:cNvCxnSpPr>
          <p:nvPr/>
        </p:nvCxnSpPr>
        <p:spPr>
          <a:xfrm flipV="1">
            <a:off x="1623157" y="2671782"/>
            <a:ext cx="0" cy="55664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2281658" y="2271672"/>
            <a:ext cx="246164" cy="400110"/>
          </a:xfrm>
          <a:prstGeom prst="rect">
            <a:avLst/>
          </a:prstGeom>
          <a:noFill/>
        </p:spPr>
        <p:txBody>
          <a:bodyPr wrap="square" rtlCol="0" anchor="t">
            <a:spAutoFit/>
          </a:bodyPr>
          <a:lstStyle/>
          <a:p>
            <a:pPr algn="ctr"/>
            <a:r>
              <a:rPr lang="en-US" altLang="ja-JP" sz="2000"/>
              <a:t>A</a:t>
            </a:r>
            <a:endParaRPr kumimoji="1" lang="ja-JP" altLang="en-US" sz="2000"/>
          </a:p>
        </p:txBody>
      </p:sp>
      <p:sp>
        <p:nvSpPr>
          <p:cNvPr id="76" name="テキスト ボックス 75"/>
          <p:cNvSpPr txBox="1"/>
          <p:nvPr/>
        </p:nvSpPr>
        <p:spPr>
          <a:xfrm>
            <a:off x="3809870" y="2271672"/>
            <a:ext cx="281118" cy="400110"/>
          </a:xfrm>
          <a:prstGeom prst="rect">
            <a:avLst/>
          </a:prstGeom>
          <a:noFill/>
        </p:spPr>
        <p:txBody>
          <a:bodyPr wrap="square" rtlCol="0" anchor="t">
            <a:spAutoFit/>
          </a:bodyPr>
          <a:lstStyle/>
          <a:p>
            <a:pPr algn="ctr"/>
            <a:r>
              <a:rPr lang="en-US" altLang="ja-JP" sz="2000" smtClean="0"/>
              <a:t>B</a:t>
            </a:r>
            <a:endParaRPr kumimoji="1" lang="ja-JP" altLang="en-US" sz="2000"/>
          </a:p>
        </p:txBody>
      </p:sp>
      <p:sp>
        <p:nvSpPr>
          <p:cNvPr id="77" name="テキスト ボックス 76"/>
          <p:cNvSpPr txBox="1"/>
          <p:nvPr/>
        </p:nvSpPr>
        <p:spPr>
          <a:xfrm>
            <a:off x="4608930" y="2271672"/>
            <a:ext cx="281118" cy="400110"/>
          </a:xfrm>
          <a:prstGeom prst="rect">
            <a:avLst/>
          </a:prstGeom>
          <a:noFill/>
        </p:spPr>
        <p:txBody>
          <a:bodyPr wrap="square" rtlCol="0" anchor="t">
            <a:spAutoFit/>
          </a:bodyPr>
          <a:lstStyle/>
          <a:p>
            <a:pPr algn="ctr"/>
            <a:r>
              <a:rPr lang="en-US" altLang="ja-JP" sz="2000" smtClean="0"/>
              <a:t>F</a:t>
            </a:r>
            <a:endParaRPr kumimoji="1" lang="ja-JP" altLang="en-US" sz="2000"/>
          </a:p>
        </p:txBody>
      </p:sp>
      <p:cxnSp>
        <p:nvCxnSpPr>
          <p:cNvPr id="78" name="直線コネクタ 77"/>
          <p:cNvCxnSpPr>
            <a:stCxn id="62" idx="0"/>
            <a:endCxn id="73" idx="2"/>
          </p:cNvCxnSpPr>
          <p:nvPr/>
        </p:nvCxnSpPr>
        <p:spPr>
          <a:xfrm flipH="1" flipV="1">
            <a:off x="1623157" y="2671782"/>
            <a:ext cx="369679" cy="55664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a:stCxn id="69" idx="0"/>
            <a:endCxn id="76" idx="2"/>
          </p:cNvCxnSpPr>
          <p:nvPr/>
        </p:nvCxnSpPr>
        <p:spPr>
          <a:xfrm flipV="1">
            <a:off x="3841230" y="2671782"/>
            <a:ext cx="109199" cy="55664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a:stCxn id="67" idx="0"/>
            <a:endCxn id="138" idx="2"/>
          </p:cNvCxnSpPr>
          <p:nvPr/>
        </p:nvCxnSpPr>
        <p:spPr>
          <a:xfrm flipH="1" flipV="1">
            <a:off x="3168846" y="2671782"/>
            <a:ext cx="302705" cy="55664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71" idx="0"/>
            <a:endCxn id="138" idx="2"/>
          </p:cNvCxnSpPr>
          <p:nvPr/>
        </p:nvCxnSpPr>
        <p:spPr>
          <a:xfrm flipV="1">
            <a:off x="3101872" y="2671782"/>
            <a:ext cx="66974" cy="55664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65" idx="0"/>
            <a:endCxn id="138" idx="2"/>
          </p:cNvCxnSpPr>
          <p:nvPr/>
        </p:nvCxnSpPr>
        <p:spPr>
          <a:xfrm flipV="1">
            <a:off x="2732193" y="2671782"/>
            <a:ext cx="436653" cy="55664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stCxn id="63" idx="0"/>
            <a:endCxn id="75" idx="2"/>
          </p:cNvCxnSpPr>
          <p:nvPr/>
        </p:nvCxnSpPr>
        <p:spPr>
          <a:xfrm flipV="1">
            <a:off x="2362515" y="2671782"/>
            <a:ext cx="42225" cy="55664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68" idx="0"/>
            <a:endCxn id="76" idx="2"/>
          </p:cNvCxnSpPr>
          <p:nvPr/>
        </p:nvCxnSpPr>
        <p:spPr>
          <a:xfrm flipH="1" flipV="1">
            <a:off x="3950429" y="2671782"/>
            <a:ext cx="260480" cy="52610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70" idx="0"/>
            <a:endCxn id="77" idx="2"/>
          </p:cNvCxnSpPr>
          <p:nvPr/>
        </p:nvCxnSpPr>
        <p:spPr>
          <a:xfrm flipV="1">
            <a:off x="4560245" y="2671782"/>
            <a:ext cx="189244" cy="52610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66" idx="0"/>
            <a:endCxn id="77" idx="2"/>
          </p:cNvCxnSpPr>
          <p:nvPr/>
        </p:nvCxnSpPr>
        <p:spPr>
          <a:xfrm flipH="1" flipV="1">
            <a:off x="4749489" y="2671782"/>
            <a:ext cx="160090" cy="55664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5467691" y="3228422"/>
            <a:ext cx="281118" cy="369332"/>
          </a:xfrm>
          <a:prstGeom prst="rect">
            <a:avLst/>
          </a:prstGeom>
          <a:noFill/>
        </p:spPr>
        <p:txBody>
          <a:bodyPr wrap="square" rtlCol="0" anchor="ctr">
            <a:spAutoFit/>
          </a:bodyPr>
          <a:lstStyle/>
          <a:p>
            <a:pPr algn="ctr"/>
            <a:r>
              <a:rPr kumimoji="1" lang="en-US" altLang="ja-JP" smtClean="0"/>
              <a:t>a</a:t>
            </a:r>
            <a:endParaRPr kumimoji="1" lang="ja-JP" altLang="en-US"/>
          </a:p>
        </p:txBody>
      </p:sp>
      <p:sp>
        <p:nvSpPr>
          <p:cNvPr id="88" name="テキスト ボックス 87"/>
          <p:cNvSpPr txBox="1"/>
          <p:nvPr/>
        </p:nvSpPr>
        <p:spPr>
          <a:xfrm>
            <a:off x="5138699" y="3197882"/>
            <a:ext cx="240431" cy="430413"/>
          </a:xfrm>
          <a:prstGeom prst="rect">
            <a:avLst/>
          </a:prstGeom>
          <a:noFill/>
        </p:spPr>
        <p:txBody>
          <a:bodyPr wrap="square" rtlCol="0" anchor="ctr">
            <a:spAutoFit/>
          </a:bodyPr>
          <a:lstStyle/>
          <a:p>
            <a:pPr algn="ctr"/>
            <a:r>
              <a:rPr kumimoji="1" lang="en-US" altLang="ja-JP" smtClean="0"/>
              <a:t>b</a:t>
            </a:r>
            <a:endParaRPr kumimoji="1" lang="ja-JP" altLang="en-US"/>
          </a:p>
        </p:txBody>
      </p:sp>
      <p:sp>
        <p:nvSpPr>
          <p:cNvPr id="89" name="テキスト ボックス 88"/>
          <p:cNvSpPr txBox="1"/>
          <p:nvPr/>
        </p:nvSpPr>
        <p:spPr>
          <a:xfrm>
            <a:off x="5407990" y="2271672"/>
            <a:ext cx="281118" cy="400110"/>
          </a:xfrm>
          <a:prstGeom prst="rect">
            <a:avLst/>
          </a:prstGeom>
          <a:noFill/>
        </p:spPr>
        <p:txBody>
          <a:bodyPr wrap="square" rtlCol="0" anchor="t">
            <a:spAutoFit/>
          </a:bodyPr>
          <a:lstStyle/>
          <a:p>
            <a:pPr algn="ctr"/>
            <a:r>
              <a:rPr lang="en-US" altLang="ja-JP" sz="2000" smtClean="0"/>
              <a:t>B</a:t>
            </a:r>
            <a:endParaRPr kumimoji="1" lang="ja-JP" altLang="en-US" sz="2000"/>
          </a:p>
        </p:txBody>
      </p:sp>
      <p:cxnSp>
        <p:nvCxnSpPr>
          <p:cNvPr id="90" name="直線コネクタ 89"/>
          <p:cNvCxnSpPr>
            <a:stCxn id="88" idx="0"/>
            <a:endCxn id="77" idx="2"/>
          </p:cNvCxnSpPr>
          <p:nvPr/>
        </p:nvCxnSpPr>
        <p:spPr>
          <a:xfrm flipH="1" flipV="1">
            <a:off x="4749489" y="2671782"/>
            <a:ext cx="509426" cy="52610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stCxn id="87" idx="0"/>
            <a:endCxn id="89" idx="2"/>
          </p:cNvCxnSpPr>
          <p:nvPr/>
        </p:nvCxnSpPr>
        <p:spPr>
          <a:xfrm flipH="1" flipV="1">
            <a:off x="5548549" y="2671782"/>
            <a:ext cx="59701" cy="55664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6207048" y="3228422"/>
            <a:ext cx="281118" cy="369332"/>
          </a:xfrm>
          <a:prstGeom prst="rect">
            <a:avLst/>
          </a:prstGeom>
          <a:noFill/>
        </p:spPr>
        <p:txBody>
          <a:bodyPr wrap="square" rtlCol="0" anchor="ctr">
            <a:spAutoFit/>
          </a:bodyPr>
          <a:lstStyle/>
          <a:p>
            <a:pPr algn="ctr"/>
            <a:r>
              <a:rPr kumimoji="1" lang="en-US" altLang="ja-JP" smtClean="0"/>
              <a:t>b</a:t>
            </a:r>
            <a:endParaRPr kumimoji="1" lang="ja-JP" altLang="en-US"/>
          </a:p>
        </p:txBody>
      </p:sp>
      <p:sp>
        <p:nvSpPr>
          <p:cNvPr id="93" name="テキスト ボックス 92"/>
          <p:cNvSpPr txBox="1"/>
          <p:nvPr/>
        </p:nvSpPr>
        <p:spPr>
          <a:xfrm>
            <a:off x="6576733" y="3228422"/>
            <a:ext cx="281118" cy="369332"/>
          </a:xfrm>
          <a:prstGeom prst="rect">
            <a:avLst/>
          </a:prstGeom>
          <a:noFill/>
        </p:spPr>
        <p:txBody>
          <a:bodyPr wrap="square" rtlCol="0" anchor="ctr">
            <a:spAutoFit/>
          </a:bodyPr>
          <a:lstStyle/>
          <a:p>
            <a:pPr algn="ctr"/>
            <a:r>
              <a:rPr kumimoji="1" lang="en-US" altLang="ja-JP" smtClean="0"/>
              <a:t>b</a:t>
            </a:r>
            <a:endParaRPr kumimoji="1" lang="ja-JP" altLang="en-US"/>
          </a:p>
        </p:txBody>
      </p:sp>
      <p:sp>
        <p:nvSpPr>
          <p:cNvPr id="94" name="テキスト ボックス 93"/>
          <p:cNvSpPr txBox="1"/>
          <p:nvPr/>
        </p:nvSpPr>
        <p:spPr>
          <a:xfrm>
            <a:off x="5837370" y="3228422"/>
            <a:ext cx="281118" cy="369332"/>
          </a:xfrm>
          <a:prstGeom prst="rect">
            <a:avLst/>
          </a:prstGeom>
          <a:noFill/>
        </p:spPr>
        <p:txBody>
          <a:bodyPr wrap="square" rtlCol="0" anchor="ctr">
            <a:spAutoFit/>
          </a:bodyPr>
          <a:lstStyle/>
          <a:p>
            <a:pPr algn="ctr"/>
            <a:r>
              <a:rPr kumimoji="1" lang="en-US" altLang="ja-JP" smtClean="0"/>
              <a:t>a</a:t>
            </a:r>
            <a:endParaRPr kumimoji="1" lang="ja-JP" altLang="en-US"/>
          </a:p>
        </p:txBody>
      </p:sp>
      <p:sp>
        <p:nvSpPr>
          <p:cNvPr id="95" name="テキスト ボックス 94"/>
          <p:cNvSpPr txBox="1"/>
          <p:nvPr/>
        </p:nvSpPr>
        <p:spPr>
          <a:xfrm>
            <a:off x="6207048" y="2271672"/>
            <a:ext cx="281118" cy="400110"/>
          </a:xfrm>
          <a:prstGeom prst="rect">
            <a:avLst/>
          </a:prstGeom>
          <a:noFill/>
        </p:spPr>
        <p:txBody>
          <a:bodyPr wrap="square" rtlCol="0" anchor="t">
            <a:spAutoFit/>
          </a:bodyPr>
          <a:lstStyle/>
          <a:p>
            <a:pPr algn="ctr"/>
            <a:r>
              <a:rPr lang="en-US" altLang="ja-JP" sz="2000"/>
              <a:t>E</a:t>
            </a:r>
            <a:endParaRPr kumimoji="1" lang="ja-JP" altLang="en-US" sz="2000"/>
          </a:p>
        </p:txBody>
      </p:sp>
      <p:cxnSp>
        <p:nvCxnSpPr>
          <p:cNvPr id="96" name="直線コネクタ 95"/>
          <p:cNvCxnSpPr>
            <a:stCxn id="93" idx="0"/>
            <a:endCxn id="95" idx="2"/>
          </p:cNvCxnSpPr>
          <p:nvPr/>
        </p:nvCxnSpPr>
        <p:spPr>
          <a:xfrm flipH="1" flipV="1">
            <a:off x="6347607" y="2671782"/>
            <a:ext cx="369685" cy="55664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stCxn id="92" idx="0"/>
            <a:endCxn id="95" idx="2"/>
          </p:cNvCxnSpPr>
          <p:nvPr/>
        </p:nvCxnSpPr>
        <p:spPr>
          <a:xfrm flipV="1">
            <a:off x="6347607" y="2671782"/>
            <a:ext cx="0" cy="55664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94" idx="0"/>
            <a:endCxn id="89" idx="2"/>
          </p:cNvCxnSpPr>
          <p:nvPr/>
        </p:nvCxnSpPr>
        <p:spPr>
          <a:xfrm flipH="1" flipV="1">
            <a:off x="5548549" y="2671782"/>
            <a:ext cx="429380" cy="55664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1112919" y="5373986"/>
            <a:ext cx="281118" cy="369332"/>
          </a:xfrm>
          <a:prstGeom prst="rect">
            <a:avLst/>
          </a:prstGeom>
          <a:noFill/>
        </p:spPr>
        <p:txBody>
          <a:bodyPr wrap="square" rtlCol="0" anchor="ctr">
            <a:spAutoFit/>
          </a:bodyPr>
          <a:lstStyle/>
          <a:p>
            <a:pPr algn="ctr"/>
            <a:r>
              <a:rPr kumimoji="1" lang="en-US" altLang="ja-JP" smtClean="0"/>
              <a:t>c</a:t>
            </a:r>
            <a:endParaRPr kumimoji="1" lang="ja-JP" altLang="en-US"/>
          </a:p>
        </p:txBody>
      </p:sp>
      <p:sp>
        <p:nvSpPr>
          <p:cNvPr id="12" name="テキスト ボックス 11"/>
          <p:cNvSpPr txBox="1"/>
          <p:nvPr/>
        </p:nvSpPr>
        <p:spPr>
          <a:xfrm>
            <a:off x="1852277" y="5343446"/>
            <a:ext cx="281118" cy="430413"/>
          </a:xfrm>
          <a:prstGeom prst="rect">
            <a:avLst/>
          </a:prstGeom>
          <a:noFill/>
        </p:spPr>
        <p:txBody>
          <a:bodyPr wrap="square" rtlCol="0" anchor="ctr">
            <a:spAutoFit/>
          </a:bodyPr>
          <a:lstStyle/>
          <a:p>
            <a:pPr algn="ctr"/>
            <a:r>
              <a:rPr lang="en-US" altLang="ja-JP"/>
              <a:t>c</a:t>
            </a:r>
            <a:endParaRPr kumimoji="1" lang="ja-JP" altLang="en-US"/>
          </a:p>
        </p:txBody>
      </p:sp>
      <p:sp>
        <p:nvSpPr>
          <p:cNvPr id="13" name="テキスト ボックス 12"/>
          <p:cNvSpPr txBox="1"/>
          <p:nvPr/>
        </p:nvSpPr>
        <p:spPr>
          <a:xfrm>
            <a:off x="2221956" y="5343446"/>
            <a:ext cx="281118" cy="430413"/>
          </a:xfrm>
          <a:prstGeom prst="rect">
            <a:avLst/>
          </a:prstGeom>
          <a:noFill/>
        </p:spPr>
        <p:txBody>
          <a:bodyPr wrap="square" rtlCol="0" anchor="ctr">
            <a:spAutoFit/>
          </a:bodyPr>
          <a:lstStyle/>
          <a:p>
            <a:pPr algn="ctr"/>
            <a:r>
              <a:rPr lang="en-US" altLang="ja-JP"/>
              <a:t>d</a:t>
            </a:r>
            <a:endParaRPr kumimoji="1" lang="ja-JP" altLang="en-US"/>
          </a:p>
        </p:txBody>
      </p:sp>
      <p:sp>
        <p:nvSpPr>
          <p:cNvPr id="14" name="テキスト ボックス 13"/>
          <p:cNvSpPr txBox="1"/>
          <p:nvPr/>
        </p:nvSpPr>
        <p:spPr>
          <a:xfrm>
            <a:off x="1482598" y="5373986"/>
            <a:ext cx="281118" cy="369332"/>
          </a:xfrm>
          <a:prstGeom prst="rect">
            <a:avLst/>
          </a:prstGeom>
          <a:noFill/>
        </p:spPr>
        <p:txBody>
          <a:bodyPr wrap="square" rtlCol="0" anchor="ctr">
            <a:spAutoFit/>
          </a:bodyPr>
          <a:lstStyle/>
          <a:p>
            <a:pPr algn="ctr"/>
            <a:r>
              <a:rPr lang="en-US" altLang="ja-JP" smtClean="0"/>
              <a:t>c</a:t>
            </a:r>
            <a:endParaRPr kumimoji="1" lang="ja-JP" altLang="en-US"/>
          </a:p>
        </p:txBody>
      </p:sp>
      <p:sp>
        <p:nvSpPr>
          <p:cNvPr id="15" name="テキスト ボックス 14"/>
          <p:cNvSpPr txBox="1"/>
          <p:nvPr/>
        </p:nvSpPr>
        <p:spPr>
          <a:xfrm>
            <a:off x="2591634" y="5343446"/>
            <a:ext cx="281118" cy="430413"/>
          </a:xfrm>
          <a:prstGeom prst="rect">
            <a:avLst/>
          </a:prstGeom>
          <a:noFill/>
        </p:spPr>
        <p:txBody>
          <a:bodyPr wrap="square" rtlCol="0" anchor="ctr">
            <a:spAutoFit/>
          </a:bodyPr>
          <a:lstStyle/>
          <a:p>
            <a:pPr algn="ctr"/>
            <a:r>
              <a:rPr lang="en-US" altLang="ja-JP"/>
              <a:t>d</a:t>
            </a:r>
            <a:endParaRPr kumimoji="1" lang="ja-JP" altLang="en-US"/>
          </a:p>
        </p:txBody>
      </p:sp>
      <p:sp>
        <p:nvSpPr>
          <p:cNvPr id="16" name="テキスト ボックス 15"/>
          <p:cNvSpPr txBox="1"/>
          <p:nvPr/>
        </p:nvSpPr>
        <p:spPr>
          <a:xfrm>
            <a:off x="4769020" y="5373986"/>
            <a:ext cx="281118" cy="369332"/>
          </a:xfrm>
          <a:prstGeom prst="rect">
            <a:avLst/>
          </a:prstGeom>
          <a:noFill/>
        </p:spPr>
        <p:txBody>
          <a:bodyPr wrap="square" rtlCol="0" anchor="ctr">
            <a:spAutoFit/>
          </a:bodyPr>
          <a:lstStyle/>
          <a:p>
            <a:pPr algn="ctr"/>
            <a:r>
              <a:rPr lang="en-US" altLang="ja-JP" smtClean="0"/>
              <a:t>c</a:t>
            </a:r>
            <a:endParaRPr kumimoji="1" lang="ja-JP" altLang="en-US"/>
          </a:p>
        </p:txBody>
      </p:sp>
      <p:sp>
        <p:nvSpPr>
          <p:cNvPr id="17" name="テキスト ボックス 16"/>
          <p:cNvSpPr txBox="1"/>
          <p:nvPr/>
        </p:nvSpPr>
        <p:spPr>
          <a:xfrm>
            <a:off x="3330992" y="5373986"/>
            <a:ext cx="281118" cy="369332"/>
          </a:xfrm>
          <a:prstGeom prst="rect">
            <a:avLst/>
          </a:prstGeom>
          <a:noFill/>
        </p:spPr>
        <p:txBody>
          <a:bodyPr wrap="square" rtlCol="0" anchor="ctr">
            <a:spAutoFit/>
          </a:bodyPr>
          <a:lstStyle/>
          <a:p>
            <a:pPr algn="ctr"/>
            <a:r>
              <a:rPr lang="en-US" altLang="ja-JP" smtClean="0"/>
              <a:t>c</a:t>
            </a:r>
            <a:endParaRPr kumimoji="1" lang="ja-JP" altLang="en-US"/>
          </a:p>
        </p:txBody>
      </p:sp>
      <p:sp>
        <p:nvSpPr>
          <p:cNvPr id="18" name="テキスト ボックス 17"/>
          <p:cNvSpPr txBox="1"/>
          <p:nvPr/>
        </p:nvSpPr>
        <p:spPr>
          <a:xfrm>
            <a:off x="4070350" y="5373986"/>
            <a:ext cx="281118" cy="369332"/>
          </a:xfrm>
          <a:prstGeom prst="rect">
            <a:avLst/>
          </a:prstGeom>
          <a:noFill/>
        </p:spPr>
        <p:txBody>
          <a:bodyPr wrap="square" rtlCol="0" anchor="ctr">
            <a:spAutoFit/>
          </a:bodyPr>
          <a:lstStyle/>
          <a:p>
            <a:pPr algn="ctr"/>
            <a:r>
              <a:rPr lang="en-US" altLang="ja-JP" smtClean="0"/>
              <a:t>d</a:t>
            </a:r>
            <a:endParaRPr kumimoji="1" lang="ja-JP" altLang="en-US"/>
          </a:p>
        </p:txBody>
      </p:sp>
      <p:sp>
        <p:nvSpPr>
          <p:cNvPr id="19" name="テキスト ボックス 18"/>
          <p:cNvSpPr txBox="1"/>
          <p:nvPr/>
        </p:nvSpPr>
        <p:spPr>
          <a:xfrm>
            <a:off x="3700671" y="5343446"/>
            <a:ext cx="281118" cy="430413"/>
          </a:xfrm>
          <a:prstGeom prst="rect">
            <a:avLst/>
          </a:prstGeom>
          <a:noFill/>
        </p:spPr>
        <p:txBody>
          <a:bodyPr wrap="square" rtlCol="0" anchor="ctr">
            <a:spAutoFit/>
          </a:bodyPr>
          <a:lstStyle/>
          <a:p>
            <a:pPr algn="ctr"/>
            <a:r>
              <a:rPr lang="en-US" altLang="ja-JP"/>
              <a:t>c</a:t>
            </a:r>
            <a:endParaRPr kumimoji="1" lang="ja-JP" altLang="en-US"/>
          </a:p>
        </p:txBody>
      </p:sp>
      <p:sp>
        <p:nvSpPr>
          <p:cNvPr id="20" name="テキスト ボックス 19"/>
          <p:cNvSpPr txBox="1"/>
          <p:nvPr/>
        </p:nvSpPr>
        <p:spPr>
          <a:xfrm>
            <a:off x="4440029" y="5343446"/>
            <a:ext cx="240431" cy="430413"/>
          </a:xfrm>
          <a:prstGeom prst="rect">
            <a:avLst/>
          </a:prstGeom>
          <a:noFill/>
        </p:spPr>
        <p:txBody>
          <a:bodyPr wrap="square" rtlCol="0" anchor="ctr">
            <a:spAutoFit/>
          </a:bodyPr>
          <a:lstStyle/>
          <a:p>
            <a:pPr algn="ctr"/>
            <a:r>
              <a:rPr lang="en-US" altLang="ja-JP"/>
              <a:t>c</a:t>
            </a:r>
            <a:endParaRPr kumimoji="1" lang="ja-JP" altLang="en-US"/>
          </a:p>
        </p:txBody>
      </p:sp>
      <p:sp>
        <p:nvSpPr>
          <p:cNvPr id="21" name="テキスト ボックス 20"/>
          <p:cNvSpPr txBox="1"/>
          <p:nvPr/>
        </p:nvSpPr>
        <p:spPr>
          <a:xfrm>
            <a:off x="2961313" y="5343446"/>
            <a:ext cx="281118" cy="430413"/>
          </a:xfrm>
          <a:prstGeom prst="rect">
            <a:avLst/>
          </a:prstGeom>
          <a:noFill/>
        </p:spPr>
        <p:txBody>
          <a:bodyPr wrap="square" rtlCol="0" anchor="ctr">
            <a:spAutoFit/>
          </a:bodyPr>
          <a:lstStyle/>
          <a:p>
            <a:pPr algn="ctr"/>
            <a:r>
              <a:rPr kumimoji="1" lang="en-US" altLang="ja-JP" smtClean="0"/>
              <a:t>d</a:t>
            </a:r>
            <a:endParaRPr kumimoji="1" lang="ja-JP" altLang="en-US"/>
          </a:p>
        </p:txBody>
      </p:sp>
      <p:cxnSp>
        <p:nvCxnSpPr>
          <p:cNvPr id="22" name="直線コネクタ 21"/>
          <p:cNvCxnSpPr>
            <a:stCxn id="11" idx="0"/>
            <a:endCxn id="23" idx="2"/>
          </p:cNvCxnSpPr>
          <p:nvPr/>
        </p:nvCxnSpPr>
        <p:spPr>
          <a:xfrm flipV="1">
            <a:off x="1253478" y="4849491"/>
            <a:ext cx="103640" cy="524495"/>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216559" y="4449381"/>
            <a:ext cx="281118" cy="400110"/>
          </a:xfrm>
          <a:prstGeom prst="rect">
            <a:avLst/>
          </a:prstGeom>
          <a:noFill/>
        </p:spPr>
        <p:txBody>
          <a:bodyPr wrap="square" rtlCol="0" anchor="ctr">
            <a:spAutoFit/>
          </a:bodyPr>
          <a:lstStyle/>
          <a:p>
            <a:pPr algn="ctr"/>
            <a:r>
              <a:rPr lang="en-US" altLang="ja-JP" sz="2000" smtClean="0"/>
              <a:t>G</a:t>
            </a:r>
            <a:endParaRPr kumimoji="1" lang="ja-JP" altLang="en-US" sz="2000"/>
          </a:p>
        </p:txBody>
      </p:sp>
      <p:cxnSp>
        <p:nvCxnSpPr>
          <p:cNvPr id="24" name="直線コネクタ 23"/>
          <p:cNvCxnSpPr>
            <a:stCxn id="14" idx="0"/>
            <a:endCxn id="159" idx="2"/>
          </p:cNvCxnSpPr>
          <p:nvPr/>
        </p:nvCxnSpPr>
        <p:spPr>
          <a:xfrm flipV="1">
            <a:off x="1623157" y="4849491"/>
            <a:ext cx="95511" cy="524495"/>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2301209" y="4449381"/>
            <a:ext cx="246164" cy="400110"/>
          </a:xfrm>
          <a:prstGeom prst="rect">
            <a:avLst/>
          </a:prstGeom>
          <a:noFill/>
        </p:spPr>
        <p:txBody>
          <a:bodyPr wrap="square" rtlCol="0" anchor="ctr">
            <a:spAutoFit/>
          </a:bodyPr>
          <a:lstStyle/>
          <a:p>
            <a:pPr algn="ctr"/>
            <a:r>
              <a:rPr lang="en-US" altLang="ja-JP" sz="2000" smtClean="0"/>
              <a:t>H</a:t>
            </a:r>
            <a:endParaRPr kumimoji="1" lang="ja-JP" altLang="en-US" sz="2000"/>
          </a:p>
        </p:txBody>
      </p:sp>
      <p:sp>
        <p:nvSpPr>
          <p:cNvPr id="26" name="テキスト ボックス 25"/>
          <p:cNvSpPr txBox="1"/>
          <p:nvPr/>
        </p:nvSpPr>
        <p:spPr>
          <a:xfrm>
            <a:off x="3280997" y="4449381"/>
            <a:ext cx="281118" cy="400110"/>
          </a:xfrm>
          <a:prstGeom prst="rect">
            <a:avLst/>
          </a:prstGeom>
          <a:noFill/>
        </p:spPr>
        <p:txBody>
          <a:bodyPr wrap="square" rtlCol="0" anchor="ctr">
            <a:spAutoFit/>
          </a:bodyPr>
          <a:lstStyle/>
          <a:p>
            <a:pPr algn="ctr"/>
            <a:r>
              <a:rPr lang="en-US" altLang="ja-JP" sz="2000" smtClean="0"/>
              <a:t>G</a:t>
            </a:r>
            <a:endParaRPr kumimoji="1" lang="ja-JP" altLang="en-US" sz="2000"/>
          </a:p>
        </p:txBody>
      </p:sp>
      <p:sp>
        <p:nvSpPr>
          <p:cNvPr id="27" name="テキスト ボックス 26"/>
          <p:cNvSpPr txBox="1"/>
          <p:nvPr/>
        </p:nvSpPr>
        <p:spPr>
          <a:xfrm>
            <a:off x="4004097" y="4449381"/>
            <a:ext cx="281118" cy="400110"/>
          </a:xfrm>
          <a:prstGeom prst="rect">
            <a:avLst/>
          </a:prstGeom>
          <a:noFill/>
        </p:spPr>
        <p:txBody>
          <a:bodyPr wrap="square" rtlCol="0" anchor="ctr">
            <a:spAutoFit/>
          </a:bodyPr>
          <a:lstStyle/>
          <a:p>
            <a:pPr algn="ctr"/>
            <a:r>
              <a:rPr lang="en-US" altLang="ja-JP" sz="2000" smtClean="0"/>
              <a:t>H</a:t>
            </a:r>
            <a:endParaRPr kumimoji="1" lang="ja-JP" altLang="en-US" sz="2000"/>
          </a:p>
        </p:txBody>
      </p:sp>
      <p:cxnSp>
        <p:nvCxnSpPr>
          <p:cNvPr id="28" name="直線コネクタ 27"/>
          <p:cNvCxnSpPr>
            <a:stCxn id="12" idx="0"/>
            <a:endCxn id="160" idx="2"/>
          </p:cNvCxnSpPr>
          <p:nvPr/>
        </p:nvCxnSpPr>
        <p:spPr>
          <a:xfrm flipV="1">
            <a:off x="1992836" y="4849491"/>
            <a:ext cx="87382" cy="493955"/>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9" idx="0"/>
            <a:endCxn id="161" idx="2"/>
          </p:cNvCxnSpPr>
          <p:nvPr/>
        </p:nvCxnSpPr>
        <p:spPr>
          <a:xfrm flipH="1" flipV="1">
            <a:off x="3783106" y="4849491"/>
            <a:ext cx="58124" cy="493955"/>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7" idx="0"/>
            <a:endCxn id="26" idx="2"/>
          </p:cNvCxnSpPr>
          <p:nvPr/>
        </p:nvCxnSpPr>
        <p:spPr>
          <a:xfrm flipH="1" flipV="1">
            <a:off x="3421556" y="4849491"/>
            <a:ext cx="49995" cy="524495"/>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1" idx="0"/>
            <a:endCxn id="120" idx="2"/>
          </p:cNvCxnSpPr>
          <p:nvPr/>
        </p:nvCxnSpPr>
        <p:spPr>
          <a:xfrm flipH="1" flipV="1">
            <a:off x="3077483" y="4849491"/>
            <a:ext cx="24389" cy="493955"/>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5" idx="0"/>
            <a:endCxn id="119" idx="2"/>
          </p:cNvCxnSpPr>
          <p:nvPr/>
        </p:nvCxnSpPr>
        <p:spPr>
          <a:xfrm flipV="1">
            <a:off x="2732193" y="4849491"/>
            <a:ext cx="18694" cy="493955"/>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13" idx="0"/>
            <a:endCxn id="25" idx="2"/>
          </p:cNvCxnSpPr>
          <p:nvPr/>
        </p:nvCxnSpPr>
        <p:spPr>
          <a:xfrm flipV="1">
            <a:off x="2362515" y="4849491"/>
            <a:ext cx="61776" cy="493955"/>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18" idx="0"/>
            <a:endCxn id="27" idx="2"/>
          </p:cNvCxnSpPr>
          <p:nvPr/>
        </p:nvCxnSpPr>
        <p:spPr>
          <a:xfrm flipH="1" flipV="1">
            <a:off x="4144656" y="4849491"/>
            <a:ext cx="66253" cy="524495"/>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20" idx="0"/>
            <a:endCxn id="166" idx="2"/>
          </p:cNvCxnSpPr>
          <p:nvPr/>
        </p:nvCxnSpPr>
        <p:spPr>
          <a:xfrm flipH="1" flipV="1">
            <a:off x="4506206" y="4849491"/>
            <a:ext cx="54039" cy="493955"/>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a:endCxn id="39" idx="2"/>
          </p:cNvCxnSpPr>
          <p:nvPr/>
        </p:nvCxnSpPr>
        <p:spPr>
          <a:xfrm flipH="1" flipV="1">
            <a:off x="4867756" y="4849491"/>
            <a:ext cx="41823" cy="524495"/>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467691" y="5343446"/>
            <a:ext cx="281118" cy="430413"/>
          </a:xfrm>
          <a:prstGeom prst="rect">
            <a:avLst/>
          </a:prstGeom>
          <a:noFill/>
        </p:spPr>
        <p:txBody>
          <a:bodyPr wrap="square" rtlCol="0" anchor="ctr">
            <a:spAutoFit/>
          </a:bodyPr>
          <a:lstStyle/>
          <a:p>
            <a:pPr algn="ctr"/>
            <a:r>
              <a:rPr kumimoji="1" lang="en-US" altLang="ja-JP" smtClean="0"/>
              <a:t>c</a:t>
            </a:r>
            <a:endParaRPr kumimoji="1" lang="ja-JP" altLang="en-US"/>
          </a:p>
        </p:txBody>
      </p:sp>
      <p:sp>
        <p:nvSpPr>
          <p:cNvPr id="38" name="テキスト ボックス 37"/>
          <p:cNvSpPr txBox="1"/>
          <p:nvPr/>
        </p:nvSpPr>
        <p:spPr>
          <a:xfrm>
            <a:off x="5138699" y="5373986"/>
            <a:ext cx="240431" cy="369332"/>
          </a:xfrm>
          <a:prstGeom prst="rect">
            <a:avLst/>
          </a:prstGeom>
          <a:noFill/>
        </p:spPr>
        <p:txBody>
          <a:bodyPr wrap="square" rtlCol="0" anchor="ctr">
            <a:spAutoFit/>
          </a:bodyPr>
          <a:lstStyle/>
          <a:p>
            <a:pPr algn="ctr"/>
            <a:r>
              <a:rPr kumimoji="1" lang="en-US" altLang="ja-JP" smtClean="0"/>
              <a:t>c</a:t>
            </a:r>
            <a:endParaRPr kumimoji="1" lang="ja-JP" altLang="en-US"/>
          </a:p>
        </p:txBody>
      </p:sp>
      <p:sp>
        <p:nvSpPr>
          <p:cNvPr id="39" name="テキスト ボックス 38"/>
          <p:cNvSpPr txBox="1"/>
          <p:nvPr/>
        </p:nvSpPr>
        <p:spPr>
          <a:xfrm>
            <a:off x="4727197" y="4449381"/>
            <a:ext cx="281118" cy="400110"/>
          </a:xfrm>
          <a:prstGeom prst="rect">
            <a:avLst/>
          </a:prstGeom>
          <a:noFill/>
        </p:spPr>
        <p:txBody>
          <a:bodyPr wrap="square" rtlCol="0" anchor="ctr">
            <a:spAutoFit/>
          </a:bodyPr>
          <a:lstStyle/>
          <a:p>
            <a:pPr algn="ctr"/>
            <a:r>
              <a:rPr lang="en-US" altLang="ja-JP" sz="2000" smtClean="0"/>
              <a:t>G</a:t>
            </a:r>
            <a:endParaRPr kumimoji="1" lang="ja-JP" altLang="en-US" sz="2000"/>
          </a:p>
        </p:txBody>
      </p:sp>
      <p:cxnSp>
        <p:nvCxnSpPr>
          <p:cNvPr id="40" name="直線コネクタ 39"/>
          <p:cNvCxnSpPr>
            <a:stCxn id="38" idx="0"/>
            <a:endCxn id="167" idx="2"/>
          </p:cNvCxnSpPr>
          <p:nvPr/>
        </p:nvCxnSpPr>
        <p:spPr>
          <a:xfrm flipH="1" flipV="1">
            <a:off x="5229306" y="4849491"/>
            <a:ext cx="29609" cy="524495"/>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7" idx="0"/>
            <a:endCxn id="168" idx="2"/>
          </p:cNvCxnSpPr>
          <p:nvPr/>
        </p:nvCxnSpPr>
        <p:spPr>
          <a:xfrm flipH="1" flipV="1">
            <a:off x="5590856" y="4849491"/>
            <a:ext cx="17394" cy="493955"/>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6207048" y="5343446"/>
            <a:ext cx="281118" cy="430413"/>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43" name="テキスト ボックス 42"/>
          <p:cNvSpPr txBox="1"/>
          <p:nvPr/>
        </p:nvSpPr>
        <p:spPr>
          <a:xfrm>
            <a:off x="6576733" y="5343446"/>
            <a:ext cx="281118" cy="430413"/>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44" name="テキスト ボックス 43"/>
          <p:cNvSpPr txBox="1"/>
          <p:nvPr/>
        </p:nvSpPr>
        <p:spPr>
          <a:xfrm>
            <a:off x="5837370" y="5343446"/>
            <a:ext cx="281118" cy="430413"/>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45" name="テキスト ボックス 44"/>
          <p:cNvSpPr txBox="1"/>
          <p:nvPr/>
        </p:nvSpPr>
        <p:spPr>
          <a:xfrm>
            <a:off x="6173397" y="4474746"/>
            <a:ext cx="281118" cy="400110"/>
          </a:xfrm>
          <a:prstGeom prst="rect">
            <a:avLst/>
          </a:prstGeom>
          <a:noFill/>
        </p:spPr>
        <p:txBody>
          <a:bodyPr wrap="square" rtlCol="0" anchor="ctr">
            <a:spAutoFit/>
          </a:bodyPr>
          <a:lstStyle/>
          <a:p>
            <a:pPr algn="ctr"/>
            <a:r>
              <a:rPr lang="en-US" altLang="ja-JP" sz="2000" smtClean="0"/>
              <a:t>H</a:t>
            </a:r>
            <a:endParaRPr kumimoji="1" lang="ja-JP" altLang="en-US" sz="2000"/>
          </a:p>
        </p:txBody>
      </p:sp>
      <p:cxnSp>
        <p:nvCxnSpPr>
          <p:cNvPr id="46" name="直線コネクタ 45"/>
          <p:cNvCxnSpPr>
            <a:stCxn id="43" idx="0"/>
            <a:endCxn id="126" idx="2"/>
          </p:cNvCxnSpPr>
          <p:nvPr/>
        </p:nvCxnSpPr>
        <p:spPr>
          <a:xfrm flipH="1" flipV="1">
            <a:off x="6675511" y="4874856"/>
            <a:ext cx="41781" cy="46859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2" idx="0"/>
            <a:endCxn id="45" idx="2"/>
          </p:cNvCxnSpPr>
          <p:nvPr/>
        </p:nvCxnSpPr>
        <p:spPr>
          <a:xfrm flipH="1" flipV="1">
            <a:off x="6313956" y="4874856"/>
            <a:ext cx="33651" cy="46859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4" idx="0"/>
            <a:endCxn id="125" idx="2"/>
          </p:cNvCxnSpPr>
          <p:nvPr/>
        </p:nvCxnSpPr>
        <p:spPr>
          <a:xfrm flipH="1" flipV="1">
            <a:off x="5952406" y="4874856"/>
            <a:ext cx="25523" cy="46859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119" name="テキスト ボックス 118"/>
          <p:cNvSpPr txBox="1"/>
          <p:nvPr/>
        </p:nvSpPr>
        <p:spPr>
          <a:xfrm>
            <a:off x="2627805" y="4449381"/>
            <a:ext cx="246164" cy="400110"/>
          </a:xfrm>
          <a:prstGeom prst="rect">
            <a:avLst/>
          </a:prstGeom>
          <a:noFill/>
        </p:spPr>
        <p:txBody>
          <a:bodyPr wrap="square" rtlCol="0" anchor="ctr">
            <a:spAutoFit/>
          </a:bodyPr>
          <a:lstStyle/>
          <a:p>
            <a:pPr algn="ctr"/>
            <a:r>
              <a:rPr lang="en-US" altLang="ja-JP" sz="2000" smtClean="0"/>
              <a:t>H</a:t>
            </a:r>
            <a:endParaRPr kumimoji="1" lang="ja-JP" altLang="en-US" sz="2000"/>
          </a:p>
        </p:txBody>
      </p:sp>
      <p:sp>
        <p:nvSpPr>
          <p:cNvPr id="120" name="テキスト ボックス 119"/>
          <p:cNvSpPr txBox="1"/>
          <p:nvPr/>
        </p:nvSpPr>
        <p:spPr>
          <a:xfrm>
            <a:off x="2954401" y="4449381"/>
            <a:ext cx="246164" cy="400110"/>
          </a:xfrm>
          <a:prstGeom prst="rect">
            <a:avLst/>
          </a:prstGeom>
          <a:noFill/>
        </p:spPr>
        <p:txBody>
          <a:bodyPr wrap="square" rtlCol="0" anchor="ctr">
            <a:spAutoFit/>
          </a:bodyPr>
          <a:lstStyle/>
          <a:p>
            <a:pPr algn="ctr"/>
            <a:r>
              <a:rPr lang="en-US" altLang="ja-JP" sz="2000" smtClean="0"/>
              <a:t>H</a:t>
            </a:r>
            <a:endParaRPr kumimoji="1" lang="ja-JP" altLang="en-US" sz="2000"/>
          </a:p>
        </p:txBody>
      </p:sp>
      <p:sp>
        <p:nvSpPr>
          <p:cNvPr id="125" name="テキスト ボックス 124"/>
          <p:cNvSpPr txBox="1"/>
          <p:nvPr/>
        </p:nvSpPr>
        <p:spPr>
          <a:xfrm>
            <a:off x="5811847" y="4474746"/>
            <a:ext cx="281118" cy="400110"/>
          </a:xfrm>
          <a:prstGeom prst="rect">
            <a:avLst/>
          </a:prstGeom>
          <a:noFill/>
        </p:spPr>
        <p:txBody>
          <a:bodyPr wrap="square" rtlCol="0" anchor="ctr">
            <a:spAutoFit/>
          </a:bodyPr>
          <a:lstStyle/>
          <a:p>
            <a:pPr algn="ctr"/>
            <a:r>
              <a:rPr lang="en-US" altLang="ja-JP" sz="2000" smtClean="0"/>
              <a:t>H</a:t>
            </a:r>
            <a:endParaRPr kumimoji="1" lang="ja-JP" altLang="en-US" sz="2000"/>
          </a:p>
        </p:txBody>
      </p:sp>
      <p:sp>
        <p:nvSpPr>
          <p:cNvPr id="126" name="テキスト ボックス 125"/>
          <p:cNvSpPr txBox="1"/>
          <p:nvPr/>
        </p:nvSpPr>
        <p:spPr>
          <a:xfrm>
            <a:off x="6534952" y="4474746"/>
            <a:ext cx="281118" cy="400110"/>
          </a:xfrm>
          <a:prstGeom prst="rect">
            <a:avLst/>
          </a:prstGeom>
          <a:noFill/>
        </p:spPr>
        <p:txBody>
          <a:bodyPr wrap="square" rtlCol="0" anchor="ctr">
            <a:spAutoFit/>
          </a:bodyPr>
          <a:lstStyle/>
          <a:p>
            <a:pPr algn="ctr"/>
            <a:r>
              <a:rPr lang="en-US" altLang="ja-JP" sz="2000" smtClean="0"/>
              <a:t>H</a:t>
            </a:r>
            <a:endParaRPr kumimoji="1" lang="ja-JP" altLang="en-US" sz="2000"/>
          </a:p>
        </p:txBody>
      </p:sp>
      <p:sp>
        <p:nvSpPr>
          <p:cNvPr id="8" name="正方形/長方形 7"/>
          <p:cNvSpPr/>
          <p:nvPr/>
        </p:nvSpPr>
        <p:spPr>
          <a:xfrm>
            <a:off x="60961" y="2259234"/>
            <a:ext cx="6865204" cy="15403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4" name="テキスト ボックス 113"/>
              <p:cNvSpPr txBox="1"/>
              <p:nvPr/>
            </p:nvSpPr>
            <p:spPr>
              <a:xfrm>
                <a:off x="-12653" y="3251130"/>
                <a:ext cx="11117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𝑜𝑏𝑗𝑒𝑐𝑡</m:t>
                      </m:r>
                      <m:r>
                        <a:rPr lang="en-US" altLang="ja-JP" i="1" smtClean="0">
                          <a:latin typeface="Cambria Math" panose="02040503050406030204" pitchFamily="18" charset="0"/>
                        </a:rPr>
                        <m:t>:</m:t>
                      </m:r>
                      <m:r>
                        <a:rPr lang="en-US" altLang="ja-JP" i="1" smtClean="0">
                          <a:latin typeface="Cambria Math" panose="02040503050406030204" pitchFamily="18" charset="0"/>
                        </a:rPr>
                        <m:t>𝑥</m:t>
                      </m:r>
                    </m:oMath>
                  </m:oMathPara>
                </a14:m>
                <a:endParaRPr lang="en-US" altLang="ja-JP" b="0" smtClean="0"/>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12653" y="3251130"/>
                <a:ext cx="1111734" cy="369332"/>
              </a:xfrm>
              <a:prstGeom prst="rect">
                <a:avLst/>
              </a:prstGeom>
              <a:blipFill>
                <a:blip r:embed="rId7"/>
                <a:stretch>
                  <a:fillRect b="-1311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6" name="テキスト ボックス 115"/>
              <p:cNvSpPr txBox="1"/>
              <p:nvPr/>
            </p:nvSpPr>
            <p:spPr>
              <a:xfrm>
                <a:off x="17097" y="5373924"/>
                <a:ext cx="11117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𝑜𝑏𝑗𝑒𝑐𝑡</m:t>
                      </m:r>
                      <m:r>
                        <a:rPr lang="en-US" altLang="ja-JP" i="1" smtClean="0">
                          <a:latin typeface="Cambria Math" panose="02040503050406030204" pitchFamily="18" charset="0"/>
                        </a:rPr>
                        <m:t>:</m:t>
                      </m:r>
                      <m:r>
                        <a:rPr lang="en-US" altLang="ja-JP" i="1" smtClean="0">
                          <a:latin typeface="Cambria Math" panose="02040503050406030204" pitchFamily="18" charset="0"/>
                        </a:rPr>
                        <m:t>𝑦</m:t>
                      </m:r>
                    </m:oMath>
                  </m:oMathPara>
                </a14:m>
                <a:endParaRPr kumimoji="1" lang="ja-JP" altLang="en-US"/>
              </a:p>
            </p:txBody>
          </p:sp>
        </mc:Choice>
        <mc:Fallback>
          <p:sp>
            <p:nvSpPr>
              <p:cNvPr id="116" name="テキスト ボックス 115"/>
              <p:cNvSpPr txBox="1">
                <a:spLocks noRot="1" noChangeAspect="1" noMove="1" noResize="1" noEditPoints="1" noAdjustHandles="1" noChangeArrowheads="1" noChangeShapeType="1" noTextEdit="1"/>
              </p:cNvSpPr>
              <p:nvPr/>
            </p:nvSpPr>
            <p:spPr>
              <a:xfrm>
                <a:off x="17097" y="5373924"/>
                <a:ext cx="1111734" cy="369332"/>
              </a:xfrm>
              <a:prstGeom prst="rect">
                <a:avLst/>
              </a:prstGeom>
              <a:blipFill>
                <a:blip r:embed="rId8"/>
                <a:stretch>
                  <a:fillRect b="-13333"/>
                </a:stretch>
              </a:blipFill>
            </p:spPr>
            <p:txBody>
              <a:bodyPr/>
              <a:lstStyle/>
              <a:p>
                <a:r>
                  <a:rPr lang="ja-JP" altLang="en-US">
                    <a:noFill/>
                  </a:rPr>
                  <a:t> </a:t>
                </a:r>
              </a:p>
            </p:txBody>
          </p:sp>
        </mc:Fallback>
      </mc:AlternateContent>
      <p:graphicFrame>
        <p:nvGraphicFramePr>
          <p:cNvPr id="110" name="表 109"/>
          <p:cNvGraphicFramePr>
            <a:graphicFrameLocks noGrp="1"/>
          </p:cNvGraphicFramePr>
          <p:nvPr>
            <p:extLst>
              <p:ext uri="{D42A27DB-BD31-4B8C-83A1-F6EECF244321}">
                <p14:modId xmlns:p14="http://schemas.microsoft.com/office/powerpoint/2010/main" val="3105425128"/>
              </p:ext>
            </p:extLst>
          </p:nvPr>
        </p:nvGraphicFramePr>
        <p:xfrm>
          <a:off x="7231708" y="2512403"/>
          <a:ext cx="1414019" cy="3337560"/>
        </p:xfrm>
        <a:graphic>
          <a:graphicData uri="http://schemas.openxmlformats.org/drawingml/2006/table">
            <a:tbl>
              <a:tblPr firstRow="1">
                <a:tableStyleId>{793D81CF-94F2-401A-BA57-92F5A7B2D0C5}</a:tableStyleId>
              </a:tblPr>
              <a:tblGrid>
                <a:gridCol w="688150">
                  <a:extLst>
                    <a:ext uri="{9D8B030D-6E8A-4147-A177-3AD203B41FA5}">
                      <a16:colId xmlns:a16="http://schemas.microsoft.com/office/drawing/2014/main" val="2044678107"/>
                    </a:ext>
                  </a:extLst>
                </a:gridCol>
                <a:gridCol w="725869">
                  <a:extLst>
                    <a:ext uri="{9D8B030D-6E8A-4147-A177-3AD203B41FA5}">
                      <a16:colId xmlns:a16="http://schemas.microsoft.com/office/drawing/2014/main" val="4198232642"/>
                    </a:ext>
                  </a:extLst>
                </a:gridCol>
              </a:tblGrid>
              <a:tr h="370840">
                <a:tc>
                  <a:txBody>
                    <a:bodyPr/>
                    <a:lstStyle/>
                    <a:p>
                      <a:r>
                        <a:rPr kumimoji="1" lang="en-US" altLang="ja-JP" smtClean="0"/>
                        <a:t>code</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word</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1620"/>
                  </a:ext>
                </a:extLst>
              </a:tr>
              <a:tr h="370840">
                <a:tc>
                  <a:txBody>
                    <a:bodyPr/>
                    <a:lstStyle/>
                    <a:p>
                      <a:r>
                        <a:rPr kumimoji="1" lang="en-US" altLang="ja-JP" smtClean="0"/>
                        <a:t>A</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a</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972853"/>
                  </a:ext>
                </a:extLst>
              </a:tr>
              <a:tr h="370840">
                <a:tc>
                  <a:txBody>
                    <a:bodyPr/>
                    <a:lstStyle/>
                    <a:p>
                      <a:r>
                        <a:rPr kumimoji="1" lang="en-US" altLang="ja-JP" smtClean="0"/>
                        <a:t>B</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aa</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4529802"/>
                  </a:ext>
                </a:extLst>
              </a:tr>
              <a:tr h="370840">
                <a:tc>
                  <a:txBody>
                    <a:bodyPr/>
                    <a:lstStyle/>
                    <a:p>
                      <a:r>
                        <a:rPr kumimoji="1" lang="en-US" altLang="ja-JP" smtClean="0"/>
                        <a:t>C</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aaa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599070"/>
                  </a:ext>
                </a:extLst>
              </a:tr>
              <a:tr h="370840">
                <a:tc>
                  <a:txBody>
                    <a:bodyPr/>
                    <a:lstStyle/>
                    <a:p>
                      <a:r>
                        <a:rPr kumimoji="1" lang="en-US" altLang="ja-JP" smtClean="0"/>
                        <a:t>D</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837193"/>
                  </a:ext>
                </a:extLst>
              </a:tr>
              <a:tr h="370840">
                <a:tc>
                  <a:txBody>
                    <a:bodyPr/>
                    <a:lstStyle/>
                    <a:p>
                      <a:r>
                        <a:rPr kumimoji="1" lang="en-US" altLang="ja-JP" smtClean="0"/>
                        <a:t>E</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bb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0511656"/>
                  </a:ext>
                </a:extLst>
              </a:tr>
              <a:tr h="370840">
                <a:tc>
                  <a:txBody>
                    <a:bodyPr/>
                    <a:lstStyle/>
                    <a:p>
                      <a:r>
                        <a:rPr kumimoji="1" lang="en-US" altLang="ja-JP" smtClean="0"/>
                        <a:t>F</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bbb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4357515"/>
                  </a:ext>
                </a:extLst>
              </a:tr>
              <a:tr h="370840">
                <a:tc>
                  <a:txBody>
                    <a:bodyPr/>
                    <a:lstStyle/>
                    <a:p>
                      <a:r>
                        <a:rPr kumimoji="1" lang="en-US" altLang="ja-JP" smtClean="0"/>
                        <a:t>G</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0092013"/>
                  </a:ext>
                </a:extLst>
              </a:tr>
              <a:tr h="370840">
                <a:tc>
                  <a:txBody>
                    <a:bodyPr/>
                    <a:lstStyle/>
                    <a:p>
                      <a:r>
                        <a:rPr kumimoji="1" lang="en-US" altLang="ja-JP" smtClean="0"/>
                        <a:t>H</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7562"/>
                  </a:ext>
                </a:extLst>
              </a:tr>
            </a:tbl>
          </a:graphicData>
        </a:graphic>
      </p:graphicFrame>
      <mc:AlternateContent xmlns:mc="http://schemas.openxmlformats.org/markup-compatibility/2006">
        <mc:Choice xmlns:a14="http://schemas.microsoft.com/office/drawing/2010/main" Requires="a14">
          <p:sp>
            <p:nvSpPr>
              <p:cNvPr id="111" name="テキスト ボックス 110"/>
              <p:cNvSpPr txBox="1"/>
              <p:nvPr/>
            </p:nvSpPr>
            <p:spPr>
              <a:xfrm>
                <a:off x="7171744" y="2101545"/>
                <a:ext cx="1533946" cy="400110"/>
              </a:xfrm>
              <a:prstGeom prst="rect">
                <a:avLst/>
              </a:prstGeom>
              <a:noFill/>
            </p:spPr>
            <p:txBody>
              <a:bodyPr wrap="none" rtlCol="0">
                <a:spAutoFit/>
              </a:bodyPr>
              <a:lstStyle/>
              <a:p>
                <a:r>
                  <a:rPr kumimoji="1" lang="en-US" altLang="ja-JP" sz="2000" smtClean="0"/>
                  <a:t>Dictionary</a:t>
                </a:r>
                <a:r>
                  <a:rPr kumimoji="1" lang="en-US" altLang="ja-JP" sz="2000" b="1" smtClean="0"/>
                  <a:t> </a:t>
                </a:r>
                <a14:m>
                  <m:oMath xmlns:m="http://schemas.openxmlformats.org/officeDocument/2006/math">
                    <m:r>
                      <a:rPr kumimoji="1" lang="en-US" altLang="ja-JP" sz="2000" b="0" i="1" smtClean="0">
                        <a:latin typeface="Cambria Math" panose="02040503050406030204" pitchFamily="18" charset="0"/>
                      </a:rPr>
                      <m:t>𝐷</m:t>
                    </m:r>
                  </m:oMath>
                </a14:m>
                <a:endParaRPr kumimoji="1" lang="ja-JP" altLang="en-US" sz="2000"/>
              </a:p>
            </p:txBody>
          </p:sp>
        </mc:Choice>
        <mc:Fallback>
          <p:sp>
            <p:nvSpPr>
              <p:cNvPr id="111" name="テキスト ボックス 110"/>
              <p:cNvSpPr txBox="1">
                <a:spLocks noRot="1" noChangeAspect="1" noMove="1" noResize="1" noEditPoints="1" noAdjustHandles="1" noChangeArrowheads="1" noChangeShapeType="1" noTextEdit="1"/>
              </p:cNvSpPr>
              <p:nvPr/>
            </p:nvSpPr>
            <p:spPr>
              <a:xfrm>
                <a:off x="7171744" y="2101545"/>
                <a:ext cx="1533946" cy="400110"/>
              </a:xfrm>
              <a:prstGeom prst="rect">
                <a:avLst/>
              </a:prstGeom>
              <a:blipFill>
                <a:blip r:embed="rId9"/>
                <a:stretch>
                  <a:fillRect l="-3968" t="-9231" b="-2769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7" name="テキスト ボックス 116"/>
              <p:cNvSpPr txBox="1"/>
              <p:nvPr/>
            </p:nvSpPr>
            <p:spPr>
              <a:xfrm>
                <a:off x="60961" y="4513857"/>
                <a:ext cx="11117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𝐷</m:t>
                          </m:r>
                        </m:sub>
                      </m:sSub>
                    </m:oMath>
                  </m:oMathPara>
                </a14:m>
                <a:endParaRPr kumimoji="1" lang="ja-JP" altLang="en-US"/>
              </a:p>
            </p:txBody>
          </p:sp>
        </mc:Choice>
        <mc:Fallback>
          <p:sp>
            <p:nvSpPr>
              <p:cNvPr id="117" name="テキスト ボックス 116"/>
              <p:cNvSpPr txBox="1">
                <a:spLocks noRot="1" noChangeAspect="1" noMove="1" noResize="1" noEditPoints="1" noAdjustHandles="1" noChangeArrowheads="1" noChangeShapeType="1" noTextEdit="1"/>
              </p:cNvSpPr>
              <p:nvPr/>
            </p:nvSpPr>
            <p:spPr>
              <a:xfrm>
                <a:off x="60961" y="4513857"/>
                <a:ext cx="1111734" cy="369332"/>
              </a:xfrm>
              <a:prstGeom prst="rect">
                <a:avLst/>
              </a:prstGeom>
              <a:blipFill>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60961" y="2346515"/>
                <a:ext cx="11117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𝐷</m:t>
                          </m:r>
                        </m:sub>
                      </m:sSub>
                    </m:oMath>
                  </m:oMathPara>
                </a14:m>
                <a:endParaRPr lang="en-US" altLang="ja-JP" b="0" smtClean="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60961" y="2346515"/>
                <a:ext cx="1111734" cy="369332"/>
              </a:xfrm>
              <a:prstGeom prst="rect">
                <a:avLst/>
              </a:prstGeom>
              <a:blipFill>
                <a:blip r:embed="rId11"/>
                <a:stretch>
                  <a:fillRect/>
                </a:stretch>
              </a:blipFill>
            </p:spPr>
            <p:txBody>
              <a:bodyPr/>
              <a:lstStyle/>
              <a:p>
                <a:r>
                  <a:rPr lang="ja-JP" altLang="en-US">
                    <a:noFill/>
                  </a:rPr>
                  <a:t> </a:t>
                </a:r>
              </a:p>
            </p:txBody>
          </p:sp>
        </mc:Fallback>
      </mc:AlternateContent>
      <p:sp>
        <p:nvSpPr>
          <p:cNvPr id="2" name="テキスト ボックス 1"/>
          <p:cNvSpPr txBox="1"/>
          <p:nvPr/>
        </p:nvSpPr>
        <p:spPr>
          <a:xfrm>
            <a:off x="1241504" y="1805704"/>
            <a:ext cx="4918334" cy="369332"/>
          </a:xfrm>
          <a:prstGeom prst="rect">
            <a:avLst/>
          </a:prstGeom>
          <a:noFill/>
        </p:spPr>
        <p:txBody>
          <a:bodyPr wrap="none" rtlCol="0">
            <a:spAutoFit/>
          </a:bodyPr>
          <a:lstStyle/>
          <a:p>
            <a:r>
              <a:rPr kumimoji="1" lang="en-US" altLang="ja-JP" smtClean="0"/>
              <a:t>1</a:t>
            </a:r>
            <a:r>
              <a:rPr kumimoji="1" lang="ja-JP" altLang="en-US" smtClean="0"/>
              <a:t>度目の圧縮時によく圧縮されるオブジェクト</a:t>
            </a:r>
            <a:endParaRPr kumimoji="1" lang="ja-JP" altLang="en-US"/>
          </a:p>
        </p:txBody>
      </p:sp>
      <p:sp>
        <p:nvSpPr>
          <p:cNvPr id="112" name="テキスト ボックス 111"/>
          <p:cNvSpPr txBox="1"/>
          <p:nvPr/>
        </p:nvSpPr>
        <p:spPr>
          <a:xfrm>
            <a:off x="1172695" y="3964604"/>
            <a:ext cx="5379999" cy="369332"/>
          </a:xfrm>
          <a:prstGeom prst="rect">
            <a:avLst/>
          </a:prstGeom>
          <a:noFill/>
        </p:spPr>
        <p:txBody>
          <a:bodyPr wrap="none" rtlCol="0">
            <a:spAutoFit/>
          </a:bodyPr>
          <a:lstStyle/>
          <a:p>
            <a:r>
              <a:rPr kumimoji="1" lang="en-US" altLang="ja-JP" smtClean="0"/>
              <a:t>1</a:t>
            </a:r>
            <a:r>
              <a:rPr kumimoji="1" lang="ja-JP" altLang="en-US" smtClean="0"/>
              <a:t>度目の圧縮時にあまり圧縮されないオブジェクト</a:t>
            </a:r>
            <a:endParaRPr kumimoji="1" lang="ja-JP" altLang="en-US"/>
          </a:p>
        </p:txBody>
      </p:sp>
      <p:sp>
        <p:nvSpPr>
          <p:cNvPr id="138" name="テキスト ボックス 137"/>
          <p:cNvSpPr txBox="1"/>
          <p:nvPr/>
        </p:nvSpPr>
        <p:spPr>
          <a:xfrm>
            <a:off x="3045764" y="2271672"/>
            <a:ext cx="246164" cy="400110"/>
          </a:xfrm>
          <a:prstGeom prst="rect">
            <a:avLst/>
          </a:prstGeom>
          <a:noFill/>
        </p:spPr>
        <p:txBody>
          <a:bodyPr wrap="square" rtlCol="0" anchor="t">
            <a:spAutoFit/>
          </a:bodyPr>
          <a:lstStyle/>
          <a:p>
            <a:pPr algn="ctr"/>
            <a:r>
              <a:rPr lang="en-US" altLang="ja-JP" sz="2000" smtClean="0"/>
              <a:t>F</a:t>
            </a:r>
            <a:endParaRPr kumimoji="1" lang="ja-JP" altLang="en-US" sz="2000"/>
          </a:p>
        </p:txBody>
      </p:sp>
      <p:sp>
        <p:nvSpPr>
          <p:cNvPr id="159" name="テキスト ボックス 158"/>
          <p:cNvSpPr txBox="1"/>
          <p:nvPr/>
        </p:nvSpPr>
        <p:spPr>
          <a:xfrm>
            <a:off x="1578109" y="4449381"/>
            <a:ext cx="281118" cy="400110"/>
          </a:xfrm>
          <a:prstGeom prst="rect">
            <a:avLst/>
          </a:prstGeom>
          <a:noFill/>
        </p:spPr>
        <p:txBody>
          <a:bodyPr wrap="square" rtlCol="0" anchor="ctr">
            <a:spAutoFit/>
          </a:bodyPr>
          <a:lstStyle/>
          <a:p>
            <a:pPr algn="ctr"/>
            <a:r>
              <a:rPr lang="en-US" altLang="ja-JP" sz="2000" smtClean="0"/>
              <a:t>G</a:t>
            </a:r>
            <a:endParaRPr kumimoji="1" lang="ja-JP" altLang="en-US" sz="2000"/>
          </a:p>
        </p:txBody>
      </p:sp>
      <p:sp>
        <p:nvSpPr>
          <p:cNvPr id="160" name="テキスト ボックス 159"/>
          <p:cNvSpPr txBox="1"/>
          <p:nvPr/>
        </p:nvSpPr>
        <p:spPr>
          <a:xfrm>
            <a:off x="1939659" y="4449381"/>
            <a:ext cx="281118" cy="400110"/>
          </a:xfrm>
          <a:prstGeom prst="rect">
            <a:avLst/>
          </a:prstGeom>
          <a:noFill/>
        </p:spPr>
        <p:txBody>
          <a:bodyPr wrap="square" rtlCol="0" anchor="ctr">
            <a:spAutoFit/>
          </a:bodyPr>
          <a:lstStyle/>
          <a:p>
            <a:pPr algn="ctr"/>
            <a:r>
              <a:rPr lang="en-US" altLang="ja-JP" sz="2000" smtClean="0"/>
              <a:t>G</a:t>
            </a:r>
            <a:endParaRPr kumimoji="1" lang="ja-JP" altLang="en-US" sz="2000"/>
          </a:p>
        </p:txBody>
      </p:sp>
      <p:sp>
        <p:nvSpPr>
          <p:cNvPr id="161" name="テキスト ボックス 160"/>
          <p:cNvSpPr txBox="1"/>
          <p:nvPr/>
        </p:nvSpPr>
        <p:spPr>
          <a:xfrm>
            <a:off x="3642547" y="4449381"/>
            <a:ext cx="281118" cy="400110"/>
          </a:xfrm>
          <a:prstGeom prst="rect">
            <a:avLst/>
          </a:prstGeom>
          <a:noFill/>
        </p:spPr>
        <p:txBody>
          <a:bodyPr wrap="square" rtlCol="0" anchor="ctr">
            <a:spAutoFit/>
          </a:bodyPr>
          <a:lstStyle/>
          <a:p>
            <a:pPr algn="ctr"/>
            <a:r>
              <a:rPr lang="en-US" altLang="ja-JP" sz="2000" smtClean="0"/>
              <a:t>G</a:t>
            </a:r>
            <a:endParaRPr kumimoji="1" lang="ja-JP" altLang="en-US" sz="2000"/>
          </a:p>
        </p:txBody>
      </p:sp>
      <p:sp>
        <p:nvSpPr>
          <p:cNvPr id="166" name="テキスト ボックス 165"/>
          <p:cNvSpPr txBox="1"/>
          <p:nvPr/>
        </p:nvSpPr>
        <p:spPr>
          <a:xfrm>
            <a:off x="4365647" y="4449381"/>
            <a:ext cx="281118" cy="400110"/>
          </a:xfrm>
          <a:prstGeom prst="rect">
            <a:avLst/>
          </a:prstGeom>
          <a:noFill/>
        </p:spPr>
        <p:txBody>
          <a:bodyPr wrap="square" rtlCol="0" anchor="ctr">
            <a:spAutoFit/>
          </a:bodyPr>
          <a:lstStyle/>
          <a:p>
            <a:pPr algn="ctr"/>
            <a:r>
              <a:rPr lang="en-US" altLang="ja-JP" sz="2000" smtClean="0"/>
              <a:t>G</a:t>
            </a:r>
            <a:endParaRPr kumimoji="1" lang="ja-JP" altLang="en-US" sz="2000"/>
          </a:p>
        </p:txBody>
      </p:sp>
      <p:sp>
        <p:nvSpPr>
          <p:cNvPr id="167" name="テキスト ボックス 166"/>
          <p:cNvSpPr txBox="1"/>
          <p:nvPr/>
        </p:nvSpPr>
        <p:spPr>
          <a:xfrm>
            <a:off x="5088747" y="4449381"/>
            <a:ext cx="281118" cy="400110"/>
          </a:xfrm>
          <a:prstGeom prst="rect">
            <a:avLst/>
          </a:prstGeom>
          <a:noFill/>
        </p:spPr>
        <p:txBody>
          <a:bodyPr wrap="square" rtlCol="0" anchor="ctr">
            <a:spAutoFit/>
          </a:bodyPr>
          <a:lstStyle/>
          <a:p>
            <a:pPr algn="ctr"/>
            <a:r>
              <a:rPr lang="en-US" altLang="ja-JP" sz="2000" smtClean="0"/>
              <a:t>G</a:t>
            </a:r>
            <a:endParaRPr kumimoji="1" lang="ja-JP" altLang="en-US" sz="2000"/>
          </a:p>
        </p:txBody>
      </p:sp>
      <p:sp>
        <p:nvSpPr>
          <p:cNvPr id="168" name="テキスト ボックス 167"/>
          <p:cNvSpPr txBox="1"/>
          <p:nvPr/>
        </p:nvSpPr>
        <p:spPr>
          <a:xfrm>
            <a:off x="5450297" y="4449381"/>
            <a:ext cx="281118" cy="400110"/>
          </a:xfrm>
          <a:prstGeom prst="rect">
            <a:avLst/>
          </a:prstGeom>
          <a:noFill/>
        </p:spPr>
        <p:txBody>
          <a:bodyPr wrap="square" rtlCol="0" anchor="ctr">
            <a:spAutoFit/>
          </a:bodyPr>
          <a:lstStyle/>
          <a:p>
            <a:pPr algn="ctr"/>
            <a:r>
              <a:rPr lang="en-US" altLang="ja-JP" sz="2000" smtClean="0"/>
              <a:t>G</a:t>
            </a:r>
            <a:endParaRPr kumimoji="1" lang="ja-JP" altLang="en-US" sz="2000"/>
          </a:p>
        </p:txBody>
      </p:sp>
    </p:spTree>
    <p:extLst>
      <p:ext uri="{BB962C8B-B14F-4D97-AF65-F5344CB8AC3E}">
        <p14:creationId xmlns:p14="http://schemas.microsoft.com/office/powerpoint/2010/main" val="161750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64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1292598" y="4290435"/>
            <a:ext cx="5340169" cy="415552"/>
          </a:xfrm>
          <a:prstGeom prst="round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角丸四角形 61"/>
          <p:cNvSpPr/>
          <p:nvPr/>
        </p:nvSpPr>
        <p:spPr>
          <a:xfrm>
            <a:off x="1292598" y="3444250"/>
            <a:ext cx="5380152" cy="415552"/>
          </a:xfrm>
          <a:prstGeom prst="round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9" name="グループ化 8"/>
          <p:cNvGrpSpPr/>
          <p:nvPr/>
        </p:nvGrpSpPr>
        <p:grpSpPr>
          <a:xfrm>
            <a:off x="1139877" y="1274146"/>
            <a:ext cx="7104306" cy="3408731"/>
            <a:chOff x="708184" y="2278127"/>
            <a:chExt cx="7736009" cy="4225056"/>
          </a:xfrm>
        </p:grpSpPr>
        <p:grpSp>
          <p:nvGrpSpPr>
            <p:cNvPr id="11" name="グループ化 10"/>
            <p:cNvGrpSpPr/>
            <p:nvPr/>
          </p:nvGrpSpPr>
          <p:grpSpPr>
            <a:xfrm>
              <a:off x="708184" y="2671108"/>
              <a:ext cx="7736009" cy="3832075"/>
              <a:chOff x="207256" y="2564904"/>
              <a:chExt cx="8418918" cy="4250192"/>
            </a:xfrm>
          </p:grpSpPr>
          <p:pic>
            <p:nvPicPr>
              <p:cNvPr id="13" name="Picture 2" descr="C:\Users\koga\Downloads\dictionary-pictogram-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2190" y="3016560"/>
                <a:ext cx="896888" cy="8968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koga\Downloads\dictionary-pictogram-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3294" y="3016560"/>
                <a:ext cx="896888" cy="89688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4968294" y="2780928"/>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pic>
            <p:nvPicPr>
              <p:cNvPr id="16" name="Picture 2" descr="C:\Users\koga\Downloads\dictionary-pictogram-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1606" y="3016560"/>
                <a:ext cx="896888" cy="8968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テキスト ボックス 16"/>
                  <p:cNvSpPr txBox="1"/>
                  <p:nvPr/>
                </p:nvSpPr>
                <p:spPr>
                  <a:xfrm>
                    <a:off x="3240102" y="2564904"/>
                    <a:ext cx="51796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𝑑</m:t>
                              </m:r>
                            </m:e>
                            <m:sub>
                              <m:r>
                                <a:rPr kumimoji="1" lang="en-US" altLang="ja-JP" sz="2000" b="0" i="1" smtClean="0">
                                  <a:latin typeface="Cambria Math"/>
                                </a:rPr>
                                <m:t>1</m:t>
                              </m:r>
                            </m:sub>
                          </m:sSub>
                        </m:oMath>
                      </m:oMathPara>
                    </a14:m>
                    <a:endParaRPr kumimoji="1" lang="ja-JP" altLang="en-US" sz="2000" dirty="0" smtClean="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240102" y="2564904"/>
                    <a:ext cx="517962" cy="400110"/>
                  </a:xfrm>
                  <a:prstGeom prst="rect">
                    <a:avLst/>
                  </a:prstGeom>
                  <a:blipFill>
                    <a:blip r:embed="rId5"/>
                    <a:stretch>
                      <a:fillRect b="-15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4320222" y="2564904"/>
                    <a:ext cx="5239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𝑑</m:t>
                              </m:r>
                            </m:e>
                            <m:sub>
                              <m:r>
                                <a:rPr kumimoji="1" lang="en-US" altLang="ja-JP" sz="2000" b="0" i="1" smtClean="0">
                                  <a:latin typeface="Cambria Math"/>
                                </a:rPr>
                                <m:t>2</m:t>
                              </m:r>
                            </m:sub>
                          </m:sSub>
                        </m:oMath>
                      </m:oMathPara>
                    </a14:m>
                    <a:endParaRPr kumimoji="1" lang="ja-JP" altLang="en-US" sz="2000" dirty="0" smtClean="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320222" y="2564904"/>
                    <a:ext cx="523926" cy="400110"/>
                  </a:xfrm>
                  <a:prstGeom prst="rect">
                    <a:avLst/>
                  </a:prstGeom>
                  <a:blipFill>
                    <a:blip r:embed="rId6"/>
                    <a:stretch>
                      <a:fillRect b="-15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186347" y="2564904"/>
                    <a:ext cx="56034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𝑑</m:t>
                              </m:r>
                            </m:e>
                            <m:sub>
                              <m:r>
                                <a:rPr kumimoji="1" lang="en-US" altLang="ja-JP" sz="2000" b="0" i="1" smtClean="0">
                                  <a:latin typeface="Cambria Math"/>
                                </a:rPr>
                                <m:t>𝑁</m:t>
                              </m:r>
                            </m:sub>
                          </m:sSub>
                        </m:oMath>
                      </m:oMathPara>
                    </a14:m>
                    <a:endParaRPr kumimoji="1" lang="ja-JP" altLang="en-US" sz="2000" dirty="0" smtClean="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6186347" y="2564904"/>
                    <a:ext cx="560346" cy="400110"/>
                  </a:xfrm>
                  <a:prstGeom prst="rect">
                    <a:avLst/>
                  </a:prstGeom>
                  <a:blipFill>
                    <a:blip r:embed="rId7"/>
                    <a:stretch>
                      <a:fillRect b="-15254"/>
                    </a:stretch>
                  </a:blipFill>
                </p:spPr>
                <p:txBody>
                  <a:bodyPr/>
                  <a:lstStyle/>
                  <a:p>
                    <a:r>
                      <a:rPr lang="ja-JP" altLang="en-US">
                        <a:noFill/>
                      </a:rPr>
                      <a:t> </a:t>
                    </a:r>
                  </a:p>
                </p:txBody>
              </p:sp>
            </mc:Fallback>
          </mc:AlternateContent>
          <p:sp>
            <p:nvSpPr>
              <p:cNvPr id="20" name="正方形/長方形 19"/>
              <p:cNvSpPr/>
              <p:nvPr/>
            </p:nvSpPr>
            <p:spPr bwMode="auto">
              <a:xfrm>
                <a:off x="2808054" y="2584512"/>
                <a:ext cx="4320480" cy="1420552"/>
              </a:xfrm>
              <a:prstGeom prst="rect">
                <a:avLst/>
              </a:prstGeom>
              <a:noFill/>
              <a:ln w="3175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Tahoma" pitchFamily="34" charset="0"/>
                  <a:ea typeface="ＭＳ Ｐゴシック" pitchFamily="50" charset="-128"/>
                </a:endParaRPr>
              </a:p>
            </p:txBody>
          </p:sp>
          <p:cxnSp>
            <p:nvCxnSpPr>
              <p:cNvPr id="21" name="直線矢印コネクタ 20"/>
              <p:cNvCxnSpPr/>
              <p:nvPr/>
            </p:nvCxnSpPr>
            <p:spPr bwMode="auto">
              <a:xfrm>
                <a:off x="3528134" y="4005064"/>
                <a:ext cx="0" cy="648072"/>
              </a:xfrm>
              <a:prstGeom prst="straightConnector1">
                <a:avLst/>
              </a:prstGeom>
              <a:noFill/>
              <a:ln w="31750" cap="flat" cmpd="sng" algn="ctr">
                <a:solidFill>
                  <a:schemeClr val="tx1"/>
                </a:solidFill>
                <a:prstDash val="solid"/>
                <a:round/>
                <a:headEnd type="none" w="med" len="med"/>
                <a:tailEnd type="arrow"/>
              </a:ln>
              <a:effectLst/>
            </p:spPr>
          </p:cxnSp>
          <p:cxnSp>
            <p:nvCxnSpPr>
              <p:cNvPr id="22" name="直線矢印コネクタ 21"/>
              <p:cNvCxnSpPr/>
              <p:nvPr/>
            </p:nvCxnSpPr>
            <p:spPr bwMode="auto">
              <a:xfrm>
                <a:off x="4392230" y="4005064"/>
                <a:ext cx="0" cy="648072"/>
              </a:xfrm>
              <a:prstGeom prst="straightConnector1">
                <a:avLst/>
              </a:prstGeom>
              <a:noFill/>
              <a:ln w="31750" cap="flat" cmpd="sng" algn="ctr">
                <a:solidFill>
                  <a:schemeClr val="tx1"/>
                </a:solidFill>
                <a:prstDash val="solid"/>
                <a:round/>
                <a:headEnd type="none" w="med" len="med"/>
                <a:tailEnd type="arrow"/>
              </a:ln>
              <a:effectLst/>
            </p:spPr>
          </p:cxnSp>
          <p:cxnSp>
            <p:nvCxnSpPr>
              <p:cNvPr id="23" name="直線矢印コネクタ 22"/>
              <p:cNvCxnSpPr/>
              <p:nvPr/>
            </p:nvCxnSpPr>
            <p:spPr bwMode="auto">
              <a:xfrm>
                <a:off x="6408454" y="4005064"/>
                <a:ext cx="0" cy="648072"/>
              </a:xfrm>
              <a:prstGeom prst="straightConnector1">
                <a:avLst/>
              </a:prstGeom>
              <a:noFill/>
              <a:ln w="31750" cap="flat" cmpd="sng" algn="ctr">
                <a:solidFill>
                  <a:schemeClr val="tx1"/>
                </a:solidFill>
                <a:prstDash val="solid"/>
                <a:round/>
                <a:headEnd type="none" w="med" len="med"/>
                <a:tailEnd type="arrow"/>
              </a:ln>
              <a:effectLst/>
            </p:spPr>
          </p:cxnSp>
          <p:sp>
            <p:nvSpPr>
              <p:cNvPr id="24" name="テキスト ボックス 23"/>
              <p:cNvSpPr txBox="1"/>
              <p:nvPr/>
            </p:nvSpPr>
            <p:spPr>
              <a:xfrm>
                <a:off x="7039603" y="4139733"/>
                <a:ext cx="1586571" cy="507728"/>
              </a:xfrm>
              <a:prstGeom prst="rect">
                <a:avLst/>
              </a:prstGeom>
              <a:noFill/>
            </p:spPr>
            <p:txBody>
              <a:bodyPr wrap="none" rtlCol="0">
                <a:spAutoFit/>
              </a:bodyPr>
              <a:lstStyle/>
              <a:p>
                <a:r>
                  <a:rPr lang="ja-JP" altLang="en-US" smtClean="0"/>
                  <a:t>１回目圧縮</a:t>
                </a:r>
                <a:endParaRPr kumimoji="1" lang="en-US" altLang="ja-JP" dirty="0" smtClean="0">
                  <a:latin typeface="+mn-lt"/>
                </a:endParaRPr>
              </a:p>
            </p:txBody>
          </p:sp>
          <p:sp>
            <p:nvSpPr>
              <p:cNvPr id="26" name="テキスト ボックス 25"/>
              <p:cNvSpPr txBox="1"/>
              <p:nvPr/>
            </p:nvSpPr>
            <p:spPr>
              <a:xfrm>
                <a:off x="4684153" y="4698762"/>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pic>
            <p:nvPicPr>
              <p:cNvPr id="27" name="Picture 4" descr="C:\Users\koga\Downloads\scrool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19180" y="3501008"/>
                <a:ext cx="910707" cy="97501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直線矢印コネクタ 27"/>
              <p:cNvCxnSpPr/>
              <p:nvPr/>
            </p:nvCxnSpPr>
            <p:spPr bwMode="auto">
              <a:xfrm>
                <a:off x="2520022" y="4365104"/>
                <a:ext cx="4592786" cy="0"/>
              </a:xfrm>
              <a:prstGeom prst="straightConnector1">
                <a:avLst/>
              </a:prstGeom>
              <a:noFill/>
              <a:ln w="76200" cap="flat" cmpd="sng" algn="ctr">
                <a:solidFill>
                  <a:schemeClr val="accent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9" name="テキスト ボックス 28"/>
                  <p:cNvSpPr txBox="1"/>
                  <p:nvPr/>
                </p:nvSpPr>
                <p:spPr>
                  <a:xfrm>
                    <a:off x="207256" y="3722548"/>
                    <a:ext cx="1111779" cy="369332"/>
                  </a:xfrm>
                  <a:prstGeom prst="rect">
                    <a:avLst/>
                  </a:prstGeom>
                  <a:noFill/>
                </p:spPr>
                <p:txBody>
                  <a:bodyPr wrap="none" rtlCol="0">
                    <a:spAutoFit/>
                  </a:bodyPr>
                  <a:lstStyle/>
                  <a:p>
                    <a:r>
                      <a:rPr lang="en-US" altLang="ja-JP" smtClean="0"/>
                      <a:t>object</a:t>
                    </a:r>
                    <a:r>
                      <a:rPr kumimoji="1" lang="en-US" altLang="ja-JP" smtClean="0"/>
                      <a:t> </a:t>
                    </a:r>
                    <a14:m>
                      <m:oMath xmlns:m="http://schemas.openxmlformats.org/officeDocument/2006/math">
                        <m:r>
                          <a:rPr kumimoji="1" lang="en-US" altLang="ja-JP" i="1" dirty="0" smtClean="0">
                            <a:latin typeface="Cambria Math"/>
                          </a:rPr>
                          <m:t>𝑥</m:t>
                        </m:r>
                      </m:oMath>
                    </a14:m>
                    <a:endParaRPr kumimoji="1" lang="ja-JP" altLang="en-US" dirty="0" smtClean="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207256" y="3722548"/>
                    <a:ext cx="1111779" cy="369332"/>
                  </a:xfrm>
                  <a:prstGeom prst="rect">
                    <a:avLst/>
                  </a:prstGeom>
                  <a:blipFill>
                    <a:blip r:embed="rId12"/>
                    <a:stretch>
                      <a:fillRect l="-4762" t="-9091" r="-3571" b="-38182"/>
                    </a:stretch>
                  </a:blipFill>
                </p:spPr>
                <p:txBody>
                  <a:bodyPr/>
                  <a:lstStyle/>
                  <a:p>
                    <a:r>
                      <a:rPr lang="ja-JP" altLang="en-US">
                        <a:noFill/>
                      </a:rPr>
                      <a:t> </a:t>
                    </a:r>
                  </a:p>
                </p:txBody>
              </p:sp>
            </mc:Fallback>
          </mc:AlternateContent>
          <p:sp>
            <p:nvSpPr>
              <p:cNvPr id="30" name="テキスト ボックス 29"/>
              <p:cNvSpPr txBox="1"/>
              <p:nvPr/>
            </p:nvSpPr>
            <p:spPr>
              <a:xfrm>
                <a:off x="382020" y="5143432"/>
                <a:ext cx="2133664" cy="507728"/>
              </a:xfrm>
              <a:prstGeom prst="rect">
                <a:avLst/>
              </a:prstGeom>
              <a:noFill/>
            </p:spPr>
            <p:txBody>
              <a:bodyPr wrap="none" rtlCol="0">
                <a:spAutoFit/>
              </a:bodyPr>
              <a:lstStyle/>
              <a:p>
                <a:r>
                  <a:rPr kumimoji="1" lang="ja-JP" altLang="en-US"/>
                  <a:t>圧縮後のサイズ</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31" name="テキスト ボックス 30"/>
                  <p:cNvSpPr txBox="1"/>
                  <p:nvPr/>
                </p:nvSpPr>
                <p:spPr>
                  <a:xfrm>
                    <a:off x="1315254" y="2972852"/>
                    <a:ext cx="1203293" cy="409630"/>
                  </a:xfrm>
                  <a:prstGeom prst="rect">
                    <a:avLst/>
                  </a:prstGeom>
                  <a:noFill/>
                </p:spPr>
                <p:txBody>
                  <a:bodyPr wrap="none" rtlCol="0">
                    <a:spAutoFit/>
                  </a:bodyPr>
                  <a:lstStyle/>
                  <a:p>
                    <a:r>
                      <a:rPr lang="en-US" altLang="ja-JP" smtClean="0"/>
                      <a:t>length: </a:t>
                    </a:r>
                    <a14:m>
                      <m:oMath xmlns:m="http://schemas.openxmlformats.org/officeDocument/2006/math">
                        <m:r>
                          <a:rPr lang="en-US" altLang="ja-JP" b="0" i="1" smtClean="0">
                            <a:latin typeface="Cambria Math" panose="02040503050406030204" pitchFamily="18" charset="0"/>
                          </a:rPr>
                          <m:t>𝑙</m:t>
                        </m:r>
                      </m:oMath>
                    </a14:m>
                    <a:endParaRPr kumimoji="1" lang="en-US" altLang="ja-JP" dirty="0" smtClean="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1315254" y="2972852"/>
                    <a:ext cx="1203293" cy="409630"/>
                  </a:xfrm>
                  <a:prstGeom prst="rect">
                    <a:avLst/>
                  </a:prstGeom>
                  <a:blipFill>
                    <a:blip r:embed="rId13"/>
                    <a:stretch>
                      <a:fillRect l="-4396"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3288765" y="4551418"/>
                    <a:ext cx="794520" cy="519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3288765" y="4551418"/>
                    <a:ext cx="794520" cy="519291"/>
                  </a:xfrm>
                  <a:prstGeom prst="rect">
                    <a:avLst/>
                  </a:prstGeom>
                  <a:blipFill>
                    <a:blip r:embed="rId16"/>
                    <a:stretch>
                      <a:fillRect/>
                    </a:stretch>
                  </a:blipFill>
                </p:spPr>
                <p:txBody>
                  <a:bodyPr/>
                  <a:lstStyle/>
                  <a:p>
                    <a:r>
                      <a:rPr lang="ja-JP" altLang="en-US">
                        <a:noFill/>
                      </a:rPr>
                      <a:t> </a:t>
                    </a:r>
                  </a:p>
                </p:txBody>
              </p:sp>
            </mc:Fallback>
          </mc:AlternateContent>
          <p:sp>
            <p:nvSpPr>
              <p:cNvPr id="35" name="テキスト ボックス 34"/>
              <p:cNvSpPr txBox="1"/>
              <p:nvPr/>
            </p:nvSpPr>
            <p:spPr>
              <a:xfrm>
                <a:off x="5046141" y="4151960"/>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sp>
            <p:nvSpPr>
              <p:cNvPr id="36" name="テキスト ボックス 35"/>
              <p:cNvSpPr txBox="1"/>
              <p:nvPr/>
            </p:nvSpPr>
            <p:spPr>
              <a:xfrm>
                <a:off x="2037066" y="4605868"/>
                <a:ext cx="703387" cy="409630"/>
              </a:xfrm>
              <a:prstGeom prst="rect">
                <a:avLst/>
              </a:prstGeom>
              <a:noFill/>
            </p:spPr>
            <p:txBody>
              <a:bodyPr wrap="none" rtlCol="0">
                <a:spAutoFit/>
              </a:bodyPr>
              <a:lstStyle/>
              <a:p>
                <a:r>
                  <a:rPr lang="ja-JP" altLang="en-US"/>
                  <a:t>出力</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37" name="正方形/長方形 36"/>
                  <p:cNvSpPr/>
                  <p:nvPr/>
                </p:nvSpPr>
                <p:spPr>
                  <a:xfrm>
                    <a:off x="4083194" y="4540364"/>
                    <a:ext cx="794520" cy="519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4083194" y="4540364"/>
                    <a:ext cx="794520" cy="519291"/>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p:cNvSpPr/>
                  <p:nvPr/>
                </p:nvSpPr>
                <p:spPr>
                  <a:xfrm>
                    <a:off x="6153144" y="4496207"/>
                    <a:ext cx="859067" cy="519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𝑁</m:t>
                                  </m:r>
                                </m:sub>
                              </m:sSub>
                            </m:sup>
                          </m:sSup>
                        </m:oMath>
                      </m:oMathPara>
                    </a14:m>
                    <a:endParaRPr lang="ja-JP" altLang="en-US" sz="2400" dirty="0"/>
                  </a:p>
                </p:txBody>
              </p:sp>
            </mc:Choice>
            <mc:Fallback xmlns="">
              <p:sp>
                <p:nvSpPr>
                  <p:cNvPr id="38" name="正方形/長方形 37"/>
                  <p:cNvSpPr>
                    <a:spLocks noRot="1" noChangeAspect="1" noMove="1" noResize="1" noEditPoints="1" noAdjustHandles="1" noChangeArrowheads="1" noChangeShapeType="1" noTextEdit="1"/>
                  </p:cNvSpPr>
                  <p:nvPr/>
                </p:nvSpPr>
                <p:spPr>
                  <a:xfrm>
                    <a:off x="6153144" y="4496207"/>
                    <a:ext cx="859067" cy="519291"/>
                  </a:xfrm>
                  <a:prstGeom prst="rect">
                    <a:avLst/>
                  </a:prstGeom>
                  <a:blipFill>
                    <a:blip r:embed="rId18"/>
                    <a:stretch>
                      <a:fillRect/>
                    </a:stretch>
                  </a:blipFill>
                </p:spPr>
                <p:txBody>
                  <a:bodyPr/>
                  <a:lstStyle/>
                  <a:p>
                    <a:r>
                      <a:rPr lang="ja-JP" altLang="en-US">
                        <a:noFill/>
                      </a:rPr>
                      <a:t> </a:t>
                    </a:r>
                  </a:p>
                </p:txBody>
              </p:sp>
            </mc:Fallback>
          </mc:AlternateContent>
          <p:cxnSp>
            <p:nvCxnSpPr>
              <p:cNvPr id="39" name="直線矢印コネクタ 38"/>
              <p:cNvCxnSpPr/>
              <p:nvPr/>
            </p:nvCxnSpPr>
            <p:spPr bwMode="auto">
              <a:xfrm>
                <a:off x="3513635" y="5131336"/>
                <a:ext cx="0" cy="629175"/>
              </a:xfrm>
              <a:prstGeom prst="straightConnector1">
                <a:avLst/>
              </a:prstGeom>
              <a:noFill/>
              <a:ln w="31750" cap="flat" cmpd="sng" algn="ctr">
                <a:solidFill>
                  <a:schemeClr val="tx1"/>
                </a:solidFill>
                <a:prstDash val="solid"/>
                <a:round/>
                <a:headEnd type="none" w="med" len="med"/>
                <a:tailEnd type="arrow"/>
              </a:ln>
              <a:effectLst/>
            </p:spPr>
          </p:cxnSp>
          <p:cxnSp>
            <p:nvCxnSpPr>
              <p:cNvPr id="40" name="直線矢印コネクタ 39"/>
              <p:cNvCxnSpPr/>
              <p:nvPr/>
            </p:nvCxnSpPr>
            <p:spPr bwMode="auto">
              <a:xfrm>
                <a:off x="4392230" y="5143432"/>
                <a:ext cx="2954" cy="617079"/>
              </a:xfrm>
              <a:prstGeom prst="straightConnector1">
                <a:avLst/>
              </a:prstGeom>
              <a:noFill/>
              <a:ln w="31750" cap="flat" cmpd="sng" algn="ctr">
                <a:solidFill>
                  <a:schemeClr val="tx1"/>
                </a:solidFill>
                <a:prstDash val="solid"/>
                <a:round/>
                <a:headEnd type="none" w="med" len="med"/>
                <a:tailEnd type="arrow"/>
              </a:ln>
              <a:effectLst/>
            </p:spPr>
          </p:cxnSp>
          <p:cxnSp>
            <p:nvCxnSpPr>
              <p:cNvPr id="41" name="直線矢印コネクタ 40"/>
              <p:cNvCxnSpPr/>
              <p:nvPr/>
            </p:nvCxnSpPr>
            <p:spPr bwMode="auto">
              <a:xfrm flipH="1">
                <a:off x="6411408" y="4982957"/>
                <a:ext cx="2885" cy="777554"/>
              </a:xfrm>
              <a:prstGeom prst="straightConnector1">
                <a:avLst/>
              </a:prstGeom>
              <a:noFill/>
              <a:ln w="31750"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47" name="正方形/長方形 46"/>
                  <p:cNvSpPr/>
                  <p:nvPr/>
                </p:nvSpPr>
                <p:spPr>
                  <a:xfrm>
                    <a:off x="3163340" y="5723672"/>
                    <a:ext cx="848599" cy="527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r>
                                    <a:rPr lang="ja-JP" altLang="en-US" sz="2400" i="1">
                                      <a:latin typeface="Cambria Math" panose="02040503050406030204" pitchFamily="18" charset="0"/>
                                    </a:rPr>
                                    <m:t>’</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3163340" y="5723672"/>
                    <a:ext cx="848599" cy="527328"/>
                  </a:xfrm>
                  <a:prstGeom prst="rect">
                    <a:avLst/>
                  </a:prstGeom>
                  <a:blipFill>
                    <a:blip r:embed="rId19"/>
                    <a:stretch>
                      <a:fillRect/>
                    </a:stretch>
                  </a:blipFill>
                </p:spPr>
                <p:txBody>
                  <a:bodyPr/>
                  <a:lstStyle/>
                  <a:p>
                    <a:r>
                      <a:rPr lang="ja-JP" altLang="en-US">
                        <a:noFill/>
                      </a:rPr>
                      <a:t> </a:t>
                    </a:r>
                  </a:p>
                </p:txBody>
              </p:sp>
            </mc:Fallback>
          </mc:AlternateContent>
          <p:sp>
            <p:nvSpPr>
              <p:cNvPr id="48" name="テキスト ボックス 47"/>
              <p:cNvSpPr txBox="1"/>
              <p:nvPr/>
            </p:nvSpPr>
            <p:spPr>
              <a:xfrm>
                <a:off x="4957918" y="5314734"/>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sp>
            <p:nvSpPr>
              <p:cNvPr id="49" name="テキスト ボックス 48"/>
              <p:cNvSpPr txBox="1"/>
              <p:nvPr/>
            </p:nvSpPr>
            <p:spPr>
              <a:xfrm>
                <a:off x="1948843" y="5853949"/>
                <a:ext cx="703387" cy="409630"/>
              </a:xfrm>
              <a:prstGeom prst="rect">
                <a:avLst/>
              </a:prstGeom>
              <a:noFill/>
            </p:spPr>
            <p:txBody>
              <a:bodyPr wrap="none" rtlCol="0">
                <a:spAutoFit/>
              </a:bodyPr>
              <a:lstStyle/>
              <a:p>
                <a:r>
                  <a:rPr lang="ja-JP" altLang="en-US"/>
                  <a:t>出力</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50" name="正方形/長方形 49"/>
                  <p:cNvSpPr/>
                  <p:nvPr/>
                </p:nvSpPr>
                <p:spPr>
                  <a:xfrm>
                    <a:off x="3957769" y="5712617"/>
                    <a:ext cx="848599" cy="527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r>
                                    <a:rPr lang="ja-JP" altLang="en-US" sz="2400" i="1">
                                      <a:latin typeface="Cambria Math" panose="02040503050406030204" pitchFamily="18" charset="0"/>
                                    </a:rPr>
                                    <m:t>’</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50" name="正方形/長方形 49"/>
                  <p:cNvSpPr>
                    <a:spLocks noRot="1" noChangeAspect="1" noMove="1" noResize="1" noEditPoints="1" noAdjustHandles="1" noChangeArrowheads="1" noChangeShapeType="1" noTextEdit="1"/>
                  </p:cNvSpPr>
                  <p:nvPr/>
                </p:nvSpPr>
                <p:spPr>
                  <a:xfrm>
                    <a:off x="3957769" y="5712617"/>
                    <a:ext cx="848599" cy="527328"/>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p:cNvSpPr/>
                  <p:nvPr/>
                </p:nvSpPr>
                <p:spPr>
                  <a:xfrm>
                    <a:off x="6027719" y="5668460"/>
                    <a:ext cx="897446" cy="527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r>
                                    <a:rPr lang="ja-JP" altLang="en-US" sz="2400" i="1">
                                      <a:latin typeface="Cambria Math" panose="02040503050406030204" pitchFamily="18" charset="0"/>
                                    </a:rPr>
                                    <m:t>’</m:t>
                                  </m:r>
                                </m:e>
                                <m:sub>
                                  <m:r>
                                    <a:rPr lang="en-US" altLang="ja-JP" sz="2400" b="0" i="1" smtClean="0">
                                      <a:latin typeface="Cambria Math" panose="02040503050406030204" pitchFamily="18" charset="0"/>
                                    </a:rPr>
                                    <m:t>𝑁</m:t>
                                  </m:r>
                                </m:sub>
                              </m:sSub>
                            </m:sup>
                          </m:sSup>
                        </m:oMath>
                      </m:oMathPara>
                    </a14:m>
                    <a:endParaRPr lang="ja-JP" altLang="en-US" sz="2400" dirty="0"/>
                  </a:p>
                </p:txBody>
              </p:sp>
            </mc:Choice>
            <mc:Fallback xmlns="">
              <p:sp>
                <p:nvSpPr>
                  <p:cNvPr id="51" name="正方形/長方形 50"/>
                  <p:cNvSpPr>
                    <a:spLocks noRot="1" noChangeAspect="1" noMove="1" noResize="1" noEditPoints="1" noAdjustHandles="1" noChangeArrowheads="1" noChangeShapeType="1" noTextEdit="1"/>
                  </p:cNvSpPr>
                  <p:nvPr/>
                </p:nvSpPr>
                <p:spPr>
                  <a:xfrm>
                    <a:off x="6027719" y="5668460"/>
                    <a:ext cx="897446" cy="527328"/>
                  </a:xfrm>
                  <a:prstGeom prst="rect">
                    <a:avLst/>
                  </a:prstGeom>
                  <a:blipFill>
                    <a:blip r:embed="rId21"/>
                    <a:stretch>
                      <a:fillRect/>
                    </a:stretch>
                  </a:blipFill>
                </p:spPr>
                <p:txBody>
                  <a:bodyPr/>
                  <a:lstStyle/>
                  <a:p>
                    <a:r>
                      <a:rPr lang="ja-JP" altLang="en-US">
                        <a:noFill/>
                      </a:rPr>
                      <a:t> </a:t>
                    </a:r>
                  </a:p>
                </p:txBody>
              </p:sp>
            </mc:Fallback>
          </mc:AlternateContent>
          <p:sp>
            <p:nvSpPr>
              <p:cNvPr id="59" name="テキスト ボックス 58"/>
              <p:cNvSpPr txBox="1"/>
              <p:nvPr/>
            </p:nvSpPr>
            <p:spPr>
              <a:xfrm>
                <a:off x="440976" y="6307368"/>
                <a:ext cx="2407210" cy="507728"/>
              </a:xfrm>
              <a:prstGeom prst="rect">
                <a:avLst/>
              </a:prstGeom>
              <a:noFill/>
            </p:spPr>
            <p:txBody>
              <a:bodyPr wrap="none" rtlCol="0">
                <a:spAutoFit/>
              </a:bodyPr>
              <a:lstStyle/>
              <a:p>
                <a:r>
                  <a:rPr kumimoji="1" lang="ja-JP" altLang="en-US" smtClean="0">
                    <a:latin typeface="+mn-lt"/>
                  </a:rPr>
                  <a:t>再圧縮後のサイズ</a:t>
                </a:r>
                <a:endParaRPr kumimoji="1" lang="en-US" altLang="ja-JP" dirty="0" smtClean="0">
                  <a:latin typeface="+mn-lt"/>
                </a:endParaRPr>
              </a:p>
            </p:txBody>
          </p:sp>
          <p:sp>
            <p:nvSpPr>
              <p:cNvPr id="68" name="テキスト ボックス 67"/>
              <p:cNvSpPr txBox="1"/>
              <p:nvPr/>
            </p:nvSpPr>
            <p:spPr>
              <a:xfrm>
                <a:off x="4610783" y="5790167"/>
                <a:ext cx="1368152" cy="830996"/>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grpSp>
        <mc:AlternateContent xmlns:mc="http://schemas.openxmlformats.org/markup-compatibility/2006" xmlns:a14="http://schemas.microsoft.com/office/drawing/2010/main">
          <mc:Choice Requires="a14">
            <p:sp>
              <p:nvSpPr>
                <p:cNvPr id="12" name="テキスト ボックス 11"/>
                <p:cNvSpPr txBox="1"/>
                <p:nvPr/>
              </p:nvSpPr>
              <p:spPr>
                <a:xfrm>
                  <a:off x="2970454" y="2278127"/>
                  <a:ext cx="1949908" cy="457780"/>
                </a:xfrm>
                <a:prstGeom prst="rect">
                  <a:avLst/>
                </a:prstGeom>
                <a:noFill/>
              </p:spPr>
              <p:txBody>
                <a:bodyPr wrap="none" rtlCol="0">
                  <a:spAutoFit/>
                </a:bodyPr>
                <a:lstStyle/>
                <a:p>
                  <a:r>
                    <a:rPr kumimoji="1" lang="ja-JP" altLang="en-US" smtClean="0"/>
                    <a:t>基底辞書集合</a:t>
                  </a:r>
                  <a:r>
                    <a:rPr kumimoji="1" lang="en-US" altLang="ja-JP" smtClean="0"/>
                    <a:t>:</a:t>
                  </a:r>
                  <a14:m>
                    <m:oMath xmlns:m="http://schemas.openxmlformats.org/officeDocument/2006/math">
                      <m:r>
                        <a:rPr kumimoji="1" lang="en-US" altLang="ja-JP" b="0" i="1" smtClean="0">
                          <a:latin typeface="Cambria Math" panose="02040503050406030204" pitchFamily="18" charset="0"/>
                        </a:rPr>
                        <m:t>𝐵</m:t>
                      </m:r>
                    </m:oMath>
                  </a14:m>
                  <a:endParaRPr kumimoji="1" lang="ja-JP" altLang="en-US"/>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2970454" y="2278127"/>
                  <a:ext cx="1949908" cy="457780"/>
                </a:xfrm>
                <a:prstGeom prst="rect">
                  <a:avLst/>
                </a:prstGeom>
                <a:blipFill>
                  <a:blip r:embed="rId22"/>
                  <a:stretch>
                    <a:fillRect l="-3061" t="-8197" b="-26230"/>
                  </a:stretch>
                </a:blipFill>
              </p:spPr>
              <p:txBody>
                <a:bodyPr/>
                <a:lstStyle/>
                <a:p>
                  <a:r>
                    <a:rPr lang="ja-JP" altLang="en-US">
                      <a:noFill/>
                    </a:rPr>
                    <a:t> </a:t>
                  </a:r>
                </a:p>
              </p:txBody>
            </p:sp>
          </mc:Fallback>
        </mc:AlternateContent>
      </p:grpSp>
      <p:sp>
        <p:nvSpPr>
          <p:cNvPr id="8" name="テキスト ボックス 7"/>
          <p:cNvSpPr txBox="1"/>
          <p:nvPr/>
        </p:nvSpPr>
        <p:spPr>
          <a:xfrm>
            <a:off x="6882051" y="3498441"/>
            <a:ext cx="1338828" cy="369332"/>
          </a:xfrm>
          <a:prstGeom prst="rect">
            <a:avLst/>
          </a:prstGeom>
          <a:noFill/>
        </p:spPr>
        <p:txBody>
          <a:bodyPr wrap="none" rtlCol="0">
            <a:spAutoFit/>
          </a:bodyPr>
          <a:lstStyle/>
          <a:p>
            <a:r>
              <a:rPr kumimoji="1" lang="ja-JP" altLang="en-US" smtClean="0"/>
              <a:t>２回目圧縮</a:t>
            </a:r>
            <a:endParaRPr kumimoji="1" lang="ja-JP" altLang="en-US"/>
          </a:p>
        </p:txBody>
      </p:sp>
      <p:sp>
        <p:nvSpPr>
          <p:cNvPr id="65" name="テキスト ボックス 64"/>
          <p:cNvSpPr txBox="1"/>
          <p:nvPr/>
        </p:nvSpPr>
        <p:spPr>
          <a:xfrm>
            <a:off x="251285" y="4935997"/>
            <a:ext cx="3647152" cy="369332"/>
          </a:xfrm>
          <a:prstGeom prst="rect">
            <a:avLst/>
          </a:prstGeom>
          <a:noFill/>
        </p:spPr>
        <p:txBody>
          <a:bodyPr wrap="none" rtlCol="0">
            <a:spAutoFit/>
          </a:bodyPr>
          <a:lstStyle/>
          <a:p>
            <a:r>
              <a:rPr lang="ja-JP" altLang="en-US" smtClean="0"/>
              <a:t>再圧縮率を加えた圧縮率ベクトル</a:t>
            </a:r>
            <a:endParaRPr kumimoji="1" lang="ja-JP" altLang="en-US"/>
          </a:p>
        </p:txBody>
      </p:sp>
      <mc:AlternateContent xmlns:mc="http://schemas.openxmlformats.org/markup-compatibility/2006" xmlns:a14="http://schemas.microsoft.com/office/drawing/2010/main">
        <mc:Choice Requires="a14">
          <p:sp>
            <p:nvSpPr>
              <p:cNvPr id="44" name="テキスト ボックス 43"/>
              <p:cNvSpPr txBox="1"/>
              <p:nvPr/>
            </p:nvSpPr>
            <p:spPr>
              <a:xfrm>
                <a:off x="2187598" y="5240407"/>
                <a:ext cx="4723537"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𝑟𝑝</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𝑥</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𝑙</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m:t>
                                  </m:r>
                                </m:sup>
                              </m:sSubSup>
                            </m:num>
                            <m:den>
                              <m:r>
                                <a:rPr kumimoji="1" lang="en-US" altLang="ja-JP" sz="2400" b="0" i="1" smtClean="0">
                                  <a:latin typeface="Cambria Math" panose="02040503050406030204" pitchFamily="18" charset="0"/>
                                </a:rPr>
                                <m:t>𝑙</m:t>
                              </m:r>
                            </m:den>
                          </m:f>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i="1">
                                      <a:latin typeface="Cambria Math" panose="02040503050406030204" pitchFamily="18" charset="0"/>
                                    </a:rPr>
                                    <m:t>1</m:t>
                                  </m:r>
                                </m:sub>
                                <m:sup>
                                  <m:r>
                                    <a:rPr kumimoji="1" lang="en-US" altLang="ja-JP" sz="2400" i="1">
                                      <a:latin typeface="Cambria Math" panose="02040503050406030204" pitchFamily="18" charset="0"/>
                                    </a:rPr>
                                    <m:t>′</m:t>
                                  </m:r>
                                  <m:r>
                                    <a:rPr kumimoji="1" lang="en-US" altLang="ja-JP" sz="2400" b="0" i="1" smtClean="0">
                                      <a:latin typeface="Cambria Math" panose="02040503050406030204" pitchFamily="18" charset="0"/>
                                    </a:rPr>
                                    <m:t>′</m:t>
                                  </m:r>
                                </m:sup>
                              </m:sSubSup>
                            </m:num>
                            <m:den>
                              <m:sSubSup>
                                <m:sSubSupPr>
                                  <m:ctrlPr>
                                    <a:rPr kumimoji="1" lang="en-US" altLang="ja-JP" sz="2400" b="0" i="1" smtClean="0">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m:t>
                                  </m:r>
                                </m:sup>
                              </m:sSubSup>
                            </m:den>
                          </m:f>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2</m:t>
                                  </m:r>
                                </m:sub>
                                <m:sup>
                                  <m:r>
                                    <a:rPr kumimoji="1" lang="en-US" altLang="ja-JP" sz="2400" i="1">
                                      <a:latin typeface="Cambria Math" panose="02040503050406030204" pitchFamily="18" charset="0"/>
                                    </a:rPr>
                                    <m:t>′</m:t>
                                  </m:r>
                                </m:sup>
                              </m:sSubSup>
                            </m:num>
                            <m:den>
                              <m:r>
                                <a:rPr kumimoji="1" lang="en-US" altLang="ja-JP" sz="2400" i="1">
                                  <a:latin typeface="Cambria Math" panose="02040503050406030204" pitchFamily="18" charset="0"/>
                                </a:rPr>
                                <m:t>𝑙</m:t>
                              </m:r>
                            </m:den>
                          </m:f>
                          <m:r>
                            <a:rPr kumimoji="1" lang="en-US" altLang="ja-JP" sz="2400" i="1">
                              <a:latin typeface="Cambria Math" panose="02040503050406030204" pitchFamily="18" charset="0"/>
                            </a:rPr>
                            <m:t>,</m:t>
                          </m:r>
                          <m:f>
                            <m:fPr>
                              <m:ctrlPr>
                                <a:rPr kumimoji="1" lang="en-US" altLang="ja-JP" sz="2400" i="1">
                                  <a:latin typeface="Cambria Math" panose="02040503050406030204" pitchFamily="18" charset="0"/>
                                </a:rPr>
                              </m:ctrlPr>
                            </m:fPr>
                            <m:num>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2</m:t>
                                  </m:r>
                                </m:sub>
                                <m:sup>
                                  <m:r>
                                    <a:rPr kumimoji="1" lang="en-US" altLang="ja-JP" sz="2400" i="1">
                                      <a:latin typeface="Cambria Math" panose="02040503050406030204" pitchFamily="18" charset="0"/>
                                    </a:rPr>
                                    <m:t>′′</m:t>
                                  </m:r>
                                </m:sup>
                              </m:sSubSup>
                            </m:num>
                            <m:den>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2</m:t>
                                  </m:r>
                                </m:sub>
                                <m:sup>
                                  <m:r>
                                    <a:rPr kumimoji="1" lang="en-US" altLang="ja-JP" sz="2400" i="1">
                                      <a:latin typeface="Cambria Math" panose="02040503050406030204" pitchFamily="18" charset="0"/>
                                    </a:rPr>
                                    <m:t>′</m:t>
                                  </m:r>
                                </m:sup>
                              </m:sSubSup>
                            </m:den>
                          </m:f>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𝑁</m:t>
                                  </m:r>
                                </m:sub>
                                <m:sup>
                                  <m:r>
                                    <a:rPr kumimoji="1" lang="en-US" altLang="ja-JP" sz="2400" i="1">
                                      <a:latin typeface="Cambria Math" panose="02040503050406030204" pitchFamily="18" charset="0"/>
                                    </a:rPr>
                                    <m:t>′</m:t>
                                  </m:r>
                                </m:sup>
                              </m:sSubSup>
                            </m:num>
                            <m:den>
                              <m:r>
                                <a:rPr kumimoji="1" lang="en-US" altLang="ja-JP" sz="2400" i="1">
                                  <a:latin typeface="Cambria Math" panose="02040503050406030204" pitchFamily="18" charset="0"/>
                                </a:rPr>
                                <m:t>𝑙</m:t>
                              </m:r>
                            </m:den>
                          </m:f>
                          <m:r>
                            <a:rPr kumimoji="1" lang="en-US" altLang="ja-JP" sz="2400" i="1">
                              <a:latin typeface="Cambria Math" panose="02040503050406030204" pitchFamily="18" charset="0"/>
                            </a:rPr>
                            <m:t>,</m:t>
                          </m:r>
                          <m:f>
                            <m:fPr>
                              <m:ctrlPr>
                                <a:rPr kumimoji="1" lang="en-US" altLang="ja-JP" sz="2400" i="1">
                                  <a:latin typeface="Cambria Math" panose="02040503050406030204" pitchFamily="18" charset="0"/>
                                </a:rPr>
                              </m:ctrlPr>
                            </m:fPr>
                            <m:num>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𝑁</m:t>
                                  </m:r>
                                </m:sub>
                                <m:sup>
                                  <m:r>
                                    <a:rPr kumimoji="1" lang="en-US" altLang="ja-JP" sz="2400" i="1">
                                      <a:latin typeface="Cambria Math" panose="02040503050406030204" pitchFamily="18" charset="0"/>
                                    </a:rPr>
                                    <m:t>′′</m:t>
                                  </m:r>
                                </m:sup>
                              </m:sSubSup>
                            </m:num>
                            <m:den>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𝑁</m:t>
                                  </m:r>
                                </m:sub>
                                <m:sup>
                                  <m:r>
                                    <a:rPr kumimoji="1" lang="en-US" altLang="ja-JP" sz="2400" i="1">
                                      <a:latin typeface="Cambria Math" panose="02040503050406030204" pitchFamily="18" charset="0"/>
                                    </a:rPr>
                                    <m:t>′</m:t>
                                  </m:r>
                                </m:sup>
                              </m:sSubSup>
                            </m:den>
                          </m:f>
                        </m:e>
                      </m:d>
                    </m:oMath>
                  </m:oMathPara>
                </a14:m>
                <a:endParaRPr kumimoji="1" lang="ja-JP" altLang="en-US" sz="2400"/>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2187598" y="5240407"/>
                <a:ext cx="4723537" cy="829843"/>
              </a:xfrm>
              <a:prstGeom prst="rect">
                <a:avLst/>
              </a:prstGeom>
              <a:blipFill>
                <a:blip r:embed="rId23"/>
                <a:stretch>
                  <a:fillRect/>
                </a:stretch>
              </a:blipFill>
            </p:spPr>
            <p:txBody>
              <a:bodyPr/>
              <a:lstStyle/>
              <a:p>
                <a:r>
                  <a:rPr lang="ja-JP" altLang="en-US">
                    <a:noFill/>
                  </a:rPr>
                  <a:t> </a:t>
                </a:r>
              </a:p>
            </p:txBody>
          </p:sp>
        </mc:Fallback>
      </mc:AlternateContent>
      <p:grpSp>
        <p:nvGrpSpPr>
          <p:cNvPr id="2" name="グループ化 1"/>
          <p:cNvGrpSpPr/>
          <p:nvPr/>
        </p:nvGrpSpPr>
        <p:grpSpPr>
          <a:xfrm>
            <a:off x="3236840" y="3398699"/>
            <a:ext cx="3085552" cy="478227"/>
            <a:chOff x="3701598" y="3747785"/>
            <a:chExt cx="3085552" cy="478227"/>
          </a:xfrm>
        </p:grpSpPr>
        <mc:AlternateContent xmlns:mc="http://schemas.openxmlformats.org/markup-compatibility/2006" xmlns:a14="http://schemas.microsoft.com/office/drawing/2010/main">
          <mc:Choice Requires="a14">
            <p:sp>
              <p:nvSpPr>
                <p:cNvPr id="52" name="正方形/長方形 51"/>
                <p:cNvSpPr/>
                <p:nvPr/>
              </p:nvSpPr>
              <p:spPr>
                <a:xfrm>
                  <a:off x="3701598" y="3764348"/>
                  <a:ext cx="502894" cy="4616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52" name="正方形/長方形 51"/>
                <p:cNvSpPr>
                  <a:spLocks noRot="1" noChangeAspect="1" noMove="1" noResize="1" noEditPoints="1" noAdjustHandles="1" noChangeArrowheads="1" noChangeShapeType="1" noTextEdit="1"/>
                </p:cNvSpPr>
                <p:nvPr/>
              </p:nvSpPr>
              <p:spPr>
                <a:xfrm>
                  <a:off x="3701598" y="3764348"/>
                  <a:ext cx="502894" cy="461664"/>
                </a:xfrm>
                <a:prstGeom prst="rect">
                  <a:avLst/>
                </a:prstGeom>
                <a:blipFill>
                  <a:blip r:embed="rId24"/>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正方形/長方形 53"/>
                <p:cNvSpPr/>
                <p:nvPr/>
              </p:nvSpPr>
              <p:spPr>
                <a:xfrm>
                  <a:off x="4573255" y="3758595"/>
                  <a:ext cx="5100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2</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a:off x="4573255" y="3758595"/>
                  <a:ext cx="510011" cy="461665"/>
                </a:xfrm>
                <a:prstGeom prst="rect">
                  <a:avLst/>
                </a:prstGeom>
                <a:blipFill>
                  <a:blip r:embed="rId25"/>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6231806" y="3747785"/>
                  <a:ext cx="5553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𝑁</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6231806" y="3747785"/>
                  <a:ext cx="555344" cy="461665"/>
                </a:xfrm>
                <a:prstGeom prst="rect">
                  <a:avLst/>
                </a:prstGeom>
                <a:blipFill>
                  <a:blip r:embed="rId26"/>
                  <a:stretch>
                    <a:fillRect b="-2667"/>
                  </a:stretch>
                </a:blipFill>
              </p:spPr>
              <p:txBody>
                <a:bodyPr/>
                <a:lstStyle/>
                <a:p>
                  <a:r>
                    <a:rPr lang="ja-JP" altLang="en-US">
                      <a:noFill/>
                    </a:rPr>
                    <a:t> </a:t>
                  </a:r>
                </a:p>
              </p:txBody>
            </p:sp>
          </mc:Fallback>
        </mc:AlternateContent>
      </p:grpSp>
      <p:grpSp>
        <p:nvGrpSpPr>
          <p:cNvPr id="56" name="グループ化 55"/>
          <p:cNvGrpSpPr/>
          <p:nvPr/>
        </p:nvGrpSpPr>
        <p:grpSpPr>
          <a:xfrm>
            <a:off x="3254285" y="4256481"/>
            <a:ext cx="3085552" cy="478228"/>
            <a:chOff x="3701598" y="3747785"/>
            <a:chExt cx="3085552" cy="478228"/>
          </a:xfrm>
        </p:grpSpPr>
        <mc:AlternateContent xmlns:mc="http://schemas.openxmlformats.org/markup-compatibility/2006" xmlns:a14="http://schemas.microsoft.com/office/drawing/2010/main">
          <mc:Choice Requires="a14">
            <p:sp>
              <p:nvSpPr>
                <p:cNvPr id="64" name="正方形/長方形 63"/>
                <p:cNvSpPr/>
                <p:nvPr/>
              </p:nvSpPr>
              <p:spPr>
                <a:xfrm>
                  <a:off x="3701598" y="3764348"/>
                  <a:ext cx="5341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64" name="正方形/長方形 63"/>
                <p:cNvSpPr>
                  <a:spLocks noRot="1" noChangeAspect="1" noMove="1" noResize="1" noEditPoints="1" noAdjustHandles="1" noChangeArrowheads="1" noChangeShapeType="1" noTextEdit="1"/>
                </p:cNvSpPr>
                <p:nvPr/>
              </p:nvSpPr>
              <p:spPr>
                <a:xfrm>
                  <a:off x="3701598" y="3764348"/>
                  <a:ext cx="534185" cy="461665"/>
                </a:xfrm>
                <a:prstGeom prst="rect">
                  <a:avLst/>
                </a:prstGeom>
                <a:blipFill>
                  <a:blip r:embed="rId2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正方形/長方形 65"/>
                <p:cNvSpPr/>
                <p:nvPr/>
              </p:nvSpPr>
              <p:spPr>
                <a:xfrm>
                  <a:off x="4573255" y="3758595"/>
                  <a:ext cx="53418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2</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66" name="正方形/長方形 65"/>
                <p:cNvSpPr>
                  <a:spLocks noRot="1" noChangeAspect="1" noMove="1" noResize="1" noEditPoints="1" noAdjustHandles="1" noChangeArrowheads="1" noChangeShapeType="1" noTextEdit="1"/>
                </p:cNvSpPr>
                <p:nvPr/>
              </p:nvSpPr>
              <p:spPr>
                <a:xfrm>
                  <a:off x="4573255" y="3758595"/>
                  <a:ext cx="534184" cy="461665"/>
                </a:xfrm>
                <a:prstGeom prst="rect">
                  <a:avLst/>
                </a:prstGeom>
                <a:blipFill>
                  <a:blip r:embed="rId28"/>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正方形/長方形 66"/>
                <p:cNvSpPr/>
                <p:nvPr/>
              </p:nvSpPr>
              <p:spPr>
                <a:xfrm>
                  <a:off x="6231806" y="3747785"/>
                  <a:ext cx="5553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𝑁</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6231806" y="3747785"/>
                  <a:ext cx="555344" cy="461665"/>
                </a:xfrm>
                <a:prstGeom prst="rect">
                  <a:avLst/>
                </a:prstGeom>
                <a:blipFill>
                  <a:blip r:embed="rId29"/>
                  <a:stretch>
                    <a:fillRect b="-2632"/>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777218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1463286" y="4717155"/>
            <a:ext cx="5340169" cy="415552"/>
          </a:xfrm>
          <a:prstGeom prst="round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角丸四角形 61"/>
          <p:cNvSpPr/>
          <p:nvPr/>
        </p:nvSpPr>
        <p:spPr>
          <a:xfrm>
            <a:off x="1463286" y="3870970"/>
            <a:ext cx="5380152" cy="415552"/>
          </a:xfrm>
          <a:prstGeom prst="round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9" name="グループ化 8"/>
          <p:cNvGrpSpPr/>
          <p:nvPr/>
        </p:nvGrpSpPr>
        <p:grpSpPr>
          <a:xfrm>
            <a:off x="1310565" y="1700866"/>
            <a:ext cx="7104306" cy="3442147"/>
            <a:chOff x="708184" y="2278127"/>
            <a:chExt cx="7736009" cy="4266475"/>
          </a:xfrm>
        </p:grpSpPr>
        <p:grpSp>
          <p:nvGrpSpPr>
            <p:cNvPr id="11" name="グループ化 10"/>
            <p:cNvGrpSpPr/>
            <p:nvPr/>
          </p:nvGrpSpPr>
          <p:grpSpPr>
            <a:xfrm>
              <a:off x="708184" y="2671108"/>
              <a:ext cx="7736009" cy="3873494"/>
              <a:chOff x="207256" y="2564904"/>
              <a:chExt cx="8418918" cy="4296131"/>
            </a:xfrm>
          </p:grpSpPr>
          <p:pic>
            <p:nvPicPr>
              <p:cNvPr id="13" name="Picture 2" descr="C:\Users\koga\Downloads\dictionary-pictogram-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2190" y="3016560"/>
                <a:ext cx="896888" cy="8968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koga\Downloads\dictionary-pictogram-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3294" y="3016560"/>
                <a:ext cx="896888" cy="89688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4968294" y="2780928"/>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pic>
            <p:nvPicPr>
              <p:cNvPr id="16" name="Picture 2" descr="C:\Users\koga\Downloads\dictionary-pictogram-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1606" y="3016560"/>
                <a:ext cx="896888" cy="8968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テキスト ボックス 16"/>
                  <p:cNvSpPr txBox="1"/>
                  <p:nvPr/>
                </p:nvSpPr>
                <p:spPr>
                  <a:xfrm>
                    <a:off x="3240102" y="2564904"/>
                    <a:ext cx="51796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𝑑</m:t>
                              </m:r>
                            </m:e>
                            <m:sub>
                              <m:r>
                                <a:rPr kumimoji="1" lang="en-US" altLang="ja-JP" sz="2000" b="0" i="1" smtClean="0">
                                  <a:latin typeface="Cambria Math"/>
                                </a:rPr>
                                <m:t>1</m:t>
                              </m:r>
                            </m:sub>
                          </m:sSub>
                        </m:oMath>
                      </m:oMathPara>
                    </a14:m>
                    <a:endParaRPr kumimoji="1" lang="ja-JP" altLang="en-US" sz="2000" dirty="0" smtClean="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240102" y="2564904"/>
                    <a:ext cx="517962" cy="400110"/>
                  </a:xfrm>
                  <a:prstGeom prst="rect">
                    <a:avLst/>
                  </a:prstGeom>
                  <a:blipFill>
                    <a:blip r:embed="rId5"/>
                    <a:stretch>
                      <a:fillRect b="-15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4320222" y="2564904"/>
                    <a:ext cx="5239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𝑑</m:t>
                              </m:r>
                            </m:e>
                            <m:sub>
                              <m:r>
                                <a:rPr kumimoji="1" lang="en-US" altLang="ja-JP" sz="2000" b="0" i="1" smtClean="0">
                                  <a:latin typeface="Cambria Math"/>
                                </a:rPr>
                                <m:t>2</m:t>
                              </m:r>
                            </m:sub>
                          </m:sSub>
                        </m:oMath>
                      </m:oMathPara>
                    </a14:m>
                    <a:endParaRPr kumimoji="1" lang="ja-JP" altLang="en-US" sz="2000" dirty="0" smtClean="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320222" y="2564904"/>
                    <a:ext cx="523926" cy="400110"/>
                  </a:xfrm>
                  <a:prstGeom prst="rect">
                    <a:avLst/>
                  </a:prstGeom>
                  <a:blipFill>
                    <a:blip r:embed="rId6"/>
                    <a:stretch>
                      <a:fillRect b="-15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186347" y="2564904"/>
                    <a:ext cx="56034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𝑑</m:t>
                              </m:r>
                            </m:e>
                            <m:sub>
                              <m:r>
                                <a:rPr kumimoji="1" lang="en-US" altLang="ja-JP" sz="2000" b="0" i="1" smtClean="0">
                                  <a:latin typeface="Cambria Math"/>
                                </a:rPr>
                                <m:t>𝑁</m:t>
                              </m:r>
                            </m:sub>
                          </m:sSub>
                        </m:oMath>
                      </m:oMathPara>
                    </a14:m>
                    <a:endParaRPr kumimoji="1" lang="ja-JP" altLang="en-US" sz="2000" dirty="0" smtClean="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6186347" y="2564904"/>
                    <a:ext cx="560346" cy="400110"/>
                  </a:xfrm>
                  <a:prstGeom prst="rect">
                    <a:avLst/>
                  </a:prstGeom>
                  <a:blipFill>
                    <a:blip r:embed="rId7"/>
                    <a:stretch>
                      <a:fillRect b="-15254"/>
                    </a:stretch>
                  </a:blipFill>
                </p:spPr>
                <p:txBody>
                  <a:bodyPr/>
                  <a:lstStyle/>
                  <a:p>
                    <a:r>
                      <a:rPr lang="ja-JP" altLang="en-US">
                        <a:noFill/>
                      </a:rPr>
                      <a:t> </a:t>
                    </a:r>
                  </a:p>
                </p:txBody>
              </p:sp>
            </mc:Fallback>
          </mc:AlternateContent>
          <p:sp>
            <p:nvSpPr>
              <p:cNvPr id="20" name="正方形/長方形 19"/>
              <p:cNvSpPr/>
              <p:nvPr/>
            </p:nvSpPr>
            <p:spPr bwMode="auto">
              <a:xfrm>
                <a:off x="2808054" y="2584512"/>
                <a:ext cx="4320480" cy="1420552"/>
              </a:xfrm>
              <a:prstGeom prst="rect">
                <a:avLst/>
              </a:prstGeom>
              <a:noFill/>
              <a:ln w="3175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Tahoma" pitchFamily="34" charset="0"/>
                  <a:ea typeface="ＭＳ Ｐゴシック" pitchFamily="50" charset="-128"/>
                </a:endParaRPr>
              </a:p>
            </p:txBody>
          </p:sp>
          <p:cxnSp>
            <p:nvCxnSpPr>
              <p:cNvPr id="21" name="直線矢印コネクタ 20"/>
              <p:cNvCxnSpPr/>
              <p:nvPr/>
            </p:nvCxnSpPr>
            <p:spPr bwMode="auto">
              <a:xfrm>
                <a:off x="3528134" y="4005064"/>
                <a:ext cx="0" cy="648072"/>
              </a:xfrm>
              <a:prstGeom prst="straightConnector1">
                <a:avLst/>
              </a:prstGeom>
              <a:noFill/>
              <a:ln w="31750" cap="flat" cmpd="sng" algn="ctr">
                <a:solidFill>
                  <a:schemeClr val="tx1"/>
                </a:solidFill>
                <a:prstDash val="solid"/>
                <a:round/>
                <a:headEnd type="none" w="med" len="med"/>
                <a:tailEnd type="arrow"/>
              </a:ln>
              <a:effectLst/>
            </p:spPr>
          </p:cxnSp>
          <p:cxnSp>
            <p:nvCxnSpPr>
              <p:cNvPr id="22" name="直線矢印コネクタ 21"/>
              <p:cNvCxnSpPr/>
              <p:nvPr/>
            </p:nvCxnSpPr>
            <p:spPr bwMode="auto">
              <a:xfrm>
                <a:off x="4392230" y="4005064"/>
                <a:ext cx="0" cy="648072"/>
              </a:xfrm>
              <a:prstGeom prst="straightConnector1">
                <a:avLst/>
              </a:prstGeom>
              <a:noFill/>
              <a:ln w="31750" cap="flat" cmpd="sng" algn="ctr">
                <a:solidFill>
                  <a:schemeClr val="tx1"/>
                </a:solidFill>
                <a:prstDash val="solid"/>
                <a:round/>
                <a:headEnd type="none" w="med" len="med"/>
                <a:tailEnd type="arrow"/>
              </a:ln>
              <a:effectLst/>
            </p:spPr>
          </p:cxnSp>
          <p:cxnSp>
            <p:nvCxnSpPr>
              <p:cNvPr id="23" name="直線矢印コネクタ 22"/>
              <p:cNvCxnSpPr/>
              <p:nvPr/>
            </p:nvCxnSpPr>
            <p:spPr bwMode="auto">
              <a:xfrm>
                <a:off x="6408454" y="4005064"/>
                <a:ext cx="0" cy="648072"/>
              </a:xfrm>
              <a:prstGeom prst="straightConnector1">
                <a:avLst/>
              </a:prstGeom>
              <a:noFill/>
              <a:ln w="31750" cap="flat" cmpd="sng" algn="ctr">
                <a:solidFill>
                  <a:schemeClr val="tx1"/>
                </a:solidFill>
                <a:prstDash val="solid"/>
                <a:round/>
                <a:headEnd type="none" w="med" len="med"/>
                <a:tailEnd type="arrow"/>
              </a:ln>
              <a:effectLst/>
            </p:spPr>
          </p:cxnSp>
          <p:sp>
            <p:nvSpPr>
              <p:cNvPr id="24" name="テキスト ボックス 23"/>
              <p:cNvSpPr txBox="1"/>
              <p:nvPr/>
            </p:nvSpPr>
            <p:spPr>
              <a:xfrm>
                <a:off x="7039603" y="4139733"/>
                <a:ext cx="1586571" cy="507728"/>
              </a:xfrm>
              <a:prstGeom prst="rect">
                <a:avLst/>
              </a:prstGeom>
              <a:noFill/>
            </p:spPr>
            <p:txBody>
              <a:bodyPr wrap="none" rtlCol="0">
                <a:spAutoFit/>
              </a:bodyPr>
              <a:lstStyle/>
              <a:p>
                <a:r>
                  <a:rPr lang="ja-JP" altLang="en-US" smtClean="0"/>
                  <a:t>１回目圧縮</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25" name="正方形/長方形 24"/>
                  <p:cNvSpPr/>
                  <p:nvPr/>
                </p:nvSpPr>
                <p:spPr>
                  <a:xfrm>
                    <a:off x="2804238" y="5097938"/>
                    <a:ext cx="709397" cy="634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solidFill>
                                    <a:schemeClr val="accent2"/>
                                  </a:solidFill>
                                  <a:latin typeface="Cambria Math" panose="02040503050406030204" pitchFamily="18" charset="0"/>
                                </a:rPr>
                              </m:ctrlPr>
                            </m:sSubPr>
                            <m:e>
                              <m:r>
                                <a:rPr lang="en-US" altLang="ja-JP" sz="2400" b="0" i="1" smtClean="0">
                                  <a:solidFill>
                                    <a:schemeClr val="accent2"/>
                                  </a:solidFill>
                                  <a:latin typeface="Cambria Math" panose="02040503050406030204" pitchFamily="18" charset="0"/>
                                </a:rPr>
                                <m:t>𝑅</m:t>
                              </m:r>
                            </m:e>
                            <m:sub>
                              <m:r>
                                <a:rPr lang="en-US" altLang="ja-JP" sz="2400" b="0" i="1" smtClean="0">
                                  <a:solidFill>
                                    <a:schemeClr val="accent2"/>
                                  </a:solidFill>
                                  <a:latin typeface="Cambria Math" panose="02040503050406030204" pitchFamily="18" charset="0"/>
                                </a:rPr>
                                <m:t>1</m:t>
                              </m:r>
                            </m:sub>
                          </m:sSub>
                        </m:oMath>
                      </m:oMathPara>
                    </a14:m>
                    <a:endParaRPr lang="ja-JP" altLang="en-US" sz="2400" dirty="0">
                      <a:solidFill>
                        <a:schemeClr val="accent2"/>
                      </a:solidFill>
                    </a:endParaRPr>
                  </a:p>
                </p:txBody>
              </p:sp>
            </mc:Choice>
            <mc:Fallback xmlns="">
              <p:sp>
                <p:nvSpPr>
                  <p:cNvPr id="25" name="正方形/長方形 24"/>
                  <p:cNvSpPr>
                    <a:spLocks noRot="1" noChangeAspect="1" noMove="1" noResize="1" noEditPoints="1" noAdjustHandles="1" noChangeArrowheads="1" noChangeShapeType="1" noTextEdit="1"/>
                  </p:cNvSpPr>
                  <p:nvPr/>
                </p:nvSpPr>
                <p:spPr>
                  <a:xfrm>
                    <a:off x="2804238" y="5097938"/>
                    <a:ext cx="709397" cy="634660"/>
                  </a:xfrm>
                  <a:prstGeom prst="rect">
                    <a:avLst/>
                  </a:prstGeom>
                  <a:blipFill>
                    <a:blip r:embed="rId8"/>
                    <a:stretch>
                      <a:fillRect/>
                    </a:stretch>
                  </a:blipFill>
                </p:spPr>
                <p:txBody>
                  <a:bodyPr/>
                  <a:lstStyle/>
                  <a:p>
                    <a:r>
                      <a:rPr lang="ja-JP" altLang="en-US">
                        <a:noFill/>
                      </a:rPr>
                      <a:t> </a:t>
                    </a:r>
                  </a:p>
                </p:txBody>
              </p:sp>
            </mc:Fallback>
          </mc:AlternateContent>
          <p:sp>
            <p:nvSpPr>
              <p:cNvPr id="26" name="テキスト ボックス 25"/>
              <p:cNvSpPr txBox="1"/>
              <p:nvPr/>
            </p:nvSpPr>
            <p:spPr>
              <a:xfrm>
                <a:off x="4684153" y="4698762"/>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pic>
            <p:nvPicPr>
              <p:cNvPr id="27" name="Picture 4" descr="C:\Users\koga\Downloads\scrooll.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19180" y="3501008"/>
                <a:ext cx="910707" cy="97501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直線矢印コネクタ 27"/>
              <p:cNvCxnSpPr/>
              <p:nvPr/>
            </p:nvCxnSpPr>
            <p:spPr bwMode="auto">
              <a:xfrm>
                <a:off x="2520022" y="4365104"/>
                <a:ext cx="4592786" cy="0"/>
              </a:xfrm>
              <a:prstGeom prst="straightConnector1">
                <a:avLst/>
              </a:prstGeom>
              <a:noFill/>
              <a:ln w="76200" cap="flat" cmpd="sng" algn="ctr">
                <a:solidFill>
                  <a:schemeClr val="accent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9" name="テキスト ボックス 28"/>
                  <p:cNvSpPr txBox="1"/>
                  <p:nvPr/>
                </p:nvSpPr>
                <p:spPr>
                  <a:xfrm>
                    <a:off x="207256" y="3722548"/>
                    <a:ext cx="1111779" cy="369332"/>
                  </a:xfrm>
                  <a:prstGeom prst="rect">
                    <a:avLst/>
                  </a:prstGeom>
                  <a:noFill/>
                </p:spPr>
                <p:txBody>
                  <a:bodyPr wrap="none" rtlCol="0">
                    <a:spAutoFit/>
                  </a:bodyPr>
                  <a:lstStyle/>
                  <a:p>
                    <a:r>
                      <a:rPr lang="en-US" altLang="ja-JP" smtClean="0"/>
                      <a:t>object</a:t>
                    </a:r>
                    <a:r>
                      <a:rPr kumimoji="1" lang="en-US" altLang="ja-JP" smtClean="0"/>
                      <a:t> </a:t>
                    </a:r>
                    <a14:m>
                      <m:oMath xmlns:m="http://schemas.openxmlformats.org/officeDocument/2006/math">
                        <m:r>
                          <a:rPr kumimoji="1" lang="en-US" altLang="ja-JP" i="1" dirty="0" smtClean="0">
                            <a:latin typeface="Cambria Math"/>
                          </a:rPr>
                          <m:t>𝑥</m:t>
                        </m:r>
                      </m:oMath>
                    </a14:m>
                    <a:endParaRPr kumimoji="1" lang="ja-JP" altLang="en-US" dirty="0" smtClean="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207256" y="3722548"/>
                    <a:ext cx="1111779" cy="369332"/>
                  </a:xfrm>
                  <a:prstGeom prst="rect">
                    <a:avLst/>
                  </a:prstGeom>
                  <a:blipFill>
                    <a:blip r:embed="rId12"/>
                    <a:stretch>
                      <a:fillRect l="-4762" t="-9091" r="-3571" b="-38182"/>
                    </a:stretch>
                  </a:blipFill>
                </p:spPr>
                <p:txBody>
                  <a:bodyPr/>
                  <a:lstStyle/>
                  <a:p>
                    <a:r>
                      <a:rPr lang="ja-JP" altLang="en-US">
                        <a:noFill/>
                      </a:rPr>
                      <a:t> </a:t>
                    </a:r>
                  </a:p>
                </p:txBody>
              </p:sp>
            </mc:Fallback>
          </mc:AlternateContent>
          <p:sp>
            <p:nvSpPr>
              <p:cNvPr id="30" name="テキスト ボックス 29"/>
              <p:cNvSpPr txBox="1"/>
              <p:nvPr/>
            </p:nvSpPr>
            <p:spPr>
              <a:xfrm>
                <a:off x="437739" y="5143432"/>
                <a:ext cx="1039477" cy="507728"/>
              </a:xfrm>
              <a:prstGeom prst="rect">
                <a:avLst/>
              </a:prstGeom>
              <a:noFill/>
            </p:spPr>
            <p:txBody>
              <a:bodyPr wrap="none" rtlCol="0">
                <a:spAutoFit/>
              </a:bodyPr>
              <a:lstStyle/>
              <a:p>
                <a:r>
                  <a:rPr kumimoji="1" lang="ja-JP" altLang="en-US" smtClean="0">
                    <a:latin typeface="+mn-lt"/>
                  </a:rPr>
                  <a:t>圧縮率</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31" name="テキスト ボックス 30"/>
                  <p:cNvSpPr txBox="1"/>
                  <p:nvPr/>
                </p:nvSpPr>
                <p:spPr>
                  <a:xfrm>
                    <a:off x="1315254" y="2972852"/>
                    <a:ext cx="1203293" cy="409630"/>
                  </a:xfrm>
                  <a:prstGeom prst="rect">
                    <a:avLst/>
                  </a:prstGeom>
                  <a:noFill/>
                </p:spPr>
                <p:txBody>
                  <a:bodyPr wrap="none" rtlCol="0">
                    <a:spAutoFit/>
                  </a:bodyPr>
                  <a:lstStyle/>
                  <a:p>
                    <a:r>
                      <a:rPr lang="en-US" altLang="ja-JP" smtClean="0"/>
                      <a:t>length: </a:t>
                    </a:r>
                    <a14:m>
                      <m:oMath xmlns:m="http://schemas.openxmlformats.org/officeDocument/2006/math">
                        <m:r>
                          <a:rPr lang="en-US" altLang="ja-JP" b="0" i="1" smtClean="0">
                            <a:latin typeface="Cambria Math" panose="02040503050406030204" pitchFamily="18" charset="0"/>
                          </a:rPr>
                          <m:t>𝑙</m:t>
                        </m:r>
                      </m:oMath>
                    </a14:m>
                    <a:endParaRPr kumimoji="1" lang="en-US" altLang="ja-JP" dirty="0" smtClean="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1315254" y="2972852"/>
                    <a:ext cx="1203293" cy="409630"/>
                  </a:xfrm>
                  <a:prstGeom prst="rect">
                    <a:avLst/>
                  </a:prstGeom>
                  <a:blipFill>
                    <a:blip r:embed="rId13"/>
                    <a:stretch>
                      <a:fillRect l="-4396"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3288765" y="4551418"/>
                    <a:ext cx="794520" cy="519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3288765" y="4551418"/>
                    <a:ext cx="794520" cy="519291"/>
                  </a:xfrm>
                  <a:prstGeom prst="rect">
                    <a:avLst/>
                  </a:prstGeom>
                  <a:blipFill>
                    <a:blip r:embed="rId16"/>
                    <a:stretch>
                      <a:fillRect/>
                    </a:stretch>
                  </a:blipFill>
                </p:spPr>
                <p:txBody>
                  <a:bodyPr/>
                  <a:lstStyle/>
                  <a:p>
                    <a:r>
                      <a:rPr lang="ja-JP" altLang="en-US">
                        <a:noFill/>
                      </a:rPr>
                      <a:t> </a:t>
                    </a:r>
                  </a:p>
                </p:txBody>
              </p:sp>
            </mc:Fallback>
          </mc:AlternateContent>
          <p:sp>
            <p:nvSpPr>
              <p:cNvPr id="35" name="テキスト ボックス 34"/>
              <p:cNvSpPr txBox="1"/>
              <p:nvPr/>
            </p:nvSpPr>
            <p:spPr>
              <a:xfrm>
                <a:off x="5046141" y="4151960"/>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sp>
            <p:nvSpPr>
              <p:cNvPr id="36" name="テキスト ボックス 35"/>
              <p:cNvSpPr txBox="1"/>
              <p:nvPr/>
            </p:nvSpPr>
            <p:spPr>
              <a:xfrm>
                <a:off x="2037066" y="4605868"/>
                <a:ext cx="703387" cy="409630"/>
              </a:xfrm>
              <a:prstGeom prst="rect">
                <a:avLst/>
              </a:prstGeom>
              <a:noFill/>
            </p:spPr>
            <p:txBody>
              <a:bodyPr wrap="none" rtlCol="0">
                <a:spAutoFit/>
              </a:bodyPr>
              <a:lstStyle/>
              <a:p>
                <a:r>
                  <a:rPr lang="ja-JP" altLang="en-US"/>
                  <a:t>出力</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37" name="正方形/長方形 36"/>
                  <p:cNvSpPr/>
                  <p:nvPr/>
                </p:nvSpPr>
                <p:spPr>
                  <a:xfrm>
                    <a:off x="4083194" y="4540364"/>
                    <a:ext cx="794520" cy="519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4083194" y="4540364"/>
                    <a:ext cx="794520" cy="519291"/>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p:cNvSpPr/>
                  <p:nvPr/>
                </p:nvSpPr>
                <p:spPr>
                  <a:xfrm>
                    <a:off x="6153144" y="4496207"/>
                    <a:ext cx="859067" cy="519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𝑁</m:t>
                                  </m:r>
                                </m:sub>
                              </m:sSub>
                            </m:sup>
                          </m:sSup>
                        </m:oMath>
                      </m:oMathPara>
                    </a14:m>
                    <a:endParaRPr lang="ja-JP" altLang="en-US" sz="2400" dirty="0"/>
                  </a:p>
                </p:txBody>
              </p:sp>
            </mc:Choice>
            <mc:Fallback xmlns="">
              <p:sp>
                <p:nvSpPr>
                  <p:cNvPr id="38" name="正方形/長方形 37"/>
                  <p:cNvSpPr>
                    <a:spLocks noRot="1" noChangeAspect="1" noMove="1" noResize="1" noEditPoints="1" noAdjustHandles="1" noChangeArrowheads="1" noChangeShapeType="1" noTextEdit="1"/>
                  </p:cNvSpPr>
                  <p:nvPr/>
                </p:nvSpPr>
                <p:spPr>
                  <a:xfrm>
                    <a:off x="6153144" y="4496207"/>
                    <a:ext cx="859067" cy="519291"/>
                  </a:xfrm>
                  <a:prstGeom prst="rect">
                    <a:avLst/>
                  </a:prstGeom>
                  <a:blipFill>
                    <a:blip r:embed="rId18"/>
                    <a:stretch>
                      <a:fillRect/>
                    </a:stretch>
                  </a:blipFill>
                </p:spPr>
                <p:txBody>
                  <a:bodyPr/>
                  <a:lstStyle/>
                  <a:p>
                    <a:r>
                      <a:rPr lang="ja-JP" altLang="en-US">
                        <a:noFill/>
                      </a:rPr>
                      <a:t> </a:t>
                    </a:r>
                  </a:p>
                </p:txBody>
              </p:sp>
            </mc:Fallback>
          </mc:AlternateContent>
          <p:cxnSp>
            <p:nvCxnSpPr>
              <p:cNvPr id="39" name="直線矢印コネクタ 38"/>
              <p:cNvCxnSpPr/>
              <p:nvPr/>
            </p:nvCxnSpPr>
            <p:spPr bwMode="auto">
              <a:xfrm>
                <a:off x="3513635" y="5131336"/>
                <a:ext cx="0" cy="629175"/>
              </a:xfrm>
              <a:prstGeom prst="straightConnector1">
                <a:avLst/>
              </a:prstGeom>
              <a:noFill/>
              <a:ln w="31750" cap="flat" cmpd="sng" algn="ctr">
                <a:solidFill>
                  <a:schemeClr val="tx1"/>
                </a:solidFill>
                <a:prstDash val="solid"/>
                <a:round/>
                <a:headEnd type="none" w="med" len="med"/>
                <a:tailEnd type="arrow"/>
              </a:ln>
              <a:effectLst/>
            </p:spPr>
          </p:cxnSp>
          <p:cxnSp>
            <p:nvCxnSpPr>
              <p:cNvPr id="40" name="直線矢印コネクタ 39"/>
              <p:cNvCxnSpPr/>
              <p:nvPr/>
            </p:nvCxnSpPr>
            <p:spPr bwMode="auto">
              <a:xfrm>
                <a:off x="4392230" y="5143432"/>
                <a:ext cx="2954" cy="617079"/>
              </a:xfrm>
              <a:prstGeom prst="straightConnector1">
                <a:avLst/>
              </a:prstGeom>
              <a:noFill/>
              <a:ln w="31750" cap="flat" cmpd="sng" algn="ctr">
                <a:solidFill>
                  <a:schemeClr val="tx1"/>
                </a:solidFill>
                <a:prstDash val="solid"/>
                <a:round/>
                <a:headEnd type="none" w="med" len="med"/>
                <a:tailEnd type="arrow"/>
              </a:ln>
              <a:effectLst/>
            </p:spPr>
          </p:cxnSp>
          <p:cxnSp>
            <p:nvCxnSpPr>
              <p:cNvPr id="41" name="直線矢印コネクタ 40"/>
              <p:cNvCxnSpPr/>
              <p:nvPr/>
            </p:nvCxnSpPr>
            <p:spPr bwMode="auto">
              <a:xfrm flipH="1">
                <a:off x="6411408" y="4982957"/>
                <a:ext cx="2885" cy="777554"/>
              </a:xfrm>
              <a:prstGeom prst="straightConnector1">
                <a:avLst/>
              </a:prstGeom>
              <a:noFill/>
              <a:ln w="31750"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47" name="正方形/長方形 46"/>
                  <p:cNvSpPr/>
                  <p:nvPr/>
                </p:nvSpPr>
                <p:spPr>
                  <a:xfrm>
                    <a:off x="3163340" y="5723672"/>
                    <a:ext cx="848599" cy="527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r>
                                    <a:rPr lang="ja-JP" altLang="en-US" sz="2400" i="1">
                                      <a:latin typeface="Cambria Math" panose="02040503050406030204" pitchFamily="18" charset="0"/>
                                    </a:rPr>
                                    <m:t>’</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3163340" y="5723672"/>
                    <a:ext cx="848599" cy="527328"/>
                  </a:xfrm>
                  <a:prstGeom prst="rect">
                    <a:avLst/>
                  </a:prstGeom>
                  <a:blipFill>
                    <a:blip r:embed="rId19"/>
                    <a:stretch>
                      <a:fillRect/>
                    </a:stretch>
                  </a:blipFill>
                </p:spPr>
                <p:txBody>
                  <a:bodyPr/>
                  <a:lstStyle/>
                  <a:p>
                    <a:r>
                      <a:rPr lang="ja-JP" altLang="en-US">
                        <a:noFill/>
                      </a:rPr>
                      <a:t> </a:t>
                    </a:r>
                  </a:p>
                </p:txBody>
              </p:sp>
            </mc:Fallback>
          </mc:AlternateContent>
          <p:sp>
            <p:nvSpPr>
              <p:cNvPr id="48" name="テキスト ボックス 47"/>
              <p:cNvSpPr txBox="1"/>
              <p:nvPr/>
            </p:nvSpPr>
            <p:spPr>
              <a:xfrm>
                <a:off x="4957918" y="5314734"/>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sp>
            <p:nvSpPr>
              <p:cNvPr id="49" name="テキスト ボックス 48"/>
              <p:cNvSpPr txBox="1"/>
              <p:nvPr/>
            </p:nvSpPr>
            <p:spPr>
              <a:xfrm>
                <a:off x="1948843" y="5853949"/>
                <a:ext cx="703387" cy="409630"/>
              </a:xfrm>
              <a:prstGeom prst="rect">
                <a:avLst/>
              </a:prstGeom>
              <a:noFill/>
            </p:spPr>
            <p:txBody>
              <a:bodyPr wrap="none" rtlCol="0">
                <a:spAutoFit/>
              </a:bodyPr>
              <a:lstStyle/>
              <a:p>
                <a:r>
                  <a:rPr lang="ja-JP" altLang="en-US"/>
                  <a:t>出力</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50" name="正方形/長方形 49"/>
                  <p:cNvSpPr/>
                  <p:nvPr/>
                </p:nvSpPr>
                <p:spPr>
                  <a:xfrm>
                    <a:off x="3957769" y="5712617"/>
                    <a:ext cx="848599" cy="527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r>
                                    <a:rPr lang="ja-JP" altLang="en-US" sz="2400" i="1">
                                      <a:latin typeface="Cambria Math" panose="02040503050406030204" pitchFamily="18" charset="0"/>
                                    </a:rPr>
                                    <m:t>’</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50" name="正方形/長方形 49"/>
                  <p:cNvSpPr>
                    <a:spLocks noRot="1" noChangeAspect="1" noMove="1" noResize="1" noEditPoints="1" noAdjustHandles="1" noChangeArrowheads="1" noChangeShapeType="1" noTextEdit="1"/>
                  </p:cNvSpPr>
                  <p:nvPr/>
                </p:nvSpPr>
                <p:spPr>
                  <a:xfrm>
                    <a:off x="3957769" y="5712617"/>
                    <a:ext cx="848599" cy="527328"/>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p:cNvSpPr/>
                  <p:nvPr/>
                </p:nvSpPr>
                <p:spPr>
                  <a:xfrm>
                    <a:off x="6027719" y="5668460"/>
                    <a:ext cx="897446" cy="527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r>
                                    <a:rPr lang="ja-JP" altLang="en-US" sz="2400" i="1">
                                      <a:latin typeface="Cambria Math" panose="02040503050406030204" pitchFamily="18" charset="0"/>
                                    </a:rPr>
                                    <m:t>’</m:t>
                                  </m:r>
                                </m:e>
                                <m:sub>
                                  <m:r>
                                    <a:rPr lang="en-US" altLang="ja-JP" sz="2400" b="0" i="1" smtClean="0">
                                      <a:latin typeface="Cambria Math" panose="02040503050406030204" pitchFamily="18" charset="0"/>
                                    </a:rPr>
                                    <m:t>𝑁</m:t>
                                  </m:r>
                                </m:sub>
                              </m:sSub>
                            </m:sup>
                          </m:sSup>
                        </m:oMath>
                      </m:oMathPara>
                    </a14:m>
                    <a:endParaRPr lang="ja-JP" altLang="en-US" sz="2400" dirty="0"/>
                  </a:p>
                </p:txBody>
              </p:sp>
            </mc:Choice>
            <mc:Fallback xmlns="">
              <p:sp>
                <p:nvSpPr>
                  <p:cNvPr id="51" name="正方形/長方形 50"/>
                  <p:cNvSpPr>
                    <a:spLocks noRot="1" noChangeAspect="1" noMove="1" noResize="1" noEditPoints="1" noAdjustHandles="1" noChangeArrowheads="1" noChangeShapeType="1" noTextEdit="1"/>
                  </p:cNvSpPr>
                  <p:nvPr/>
                </p:nvSpPr>
                <p:spPr>
                  <a:xfrm>
                    <a:off x="6027719" y="5668460"/>
                    <a:ext cx="897446" cy="527328"/>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2762896" y="6226375"/>
                    <a:ext cx="896094" cy="634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accent1"/>
                              </a:solidFill>
                              <a:latin typeface="Cambria Math" panose="02040503050406030204" pitchFamily="18" charset="0"/>
                            </a:rPr>
                            <m:t>𝑅</m:t>
                          </m:r>
                          <m:sSub>
                            <m:sSubPr>
                              <m:ctrlPr>
                                <a:rPr lang="en-US" altLang="ja-JP" sz="2400" b="0" i="1" smtClean="0">
                                  <a:solidFill>
                                    <a:schemeClr val="accent1"/>
                                  </a:solidFill>
                                  <a:latin typeface="Cambria Math" panose="02040503050406030204" pitchFamily="18" charset="0"/>
                                </a:rPr>
                              </m:ctrlPr>
                            </m:sSubPr>
                            <m:e>
                              <m:r>
                                <a:rPr lang="en-US" altLang="ja-JP" sz="2400" b="0" i="1" smtClean="0">
                                  <a:solidFill>
                                    <a:schemeClr val="accent1"/>
                                  </a:solidFill>
                                  <a:latin typeface="Cambria Math" panose="02040503050406030204" pitchFamily="18" charset="0"/>
                                </a:rPr>
                                <m:t>𝑒</m:t>
                              </m:r>
                            </m:e>
                            <m:sub>
                              <m:r>
                                <a:rPr lang="en-US" altLang="ja-JP" sz="2400" b="0" i="1" smtClean="0">
                                  <a:solidFill>
                                    <a:schemeClr val="accent1"/>
                                  </a:solidFill>
                                  <a:latin typeface="Cambria Math" panose="02040503050406030204" pitchFamily="18" charset="0"/>
                                </a:rPr>
                                <m:t>1</m:t>
                              </m:r>
                            </m:sub>
                          </m:sSub>
                        </m:oMath>
                      </m:oMathPara>
                    </a14:m>
                    <a:endParaRPr lang="ja-JP" altLang="en-US" sz="2400" dirty="0">
                      <a:solidFill>
                        <a:schemeClr val="accent1"/>
                      </a:solidFill>
                    </a:endParaRPr>
                  </a:p>
                </p:txBody>
              </p:sp>
            </mc:Choice>
            <mc:Fallback xmlns="">
              <p:sp>
                <p:nvSpPr>
                  <p:cNvPr id="57" name="正方形/長方形 56"/>
                  <p:cNvSpPr>
                    <a:spLocks noRot="1" noChangeAspect="1" noMove="1" noResize="1" noEditPoints="1" noAdjustHandles="1" noChangeArrowheads="1" noChangeShapeType="1" noTextEdit="1"/>
                  </p:cNvSpPr>
                  <p:nvPr/>
                </p:nvSpPr>
                <p:spPr>
                  <a:xfrm>
                    <a:off x="2762896" y="6226375"/>
                    <a:ext cx="896094" cy="634660"/>
                  </a:xfrm>
                  <a:prstGeom prst="rect">
                    <a:avLst/>
                  </a:prstGeom>
                  <a:blipFill>
                    <a:blip r:embed="rId22"/>
                    <a:stretch>
                      <a:fillRect/>
                    </a:stretch>
                  </a:blipFill>
                </p:spPr>
                <p:txBody>
                  <a:bodyPr/>
                  <a:lstStyle/>
                  <a:p>
                    <a:r>
                      <a:rPr lang="ja-JP" altLang="en-US">
                        <a:noFill/>
                      </a:rPr>
                      <a:t> </a:t>
                    </a:r>
                  </a:p>
                </p:txBody>
              </p:sp>
            </mc:Fallback>
          </mc:AlternateContent>
          <p:sp>
            <p:nvSpPr>
              <p:cNvPr id="58" name="テキスト ボックス 57"/>
              <p:cNvSpPr txBox="1"/>
              <p:nvPr/>
            </p:nvSpPr>
            <p:spPr>
              <a:xfrm>
                <a:off x="4601427" y="5856625"/>
                <a:ext cx="1368152" cy="830996"/>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sp>
            <p:nvSpPr>
              <p:cNvPr id="59" name="テキスト ボックス 58"/>
              <p:cNvSpPr txBox="1"/>
              <p:nvPr/>
            </p:nvSpPr>
            <p:spPr>
              <a:xfrm>
                <a:off x="440976" y="6307368"/>
                <a:ext cx="1313024" cy="507728"/>
              </a:xfrm>
              <a:prstGeom prst="rect">
                <a:avLst/>
              </a:prstGeom>
              <a:noFill/>
            </p:spPr>
            <p:txBody>
              <a:bodyPr wrap="none" rtlCol="0">
                <a:spAutoFit/>
              </a:bodyPr>
              <a:lstStyle/>
              <a:p>
                <a:r>
                  <a:rPr lang="ja-JP" altLang="en-US" smtClean="0"/>
                  <a:t>再圧縮</a:t>
                </a:r>
                <a:r>
                  <a:rPr lang="ja-JP" altLang="en-US"/>
                  <a:t>率</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60" name="正方形/長方形 59"/>
                  <p:cNvSpPr/>
                  <p:nvPr/>
                </p:nvSpPr>
                <p:spPr>
                  <a:xfrm>
                    <a:off x="3682912" y="6224986"/>
                    <a:ext cx="904528" cy="634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accent1"/>
                              </a:solidFill>
                              <a:latin typeface="Cambria Math" panose="02040503050406030204" pitchFamily="18" charset="0"/>
                            </a:rPr>
                            <m:t>𝑅</m:t>
                          </m:r>
                          <m:sSub>
                            <m:sSubPr>
                              <m:ctrlPr>
                                <a:rPr lang="en-US" altLang="ja-JP" sz="2400" b="0" i="1" smtClean="0">
                                  <a:solidFill>
                                    <a:schemeClr val="accent1"/>
                                  </a:solidFill>
                                  <a:latin typeface="Cambria Math" panose="02040503050406030204" pitchFamily="18" charset="0"/>
                                </a:rPr>
                              </m:ctrlPr>
                            </m:sSubPr>
                            <m:e>
                              <m:r>
                                <a:rPr lang="en-US" altLang="ja-JP" sz="2400" b="0" i="1" smtClean="0">
                                  <a:solidFill>
                                    <a:schemeClr val="accent1"/>
                                  </a:solidFill>
                                  <a:latin typeface="Cambria Math" panose="02040503050406030204" pitchFamily="18" charset="0"/>
                                </a:rPr>
                                <m:t>𝑒</m:t>
                              </m:r>
                            </m:e>
                            <m:sub>
                              <m:r>
                                <a:rPr lang="en-US" altLang="ja-JP" sz="2400" b="0" i="1" smtClean="0">
                                  <a:solidFill>
                                    <a:schemeClr val="accent1"/>
                                  </a:solidFill>
                                  <a:latin typeface="Cambria Math" panose="02040503050406030204" pitchFamily="18" charset="0"/>
                                </a:rPr>
                                <m:t>2</m:t>
                              </m:r>
                            </m:sub>
                          </m:sSub>
                        </m:oMath>
                      </m:oMathPara>
                    </a14:m>
                    <a:endParaRPr lang="ja-JP" altLang="en-US" sz="2400" dirty="0">
                      <a:solidFill>
                        <a:schemeClr val="accent1"/>
                      </a:solidFill>
                    </a:endParaRPr>
                  </a:p>
                </p:txBody>
              </p:sp>
            </mc:Choice>
            <mc:Fallback xmlns="">
              <p:sp>
                <p:nvSpPr>
                  <p:cNvPr id="60" name="正方形/長方形 59"/>
                  <p:cNvSpPr>
                    <a:spLocks noRot="1" noChangeAspect="1" noMove="1" noResize="1" noEditPoints="1" noAdjustHandles="1" noChangeArrowheads="1" noChangeShapeType="1" noTextEdit="1"/>
                  </p:cNvSpPr>
                  <p:nvPr/>
                </p:nvSpPr>
                <p:spPr>
                  <a:xfrm>
                    <a:off x="3682912" y="6224986"/>
                    <a:ext cx="904528" cy="634660"/>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5758326" y="6209280"/>
                    <a:ext cx="958248" cy="634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accent1"/>
                              </a:solidFill>
                              <a:latin typeface="Cambria Math" panose="02040503050406030204" pitchFamily="18" charset="0"/>
                            </a:rPr>
                            <m:t>𝑅</m:t>
                          </m:r>
                          <m:sSub>
                            <m:sSubPr>
                              <m:ctrlPr>
                                <a:rPr lang="en-US" altLang="ja-JP" sz="2400" b="0" i="1" smtClean="0">
                                  <a:solidFill>
                                    <a:schemeClr val="accent1"/>
                                  </a:solidFill>
                                  <a:latin typeface="Cambria Math" panose="02040503050406030204" pitchFamily="18" charset="0"/>
                                </a:rPr>
                              </m:ctrlPr>
                            </m:sSubPr>
                            <m:e>
                              <m:r>
                                <a:rPr lang="en-US" altLang="ja-JP" sz="2400" b="0" i="1" smtClean="0">
                                  <a:solidFill>
                                    <a:schemeClr val="accent1"/>
                                  </a:solidFill>
                                  <a:latin typeface="Cambria Math" panose="02040503050406030204" pitchFamily="18" charset="0"/>
                                </a:rPr>
                                <m:t>𝑒</m:t>
                              </m:r>
                            </m:e>
                            <m:sub>
                              <m:r>
                                <a:rPr lang="en-US" altLang="ja-JP" sz="2400" b="0" i="1" smtClean="0">
                                  <a:solidFill>
                                    <a:schemeClr val="accent1"/>
                                  </a:solidFill>
                                  <a:latin typeface="Cambria Math" panose="02040503050406030204" pitchFamily="18" charset="0"/>
                                </a:rPr>
                                <m:t>𝑁</m:t>
                              </m:r>
                            </m:sub>
                          </m:sSub>
                        </m:oMath>
                      </m:oMathPara>
                    </a14:m>
                    <a:endParaRPr lang="ja-JP" altLang="en-US" sz="2400" dirty="0">
                      <a:solidFill>
                        <a:schemeClr val="accent1"/>
                      </a:solidFill>
                    </a:endParaRPr>
                  </a:p>
                </p:txBody>
              </p:sp>
            </mc:Choice>
            <mc:Fallback xmlns="">
              <p:sp>
                <p:nvSpPr>
                  <p:cNvPr id="61" name="正方形/長方形 60"/>
                  <p:cNvSpPr>
                    <a:spLocks noRot="1" noChangeAspect="1" noMove="1" noResize="1" noEditPoints="1" noAdjustHandles="1" noChangeArrowheads="1" noChangeShapeType="1" noTextEdit="1"/>
                  </p:cNvSpPr>
                  <p:nvPr/>
                </p:nvSpPr>
                <p:spPr>
                  <a:xfrm>
                    <a:off x="5758326" y="6209280"/>
                    <a:ext cx="958248" cy="634660"/>
                  </a:xfrm>
                  <a:prstGeom prst="rect">
                    <a:avLst/>
                  </a:prstGeom>
                  <a:blipFill>
                    <a:blip r:embed="rId2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2" name="テキスト ボックス 11"/>
                <p:cNvSpPr txBox="1"/>
                <p:nvPr/>
              </p:nvSpPr>
              <p:spPr>
                <a:xfrm>
                  <a:off x="2970454" y="2278127"/>
                  <a:ext cx="1949908" cy="457780"/>
                </a:xfrm>
                <a:prstGeom prst="rect">
                  <a:avLst/>
                </a:prstGeom>
                <a:noFill/>
              </p:spPr>
              <p:txBody>
                <a:bodyPr wrap="none" rtlCol="0">
                  <a:spAutoFit/>
                </a:bodyPr>
                <a:lstStyle/>
                <a:p>
                  <a:r>
                    <a:rPr kumimoji="1" lang="ja-JP" altLang="en-US" smtClean="0"/>
                    <a:t>基底辞書集合</a:t>
                  </a:r>
                  <a:r>
                    <a:rPr kumimoji="1" lang="en-US" altLang="ja-JP" smtClean="0"/>
                    <a:t>:</a:t>
                  </a:r>
                  <a14:m>
                    <m:oMath xmlns:m="http://schemas.openxmlformats.org/officeDocument/2006/math">
                      <m:r>
                        <a:rPr kumimoji="1" lang="en-US" altLang="ja-JP" b="0" i="1" smtClean="0">
                          <a:latin typeface="Cambria Math" panose="02040503050406030204" pitchFamily="18" charset="0"/>
                        </a:rPr>
                        <m:t>𝐵</m:t>
                      </m:r>
                    </m:oMath>
                  </a14:m>
                  <a:endParaRPr kumimoji="1" lang="ja-JP" altLang="en-US"/>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2970454" y="2278127"/>
                  <a:ext cx="1949908" cy="457780"/>
                </a:xfrm>
                <a:prstGeom prst="rect">
                  <a:avLst/>
                </a:prstGeom>
                <a:blipFill>
                  <a:blip r:embed="rId25"/>
                  <a:stretch>
                    <a:fillRect l="-3061" t="-8197" b="-26230"/>
                  </a:stretch>
                </a:blipFill>
              </p:spPr>
              <p:txBody>
                <a:bodyPr/>
                <a:lstStyle/>
                <a:p>
                  <a:r>
                    <a:rPr lang="ja-JP" altLang="en-US">
                      <a:noFill/>
                    </a:rPr>
                    <a:t> </a:t>
                  </a:r>
                </a:p>
              </p:txBody>
            </p:sp>
          </mc:Fallback>
        </mc:AlternateContent>
      </p:grpSp>
      <p:sp>
        <p:nvSpPr>
          <p:cNvPr id="8" name="テキスト ボックス 7"/>
          <p:cNvSpPr txBox="1"/>
          <p:nvPr/>
        </p:nvSpPr>
        <p:spPr>
          <a:xfrm>
            <a:off x="7052739" y="3925161"/>
            <a:ext cx="1338828" cy="369332"/>
          </a:xfrm>
          <a:prstGeom prst="rect">
            <a:avLst/>
          </a:prstGeom>
          <a:noFill/>
        </p:spPr>
        <p:txBody>
          <a:bodyPr wrap="none" rtlCol="0">
            <a:spAutoFit/>
          </a:bodyPr>
          <a:lstStyle/>
          <a:p>
            <a:r>
              <a:rPr kumimoji="1" lang="ja-JP" altLang="en-US" smtClean="0"/>
              <a:t>２回目圧縮</a:t>
            </a:r>
            <a:endParaRPr kumimoji="1" lang="ja-JP" altLang="en-US"/>
          </a:p>
        </p:txBody>
      </p:sp>
      <p:sp>
        <p:nvSpPr>
          <p:cNvPr id="65" name="テキスト ボックス 64"/>
          <p:cNvSpPr txBox="1"/>
          <p:nvPr/>
        </p:nvSpPr>
        <p:spPr>
          <a:xfrm>
            <a:off x="220479" y="5313607"/>
            <a:ext cx="3877985" cy="369332"/>
          </a:xfrm>
          <a:prstGeom prst="rect">
            <a:avLst/>
          </a:prstGeom>
          <a:noFill/>
        </p:spPr>
        <p:txBody>
          <a:bodyPr wrap="none" rtlCol="0">
            <a:spAutoFit/>
          </a:bodyPr>
          <a:lstStyle/>
          <a:p>
            <a:r>
              <a:rPr lang="ja-JP" altLang="en-US" smtClean="0"/>
              <a:t>・再圧縮率を加えた圧縮率ベクトル</a:t>
            </a:r>
            <a:endParaRPr kumimoji="1" lang="ja-JP" altLang="en-US"/>
          </a:p>
        </p:txBody>
      </p:sp>
      <mc:AlternateContent xmlns:mc="http://schemas.openxmlformats.org/markup-compatibility/2006" xmlns:a14="http://schemas.microsoft.com/office/drawing/2010/main">
        <mc:Choice Requires="a14">
          <p:sp>
            <p:nvSpPr>
              <p:cNvPr id="44" name="テキスト ボックス 43"/>
              <p:cNvSpPr txBox="1"/>
              <p:nvPr/>
            </p:nvSpPr>
            <p:spPr>
              <a:xfrm>
                <a:off x="1292077" y="5676814"/>
                <a:ext cx="709995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𝑟𝑝</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sSub>
                            <m:sSubPr>
                              <m:ctrlPr>
                                <a:rPr kumimoji="1" lang="en-US" altLang="ja-JP" sz="3200" b="0" i="1" smtClean="0">
                                  <a:solidFill>
                                    <a:schemeClr val="accent2"/>
                                  </a:solidFill>
                                  <a:latin typeface="Cambria Math" panose="02040503050406030204" pitchFamily="18" charset="0"/>
                                </a:rPr>
                              </m:ctrlPr>
                            </m:sSubPr>
                            <m:e>
                              <m:r>
                                <a:rPr kumimoji="1" lang="en-US" altLang="ja-JP" sz="3200" b="0" i="1" smtClean="0">
                                  <a:solidFill>
                                    <a:schemeClr val="accent2"/>
                                  </a:solidFill>
                                  <a:latin typeface="Cambria Math" panose="02040503050406030204" pitchFamily="18" charset="0"/>
                                </a:rPr>
                                <m:t>𝑅</m:t>
                              </m:r>
                            </m:e>
                            <m:sub>
                              <m:r>
                                <a:rPr kumimoji="1" lang="en-US" altLang="ja-JP" sz="3200" b="0" i="1" smtClean="0">
                                  <a:solidFill>
                                    <a:schemeClr val="accent2"/>
                                  </a:solidFill>
                                  <a:latin typeface="Cambria Math" panose="02040503050406030204" pitchFamily="18" charset="0"/>
                                </a:rPr>
                                <m:t>1</m:t>
                              </m:r>
                            </m:sub>
                          </m:sSub>
                          <m:r>
                            <a:rPr kumimoji="1" lang="en-US" altLang="ja-JP" sz="3200" b="0" i="1" smtClean="0">
                              <a:latin typeface="Cambria Math" panose="02040503050406030204" pitchFamily="18" charset="0"/>
                            </a:rPr>
                            <m:t>,</m:t>
                          </m:r>
                          <m:r>
                            <a:rPr kumimoji="1" lang="en-US" altLang="ja-JP" sz="3200" b="0" i="1" smtClean="0">
                              <a:solidFill>
                                <a:schemeClr val="accent1"/>
                              </a:solidFill>
                              <a:latin typeface="Cambria Math" panose="02040503050406030204" pitchFamily="18" charset="0"/>
                            </a:rPr>
                            <m:t>𝑅</m:t>
                          </m:r>
                          <m:sSub>
                            <m:sSubPr>
                              <m:ctrlPr>
                                <a:rPr kumimoji="1" lang="en-US" altLang="ja-JP" sz="3200" b="0" i="1" smtClean="0">
                                  <a:solidFill>
                                    <a:schemeClr val="accent1"/>
                                  </a:solidFill>
                                  <a:latin typeface="Cambria Math" panose="02040503050406030204" pitchFamily="18" charset="0"/>
                                </a:rPr>
                              </m:ctrlPr>
                            </m:sSubPr>
                            <m:e>
                              <m:r>
                                <a:rPr kumimoji="1" lang="en-US" altLang="ja-JP" sz="3200" b="0" i="1" smtClean="0">
                                  <a:solidFill>
                                    <a:schemeClr val="accent1"/>
                                  </a:solidFill>
                                  <a:latin typeface="Cambria Math" panose="02040503050406030204" pitchFamily="18" charset="0"/>
                                </a:rPr>
                                <m:t>𝑒</m:t>
                              </m:r>
                            </m:e>
                            <m:sub>
                              <m:r>
                                <a:rPr kumimoji="1" lang="en-US" altLang="ja-JP" sz="3200" b="0" i="1" smtClean="0">
                                  <a:solidFill>
                                    <a:schemeClr val="accent1"/>
                                  </a:solidFill>
                                  <a:latin typeface="Cambria Math" panose="02040503050406030204" pitchFamily="18" charset="0"/>
                                </a:rPr>
                                <m:t>1</m:t>
                              </m:r>
                            </m:sub>
                          </m:sSub>
                          <m:r>
                            <a:rPr kumimoji="1" lang="en-US" altLang="ja-JP" sz="3200" b="0" i="1" smtClean="0">
                              <a:latin typeface="Cambria Math" panose="02040503050406030204" pitchFamily="18" charset="0"/>
                            </a:rPr>
                            <m:t>,</m:t>
                          </m:r>
                          <m:sSub>
                            <m:sSubPr>
                              <m:ctrlPr>
                                <a:rPr kumimoji="1" lang="en-US" altLang="ja-JP" sz="3200" b="0" i="1" smtClean="0">
                                  <a:solidFill>
                                    <a:schemeClr val="accent2"/>
                                  </a:solidFill>
                                  <a:latin typeface="Cambria Math" panose="02040503050406030204" pitchFamily="18" charset="0"/>
                                </a:rPr>
                              </m:ctrlPr>
                            </m:sSubPr>
                            <m:e>
                              <m:r>
                                <a:rPr kumimoji="1" lang="en-US" altLang="ja-JP" sz="3200" b="0" i="1" smtClean="0">
                                  <a:solidFill>
                                    <a:schemeClr val="accent2"/>
                                  </a:solidFill>
                                  <a:latin typeface="Cambria Math" panose="02040503050406030204" pitchFamily="18" charset="0"/>
                                </a:rPr>
                                <m:t>𝑅</m:t>
                              </m:r>
                            </m:e>
                            <m:sub>
                              <m:r>
                                <a:rPr kumimoji="1" lang="en-US" altLang="ja-JP" sz="3200" b="0" i="1" smtClean="0">
                                  <a:solidFill>
                                    <a:schemeClr val="accent2"/>
                                  </a:solidFill>
                                  <a:latin typeface="Cambria Math" panose="02040503050406030204" pitchFamily="18" charset="0"/>
                                </a:rPr>
                                <m:t>2</m:t>
                              </m:r>
                            </m:sub>
                          </m:sSub>
                          <m:r>
                            <a:rPr kumimoji="1" lang="en-US" altLang="ja-JP" sz="3200" b="0" i="1" smtClean="0">
                              <a:latin typeface="Cambria Math" panose="02040503050406030204" pitchFamily="18" charset="0"/>
                            </a:rPr>
                            <m:t>,</m:t>
                          </m:r>
                          <m:r>
                            <a:rPr kumimoji="1" lang="en-US" altLang="ja-JP" sz="3200" b="0" i="1" smtClean="0">
                              <a:solidFill>
                                <a:schemeClr val="accent1"/>
                              </a:solidFill>
                              <a:latin typeface="Cambria Math" panose="02040503050406030204" pitchFamily="18" charset="0"/>
                            </a:rPr>
                            <m:t>𝑅</m:t>
                          </m:r>
                          <m:sSub>
                            <m:sSubPr>
                              <m:ctrlPr>
                                <a:rPr kumimoji="1" lang="en-US" altLang="ja-JP" sz="3200" b="0" i="1" smtClean="0">
                                  <a:solidFill>
                                    <a:schemeClr val="accent1"/>
                                  </a:solidFill>
                                  <a:latin typeface="Cambria Math" panose="02040503050406030204" pitchFamily="18" charset="0"/>
                                </a:rPr>
                              </m:ctrlPr>
                            </m:sSubPr>
                            <m:e>
                              <m:r>
                                <a:rPr kumimoji="1" lang="en-US" altLang="ja-JP" sz="3200" b="0" i="1" smtClean="0">
                                  <a:solidFill>
                                    <a:schemeClr val="accent1"/>
                                  </a:solidFill>
                                  <a:latin typeface="Cambria Math" panose="02040503050406030204" pitchFamily="18" charset="0"/>
                                </a:rPr>
                                <m:t>𝑒</m:t>
                              </m:r>
                            </m:e>
                            <m:sub>
                              <m:r>
                                <a:rPr kumimoji="1" lang="en-US" altLang="ja-JP" sz="3200" b="0" i="1" smtClean="0">
                                  <a:solidFill>
                                    <a:schemeClr val="accent1"/>
                                  </a:solidFill>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solidFill>
                                    <a:schemeClr val="accent2"/>
                                  </a:solidFill>
                                  <a:latin typeface="Cambria Math" panose="02040503050406030204" pitchFamily="18" charset="0"/>
                                </a:rPr>
                              </m:ctrlPr>
                            </m:sSubPr>
                            <m:e>
                              <m:r>
                                <a:rPr kumimoji="1" lang="en-US" altLang="ja-JP" sz="3200" b="0" i="1" smtClean="0">
                                  <a:solidFill>
                                    <a:schemeClr val="accent2"/>
                                  </a:solidFill>
                                  <a:latin typeface="Cambria Math" panose="02040503050406030204" pitchFamily="18" charset="0"/>
                                </a:rPr>
                                <m:t>𝑅</m:t>
                              </m:r>
                            </m:e>
                            <m:sub>
                              <m:r>
                                <a:rPr kumimoji="1" lang="en-US" altLang="ja-JP" sz="3200" b="0" i="1" smtClean="0">
                                  <a:solidFill>
                                    <a:schemeClr val="accent2"/>
                                  </a:solidFill>
                                  <a:latin typeface="Cambria Math" panose="02040503050406030204" pitchFamily="18" charset="0"/>
                                </a:rPr>
                                <m:t>𝑁</m:t>
                              </m:r>
                            </m:sub>
                          </m:sSub>
                          <m:r>
                            <a:rPr kumimoji="1" lang="en-US" altLang="ja-JP" sz="3200" b="0" i="1" smtClean="0">
                              <a:latin typeface="Cambria Math" panose="02040503050406030204" pitchFamily="18" charset="0"/>
                            </a:rPr>
                            <m:t>,</m:t>
                          </m:r>
                          <m:r>
                            <a:rPr kumimoji="1" lang="en-US" altLang="ja-JP" sz="3200" b="0" i="1" smtClean="0">
                              <a:solidFill>
                                <a:schemeClr val="accent1"/>
                              </a:solidFill>
                              <a:latin typeface="Cambria Math" panose="02040503050406030204" pitchFamily="18" charset="0"/>
                            </a:rPr>
                            <m:t>𝑅</m:t>
                          </m:r>
                          <m:sSub>
                            <m:sSubPr>
                              <m:ctrlPr>
                                <a:rPr kumimoji="1" lang="en-US" altLang="ja-JP" sz="3200" b="0" i="1" smtClean="0">
                                  <a:solidFill>
                                    <a:schemeClr val="accent1"/>
                                  </a:solidFill>
                                  <a:latin typeface="Cambria Math" panose="02040503050406030204" pitchFamily="18" charset="0"/>
                                </a:rPr>
                              </m:ctrlPr>
                            </m:sSubPr>
                            <m:e>
                              <m:r>
                                <a:rPr kumimoji="1" lang="en-US" altLang="ja-JP" sz="3200" b="0" i="1" smtClean="0">
                                  <a:solidFill>
                                    <a:schemeClr val="accent1"/>
                                  </a:solidFill>
                                  <a:latin typeface="Cambria Math" panose="02040503050406030204" pitchFamily="18" charset="0"/>
                                </a:rPr>
                                <m:t>𝑒</m:t>
                              </m:r>
                            </m:e>
                            <m:sub>
                              <m:r>
                                <a:rPr kumimoji="1" lang="en-US" altLang="ja-JP" sz="3200" b="0" i="1" smtClean="0">
                                  <a:solidFill>
                                    <a:schemeClr val="accent1"/>
                                  </a:solidFill>
                                  <a:latin typeface="Cambria Math" panose="02040503050406030204" pitchFamily="18" charset="0"/>
                                </a:rPr>
                                <m:t>𝑁</m:t>
                              </m:r>
                            </m:sub>
                          </m:sSub>
                        </m:e>
                      </m:d>
                    </m:oMath>
                  </m:oMathPara>
                </a14:m>
                <a:endParaRPr kumimoji="1" lang="ja-JP" altLang="en-US" sz="3200"/>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1292077" y="5676814"/>
                <a:ext cx="7099957" cy="492443"/>
              </a:xfrm>
              <a:prstGeom prst="rect">
                <a:avLst/>
              </a:prstGeom>
              <a:blipFill>
                <a:blip r:embed="rId2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4243432" y="3868307"/>
                <a:ext cx="6057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solidFill>
                                <a:schemeClr val="accent2"/>
                              </a:solidFill>
                              <a:latin typeface="Cambria Math" panose="02040503050406030204" pitchFamily="18" charset="0"/>
                            </a:rPr>
                          </m:ctrlPr>
                        </m:sSubPr>
                        <m:e>
                          <m:r>
                            <a:rPr lang="en-US" altLang="ja-JP" sz="2400" b="0" i="1" smtClean="0">
                              <a:solidFill>
                                <a:schemeClr val="accent2"/>
                              </a:solidFill>
                              <a:latin typeface="Cambria Math" panose="02040503050406030204" pitchFamily="18" charset="0"/>
                            </a:rPr>
                            <m:t>𝑅</m:t>
                          </m:r>
                        </m:e>
                        <m:sub>
                          <m:r>
                            <a:rPr lang="en-US" altLang="ja-JP" sz="2400" b="0" i="1" smtClean="0">
                              <a:solidFill>
                                <a:schemeClr val="accent2"/>
                              </a:solidFill>
                              <a:latin typeface="Cambria Math" panose="02040503050406030204" pitchFamily="18" charset="0"/>
                            </a:rPr>
                            <m:t>2</m:t>
                          </m:r>
                        </m:sub>
                      </m:sSub>
                    </m:oMath>
                  </m:oMathPara>
                </a14:m>
                <a:endParaRPr lang="ja-JP" altLang="en-US" sz="2400" dirty="0">
                  <a:solidFill>
                    <a:srgbClr val="FF0000"/>
                  </a:solidFill>
                </a:endParaRPr>
              </a:p>
            </p:txBody>
          </p:sp>
        </mc:Choice>
        <mc:Fallback xmlns="">
          <p:sp>
            <p:nvSpPr>
              <p:cNvPr id="78" name="正方形/長方形 77"/>
              <p:cNvSpPr>
                <a:spLocks noRot="1" noChangeAspect="1" noMove="1" noResize="1" noEditPoints="1" noAdjustHandles="1" noChangeArrowheads="1" noChangeShapeType="1" noTextEdit="1"/>
              </p:cNvSpPr>
              <p:nvPr/>
            </p:nvSpPr>
            <p:spPr>
              <a:xfrm>
                <a:off x="4243432" y="3868307"/>
                <a:ext cx="605742" cy="461665"/>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5806403" y="3884795"/>
                <a:ext cx="6510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solidFill>
                                <a:schemeClr val="accent2"/>
                              </a:solidFill>
                              <a:latin typeface="Cambria Math" panose="02040503050406030204" pitchFamily="18" charset="0"/>
                            </a:rPr>
                          </m:ctrlPr>
                        </m:sSubPr>
                        <m:e>
                          <m:r>
                            <a:rPr lang="en-US" altLang="ja-JP" sz="2400" b="0" i="1" smtClean="0">
                              <a:solidFill>
                                <a:schemeClr val="accent2"/>
                              </a:solidFill>
                              <a:latin typeface="Cambria Math" panose="02040503050406030204" pitchFamily="18" charset="0"/>
                            </a:rPr>
                            <m:t>𝑅</m:t>
                          </m:r>
                        </m:e>
                        <m:sub>
                          <m:r>
                            <a:rPr lang="en-US" altLang="ja-JP" sz="2400" b="0" i="1" smtClean="0">
                              <a:solidFill>
                                <a:schemeClr val="accent2"/>
                              </a:solidFill>
                              <a:latin typeface="Cambria Math" panose="02040503050406030204" pitchFamily="18" charset="0"/>
                            </a:rPr>
                            <m:t>𝑁</m:t>
                          </m:r>
                        </m:sub>
                      </m:sSub>
                    </m:oMath>
                  </m:oMathPara>
                </a14:m>
                <a:endParaRPr lang="ja-JP" altLang="en-US" sz="2400" dirty="0">
                  <a:solidFill>
                    <a:schemeClr val="accent2"/>
                  </a:solidFill>
                </a:endParaRPr>
              </a:p>
            </p:txBody>
          </p:sp>
        </mc:Choice>
        <mc:Fallback xmlns="">
          <p:sp>
            <p:nvSpPr>
              <p:cNvPr id="79" name="正方形/長方形 78"/>
              <p:cNvSpPr>
                <a:spLocks noRot="1" noChangeAspect="1" noMove="1" noResize="1" noEditPoints="1" noAdjustHandles="1" noChangeArrowheads="1" noChangeShapeType="1" noTextEdit="1"/>
              </p:cNvSpPr>
              <p:nvPr/>
            </p:nvSpPr>
            <p:spPr>
              <a:xfrm>
                <a:off x="5806403" y="3884795"/>
                <a:ext cx="651076" cy="461665"/>
              </a:xfrm>
              <a:prstGeom prst="rect">
                <a:avLst/>
              </a:prstGeom>
              <a:blipFill>
                <a:blip r:embed="rId2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8699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付プレースホルダー 31"/>
          <p:cNvSpPr>
            <a:spLocks noGrp="1"/>
          </p:cNvSpPr>
          <p:nvPr>
            <p:ph type="dt" sz="half" idx="10"/>
          </p:nvPr>
        </p:nvSpPr>
        <p:spPr>
          <a:xfrm>
            <a:off x="648000" y="6570687"/>
            <a:ext cx="1639350" cy="267650"/>
          </a:xfrm>
        </p:spPr>
        <p:txBody>
          <a:bodyPr/>
          <a:lstStyle/>
          <a:p>
            <a:fld id="{2CC987C6-F851-4C92-9DB5-D0EBEEA1B08C}" type="datetime1">
              <a:rPr kumimoji="1" lang="ja-JP" altLang="en-US" smtClean="0"/>
              <a:t>2017/1/25</a:t>
            </a:fld>
            <a:endParaRPr kumimoji="1" lang="ja-JP" altLang="en-US"/>
          </a:p>
        </p:txBody>
      </p:sp>
      <p:sp>
        <p:nvSpPr>
          <p:cNvPr id="33" name="スライド番号プレースホルダー 32"/>
          <p:cNvSpPr>
            <a:spLocks noGrp="1"/>
          </p:cNvSpPr>
          <p:nvPr>
            <p:ph type="sldNum" sz="quarter" idx="12"/>
          </p:nvPr>
        </p:nvSpPr>
        <p:spPr>
          <a:xfrm>
            <a:off x="6457950" y="6521950"/>
            <a:ext cx="2057400" cy="365125"/>
          </a:xfrm>
        </p:spPr>
        <p:txBody>
          <a:bodyPr/>
          <a:lstStyle/>
          <a:p>
            <a:fld id="{429E0DF4-8FD2-40E1-B515-BA9481A5F5BE}" type="slidenum">
              <a:rPr kumimoji="1" lang="ja-JP" altLang="en-US" smtClean="0"/>
              <a:t>4</a:t>
            </a:fld>
            <a:endParaRPr kumimoji="1" lang="ja-JP" altLang="en-US"/>
          </a:p>
        </p:txBody>
      </p:sp>
      <p:sp>
        <p:nvSpPr>
          <p:cNvPr id="6" name="テキスト ボックス 5"/>
          <p:cNvSpPr txBox="1"/>
          <p:nvPr/>
        </p:nvSpPr>
        <p:spPr>
          <a:xfrm>
            <a:off x="551137" y="1775675"/>
            <a:ext cx="434340" cy="1257300"/>
          </a:xfrm>
          <a:prstGeom prst="rect">
            <a:avLst/>
          </a:prstGeom>
          <a:noFill/>
          <a:ln>
            <a:noFill/>
          </a:ln>
        </p:spPr>
        <p:style>
          <a:lnRef idx="0">
            <a:scrgbClr r="0" g="0" b="0"/>
          </a:lnRef>
          <a:fillRef idx="0">
            <a:scrgbClr r="0" g="0" b="0"/>
          </a:fillRef>
          <a:effectRef idx="0">
            <a:scrgbClr r="0" g="0" b="0"/>
          </a:effectRef>
          <a:fontRef idx="minor">
            <a:schemeClr val="dk1"/>
          </a:fontRef>
        </p:style>
        <p:txBody>
          <a:bodyPr vert="eaVert" wrap="none" rtlCol="0" anchor="t">
            <a:noAutofit/>
          </a:bodyPr>
          <a:lstStyle/>
          <a:p>
            <a:r>
              <a:rPr kumimoji="1" lang="en-US" altLang="ja-JP" sz="2000" smtClean="0"/>
              <a:t>HOPRDC</a:t>
            </a:r>
            <a:endParaRPr kumimoji="1" lang="ja-JP" altLang="en-US" sz="2000"/>
          </a:p>
        </p:txBody>
      </p:sp>
      <p:sp>
        <p:nvSpPr>
          <p:cNvPr id="7" name="テキスト ボックス 6"/>
          <p:cNvSpPr txBox="1"/>
          <p:nvPr/>
        </p:nvSpPr>
        <p:spPr>
          <a:xfrm>
            <a:off x="551137" y="4860255"/>
            <a:ext cx="434340" cy="890940"/>
          </a:xfrm>
          <a:prstGeom prst="rect">
            <a:avLst/>
          </a:prstGeom>
          <a:noFill/>
          <a:ln>
            <a:noFill/>
          </a:ln>
        </p:spPr>
        <p:style>
          <a:lnRef idx="0">
            <a:scrgbClr r="0" g="0" b="0"/>
          </a:lnRef>
          <a:fillRef idx="0">
            <a:scrgbClr r="0" g="0" b="0"/>
          </a:fillRef>
          <a:effectRef idx="0">
            <a:scrgbClr r="0" g="0" b="0"/>
          </a:effectRef>
          <a:fontRef idx="minor">
            <a:schemeClr val="dk1"/>
          </a:fontRef>
        </p:style>
        <p:txBody>
          <a:bodyPr vert="eaVert" wrap="none" rtlCol="0" anchor="t">
            <a:noAutofit/>
          </a:bodyPr>
          <a:lstStyle/>
          <a:p>
            <a:r>
              <a:rPr kumimoji="1" lang="en-US" altLang="ja-JP" sz="2000" smtClean="0"/>
              <a:t>PRDC</a:t>
            </a:r>
            <a:endParaRPr kumimoji="1" lang="ja-JP" altLang="en-US" sz="2000"/>
          </a:p>
        </p:txBody>
      </p:sp>
      <p:sp>
        <p:nvSpPr>
          <p:cNvPr id="10" name="テキスト ボックス 9"/>
          <p:cNvSpPr txBox="1"/>
          <p:nvPr/>
        </p:nvSpPr>
        <p:spPr>
          <a:xfrm>
            <a:off x="123349" y="2500685"/>
            <a:ext cx="468834" cy="1859280"/>
          </a:xfrm>
          <a:prstGeom prst="rect">
            <a:avLst/>
          </a:prstGeom>
          <a:noFill/>
          <a:ln>
            <a:noFill/>
          </a:ln>
        </p:spPr>
        <p:style>
          <a:lnRef idx="0">
            <a:scrgbClr r="0" g="0" b="0"/>
          </a:lnRef>
          <a:fillRef idx="0">
            <a:scrgbClr r="0" g="0" b="0"/>
          </a:fillRef>
          <a:effectRef idx="0">
            <a:scrgbClr r="0" g="0" b="0"/>
          </a:effectRef>
          <a:fontRef idx="minor">
            <a:schemeClr val="dk1"/>
          </a:fontRef>
        </p:style>
        <p:txBody>
          <a:bodyPr vert="eaVert" wrap="none" rtlCol="0" anchor="t">
            <a:noAutofit/>
          </a:bodyPr>
          <a:lstStyle/>
          <a:p>
            <a:r>
              <a:rPr lang="en-US" altLang="ja-JP" sz="2400" smtClean="0"/>
              <a:t>FLOWERS</a:t>
            </a:r>
            <a:r>
              <a:rPr kumimoji="1" lang="ja-JP" altLang="en-US" sz="2400" smtClean="0"/>
              <a:t>クラス</a:t>
            </a:r>
            <a:endParaRPr kumimoji="1" lang="ja-JP" altLang="en-US" sz="2400"/>
          </a:p>
        </p:txBody>
      </p:sp>
      <p:pic>
        <p:nvPicPr>
          <p:cNvPr id="36" name="図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7732" y="2244664"/>
            <a:ext cx="1619539" cy="1079693"/>
          </a:xfrm>
          <a:prstGeom prst="rect">
            <a:avLst/>
          </a:prstGeom>
        </p:spPr>
      </p:pic>
      <p:pic>
        <p:nvPicPr>
          <p:cNvPr id="37" name="図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8774" y="995491"/>
            <a:ext cx="1593023" cy="1062016"/>
          </a:xfrm>
          <a:prstGeom prst="rect">
            <a:avLst/>
          </a:prstGeom>
        </p:spPr>
      </p:pic>
      <p:pic>
        <p:nvPicPr>
          <p:cNvPr id="38" name="図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5438" y="995491"/>
            <a:ext cx="1590881" cy="1060588"/>
          </a:xfrm>
          <a:prstGeom prst="rect">
            <a:avLst/>
          </a:prstGeom>
        </p:spPr>
      </p:pic>
      <p:pic>
        <p:nvPicPr>
          <p:cNvPr id="39" name="図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9960" y="995491"/>
            <a:ext cx="1580961" cy="1053975"/>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54562" y="645097"/>
            <a:ext cx="991610" cy="1487416"/>
          </a:xfrm>
          <a:prstGeom prst="rect">
            <a:avLst/>
          </a:prstGeom>
        </p:spPr>
      </p:pic>
      <p:pic>
        <p:nvPicPr>
          <p:cNvPr id="41" name="図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477" y="2244664"/>
            <a:ext cx="1625136" cy="1083425"/>
          </a:xfrm>
          <a:prstGeom prst="rect">
            <a:avLst/>
          </a:prstGeom>
        </p:spPr>
      </p:pic>
      <p:pic>
        <p:nvPicPr>
          <p:cNvPr id="42" name="図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4649" y="2244664"/>
            <a:ext cx="1630047" cy="1086699"/>
          </a:xfrm>
          <a:prstGeom prst="rect">
            <a:avLst/>
          </a:prstGeom>
        </p:spPr>
      </p:pic>
      <p:pic>
        <p:nvPicPr>
          <p:cNvPr id="43" name="図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70307" y="2244664"/>
            <a:ext cx="1476288" cy="984193"/>
          </a:xfrm>
          <a:prstGeom prst="rect">
            <a:avLst/>
          </a:prstGeom>
        </p:spPr>
      </p:pic>
      <p:pic>
        <p:nvPicPr>
          <p:cNvPr id="44" name="図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599630" y="2244664"/>
            <a:ext cx="1487414" cy="991610"/>
          </a:xfrm>
          <a:prstGeom prst="rect">
            <a:avLst/>
          </a:prstGeom>
        </p:spPr>
      </p:pic>
      <p:pic>
        <p:nvPicPr>
          <p:cNvPr id="46" name="図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204" y="995491"/>
            <a:ext cx="1614929" cy="1076620"/>
          </a:xfrm>
          <a:prstGeom prst="rect">
            <a:avLst/>
          </a:prstGeom>
        </p:spPr>
      </p:pic>
      <p:sp>
        <p:nvSpPr>
          <p:cNvPr id="25" name="テキスト ボックス 24"/>
          <p:cNvSpPr txBox="1"/>
          <p:nvPr/>
        </p:nvSpPr>
        <p:spPr>
          <a:xfrm>
            <a:off x="8086499" y="406150"/>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4</a:t>
            </a:r>
            <a:r>
              <a:rPr kumimoji="1" lang="ja-JP" altLang="en-US" smtClean="0"/>
              <a:t>位</a:t>
            </a:r>
            <a:endParaRPr kumimoji="1" lang="ja-JP" altLang="en-US"/>
          </a:p>
        </p:txBody>
      </p:sp>
      <p:sp>
        <p:nvSpPr>
          <p:cNvPr id="3" name="テキスト ボックス 2"/>
          <p:cNvSpPr txBox="1"/>
          <p:nvPr/>
        </p:nvSpPr>
        <p:spPr>
          <a:xfrm>
            <a:off x="3291992" y="714845"/>
            <a:ext cx="609601" cy="288508"/>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1</a:t>
            </a:r>
            <a:r>
              <a:rPr kumimoji="1" lang="ja-JP" altLang="en-US" smtClean="0"/>
              <a:t>位</a:t>
            </a:r>
            <a:endParaRPr kumimoji="1" lang="ja-JP" altLang="en-US"/>
          </a:p>
        </p:txBody>
      </p:sp>
      <p:sp>
        <p:nvSpPr>
          <p:cNvPr id="23" name="テキスト ボックス 22"/>
          <p:cNvSpPr txBox="1"/>
          <p:nvPr/>
        </p:nvSpPr>
        <p:spPr>
          <a:xfrm>
            <a:off x="4935450" y="714845"/>
            <a:ext cx="609601" cy="288508"/>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2</a:t>
            </a:r>
            <a:r>
              <a:rPr kumimoji="1" lang="ja-JP" altLang="en-US" smtClean="0"/>
              <a:t>位</a:t>
            </a:r>
            <a:endParaRPr kumimoji="1" lang="ja-JP" altLang="en-US"/>
          </a:p>
        </p:txBody>
      </p:sp>
      <p:sp>
        <p:nvSpPr>
          <p:cNvPr id="24" name="テキスト ボックス 23"/>
          <p:cNvSpPr txBox="1"/>
          <p:nvPr/>
        </p:nvSpPr>
        <p:spPr>
          <a:xfrm>
            <a:off x="6626740" y="714845"/>
            <a:ext cx="609601" cy="288508"/>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3</a:t>
            </a:r>
            <a:r>
              <a:rPr kumimoji="1" lang="ja-JP" altLang="en-US" smtClean="0"/>
              <a:t>位</a:t>
            </a:r>
            <a:endParaRPr kumimoji="1" lang="ja-JP" altLang="en-US"/>
          </a:p>
        </p:txBody>
      </p:sp>
      <p:sp>
        <p:nvSpPr>
          <p:cNvPr id="26" name="テキスト ボックス 25"/>
          <p:cNvSpPr txBox="1"/>
          <p:nvPr/>
        </p:nvSpPr>
        <p:spPr>
          <a:xfrm>
            <a:off x="1677749" y="3255989"/>
            <a:ext cx="504107" cy="317454"/>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5</a:t>
            </a:r>
            <a:r>
              <a:rPr kumimoji="1" lang="ja-JP" altLang="en-US" smtClean="0"/>
              <a:t>位</a:t>
            </a:r>
            <a:endParaRPr kumimoji="1" lang="ja-JP" altLang="en-US"/>
          </a:p>
        </p:txBody>
      </p:sp>
      <p:sp>
        <p:nvSpPr>
          <p:cNvPr id="27" name="テキスト ボックス 26"/>
          <p:cNvSpPr txBox="1"/>
          <p:nvPr/>
        </p:nvSpPr>
        <p:spPr>
          <a:xfrm>
            <a:off x="3332851" y="3255989"/>
            <a:ext cx="504107" cy="317454"/>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6</a:t>
            </a:r>
            <a:r>
              <a:rPr kumimoji="1" lang="ja-JP" altLang="en-US" smtClean="0"/>
              <a:t>位</a:t>
            </a:r>
            <a:endParaRPr kumimoji="1" lang="ja-JP" altLang="en-US"/>
          </a:p>
        </p:txBody>
      </p:sp>
      <p:sp>
        <p:nvSpPr>
          <p:cNvPr id="28" name="テキスト ボックス 27"/>
          <p:cNvSpPr txBox="1"/>
          <p:nvPr/>
        </p:nvSpPr>
        <p:spPr>
          <a:xfrm>
            <a:off x="4935450" y="3255989"/>
            <a:ext cx="504107" cy="317454"/>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7</a:t>
            </a:r>
            <a:r>
              <a:rPr kumimoji="1" lang="ja-JP" altLang="en-US" smtClean="0"/>
              <a:t>位</a:t>
            </a:r>
            <a:endParaRPr kumimoji="1" lang="ja-JP" altLang="en-US"/>
          </a:p>
        </p:txBody>
      </p:sp>
      <p:sp>
        <p:nvSpPr>
          <p:cNvPr id="29" name="テキスト ボックス 28"/>
          <p:cNvSpPr txBox="1"/>
          <p:nvPr/>
        </p:nvSpPr>
        <p:spPr>
          <a:xfrm>
            <a:off x="6520931" y="3255989"/>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8</a:t>
            </a:r>
            <a:r>
              <a:rPr kumimoji="1" lang="ja-JP" altLang="en-US" smtClean="0"/>
              <a:t>位</a:t>
            </a:r>
            <a:endParaRPr kumimoji="1" lang="ja-JP" altLang="en-US"/>
          </a:p>
        </p:txBody>
      </p:sp>
      <p:sp>
        <p:nvSpPr>
          <p:cNvPr id="30" name="テキスト ボックス 29"/>
          <p:cNvSpPr txBox="1"/>
          <p:nvPr/>
        </p:nvSpPr>
        <p:spPr>
          <a:xfrm>
            <a:off x="7907105" y="3255989"/>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9</a:t>
            </a:r>
            <a:r>
              <a:rPr kumimoji="1" lang="ja-JP" altLang="en-US" smtClean="0"/>
              <a:t>位</a:t>
            </a:r>
            <a:endParaRPr kumimoji="1" lang="ja-JP" altLang="en-US"/>
          </a:p>
        </p:txBody>
      </p:sp>
      <p:sp>
        <p:nvSpPr>
          <p:cNvPr id="31" name="テキスト ボックス 30"/>
          <p:cNvSpPr txBox="1"/>
          <p:nvPr/>
        </p:nvSpPr>
        <p:spPr>
          <a:xfrm>
            <a:off x="1677749" y="714845"/>
            <a:ext cx="609601" cy="288508"/>
          </a:xfrm>
          <a:prstGeom prst="rect">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wrap="none" rtlCol="0" anchor="t">
            <a:noAutofit/>
          </a:bodyPr>
          <a:lstStyle/>
          <a:p>
            <a:r>
              <a:rPr kumimoji="1" lang="ja-JP" altLang="en-US" smtClean="0"/>
              <a:t>入力</a:t>
            </a:r>
            <a:endParaRPr kumimoji="1" lang="ja-JP" altLang="en-US"/>
          </a:p>
        </p:txBody>
      </p:sp>
      <p:pic>
        <p:nvPicPr>
          <p:cNvPr id="57" name="コンテンツ プレースホルダー 5"/>
          <p:cNvPicPr>
            <a:picLocks noGrp="1" noChangeAspect="1"/>
          </p:cNvPicPr>
          <p:nvPr>
            <p:ph idx="1"/>
          </p:nvPr>
        </p:nvPicPr>
        <p:blipFill>
          <a:blip r:embed="rId11" cstate="print">
            <a:extLst>
              <a:ext uri="{28A0092B-C50C-407E-A947-70E740481C1C}">
                <a14:useLocalDpi xmlns:a14="http://schemas.microsoft.com/office/drawing/2010/main" val="0"/>
              </a:ext>
            </a:extLst>
          </a:blip>
          <a:stretch>
            <a:fillRect/>
          </a:stretch>
        </p:blipFill>
        <p:spPr>
          <a:xfrm>
            <a:off x="2314201" y="5665087"/>
            <a:ext cx="1565038" cy="1043358"/>
          </a:xfrm>
        </p:spPr>
      </p:pic>
      <p:pic>
        <p:nvPicPr>
          <p:cNvPr id="58" name="図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589" y="4149355"/>
            <a:ext cx="1569838" cy="1046558"/>
          </a:xfrm>
          <a:prstGeom prst="rect">
            <a:avLst/>
          </a:prstGeom>
        </p:spPr>
      </p:pic>
      <p:pic>
        <p:nvPicPr>
          <p:cNvPr id="59" name="図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4282" y="4149355"/>
            <a:ext cx="1569838" cy="1046558"/>
          </a:xfrm>
          <a:prstGeom prst="rect">
            <a:avLst/>
          </a:prstGeom>
        </p:spPr>
      </p:pic>
      <p:pic>
        <p:nvPicPr>
          <p:cNvPr id="60" name="図 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6975" y="4149355"/>
            <a:ext cx="1569838" cy="1046558"/>
          </a:xfrm>
          <a:prstGeom prst="rect">
            <a:avLst/>
          </a:prstGeom>
        </p:spPr>
      </p:pic>
      <p:pic>
        <p:nvPicPr>
          <p:cNvPr id="61" name="図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29668" y="4149355"/>
            <a:ext cx="1569838" cy="1046558"/>
          </a:xfrm>
          <a:prstGeom prst="rect">
            <a:avLst/>
          </a:prstGeom>
        </p:spPr>
      </p:pic>
      <p:pic>
        <p:nvPicPr>
          <p:cNvPr id="62" name="図 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02360" y="3988834"/>
            <a:ext cx="1046558" cy="1569838"/>
          </a:xfrm>
          <a:prstGeom prst="rect">
            <a:avLst/>
          </a:prstGeom>
        </p:spPr>
      </p:pic>
      <p:pic>
        <p:nvPicPr>
          <p:cNvPr id="63" name="図 6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79321" y="5248291"/>
            <a:ext cx="1043358" cy="1565038"/>
          </a:xfrm>
          <a:prstGeom prst="rect">
            <a:avLst/>
          </a:prstGeom>
        </p:spPr>
      </p:pic>
      <p:pic>
        <p:nvPicPr>
          <p:cNvPr id="64" name="図 6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83881" y="5668535"/>
            <a:ext cx="1565038" cy="1043358"/>
          </a:xfrm>
          <a:prstGeom prst="rect">
            <a:avLst/>
          </a:prstGeom>
        </p:spPr>
      </p:pic>
      <p:pic>
        <p:nvPicPr>
          <p:cNvPr id="65" name="図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70761" y="5668535"/>
            <a:ext cx="1565038" cy="1043358"/>
          </a:xfrm>
          <a:prstGeom prst="rect">
            <a:avLst/>
          </a:prstGeom>
        </p:spPr>
      </p:pic>
      <p:pic>
        <p:nvPicPr>
          <p:cNvPr id="66" name="図 6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27321" y="5668535"/>
            <a:ext cx="1565038" cy="1043358"/>
          </a:xfrm>
          <a:prstGeom prst="rect">
            <a:avLst/>
          </a:prstGeom>
        </p:spPr>
      </p:pic>
      <p:cxnSp>
        <p:nvCxnSpPr>
          <p:cNvPr id="72" name="直線コネクタ 71"/>
          <p:cNvCxnSpPr/>
          <p:nvPr/>
        </p:nvCxnSpPr>
        <p:spPr>
          <a:xfrm>
            <a:off x="592183" y="3689729"/>
            <a:ext cx="8494861" cy="0"/>
          </a:xfrm>
          <a:prstGeom prst="line">
            <a:avLst/>
          </a:prstGeom>
          <a:ln w="34925" cmpd="sng">
            <a:prstDash val="sysDash"/>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8066041" y="3820751"/>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4</a:t>
            </a:r>
            <a:r>
              <a:rPr kumimoji="1" lang="ja-JP" altLang="en-US" smtClean="0"/>
              <a:t>位</a:t>
            </a:r>
            <a:endParaRPr kumimoji="1" lang="ja-JP" altLang="en-US"/>
          </a:p>
        </p:txBody>
      </p:sp>
      <p:sp>
        <p:nvSpPr>
          <p:cNvPr id="75" name="テキスト ボックス 74"/>
          <p:cNvSpPr txBox="1"/>
          <p:nvPr/>
        </p:nvSpPr>
        <p:spPr>
          <a:xfrm>
            <a:off x="3271534" y="3838889"/>
            <a:ext cx="609601" cy="288508"/>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1</a:t>
            </a:r>
            <a:r>
              <a:rPr kumimoji="1" lang="ja-JP" altLang="en-US" smtClean="0"/>
              <a:t>位</a:t>
            </a:r>
            <a:endParaRPr kumimoji="1" lang="ja-JP" altLang="en-US"/>
          </a:p>
        </p:txBody>
      </p:sp>
      <p:sp>
        <p:nvSpPr>
          <p:cNvPr id="76" name="テキスト ボックス 75"/>
          <p:cNvSpPr txBox="1"/>
          <p:nvPr/>
        </p:nvSpPr>
        <p:spPr>
          <a:xfrm>
            <a:off x="4914992" y="3838889"/>
            <a:ext cx="609601" cy="288508"/>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2</a:t>
            </a:r>
            <a:r>
              <a:rPr kumimoji="1" lang="ja-JP" altLang="en-US" smtClean="0"/>
              <a:t>位</a:t>
            </a:r>
            <a:endParaRPr kumimoji="1" lang="ja-JP" altLang="en-US"/>
          </a:p>
        </p:txBody>
      </p:sp>
      <p:sp>
        <p:nvSpPr>
          <p:cNvPr id="77" name="テキスト ボックス 76"/>
          <p:cNvSpPr txBox="1"/>
          <p:nvPr/>
        </p:nvSpPr>
        <p:spPr>
          <a:xfrm>
            <a:off x="6606282" y="3838889"/>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3</a:t>
            </a:r>
            <a:r>
              <a:rPr kumimoji="1" lang="ja-JP" altLang="en-US" smtClean="0"/>
              <a:t>位</a:t>
            </a:r>
            <a:endParaRPr kumimoji="1" lang="ja-JP" altLang="en-US"/>
          </a:p>
        </p:txBody>
      </p:sp>
      <p:sp>
        <p:nvSpPr>
          <p:cNvPr id="78" name="テキスト ボックス 77"/>
          <p:cNvSpPr txBox="1"/>
          <p:nvPr/>
        </p:nvSpPr>
        <p:spPr>
          <a:xfrm>
            <a:off x="1657291" y="6525312"/>
            <a:ext cx="504107" cy="317454"/>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5</a:t>
            </a:r>
            <a:r>
              <a:rPr kumimoji="1" lang="ja-JP" altLang="en-US" smtClean="0"/>
              <a:t>位</a:t>
            </a:r>
            <a:endParaRPr kumimoji="1" lang="ja-JP" altLang="en-US"/>
          </a:p>
        </p:txBody>
      </p:sp>
      <p:sp>
        <p:nvSpPr>
          <p:cNvPr id="79" name="テキスト ボックス 78"/>
          <p:cNvSpPr txBox="1"/>
          <p:nvPr/>
        </p:nvSpPr>
        <p:spPr>
          <a:xfrm>
            <a:off x="3312393" y="6525312"/>
            <a:ext cx="504107" cy="317454"/>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6</a:t>
            </a:r>
            <a:r>
              <a:rPr kumimoji="1" lang="ja-JP" altLang="en-US" smtClean="0"/>
              <a:t>位</a:t>
            </a:r>
            <a:endParaRPr kumimoji="1" lang="ja-JP" altLang="en-US"/>
          </a:p>
        </p:txBody>
      </p:sp>
      <p:sp>
        <p:nvSpPr>
          <p:cNvPr id="80" name="テキスト ボックス 79"/>
          <p:cNvSpPr txBox="1"/>
          <p:nvPr/>
        </p:nvSpPr>
        <p:spPr>
          <a:xfrm>
            <a:off x="4914992" y="6525312"/>
            <a:ext cx="504107" cy="317454"/>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7</a:t>
            </a:r>
            <a:r>
              <a:rPr kumimoji="1" lang="ja-JP" altLang="en-US" smtClean="0"/>
              <a:t>位</a:t>
            </a:r>
            <a:endParaRPr kumimoji="1" lang="ja-JP" altLang="en-US"/>
          </a:p>
        </p:txBody>
      </p:sp>
      <p:sp>
        <p:nvSpPr>
          <p:cNvPr id="81" name="テキスト ボックス 80"/>
          <p:cNvSpPr txBox="1"/>
          <p:nvPr/>
        </p:nvSpPr>
        <p:spPr>
          <a:xfrm>
            <a:off x="6500473" y="6525312"/>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8</a:t>
            </a:r>
            <a:r>
              <a:rPr kumimoji="1" lang="ja-JP" altLang="en-US" smtClean="0"/>
              <a:t>位</a:t>
            </a:r>
            <a:endParaRPr kumimoji="1" lang="ja-JP" altLang="en-US"/>
          </a:p>
        </p:txBody>
      </p:sp>
      <p:sp>
        <p:nvSpPr>
          <p:cNvPr id="82" name="テキスト ボックス 81"/>
          <p:cNvSpPr txBox="1"/>
          <p:nvPr/>
        </p:nvSpPr>
        <p:spPr>
          <a:xfrm>
            <a:off x="7886647" y="6525312"/>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9</a:t>
            </a:r>
            <a:r>
              <a:rPr kumimoji="1" lang="ja-JP" altLang="en-US" smtClean="0"/>
              <a:t>位</a:t>
            </a:r>
            <a:endParaRPr kumimoji="1" lang="ja-JP" altLang="en-US"/>
          </a:p>
        </p:txBody>
      </p:sp>
      <p:sp>
        <p:nvSpPr>
          <p:cNvPr id="83" name="テキスト ボックス 82"/>
          <p:cNvSpPr txBox="1"/>
          <p:nvPr/>
        </p:nvSpPr>
        <p:spPr>
          <a:xfrm>
            <a:off x="1657291" y="3838889"/>
            <a:ext cx="609601" cy="288508"/>
          </a:xfrm>
          <a:prstGeom prst="rect">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wrap="none" rtlCol="0" anchor="t">
            <a:noAutofit/>
          </a:bodyPr>
          <a:lstStyle/>
          <a:p>
            <a:r>
              <a:rPr kumimoji="1" lang="ja-JP" altLang="en-US" smtClean="0"/>
              <a:t>入力</a:t>
            </a:r>
            <a:endParaRPr kumimoji="1" lang="ja-JP" altLang="en-US"/>
          </a:p>
        </p:txBody>
      </p:sp>
      <p:sp>
        <p:nvSpPr>
          <p:cNvPr id="84" name="テキスト ボックス 83"/>
          <p:cNvSpPr txBox="1"/>
          <p:nvPr/>
        </p:nvSpPr>
        <p:spPr>
          <a:xfrm>
            <a:off x="5680" y="6268270"/>
            <a:ext cx="117300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400" smtClean="0"/>
              <a:t>正解</a:t>
            </a:r>
            <a:endParaRPr lang="en-US" altLang="ja-JP" sz="1400" smtClean="0"/>
          </a:p>
          <a:p>
            <a:r>
              <a:rPr kumimoji="1" lang="ja-JP" altLang="en-US" sz="1400"/>
              <a:t>不正解</a:t>
            </a:r>
          </a:p>
        </p:txBody>
      </p:sp>
      <p:cxnSp>
        <p:nvCxnSpPr>
          <p:cNvPr id="86" name="直線コネクタ 85"/>
          <p:cNvCxnSpPr/>
          <p:nvPr/>
        </p:nvCxnSpPr>
        <p:spPr>
          <a:xfrm>
            <a:off x="682502" y="6385046"/>
            <a:ext cx="35397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94533" y="6632763"/>
            <a:ext cx="35397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741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742" y="1922730"/>
            <a:ext cx="7692516" cy="4157128"/>
          </a:xfrm>
        </p:spPr>
      </p:pic>
    </p:spTree>
    <p:extLst>
      <p:ext uri="{BB962C8B-B14F-4D97-AF65-F5344CB8AC3E}">
        <p14:creationId xmlns:p14="http://schemas.microsoft.com/office/powerpoint/2010/main" val="194347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4904753" y="1643552"/>
            <a:ext cx="2059536" cy="18571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2" name="表 31"/>
          <p:cNvGraphicFramePr>
            <a:graphicFrameLocks noGrp="1"/>
          </p:cNvGraphicFramePr>
          <p:nvPr>
            <p:extLst>
              <p:ext uri="{D42A27DB-BD31-4B8C-83A1-F6EECF244321}">
                <p14:modId xmlns:p14="http://schemas.microsoft.com/office/powerpoint/2010/main" val="553071513"/>
              </p:ext>
            </p:extLst>
          </p:nvPr>
        </p:nvGraphicFramePr>
        <p:xfrm>
          <a:off x="2560252" y="1966896"/>
          <a:ext cx="1296036" cy="1483360"/>
        </p:xfrm>
        <a:graphic>
          <a:graphicData uri="http://schemas.openxmlformats.org/drawingml/2006/table">
            <a:tbl>
              <a:tblPr firstRow="1">
                <a:tableStyleId>{793D81CF-94F2-401A-BA57-92F5A7B2D0C5}</a:tableStyleId>
              </a:tblPr>
              <a:tblGrid>
                <a:gridCol w="648018">
                  <a:extLst>
                    <a:ext uri="{9D8B030D-6E8A-4147-A177-3AD203B41FA5}">
                      <a16:colId xmlns:a16="http://schemas.microsoft.com/office/drawing/2014/main" val="970724523"/>
                    </a:ext>
                  </a:extLst>
                </a:gridCol>
                <a:gridCol w="648018">
                  <a:extLst>
                    <a:ext uri="{9D8B030D-6E8A-4147-A177-3AD203B41FA5}">
                      <a16:colId xmlns:a16="http://schemas.microsoft.com/office/drawing/2014/main" val="2855434582"/>
                    </a:ext>
                  </a:extLst>
                </a:gridCol>
              </a:tblGrid>
              <a:tr h="370840">
                <a:tc>
                  <a:txBody>
                    <a:bodyPr/>
                    <a:lstStyle/>
                    <a:p>
                      <a:r>
                        <a:rPr kumimoji="1" lang="ja-JP" altLang="en-US" sz="1600" smtClean="0"/>
                        <a:t>符号</a:t>
                      </a:r>
                      <a:endParaRPr kumimoji="1" lang="ja-JP" altLang="en-US" sz="1600"/>
                    </a:p>
                  </a:txBody>
                  <a:tcPr/>
                </a:tc>
                <a:tc>
                  <a:txBody>
                    <a:bodyPr/>
                    <a:lstStyle/>
                    <a:p>
                      <a:r>
                        <a:rPr kumimoji="1" lang="ja-JP" altLang="en-US" sz="1600" smtClean="0"/>
                        <a:t>単語</a:t>
                      </a:r>
                      <a:endParaRPr kumimoji="1" lang="ja-JP" altLang="en-US" sz="1600"/>
                    </a:p>
                  </a:txBody>
                  <a:tcPr/>
                </a:tc>
                <a:extLst>
                  <a:ext uri="{0D108BD9-81ED-4DB2-BD59-A6C34878D82A}">
                    <a16:rowId xmlns:a16="http://schemas.microsoft.com/office/drawing/2014/main" val="1964240254"/>
                  </a:ext>
                </a:extLst>
              </a:tr>
              <a:tr h="370840">
                <a:tc>
                  <a:txBody>
                    <a:bodyPr/>
                    <a:lstStyle/>
                    <a:p>
                      <a:r>
                        <a:rPr kumimoji="1" lang="en-US" altLang="ja-JP" sz="1600" smtClean="0"/>
                        <a:t>1</a:t>
                      </a:r>
                      <a:endParaRPr kumimoji="1" lang="ja-JP" altLang="en-US" sz="1600"/>
                    </a:p>
                  </a:txBody>
                  <a:tcPr/>
                </a:tc>
                <a:tc>
                  <a:txBody>
                    <a:bodyPr/>
                    <a:lstStyle/>
                    <a:p>
                      <a:r>
                        <a:rPr kumimoji="1" lang="en-US" altLang="ja-JP" sz="1600" smtClean="0"/>
                        <a:t>aaa</a:t>
                      </a:r>
                      <a:endParaRPr kumimoji="1" lang="ja-JP" altLang="en-US" sz="1600">
                        <a:solidFill>
                          <a:schemeClr val="tx1"/>
                        </a:solidFill>
                      </a:endParaRPr>
                    </a:p>
                  </a:txBody>
                  <a:tcPr/>
                </a:tc>
                <a:extLst>
                  <a:ext uri="{0D108BD9-81ED-4DB2-BD59-A6C34878D82A}">
                    <a16:rowId xmlns:a16="http://schemas.microsoft.com/office/drawing/2014/main" val="3772120136"/>
                  </a:ext>
                </a:extLst>
              </a:tr>
              <a:tr h="370840">
                <a:tc>
                  <a:txBody>
                    <a:bodyPr/>
                    <a:lstStyle/>
                    <a:p>
                      <a:r>
                        <a:rPr kumimoji="1" lang="en-US" altLang="ja-JP" sz="1600" smtClean="0"/>
                        <a:t>2</a:t>
                      </a:r>
                      <a:endParaRPr kumimoji="1" lang="ja-JP" altLang="en-US" sz="1600"/>
                    </a:p>
                  </a:txBody>
                  <a:tcPr/>
                </a:tc>
                <a:tc>
                  <a:txBody>
                    <a:bodyPr/>
                    <a:lstStyle/>
                    <a:p>
                      <a:r>
                        <a:rPr kumimoji="1" lang="en-US" altLang="ja-JP" sz="1600" smtClean="0"/>
                        <a:t>bb</a:t>
                      </a:r>
                      <a:endParaRPr kumimoji="1" lang="ja-JP" altLang="en-US" sz="1600"/>
                    </a:p>
                  </a:txBody>
                  <a:tcPr/>
                </a:tc>
                <a:extLst>
                  <a:ext uri="{0D108BD9-81ED-4DB2-BD59-A6C34878D82A}">
                    <a16:rowId xmlns:a16="http://schemas.microsoft.com/office/drawing/2014/main" val="1969563404"/>
                  </a:ext>
                </a:extLst>
              </a:tr>
              <a:tr h="370840">
                <a:tc>
                  <a:txBody>
                    <a:bodyPr/>
                    <a:lstStyle/>
                    <a:p>
                      <a:r>
                        <a:rPr kumimoji="1" lang="en-US" altLang="ja-JP" sz="1600" smtClean="0"/>
                        <a:t>3</a:t>
                      </a:r>
                      <a:endParaRPr kumimoji="1" lang="ja-JP" altLang="en-US" sz="1600"/>
                    </a:p>
                  </a:txBody>
                  <a:tcPr/>
                </a:tc>
                <a:tc>
                  <a:txBody>
                    <a:bodyPr/>
                    <a:lstStyle/>
                    <a:p>
                      <a:r>
                        <a:rPr kumimoji="1" lang="en-US" altLang="ja-JP" sz="1600" smtClean="0"/>
                        <a:t>c</a:t>
                      </a:r>
                    </a:p>
                  </a:txBody>
                  <a:tcPr/>
                </a:tc>
                <a:extLst>
                  <a:ext uri="{0D108BD9-81ED-4DB2-BD59-A6C34878D82A}">
                    <a16:rowId xmlns:a16="http://schemas.microsoft.com/office/drawing/2014/main" val="1670498334"/>
                  </a:ext>
                </a:extLst>
              </a:tr>
            </a:tbl>
          </a:graphicData>
        </a:graphic>
      </p:graphicFrame>
      <p:graphicFrame>
        <p:nvGraphicFramePr>
          <p:cNvPr id="33" name="表 32"/>
          <p:cNvGraphicFramePr>
            <a:graphicFrameLocks noGrp="1"/>
          </p:cNvGraphicFramePr>
          <p:nvPr>
            <p:extLst>
              <p:ext uri="{D42A27DB-BD31-4B8C-83A1-F6EECF244321}">
                <p14:modId xmlns:p14="http://schemas.microsoft.com/office/powerpoint/2010/main" val="3465834061"/>
              </p:ext>
            </p:extLst>
          </p:nvPr>
        </p:nvGraphicFramePr>
        <p:xfrm>
          <a:off x="5206255" y="1966896"/>
          <a:ext cx="1499236" cy="1483360"/>
        </p:xfrm>
        <a:graphic>
          <a:graphicData uri="http://schemas.openxmlformats.org/drawingml/2006/table">
            <a:tbl>
              <a:tblPr firstRow="1" bandRow="1">
                <a:tableStyleId>{7E9639D4-E3E2-4D34-9284-5A2195B3D0D7}</a:tableStyleId>
              </a:tblPr>
              <a:tblGrid>
                <a:gridCol w="648018">
                  <a:extLst>
                    <a:ext uri="{9D8B030D-6E8A-4147-A177-3AD203B41FA5}">
                      <a16:colId xmlns:a16="http://schemas.microsoft.com/office/drawing/2014/main" val="970724523"/>
                    </a:ext>
                  </a:extLst>
                </a:gridCol>
                <a:gridCol w="851218">
                  <a:extLst>
                    <a:ext uri="{9D8B030D-6E8A-4147-A177-3AD203B41FA5}">
                      <a16:colId xmlns:a16="http://schemas.microsoft.com/office/drawing/2014/main" val="4075194815"/>
                    </a:ext>
                  </a:extLst>
                </a:gridCol>
              </a:tblGrid>
              <a:tr h="370840">
                <a:tc>
                  <a:txBody>
                    <a:bodyPr/>
                    <a:lstStyle/>
                    <a:p>
                      <a:r>
                        <a:rPr kumimoji="1" lang="ja-JP" altLang="en-US" sz="1600" smtClean="0"/>
                        <a:t>単語</a:t>
                      </a:r>
                      <a:endParaRPr kumimoji="1" lang="ja-JP" altLang="en-US" sz="1600"/>
                    </a:p>
                  </a:txBody>
                  <a:tcPr/>
                </a:tc>
                <a:tc>
                  <a:txBody>
                    <a:bodyPr/>
                    <a:lstStyle/>
                    <a:p>
                      <a:r>
                        <a:rPr kumimoji="1" lang="ja-JP" altLang="en-US" sz="1600" smtClean="0"/>
                        <a:t>重複度</a:t>
                      </a:r>
                      <a:endParaRPr kumimoji="1" lang="ja-JP" altLang="en-US" sz="1600"/>
                    </a:p>
                  </a:txBody>
                  <a:tcPr/>
                </a:tc>
                <a:extLst>
                  <a:ext uri="{0D108BD9-81ED-4DB2-BD59-A6C34878D82A}">
                    <a16:rowId xmlns:a16="http://schemas.microsoft.com/office/drawing/2014/main" val="1964240254"/>
                  </a:ext>
                </a:extLst>
              </a:tr>
              <a:tr h="370840">
                <a:tc>
                  <a:txBody>
                    <a:bodyPr/>
                    <a:lstStyle/>
                    <a:p>
                      <a:r>
                        <a:rPr kumimoji="1" lang="en-US" altLang="ja-JP" sz="1600" smtClean="0"/>
                        <a:t>aaa</a:t>
                      </a:r>
                      <a:endParaRPr kumimoji="1" lang="ja-JP" altLang="en-US" sz="1600"/>
                    </a:p>
                  </a:txBody>
                  <a:tcPr/>
                </a:tc>
                <a:tc>
                  <a:txBody>
                    <a:bodyPr/>
                    <a:lstStyle/>
                    <a:p>
                      <a:r>
                        <a:rPr kumimoji="1" lang="en-US" altLang="ja-JP" sz="1600" smtClean="0"/>
                        <a:t>1</a:t>
                      </a:r>
                      <a:endParaRPr kumimoji="1" lang="ja-JP" altLang="en-US" sz="1600">
                        <a:solidFill>
                          <a:schemeClr val="tx1"/>
                        </a:solidFill>
                      </a:endParaRPr>
                    </a:p>
                  </a:txBody>
                  <a:tcPr/>
                </a:tc>
                <a:extLst>
                  <a:ext uri="{0D108BD9-81ED-4DB2-BD59-A6C34878D82A}">
                    <a16:rowId xmlns:a16="http://schemas.microsoft.com/office/drawing/2014/main" val="3772120136"/>
                  </a:ext>
                </a:extLst>
              </a:tr>
              <a:tr h="370840">
                <a:tc>
                  <a:txBody>
                    <a:bodyPr/>
                    <a:lstStyle/>
                    <a:p>
                      <a:r>
                        <a:rPr kumimoji="1" lang="en-US" altLang="ja-JP" sz="1600" smtClean="0"/>
                        <a:t>bb</a:t>
                      </a:r>
                      <a:endParaRPr kumimoji="1" lang="ja-JP" altLang="en-US" sz="1600"/>
                    </a:p>
                  </a:txBody>
                  <a:tcPr/>
                </a:tc>
                <a:tc>
                  <a:txBody>
                    <a:bodyPr/>
                    <a:lstStyle/>
                    <a:p>
                      <a:r>
                        <a:rPr kumimoji="1" lang="en-US" altLang="ja-JP" sz="1600" smtClean="0"/>
                        <a:t>1</a:t>
                      </a:r>
                      <a:endParaRPr kumimoji="1" lang="ja-JP" altLang="en-US" sz="1600"/>
                    </a:p>
                  </a:txBody>
                  <a:tcPr/>
                </a:tc>
                <a:extLst>
                  <a:ext uri="{0D108BD9-81ED-4DB2-BD59-A6C34878D82A}">
                    <a16:rowId xmlns:a16="http://schemas.microsoft.com/office/drawing/2014/main" val="1969563404"/>
                  </a:ext>
                </a:extLst>
              </a:tr>
              <a:tr h="370840">
                <a:tc>
                  <a:txBody>
                    <a:bodyPr/>
                    <a:lstStyle/>
                    <a:p>
                      <a:r>
                        <a:rPr kumimoji="1" lang="en-US" altLang="ja-JP" sz="1600" smtClean="0"/>
                        <a:t>c</a:t>
                      </a:r>
                      <a:endParaRPr kumimoji="1" lang="ja-JP" altLang="en-US" sz="1600"/>
                    </a:p>
                  </a:txBody>
                  <a:tcPr/>
                </a:tc>
                <a:tc>
                  <a:txBody>
                    <a:bodyPr/>
                    <a:lstStyle/>
                    <a:p>
                      <a:r>
                        <a:rPr kumimoji="1" lang="en-US" altLang="ja-JP" sz="1600" smtClean="0"/>
                        <a:t>2</a:t>
                      </a:r>
                    </a:p>
                  </a:txBody>
                  <a:tcPr/>
                </a:tc>
                <a:extLst>
                  <a:ext uri="{0D108BD9-81ED-4DB2-BD59-A6C34878D82A}">
                    <a16:rowId xmlns:a16="http://schemas.microsoft.com/office/drawing/2014/main" val="1670498334"/>
                  </a:ext>
                </a:extLst>
              </a:tr>
            </a:tbl>
          </a:graphicData>
        </a:graphic>
      </p:graphicFrame>
      <p:grpSp>
        <p:nvGrpSpPr>
          <p:cNvPr id="34" name="グループ化 33"/>
          <p:cNvGrpSpPr/>
          <p:nvPr/>
        </p:nvGrpSpPr>
        <p:grpSpPr>
          <a:xfrm>
            <a:off x="420029" y="968424"/>
            <a:ext cx="6319834" cy="469404"/>
            <a:chOff x="1322118" y="1294503"/>
            <a:chExt cx="6319834" cy="501724"/>
          </a:xfrm>
        </p:grpSpPr>
        <mc:AlternateContent xmlns:mc="http://schemas.openxmlformats.org/markup-compatibility/2006" xmlns:a14="http://schemas.microsoft.com/office/drawing/2010/main">
          <mc:Choice Requires="a14">
            <p:sp>
              <p:nvSpPr>
                <p:cNvPr id="35" name="テキスト ボックス 34"/>
                <p:cNvSpPr txBox="1"/>
                <p:nvPr/>
              </p:nvSpPr>
              <p:spPr>
                <a:xfrm>
                  <a:off x="1322118" y="1294503"/>
                  <a:ext cx="2250616" cy="493453"/>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𝑥</m:t>
                      </m:r>
                    </m:oMath>
                  </a14:m>
                  <a:r>
                    <a:rPr kumimoji="1" lang="en-US" altLang="ja-JP" sz="2400" smtClean="0"/>
                    <a:t>: a a a c b b c</a:t>
                  </a:r>
                  <a:endParaRPr kumimoji="1" lang="ja-JP" altLang="en-US" sz="240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1322118" y="1294503"/>
                  <a:ext cx="2250616" cy="493453"/>
                </a:xfrm>
                <a:prstGeom prst="rect">
                  <a:avLst/>
                </a:prstGeom>
                <a:blipFill>
                  <a:blip r:embed="rId11"/>
                  <a:stretch>
                    <a:fillRect t="-10526"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6086718" y="1302775"/>
                  <a:ext cx="1555234" cy="493452"/>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oMath>
                  </a14:m>
                  <a:r>
                    <a:rPr kumimoji="1" lang="en-US" altLang="ja-JP" sz="2400" smtClean="0"/>
                    <a:t>: 1 3 2 3</a:t>
                  </a:r>
                  <a:endParaRPr kumimoji="1" lang="ja-JP" altLang="en-US" sz="240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6086718" y="1302775"/>
                  <a:ext cx="1555234" cy="493452"/>
                </a:xfrm>
                <a:prstGeom prst="rect">
                  <a:avLst/>
                </a:prstGeom>
                <a:blipFill>
                  <a:blip r:embed="rId8"/>
                  <a:stretch>
                    <a:fillRect l="-1961" t="-10526" r="-5098" b="-28947"/>
                  </a:stretch>
                </a:blipFill>
              </p:spPr>
              <p:txBody>
                <a:bodyPr/>
                <a:lstStyle/>
                <a:p>
                  <a:r>
                    <a:rPr lang="ja-JP" altLang="en-US">
                      <a:noFill/>
                    </a:rPr>
                    <a:t> </a:t>
                  </a:r>
                </a:p>
              </p:txBody>
            </p:sp>
          </mc:Fallback>
        </mc:AlternateContent>
        <p:cxnSp>
          <p:nvCxnSpPr>
            <p:cNvPr id="39" name="直線矢印コネクタ 38"/>
            <p:cNvCxnSpPr/>
            <p:nvPr/>
          </p:nvCxnSpPr>
          <p:spPr>
            <a:xfrm>
              <a:off x="3308547" y="1585173"/>
              <a:ext cx="2607636" cy="5318"/>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40" name="角丸四角形 39"/>
            <p:cNvSpPr/>
            <p:nvPr/>
          </p:nvSpPr>
          <p:spPr>
            <a:xfrm>
              <a:off x="3583164" y="1337832"/>
              <a:ext cx="1885684" cy="432977"/>
            </a:xfrm>
            <a:prstGeom prst="roundRect">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1600" smtClean="0"/>
                <a:t>圧縮</a:t>
              </a:r>
              <a:endParaRPr kumimoji="1" lang="ja-JP" altLang="en-US" sz="1600"/>
            </a:p>
          </p:txBody>
        </p:sp>
      </p:grpSp>
      <mc:AlternateContent xmlns:mc="http://schemas.openxmlformats.org/markup-compatibility/2006" xmlns:a14="http://schemas.microsoft.com/office/drawing/2010/main">
        <mc:Choice Requires="a14">
          <p:sp>
            <p:nvSpPr>
              <p:cNvPr id="41" name="テキスト ボックス 40"/>
              <p:cNvSpPr txBox="1"/>
              <p:nvPr/>
            </p:nvSpPr>
            <p:spPr>
              <a:xfrm>
                <a:off x="2885648" y="1593328"/>
                <a:ext cx="7402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𝐷</m:t>
                      </m:r>
                      <m:r>
                        <a:rPr kumimoji="1" lang="en-US" altLang="ja-JP" i="1" smtClean="0">
                          <a:latin typeface="Cambria Math" panose="02040503050406030204" pitchFamily="18" charset="0"/>
                        </a:rPr>
                        <m:t>(</m:t>
                      </m:r>
                      <m:r>
                        <a:rPr kumimoji="1" lang="en-US" altLang="ja-JP" i="1" smtClean="0">
                          <a:latin typeface="Cambria Math" panose="02040503050406030204" pitchFamily="18" charset="0"/>
                        </a:rPr>
                        <m:t>𝑥</m:t>
                      </m:r>
                      <m:r>
                        <a:rPr kumimoji="1" lang="en-US" altLang="ja-JP" i="1" smtClean="0">
                          <a:latin typeface="Cambria Math" panose="02040503050406030204" pitchFamily="18" charset="0"/>
                        </a:rPr>
                        <m:t>)</m:t>
                      </m:r>
                    </m:oMath>
                  </m:oMathPara>
                </a14:m>
                <a:endParaRPr kumimoji="1" lang="ja-JP" altLang="en-US"/>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2885648" y="1593328"/>
                <a:ext cx="740203" cy="369332"/>
              </a:xfrm>
              <a:prstGeom prst="rect">
                <a:avLst/>
              </a:prstGeom>
              <a:blipFill>
                <a:blip r:embed="rId12"/>
                <a:stretch>
                  <a:fillRect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p:cNvSpPr txBox="1"/>
              <p:nvPr/>
            </p:nvSpPr>
            <p:spPr>
              <a:xfrm>
                <a:off x="5478550" y="1587738"/>
                <a:ext cx="8966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𝑀𝑆</m:t>
                      </m:r>
                      <m:r>
                        <a:rPr kumimoji="1" lang="en-US" altLang="ja-JP" i="1" smtClean="0">
                          <a:latin typeface="Cambria Math" panose="02040503050406030204" pitchFamily="18" charset="0"/>
                        </a:rPr>
                        <m:t>(</m:t>
                      </m:r>
                      <m:r>
                        <a:rPr kumimoji="1" lang="en-US" altLang="ja-JP" i="1" smtClean="0">
                          <a:latin typeface="Cambria Math" panose="02040503050406030204" pitchFamily="18" charset="0"/>
                        </a:rPr>
                        <m:t>𝑥</m:t>
                      </m:r>
                      <m:r>
                        <a:rPr kumimoji="1" lang="en-US" altLang="ja-JP" i="1" smtClean="0">
                          <a:latin typeface="Cambria Math" panose="02040503050406030204" pitchFamily="18" charset="0"/>
                        </a:rPr>
                        <m:t>)</m:t>
                      </m:r>
                    </m:oMath>
                  </m:oMathPara>
                </a14:m>
                <a:endParaRPr kumimoji="1" lang="ja-JP" altLang="en-US"/>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5478550" y="1587738"/>
                <a:ext cx="896656" cy="369332"/>
              </a:xfrm>
              <a:prstGeom prst="rect">
                <a:avLst/>
              </a:prstGeom>
              <a:blipFill>
                <a:blip r:embed="rId13"/>
                <a:stretch>
                  <a:fillRect b="-13115"/>
                </a:stretch>
              </a:blipFill>
            </p:spPr>
            <p:txBody>
              <a:bodyPr/>
              <a:lstStyle/>
              <a:p>
                <a:r>
                  <a:rPr lang="ja-JP" altLang="en-US">
                    <a:noFill/>
                  </a:rPr>
                  <a:t> </a:t>
                </a:r>
              </a:p>
            </p:txBody>
          </p:sp>
        </mc:Fallback>
      </mc:AlternateContent>
      <p:sp>
        <p:nvSpPr>
          <p:cNvPr id="43" name="下矢印 42"/>
          <p:cNvSpPr/>
          <p:nvPr/>
        </p:nvSpPr>
        <p:spPr>
          <a:xfrm rot="16200000">
            <a:off x="4268018" y="2160385"/>
            <a:ext cx="225008" cy="1048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下矢印 43"/>
          <p:cNvSpPr/>
          <p:nvPr/>
        </p:nvSpPr>
        <p:spPr>
          <a:xfrm>
            <a:off x="3143245" y="1426460"/>
            <a:ext cx="225008" cy="206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図形グループ 5"/>
          <p:cNvGrpSpPr/>
          <p:nvPr/>
        </p:nvGrpSpPr>
        <p:grpSpPr>
          <a:xfrm>
            <a:off x="7006990" y="1925783"/>
            <a:ext cx="1583583" cy="1264844"/>
            <a:chOff x="7006994" y="3649079"/>
            <a:chExt cx="2158382" cy="1264844"/>
          </a:xfrm>
        </p:grpSpPr>
        <p:sp>
          <p:nvSpPr>
            <p:cNvPr id="45" name="テキスト ボックス 44"/>
            <p:cNvSpPr txBox="1"/>
            <p:nvPr/>
          </p:nvSpPr>
          <p:spPr>
            <a:xfrm>
              <a:off x="7025971" y="3649079"/>
              <a:ext cx="2139405" cy="923330"/>
            </a:xfrm>
            <a:prstGeom prst="rect">
              <a:avLst/>
            </a:prstGeom>
            <a:noFill/>
          </p:spPr>
          <p:txBody>
            <a:bodyPr wrap="none" rtlCol="0">
              <a:spAutoFit/>
            </a:bodyPr>
            <a:lstStyle/>
            <a:p>
              <a:r>
                <a:rPr kumimoji="1" lang="ja-JP" altLang="en-US" smtClean="0"/>
                <a:t>他の</a:t>
              </a:r>
              <a:r>
                <a:rPr kumimoji="1" lang="en-US" altLang="ja-JP" smtClean="0"/>
                <a:t/>
              </a:r>
              <a:br>
                <a:rPr kumimoji="1" lang="en-US" altLang="ja-JP" smtClean="0"/>
              </a:br>
              <a:r>
                <a:rPr kumimoji="1" lang="ja-JP" altLang="en-US" smtClean="0"/>
                <a:t>オブジェクト</a:t>
              </a:r>
              <a:endParaRPr kumimoji="1" lang="en-US" altLang="ja-JP" smtClean="0"/>
            </a:p>
            <a:p>
              <a:r>
                <a:rPr kumimoji="1" lang="ja-JP" altLang="en-US" smtClean="0"/>
                <a:t>と比較</a:t>
              </a:r>
              <a:endParaRPr kumimoji="1" lang="ja-JP" altLang="en-US"/>
            </a:p>
          </p:txBody>
        </p:sp>
        <p:sp>
          <p:nvSpPr>
            <p:cNvPr id="46" name="左右矢印 45"/>
            <p:cNvSpPr/>
            <p:nvPr/>
          </p:nvSpPr>
          <p:spPr>
            <a:xfrm>
              <a:off x="7006994" y="4520419"/>
              <a:ext cx="2029496" cy="3935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0" name="正方形/長方形 29"/>
              <p:cNvSpPr/>
              <p:nvPr/>
            </p:nvSpPr>
            <p:spPr>
              <a:xfrm>
                <a:off x="787843" y="677838"/>
                <a:ext cx="96199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𝑜𝑏𝑗𝑒𝑐𝑡</m:t>
                      </m:r>
                    </m:oMath>
                  </m:oMathPara>
                </a14:m>
                <a:endParaRPr lang="ja-JP" altLang="en-US" sz="2000"/>
              </a:p>
            </p:txBody>
          </p:sp>
        </mc:Choice>
        <mc:Fallback xmlns="">
          <p:sp>
            <p:nvSpPr>
              <p:cNvPr id="30" name="正方形/長方形 29"/>
              <p:cNvSpPr>
                <a:spLocks noRot="1" noChangeAspect="1" noMove="1" noResize="1" noEditPoints="1" noAdjustHandles="1" noChangeArrowheads="1" noChangeShapeType="1" noTextEdit="1"/>
              </p:cNvSpPr>
              <p:nvPr/>
            </p:nvSpPr>
            <p:spPr>
              <a:xfrm>
                <a:off x="787843" y="677838"/>
                <a:ext cx="961995" cy="400110"/>
              </a:xfrm>
              <a:prstGeom prst="rect">
                <a:avLst/>
              </a:prstGeom>
              <a:blipFill>
                <a:blip r:embed="rId16"/>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正方形/長方形 46"/>
              <p:cNvSpPr/>
              <p:nvPr/>
            </p:nvSpPr>
            <p:spPr>
              <a:xfrm>
                <a:off x="5478550" y="590309"/>
                <a:ext cx="75533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i="1">
                          <a:latin typeface="Cambria Math" panose="02040503050406030204" pitchFamily="18" charset="0"/>
                        </a:rPr>
                        <m:t>出力</m:t>
                      </m:r>
                    </m:oMath>
                  </m:oMathPara>
                </a14:m>
                <a:endParaRPr lang="ja-JP" altLang="en-US" sz="2000"/>
              </a:p>
            </p:txBody>
          </p:sp>
        </mc:Choice>
        <mc:Fallback xmlns="">
          <p:sp>
            <p:nvSpPr>
              <p:cNvPr id="47" name="正方形/長方形 46"/>
              <p:cNvSpPr>
                <a:spLocks noRot="1" noChangeAspect="1" noMove="1" noResize="1" noEditPoints="1" noAdjustHandles="1" noChangeArrowheads="1" noChangeShapeType="1" noTextEdit="1"/>
              </p:cNvSpPr>
              <p:nvPr/>
            </p:nvSpPr>
            <p:spPr>
              <a:xfrm>
                <a:off x="5478550" y="590309"/>
                <a:ext cx="755335" cy="400110"/>
              </a:xfrm>
              <a:prstGeom prst="rect">
                <a:avLst/>
              </a:prstGeom>
              <a:blipFill>
                <a:blip r:embed="rId15"/>
                <a:stretch>
                  <a:fillRect b="-61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44337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left)">
                                      <p:cBhvr>
                                        <p:cTn id="16" dur="500"/>
                                        <p:tgtEl>
                                          <p:spTgt spid="43"/>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2" grpId="0"/>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表 23"/>
          <p:cNvGraphicFramePr>
            <a:graphicFrameLocks noGrp="1"/>
          </p:cNvGraphicFramePr>
          <p:nvPr>
            <p:extLst>
              <p:ext uri="{D42A27DB-BD31-4B8C-83A1-F6EECF244321}">
                <p14:modId xmlns:p14="http://schemas.microsoft.com/office/powerpoint/2010/main" val="237929853"/>
              </p:ext>
            </p:extLst>
          </p:nvPr>
        </p:nvGraphicFramePr>
        <p:xfrm>
          <a:off x="1959472" y="3281627"/>
          <a:ext cx="2887029" cy="1828800"/>
        </p:xfrm>
        <a:graphic>
          <a:graphicData uri="http://schemas.openxmlformats.org/drawingml/2006/table">
            <a:tbl>
              <a:tblPr firstRow="1" bandRow="1">
                <a:tableStyleId>{7E9639D4-E3E2-4D34-9284-5A2195B3D0D7}</a:tableStyleId>
              </a:tblPr>
              <a:tblGrid>
                <a:gridCol w="860743">
                  <a:extLst>
                    <a:ext uri="{9D8B030D-6E8A-4147-A177-3AD203B41FA5}">
                      <a16:colId xmlns:a16="http://schemas.microsoft.com/office/drawing/2014/main" val="970724523"/>
                    </a:ext>
                  </a:extLst>
                </a:gridCol>
                <a:gridCol w="1165543">
                  <a:extLst>
                    <a:ext uri="{9D8B030D-6E8A-4147-A177-3AD203B41FA5}">
                      <a16:colId xmlns:a16="http://schemas.microsoft.com/office/drawing/2014/main" val="4075194815"/>
                    </a:ext>
                  </a:extLst>
                </a:gridCol>
                <a:gridCol w="860743">
                  <a:extLst>
                    <a:ext uri="{9D8B030D-6E8A-4147-A177-3AD203B41FA5}">
                      <a16:colId xmlns:a16="http://schemas.microsoft.com/office/drawing/2014/main" val="20002"/>
                    </a:ext>
                  </a:extLst>
                </a:gridCol>
              </a:tblGrid>
              <a:tr h="413016">
                <a:tc>
                  <a:txBody>
                    <a:bodyPr/>
                    <a:lstStyle/>
                    <a:p>
                      <a:r>
                        <a:rPr kumimoji="1" lang="ja-JP" altLang="en-US" sz="2400" smtClean="0"/>
                        <a:t>単語</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400" smtClean="0"/>
                        <a:t>重複度</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400"/>
                        <a:t>割合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4240254"/>
                  </a:ext>
                </a:extLst>
              </a:tr>
              <a:tr h="413016">
                <a:tc>
                  <a:txBody>
                    <a:bodyPr/>
                    <a:lstStyle/>
                    <a:p>
                      <a:r>
                        <a:rPr kumimoji="1" lang="en-US" altLang="ja-JP" sz="2400" smtClean="0"/>
                        <a:t>aaa</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2400" smtClean="0"/>
                        <a:t>1</a:t>
                      </a:r>
                      <a:endParaRPr kumimoji="1" lang="ja-JP"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2400">
                          <a:solidFill>
                            <a:schemeClr val="tx1"/>
                          </a:solidFill>
                        </a:rPr>
                        <a:t>1/4</a:t>
                      </a:r>
                      <a:endParaRPr kumimoji="1" lang="ja-JP"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120136"/>
                  </a:ext>
                </a:extLst>
              </a:tr>
              <a:tr h="413016">
                <a:tc>
                  <a:txBody>
                    <a:bodyPr/>
                    <a:lstStyle/>
                    <a:p>
                      <a:r>
                        <a:rPr kumimoji="1" lang="en-US" altLang="ja-JP" sz="2400" smtClean="0"/>
                        <a:t>bb</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2400" smtClean="0"/>
                        <a:t>1</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2400"/>
                        <a:t>1/4</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563404"/>
                  </a:ext>
                </a:extLst>
              </a:tr>
              <a:tr h="413016">
                <a:tc>
                  <a:txBody>
                    <a:bodyPr/>
                    <a:lstStyle/>
                    <a:p>
                      <a:r>
                        <a:rPr kumimoji="1" lang="en-US" altLang="ja-JP" sz="2400" smtClean="0"/>
                        <a:t>c</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2400" smtClean="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2400" smtClean="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498334"/>
                  </a:ext>
                </a:extLst>
              </a:tr>
            </a:tbl>
          </a:graphicData>
        </a:graphic>
      </p:graphicFrame>
      <p:grpSp>
        <p:nvGrpSpPr>
          <p:cNvPr id="13" name="グループ化 12"/>
          <p:cNvGrpSpPr/>
          <p:nvPr/>
        </p:nvGrpSpPr>
        <p:grpSpPr>
          <a:xfrm>
            <a:off x="1009378" y="1046464"/>
            <a:ext cx="7125245" cy="1282445"/>
            <a:chOff x="1007990" y="610574"/>
            <a:chExt cx="7125245" cy="1370746"/>
          </a:xfrm>
        </p:grpSpPr>
        <mc:AlternateContent xmlns:mc="http://schemas.openxmlformats.org/markup-compatibility/2006" xmlns:a14="http://schemas.microsoft.com/office/drawing/2010/main">
          <mc:Choice Requires="a14">
            <p:sp>
              <p:nvSpPr>
                <p:cNvPr id="14" name="テキスト ボックス 13"/>
                <p:cNvSpPr txBox="1"/>
                <p:nvPr/>
              </p:nvSpPr>
              <p:spPr>
                <a:xfrm>
                  <a:off x="1007990" y="1356281"/>
                  <a:ext cx="2547108" cy="625039"/>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𝑥</m:t>
                      </m:r>
                    </m:oMath>
                  </a14:m>
                  <a:r>
                    <a:rPr kumimoji="1" lang="en-US" altLang="ja-JP" sz="3200" smtClean="0"/>
                    <a:t>: a a a c b b c</a:t>
                  </a:r>
                  <a:endParaRPr kumimoji="1" lang="ja-JP" altLang="en-US" sz="320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1007990" y="1356281"/>
                  <a:ext cx="2547108" cy="625039"/>
                </a:xfrm>
                <a:prstGeom prst="rect">
                  <a:avLst/>
                </a:prstGeom>
                <a:blipFill>
                  <a:blip r:embed="rId11"/>
                  <a:stretch>
                    <a:fillRect t="-12500" r="-5036"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731553" y="610574"/>
                  <a:ext cx="1273875" cy="559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𝑜𝑏𝑗𝑒𝑐𝑡</m:t>
                        </m:r>
                      </m:oMath>
                    </m:oMathPara>
                  </a14:m>
                  <a:endParaRPr lang="ja-JP" altLang="en-US" sz="2800"/>
                </a:p>
              </p:txBody>
            </p:sp>
          </mc:Choice>
          <mc:Fallback xmlns="">
            <p:sp>
              <p:nvSpPr>
                <p:cNvPr id="15" name="正方形/長方形 14"/>
                <p:cNvSpPr>
                  <a:spLocks noRot="1" noChangeAspect="1" noMove="1" noResize="1" noEditPoints="1" noAdjustHandles="1" noChangeArrowheads="1" noChangeShapeType="1" noTextEdit="1"/>
                </p:cNvSpPr>
                <p:nvPr/>
              </p:nvSpPr>
              <p:spPr>
                <a:xfrm>
                  <a:off x="1731553" y="610574"/>
                  <a:ext cx="1273875" cy="559246"/>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6728683" y="610574"/>
                  <a:ext cx="984565" cy="559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出力</m:t>
                        </m:r>
                      </m:oMath>
                    </m:oMathPara>
                  </a14:m>
                  <a:endParaRPr lang="ja-JP" altLang="en-US" sz="2800"/>
                </a:p>
              </p:txBody>
            </p:sp>
          </mc:Choice>
          <mc:Fallback xmlns="">
            <p:sp>
              <p:nvSpPr>
                <p:cNvPr id="16" name="正方形/長方形 15"/>
                <p:cNvSpPr>
                  <a:spLocks noRot="1" noChangeAspect="1" noMove="1" noResize="1" noEditPoints="1" noAdjustHandles="1" noChangeArrowheads="1" noChangeShapeType="1" noTextEdit="1"/>
                </p:cNvSpPr>
                <p:nvPr/>
              </p:nvSpPr>
              <p:spPr>
                <a:xfrm>
                  <a:off x="6728683" y="610574"/>
                  <a:ext cx="984565" cy="55924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308697" y="1301787"/>
                  <a:ext cx="1824538" cy="625039"/>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oMath>
                  </a14:m>
                  <a:r>
                    <a:rPr kumimoji="1" lang="en-US" altLang="ja-JP" sz="3200" smtClean="0"/>
                    <a:t>: 1 3 2 3</a:t>
                  </a:r>
                  <a:endParaRPr kumimoji="1" lang="ja-JP" altLang="en-US" sz="320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6308697" y="1301787"/>
                  <a:ext cx="1824538" cy="625039"/>
                </a:xfrm>
                <a:prstGeom prst="rect">
                  <a:avLst/>
                </a:prstGeom>
                <a:blipFill>
                  <a:blip r:embed="rId6"/>
                  <a:stretch>
                    <a:fillRect t="-12500" r="-8027" b="-34375"/>
                  </a:stretch>
                </a:blipFill>
              </p:spPr>
              <p:txBody>
                <a:bodyPr/>
                <a:lstStyle/>
                <a:p>
                  <a:r>
                    <a:rPr lang="ja-JP" altLang="en-US">
                      <a:noFill/>
                    </a:rPr>
                    <a:t> </a:t>
                  </a:r>
                </a:p>
              </p:txBody>
            </p:sp>
          </mc:Fallback>
        </mc:AlternateContent>
        <p:cxnSp>
          <p:nvCxnSpPr>
            <p:cNvPr id="19" name="直線矢印コネクタ 18"/>
            <p:cNvCxnSpPr/>
            <p:nvPr/>
          </p:nvCxnSpPr>
          <p:spPr>
            <a:xfrm>
              <a:off x="3680615" y="1668680"/>
              <a:ext cx="2607636" cy="5318"/>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0" name="角丸四角形 19"/>
            <p:cNvSpPr/>
            <p:nvPr/>
          </p:nvSpPr>
          <p:spPr>
            <a:xfrm>
              <a:off x="3960515" y="1375602"/>
              <a:ext cx="1885684" cy="432977"/>
            </a:xfrm>
            <a:prstGeom prst="roundRect">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000" smtClean="0"/>
                <a:t>圧縮</a:t>
              </a:r>
              <a:endParaRPr kumimoji="1" lang="ja-JP" altLang="en-US" sz="2000"/>
            </a:p>
          </p:txBody>
        </p:sp>
      </p:grpSp>
      <mc:AlternateContent xmlns:mc="http://schemas.openxmlformats.org/markup-compatibility/2006" xmlns:a14="http://schemas.microsoft.com/office/drawing/2010/main">
        <mc:Choice Requires="a14">
          <p:sp>
            <p:nvSpPr>
              <p:cNvPr id="25" name="テキスト ボックス 24"/>
              <p:cNvSpPr txBox="1"/>
              <p:nvPr/>
            </p:nvSpPr>
            <p:spPr>
              <a:xfrm>
                <a:off x="2964548" y="2833560"/>
                <a:ext cx="11137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𝑀𝑆</m:t>
                      </m:r>
                      <m:r>
                        <a:rPr kumimoji="1" lang="en-US" altLang="ja-JP" sz="2400" i="1" smtClean="0">
                          <a:latin typeface="Cambria Math" panose="02040503050406030204" pitchFamily="18" charset="0"/>
                        </a:rPr>
                        <m:t>(</m:t>
                      </m:r>
                      <m:r>
                        <a:rPr kumimoji="1" lang="en-US" altLang="ja-JP" sz="2400" i="1" smtClean="0">
                          <a:latin typeface="Cambria Math" panose="02040503050406030204" pitchFamily="18" charset="0"/>
                        </a:rPr>
                        <m:t>𝑥</m:t>
                      </m:r>
                      <m:r>
                        <a:rPr kumimoji="1" lang="en-US" altLang="ja-JP" sz="2400" i="1" smtClean="0">
                          <a:latin typeface="Cambria Math" panose="02040503050406030204" pitchFamily="18" charset="0"/>
                        </a:rPr>
                        <m:t>)</m:t>
                      </m:r>
                    </m:oMath>
                  </m:oMathPara>
                </a14:m>
                <a:endParaRPr kumimoji="1" lang="ja-JP" altLang="en-US" sz="240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2964548" y="2833560"/>
                <a:ext cx="1113703" cy="461665"/>
              </a:xfrm>
              <a:prstGeom prst="rect">
                <a:avLst/>
              </a:prstGeom>
              <a:blipFill>
                <a:blip r:embed="rId9"/>
                <a:stretch>
                  <a:fillRect r="-1093" b="-171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77046996"/>
                  </p:ext>
                </p:extLst>
              </p:nvPr>
            </p:nvGraphicFramePr>
            <p:xfrm>
              <a:off x="4950603" y="3281623"/>
              <a:ext cx="2643505" cy="1828804"/>
            </p:xfrm>
            <a:graphic>
              <a:graphicData uri="http://schemas.openxmlformats.org/drawingml/2006/table">
                <a:tbl>
                  <a:tblPr firstRow="1">
                    <a:tableStyleId>{7E9639D4-E3E2-4D34-9284-5A2195B3D0D7}</a:tableStyleId>
                  </a:tblPr>
                  <a:tblGrid>
                    <a:gridCol w="2643505">
                      <a:extLst>
                        <a:ext uri="{9D8B030D-6E8A-4147-A177-3AD203B41FA5}">
                          <a16:colId xmlns:a16="http://schemas.microsoft.com/office/drawing/2014/main" val="3767494966"/>
                        </a:ext>
                      </a:extLst>
                    </a:gridCol>
                  </a:tblGrid>
                  <a:tr h="457201">
                    <a:tc>
                      <a:txBody>
                        <a:bodyPr/>
                        <a:lstStyle/>
                        <a:p>
                          <a14:m>
                            <m:oMath xmlns:m="http://schemas.openxmlformats.org/officeDocument/2006/math">
                              <m:r>
                                <a:rPr kumimoji="1" lang="en-US" altLang="ja-JP" sz="2400" i="1" smtClean="0">
                                  <a:latin typeface="Cambria Math" panose="02040503050406030204" pitchFamily="18" charset="0"/>
                                </a:rPr>
                                <m:t>𝑜𝑏𝑗𝑒𝑐𝑡</m:t>
                              </m:r>
                            </m:oMath>
                          </a14:m>
                          <a:r>
                            <a:rPr kumimoji="1" lang="en-US" altLang="ja-JP" sz="2400" baseline="0" smtClean="0"/>
                            <a:t> </a:t>
                          </a:r>
                          <a14:m>
                            <m:oMath xmlns:m="http://schemas.openxmlformats.org/officeDocument/2006/math">
                              <m:r>
                                <a:rPr kumimoji="1" lang="en-US" altLang="ja-JP" sz="2400" smtClean="0">
                                  <a:latin typeface="Cambria Math" panose="02040503050406030204" pitchFamily="18" charset="0"/>
                                </a:rPr>
                                <m:t>𝒙</m:t>
                              </m:r>
                            </m:oMath>
                          </a14:m>
                          <a:r>
                            <a:rPr kumimoji="1" lang="ja-JP" altLang="en-US" sz="2400" smtClean="0"/>
                            <a:t>中の割合</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2802316"/>
                      </a:ext>
                    </a:extLst>
                  </a:tr>
                  <a:tr h="457201">
                    <a:tc>
                      <a:txBody>
                        <a:bodyPr/>
                        <a:lstStyle/>
                        <a:p>
                          <a:r>
                            <a:rPr kumimoji="1" lang="en-US" altLang="ja-JP" sz="2400" smtClean="0"/>
                            <a:t>3/7</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9830031"/>
                      </a:ext>
                    </a:extLst>
                  </a:tr>
                  <a:tr h="457201">
                    <a:tc>
                      <a:txBody>
                        <a:bodyPr/>
                        <a:lstStyle/>
                        <a:p>
                          <a:r>
                            <a:rPr kumimoji="1" lang="en-US" altLang="ja-JP" sz="2400" smtClean="0"/>
                            <a:t>2/7</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467978"/>
                      </a:ext>
                    </a:extLst>
                  </a:tr>
                  <a:tr h="457201">
                    <a:tc>
                      <a:txBody>
                        <a:bodyPr/>
                        <a:lstStyle/>
                        <a:p>
                          <a:r>
                            <a:rPr kumimoji="1" lang="en-US" altLang="ja-JP" sz="2400" smtClean="0"/>
                            <a:t>2/7</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713513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77046996"/>
                  </p:ext>
                </p:extLst>
              </p:nvPr>
            </p:nvGraphicFramePr>
            <p:xfrm>
              <a:off x="4950603" y="3281623"/>
              <a:ext cx="2643505" cy="1828804"/>
            </p:xfrm>
            <a:graphic>
              <a:graphicData uri="http://schemas.openxmlformats.org/drawingml/2006/table">
                <a:tbl>
                  <a:tblPr firstRow="1">
                    <a:tableStyleId>{7E9639D4-E3E2-4D34-9284-5A2195B3D0D7}</a:tableStyleId>
                  </a:tblPr>
                  <a:tblGrid>
                    <a:gridCol w="2643505">
                      <a:extLst>
                        <a:ext uri="{9D8B030D-6E8A-4147-A177-3AD203B41FA5}">
                          <a16:colId xmlns:a16="http://schemas.microsoft.com/office/drawing/2014/main" val="3767494966"/>
                        </a:ext>
                      </a:extLst>
                    </a:gridCol>
                  </a:tblGrid>
                  <a:tr h="457201">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6"/>
                          <a:stretch>
                            <a:fillRect l="-230" t="-10667" r="-461" b="-330667"/>
                          </a:stretch>
                        </a:blipFill>
                      </a:tcPr>
                    </a:tc>
                    <a:extLst>
                      <a:ext uri="{0D108BD9-81ED-4DB2-BD59-A6C34878D82A}">
                        <a16:rowId xmlns:a16="http://schemas.microsoft.com/office/drawing/2014/main" val="1902802316"/>
                      </a:ext>
                    </a:extLst>
                  </a:tr>
                  <a:tr h="457201">
                    <a:tc>
                      <a:txBody>
                        <a:bodyPr/>
                        <a:lstStyle/>
                        <a:p>
                          <a:r>
                            <a:rPr kumimoji="1" lang="en-US" altLang="ja-JP" sz="2400" smtClean="0"/>
                            <a:t>3/7</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9830031"/>
                      </a:ext>
                    </a:extLst>
                  </a:tr>
                  <a:tr h="457201">
                    <a:tc>
                      <a:txBody>
                        <a:bodyPr/>
                        <a:lstStyle/>
                        <a:p>
                          <a:r>
                            <a:rPr kumimoji="1" lang="en-US" altLang="ja-JP" sz="2400" smtClean="0"/>
                            <a:t>2/7</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467978"/>
                      </a:ext>
                    </a:extLst>
                  </a:tr>
                  <a:tr h="457201">
                    <a:tc>
                      <a:txBody>
                        <a:bodyPr/>
                        <a:lstStyle/>
                        <a:p>
                          <a:r>
                            <a:rPr kumimoji="1" lang="en-US" altLang="ja-JP" sz="2400" smtClean="0"/>
                            <a:t>2/7</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7135138"/>
                      </a:ext>
                    </a:extLst>
                  </a:tr>
                </a:tbl>
              </a:graphicData>
            </a:graphic>
          </p:graphicFrame>
        </mc:Fallback>
      </mc:AlternateContent>
      <p:sp>
        <p:nvSpPr>
          <p:cNvPr id="28" name="下矢印 27"/>
          <p:cNvSpPr/>
          <p:nvPr/>
        </p:nvSpPr>
        <p:spPr>
          <a:xfrm>
            <a:off x="4587501" y="2370962"/>
            <a:ext cx="495826" cy="457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259977" y="2481943"/>
            <a:ext cx="646331" cy="369332"/>
          </a:xfrm>
          <a:prstGeom prst="rect">
            <a:avLst/>
          </a:prstGeom>
          <a:noFill/>
        </p:spPr>
        <p:txBody>
          <a:bodyPr wrap="none" rtlCol="0">
            <a:spAutoFit/>
          </a:bodyPr>
          <a:lstStyle/>
          <a:p>
            <a:r>
              <a:rPr kumimoji="1" lang="ja-JP" altLang="en-US"/>
              <a:t>抽出</a:t>
            </a:r>
          </a:p>
        </p:txBody>
      </p:sp>
    </p:spTree>
    <p:extLst>
      <p:ext uri="{BB962C8B-B14F-4D97-AF65-F5344CB8AC3E}">
        <p14:creationId xmlns:p14="http://schemas.microsoft.com/office/powerpoint/2010/main" val="3827857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60961" y="1381987"/>
            <a:ext cx="6865204" cy="5027522"/>
            <a:chOff x="2702011" y="513317"/>
            <a:chExt cx="7644713" cy="4314056"/>
          </a:xfrm>
        </p:grpSpPr>
        <p:sp>
          <p:nvSpPr>
            <p:cNvPr id="5" name="正方形/長方形 4"/>
            <p:cNvSpPr/>
            <p:nvPr/>
          </p:nvSpPr>
          <p:spPr>
            <a:xfrm>
              <a:off x="2702011" y="2726724"/>
              <a:ext cx="7644713" cy="21006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p:cNvGrpSpPr/>
            <p:nvPr/>
          </p:nvGrpSpPr>
          <p:grpSpPr>
            <a:xfrm>
              <a:off x="3873414" y="544550"/>
              <a:ext cx="6397240" cy="1922451"/>
              <a:chOff x="3873414" y="544550"/>
              <a:chExt cx="6397240" cy="1922450"/>
            </a:xfrm>
          </p:grpSpPr>
          <p:sp>
            <p:nvSpPr>
              <p:cNvPr id="61" name="テキスト ボックス 60"/>
              <p:cNvSpPr txBox="1"/>
              <p:nvPr/>
            </p:nvSpPr>
            <p:spPr>
              <a:xfrm>
                <a:off x="3873414" y="2097668"/>
                <a:ext cx="313038" cy="369332"/>
              </a:xfrm>
              <a:prstGeom prst="rect">
                <a:avLst/>
              </a:prstGeom>
              <a:noFill/>
            </p:spPr>
            <p:txBody>
              <a:bodyPr wrap="square" rtlCol="0" anchor="ctr">
                <a:spAutoFit/>
              </a:bodyPr>
              <a:lstStyle/>
              <a:p>
                <a:pPr algn="ctr"/>
                <a:r>
                  <a:rPr kumimoji="1" lang="en-US" altLang="ja-JP" smtClean="0"/>
                  <a:t>a</a:t>
                </a:r>
                <a:endParaRPr kumimoji="1" lang="ja-JP" altLang="en-US"/>
              </a:p>
            </p:txBody>
          </p:sp>
          <p:sp>
            <p:nvSpPr>
              <p:cNvPr id="62" name="テキスト ボックス 61"/>
              <p:cNvSpPr txBox="1"/>
              <p:nvPr/>
            </p:nvSpPr>
            <p:spPr>
              <a:xfrm>
                <a:off x="4696722" y="2097668"/>
                <a:ext cx="313038" cy="369332"/>
              </a:xfrm>
              <a:prstGeom prst="rect">
                <a:avLst/>
              </a:prstGeom>
              <a:noFill/>
            </p:spPr>
            <p:txBody>
              <a:bodyPr wrap="square" rtlCol="0" anchor="ctr">
                <a:spAutoFit/>
              </a:bodyPr>
              <a:lstStyle/>
              <a:p>
                <a:pPr algn="ctr"/>
                <a:r>
                  <a:rPr lang="en-US" altLang="ja-JP"/>
                  <a:t>c</a:t>
                </a:r>
                <a:endParaRPr kumimoji="1" lang="ja-JP" altLang="en-US"/>
              </a:p>
            </p:txBody>
          </p:sp>
          <p:sp>
            <p:nvSpPr>
              <p:cNvPr id="63" name="テキスト ボックス 62"/>
              <p:cNvSpPr txBox="1"/>
              <p:nvPr/>
            </p:nvSpPr>
            <p:spPr>
              <a:xfrm>
                <a:off x="5108376" y="2097668"/>
                <a:ext cx="313038" cy="369332"/>
              </a:xfrm>
              <a:prstGeom prst="rect">
                <a:avLst/>
              </a:prstGeom>
              <a:noFill/>
            </p:spPr>
            <p:txBody>
              <a:bodyPr wrap="square" rtlCol="0" anchor="ctr">
                <a:spAutoFit/>
              </a:bodyPr>
              <a:lstStyle/>
              <a:p>
                <a:pPr algn="ctr"/>
                <a:r>
                  <a:rPr lang="en-US" altLang="ja-JP"/>
                  <a:t>b</a:t>
                </a:r>
                <a:endParaRPr kumimoji="1" lang="ja-JP" altLang="en-US"/>
              </a:p>
            </p:txBody>
          </p:sp>
          <p:sp>
            <p:nvSpPr>
              <p:cNvPr id="64" name="テキスト ボックス 63"/>
              <p:cNvSpPr txBox="1"/>
              <p:nvPr/>
            </p:nvSpPr>
            <p:spPr>
              <a:xfrm>
                <a:off x="4285068" y="2097668"/>
                <a:ext cx="313038" cy="369332"/>
              </a:xfrm>
              <a:prstGeom prst="rect">
                <a:avLst/>
              </a:prstGeom>
              <a:noFill/>
            </p:spPr>
            <p:txBody>
              <a:bodyPr wrap="square" rtlCol="0" anchor="ctr">
                <a:spAutoFit/>
              </a:bodyPr>
              <a:lstStyle/>
              <a:p>
                <a:pPr algn="ctr"/>
                <a:r>
                  <a:rPr lang="en-US" altLang="ja-JP"/>
                  <a:t>b</a:t>
                </a:r>
                <a:endParaRPr kumimoji="1" lang="ja-JP" altLang="en-US"/>
              </a:p>
            </p:txBody>
          </p:sp>
          <p:sp>
            <p:nvSpPr>
              <p:cNvPr id="65" name="テキスト ボックス 64"/>
              <p:cNvSpPr txBox="1"/>
              <p:nvPr/>
            </p:nvSpPr>
            <p:spPr>
              <a:xfrm>
                <a:off x="5520030" y="2097668"/>
                <a:ext cx="313038" cy="369332"/>
              </a:xfrm>
              <a:prstGeom prst="rect">
                <a:avLst/>
              </a:prstGeom>
              <a:noFill/>
            </p:spPr>
            <p:txBody>
              <a:bodyPr wrap="square" rtlCol="0" anchor="ctr">
                <a:spAutoFit/>
              </a:bodyPr>
              <a:lstStyle/>
              <a:p>
                <a:pPr algn="ctr"/>
                <a:r>
                  <a:rPr lang="en-US" altLang="ja-JP"/>
                  <a:t>c</a:t>
                </a:r>
                <a:endParaRPr kumimoji="1" lang="ja-JP" altLang="en-US"/>
              </a:p>
            </p:txBody>
          </p:sp>
          <p:sp>
            <p:nvSpPr>
              <p:cNvPr id="66" name="テキスト ボックス 65"/>
              <p:cNvSpPr txBox="1"/>
              <p:nvPr/>
            </p:nvSpPr>
            <p:spPr>
              <a:xfrm>
                <a:off x="7944647" y="2097668"/>
                <a:ext cx="313038" cy="369332"/>
              </a:xfrm>
              <a:prstGeom prst="rect">
                <a:avLst/>
              </a:prstGeom>
              <a:noFill/>
            </p:spPr>
            <p:txBody>
              <a:bodyPr wrap="square" rtlCol="0" anchor="ctr">
                <a:spAutoFit/>
              </a:bodyPr>
              <a:lstStyle/>
              <a:p>
                <a:pPr algn="ctr"/>
                <a:r>
                  <a:rPr kumimoji="1" lang="en-US" altLang="ja-JP" smtClean="0"/>
                  <a:t>c</a:t>
                </a:r>
                <a:endParaRPr kumimoji="1" lang="ja-JP" altLang="en-US"/>
              </a:p>
            </p:txBody>
          </p:sp>
          <p:sp>
            <p:nvSpPr>
              <p:cNvPr id="67" name="テキスト ボックス 66"/>
              <p:cNvSpPr txBox="1"/>
              <p:nvPr/>
            </p:nvSpPr>
            <p:spPr>
              <a:xfrm>
                <a:off x="6343338" y="209766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68" name="テキスト ボックス 67"/>
              <p:cNvSpPr txBox="1"/>
              <p:nvPr/>
            </p:nvSpPr>
            <p:spPr>
              <a:xfrm>
                <a:off x="7166646" y="2097668"/>
                <a:ext cx="313038" cy="369332"/>
              </a:xfrm>
              <a:prstGeom prst="rect">
                <a:avLst/>
              </a:prstGeom>
              <a:noFill/>
            </p:spPr>
            <p:txBody>
              <a:bodyPr wrap="square" rtlCol="0" anchor="ctr">
                <a:spAutoFit/>
              </a:bodyPr>
              <a:lstStyle/>
              <a:p>
                <a:pPr algn="ctr"/>
                <a:r>
                  <a:rPr kumimoji="1" lang="en-US" altLang="ja-JP" smtClean="0"/>
                  <a:t>a</a:t>
                </a:r>
                <a:endParaRPr kumimoji="1" lang="ja-JP" altLang="en-US"/>
              </a:p>
            </p:txBody>
          </p:sp>
          <p:sp>
            <p:nvSpPr>
              <p:cNvPr id="69" name="テキスト ボックス 68"/>
              <p:cNvSpPr txBox="1"/>
              <p:nvPr/>
            </p:nvSpPr>
            <p:spPr>
              <a:xfrm>
                <a:off x="6754992" y="209766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70" name="テキスト ボックス 69"/>
              <p:cNvSpPr txBox="1"/>
              <p:nvPr/>
            </p:nvSpPr>
            <p:spPr>
              <a:xfrm>
                <a:off x="7578300" y="2097668"/>
                <a:ext cx="267731" cy="369332"/>
              </a:xfrm>
              <a:prstGeom prst="rect">
                <a:avLst/>
              </a:prstGeom>
              <a:noFill/>
            </p:spPr>
            <p:txBody>
              <a:bodyPr wrap="square" rtlCol="0" anchor="ctr">
                <a:spAutoFit/>
              </a:bodyPr>
              <a:lstStyle/>
              <a:p>
                <a:pPr algn="ctr"/>
                <a:r>
                  <a:rPr kumimoji="1" lang="en-US" altLang="ja-JP" smtClean="0"/>
                  <a:t>b</a:t>
                </a:r>
                <a:endParaRPr kumimoji="1" lang="ja-JP" altLang="en-US"/>
              </a:p>
            </p:txBody>
          </p:sp>
          <p:sp>
            <p:nvSpPr>
              <p:cNvPr id="71" name="テキスト ボックス 70"/>
              <p:cNvSpPr txBox="1"/>
              <p:nvPr/>
            </p:nvSpPr>
            <p:spPr>
              <a:xfrm>
                <a:off x="5931684" y="209766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cxnSp>
            <p:nvCxnSpPr>
              <p:cNvPr id="72" name="直線コネクタ 71"/>
              <p:cNvCxnSpPr>
                <a:stCxn id="61" idx="0"/>
                <a:endCxn id="73" idx="2"/>
              </p:cNvCxnSpPr>
              <p:nvPr/>
            </p:nvCxnSpPr>
            <p:spPr>
              <a:xfrm flipV="1">
                <a:off x="4029933" y="1810108"/>
                <a:ext cx="411654"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4285068" y="1350999"/>
                <a:ext cx="313038" cy="386860"/>
              </a:xfrm>
              <a:prstGeom prst="rect">
                <a:avLst/>
              </a:prstGeom>
              <a:noFill/>
            </p:spPr>
            <p:txBody>
              <a:bodyPr wrap="square" rtlCol="0" anchor="ctr">
                <a:spAutoFit/>
              </a:bodyPr>
              <a:lstStyle/>
              <a:p>
                <a:pPr algn="ctr"/>
                <a:r>
                  <a:rPr lang="en-US" altLang="ja-JP" sz="2000" smtClean="0"/>
                  <a:t>A</a:t>
                </a:r>
                <a:endParaRPr kumimoji="1" lang="ja-JP" altLang="en-US" sz="2000"/>
              </a:p>
            </p:txBody>
          </p:sp>
          <p:cxnSp>
            <p:nvCxnSpPr>
              <p:cNvPr id="74" name="直線コネクタ 73"/>
              <p:cNvCxnSpPr>
                <a:stCxn id="64" idx="0"/>
                <a:endCxn id="73" idx="2"/>
              </p:cNvCxnSpPr>
              <p:nvPr/>
            </p:nvCxnSpPr>
            <p:spPr>
              <a:xfrm flipV="1">
                <a:off x="4441588" y="1810108"/>
                <a:ext cx="0"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5345030" y="1350999"/>
                <a:ext cx="274115" cy="386860"/>
              </a:xfrm>
              <a:prstGeom prst="rect">
                <a:avLst/>
              </a:prstGeom>
              <a:noFill/>
            </p:spPr>
            <p:txBody>
              <a:bodyPr wrap="square" rtlCol="0" anchor="ctr">
                <a:spAutoFit/>
              </a:bodyPr>
              <a:lstStyle/>
              <a:p>
                <a:pPr algn="ctr"/>
                <a:r>
                  <a:rPr lang="en-US" altLang="ja-JP" sz="2000" smtClean="0"/>
                  <a:t>B</a:t>
                </a:r>
                <a:endParaRPr kumimoji="1" lang="ja-JP" altLang="en-US" sz="2000"/>
              </a:p>
            </p:txBody>
          </p:sp>
          <p:sp>
            <p:nvSpPr>
              <p:cNvPr id="76" name="テキスト ボックス 75"/>
              <p:cNvSpPr txBox="1"/>
              <p:nvPr/>
            </p:nvSpPr>
            <p:spPr>
              <a:xfrm>
                <a:off x="6366069" y="1350999"/>
                <a:ext cx="313038" cy="386860"/>
              </a:xfrm>
              <a:prstGeom prst="rect">
                <a:avLst/>
              </a:prstGeom>
              <a:noFill/>
            </p:spPr>
            <p:txBody>
              <a:bodyPr wrap="square" rtlCol="0" anchor="ctr">
                <a:spAutoFit/>
              </a:bodyPr>
              <a:lstStyle/>
              <a:p>
                <a:pPr algn="ctr"/>
                <a:r>
                  <a:rPr lang="en-US" altLang="ja-JP" sz="2000" smtClean="0"/>
                  <a:t>C</a:t>
                </a:r>
                <a:endParaRPr kumimoji="1" lang="ja-JP" altLang="en-US" sz="2000"/>
              </a:p>
            </p:txBody>
          </p:sp>
          <p:sp>
            <p:nvSpPr>
              <p:cNvPr id="77" name="テキスト ボックス 76"/>
              <p:cNvSpPr txBox="1"/>
              <p:nvPr/>
            </p:nvSpPr>
            <p:spPr>
              <a:xfrm>
                <a:off x="7426031" y="1350999"/>
                <a:ext cx="313038" cy="386860"/>
              </a:xfrm>
              <a:prstGeom prst="rect">
                <a:avLst/>
              </a:prstGeom>
              <a:noFill/>
            </p:spPr>
            <p:txBody>
              <a:bodyPr wrap="square" rtlCol="0" anchor="ctr">
                <a:spAutoFit/>
              </a:bodyPr>
              <a:lstStyle/>
              <a:p>
                <a:pPr algn="ctr"/>
                <a:r>
                  <a:rPr lang="en-US" altLang="ja-JP" sz="2000" smtClean="0"/>
                  <a:t>A</a:t>
                </a:r>
                <a:endParaRPr kumimoji="1" lang="ja-JP" altLang="en-US" sz="2000"/>
              </a:p>
            </p:txBody>
          </p:sp>
          <p:cxnSp>
            <p:nvCxnSpPr>
              <p:cNvPr id="78" name="直線コネクタ 77"/>
              <p:cNvCxnSpPr>
                <a:stCxn id="62" idx="0"/>
                <a:endCxn id="73" idx="2"/>
              </p:cNvCxnSpPr>
              <p:nvPr/>
            </p:nvCxnSpPr>
            <p:spPr>
              <a:xfrm flipH="1" flipV="1">
                <a:off x="4441588" y="1810108"/>
                <a:ext cx="411654"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a:stCxn id="69" idx="0"/>
                <a:endCxn id="76" idx="2"/>
              </p:cNvCxnSpPr>
              <p:nvPr/>
            </p:nvCxnSpPr>
            <p:spPr>
              <a:xfrm flipH="1" flipV="1">
                <a:off x="6522589" y="1810108"/>
                <a:ext cx="388922"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a:stCxn id="67" idx="0"/>
                <a:endCxn id="76" idx="2"/>
              </p:cNvCxnSpPr>
              <p:nvPr/>
            </p:nvCxnSpPr>
            <p:spPr>
              <a:xfrm flipV="1">
                <a:off x="6499858" y="1810108"/>
                <a:ext cx="22731"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71" idx="0"/>
                <a:endCxn id="76" idx="2"/>
              </p:cNvCxnSpPr>
              <p:nvPr/>
            </p:nvCxnSpPr>
            <p:spPr>
              <a:xfrm flipV="1">
                <a:off x="6088204" y="1810108"/>
                <a:ext cx="434385"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65" idx="0"/>
                <a:endCxn id="75" idx="2"/>
              </p:cNvCxnSpPr>
              <p:nvPr/>
            </p:nvCxnSpPr>
            <p:spPr>
              <a:xfrm flipH="1" flipV="1">
                <a:off x="5482088" y="1810108"/>
                <a:ext cx="194461"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stCxn id="63" idx="0"/>
                <a:endCxn id="75" idx="2"/>
              </p:cNvCxnSpPr>
              <p:nvPr/>
            </p:nvCxnSpPr>
            <p:spPr>
              <a:xfrm flipV="1">
                <a:off x="5264895" y="1810108"/>
                <a:ext cx="217193"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68" idx="0"/>
                <a:endCxn id="77" idx="2"/>
              </p:cNvCxnSpPr>
              <p:nvPr/>
            </p:nvCxnSpPr>
            <p:spPr>
              <a:xfrm flipV="1">
                <a:off x="7323165" y="1810108"/>
                <a:ext cx="259385"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70" idx="0"/>
                <a:endCxn id="77" idx="2"/>
              </p:cNvCxnSpPr>
              <p:nvPr/>
            </p:nvCxnSpPr>
            <p:spPr>
              <a:xfrm flipH="1" flipV="1">
                <a:off x="7582550" y="1810108"/>
                <a:ext cx="129615"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66" idx="0"/>
                <a:endCxn id="77" idx="2"/>
              </p:cNvCxnSpPr>
              <p:nvPr/>
            </p:nvCxnSpPr>
            <p:spPr>
              <a:xfrm flipH="1" flipV="1">
                <a:off x="7582550" y="1810108"/>
                <a:ext cx="518617"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8722648" y="2097668"/>
                <a:ext cx="313038" cy="369332"/>
              </a:xfrm>
              <a:prstGeom prst="rect">
                <a:avLst/>
              </a:prstGeom>
              <a:noFill/>
            </p:spPr>
            <p:txBody>
              <a:bodyPr wrap="square" rtlCol="0" anchor="ctr">
                <a:spAutoFit/>
              </a:bodyPr>
              <a:lstStyle/>
              <a:p>
                <a:pPr algn="ctr"/>
                <a:r>
                  <a:rPr kumimoji="1" lang="en-US" altLang="ja-JP" smtClean="0"/>
                  <a:t>c</a:t>
                </a:r>
                <a:endParaRPr kumimoji="1" lang="ja-JP" altLang="en-US"/>
              </a:p>
            </p:txBody>
          </p:sp>
          <p:sp>
            <p:nvSpPr>
              <p:cNvPr id="88" name="テキスト ボックス 87"/>
              <p:cNvSpPr txBox="1"/>
              <p:nvPr/>
            </p:nvSpPr>
            <p:spPr>
              <a:xfrm>
                <a:off x="8356301" y="2097668"/>
                <a:ext cx="267731" cy="369332"/>
              </a:xfrm>
              <a:prstGeom prst="rect">
                <a:avLst/>
              </a:prstGeom>
              <a:noFill/>
            </p:spPr>
            <p:txBody>
              <a:bodyPr wrap="square" rtlCol="0" anchor="ctr">
                <a:spAutoFit/>
              </a:bodyPr>
              <a:lstStyle/>
              <a:p>
                <a:pPr algn="ctr"/>
                <a:r>
                  <a:rPr kumimoji="1" lang="en-US" altLang="ja-JP" smtClean="0"/>
                  <a:t>b</a:t>
                </a:r>
                <a:endParaRPr kumimoji="1" lang="ja-JP" altLang="en-US"/>
              </a:p>
            </p:txBody>
          </p:sp>
          <p:sp>
            <p:nvSpPr>
              <p:cNvPr id="89" name="テキスト ボックス 88"/>
              <p:cNvSpPr txBox="1"/>
              <p:nvPr/>
            </p:nvSpPr>
            <p:spPr>
              <a:xfrm>
                <a:off x="8485993" y="1350999"/>
                <a:ext cx="313038" cy="386860"/>
              </a:xfrm>
              <a:prstGeom prst="rect">
                <a:avLst/>
              </a:prstGeom>
              <a:noFill/>
            </p:spPr>
            <p:txBody>
              <a:bodyPr wrap="square" rtlCol="0" anchor="ctr">
                <a:spAutoFit/>
              </a:bodyPr>
              <a:lstStyle/>
              <a:p>
                <a:pPr algn="ctr"/>
                <a:r>
                  <a:rPr lang="en-US" altLang="ja-JP" sz="2000" smtClean="0"/>
                  <a:t>B</a:t>
                </a:r>
                <a:endParaRPr kumimoji="1" lang="ja-JP" altLang="en-US" sz="2000"/>
              </a:p>
            </p:txBody>
          </p:sp>
          <p:cxnSp>
            <p:nvCxnSpPr>
              <p:cNvPr id="90" name="直線コネクタ 89"/>
              <p:cNvCxnSpPr>
                <a:stCxn id="88" idx="0"/>
                <a:endCxn id="89" idx="2"/>
              </p:cNvCxnSpPr>
              <p:nvPr/>
            </p:nvCxnSpPr>
            <p:spPr>
              <a:xfrm flipV="1">
                <a:off x="8490167" y="1810108"/>
                <a:ext cx="152345"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stCxn id="87" idx="0"/>
                <a:endCxn id="89" idx="2"/>
              </p:cNvCxnSpPr>
              <p:nvPr/>
            </p:nvCxnSpPr>
            <p:spPr>
              <a:xfrm flipH="1" flipV="1">
                <a:off x="8642512" y="1810108"/>
                <a:ext cx="236656"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9545956" y="209766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93" name="テキスト ボックス 92"/>
              <p:cNvSpPr txBox="1"/>
              <p:nvPr/>
            </p:nvSpPr>
            <p:spPr>
              <a:xfrm>
                <a:off x="9957616" y="209766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94" name="テキスト ボックス 93"/>
              <p:cNvSpPr txBox="1"/>
              <p:nvPr/>
            </p:nvSpPr>
            <p:spPr>
              <a:xfrm>
                <a:off x="9134302" y="209766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95" name="テキスト ボックス 94"/>
              <p:cNvSpPr txBox="1"/>
              <p:nvPr/>
            </p:nvSpPr>
            <p:spPr>
              <a:xfrm>
                <a:off x="9545956" y="1350999"/>
                <a:ext cx="313038" cy="386860"/>
              </a:xfrm>
              <a:prstGeom prst="rect">
                <a:avLst/>
              </a:prstGeom>
              <a:noFill/>
            </p:spPr>
            <p:txBody>
              <a:bodyPr wrap="square" rtlCol="0" anchor="ctr">
                <a:spAutoFit/>
              </a:bodyPr>
              <a:lstStyle/>
              <a:p>
                <a:pPr algn="ctr"/>
                <a:r>
                  <a:rPr lang="en-US" altLang="ja-JP" sz="2000" smtClean="0"/>
                  <a:t>C</a:t>
                </a:r>
                <a:endParaRPr kumimoji="1" lang="ja-JP" altLang="en-US" sz="2000"/>
              </a:p>
            </p:txBody>
          </p:sp>
          <p:cxnSp>
            <p:nvCxnSpPr>
              <p:cNvPr id="96" name="直線コネクタ 95"/>
              <p:cNvCxnSpPr>
                <a:stCxn id="93" idx="0"/>
                <a:endCxn id="95" idx="2"/>
              </p:cNvCxnSpPr>
              <p:nvPr/>
            </p:nvCxnSpPr>
            <p:spPr>
              <a:xfrm flipH="1" flipV="1">
                <a:off x="9702475" y="1810108"/>
                <a:ext cx="411660"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stCxn id="92" idx="0"/>
                <a:endCxn id="95" idx="2"/>
              </p:cNvCxnSpPr>
              <p:nvPr/>
            </p:nvCxnSpPr>
            <p:spPr>
              <a:xfrm flipV="1">
                <a:off x="9702475" y="1810108"/>
                <a:ext cx="0"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94" idx="0"/>
                <a:endCxn id="95" idx="2"/>
              </p:cNvCxnSpPr>
              <p:nvPr/>
            </p:nvCxnSpPr>
            <p:spPr>
              <a:xfrm flipV="1">
                <a:off x="9290821" y="1810108"/>
                <a:ext cx="411654"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5321471" y="544550"/>
                <a:ext cx="313038" cy="386860"/>
              </a:xfrm>
              <a:prstGeom prst="rect">
                <a:avLst/>
              </a:prstGeom>
              <a:noFill/>
            </p:spPr>
            <p:txBody>
              <a:bodyPr wrap="square" rtlCol="0" anchor="ctr">
                <a:spAutoFit/>
              </a:bodyPr>
              <a:lstStyle/>
              <a:p>
                <a:pPr algn="ctr"/>
                <a:r>
                  <a:rPr lang="en-US" altLang="ja-JP" sz="2000"/>
                  <a:t>1</a:t>
                </a:r>
                <a:endParaRPr kumimoji="1" lang="ja-JP" altLang="en-US" sz="2000"/>
              </a:p>
            </p:txBody>
          </p:sp>
          <p:cxnSp>
            <p:nvCxnSpPr>
              <p:cNvPr id="100" name="直線コネクタ 99"/>
              <p:cNvCxnSpPr>
                <a:stCxn id="73" idx="0"/>
                <a:endCxn id="99" idx="2"/>
              </p:cNvCxnSpPr>
              <p:nvPr/>
            </p:nvCxnSpPr>
            <p:spPr>
              <a:xfrm flipV="1">
                <a:off x="4441588" y="1027416"/>
                <a:ext cx="1036403" cy="251334"/>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8485993" y="544551"/>
                <a:ext cx="313038" cy="386860"/>
              </a:xfrm>
              <a:prstGeom prst="rect">
                <a:avLst/>
              </a:prstGeom>
              <a:noFill/>
            </p:spPr>
            <p:txBody>
              <a:bodyPr wrap="square" rtlCol="0" anchor="ctr">
                <a:spAutoFit/>
              </a:bodyPr>
              <a:lstStyle/>
              <a:p>
                <a:pPr algn="ctr"/>
                <a:r>
                  <a:rPr kumimoji="1" lang="en-US" altLang="ja-JP" sz="2000"/>
                  <a:t>1</a:t>
                </a:r>
                <a:endParaRPr kumimoji="1" lang="ja-JP" altLang="en-US" sz="2000"/>
              </a:p>
            </p:txBody>
          </p:sp>
          <p:cxnSp>
            <p:nvCxnSpPr>
              <p:cNvPr id="102" name="直線コネクタ 101"/>
              <p:cNvCxnSpPr>
                <a:stCxn id="75" idx="0"/>
                <a:endCxn id="99" idx="2"/>
              </p:cNvCxnSpPr>
              <p:nvPr/>
            </p:nvCxnSpPr>
            <p:spPr>
              <a:xfrm flipH="1" flipV="1">
                <a:off x="5477991" y="1027416"/>
                <a:ext cx="4097" cy="251334"/>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a:stCxn id="76" idx="0"/>
                <a:endCxn id="99" idx="2"/>
              </p:cNvCxnSpPr>
              <p:nvPr/>
            </p:nvCxnSpPr>
            <p:spPr>
              <a:xfrm flipH="1" flipV="1">
                <a:off x="5477991" y="1027416"/>
                <a:ext cx="1044598" cy="251334"/>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a:stCxn id="77" idx="0"/>
                <a:endCxn id="101" idx="2"/>
              </p:cNvCxnSpPr>
              <p:nvPr/>
            </p:nvCxnSpPr>
            <p:spPr>
              <a:xfrm flipV="1">
                <a:off x="7582551" y="1027417"/>
                <a:ext cx="1059962" cy="251332"/>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a:stCxn id="89" idx="0"/>
                <a:endCxn id="101" idx="2"/>
              </p:cNvCxnSpPr>
              <p:nvPr/>
            </p:nvCxnSpPr>
            <p:spPr>
              <a:xfrm flipV="1">
                <a:off x="8642512" y="1027417"/>
                <a:ext cx="0" cy="251332"/>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a:stCxn id="95" idx="0"/>
                <a:endCxn id="101" idx="2"/>
              </p:cNvCxnSpPr>
              <p:nvPr/>
            </p:nvCxnSpPr>
            <p:spPr>
              <a:xfrm flipH="1" flipV="1">
                <a:off x="8642512" y="1027417"/>
                <a:ext cx="1059963" cy="251332"/>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3873414" y="2826811"/>
              <a:ext cx="6397240" cy="1925899"/>
              <a:chOff x="3852818" y="3049522"/>
              <a:chExt cx="6397240" cy="1925898"/>
            </a:xfrm>
          </p:grpSpPr>
          <p:sp>
            <p:nvSpPr>
              <p:cNvPr id="11" name="テキスト ボックス 10"/>
              <p:cNvSpPr txBox="1"/>
              <p:nvPr/>
            </p:nvSpPr>
            <p:spPr>
              <a:xfrm>
                <a:off x="3852818" y="4606088"/>
                <a:ext cx="313038" cy="369332"/>
              </a:xfrm>
              <a:prstGeom prst="rect">
                <a:avLst/>
              </a:prstGeom>
              <a:noFill/>
            </p:spPr>
            <p:txBody>
              <a:bodyPr wrap="square" rtlCol="0" anchor="ctr">
                <a:spAutoFit/>
              </a:bodyPr>
              <a:lstStyle/>
              <a:p>
                <a:pPr algn="ctr"/>
                <a:r>
                  <a:rPr kumimoji="1" lang="en-US" altLang="ja-JP" smtClean="0"/>
                  <a:t>a</a:t>
                </a:r>
                <a:endParaRPr kumimoji="1" lang="ja-JP" altLang="en-US"/>
              </a:p>
            </p:txBody>
          </p:sp>
          <p:sp>
            <p:nvSpPr>
              <p:cNvPr id="12" name="テキスト ボックス 11"/>
              <p:cNvSpPr txBox="1"/>
              <p:nvPr/>
            </p:nvSpPr>
            <p:spPr>
              <a:xfrm>
                <a:off x="4676126" y="4606088"/>
                <a:ext cx="313038" cy="369332"/>
              </a:xfrm>
              <a:prstGeom prst="rect">
                <a:avLst/>
              </a:prstGeom>
              <a:noFill/>
            </p:spPr>
            <p:txBody>
              <a:bodyPr wrap="square" rtlCol="0" anchor="ctr">
                <a:spAutoFit/>
              </a:bodyPr>
              <a:lstStyle/>
              <a:p>
                <a:pPr algn="ctr"/>
                <a:r>
                  <a:rPr lang="en-US" altLang="ja-JP"/>
                  <a:t>c</a:t>
                </a:r>
                <a:endParaRPr kumimoji="1" lang="ja-JP" altLang="en-US"/>
              </a:p>
            </p:txBody>
          </p:sp>
          <p:sp>
            <p:nvSpPr>
              <p:cNvPr id="13" name="テキスト ボックス 12"/>
              <p:cNvSpPr txBox="1"/>
              <p:nvPr/>
            </p:nvSpPr>
            <p:spPr>
              <a:xfrm>
                <a:off x="5087780" y="4606088"/>
                <a:ext cx="313038" cy="369332"/>
              </a:xfrm>
              <a:prstGeom prst="rect">
                <a:avLst/>
              </a:prstGeom>
              <a:noFill/>
            </p:spPr>
            <p:txBody>
              <a:bodyPr wrap="square" rtlCol="0" anchor="ctr">
                <a:spAutoFit/>
              </a:bodyPr>
              <a:lstStyle/>
              <a:p>
                <a:pPr algn="ctr"/>
                <a:r>
                  <a:rPr lang="en-US" altLang="ja-JP"/>
                  <a:t>d</a:t>
                </a:r>
                <a:endParaRPr kumimoji="1" lang="ja-JP" altLang="en-US"/>
              </a:p>
            </p:txBody>
          </p:sp>
          <p:sp>
            <p:nvSpPr>
              <p:cNvPr id="14" name="テキスト ボックス 13"/>
              <p:cNvSpPr txBox="1"/>
              <p:nvPr/>
            </p:nvSpPr>
            <p:spPr>
              <a:xfrm>
                <a:off x="4264472" y="4606088"/>
                <a:ext cx="313038" cy="369332"/>
              </a:xfrm>
              <a:prstGeom prst="rect">
                <a:avLst/>
              </a:prstGeom>
              <a:noFill/>
            </p:spPr>
            <p:txBody>
              <a:bodyPr wrap="square" rtlCol="0" anchor="ctr">
                <a:spAutoFit/>
              </a:bodyPr>
              <a:lstStyle/>
              <a:p>
                <a:pPr algn="ctr"/>
                <a:r>
                  <a:rPr lang="en-US" altLang="ja-JP"/>
                  <a:t>b</a:t>
                </a:r>
                <a:endParaRPr kumimoji="1" lang="ja-JP" altLang="en-US"/>
              </a:p>
            </p:txBody>
          </p:sp>
          <p:sp>
            <p:nvSpPr>
              <p:cNvPr id="15" name="テキスト ボックス 14"/>
              <p:cNvSpPr txBox="1"/>
              <p:nvPr/>
            </p:nvSpPr>
            <p:spPr>
              <a:xfrm>
                <a:off x="5499434" y="4606088"/>
                <a:ext cx="313038" cy="369332"/>
              </a:xfrm>
              <a:prstGeom prst="rect">
                <a:avLst/>
              </a:prstGeom>
              <a:noFill/>
            </p:spPr>
            <p:txBody>
              <a:bodyPr wrap="square" rtlCol="0" anchor="ctr">
                <a:spAutoFit/>
              </a:bodyPr>
              <a:lstStyle/>
              <a:p>
                <a:pPr algn="ctr"/>
                <a:r>
                  <a:rPr lang="en-US" altLang="ja-JP"/>
                  <a:t>d</a:t>
                </a:r>
                <a:endParaRPr kumimoji="1" lang="ja-JP" altLang="en-US"/>
              </a:p>
            </p:txBody>
          </p:sp>
          <p:sp>
            <p:nvSpPr>
              <p:cNvPr id="16" name="テキスト ボックス 15"/>
              <p:cNvSpPr txBox="1"/>
              <p:nvPr/>
            </p:nvSpPr>
            <p:spPr>
              <a:xfrm>
                <a:off x="7924051" y="4606088"/>
                <a:ext cx="313038" cy="369332"/>
              </a:xfrm>
              <a:prstGeom prst="rect">
                <a:avLst/>
              </a:prstGeom>
              <a:noFill/>
            </p:spPr>
            <p:txBody>
              <a:bodyPr wrap="square" rtlCol="0" anchor="ctr">
                <a:spAutoFit/>
              </a:bodyPr>
              <a:lstStyle/>
              <a:p>
                <a:pPr algn="ctr"/>
                <a:r>
                  <a:rPr lang="en-US" altLang="ja-JP"/>
                  <a:t>a</a:t>
                </a:r>
                <a:endParaRPr kumimoji="1" lang="ja-JP" altLang="en-US"/>
              </a:p>
            </p:txBody>
          </p:sp>
          <p:sp>
            <p:nvSpPr>
              <p:cNvPr id="17" name="テキスト ボックス 16"/>
              <p:cNvSpPr txBox="1"/>
              <p:nvPr/>
            </p:nvSpPr>
            <p:spPr>
              <a:xfrm>
                <a:off x="6322742" y="4606088"/>
                <a:ext cx="313038" cy="369332"/>
              </a:xfrm>
              <a:prstGeom prst="rect">
                <a:avLst/>
              </a:prstGeom>
              <a:noFill/>
            </p:spPr>
            <p:txBody>
              <a:bodyPr wrap="square" rtlCol="0" anchor="ctr">
                <a:spAutoFit/>
              </a:bodyPr>
              <a:lstStyle/>
              <a:p>
                <a:pPr algn="ctr"/>
                <a:r>
                  <a:rPr lang="en-US" altLang="ja-JP"/>
                  <a:t>b</a:t>
                </a:r>
                <a:endParaRPr kumimoji="1" lang="ja-JP" altLang="en-US"/>
              </a:p>
            </p:txBody>
          </p:sp>
          <p:sp>
            <p:nvSpPr>
              <p:cNvPr id="18" name="テキスト ボックス 17"/>
              <p:cNvSpPr txBox="1"/>
              <p:nvPr/>
            </p:nvSpPr>
            <p:spPr>
              <a:xfrm>
                <a:off x="7146050" y="4606088"/>
                <a:ext cx="313038" cy="369332"/>
              </a:xfrm>
              <a:prstGeom prst="rect">
                <a:avLst/>
              </a:prstGeom>
              <a:noFill/>
            </p:spPr>
            <p:txBody>
              <a:bodyPr wrap="square" rtlCol="0" anchor="ctr">
                <a:spAutoFit/>
              </a:bodyPr>
              <a:lstStyle/>
              <a:p>
                <a:pPr algn="ctr"/>
                <a:r>
                  <a:rPr lang="en-US" altLang="ja-JP" smtClean="0"/>
                  <a:t>b</a:t>
                </a:r>
                <a:endParaRPr kumimoji="1" lang="ja-JP" altLang="en-US"/>
              </a:p>
            </p:txBody>
          </p:sp>
          <p:sp>
            <p:nvSpPr>
              <p:cNvPr id="19" name="テキスト ボックス 18"/>
              <p:cNvSpPr txBox="1"/>
              <p:nvPr/>
            </p:nvSpPr>
            <p:spPr>
              <a:xfrm>
                <a:off x="6734396" y="4606088"/>
                <a:ext cx="313038" cy="369332"/>
              </a:xfrm>
              <a:prstGeom prst="rect">
                <a:avLst/>
              </a:prstGeom>
              <a:noFill/>
            </p:spPr>
            <p:txBody>
              <a:bodyPr wrap="square" rtlCol="0" anchor="ctr">
                <a:spAutoFit/>
              </a:bodyPr>
              <a:lstStyle/>
              <a:p>
                <a:pPr algn="ctr"/>
                <a:r>
                  <a:rPr lang="en-US" altLang="ja-JP"/>
                  <a:t>c</a:t>
                </a:r>
                <a:endParaRPr kumimoji="1" lang="ja-JP" altLang="en-US"/>
              </a:p>
            </p:txBody>
          </p:sp>
          <p:sp>
            <p:nvSpPr>
              <p:cNvPr id="20" name="テキスト ボックス 19"/>
              <p:cNvSpPr txBox="1"/>
              <p:nvPr/>
            </p:nvSpPr>
            <p:spPr>
              <a:xfrm>
                <a:off x="7557704" y="4606088"/>
                <a:ext cx="267731" cy="369332"/>
              </a:xfrm>
              <a:prstGeom prst="rect">
                <a:avLst/>
              </a:prstGeom>
              <a:noFill/>
            </p:spPr>
            <p:txBody>
              <a:bodyPr wrap="square" rtlCol="0" anchor="ctr">
                <a:spAutoFit/>
              </a:bodyPr>
              <a:lstStyle/>
              <a:p>
                <a:pPr algn="ctr"/>
                <a:r>
                  <a:rPr lang="en-US" altLang="ja-JP"/>
                  <a:t>c</a:t>
                </a:r>
                <a:endParaRPr kumimoji="1" lang="ja-JP" altLang="en-US"/>
              </a:p>
            </p:txBody>
          </p:sp>
          <p:sp>
            <p:nvSpPr>
              <p:cNvPr id="21" name="テキスト ボックス 20"/>
              <p:cNvSpPr txBox="1"/>
              <p:nvPr/>
            </p:nvSpPr>
            <p:spPr>
              <a:xfrm>
                <a:off x="5911088" y="460608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cxnSp>
            <p:nvCxnSpPr>
              <p:cNvPr id="22" name="直線コネクタ 21"/>
              <p:cNvCxnSpPr>
                <a:stCxn id="11" idx="0"/>
                <a:endCxn id="23" idx="2"/>
              </p:cNvCxnSpPr>
              <p:nvPr/>
            </p:nvCxnSpPr>
            <p:spPr>
              <a:xfrm flipV="1">
                <a:off x="4009337" y="4318527"/>
                <a:ext cx="411654"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4264472" y="3859418"/>
                <a:ext cx="313038" cy="386860"/>
              </a:xfrm>
              <a:prstGeom prst="rect">
                <a:avLst/>
              </a:prstGeom>
              <a:noFill/>
            </p:spPr>
            <p:txBody>
              <a:bodyPr wrap="square" rtlCol="0" anchor="ctr">
                <a:spAutoFit/>
              </a:bodyPr>
              <a:lstStyle/>
              <a:p>
                <a:pPr algn="ctr"/>
                <a:r>
                  <a:rPr lang="en-US" altLang="ja-JP" sz="2000" smtClean="0"/>
                  <a:t>A</a:t>
                </a:r>
                <a:endParaRPr kumimoji="1" lang="ja-JP" altLang="en-US" sz="2000"/>
              </a:p>
            </p:txBody>
          </p:sp>
          <p:cxnSp>
            <p:nvCxnSpPr>
              <p:cNvPr id="24" name="直線コネクタ 23"/>
              <p:cNvCxnSpPr>
                <a:stCxn id="14" idx="0"/>
                <a:endCxn id="23" idx="2"/>
              </p:cNvCxnSpPr>
              <p:nvPr/>
            </p:nvCxnSpPr>
            <p:spPr>
              <a:xfrm flipV="1">
                <a:off x="4420992" y="4318527"/>
                <a:ext cx="0"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24434" y="3859418"/>
                <a:ext cx="274115" cy="386860"/>
              </a:xfrm>
              <a:prstGeom prst="rect">
                <a:avLst/>
              </a:prstGeom>
              <a:noFill/>
            </p:spPr>
            <p:txBody>
              <a:bodyPr wrap="square" rtlCol="0" anchor="ctr">
                <a:spAutoFit/>
              </a:bodyPr>
              <a:lstStyle/>
              <a:p>
                <a:pPr algn="ctr"/>
                <a:r>
                  <a:rPr lang="en-US" altLang="ja-JP" sz="2000" smtClean="0"/>
                  <a:t>C</a:t>
                </a:r>
                <a:endParaRPr kumimoji="1" lang="ja-JP" altLang="en-US" sz="2000"/>
              </a:p>
            </p:txBody>
          </p:sp>
          <p:sp>
            <p:nvSpPr>
              <p:cNvPr id="26" name="テキスト ボックス 25"/>
              <p:cNvSpPr txBox="1"/>
              <p:nvPr/>
            </p:nvSpPr>
            <p:spPr>
              <a:xfrm>
                <a:off x="6345473" y="3859418"/>
                <a:ext cx="313038" cy="386860"/>
              </a:xfrm>
              <a:prstGeom prst="rect">
                <a:avLst/>
              </a:prstGeom>
              <a:noFill/>
            </p:spPr>
            <p:txBody>
              <a:bodyPr wrap="square" rtlCol="0" anchor="ctr">
                <a:spAutoFit/>
              </a:bodyPr>
              <a:lstStyle/>
              <a:p>
                <a:pPr algn="ctr"/>
                <a:r>
                  <a:rPr lang="en-US" altLang="ja-JP" sz="2000" smtClean="0"/>
                  <a:t>B</a:t>
                </a:r>
                <a:endParaRPr kumimoji="1" lang="ja-JP" altLang="en-US" sz="2000"/>
              </a:p>
            </p:txBody>
          </p:sp>
          <p:sp>
            <p:nvSpPr>
              <p:cNvPr id="27" name="テキスト ボックス 26"/>
              <p:cNvSpPr txBox="1"/>
              <p:nvPr/>
            </p:nvSpPr>
            <p:spPr>
              <a:xfrm>
                <a:off x="7405435" y="3859418"/>
                <a:ext cx="313038" cy="386860"/>
              </a:xfrm>
              <a:prstGeom prst="rect">
                <a:avLst/>
              </a:prstGeom>
              <a:noFill/>
            </p:spPr>
            <p:txBody>
              <a:bodyPr wrap="square" rtlCol="0" anchor="ctr">
                <a:spAutoFit/>
              </a:bodyPr>
              <a:lstStyle/>
              <a:p>
                <a:pPr algn="ctr"/>
                <a:r>
                  <a:rPr lang="en-US" altLang="ja-JP" sz="2000" smtClean="0"/>
                  <a:t>B</a:t>
                </a:r>
                <a:endParaRPr kumimoji="1" lang="ja-JP" altLang="en-US" sz="2000"/>
              </a:p>
            </p:txBody>
          </p:sp>
          <p:cxnSp>
            <p:nvCxnSpPr>
              <p:cNvPr id="28" name="直線コネクタ 27"/>
              <p:cNvCxnSpPr>
                <a:stCxn id="12" idx="0"/>
                <a:endCxn id="23" idx="2"/>
              </p:cNvCxnSpPr>
              <p:nvPr/>
            </p:nvCxnSpPr>
            <p:spPr>
              <a:xfrm flipH="1" flipV="1">
                <a:off x="4420992" y="4318527"/>
                <a:ext cx="411654"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9" idx="0"/>
                <a:endCxn id="26" idx="2"/>
              </p:cNvCxnSpPr>
              <p:nvPr/>
            </p:nvCxnSpPr>
            <p:spPr>
              <a:xfrm flipH="1" flipV="1">
                <a:off x="6501993" y="4318527"/>
                <a:ext cx="388922"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7" idx="0"/>
                <a:endCxn id="26" idx="2"/>
              </p:cNvCxnSpPr>
              <p:nvPr/>
            </p:nvCxnSpPr>
            <p:spPr>
              <a:xfrm flipV="1">
                <a:off x="6479262" y="4318527"/>
                <a:ext cx="22731"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1" idx="0"/>
                <a:endCxn id="25" idx="2"/>
              </p:cNvCxnSpPr>
              <p:nvPr/>
            </p:nvCxnSpPr>
            <p:spPr>
              <a:xfrm flipH="1" flipV="1">
                <a:off x="5461492" y="4318527"/>
                <a:ext cx="606115"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5" idx="0"/>
                <a:endCxn id="25" idx="2"/>
              </p:cNvCxnSpPr>
              <p:nvPr/>
            </p:nvCxnSpPr>
            <p:spPr>
              <a:xfrm flipH="1" flipV="1">
                <a:off x="5461492" y="4318527"/>
                <a:ext cx="194461"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13" idx="0"/>
                <a:endCxn id="25" idx="2"/>
              </p:cNvCxnSpPr>
              <p:nvPr/>
            </p:nvCxnSpPr>
            <p:spPr>
              <a:xfrm flipV="1">
                <a:off x="5244299" y="4318527"/>
                <a:ext cx="217193"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18" idx="0"/>
                <a:endCxn id="27" idx="2"/>
              </p:cNvCxnSpPr>
              <p:nvPr/>
            </p:nvCxnSpPr>
            <p:spPr>
              <a:xfrm flipV="1">
                <a:off x="7302569" y="4318527"/>
                <a:ext cx="259385"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20" idx="0"/>
                <a:endCxn id="27" idx="2"/>
              </p:cNvCxnSpPr>
              <p:nvPr/>
            </p:nvCxnSpPr>
            <p:spPr>
              <a:xfrm flipH="1" flipV="1">
                <a:off x="7561954" y="4318527"/>
                <a:ext cx="129615"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a:endCxn id="39" idx="2"/>
              </p:cNvCxnSpPr>
              <p:nvPr/>
            </p:nvCxnSpPr>
            <p:spPr>
              <a:xfrm flipV="1">
                <a:off x="8080571" y="4318527"/>
                <a:ext cx="541346"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8702052" y="4606088"/>
                <a:ext cx="313038" cy="369332"/>
              </a:xfrm>
              <a:prstGeom prst="rect">
                <a:avLst/>
              </a:prstGeom>
              <a:noFill/>
            </p:spPr>
            <p:txBody>
              <a:bodyPr wrap="square" rtlCol="0" anchor="ctr">
                <a:spAutoFit/>
              </a:bodyPr>
              <a:lstStyle/>
              <a:p>
                <a:pPr algn="ctr"/>
                <a:r>
                  <a:rPr kumimoji="1" lang="en-US" altLang="ja-JP" smtClean="0"/>
                  <a:t>c</a:t>
                </a:r>
                <a:endParaRPr kumimoji="1" lang="ja-JP" altLang="en-US"/>
              </a:p>
            </p:txBody>
          </p:sp>
          <p:sp>
            <p:nvSpPr>
              <p:cNvPr id="38" name="テキスト ボックス 37"/>
              <p:cNvSpPr txBox="1"/>
              <p:nvPr/>
            </p:nvSpPr>
            <p:spPr>
              <a:xfrm>
                <a:off x="8335705" y="4606088"/>
                <a:ext cx="267731" cy="369332"/>
              </a:xfrm>
              <a:prstGeom prst="rect">
                <a:avLst/>
              </a:prstGeom>
              <a:noFill/>
            </p:spPr>
            <p:txBody>
              <a:bodyPr wrap="square" rtlCol="0" anchor="ctr">
                <a:spAutoFit/>
              </a:bodyPr>
              <a:lstStyle/>
              <a:p>
                <a:pPr algn="ctr"/>
                <a:r>
                  <a:rPr kumimoji="1" lang="en-US" altLang="ja-JP" smtClean="0"/>
                  <a:t>b</a:t>
                </a:r>
                <a:endParaRPr kumimoji="1" lang="ja-JP" altLang="en-US"/>
              </a:p>
            </p:txBody>
          </p:sp>
          <p:sp>
            <p:nvSpPr>
              <p:cNvPr id="39" name="テキスト ボックス 38"/>
              <p:cNvSpPr txBox="1"/>
              <p:nvPr/>
            </p:nvSpPr>
            <p:spPr>
              <a:xfrm>
                <a:off x="8465397" y="3859418"/>
                <a:ext cx="313038" cy="386860"/>
              </a:xfrm>
              <a:prstGeom prst="rect">
                <a:avLst/>
              </a:prstGeom>
              <a:noFill/>
            </p:spPr>
            <p:txBody>
              <a:bodyPr wrap="square" rtlCol="0" anchor="ctr">
                <a:spAutoFit/>
              </a:bodyPr>
              <a:lstStyle/>
              <a:p>
                <a:pPr algn="ctr"/>
                <a:r>
                  <a:rPr lang="en-US" altLang="ja-JP" sz="2000" smtClean="0"/>
                  <a:t>A</a:t>
                </a:r>
                <a:endParaRPr kumimoji="1" lang="ja-JP" altLang="en-US" sz="2000"/>
              </a:p>
            </p:txBody>
          </p:sp>
          <p:cxnSp>
            <p:nvCxnSpPr>
              <p:cNvPr id="40" name="直線コネクタ 39"/>
              <p:cNvCxnSpPr>
                <a:stCxn id="38" idx="0"/>
                <a:endCxn id="39" idx="2"/>
              </p:cNvCxnSpPr>
              <p:nvPr/>
            </p:nvCxnSpPr>
            <p:spPr>
              <a:xfrm flipV="1">
                <a:off x="8469571" y="4318527"/>
                <a:ext cx="152345"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7" idx="0"/>
                <a:endCxn id="39" idx="2"/>
              </p:cNvCxnSpPr>
              <p:nvPr/>
            </p:nvCxnSpPr>
            <p:spPr>
              <a:xfrm flipH="1" flipV="1">
                <a:off x="8621916" y="4318527"/>
                <a:ext cx="236656"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9525360" y="460608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43" name="テキスト ボックス 42"/>
              <p:cNvSpPr txBox="1"/>
              <p:nvPr/>
            </p:nvSpPr>
            <p:spPr>
              <a:xfrm>
                <a:off x="9937020" y="460608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44" name="テキスト ボックス 43"/>
              <p:cNvSpPr txBox="1"/>
              <p:nvPr/>
            </p:nvSpPr>
            <p:spPr>
              <a:xfrm>
                <a:off x="9113706" y="4606088"/>
                <a:ext cx="313038" cy="369332"/>
              </a:xfrm>
              <a:prstGeom prst="rect">
                <a:avLst/>
              </a:prstGeom>
              <a:noFill/>
            </p:spPr>
            <p:txBody>
              <a:bodyPr wrap="square" rtlCol="0" anchor="ctr">
                <a:spAutoFit/>
              </a:bodyPr>
              <a:lstStyle/>
              <a:p>
                <a:pPr algn="ctr"/>
                <a:r>
                  <a:rPr kumimoji="1" lang="en-US" altLang="ja-JP" smtClean="0"/>
                  <a:t>d</a:t>
                </a:r>
                <a:endParaRPr kumimoji="1" lang="ja-JP" altLang="en-US"/>
              </a:p>
            </p:txBody>
          </p:sp>
          <p:sp>
            <p:nvSpPr>
              <p:cNvPr id="45" name="テキスト ボックス 44"/>
              <p:cNvSpPr txBox="1"/>
              <p:nvPr/>
            </p:nvSpPr>
            <p:spPr>
              <a:xfrm>
                <a:off x="9525360" y="3859418"/>
                <a:ext cx="313038" cy="386860"/>
              </a:xfrm>
              <a:prstGeom prst="rect">
                <a:avLst/>
              </a:prstGeom>
              <a:noFill/>
            </p:spPr>
            <p:txBody>
              <a:bodyPr wrap="square" rtlCol="0" anchor="ctr">
                <a:spAutoFit/>
              </a:bodyPr>
              <a:lstStyle/>
              <a:p>
                <a:pPr algn="ctr"/>
                <a:r>
                  <a:rPr lang="en-US" altLang="ja-JP" sz="2000" smtClean="0"/>
                  <a:t>C</a:t>
                </a:r>
                <a:endParaRPr kumimoji="1" lang="ja-JP" altLang="en-US" sz="2000"/>
              </a:p>
            </p:txBody>
          </p:sp>
          <p:cxnSp>
            <p:nvCxnSpPr>
              <p:cNvPr id="46" name="直線コネクタ 45"/>
              <p:cNvCxnSpPr>
                <a:stCxn id="43" idx="0"/>
                <a:endCxn id="45" idx="2"/>
              </p:cNvCxnSpPr>
              <p:nvPr/>
            </p:nvCxnSpPr>
            <p:spPr>
              <a:xfrm flipH="1" flipV="1">
                <a:off x="9681879" y="4318527"/>
                <a:ext cx="411660"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2" idx="0"/>
                <a:endCxn id="45" idx="2"/>
              </p:cNvCxnSpPr>
              <p:nvPr/>
            </p:nvCxnSpPr>
            <p:spPr>
              <a:xfrm flipV="1">
                <a:off x="9681879" y="4318527"/>
                <a:ext cx="0"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4" idx="0"/>
                <a:endCxn id="45" idx="2"/>
              </p:cNvCxnSpPr>
              <p:nvPr/>
            </p:nvCxnSpPr>
            <p:spPr>
              <a:xfrm flipV="1">
                <a:off x="9270225" y="4318527"/>
                <a:ext cx="411654" cy="28756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5300875" y="3052971"/>
                <a:ext cx="313038" cy="386860"/>
              </a:xfrm>
              <a:prstGeom prst="rect">
                <a:avLst/>
              </a:prstGeom>
              <a:noFill/>
            </p:spPr>
            <p:txBody>
              <a:bodyPr wrap="square" rtlCol="0" anchor="ctr">
                <a:spAutoFit/>
              </a:bodyPr>
              <a:lstStyle/>
              <a:p>
                <a:pPr algn="ctr"/>
                <a:r>
                  <a:rPr lang="en-US" altLang="ja-JP" sz="2000"/>
                  <a:t>1</a:t>
                </a:r>
                <a:endParaRPr kumimoji="1" lang="ja-JP" altLang="en-US" sz="2000"/>
              </a:p>
            </p:txBody>
          </p:sp>
          <p:cxnSp>
            <p:nvCxnSpPr>
              <p:cNvPr id="50" name="直線コネクタ 49"/>
              <p:cNvCxnSpPr>
                <a:stCxn id="23" idx="0"/>
                <a:endCxn id="49" idx="2"/>
              </p:cNvCxnSpPr>
              <p:nvPr/>
            </p:nvCxnSpPr>
            <p:spPr>
              <a:xfrm flipV="1">
                <a:off x="4420992" y="3535837"/>
                <a:ext cx="1036403" cy="251331"/>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8465397" y="3052971"/>
                <a:ext cx="313038" cy="386860"/>
              </a:xfrm>
              <a:prstGeom prst="rect">
                <a:avLst/>
              </a:prstGeom>
              <a:noFill/>
            </p:spPr>
            <p:txBody>
              <a:bodyPr wrap="square" rtlCol="0" anchor="ctr">
                <a:spAutoFit/>
              </a:bodyPr>
              <a:lstStyle/>
              <a:p>
                <a:pPr algn="ctr"/>
                <a:r>
                  <a:rPr lang="en-US" altLang="ja-JP" sz="2000"/>
                  <a:t>1</a:t>
                </a:r>
                <a:endParaRPr kumimoji="1" lang="ja-JP" altLang="en-US" sz="2000"/>
              </a:p>
            </p:txBody>
          </p:sp>
          <p:cxnSp>
            <p:nvCxnSpPr>
              <p:cNvPr id="52" name="直線コネクタ 51"/>
              <p:cNvCxnSpPr>
                <a:stCxn id="25" idx="0"/>
                <a:endCxn id="49" idx="2"/>
              </p:cNvCxnSpPr>
              <p:nvPr/>
            </p:nvCxnSpPr>
            <p:spPr>
              <a:xfrm flipH="1" flipV="1">
                <a:off x="5457395" y="3535837"/>
                <a:ext cx="4097" cy="251331"/>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26" idx="0"/>
                <a:endCxn id="57" idx="2"/>
              </p:cNvCxnSpPr>
              <p:nvPr/>
            </p:nvCxnSpPr>
            <p:spPr>
              <a:xfrm flipV="1">
                <a:off x="6501992" y="3532388"/>
                <a:ext cx="10244" cy="25478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27" idx="0"/>
                <a:endCxn id="58" idx="2"/>
              </p:cNvCxnSpPr>
              <p:nvPr/>
            </p:nvCxnSpPr>
            <p:spPr>
              <a:xfrm flipV="1">
                <a:off x="7561955" y="3532388"/>
                <a:ext cx="5122" cy="254780"/>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39" idx="0"/>
                <a:endCxn id="51" idx="2"/>
              </p:cNvCxnSpPr>
              <p:nvPr/>
            </p:nvCxnSpPr>
            <p:spPr>
              <a:xfrm flipV="1">
                <a:off x="8621916" y="3535837"/>
                <a:ext cx="0" cy="251331"/>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45" idx="0"/>
                <a:endCxn id="51" idx="2"/>
              </p:cNvCxnSpPr>
              <p:nvPr/>
            </p:nvCxnSpPr>
            <p:spPr>
              <a:xfrm flipH="1" flipV="1">
                <a:off x="8621916" y="3535837"/>
                <a:ext cx="1059963" cy="251331"/>
              </a:xfrm>
              <a:prstGeom prst="line">
                <a:avLst/>
              </a:prstGeom>
              <a:ln>
                <a:headEnd type="oval"/>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6355716" y="3049522"/>
                <a:ext cx="313038" cy="386860"/>
              </a:xfrm>
              <a:prstGeom prst="rect">
                <a:avLst/>
              </a:prstGeom>
              <a:noFill/>
            </p:spPr>
            <p:txBody>
              <a:bodyPr wrap="square" rtlCol="0" anchor="ctr">
                <a:spAutoFit/>
              </a:bodyPr>
              <a:lstStyle/>
              <a:p>
                <a:pPr algn="ctr"/>
                <a:r>
                  <a:rPr kumimoji="1" lang="en-US" altLang="ja-JP" sz="2000"/>
                  <a:t>2</a:t>
                </a:r>
                <a:endParaRPr kumimoji="1" lang="ja-JP" altLang="en-US" sz="2000"/>
              </a:p>
            </p:txBody>
          </p:sp>
          <p:sp>
            <p:nvSpPr>
              <p:cNvPr id="58" name="テキスト ボックス 57"/>
              <p:cNvSpPr txBox="1"/>
              <p:nvPr/>
            </p:nvSpPr>
            <p:spPr>
              <a:xfrm>
                <a:off x="7410557" y="3049522"/>
                <a:ext cx="313038" cy="386860"/>
              </a:xfrm>
              <a:prstGeom prst="rect">
                <a:avLst/>
              </a:prstGeom>
              <a:noFill/>
            </p:spPr>
            <p:txBody>
              <a:bodyPr wrap="square" rtlCol="0" anchor="ctr">
                <a:spAutoFit/>
              </a:bodyPr>
              <a:lstStyle/>
              <a:p>
                <a:pPr algn="ctr"/>
                <a:r>
                  <a:rPr lang="en-US" altLang="ja-JP" sz="2000"/>
                  <a:t>2</a:t>
                </a:r>
                <a:endParaRPr kumimoji="1" lang="ja-JP" altLang="en-US" sz="2000"/>
              </a:p>
            </p:txBody>
          </p:sp>
        </p:grpSp>
        <p:sp>
          <p:nvSpPr>
            <p:cNvPr id="8" name="正方形/長方形 7"/>
            <p:cNvSpPr/>
            <p:nvPr/>
          </p:nvSpPr>
          <p:spPr>
            <a:xfrm>
              <a:off x="2702011" y="513317"/>
              <a:ext cx="7644713" cy="21006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4" name="テキスト ボックス 113"/>
              <p:cNvSpPr txBox="1"/>
              <p:nvPr/>
            </p:nvSpPr>
            <p:spPr>
              <a:xfrm>
                <a:off x="-12653" y="3251130"/>
                <a:ext cx="11117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𝑜𝑏𝑗𝑒𝑐𝑡</m:t>
                      </m:r>
                      <m:r>
                        <a:rPr lang="en-US" altLang="ja-JP" i="1" smtClean="0">
                          <a:latin typeface="Cambria Math" panose="02040503050406030204" pitchFamily="18" charset="0"/>
                        </a:rPr>
                        <m:t>:</m:t>
                      </m:r>
                      <m:r>
                        <a:rPr lang="en-US" altLang="ja-JP" i="1" smtClean="0">
                          <a:latin typeface="Cambria Math" panose="02040503050406030204" pitchFamily="18" charset="0"/>
                        </a:rPr>
                        <m:t>𝑥</m:t>
                      </m:r>
                    </m:oMath>
                  </m:oMathPara>
                </a14:m>
                <a:endParaRPr lang="en-US" altLang="ja-JP" b="0" smtClean="0"/>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12653" y="3251130"/>
                <a:ext cx="1111734" cy="369332"/>
              </a:xfrm>
              <a:prstGeom prst="rect">
                <a:avLst/>
              </a:prstGeom>
              <a:blipFill>
                <a:blip r:embed="rId7"/>
                <a:stretch>
                  <a:fillRect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テキスト ボックス 115"/>
              <p:cNvSpPr txBox="1"/>
              <p:nvPr/>
            </p:nvSpPr>
            <p:spPr>
              <a:xfrm>
                <a:off x="17097" y="5892084"/>
                <a:ext cx="11117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𝑜𝑏𝑗𝑒𝑐𝑡</m:t>
                      </m:r>
                      <m:r>
                        <a:rPr lang="en-US" altLang="ja-JP" i="1" smtClean="0">
                          <a:latin typeface="Cambria Math" panose="02040503050406030204" pitchFamily="18" charset="0"/>
                        </a:rPr>
                        <m:t>:</m:t>
                      </m:r>
                      <m:r>
                        <a:rPr lang="en-US" altLang="ja-JP" i="1" smtClean="0">
                          <a:latin typeface="Cambria Math" panose="02040503050406030204" pitchFamily="18" charset="0"/>
                        </a:rPr>
                        <m:t>𝑦</m:t>
                      </m:r>
                    </m:oMath>
                  </m:oMathPara>
                </a14:m>
                <a:endParaRPr kumimoji="1" lang="ja-JP" altLang="en-US"/>
              </a:p>
            </p:txBody>
          </p:sp>
        </mc:Choice>
        <mc:Fallback xmlns="">
          <p:sp>
            <p:nvSpPr>
              <p:cNvPr id="116" name="テキスト ボックス 115"/>
              <p:cNvSpPr txBox="1">
                <a:spLocks noRot="1" noChangeAspect="1" noMove="1" noResize="1" noEditPoints="1" noAdjustHandles="1" noChangeArrowheads="1" noChangeShapeType="1" noTextEdit="1"/>
              </p:cNvSpPr>
              <p:nvPr/>
            </p:nvSpPr>
            <p:spPr>
              <a:xfrm>
                <a:off x="17097" y="5892084"/>
                <a:ext cx="1111734" cy="369332"/>
              </a:xfrm>
              <a:prstGeom prst="rect">
                <a:avLst/>
              </a:prstGeom>
              <a:blipFill>
                <a:blip r:embed="rId8"/>
                <a:stretch>
                  <a:fillRect b="-13333"/>
                </a:stretch>
              </a:blipFill>
            </p:spPr>
            <p:txBody>
              <a:bodyPr/>
              <a:lstStyle/>
              <a:p>
                <a:r>
                  <a:rPr lang="ja-JP" altLang="en-US">
                    <a:noFill/>
                  </a:rPr>
                  <a:t> </a:t>
                </a:r>
              </a:p>
            </p:txBody>
          </p:sp>
        </mc:Fallback>
      </mc:AlternateContent>
      <p:graphicFrame>
        <p:nvGraphicFramePr>
          <p:cNvPr id="110" name="表 109"/>
          <p:cNvGraphicFramePr>
            <a:graphicFrameLocks noGrp="1"/>
          </p:cNvGraphicFramePr>
          <p:nvPr>
            <p:extLst>
              <p:ext uri="{D42A27DB-BD31-4B8C-83A1-F6EECF244321}">
                <p14:modId xmlns:p14="http://schemas.microsoft.com/office/powerpoint/2010/main" val="235563991"/>
              </p:ext>
            </p:extLst>
          </p:nvPr>
        </p:nvGraphicFramePr>
        <p:xfrm>
          <a:off x="7082858" y="1841886"/>
          <a:ext cx="1414019" cy="1483360"/>
        </p:xfrm>
        <a:graphic>
          <a:graphicData uri="http://schemas.openxmlformats.org/drawingml/2006/table">
            <a:tbl>
              <a:tblPr firstRow="1">
                <a:tableStyleId>{793D81CF-94F2-401A-BA57-92F5A7B2D0C5}</a:tableStyleId>
              </a:tblPr>
              <a:tblGrid>
                <a:gridCol w="688150">
                  <a:extLst>
                    <a:ext uri="{9D8B030D-6E8A-4147-A177-3AD203B41FA5}">
                      <a16:colId xmlns:a16="http://schemas.microsoft.com/office/drawing/2014/main" val="2044678107"/>
                    </a:ext>
                  </a:extLst>
                </a:gridCol>
                <a:gridCol w="725869">
                  <a:extLst>
                    <a:ext uri="{9D8B030D-6E8A-4147-A177-3AD203B41FA5}">
                      <a16:colId xmlns:a16="http://schemas.microsoft.com/office/drawing/2014/main" val="4198232642"/>
                    </a:ext>
                  </a:extLst>
                </a:gridCol>
              </a:tblGrid>
              <a:tr h="370840">
                <a:tc>
                  <a:txBody>
                    <a:bodyPr/>
                    <a:lstStyle/>
                    <a:p>
                      <a:r>
                        <a:rPr kumimoji="1" lang="en-US" altLang="ja-JP" smtClean="0"/>
                        <a:t>code</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word</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1620"/>
                  </a:ext>
                </a:extLst>
              </a:tr>
              <a:tr h="370840">
                <a:tc>
                  <a:txBody>
                    <a:bodyPr/>
                    <a:lstStyle/>
                    <a:p>
                      <a:r>
                        <a:rPr kumimoji="1" lang="en-US" altLang="ja-JP" smtClean="0"/>
                        <a:t>A</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abc</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972853"/>
                  </a:ext>
                </a:extLst>
              </a:tr>
              <a:tr h="370840">
                <a:tc>
                  <a:txBody>
                    <a:bodyPr/>
                    <a:lstStyle/>
                    <a:p>
                      <a:r>
                        <a:rPr kumimoji="1" lang="en-US" altLang="ja-JP" smtClean="0"/>
                        <a:t>B</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bc</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4529802"/>
                  </a:ext>
                </a:extLst>
              </a:tr>
              <a:tr h="370840">
                <a:tc>
                  <a:txBody>
                    <a:bodyPr/>
                    <a:lstStyle/>
                    <a:p>
                      <a:r>
                        <a:rPr kumimoji="1" lang="en-US" altLang="ja-JP" smtClean="0"/>
                        <a:t>C</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ddd</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599070"/>
                  </a:ext>
                </a:extLst>
              </a:tr>
            </a:tbl>
          </a:graphicData>
        </a:graphic>
      </p:graphicFrame>
      <mc:AlternateContent xmlns:mc="http://schemas.openxmlformats.org/markup-compatibility/2006" xmlns:a14="http://schemas.microsoft.com/office/drawing/2010/main">
        <mc:Choice Requires="a14">
          <p:sp>
            <p:nvSpPr>
              <p:cNvPr id="111" name="テキスト ボックス 110"/>
              <p:cNvSpPr txBox="1"/>
              <p:nvPr/>
            </p:nvSpPr>
            <p:spPr>
              <a:xfrm>
                <a:off x="7022894" y="1431028"/>
                <a:ext cx="1533946" cy="400110"/>
              </a:xfrm>
              <a:prstGeom prst="rect">
                <a:avLst/>
              </a:prstGeom>
              <a:noFill/>
            </p:spPr>
            <p:txBody>
              <a:bodyPr wrap="none" rtlCol="0">
                <a:spAutoFit/>
              </a:bodyPr>
              <a:lstStyle/>
              <a:p>
                <a:r>
                  <a:rPr kumimoji="1" lang="en-US" altLang="ja-JP" sz="2000" smtClean="0"/>
                  <a:t>Dictionary</a:t>
                </a:r>
                <a:r>
                  <a:rPr kumimoji="1" lang="en-US" altLang="ja-JP" sz="2000" b="1" smtClean="0"/>
                  <a:t> </a:t>
                </a:r>
                <a14:m>
                  <m:oMath xmlns:m="http://schemas.openxmlformats.org/officeDocument/2006/math">
                    <m:r>
                      <a:rPr kumimoji="1" lang="en-US" altLang="ja-JP" sz="2000" b="0" i="1" smtClean="0">
                        <a:latin typeface="Cambria Math" panose="02040503050406030204" pitchFamily="18" charset="0"/>
                      </a:rPr>
                      <m:t>𝐷</m:t>
                    </m:r>
                  </m:oMath>
                </a14:m>
                <a:endParaRPr kumimoji="1" lang="ja-JP" altLang="en-US" sz="200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7022894" y="1431028"/>
                <a:ext cx="1533946" cy="400110"/>
              </a:xfrm>
              <a:prstGeom prst="rect">
                <a:avLst/>
              </a:prstGeom>
              <a:blipFill>
                <a:blip r:embed="rId16"/>
                <a:stretch>
                  <a:fillRect l="-3968"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テキスト ボックス 116"/>
              <p:cNvSpPr txBox="1"/>
              <p:nvPr/>
            </p:nvSpPr>
            <p:spPr>
              <a:xfrm>
                <a:off x="60961" y="5032017"/>
                <a:ext cx="11117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𝐷</m:t>
                          </m:r>
                        </m:sub>
                      </m:sSub>
                    </m:oMath>
                  </m:oMathPara>
                </a14:m>
                <a:endParaRPr kumimoji="1" lang="ja-JP" altLang="en-US"/>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60961" y="5032017"/>
                <a:ext cx="1111734" cy="369332"/>
              </a:xfrm>
              <a:prstGeom prst="rect">
                <a:avLst/>
              </a:prstGeom>
              <a:blipFill>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60961" y="2346515"/>
                <a:ext cx="11117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𝐷</m:t>
                          </m:r>
                        </m:sub>
                      </m:sSub>
                    </m:oMath>
                  </m:oMathPara>
                </a14:m>
                <a:endParaRPr lang="en-US" altLang="ja-JP" b="0" smtClean="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60961" y="2346515"/>
                <a:ext cx="1111734" cy="369332"/>
              </a:xfrm>
              <a:prstGeom prst="rect">
                <a:avLst/>
              </a:prstGeom>
              <a:blipFill>
                <a:blip r:embed="rId11"/>
                <a:stretch>
                  <a:fillRect/>
                </a:stretch>
              </a:blipFill>
            </p:spPr>
            <p:txBody>
              <a:bodyPr/>
              <a:lstStyle/>
              <a:p>
                <a:r>
                  <a:rPr lang="ja-JP" altLang="en-US">
                    <a:noFill/>
                  </a:rPr>
                  <a:t> </a:t>
                </a:r>
              </a:p>
            </p:txBody>
          </p:sp>
        </mc:Fallback>
      </mc:AlternateContent>
      <p:graphicFrame>
        <p:nvGraphicFramePr>
          <p:cNvPr id="121" name="表 120"/>
          <p:cNvGraphicFramePr>
            <a:graphicFrameLocks noGrp="1"/>
          </p:cNvGraphicFramePr>
          <p:nvPr>
            <p:extLst>
              <p:ext uri="{D42A27DB-BD31-4B8C-83A1-F6EECF244321}">
                <p14:modId xmlns:p14="http://schemas.microsoft.com/office/powerpoint/2010/main" val="1341668593"/>
              </p:ext>
            </p:extLst>
          </p:nvPr>
        </p:nvGraphicFramePr>
        <p:xfrm>
          <a:off x="7082858" y="4047592"/>
          <a:ext cx="1414019" cy="741680"/>
        </p:xfrm>
        <a:graphic>
          <a:graphicData uri="http://schemas.openxmlformats.org/drawingml/2006/table">
            <a:tbl>
              <a:tblPr firstRow="1">
                <a:tableStyleId>{793D81CF-94F2-401A-BA57-92F5A7B2D0C5}</a:tableStyleId>
              </a:tblPr>
              <a:tblGrid>
                <a:gridCol w="688150">
                  <a:extLst>
                    <a:ext uri="{9D8B030D-6E8A-4147-A177-3AD203B41FA5}">
                      <a16:colId xmlns:a16="http://schemas.microsoft.com/office/drawing/2014/main" val="2044678107"/>
                    </a:ext>
                  </a:extLst>
                </a:gridCol>
                <a:gridCol w="725869">
                  <a:extLst>
                    <a:ext uri="{9D8B030D-6E8A-4147-A177-3AD203B41FA5}">
                      <a16:colId xmlns:a16="http://schemas.microsoft.com/office/drawing/2014/main" val="4198232642"/>
                    </a:ext>
                  </a:extLst>
                </a:gridCol>
              </a:tblGrid>
              <a:tr h="370840">
                <a:tc>
                  <a:txBody>
                    <a:bodyPr/>
                    <a:lstStyle/>
                    <a:p>
                      <a:r>
                        <a:rPr kumimoji="1" lang="en-US" altLang="ja-JP" smtClean="0"/>
                        <a:t>code</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word</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1620"/>
                  </a:ext>
                </a:extLst>
              </a:tr>
              <a:tr h="370840">
                <a:tc>
                  <a:txBody>
                    <a:bodyPr/>
                    <a:lstStyle/>
                    <a:p>
                      <a:r>
                        <a:rPr kumimoji="1" lang="en-US" altLang="ja-JP" smtClean="0"/>
                        <a:t>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ABC</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972853"/>
                  </a:ext>
                </a:extLst>
              </a:tr>
            </a:tbl>
          </a:graphicData>
        </a:graphic>
      </p:graphicFrame>
      <mc:AlternateContent xmlns:mc="http://schemas.openxmlformats.org/markup-compatibility/2006" xmlns:a14="http://schemas.microsoft.com/office/drawing/2010/main">
        <mc:Choice Requires="a14">
          <p:sp>
            <p:nvSpPr>
              <p:cNvPr id="122" name="テキスト ボックス 121"/>
              <p:cNvSpPr txBox="1"/>
              <p:nvPr/>
            </p:nvSpPr>
            <p:spPr>
              <a:xfrm>
                <a:off x="6960238" y="3631090"/>
                <a:ext cx="1993494" cy="400110"/>
              </a:xfrm>
              <a:prstGeom prst="rect">
                <a:avLst/>
              </a:prstGeom>
              <a:noFill/>
            </p:spPr>
            <p:txBody>
              <a:bodyPr wrap="none" rtlCol="0">
                <a:spAutoFit/>
              </a:bodyPr>
              <a:lstStyle/>
              <a:p>
                <a:r>
                  <a:rPr kumimoji="1" lang="en-US" altLang="ja-JP" sz="2000" smtClean="0"/>
                  <a:t>Dictionary</a:t>
                </a:r>
                <a:r>
                  <a:rPr kumimoji="1" lang="en-US" altLang="ja-JP" sz="2000" b="1" smtClean="0"/>
                  <a:t> </a:t>
                </a:r>
                <a14:m>
                  <m:oMath xmlns:m="http://schemas.openxmlformats.org/officeDocument/2006/math">
                    <m:r>
                      <a:rPr kumimoji="1" lang="en-US" altLang="ja-JP" sz="2000" b="0" i="1" smtClean="0">
                        <a:latin typeface="Cambria Math" panose="02040503050406030204" pitchFamily="18" charset="0"/>
                      </a:rPr>
                      <m:t>𝐷</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m:t>
                    </m:r>
                  </m:oMath>
                </a14:m>
                <a:endParaRPr kumimoji="1" lang="ja-JP" altLang="en-US" sz="2000"/>
              </a:p>
            </p:txBody>
          </p:sp>
        </mc:Choice>
        <mc:Fallback xmlns="">
          <p:sp>
            <p:nvSpPr>
              <p:cNvPr id="122" name="テキスト ボックス 121"/>
              <p:cNvSpPr txBox="1">
                <a:spLocks noRot="1" noChangeAspect="1" noMove="1" noResize="1" noEditPoints="1" noAdjustHandles="1" noChangeArrowheads="1" noChangeShapeType="1" noTextEdit="1"/>
              </p:cNvSpPr>
              <p:nvPr/>
            </p:nvSpPr>
            <p:spPr>
              <a:xfrm>
                <a:off x="6960238" y="3631090"/>
                <a:ext cx="1993494" cy="400110"/>
              </a:xfrm>
              <a:prstGeom prst="rect">
                <a:avLst/>
              </a:prstGeom>
              <a:blipFill>
                <a:blip r:embed="rId14"/>
                <a:stretch>
                  <a:fillRect l="-3364" t="-9231" r="-917" b="-27692"/>
                </a:stretch>
              </a:blipFill>
            </p:spPr>
            <p:txBody>
              <a:bodyPr/>
              <a:lstStyle/>
              <a:p>
                <a:r>
                  <a:rPr lang="ja-JP" altLang="en-US">
                    <a:noFill/>
                  </a:rPr>
                  <a:t> </a:t>
                </a:r>
              </a:p>
            </p:txBody>
          </p:sp>
        </mc:Fallback>
      </mc:AlternateContent>
      <p:graphicFrame>
        <p:nvGraphicFramePr>
          <p:cNvPr id="123" name="表 122"/>
          <p:cNvGraphicFramePr>
            <a:graphicFrameLocks noGrp="1"/>
          </p:cNvGraphicFramePr>
          <p:nvPr>
            <p:extLst>
              <p:ext uri="{D42A27DB-BD31-4B8C-83A1-F6EECF244321}">
                <p14:modId xmlns:p14="http://schemas.microsoft.com/office/powerpoint/2010/main" val="3442570571"/>
              </p:ext>
            </p:extLst>
          </p:nvPr>
        </p:nvGraphicFramePr>
        <p:xfrm>
          <a:off x="7085151" y="5264264"/>
          <a:ext cx="1414019" cy="1112520"/>
        </p:xfrm>
        <a:graphic>
          <a:graphicData uri="http://schemas.openxmlformats.org/drawingml/2006/table">
            <a:tbl>
              <a:tblPr firstRow="1">
                <a:tableStyleId>{793D81CF-94F2-401A-BA57-92F5A7B2D0C5}</a:tableStyleId>
              </a:tblPr>
              <a:tblGrid>
                <a:gridCol w="688150">
                  <a:extLst>
                    <a:ext uri="{9D8B030D-6E8A-4147-A177-3AD203B41FA5}">
                      <a16:colId xmlns:a16="http://schemas.microsoft.com/office/drawing/2014/main" val="2044678107"/>
                    </a:ext>
                  </a:extLst>
                </a:gridCol>
                <a:gridCol w="725869">
                  <a:extLst>
                    <a:ext uri="{9D8B030D-6E8A-4147-A177-3AD203B41FA5}">
                      <a16:colId xmlns:a16="http://schemas.microsoft.com/office/drawing/2014/main" val="4198232642"/>
                    </a:ext>
                  </a:extLst>
                </a:gridCol>
              </a:tblGrid>
              <a:tr h="370840">
                <a:tc>
                  <a:txBody>
                    <a:bodyPr/>
                    <a:lstStyle/>
                    <a:p>
                      <a:r>
                        <a:rPr kumimoji="1" lang="en-US" altLang="ja-JP" smtClean="0"/>
                        <a:t>code</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word</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1620"/>
                  </a:ext>
                </a:extLst>
              </a:tr>
              <a:tr h="370840">
                <a:tc>
                  <a:txBody>
                    <a:bodyPr/>
                    <a:lstStyle/>
                    <a:p>
                      <a:r>
                        <a:rPr kumimoji="1" lang="en-US" altLang="ja-JP" smtClean="0"/>
                        <a:t>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AC</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2794893"/>
                  </a:ext>
                </a:extLst>
              </a:tr>
              <a:tr h="370840">
                <a:tc>
                  <a:txBody>
                    <a:bodyPr/>
                    <a:lstStyle/>
                    <a:p>
                      <a:r>
                        <a:rPr kumimoji="1" lang="en-US" altLang="ja-JP" smtClean="0"/>
                        <a:t>2</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mtClean="0"/>
                        <a:t>B</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972853"/>
                  </a:ext>
                </a:extLst>
              </a:tr>
            </a:tbl>
          </a:graphicData>
        </a:graphic>
      </p:graphicFrame>
      <mc:AlternateContent xmlns:mc="http://schemas.openxmlformats.org/markup-compatibility/2006" xmlns:a14="http://schemas.microsoft.com/office/drawing/2010/main">
        <mc:Choice Requires="a14">
          <p:sp>
            <p:nvSpPr>
              <p:cNvPr id="124" name="テキスト ボックス 123"/>
              <p:cNvSpPr txBox="1"/>
              <p:nvPr/>
            </p:nvSpPr>
            <p:spPr>
              <a:xfrm>
                <a:off x="6964771" y="4883411"/>
                <a:ext cx="1996252" cy="400110"/>
              </a:xfrm>
              <a:prstGeom prst="rect">
                <a:avLst/>
              </a:prstGeom>
              <a:noFill/>
            </p:spPr>
            <p:txBody>
              <a:bodyPr wrap="none" rtlCol="0">
                <a:spAutoFit/>
              </a:bodyPr>
              <a:lstStyle/>
              <a:p>
                <a:r>
                  <a:rPr kumimoji="1" lang="en-US" altLang="ja-JP" sz="2000" smtClean="0"/>
                  <a:t>Dictionary</a:t>
                </a:r>
                <a:r>
                  <a:rPr kumimoji="1" lang="en-US" altLang="ja-JP" sz="2000" b="1" smtClean="0"/>
                  <a:t> </a:t>
                </a:r>
                <a14:m>
                  <m:oMath xmlns:m="http://schemas.openxmlformats.org/officeDocument/2006/math">
                    <m:r>
                      <a:rPr kumimoji="1" lang="en-US" altLang="ja-JP" sz="2000" b="0" i="1" smtClean="0">
                        <a:latin typeface="Cambria Math" panose="02040503050406030204" pitchFamily="18" charset="0"/>
                      </a:rPr>
                      <m:t>𝐷</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𝑦</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m:t>
                    </m:r>
                  </m:oMath>
                </a14:m>
                <a:endParaRPr kumimoji="1" lang="ja-JP" altLang="en-US" sz="2000"/>
              </a:p>
            </p:txBody>
          </p:sp>
        </mc:Choice>
        <mc:Fallback xmlns="">
          <p:sp>
            <p:nvSpPr>
              <p:cNvPr id="124" name="テキスト ボックス 123"/>
              <p:cNvSpPr txBox="1">
                <a:spLocks noRot="1" noChangeAspect="1" noMove="1" noResize="1" noEditPoints="1" noAdjustHandles="1" noChangeArrowheads="1" noChangeShapeType="1" noTextEdit="1"/>
              </p:cNvSpPr>
              <p:nvPr/>
            </p:nvSpPr>
            <p:spPr>
              <a:xfrm>
                <a:off x="6964771" y="4883411"/>
                <a:ext cx="1996252" cy="400110"/>
              </a:xfrm>
              <a:prstGeom prst="rect">
                <a:avLst/>
              </a:prstGeom>
              <a:blipFill>
                <a:blip r:embed="rId15"/>
                <a:stretch>
                  <a:fillRect l="-3364" t="-7576" r="-917" b="-257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40853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964" y="2417191"/>
            <a:ext cx="1920000" cy="1440000"/>
          </a:xfrm>
          <a:prstGeom prst="rect">
            <a:avLst/>
          </a:prstGeom>
          <a:ln w="38100" cap="sq">
            <a:solidFill>
              <a:schemeClr val="tx1"/>
            </a:solidFill>
            <a:prstDash val="solid"/>
            <a:miter lim="800000"/>
          </a:ln>
          <a:effectLst/>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7799" y="1981877"/>
            <a:ext cx="1920000" cy="1440000"/>
          </a:xfrm>
          <a:prstGeom prst="rect">
            <a:avLst/>
          </a:prstGeom>
          <a:ln w="38100" cap="sq">
            <a:solidFill>
              <a:schemeClr val="tx1"/>
            </a:solidFill>
            <a:prstDash val="solid"/>
            <a:miter lim="800000"/>
          </a:ln>
          <a:effectLst/>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3325" y="2559534"/>
            <a:ext cx="1920000" cy="1440000"/>
          </a:xfrm>
          <a:prstGeom prst="rect">
            <a:avLst/>
          </a:prstGeom>
          <a:ln w="38100" cap="sq">
            <a:solidFill>
              <a:schemeClr val="tx1"/>
            </a:solidFill>
            <a:prstDash val="solid"/>
            <a:miter lim="800000"/>
          </a:ln>
          <a:effectLst/>
        </p:spPr>
      </p:pic>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8850" y="3137191"/>
            <a:ext cx="1920000" cy="1440000"/>
          </a:xfrm>
          <a:prstGeom prst="rect">
            <a:avLst/>
          </a:prstGeom>
          <a:ln w="38100" cap="sq">
            <a:solidFill>
              <a:schemeClr val="tx1"/>
            </a:solidFill>
            <a:prstDash val="solid"/>
            <a:miter lim="800000"/>
          </a:ln>
          <a:effectLst/>
        </p:spPr>
      </p:pic>
      <p:sp>
        <p:nvSpPr>
          <p:cNvPr id="10" name="右矢印 9"/>
          <p:cNvSpPr/>
          <p:nvPr/>
        </p:nvSpPr>
        <p:spPr>
          <a:xfrm>
            <a:off x="2342606" y="2926080"/>
            <a:ext cx="478971" cy="426720"/>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2184800" y="3472742"/>
            <a:ext cx="877163" cy="369332"/>
          </a:xfrm>
          <a:prstGeom prst="rect">
            <a:avLst/>
          </a:prstGeom>
          <a:noFill/>
        </p:spPr>
        <p:txBody>
          <a:bodyPr wrap="none" rtlCol="0">
            <a:spAutoFit/>
          </a:bodyPr>
          <a:lstStyle/>
          <a:p>
            <a:r>
              <a:rPr kumimoji="1" lang="ja-JP" altLang="en-US"/>
              <a:t>量子化</a:t>
            </a:r>
          </a:p>
        </p:txBody>
      </p:sp>
      <p:sp>
        <p:nvSpPr>
          <p:cNvPr id="12" name="右矢印 11"/>
          <p:cNvSpPr/>
          <p:nvPr/>
        </p:nvSpPr>
        <p:spPr>
          <a:xfrm>
            <a:off x="6508778" y="2923831"/>
            <a:ext cx="478971" cy="426720"/>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3" name="テキスト ボックス 12"/>
          <p:cNvSpPr txBox="1"/>
          <p:nvPr/>
        </p:nvSpPr>
        <p:spPr>
          <a:xfrm>
            <a:off x="6078850" y="3470764"/>
            <a:ext cx="1338828" cy="369332"/>
          </a:xfrm>
          <a:prstGeom prst="rect">
            <a:avLst/>
          </a:prstGeom>
          <a:noFill/>
        </p:spPr>
        <p:txBody>
          <a:bodyPr wrap="none" rtlCol="0">
            <a:spAutoFit/>
          </a:bodyPr>
          <a:lstStyle/>
          <a:p>
            <a:r>
              <a:rPr kumimoji="1" lang="ja-JP" altLang="en-US" smtClean="0"/>
              <a:t>テキスト化</a:t>
            </a:r>
            <a:endParaRPr kumimoji="1" lang="ja-JP" altLang="en-US"/>
          </a:p>
        </p:txBody>
      </p:sp>
      <p:sp>
        <p:nvSpPr>
          <p:cNvPr id="14" name="テキスト ボックス 13"/>
          <p:cNvSpPr txBox="1"/>
          <p:nvPr/>
        </p:nvSpPr>
        <p:spPr>
          <a:xfrm>
            <a:off x="544966" y="2047859"/>
            <a:ext cx="1107996" cy="369332"/>
          </a:xfrm>
          <a:prstGeom prst="rect">
            <a:avLst/>
          </a:prstGeom>
          <a:noFill/>
        </p:spPr>
        <p:txBody>
          <a:bodyPr wrap="none" rtlCol="0">
            <a:spAutoFit/>
          </a:bodyPr>
          <a:lstStyle/>
          <a:p>
            <a:r>
              <a:rPr kumimoji="1" lang="ja-JP" altLang="en-US" smtClean="0"/>
              <a:t>元データ</a:t>
            </a:r>
            <a:endParaRPr kumimoji="1" lang="ja-JP" altLang="en-US"/>
          </a:p>
        </p:txBody>
      </p:sp>
      <p:sp>
        <p:nvSpPr>
          <p:cNvPr id="15" name="正方形/長方形 14"/>
          <p:cNvSpPr/>
          <p:nvPr/>
        </p:nvSpPr>
        <p:spPr>
          <a:xfrm>
            <a:off x="7342705" y="2234451"/>
            <a:ext cx="1696298" cy="369332"/>
          </a:xfrm>
          <a:prstGeom prst="rect">
            <a:avLst/>
          </a:prstGeom>
        </p:spPr>
        <p:txBody>
          <a:bodyPr wrap="none">
            <a:spAutoFit/>
          </a:bodyPr>
          <a:lstStyle/>
          <a:p>
            <a:r>
              <a:rPr lang="en-US" altLang="ja-JP" smtClean="0"/>
              <a:t>aaaabbbbccce...</a:t>
            </a:r>
            <a:endParaRPr lang="ja-JP" altLang="en-US"/>
          </a:p>
        </p:txBody>
      </p:sp>
      <p:sp>
        <p:nvSpPr>
          <p:cNvPr id="16" name="正方形/長方形 15"/>
          <p:cNvSpPr/>
          <p:nvPr/>
        </p:nvSpPr>
        <p:spPr>
          <a:xfrm>
            <a:off x="7347514" y="2910202"/>
            <a:ext cx="1691489" cy="369332"/>
          </a:xfrm>
          <a:prstGeom prst="rect">
            <a:avLst/>
          </a:prstGeom>
        </p:spPr>
        <p:txBody>
          <a:bodyPr wrap="none">
            <a:spAutoFit/>
          </a:bodyPr>
          <a:lstStyle/>
          <a:p>
            <a:r>
              <a:rPr lang="en-US" altLang="ja-JP" smtClean="0"/>
              <a:t>cccdddaaadaa...</a:t>
            </a:r>
            <a:endParaRPr lang="ja-JP" altLang="en-US"/>
          </a:p>
        </p:txBody>
      </p:sp>
      <p:sp>
        <p:nvSpPr>
          <p:cNvPr id="17" name="正方形/長方形 16"/>
          <p:cNvSpPr/>
          <p:nvPr/>
        </p:nvSpPr>
        <p:spPr>
          <a:xfrm>
            <a:off x="7372360" y="3639528"/>
            <a:ext cx="1636987" cy="369332"/>
          </a:xfrm>
          <a:prstGeom prst="rect">
            <a:avLst/>
          </a:prstGeom>
        </p:spPr>
        <p:txBody>
          <a:bodyPr wrap="none">
            <a:spAutoFit/>
          </a:bodyPr>
          <a:lstStyle/>
          <a:p>
            <a:r>
              <a:rPr lang="en-US" altLang="ja-JP" smtClean="0"/>
              <a:t>addbaeeggdd...</a:t>
            </a:r>
            <a:endParaRPr lang="ja-JP" altLang="en-US"/>
          </a:p>
        </p:txBody>
      </p:sp>
    </p:spTree>
    <p:extLst>
      <p:ext uri="{BB962C8B-B14F-4D97-AF65-F5344CB8AC3E}">
        <p14:creationId xmlns:p14="http://schemas.microsoft.com/office/powerpoint/2010/main" val="404982681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19584</TotalTime>
  <Words>899</Words>
  <Application>Microsoft Office PowerPoint</Application>
  <PresentationFormat>画面に合わせる (4:3)</PresentationFormat>
  <Paragraphs>432</Paragraphs>
  <Slides>16</Slides>
  <Notes>10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16</vt:i4>
      </vt:variant>
    </vt:vector>
  </HeadingPairs>
  <TitlesOfParts>
    <vt:vector size="25" baseType="lpstr">
      <vt:lpstr>ＭＳ Ｐゴシック</vt:lpstr>
      <vt:lpstr>游ゴシック</vt:lpstr>
      <vt:lpstr>游ゴシック Light</vt:lpstr>
      <vt:lpstr>Arial</vt:lpstr>
      <vt:lpstr>Calibri</vt:lpstr>
      <vt:lpstr>Calibri Light</vt:lpstr>
      <vt:lpstr>Cambria Math</vt:lpstr>
      <vt:lpstr>Tahoma</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圧縮率と再圧縮率の関係</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PRDC(Pattern Representation on Data Compression)</dc:title>
  <dc:creator>T U</dc:creator>
  <cp:lastModifiedBy>T U</cp:lastModifiedBy>
  <cp:revision>41</cp:revision>
  <cp:lastPrinted>2017-01-25T11:29:02Z</cp:lastPrinted>
  <dcterms:created xsi:type="dcterms:W3CDTF">2017-01-11T03:13:28Z</dcterms:created>
  <dcterms:modified xsi:type="dcterms:W3CDTF">2017-01-25T17:50:36Z</dcterms:modified>
</cp:coreProperties>
</file>