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2996F-330E-4255-A356-E53E96D8B137}" v="15" dt="2023-06-30T13:35:08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65145-0B6E-43FC-A326-69EBADDF2C6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9D108-1A66-4E47-BE20-33CA3711F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34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Convultionnal</a:t>
            </a:r>
            <a:r>
              <a:rPr lang="fr-FR" dirty="0"/>
              <a:t> Neural Network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9D108-1A66-4E47-BE20-33CA3711F0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50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la base : pas de </a:t>
            </a:r>
            <a:r>
              <a:rPr lang="fr-FR" dirty="0" err="1"/>
              <a:t>filters</a:t>
            </a:r>
            <a:r>
              <a:rPr lang="fr-FR" dirty="0"/>
              <a:t>=16 + moins de lignes dropout/</a:t>
            </a:r>
            <a:r>
              <a:rPr lang="fr-FR" dirty="0" err="1"/>
              <a:t>flatten</a:t>
            </a:r>
            <a:endParaRPr lang="fr-FR" dirty="0"/>
          </a:p>
          <a:p>
            <a:r>
              <a:rPr lang="fr-FR" dirty="0"/>
              <a:t>En gros, un modèle moins profond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9D108-1A66-4E47-BE20-33CA3711F05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44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Surajustement : modèle qui va trop dans les détails lors de son apprentissage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9D108-1A66-4E47-BE20-33CA3711F05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14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5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7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7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8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8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1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4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3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6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23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E0538-A5D6-49A2-9670-FE35FFB7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3" r="-1" b="3718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A2E510-0769-3E9C-71D4-4006F21B8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fr-FR" sz="4800" dirty="0"/>
              <a:t>Robot cueilleur de fruits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259527-CAD5-142E-2E0B-49A9C44B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fr-FR" dirty="0"/>
              <a:t>Projet de Deep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59506-225F-7F75-219E-85F5386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EAD65-CB33-12ED-0CC1-726399DD0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Graphique </a:t>
            </a:r>
            <a:r>
              <a:rPr lang="fr-FR" i="1" dirty="0" err="1"/>
              <a:t>loss</a:t>
            </a:r>
            <a:endParaRPr lang="fr-FR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8362536A-CD3B-0673-E663-F007E46065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1910974"/>
              </p:ext>
            </p:extLst>
          </p:nvPr>
        </p:nvGraphicFramePr>
        <p:xfrm>
          <a:off x="1590675" y="2989263"/>
          <a:ext cx="442595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975">
                  <a:extLst>
                    <a:ext uri="{9D8B030D-6E8A-4147-A177-3AD203B41FA5}">
                      <a16:colId xmlns:a16="http://schemas.microsoft.com/office/drawing/2014/main" val="1118577709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56609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2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Apprend efficacement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 du mal à généraliser les connaissances apprises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62032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A0F4CE-C6BA-A620-44D9-0DAD28797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Graphique </a:t>
            </a:r>
            <a:r>
              <a:rPr lang="fr-FR" i="1" dirty="0" err="1"/>
              <a:t>accuracy</a:t>
            </a:r>
            <a:endParaRPr lang="fr-FR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BFD6A299-F39A-9347-F5B2-FEDB93A514D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76496662"/>
              </p:ext>
            </p:extLst>
          </p:nvPr>
        </p:nvGraphicFramePr>
        <p:xfrm>
          <a:off x="6686550" y="2989263"/>
          <a:ext cx="442595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975">
                  <a:extLst>
                    <a:ext uri="{9D8B030D-6E8A-4147-A177-3AD203B41FA5}">
                      <a16:colId xmlns:a16="http://schemas.microsoft.com/office/drawing/2014/main" val="3598009702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952822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6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Précision élevée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Manque de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01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67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9839D-BFC0-8BA9-8AAA-6D4E6E12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8C704-B639-473B-FC54-74BA91F8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correct mais avec des signes de surajustement :</a:t>
            </a:r>
          </a:p>
          <a:p>
            <a:pPr lvl="1"/>
            <a:r>
              <a:rPr lang="fr-FR" dirty="0"/>
              <a:t>Perf. élevées en entrainement</a:t>
            </a:r>
          </a:p>
          <a:p>
            <a:pPr lvl="1"/>
            <a:r>
              <a:rPr lang="fr-FR" dirty="0"/>
              <a:t>Perf. plus faibles sur la validation</a:t>
            </a:r>
          </a:p>
          <a:p>
            <a:r>
              <a:rPr lang="fr-FR" dirty="0"/>
              <a:t>Ajustements envisageables :</a:t>
            </a:r>
          </a:p>
          <a:p>
            <a:pPr lvl="1"/>
            <a:r>
              <a:rPr lang="fr-FR" dirty="0"/>
              <a:t>Baisse d’</a:t>
            </a:r>
            <a:r>
              <a:rPr lang="fr-FR" dirty="0" err="1"/>
              <a:t>epochs</a:t>
            </a:r>
            <a:endParaRPr lang="fr-FR" dirty="0"/>
          </a:p>
          <a:p>
            <a:pPr lvl="1"/>
            <a:r>
              <a:rPr lang="fr-FR" dirty="0"/>
              <a:t>Moins de MaxPooling2D</a:t>
            </a:r>
          </a:p>
        </p:txBody>
      </p:sp>
    </p:spTree>
    <p:extLst>
      <p:ext uri="{BB962C8B-B14F-4D97-AF65-F5344CB8AC3E}">
        <p14:creationId xmlns:p14="http://schemas.microsoft.com/office/powerpoint/2010/main" val="364072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89F00-4A02-B4B1-894C-F853C6EA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manuels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4CD9F8-09E4-0FFA-40C3-15C69856B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Simulation d’une condition réelle</a:t>
            </a:r>
          </a:p>
        </p:txBody>
      </p:sp>
    </p:spTree>
    <p:extLst>
      <p:ext uri="{BB962C8B-B14F-4D97-AF65-F5344CB8AC3E}">
        <p14:creationId xmlns:p14="http://schemas.microsoft.com/office/powerpoint/2010/main" val="93254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0B04E-98D4-4301-C024-9DA5C30A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Tests manuels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19332D-AF90-BE25-98EE-9316B51A0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2160016"/>
            <a:ext cx="3603625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dirty="0"/>
              <a:t>Dossiers d’images comme celle ici présente.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dirty="0"/>
              <a:t>Présentation au modèle de celles-ci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dirty="0"/>
              <a:t>Prédiction du type de fruit qu’elles contiennent</a:t>
            </a:r>
          </a:p>
        </p:txBody>
      </p:sp>
      <p:pic>
        <p:nvPicPr>
          <p:cNvPr id="7" name="Espace réservé du contenu 6" descr="Une image contenant arbre, fruit, arbre fruitier, plein air&#10;&#10;Description générée automatiquement">
            <a:extLst>
              <a:ext uri="{FF2B5EF4-FFF2-40B4-BE49-F238E27FC236}">
                <a16:creationId xmlns:a16="http://schemas.microsoft.com/office/drawing/2014/main" id="{85E96AFF-53A7-869C-7E8F-AC90960E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" b="27802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8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E291022-6816-1E11-B380-A3E29A2B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manuels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724742-97C6-339F-EE91-53E8DA8E5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les 103 images utilisées, seule une petite poignée est détectée correctement.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64EB1EF-1B5A-F4D1-AC4F-F4F2E6A7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3" y="1148191"/>
            <a:ext cx="5969711" cy="525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F279F-66CC-F8DF-83A0-3844A355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00764-19B6-D06A-F91F-115AC1D2A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But à atteindre et moyens d’y parvenir</a:t>
            </a:r>
          </a:p>
        </p:txBody>
      </p:sp>
    </p:spTree>
    <p:extLst>
      <p:ext uri="{BB962C8B-B14F-4D97-AF65-F5344CB8AC3E}">
        <p14:creationId xmlns:p14="http://schemas.microsoft.com/office/powerpoint/2010/main" val="224284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6CF22-AFF0-749A-6EC7-2F3098EC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2D549-BB81-F8AF-B703-E7A41A33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Développer un modèle neuronal qui détermine la nature du fruit qu’il voit</a:t>
            </a:r>
          </a:p>
          <a:p>
            <a:r>
              <a:rPr lang="fr-FR" dirty="0"/>
              <a:t>Démontrer sa pertinence</a:t>
            </a:r>
          </a:p>
          <a:p>
            <a:r>
              <a:rPr lang="fr-FR" dirty="0"/>
              <a:t>L’exporter pour une utilisation externe</a:t>
            </a:r>
          </a:p>
        </p:txBody>
      </p:sp>
    </p:spTree>
    <p:extLst>
      <p:ext uri="{BB962C8B-B14F-4D97-AF65-F5344CB8AC3E}">
        <p14:creationId xmlns:p14="http://schemas.microsoft.com/office/powerpoint/2010/main" val="334538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126AC080-296F-3988-6273-D400EDE970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4" r="28142"/>
          <a:stretch/>
        </p:blipFill>
        <p:spPr bwMode="auto">
          <a:xfrm>
            <a:off x="3048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8376D1-D1E8-AABC-CE71-6401CB9B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780775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Problématique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DDC40B-3DAA-FBC0-4482-1FA7F0CD2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2160016"/>
            <a:ext cx="3780775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u="sng" dirty="0"/>
              <a:t>Fruits360</a:t>
            </a:r>
            <a:r>
              <a:rPr lang="fr-FR" dirty="0"/>
              <a:t> : un </a:t>
            </a:r>
            <a:r>
              <a:rPr lang="fr-FR" dirty="0" err="1"/>
              <a:t>dataset</a:t>
            </a:r>
            <a:r>
              <a:rPr lang="fr-FR" dirty="0"/>
              <a:t> de dizaines de milliers de photos de fruits sur </a:t>
            </a:r>
            <a:r>
              <a:rPr lang="fr-FR" dirty="0" err="1"/>
              <a:t>Kaggle</a:t>
            </a:r>
            <a:endParaRPr lang="fr-FR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dirty="0"/>
              <a:t>Images labellisées et séparées dans des dossiers </a:t>
            </a:r>
            <a:r>
              <a:rPr lang="fr-FR" i="1" dirty="0"/>
              <a:t>Train</a:t>
            </a:r>
            <a:r>
              <a:rPr lang="fr-FR" dirty="0"/>
              <a:t> et </a:t>
            </a:r>
            <a:r>
              <a:rPr lang="fr-FR" i="1" dirty="0" err="1"/>
              <a:t>Testing</a:t>
            </a:r>
            <a:endParaRPr lang="fr-FR" i="1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48BCD-5352-5EFD-DC9B-A9C17FE5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opératoire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74C004-3F0D-88EA-A4C0-DBCE06C35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qui a été accompli afin de répondre à la problématique</a:t>
            </a:r>
          </a:p>
        </p:txBody>
      </p:sp>
    </p:spTree>
    <p:extLst>
      <p:ext uri="{BB962C8B-B14F-4D97-AF65-F5344CB8AC3E}">
        <p14:creationId xmlns:p14="http://schemas.microsoft.com/office/powerpoint/2010/main" val="313010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BA75B-26AC-241E-DDA4-48EDE51C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opératoire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55E13CA3-78A2-A40E-5229-3BF517F4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50589"/>
            <a:ext cx="9486690" cy="3926152"/>
          </a:xfrm>
        </p:spPr>
        <p:txBody>
          <a:bodyPr/>
          <a:lstStyle/>
          <a:p>
            <a:r>
              <a:rPr lang="fr-FR" dirty="0"/>
              <a:t>Mise en place d’un CNN</a:t>
            </a:r>
          </a:p>
          <a:p>
            <a:r>
              <a:rPr lang="fr-FR" dirty="0"/>
              <a:t>4 couches avec filtrage progressif</a:t>
            </a:r>
          </a:p>
          <a:p>
            <a:r>
              <a:rPr lang="fr-FR" dirty="0"/>
              <a:t>Nombre de sorties équivalent au nombre de types de fruits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43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356F0-D56F-3C64-3A1B-1A827CA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opératoire</a:t>
            </a:r>
          </a:p>
        </p:txBody>
      </p:sp>
      <p:pic>
        <p:nvPicPr>
          <p:cNvPr id="5" name="Espace réservé du contenu 4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359A9665-0688-F120-78E4-65CE3DEC2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86" y="1241628"/>
            <a:ext cx="7626284" cy="5545686"/>
          </a:xfrm>
        </p:spPr>
      </p:pic>
    </p:spTree>
    <p:extLst>
      <p:ext uri="{BB962C8B-B14F-4D97-AF65-F5344CB8AC3E}">
        <p14:creationId xmlns:p14="http://schemas.microsoft.com/office/powerpoint/2010/main" val="340795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80B6E-8DBA-1311-99D8-D724064A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5938E4-F307-5782-F4BE-AF24E8115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qui a été obtenu après entrainement du modèle</a:t>
            </a:r>
          </a:p>
        </p:txBody>
      </p:sp>
    </p:spTree>
    <p:extLst>
      <p:ext uri="{BB962C8B-B14F-4D97-AF65-F5344CB8AC3E}">
        <p14:creationId xmlns:p14="http://schemas.microsoft.com/office/powerpoint/2010/main" val="193432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24044-8851-E49A-6186-1728D6CD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982B21-45AC-5857-B371-CF950B5B49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20" y="2160588"/>
            <a:ext cx="7911660" cy="392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78864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63B22"/>
      </a:dk2>
      <a:lt2>
        <a:srgbClr val="E8E2E2"/>
      </a:lt2>
      <a:accent1>
        <a:srgbClr val="20B3AE"/>
      </a:accent1>
      <a:accent2>
        <a:srgbClr val="14B66D"/>
      </a:accent2>
      <a:accent3>
        <a:srgbClr val="21B835"/>
      </a:accent3>
      <a:accent4>
        <a:srgbClr val="43B814"/>
      </a:accent4>
      <a:accent5>
        <a:srgbClr val="84AF1F"/>
      </a:accent5>
      <a:accent6>
        <a:srgbClr val="B4A114"/>
      </a:accent6>
      <a:hlink>
        <a:srgbClr val="618D2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37ac8b9-9672-40ce-a35f-10418d58e91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4D6DF7A7008E4DA02599652D9A5ED9" ma:contentTypeVersion="14" ma:contentTypeDescription="Create a new document." ma:contentTypeScope="" ma:versionID="5a7a5f360ba35aae8d055ef547d29da1">
  <xsd:schema xmlns:xsd="http://www.w3.org/2001/XMLSchema" xmlns:xs="http://www.w3.org/2001/XMLSchema" xmlns:p="http://schemas.microsoft.com/office/2006/metadata/properties" xmlns:ns3="3a4a5888-3074-4424-a633-816c824e3add" xmlns:ns4="437ac8b9-9672-40ce-a35f-10418d58e918" targetNamespace="http://schemas.microsoft.com/office/2006/metadata/properties" ma:root="true" ma:fieldsID="75de0d6e1060344a7f6f7e84c86d9d49" ns3:_="" ns4:_="">
    <xsd:import namespace="3a4a5888-3074-4424-a633-816c824e3add"/>
    <xsd:import namespace="437ac8b9-9672-40ce-a35f-10418d58e9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a5888-3074-4424-a633-816c824e3a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ac8b9-9672-40ce-a35f-10418d58e9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44A805-1765-48B4-9B13-9D5B23F6DAB8}">
  <ds:schemaRefs>
    <ds:schemaRef ds:uri="http://www.w3.org/XML/1998/namespace"/>
    <ds:schemaRef ds:uri="http://schemas.openxmlformats.org/package/2006/metadata/core-properties"/>
    <ds:schemaRef ds:uri="3a4a5888-3074-4424-a633-816c824e3add"/>
    <ds:schemaRef ds:uri="437ac8b9-9672-40ce-a35f-10418d58e918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F2C0FB-E965-43C3-B33F-BE78EE383F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ADA2A-6C09-4E41-B7AC-BFFD72F61C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4a5888-3074-4424-a633-816c824e3add"/>
    <ds:schemaRef ds:uri="437ac8b9-9672-40ce-a35f-10418d58e9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249</Words>
  <Application>Microsoft Office PowerPoint</Application>
  <PresentationFormat>Grand écran</PresentationFormat>
  <Paragraphs>54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Neue Haas Grotesk Text Pro</vt:lpstr>
      <vt:lpstr>InterweaveVTI</vt:lpstr>
      <vt:lpstr>Robot cueilleur de fruits</vt:lpstr>
      <vt:lpstr>Problématique</vt:lpstr>
      <vt:lpstr>Problématique</vt:lpstr>
      <vt:lpstr>Problématique</vt:lpstr>
      <vt:lpstr>Mode opératoire</vt:lpstr>
      <vt:lpstr>Mode opératoire</vt:lpstr>
      <vt:lpstr>Mode opératoire</vt:lpstr>
      <vt:lpstr>Résultats</vt:lpstr>
      <vt:lpstr>Résultats</vt:lpstr>
      <vt:lpstr>Résultats</vt:lpstr>
      <vt:lpstr>Résultats</vt:lpstr>
      <vt:lpstr>Tests manuels</vt:lpstr>
      <vt:lpstr>Tests manuels</vt:lpstr>
      <vt:lpstr>Tests manuels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TARHOULT</dc:creator>
  <cp:lastModifiedBy>Mehdi TARHOULT</cp:lastModifiedBy>
  <cp:revision>2</cp:revision>
  <dcterms:created xsi:type="dcterms:W3CDTF">2023-06-30T08:08:52Z</dcterms:created>
  <dcterms:modified xsi:type="dcterms:W3CDTF">2023-06-30T17:08:34Z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0x0101004E4D6DF7A7008E4DA02599652D9A5ED9</vt:lpwstr>
  </property>
</Properties>
</file>