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://www.sthda.com/english/wiki/chi-square-goodness-of-fit-test-in-r" TargetMode="External" /><Relationship Id="rId3" Type="http://schemas.openxmlformats.org/officeDocument/2006/relationships/hyperlink" Target="http://www.sthda.com/english/wiki/wiki.php?title=chi-square-test-of-independence-in-r" TargetMode="External" /><Relationship Id="rId4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://www.sthda.com/english/wiki/two-proportions-z-test-in-r" TargetMode="External" /><Relationship Id="rId3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exploratory-data-analysis.html#cat-cont" TargetMode="External" /><Relationship Id="rId3" Type="http://schemas.openxmlformats.org/officeDocument/2006/relationships/hyperlink" Target="https://learningstatisticswithr.com/book/chisquare.html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Nurse Survey EDA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Condom Use vs. Sexual Partners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Condom Use vs. Total Sexual Partners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x 3
  CU_lastSex sexparttot     n
  &lt;fct&gt;      &lt;chr&gt;      &lt;int&gt;
1 0          1              7
2 0          2+            32
3 1          1             16
4 1          2+            65</a:t>
            </a:r>
          </a:p>
        </p:txBody>
      </p:sp>
      <p:pic>
        <p:nvPicPr>
          <p:cNvPr descr="EDA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Condom Use vs. App Sexual Parnters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5 x 3
  CU_lastSex sexpartapp     n
  &lt;fct&gt;      &lt;chr&gt;      &lt;int&gt;
1 0          0             12
2 0          1             24
3 1          0             21
4 1          1             42
5 1          2+             2</a:t>
            </a:r>
          </a:p>
        </p:txBody>
      </p:sp>
      <p:pic>
        <p:nvPicPr>
          <p:cNvPr descr="EDA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  <p:pic>
        <p:nvPicPr>
          <p:cNvPr descr="EDA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4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4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42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 Squared Tests: Condom Use vs. App Sexual Partners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5 x 3
  CU_lastSex sexpartapp     n
       &lt;dbl&gt; &lt;chr&gt;      &lt;int&gt;
1          0 0             12
2          0 1             24
3          1 0             21
4          1 1             42
5          1 2+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   0  1 2+
0 12 24  0
1 21 42  2</a:t>
            </a:r>
          </a:p>
          <a:p>
            <a:pPr lvl="0" indent="0">
              <a:buNone/>
            </a:pPr>
            <a:r>
              <a:rPr>
                <a:latin typeface="Courier"/>
              </a:rPr>
              <a:t>   0  1 7 8
0 12 24 0 0
1 21 42 1 1</a:t>
            </a:r>
          </a:p>
          <a:p>
            <a:pPr lvl="0" indent="0">
              <a:buNone/>
            </a:pPr>
            <a:r>
              <a:rPr>
                <a:latin typeface="Courier"/>
              </a:rPr>
              <a:t>
    Pearson's Chi-squared test
data:  data_cuapp
X-squared = 1.1301, df = 2, p-value = 0.5683</a:t>
            </a:r>
          </a:p>
          <a:p>
            <a:pPr lvl="0" indent="0">
              <a:buNone/>
            </a:pPr>
            <a:r>
              <a:rPr>
                <a:latin typeface="Courier"/>
              </a:rPr>
              <a:t>   0  1 2+
0 12 24  0
1 21 42  2</a:t>
            </a:r>
          </a:p>
          <a:p>
            <a:pPr lvl="0" indent="0">
              <a:buNone/>
            </a:pPr>
            <a:r>
              <a:rPr>
                <a:latin typeface="Courier"/>
              </a:rPr>
              <a:t>      0     1   2+
0 11.76 23.52 0.71
1 21.24 42.48 1.29</a:t>
            </a:r>
          </a:p>
          <a:p>
            <a:pPr lvl="0" indent="0">
              <a:buNone/>
            </a:pPr>
            <a:r>
              <a:rPr>
                <a:latin typeface="Courier"/>
              </a:rPr>
              <a:t>[1] "Crtical Value of 95% Chi Square with 2 DOF:"</a:t>
            </a:r>
          </a:p>
          <a:p>
            <a:pPr lvl="0" indent="0">
              <a:buNone/>
            </a:pPr>
            <a:r>
              <a:rPr>
                <a:latin typeface="Courier"/>
              </a:rPr>
              <a:t>[1] 7.377759</a:t>
            </a:r>
          </a:p>
          <a:p>
            <a:pPr lvl="0" indent="0" marL="0">
              <a:buNone/>
            </a:pPr>
            <a:r>
              <a:rPr/>
              <a:t>The chisq test returns:</a:t>
            </a:r>
          </a:p>
          <a:p>
            <a:pPr lvl="0" indent="0" marL="0">
              <a:buNone/>
            </a:pPr>
            <a:r>
              <a:rPr b="1"/>
              <a:t>Statistic:</a:t>
            </a:r>
            <a:r>
              <a:rPr/>
              <a:t> the value the chi-squared test statistic. parameter: the degrees of freedom p.value: the p-value of the test observed: the observed count expected: the expected count</a:t>
            </a:r>
          </a:p>
          <a:p>
            <a:pPr lvl="0" indent="0" marL="0">
              <a:buNone/>
            </a:pPr>
            <a:r>
              <a:rPr/>
              <a:t>P value less than 0.05 and a chi-squared value higher than the critical value reject null hypothesis that there is no relationship.</a:t>
            </a:r>
          </a:p>
          <a:p>
            <a:pPr lvl="0" indent="0" marL="0">
              <a:buNone/>
            </a:pPr>
            <a:r>
              <a:rPr/>
              <a:t>Sources: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http://www.sthda.com/english/wiki/chi-square-goodness-of-fit-test-in-r</a:t>
            </a:r>
            <a:r>
              <a:rPr/>
              <a:t> </a:t>
            </a:r>
            <a:r>
              <a:rPr>
                <a:hlinkClick r:id="rId3"/>
              </a:rPr>
              <a:t>http://www.sthda.com/english/wiki/wiki.php?title=chi-square-test-of-independence-in-r</a:t>
            </a:r>
          </a:p>
        </p:txBody>
      </p:sp>
      <p:pic>
        <p:nvPicPr>
          <p:cNvPr descr="EDA_files/figure-pptx/unnamed-chunk-50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50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Positive residuals are in blue.</a:t>
            </a:r>
          </a:p>
          <a:p>
            <a:pPr lvl="0" indent="0" marL="0">
              <a:buNone/>
            </a:pPr>
            <a:r>
              <a:rPr/>
              <a:t>Positive values in cells specify an attraction (positive association) between the corresponding row and column variables.</a:t>
            </a:r>
          </a:p>
          <a:p>
            <a:pPr lvl="0" indent="0" marL="0">
              <a:buNone/>
            </a:pPr>
            <a:r>
              <a:rPr/>
              <a:t>Negative residuals are in red.</a:t>
            </a:r>
          </a:p>
          <a:p>
            <a:pPr lvl="0" indent="0" marL="0">
              <a:buNone/>
            </a:pPr>
            <a:r>
              <a:rPr/>
              <a:t>This implies a repulsion (negative association) between the corresponding row and column variables.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Z Proportion and Chi Squared Tests: UT Health Services vs. Total Partners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that, for 2 x 2 table, the standard chi-square test in chisq.test() is exactly equivalent to prop.test() but it works with data in matrix form.</a:t>
            </a:r>
          </a:p>
          <a:p>
            <a:pPr lvl="0" indent="0" marL="0">
              <a:buNone/>
            </a:pPr>
            <a:r>
              <a:rPr/>
              <a:t>Source: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http://www.sthda.com/english/wiki/two-proportions-z-test-in-r</a:t>
            </a:r>
          </a:p>
          <a:p>
            <a:pPr lvl="0" indent="0">
              <a:buNone/>
            </a:pPr>
            <a:r>
              <a:rPr>
                <a:latin typeface="Courier"/>
              </a:rPr>
              <a:t>   1 2+
0 15 41
1  8 57</a:t>
            </a:r>
          </a:p>
          <a:p>
            <a:pPr lvl="0" indent="0" marL="0">
              <a:buNone/>
            </a:pPr>
            <a:r>
              <a:rPr/>
              <a:t>Shows that the proportion test for a 2 x 2 table is the same as a Pearson Chi Squared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2-sample test for equality of proportions with continuity correction
data:  as.matrix(data_hctot)
X-squared = 3.2095, df = 1, p-value = 0.07321
alternative hypothesis: two.sided
95 percent confidence interval:
 -0.01266383  0.30222427
sample estimates:
   prop 1    prop 2 
0.2678571 0.1230769 </a:t>
            </a:r>
          </a:p>
          <a:p>
            <a:pPr lvl="0" indent="0">
              <a:buNone/>
            </a:pPr>
            <a:r>
              <a:rPr>
                <a:latin typeface="Courier"/>
              </a:rPr>
              <a:t>
    Pearson's Chi-squared test with Yates' continuity correction
data:  data_hctot
X-squared = 3.2095, df = 1, p-value = 0.07321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of Sex vs. Race, Age, and More EDA Plots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27 x 3
   Or_VagAnal Race      n
   &lt;fct&gt;      &lt;fct&gt; &lt;int&gt;
 1 0          2         1
 2 0          4         1
 3 0          7         1
 4 1          1         2
 5 1          2         3
 6 1          3         3
 7 1          4         2
 8 1          5         1
 9 1          7         3
10 2          1         8
# ... with 17 more rows</a:t>
            </a:r>
          </a:p>
        </p:txBody>
      </p:sp>
      <p:pic>
        <p:nvPicPr>
          <p:cNvPr descr="EDA_files/figure-pptx/unnamed-chunk-5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Packages</a:t>
            </a:r>
          </a:p>
          <a:p>
            <a:pPr lvl="0" indent="0" marL="0">
              <a:buNone/>
            </a:pPr>
            <a:r>
              <a:rPr/>
              <a:t>Some Sources: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https://r4ds.had.co.nz/exploratory-data-analysis.html#cat-cont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https://learningstatisticswithr.com/book/chisquare.html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Import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122 x 51
   ResponseID   Age Race  Rel_stat Gen_id Geographic Acad_stat Sex_ori
        &lt;dbl&gt; &lt;dbl&gt; &lt;fct&gt; &lt;fct&gt;    &lt;fct&gt;  &lt;fct&gt;      &lt;fct&gt;     &lt;fct&gt;  
 1   57260650    20 4     1        2      3          3         1      
 2   57262669    NA 7     1        2      1          3         1      
 3   57262726    NA 4     1        2      2          2         1      
 4   57263988    18 4     1        2      2          1         3      
 5   57285198    18 4     1        2      2          1         1      
 6   57294490    NA 3     1        2      1          1         1      
 7   57299745    27 2     2        2      3          5         1      
 8   57344567    19 2     1        3      3          2         4      
 9   57353650    18 2     1        2      1          1         1      
10   58055650    18 4     1        2      1          1         2      
# ... with 112 more rows, and 43 more variables: Or_VagAnal &lt;fct&gt;,
#   Age_1stSex &lt;fct&gt;, SexPar_PYr &lt;fct&gt;, CU_lastSex &lt;fct&gt;, SubUse_lastSex &lt;fct&gt;,
#   CUfreq_Osex &lt;fct&gt;, CUfreq_Vsex &lt;fct&gt;, CUfreq_Asex &lt;fct&gt;, SEXpar_P6mo &lt;fct&gt;,
#   CU_BFGF &lt;fct&gt;, CUmultisex_oral &lt;fct&gt;, CUmultisex_vag &lt;fct&gt;,
#   CUmultisex_anal &lt;fct&gt;, CU_OsexFWB &lt;fct&gt;, CU_VsexFWB &lt;fct&gt;,
#   CU_AsexFWB &lt;fct&gt;, CU_OsexHkup &lt;fct&gt;, CU_VsexHkup &lt;fct&gt;, CU_AsexHkup &lt;fct&gt;,
#   Respon_CU &lt;fct&gt;, Discuss_CU &lt;fct&gt;, CU_uncomf &lt;fct&gt;,
#   C_break_slips_unrely &lt;fct&gt;, C_pleasant &lt;fct&gt;, C_dontprotectSTI &lt;fct&gt;,
#   CU_preventspots &lt;fct&gt;, Prefer_planB &lt;fct&gt;, partnerCU_Noshame &lt;fct&gt;,
#   CU_intentions &lt;fct&gt;, DoNotlike_C &lt;fct&gt;, Noshame_askCU &lt;fct&gt;,
#   CU_interuptFlow &lt;fct&gt;, CU_prevPreg0STIs &lt;fct&gt;, raw_sexBetr &lt;fct&gt;,
#   Preg_STI_worry &lt;fct&gt;, STI_HIVtest &lt;fct&gt;, Pos_STIHIV &lt;fct&gt;,
#   Freq_STItest &lt;fct&gt;, Last_STItest_A &lt;fct&gt;, UTHC_aware &lt;fct&gt;,
#   UTHC_serv &lt;fct&gt;, TOT_Sexpart &lt;fct&gt;, SexPart_APP &lt;fct&gt;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6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6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6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_files/figure-pptx/unnamed-chunk-6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 of Sex vs. Condom Use vs. Substance 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5 x 3
  SubUse_lastSex CU_lastSex     n
  &lt;fct&gt;          &lt;fct&gt;      &lt;int&gt;
1 0              0             34
2 0              1             45
3 1              0              5
4 1              1             37
5 1              &lt;NA&gt;           1</a:t>
            </a:r>
          </a:p>
        </p:txBody>
      </p:sp>
      <p:pic>
        <p:nvPicPr>
          <p:cNvPr descr="EDA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STI vs. Condom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 x 3
  CU_lastSex Pos_STIHIV     n
  &lt;fct&gt;      &lt;fct&gt;      &lt;int&gt;
1 0          1              1
2 0          2              2
3 0          3              3
4 0          4             33
5 1          1              6
6 1          2             12
7 1          3             11
8 1          4             53
9 &lt;NA&gt;       2              1</a:t>
            </a:r>
          </a:p>
        </p:txBody>
      </p:sp>
      <p:pic>
        <p:nvPicPr>
          <p:cNvPr descr="EDA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Prefer Plan B vs. Condom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7 x 3
  Prefer_planB CU_lastSex     n
  &lt;fct&gt;        &lt;fct&gt;      &lt;int&gt;
1 0            0             15
2 0            1             36
3 1            0             22
4 1            1             44
5 1            &lt;NA&gt;           1
6 &lt;NA&gt;         0              2
7 &lt;NA&gt;         1              2</a:t>
            </a:r>
          </a:p>
        </p:txBody>
      </p:sp>
      <p:pic>
        <p:nvPicPr>
          <p:cNvPr descr="EDA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22 x 3
   TOT_Sexpart SexPart_APP     n
   &lt;fct&gt;       &lt;fct&gt;       &lt;int&gt;
 1 1           0              14
 2 1           1               7
 3 1           &lt;NA&gt;            2
 4 2           0               9
 5 2           1              11
 6 2           &lt;NA&gt;            1
 7 3           0               3
 8 3           1              17
 9 3           &lt;NA&gt;            9
10 4           0               1
# ... with 12 more rows</a:t>
            </a:r>
          </a:p>
        </p:txBody>
      </p:sp>
      <p:pic>
        <p:nvPicPr>
          <p:cNvPr descr="EDA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UT Services vs Sex Partners vs. App Sex Partners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35 x 4
   UTHC_serv SexPart_APP TOT_Sexpart     n
   &lt;fct&gt;     &lt;fct&gt;       &lt;fct&gt;       &lt;int&gt;
 1 0         0           1              10
 2 0         0           2               7
 3 0         0           3               3
 4 0         0           5               1
 5 0         0           7               3
 6 0         0           &lt;NA&gt;            1
 7 0         1           1               3
 8 0         1           2               1
 9 0         1           3               3
10 0         1           4               4
# ... with 25 more rows</a:t>
            </a:r>
          </a:p>
        </p:txBody>
      </p:sp>
      <p:pic>
        <p:nvPicPr>
          <p:cNvPr descr="EDA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UT Health Services vs. Sexual Partners on App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x 3
  UTHC_serv sexpartapp     n
  &lt;fct&gt;     &lt;chr&gt;      &lt;int&gt;
1 0         0             18
2 0         1             21
3 0         2+             1
4 1         0              5
5 1         1             34
6 1         2+             1</a:t>
            </a:r>
          </a:p>
        </p:txBody>
      </p:sp>
      <p:pic>
        <p:nvPicPr>
          <p:cNvPr descr="EDA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UT Health Services vs. Total Partners on App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x 3
  UTHC_serv sexparttot     n
  &lt;fct&gt;     &lt;chr&gt;      &lt;int&gt;
1 0         1             15
2 0         2+            41
3 1         1              8
4 1         2+            57</a:t>
            </a:r>
          </a:p>
        </p:txBody>
      </p:sp>
      <p:pic>
        <p:nvPicPr>
          <p:cNvPr descr="EDA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 Survey EDA</dc:title>
  <dc:creator/>
  <cp:keywords/>
  <dcterms:created xsi:type="dcterms:W3CDTF">2022-09-29T20:31:44Z</dcterms:created>
  <dcterms:modified xsi:type="dcterms:W3CDTF">2022-09-29T20:31:44Z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