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AAE5"/>
    <a:srgbClr val="B4F4FA"/>
    <a:srgbClr val="B2B0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3D458-88F6-4CE8-952B-F906D927133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1C653-D059-4CDB-8F40-7ED256304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67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97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B62C20-F25A-4AB6-8AA3-7B371EEA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2247581-88BA-4F94-959A-FF2A28AD0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3924711-E2D8-4D28-BDB8-9F500E092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50C8-8BA1-4A95-97E3-E316F8620CB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22C1F59-5DE3-4F64-9B4E-6B5B0E9EB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D740137-3D2A-4117-9031-37CBEB09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B671-A85D-4960-B5EE-1E8C9A17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5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4A1FF84-C869-4453-9596-194899401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1D165F1-D348-4581-B44D-E2DBD115B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BE8A78F-6541-4DF7-8E84-57600E445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50C8-8BA1-4A95-97E3-E316F8620CB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E3EE26E-2739-42B4-8185-93CABE5C1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1D91949-D921-4F9B-B22D-D17D16E5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B671-A85D-4960-B5EE-1E8C9A17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9A193F-4A1C-42E4-B418-66156842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D31A33-6588-4B44-B30C-63A638B4B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759465B-E1D3-407A-8F87-938C4F0D5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50C8-8BA1-4A95-97E3-E316F8620CB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B77E90B-F754-4B03-BB46-CD9975A3E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481EE63-0349-48E5-A780-6CD48870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B671-A85D-4960-B5EE-1E8C9A17C4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41E37990-CB63-4814-BA39-CA9B72D7079A}"/>
              </a:ext>
            </a:extLst>
          </p:cNvPr>
          <p:cNvSpPr/>
          <p:nvPr userDrawn="1"/>
        </p:nvSpPr>
        <p:spPr>
          <a:xfrm>
            <a:off x="1931581" y="6251944"/>
            <a:ext cx="10260419" cy="606056"/>
          </a:xfrm>
          <a:prstGeom prst="rect">
            <a:avLst/>
          </a:prstGeom>
          <a:solidFill>
            <a:srgbClr val="8DA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BAA14659-EF03-4E11-8DBB-880749D36C45}"/>
              </a:ext>
            </a:extLst>
          </p:cNvPr>
          <p:cNvSpPr/>
          <p:nvPr userDrawn="1"/>
        </p:nvSpPr>
        <p:spPr>
          <a:xfrm>
            <a:off x="0" y="0"/>
            <a:ext cx="10260419" cy="606056"/>
          </a:xfrm>
          <a:prstGeom prst="rect">
            <a:avLst/>
          </a:prstGeom>
          <a:solidFill>
            <a:srgbClr val="B4F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E1975765-98E8-4564-991E-F3C4C8D5EA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1" y="6212651"/>
            <a:ext cx="1592840" cy="606056"/>
          </a:xfrm>
          <a:prstGeom prst="rect">
            <a:avLst/>
          </a:prstGeom>
        </p:spPr>
      </p:pic>
      <p:pic>
        <p:nvPicPr>
          <p:cNvPr id="11" name="Kép 7" descr="A képen szöveg látható&#10;&#10;Automatikusan generált leírás">
            <a:extLst>
              <a:ext uri="{FF2B5EF4-FFF2-40B4-BE49-F238E27FC236}">
                <a16:creationId xmlns:a16="http://schemas.microsoft.com/office/drawing/2014/main" id="{59A07A59-ECB7-4A7E-BD0F-9E9EB2D169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08927" y="4171"/>
            <a:ext cx="1215885" cy="606056"/>
          </a:xfrm>
          <a:prstGeom prst="rect">
            <a:avLst/>
          </a:prstGeom>
        </p:spPr>
      </p:pic>
      <p:sp>
        <p:nvSpPr>
          <p:cNvPr id="12" name="Dátum helye 3">
            <a:extLst>
              <a:ext uri="{FF2B5EF4-FFF2-40B4-BE49-F238E27FC236}">
                <a16:creationId xmlns:a16="http://schemas.microsoft.com/office/drawing/2014/main" id="{00C5F6F6-B282-4ACF-B5A2-747CE0CA87B9}"/>
              </a:ext>
            </a:extLst>
          </p:cNvPr>
          <p:cNvSpPr txBox="1">
            <a:spLocks/>
          </p:cNvSpPr>
          <p:nvPr userDrawn="1"/>
        </p:nvSpPr>
        <p:spPr>
          <a:xfrm>
            <a:off x="55484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8A50C8-8BA1-4A95-97E3-E316F8620CB6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13" name="Dia számának helye 5">
            <a:extLst>
              <a:ext uri="{FF2B5EF4-FFF2-40B4-BE49-F238E27FC236}">
                <a16:creationId xmlns:a16="http://schemas.microsoft.com/office/drawing/2014/main" id="{5CD67BA7-B2B0-41A5-9871-33141029F779}"/>
              </a:ext>
            </a:extLst>
          </p:cNvPr>
          <p:cNvSpPr txBox="1">
            <a:spLocks/>
          </p:cNvSpPr>
          <p:nvPr userDrawn="1"/>
        </p:nvSpPr>
        <p:spPr>
          <a:xfrm>
            <a:off x="8763000" y="63598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822B671-A85D-4960-B5EE-1E8C9A17C4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87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DA2631-FDCC-43DE-A65D-0678F8CCD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8785B05-996A-430B-B5EF-B0C5C73D6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6F09CE5-FF7A-483C-93CC-685EE384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8423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C8A50C8-8BA1-4A95-97E3-E316F8620CB6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D9368C4-9775-4CB5-A98A-7EDD26BA5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6822B671-A85D-4960-B5EE-1E8C9A17C4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98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0578DF-15C9-4D37-BC45-BFDF7C6D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22DAD0-C9B9-4560-ACD1-6AFDEBF6B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328D056-B05F-4AF3-8EBB-DCE4D66FA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C7DC16C-8360-4687-A8EC-4A6B33CC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50C8-8BA1-4A95-97E3-E316F8620CB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D7D9F5F-78DA-4E0A-AF4F-B9384BC4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ABDC045-57D4-41C5-A562-1771D557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B671-A85D-4960-B5EE-1E8C9A17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1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1A8562-4D8A-4780-A482-8D4D7DFDD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1AC9802-D5A7-4D77-BC81-0A4BD96D9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FDCA5C1-F8C3-40A7-8A10-3EB6E69A7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42AC971-A8C8-4273-AC85-474D37EAE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A4409D0-0860-40F5-959C-BCACFDCD1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4240CDA-7FA6-4532-BC6F-FB302918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50C8-8BA1-4A95-97E3-E316F8620CB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88B2DCA-E12C-45E6-AA49-E9C3B7EAB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D6D5673-BF13-4C35-9DBE-09965310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B671-A85D-4960-B5EE-1E8C9A17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D0AB5E-18B9-41C0-9337-EDE3AE972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E5B4DB0-056B-40C5-A2C2-AE01DE6E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50C8-8BA1-4A95-97E3-E316F8620CB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36E2B3C-7D3B-42FD-A7E0-29E6E98A1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442E6DE-8697-4956-A62A-6C4104D6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B671-A85D-4960-B5EE-1E8C9A17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49716B39-B0F0-4758-8676-A43C364F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50C8-8BA1-4A95-97E3-E316F8620CB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C5A88A0-C602-494D-88B6-3D2F7B3B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60597E9-B2FD-4A99-A0FB-D63C8B56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B671-A85D-4960-B5EE-1E8C9A17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2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C6C5E7-4FA2-4B2B-91C1-CA2DE8D8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D3D1F07-1F98-4850-BA8A-134A49923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F11616A-2B39-44AF-B77A-C3C1E3FA5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AA0FB05-B29B-4E95-9D3C-FAE61A6A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50C8-8BA1-4A95-97E3-E316F8620CB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25125E5-8CF4-43DE-9094-F772E678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40226BC-B8CA-4B66-B057-3B239159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B671-A85D-4960-B5EE-1E8C9A17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5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B80D0D-C4FC-4AED-ABC9-6962F2AE3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ECEDC1B-29B9-4C09-B063-D504AF3C5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A21351F-0668-4474-8020-1789E0023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E259A79-A71C-46F7-BD8A-71714D7A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50C8-8BA1-4A95-97E3-E316F8620CB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BD2ED2D-4F08-4EC6-8988-AFC62F5C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C0F4F97-EE2F-4FFD-A4D9-570D5016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B671-A85D-4960-B5EE-1E8C9A17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8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8770F67-BC56-4EB2-9A7A-9A24E1636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0282F09-97D0-437C-ABD7-D1DAD4E40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4A11A81-4519-4E15-8D31-AD5AF4E0F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A50C8-8BA1-4A95-97E3-E316F8620CB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A88B34-A847-4C77-99FA-7988E11AE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20E91A7-2215-49AB-AFA2-141453572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2B671-A85D-4960-B5EE-1E8C9A17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4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allery: the beauty of Data Science | Luca Pappalardo, PhD">
            <a:extLst>
              <a:ext uri="{FF2B5EF4-FFF2-40B4-BE49-F238E27FC236}">
                <a16:creationId xmlns:a16="http://schemas.microsoft.com/office/drawing/2014/main" id="{0F1F3686-B221-4404-A1BC-3F9ABC66F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92015">
            <a:off x="1239365" y="1403304"/>
            <a:ext cx="13392482" cy="710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0B1BC86-9AEA-4E18-A504-2A8D2C91A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553"/>
            <a:ext cx="3161841" cy="1203042"/>
          </a:xfrm>
          <a:prstGeom prst="rect">
            <a:avLst/>
          </a:prstGeom>
        </p:spPr>
      </p:pic>
      <p:sp>
        <p:nvSpPr>
          <p:cNvPr id="6" name="Tartalom helye 5">
            <a:extLst>
              <a:ext uri="{FF2B5EF4-FFF2-40B4-BE49-F238E27FC236}">
                <a16:creationId xmlns:a16="http://schemas.microsoft.com/office/drawing/2014/main" id="{FF1E1535-4588-4B7C-9C74-E23BC19B09F4}"/>
              </a:ext>
            </a:extLst>
          </p:cNvPr>
          <p:cNvSpPr txBox="1">
            <a:spLocks/>
          </p:cNvSpPr>
          <p:nvPr/>
        </p:nvSpPr>
        <p:spPr>
          <a:xfrm>
            <a:off x="2211859" y="2412724"/>
            <a:ext cx="7768282" cy="1016276"/>
          </a:xfrm>
          <a:prstGeom prst="rect">
            <a:avLst/>
          </a:prstGeom>
          <a:solidFill>
            <a:schemeClr val="bg1"/>
          </a:solidFill>
          <a:ln w="12700">
            <a:solidFill>
              <a:srgbClr val="B2B0E7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200" b="1" dirty="0" err="1">
                <a:latin typeface="Candara" panose="020E0502030303020204" pitchFamily="34" charset="0"/>
                <a:cs typeface="BrowalliaUPC" panose="020B0502040204020203" pitchFamily="34" charset="-34"/>
              </a:rPr>
              <a:t>Forecasting</a:t>
            </a:r>
            <a:r>
              <a:rPr lang="hu-HU" sz="3200" b="1" dirty="0">
                <a:latin typeface="Candara" panose="020E0502030303020204" pitchFamily="34" charset="0"/>
                <a:cs typeface="BrowalliaUPC" panose="020B0502040204020203" pitchFamily="34" charset="-34"/>
              </a:rPr>
              <a:t> </a:t>
            </a:r>
            <a:r>
              <a:rPr lang="hu-HU" sz="3200" b="1" dirty="0" err="1">
                <a:latin typeface="Candara" panose="020E0502030303020204" pitchFamily="34" charset="0"/>
                <a:cs typeface="BrowalliaUPC" panose="020B0502040204020203" pitchFamily="34" charset="-34"/>
              </a:rPr>
              <a:t>Injury</a:t>
            </a:r>
            <a:r>
              <a:rPr lang="hu-HU" sz="3200" b="1" dirty="0">
                <a:latin typeface="Candara" panose="020E0502030303020204" pitchFamily="34" charset="0"/>
                <a:cs typeface="BrowalliaUPC" panose="020B0502040204020203" pitchFamily="34" charset="-34"/>
              </a:rPr>
              <a:t> </a:t>
            </a:r>
            <a:r>
              <a:rPr lang="hu-HU" sz="3200" b="1" dirty="0" err="1">
                <a:latin typeface="Candara" panose="020E0502030303020204" pitchFamily="34" charset="0"/>
                <a:cs typeface="BrowalliaUPC" panose="020B0502040204020203" pitchFamily="34" charset="-34"/>
              </a:rPr>
              <a:t>for</a:t>
            </a:r>
            <a:r>
              <a:rPr lang="hu-HU" sz="3200" b="1" dirty="0">
                <a:latin typeface="Candara" panose="020E0502030303020204" pitchFamily="34" charset="0"/>
                <a:cs typeface="BrowalliaUPC" panose="020B0502040204020203" pitchFamily="34" charset="-34"/>
              </a:rPr>
              <a:t> </a:t>
            </a:r>
            <a:r>
              <a:rPr lang="hu-HU" sz="3200" b="1" dirty="0" err="1">
                <a:latin typeface="Candara" panose="020E0502030303020204" pitchFamily="34" charset="0"/>
                <a:cs typeface="BrowalliaUPC" panose="020B0502040204020203" pitchFamily="34" charset="-34"/>
              </a:rPr>
              <a:t>motorcycle</a:t>
            </a:r>
            <a:r>
              <a:rPr lang="hu-HU" sz="3200" b="1" dirty="0">
                <a:latin typeface="Candara" panose="020E0502030303020204" pitchFamily="34" charset="0"/>
                <a:cs typeface="BrowalliaUPC" panose="020B0502040204020203" pitchFamily="34" charset="-34"/>
              </a:rPr>
              <a:t> </a:t>
            </a:r>
            <a:r>
              <a:rPr lang="hu-HU" sz="3200" b="1" dirty="0" err="1">
                <a:latin typeface="Candara" panose="020E0502030303020204" pitchFamily="34" charset="0"/>
                <a:cs typeface="BrowalliaUPC" panose="020B0502040204020203" pitchFamily="34" charset="-34"/>
              </a:rPr>
              <a:t>accidents</a:t>
            </a:r>
            <a:endParaRPr lang="hu-HU" sz="3200" b="1" dirty="0">
              <a:latin typeface="Candara" panose="020E0502030303020204" pitchFamily="34" charset="0"/>
              <a:cs typeface="BrowalliaUPC" panose="020B0502040204020203" pitchFamily="34" charset="-34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89D6F6A5-63FE-4C1F-87DF-E72CA7EB9C9F}"/>
              </a:ext>
            </a:extLst>
          </p:cNvPr>
          <p:cNvSpPr/>
          <p:nvPr/>
        </p:nvSpPr>
        <p:spPr>
          <a:xfrm>
            <a:off x="2784880" y="3710800"/>
            <a:ext cx="6622262" cy="954107"/>
          </a:xfrm>
          <a:prstGeom prst="rect">
            <a:avLst/>
          </a:prstGeom>
          <a:solidFill>
            <a:schemeClr val="bg1"/>
          </a:solidFill>
          <a:ln w="9525">
            <a:solidFill>
              <a:srgbClr val="8DAAE5"/>
            </a:solidFill>
          </a:ln>
        </p:spPr>
        <p:txBody>
          <a:bodyPr wrap="none">
            <a:spAutoFit/>
          </a:bodyPr>
          <a:lstStyle/>
          <a:p>
            <a:pPr algn="ctr">
              <a:spcBef>
                <a:spcPts val="2400"/>
              </a:spcBef>
            </a:pPr>
            <a:r>
              <a:rPr lang="hu-HU" b="1" dirty="0">
                <a:latin typeface="Candara" panose="020E0502030303020204" pitchFamily="34" charset="0"/>
                <a:cs typeface="Arial"/>
              </a:rPr>
              <a:t>Data </a:t>
            </a:r>
            <a:r>
              <a:rPr lang="hu-HU" b="1" dirty="0" err="1">
                <a:latin typeface="Candara" panose="020E0502030303020204" pitchFamily="34" charset="0"/>
                <a:cs typeface="Arial"/>
              </a:rPr>
              <a:t>Engineering</a:t>
            </a:r>
            <a:r>
              <a:rPr lang="hu-HU" b="1" dirty="0">
                <a:latin typeface="Candara" panose="020E0502030303020204" pitchFamily="34" charset="0"/>
                <a:cs typeface="Arial"/>
              </a:rPr>
              <a:t> 2 – Term project </a:t>
            </a:r>
            <a:r>
              <a:rPr lang="hu-HU" b="1" dirty="0" err="1">
                <a:latin typeface="Candara" panose="020E0502030303020204" pitchFamily="34" charset="0"/>
                <a:cs typeface="Arial"/>
              </a:rPr>
              <a:t>by</a:t>
            </a:r>
            <a:r>
              <a:rPr lang="hu-HU" b="1" dirty="0">
                <a:latin typeface="Candara" panose="020E0502030303020204" pitchFamily="34" charset="0"/>
                <a:cs typeface="Arial"/>
              </a:rPr>
              <a:t> </a:t>
            </a:r>
            <a:r>
              <a:rPr lang="hu-HU" b="1" dirty="0" err="1">
                <a:latin typeface="Candara" panose="020E0502030303020204" pitchFamily="34" charset="0"/>
                <a:cs typeface="Arial"/>
              </a:rPr>
              <a:t>the</a:t>
            </a:r>
            <a:r>
              <a:rPr lang="hu-HU" b="1" dirty="0">
                <a:latin typeface="Candara" panose="020E0502030303020204" pitchFamily="34" charset="0"/>
                <a:cs typeface="Arial"/>
              </a:rPr>
              <a:t> </a:t>
            </a:r>
            <a:r>
              <a:rPr lang="hu-HU" b="1" dirty="0" err="1">
                <a:latin typeface="Candara" panose="020E0502030303020204" pitchFamily="34" charset="0"/>
                <a:cs typeface="Arial"/>
              </a:rPr>
              <a:t>BestTeam</a:t>
            </a:r>
            <a:r>
              <a:rPr lang="hu-HU" b="1" dirty="0">
                <a:latin typeface="Candara" panose="020E0502030303020204" pitchFamily="34" charset="0"/>
                <a:cs typeface="Arial"/>
              </a:rPr>
              <a:t> </a:t>
            </a:r>
            <a:r>
              <a:rPr lang="hu-HU" b="1" dirty="0" err="1">
                <a:latin typeface="Candara" panose="020E0502030303020204" pitchFamily="34" charset="0"/>
                <a:cs typeface="Arial"/>
              </a:rPr>
              <a:t>Solutions</a:t>
            </a:r>
            <a:r>
              <a:rPr lang="hu-HU" b="1" dirty="0">
                <a:latin typeface="Candara" panose="020E0502030303020204" pitchFamily="34" charset="0"/>
                <a:cs typeface="Arial"/>
              </a:rPr>
              <a:t> Ltd.</a:t>
            </a:r>
          </a:p>
          <a:p>
            <a:pPr algn="ctr">
              <a:spcBef>
                <a:spcPts val="2400"/>
              </a:spcBef>
            </a:pPr>
            <a:r>
              <a:rPr lang="hu-HU" b="1" dirty="0">
                <a:latin typeface="Candara" panose="020E0502030303020204" pitchFamily="34" charset="0"/>
                <a:cs typeface="Arial"/>
              </a:rPr>
              <a:t>12</a:t>
            </a:r>
            <a:r>
              <a:rPr lang="hu-HU" b="1" baseline="30000" dirty="0">
                <a:latin typeface="Candara" panose="020E0502030303020204" pitchFamily="34" charset="0"/>
                <a:cs typeface="Arial"/>
              </a:rPr>
              <a:t>th</a:t>
            </a:r>
            <a:r>
              <a:rPr lang="hu-HU" b="1" dirty="0">
                <a:latin typeface="Candara" panose="020E0502030303020204" pitchFamily="34" charset="0"/>
                <a:cs typeface="Arial"/>
              </a:rPr>
              <a:t> December 2020</a:t>
            </a:r>
          </a:p>
        </p:txBody>
      </p:sp>
      <p:pic>
        <p:nvPicPr>
          <p:cNvPr id="10" name="Kép 7" descr="A képen szöveg látható&#10;&#10;Automatikusan generált leírás">
            <a:extLst>
              <a:ext uri="{FF2B5EF4-FFF2-40B4-BE49-F238E27FC236}">
                <a16:creationId xmlns:a16="http://schemas.microsoft.com/office/drawing/2014/main" id="{E9AD8A50-FAC1-4AFA-BCAC-4077BFA2C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35" y="5473603"/>
            <a:ext cx="2257960" cy="112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6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4CF04F63-4A5D-4BA1-A834-362DEDAF00F8}"/>
              </a:ext>
            </a:extLst>
          </p:cNvPr>
          <p:cNvSpPr/>
          <p:nvPr/>
        </p:nvSpPr>
        <p:spPr>
          <a:xfrm>
            <a:off x="1430686" y="3429000"/>
            <a:ext cx="9282261" cy="2455340"/>
          </a:xfrm>
          <a:prstGeom prst="rect">
            <a:avLst/>
          </a:prstGeom>
          <a:solidFill>
            <a:schemeClr val="bg1"/>
          </a:solidFill>
          <a:ln w="9525">
            <a:solidFill>
              <a:srgbClr val="8DAAE5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Century Gothic" panose="020B0502020202020204" pitchFamily="34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C023CFC-6475-4B35-A7A8-138B7E92FBEB}"/>
              </a:ext>
            </a:extLst>
          </p:cNvPr>
          <p:cNvSpPr/>
          <p:nvPr/>
        </p:nvSpPr>
        <p:spPr>
          <a:xfrm>
            <a:off x="1454871" y="2303690"/>
            <a:ext cx="9282260" cy="914400"/>
          </a:xfrm>
          <a:prstGeom prst="rect">
            <a:avLst/>
          </a:prstGeom>
          <a:solidFill>
            <a:schemeClr val="bg1"/>
          </a:solidFill>
          <a:ln w="9525">
            <a:solidFill>
              <a:srgbClr val="B2B0E7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Century Gothic" panose="020B0502020202020204" pitchFamily="34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ABB168E-479D-41F3-875E-BAF76009DD96}"/>
              </a:ext>
            </a:extLst>
          </p:cNvPr>
          <p:cNvSpPr txBox="1"/>
          <p:nvPr/>
        </p:nvSpPr>
        <p:spPr>
          <a:xfrm>
            <a:off x="2435918" y="2603215"/>
            <a:ext cx="8082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err="1">
                <a:latin typeface="Canandra"/>
              </a:rPr>
              <a:t>Convincing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Baazee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to</a:t>
            </a:r>
            <a:r>
              <a:rPr lang="hu-HU" sz="1400" dirty="0">
                <a:latin typeface="Canandra"/>
              </a:rPr>
              <a:t> </a:t>
            </a:r>
            <a:r>
              <a:rPr lang="hu-HU" sz="1400" b="1" dirty="0" err="1">
                <a:latin typeface="Canandra"/>
              </a:rPr>
              <a:t>implement</a:t>
            </a:r>
            <a:r>
              <a:rPr lang="hu-HU" sz="1400" b="1" dirty="0">
                <a:latin typeface="Canandra"/>
              </a:rPr>
              <a:t> an </a:t>
            </a:r>
            <a:r>
              <a:rPr lang="hu-HU" sz="1400" b="1" dirty="0" err="1">
                <a:latin typeface="Canandra"/>
              </a:rPr>
              <a:t>accident</a:t>
            </a:r>
            <a:r>
              <a:rPr lang="hu-HU" sz="1400" b="1" dirty="0">
                <a:latin typeface="Canandra"/>
              </a:rPr>
              <a:t> </a:t>
            </a:r>
            <a:r>
              <a:rPr lang="hu-HU" sz="1400" b="1" dirty="0" err="1">
                <a:latin typeface="Canandra"/>
              </a:rPr>
              <a:t>prediction</a:t>
            </a:r>
            <a:r>
              <a:rPr lang="hu-HU" sz="1400" b="1" dirty="0">
                <a:latin typeface="Canandra"/>
              </a:rPr>
              <a:t> </a:t>
            </a:r>
            <a:r>
              <a:rPr lang="hu-HU" sz="1400" b="1" dirty="0" err="1">
                <a:latin typeface="Canandra"/>
              </a:rPr>
              <a:t>model</a:t>
            </a:r>
            <a:r>
              <a:rPr lang="hu-HU" sz="1400" dirty="0">
                <a:latin typeface="Canandra"/>
              </a:rPr>
              <a:t> </a:t>
            </a:r>
            <a:r>
              <a:rPr lang="hu-HU" sz="1400" b="1" dirty="0" err="1">
                <a:latin typeface="Canandra"/>
              </a:rPr>
              <a:t>feature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with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our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help</a:t>
            </a:r>
            <a:r>
              <a:rPr lang="hu-HU" sz="1400" dirty="0">
                <a:latin typeface="Canandra"/>
              </a:rPr>
              <a:t>. </a:t>
            </a:r>
            <a:endParaRPr lang="en-US" sz="1400" dirty="0">
              <a:latin typeface="Canandra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8F78B9F-B6DA-47A6-8138-E3FE40C794B0}"/>
              </a:ext>
            </a:extLst>
          </p:cNvPr>
          <p:cNvSpPr txBox="1"/>
          <p:nvPr/>
        </p:nvSpPr>
        <p:spPr>
          <a:xfrm>
            <a:off x="2443695" y="4423850"/>
            <a:ext cx="7667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Canandra"/>
              </a:rPr>
              <a:t>The </a:t>
            </a:r>
            <a:r>
              <a:rPr lang="hu-HU" sz="1400" dirty="0" err="1">
                <a:latin typeface="Canandra"/>
              </a:rPr>
              <a:t>architecture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supports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Machine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Learning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models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to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predict</a:t>
            </a:r>
            <a:r>
              <a:rPr lang="hu-HU" sz="1400" dirty="0">
                <a:latin typeface="Canandra"/>
              </a:rPr>
              <a:t> bike </a:t>
            </a:r>
            <a:r>
              <a:rPr lang="hu-HU" sz="1400" dirty="0" err="1">
                <a:latin typeface="Canandra"/>
              </a:rPr>
              <a:t>injuries</a:t>
            </a:r>
            <a:r>
              <a:rPr lang="hu-HU" sz="1400" dirty="0">
                <a:latin typeface="Canandra"/>
              </a:rPr>
              <a:t>.</a:t>
            </a:r>
            <a:endParaRPr lang="en-US" sz="1400" dirty="0">
              <a:latin typeface="Canandra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950928CB-9719-4810-A440-70B85808A2AC}"/>
              </a:ext>
            </a:extLst>
          </p:cNvPr>
          <p:cNvSpPr txBox="1"/>
          <p:nvPr/>
        </p:nvSpPr>
        <p:spPr>
          <a:xfrm>
            <a:off x="2462725" y="5203360"/>
            <a:ext cx="766780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sz="1400" dirty="0" err="1">
                <a:latin typeface="Canandra"/>
              </a:rPr>
              <a:t>We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also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built</a:t>
            </a:r>
            <a:r>
              <a:rPr lang="hu-HU" sz="1400" dirty="0">
                <a:latin typeface="Canandra"/>
              </a:rPr>
              <a:t> out a </a:t>
            </a:r>
            <a:r>
              <a:rPr lang="hu-HU" sz="1400" dirty="0" err="1">
                <a:latin typeface="Canandra"/>
              </a:rPr>
              <a:t>visulaisation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pipeline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for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data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exploration</a:t>
            </a:r>
            <a:r>
              <a:rPr lang="hu-HU" sz="1400" dirty="0">
                <a:latin typeface="Canandra"/>
              </a:rPr>
              <a:t> and </a:t>
            </a:r>
            <a:r>
              <a:rPr lang="hu-HU" sz="1400" dirty="0" err="1">
                <a:latin typeface="Canandra"/>
              </a:rPr>
              <a:t>potential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use</a:t>
            </a:r>
            <a:r>
              <a:rPr lang="hu-HU" sz="1400" dirty="0">
                <a:latin typeface="Canandra"/>
              </a:rPr>
              <a:t> of </a:t>
            </a:r>
            <a:r>
              <a:rPr lang="hu-HU" sz="1400" dirty="0" err="1">
                <a:latin typeface="Canandra"/>
              </a:rPr>
              <a:t>KPIs</a:t>
            </a:r>
            <a:r>
              <a:rPr lang="hu-HU" sz="1400" dirty="0">
                <a:latin typeface="Canandra"/>
              </a:rPr>
              <a:t> in </a:t>
            </a:r>
            <a:r>
              <a:rPr lang="hu-HU" sz="1400" dirty="0" err="1">
                <a:latin typeface="Canandra"/>
              </a:rPr>
              <a:t>the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future</a:t>
            </a:r>
            <a:endParaRPr lang="en-US" sz="1400" dirty="0">
              <a:latin typeface="Canandra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67AB5FA8-34A7-459F-8795-3A9DC92BAB03}"/>
              </a:ext>
            </a:extLst>
          </p:cNvPr>
          <p:cNvSpPr txBox="1"/>
          <p:nvPr/>
        </p:nvSpPr>
        <p:spPr>
          <a:xfrm>
            <a:off x="2462725" y="3551716"/>
            <a:ext cx="7927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err="1">
                <a:latin typeface="Canandra"/>
              </a:rPr>
              <a:t>As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data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engineers</a:t>
            </a:r>
            <a:r>
              <a:rPr lang="hu-HU" sz="1400" dirty="0">
                <a:latin typeface="Canandra"/>
              </a:rPr>
              <a:t>, </a:t>
            </a:r>
            <a:r>
              <a:rPr lang="hu-HU" sz="1400" dirty="0" err="1">
                <a:latin typeface="Canandra"/>
              </a:rPr>
              <a:t>we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implemented</a:t>
            </a:r>
            <a:r>
              <a:rPr lang="hu-HU" sz="1400" dirty="0">
                <a:latin typeface="Canandra"/>
              </a:rPr>
              <a:t> a </a:t>
            </a:r>
            <a:r>
              <a:rPr lang="hu-HU" sz="1400" dirty="0" err="1">
                <a:latin typeface="Canandra"/>
              </a:rPr>
              <a:t>complete</a:t>
            </a:r>
            <a:r>
              <a:rPr lang="hu-HU" sz="1400" dirty="0">
                <a:latin typeface="Canandra"/>
              </a:rPr>
              <a:t> </a:t>
            </a:r>
            <a:r>
              <a:rPr lang="hu-HU" sz="1400" b="1" dirty="0">
                <a:latin typeface="Canandra"/>
              </a:rPr>
              <a:t>BI </a:t>
            </a:r>
            <a:r>
              <a:rPr lang="hu-HU" sz="1400" b="1" dirty="0" err="1">
                <a:latin typeface="Canandra"/>
              </a:rPr>
              <a:t>architecture</a:t>
            </a:r>
            <a:r>
              <a:rPr lang="hu-HU" sz="1400" b="1" dirty="0">
                <a:latin typeface="Canandra"/>
              </a:rPr>
              <a:t> </a:t>
            </a:r>
            <a:r>
              <a:rPr lang="hu-HU" sz="1400" b="1" dirty="0" err="1">
                <a:latin typeface="Canandra"/>
              </a:rPr>
              <a:t>demo</a:t>
            </a:r>
            <a:r>
              <a:rPr lang="hu-HU" sz="1400" b="1" dirty="0">
                <a:latin typeface="Canandra"/>
              </a:rPr>
              <a:t> in KNIME</a:t>
            </a:r>
            <a:r>
              <a:rPr lang="hu-HU" sz="1400" dirty="0">
                <a:latin typeface="Canandra"/>
              </a:rPr>
              <a:t>, in </a:t>
            </a:r>
            <a:r>
              <a:rPr lang="hu-HU" sz="1400" dirty="0" err="1">
                <a:latin typeface="Canandra"/>
              </a:rPr>
              <a:t>which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we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also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leverage</a:t>
            </a:r>
            <a:r>
              <a:rPr lang="hu-HU" sz="1400" dirty="0">
                <a:latin typeface="Canandra"/>
              </a:rPr>
              <a:t> a </a:t>
            </a:r>
            <a:r>
              <a:rPr lang="hu-HU" sz="1400" dirty="0" err="1">
                <a:latin typeface="Canandra"/>
              </a:rPr>
              <a:t>NoSQL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solution</a:t>
            </a:r>
            <a:r>
              <a:rPr lang="hu-HU" sz="1400" dirty="0">
                <a:latin typeface="Canandra"/>
              </a:rPr>
              <a:t>, </a:t>
            </a:r>
            <a:r>
              <a:rPr lang="hu-HU" sz="1400" b="1" dirty="0" err="1">
                <a:latin typeface="Canandra"/>
              </a:rPr>
              <a:t>MongoDB</a:t>
            </a:r>
            <a:r>
              <a:rPr lang="hu-HU" sz="1400" dirty="0">
                <a:latin typeface="Canandra"/>
              </a:rPr>
              <a:t>.</a:t>
            </a:r>
            <a:endParaRPr lang="en-US" sz="1400" dirty="0">
              <a:latin typeface="Canandra"/>
            </a:endParaRP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E2230F35-8403-49E2-91D8-99A521AFE45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57465" y="3569057"/>
            <a:ext cx="576000" cy="576000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1CDC0DEB-87E7-4B19-81B2-A8E287ED8CC3}"/>
              </a:ext>
            </a:extLst>
          </p:cNvPr>
          <p:cNvSpPr txBox="1"/>
          <p:nvPr/>
        </p:nvSpPr>
        <p:spPr>
          <a:xfrm rot="-5400000">
            <a:off x="677032" y="2607001"/>
            <a:ext cx="914400" cy="307778"/>
          </a:xfrm>
          <a:prstGeom prst="rect">
            <a:avLst/>
          </a:prstGeom>
          <a:solidFill>
            <a:srgbClr val="B2B0E7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hu-HU" sz="1400" b="1" dirty="0" err="1">
                <a:latin typeface="Candara" panose="020E0502030303020204" pitchFamily="34" charset="0"/>
              </a:rPr>
              <a:t>Our</a:t>
            </a:r>
            <a:r>
              <a:rPr lang="hu-HU" sz="1400" b="1" dirty="0">
                <a:latin typeface="Candara" panose="020E0502030303020204" pitchFamily="34" charset="0"/>
              </a:rPr>
              <a:t> </a:t>
            </a:r>
            <a:r>
              <a:rPr lang="hu-HU" sz="1400" b="1" dirty="0" err="1">
                <a:latin typeface="Candara" panose="020E0502030303020204" pitchFamily="34" charset="0"/>
              </a:rPr>
              <a:t>Goal</a:t>
            </a:r>
            <a:endParaRPr lang="en-US" sz="1400" b="1" dirty="0">
              <a:latin typeface="Candara" panose="020E0502030303020204" pitchFamily="34" charset="0"/>
            </a:endParaRPr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FAD5E148-95C7-4AF4-B209-14CBD0D1C55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59687" y="2471011"/>
            <a:ext cx="584819" cy="584819"/>
          </a:xfrm>
          <a:prstGeom prst="rect">
            <a:avLst/>
          </a:prstGeom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5A385CEA-3A2C-4746-A1F2-6C2FE5B488EB}"/>
              </a:ext>
            </a:extLst>
          </p:cNvPr>
          <p:cNvSpPr txBox="1"/>
          <p:nvPr/>
        </p:nvSpPr>
        <p:spPr>
          <a:xfrm>
            <a:off x="5214214" y="330876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49F04D35-2BC8-4640-B8DF-D4FC92B43AE9}"/>
              </a:ext>
            </a:extLst>
          </p:cNvPr>
          <p:cNvSpPr/>
          <p:nvPr/>
        </p:nvSpPr>
        <p:spPr>
          <a:xfrm rot="16200000">
            <a:off x="-101508" y="4510853"/>
            <a:ext cx="2455341" cy="291636"/>
          </a:xfrm>
          <a:prstGeom prst="rect">
            <a:avLst/>
          </a:prstGeom>
          <a:solidFill>
            <a:srgbClr val="8DA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 err="1">
                <a:solidFill>
                  <a:schemeClr val="tx1"/>
                </a:solidFill>
                <a:latin typeface="Canandra"/>
              </a:rPr>
              <a:t>Proposed</a:t>
            </a:r>
            <a:r>
              <a:rPr lang="hu-HU" sz="1400" b="1" dirty="0">
                <a:solidFill>
                  <a:schemeClr val="tx1"/>
                </a:solidFill>
                <a:latin typeface="Canandra"/>
              </a:rPr>
              <a:t> </a:t>
            </a:r>
            <a:r>
              <a:rPr lang="hu-HU" sz="1400" b="1" dirty="0" err="1">
                <a:solidFill>
                  <a:schemeClr val="tx1"/>
                </a:solidFill>
                <a:latin typeface="Canandra"/>
              </a:rPr>
              <a:t>feature</a:t>
            </a:r>
            <a:endParaRPr lang="en-GB" sz="1400" b="1" dirty="0">
              <a:solidFill>
                <a:schemeClr val="tx1"/>
              </a:solidFill>
              <a:latin typeface="Canandra"/>
            </a:endParaRP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58BA8306-5900-4079-A01B-E088DFDCE943}"/>
              </a:ext>
            </a:extLst>
          </p:cNvPr>
          <p:cNvSpPr txBox="1"/>
          <p:nvPr/>
        </p:nvSpPr>
        <p:spPr>
          <a:xfrm>
            <a:off x="223285" y="21281"/>
            <a:ext cx="9622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>
                <a:latin typeface="Candara" panose="020E0502030303020204" pitchFamily="34" charset="0"/>
              </a:rPr>
              <a:t>Presentation</a:t>
            </a:r>
            <a:r>
              <a:rPr lang="hu-HU" sz="3200" dirty="0">
                <a:latin typeface="Candara" panose="020E0502030303020204" pitchFamily="34" charset="0"/>
              </a:rPr>
              <a:t> </a:t>
            </a:r>
            <a:r>
              <a:rPr lang="hu-HU" sz="3200" dirty="0" err="1">
                <a:latin typeface="Candara" panose="020E0502030303020204" pitchFamily="34" charset="0"/>
              </a:rPr>
              <a:t>overview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C34787E7-0688-4D03-ABE3-379ADD9BBD4F}"/>
              </a:ext>
            </a:extLst>
          </p:cNvPr>
          <p:cNvSpPr/>
          <p:nvPr/>
        </p:nvSpPr>
        <p:spPr>
          <a:xfrm>
            <a:off x="1454869" y="1011428"/>
            <a:ext cx="9282261" cy="1119375"/>
          </a:xfrm>
          <a:prstGeom prst="rect">
            <a:avLst/>
          </a:prstGeom>
          <a:solidFill>
            <a:schemeClr val="bg1"/>
          </a:solidFill>
          <a:ln w="9525">
            <a:solidFill>
              <a:srgbClr val="B4F4FA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Century Gothic" panose="020B0502020202020204" pitchFamily="34" charset="0"/>
            </a:endParaRP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E2A2A21C-B135-4B30-AE2E-13BA9A884E21}"/>
              </a:ext>
            </a:extLst>
          </p:cNvPr>
          <p:cNvSpPr txBox="1"/>
          <p:nvPr/>
        </p:nvSpPr>
        <p:spPr>
          <a:xfrm>
            <a:off x="2462725" y="1417226"/>
            <a:ext cx="80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Canandra"/>
              </a:rPr>
              <a:t>A </a:t>
            </a:r>
            <a:r>
              <a:rPr lang="hu-HU" sz="1400" dirty="0" err="1">
                <a:latin typeface="Canandra"/>
              </a:rPr>
              <a:t>huge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navigation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company</a:t>
            </a:r>
            <a:r>
              <a:rPr lang="hu-HU" sz="1400" dirty="0">
                <a:latin typeface="Canandra"/>
              </a:rPr>
              <a:t>, </a:t>
            </a:r>
            <a:r>
              <a:rPr lang="hu-HU" sz="1400" dirty="0" err="1">
                <a:latin typeface="Canandra"/>
              </a:rPr>
              <a:t>Baazee</a:t>
            </a:r>
            <a:r>
              <a:rPr lang="hu-HU" sz="1400" dirty="0">
                <a:latin typeface="Canandra"/>
              </a:rPr>
              <a:t> </a:t>
            </a:r>
            <a:r>
              <a:rPr lang="hu-HU" sz="1400" b="1" dirty="0" err="1">
                <a:latin typeface="Canandra"/>
              </a:rPr>
              <a:t>wants</a:t>
            </a:r>
            <a:r>
              <a:rPr lang="hu-HU" sz="1400" b="1" dirty="0">
                <a:latin typeface="Canandra"/>
              </a:rPr>
              <a:t> </a:t>
            </a:r>
            <a:r>
              <a:rPr lang="hu-HU" sz="1400" b="1" dirty="0" err="1">
                <a:latin typeface="Canandra"/>
              </a:rPr>
              <a:t>to</a:t>
            </a:r>
            <a:r>
              <a:rPr lang="hu-HU" sz="1400" b="1" dirty="0">
                <a:latin typeface="Canandra"/>
              </a:rPr>
              <a:t> </a:t>
            </a:r>
            <a:r>
              <a:rPr lang="hu-HU" sz="1400" b="1" dirty="0" err="1">
                <a:latin typeface="Canandra"/>
              </a:rPr>
              <a:t>develop</a:t>
            </a:r>
            <a:r>
              <a:rPr lang="hu-HU" sz="1400" b="1" dirty="0">
                <a:latin typeface="Canandra"/>
              </a:rPr>
              <a:t> an </a:t>
            </a:r>
            <a:r>
              <a:rPr lang="hu-HU" sz="1400" b="1" dirty="0" err="1">
                <a:latin typeface="Canandra"/>
              </a:rPr>
              <a:t>audio</a:t>
            </a:r>
            <a:r>
              <a:rPr lang="hu-HU" sz="1400" b="1" dirty="0">
                <a:latin typeface="Canandra"/>
              </a:rPr>
              <a:t> </a:t>
            </a:r>
            <a:r>
              <a:rPr lang="hu-HU" sz="1400" b="1" dirty="0" err="1">
                <a:latin typeface="Canandra"/>
              </a:rPr>
              <a:t>navigation</a:t>
            </a:r>
            <a:r>
              <a:rPr lang="hu-HU" sz="1400" b="1" dirty="0">
                <a:latin typeface="Canandra"/>
              </a:rPr>
              <a:t> </a:t>
            </a:r>
            <a:r>
              <a:rPr lang="hu-HU" sz="1400" b="1" dirty="0" err="1">
                <a:latin typeface="Canandra"/>
              </a:rPr>
              <a:t>product</a:t>
            </a:r>
            <a:r>
              <a:rPr lang="hu-HU" sz="1400" b="1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for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bikers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E56DCB7A-B231-4967-9611-6B904EE1697A}"/>
              </a:ext>
            </a:extLst>
          </p:cNvPr>
          <p:cNvSpPr txBox="1"/>
          <p:nvPr/>
        </p:nvSpPr>
        <p:spPr>
          <a:xfrm rot="-5400000">
            <a:off x="574544" y="1417227"/>
            <a:ext cx="1119376" cy="307777"/>
          </a:xfrm>
          <a:prstGeom prst="rect">
            <a:avLst/>
          </a:prstGeom>
          <a:solidFill>
            <a:srgbClr val="B4F4FA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hu-HU" sz="1400" b="1" dirty="0" err="1">
                <a:latin typeface="Candara" panose="020E0502030303020204" pitchFamily="34" charset="0"/>
              </a:rPr>
              <a:t>Background</a:t>
            </a:r>
            <a:endParaRPr lang="en-US" sz="1400" b="1" dirty="0">
              <a:latin typeface="Candara" panose="020E0502030303020204" pitchFamily="34" charset="0"/>
            </a:endParaRPr>
          </a:p>
        </p:txBody>
      </p:sp>
      <p:pic>
        <p:nvPicPr>
          <p:cNvPr id="24" name="Kép 23">
            <a:extLst>
              <a:ext uri="{FF2B5EF4-FFF2-40B4-BE49-F238E27FC236}">
                <a16:creationId xmlns:a16="http://schemas.microsoft.com/office/drawing/2014/main" id="{36F9B5F5-B803-4F13-B526-195C73125B4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687" y="1289019"/>
            <a:ext cx="612009" cy="612009"/>
          </a:xfrm>
          <a:prstGeom prst="rect">
            <a:avLst/>
          </a:prstGeom>
        </p:spPr>
      </p:pic>
      <p:pic>
        <p:nvPicPr>
          <p:cNvPr id="26" name="Kép 25">
            <a:extLst>
              <a:ext uri="{FF2B5EF4-FFF2-40B4-BE49-F238E27FC236}">
                <a16:creationId xmlns:a16="http://schemas.microsoft.com/office/drawing/2014/main" id="{5C8C6514-2F21-469B-B061-4BA95303BF9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562" y="5052577"/>
            <a:ext cx="612009" cy="612009"/>
          </a:xfrm>
          <a:prstGeom prst="rect">
            <a:avLst/>
          </a:prstGeom>
        </p:spPr>
      </p:pic>
      <p:pic>
        <p:nvPicPr>
          <p:cNvPr id="28" name="Kép 27">
            <a:extLst>
              <a:ext uri="{FF2B5EF4-FFF2-40B4-BE49-F238E27FC236}">
                <a16:creationId xmlns:a16="http://schemas.microsoft.com/office/drawing/2014/main" id="{6EF2872D-64BD-470F-BC93-70BE09192DC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981" y="4329067"/>
            <a:ext cx="612009" cy="61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3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620B1CA6-475D-4121-9294-FB5E92009C82}"/>
              </a:ext>
            </a:extLst>
          </p:cNvPr>
          <p:cNvSpPr txBox="1"/>
          <p:nvPr/>
        </p:nvSpPr>
        <p:spPr>
          <a:xfrm>
            <a:off x="223285" y="21281"/>
            <a:ext cx="9622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>
                <a:latin typeface="Candara" panose="020E0502030303020204" pitchFamily="34" charset="0"/>
              </a:rPr>
              <a:t>Our</a:t>
            </a:r>
            <a:r>
              <a:rPr lang="hu-HU" sz="3200" dirty="0">
                <a:latin typeface="Candara" panose="020E0502030303020204" pitchFamily="34" charset="0"/>
              </a:rPr>
              <a:t> KNIME </a:t>
            </a:r>
            <a:r>
              <a:rPr lang="hu-HU" sz="3200" dirty="0" err="1">
                <a:latin typeface="Candara" panose="020E0502030303020204" pitchFamily="34" charset="0"/>
              </a:rPr>
              <a:t>workflow</a:t>
            </a:r>
            <a:r>
              <a:rPr lang="hu-HU" sz="3200" dirty="0">
                <a:latin typeface="Candara" panose="020E0502030303020204" pitchFamily="34" charset="0"/>
              </a:rPr>
              <a:t> – BI </a:t>
            </a:r>
            <a:r>
              <a:rPr lang="hu-HU" sz="3200" dirty="0" err="1">
                <a:latin typeface="Candara" panose="020E0502030303020204" pitchFamily="34" charset="0"/>
              </a:rPr>
              <a:t>infrastructure</a:t>
            </a:r>
            <a:r>
              <a:rPr lang="hu-HU" sz="3200" dirty="0">
                <a:latin typeface="Candara" panose="020E0502030303020204" pitchFamily="34" charset="0"/>
              </a:rPr>
              <a:t> w/o </a:t>
            </a:r>
            <a:r>
              <a:rPr lang="hu-HU" sz="3200" dirty="0" err="1">
                <a:latin typeface="Candara" panose="020E0502030303020204" pitchFamily="34" charset="0"/>
              </a:rPr>
              <a:t>Analytics</a:t>
            </a:r>
            <a:endParaRPr lang="en-US" sz="3200" dirty="0">
              <a:latin typeface="Candara" panose="020E0502030303020204" pitchFamily="34" charset="0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B9A77713-5679-4CCA-B4BC-A62A2780E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06" y="2384580"/>
            <a:ext cx="674915" cy="790941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69E14893-18D0-4B83-8DBC-EA25B65EB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75" y="3502692"/>
            <a:ext cx="584775" cy="584775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03E973CE-7228-4D47-AD66-9B6893B7E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457" y="1556545"/>
            <a:ext cx="10516679" cy="389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1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066B8ACF-9E49-4EBE-AF5D-53D17BF97AD8}"/>
              </a:ext>
            </a:extLst>
          </p:cNvPr>
          <p:cNvSpPr txBox="1"/>
          <p:nvPr/>
        </p:nvSpPr>
        <p:spPr>
          <a:xfrm>
            <a:off x="223285" y="21281"/>
            <a:ext cx="9622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atin typeface="Candara" panose="020E0502030303020204" pitchFamily="34" charset="0"/>
              </a:rPr>
              <a:t>Data </a:t>
            </a:r>
            <a:r>
              <a:rPr lang="hu-HU" sz="3200" dirty="0" err="1">
                <a:latin typeface="Candara" panose="020E0502030303020204" pitchFamily="34" charset="0"/>
              </a:rPr>
              <a:t>Warehouse</a:t>
            </a:r>
            <a:endParaRPr lang="en-US" sz="3200" dirty="0">
              <a:latin typeface="Candara" panose="020E0502030303020204" pitchFamily="34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EC01496-ABE9-4145-859A-413B648B0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34" y="3188300"/>
            <a:ext cx="9988104" cy="998699"/>
          </a:xfrm>
          <a:prstGeom prst="rect">
            <a:avLst/>
          </a:prstGeom>
        </p:spPr>
      </p:pic>
      <p:sp>
        <p:nvSpPr>
          <p:cNvPr id="6" name="Jobb oldali kapcsos zárójel 5">
            <a:extLst>
              <a:ext uri="{FF2B5EF4-FFF2-40B4-BE49-F238E27FC236}">
                <a16:creationId xmlns:a16="http://schemas.microsoft.com/office/drawing/2014/main" id="{54F81D83-6411-4912-9104-85E73F25FF6D}"/>
              </a:ext>
            </a:extLst>
          </p:cNvPr>
          <p:cNvSpPr/>
          <p:nvPr/>
        </p:nvSpPr>
        <p:spPr>
          <a:xfrm rot="16200000">
            <a:off x="1794257" y="2118842"/>
            <a:ext cx="136543" cy="17335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4457BABE-05E9-4000-A7A2-8C041651D239}"/>
              </a:ext>
            </a:extLst>
          </p:cNvPr>
          <p:cNvSpPr txBox="1"/>
          <p:nvPr/>
        </p:nvSpPr>
        <p:spPr>
          <a:xfrm>
            <a:off x="836985" y="2136639"/>
            <a:ext cx="205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Dimension1: </a:t>
            </a:r>
            <a:r>
              <a:rPr lang="hu-HU" b="1" dirty="0" err="1">
                <a:solidFill>
                  <a:srgbClr val="00B0F0"/>
                </a:solidFill>
              </a:rPr>
              <a:t>Date&amp;Time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8" name="Jobb oldali kapcsos zárójel 7">
            <a:extLst>
              <a:ext uri="{FF2B5EF4-FFF2-40B4-BE49-F238E27FC236}">
                <a16:creationId xmlns:a16="http://schemas.microsoft.com/office/drawing/2014/main" id="{69FE201E-EBBD-4321-9F5F-B11BE2C0F670}"/>
              </a:ext>
            </a:extLst>
          </p:cNvPr>
          <p:cNvSpPr/>
          <p:nvPr/>
        </p:nvSpPr>
        <p:spPr>
          <a:xfrm rot="16200000">
            <a:off x="4445399" y="1201285"/>
            <a:ext cx="136543" cy="3568697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EB9E2842-BB42-44AF-8720-3ACF29EAE5C8}"/>
              </a:ext>
            </a:extLst>
          </p:cNvPr>
          <p:cNvSpPr txBox="1"/>
          <p:nvPr/>
        </p:nvSpPr>
        <p:spPr>
          <a:xfrm>
            <a:off x="3488127" y="2136639"/>
            <a:ext cx="205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rgbClr val="00B050"/>
                </a:solidFill>
              </a:rPr>
              <a:t>Dimension2: </a:t>
            </a:r>
            <a:r>
              <a:rPr lang="hu-HU" b="1" dirty="0" err="1">
                <a:solidFill>
                  <a:srgbClr val="00B050"/>
                </a:solidFill>
              </a:rPr>
              <a:t>Locations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Jobb oldali kapcsos zárójel 9">
            <a:extLst>
              <a:ext uri="{FF2B5EF4-FFF2-40B4-BE49-F238E27FC236}">
                <a16:creationId xmlns:a16="http://schemas.microsoft.com/office/drawing/2014/main" id="{06083C19-2859-40C1-AAAC-86C1760E6340}"/>
              </a:ext>
            </a:extLst>
          </p:cNvPr>
          <p:cNvSpPr/>
          <p:nvPr/>
        </p:nvSpPr>
        <p:spPr>
          <a:xfrm rot="16200000">
            <a:off x="8287147" y="927160"/>
            <a:ext cx="136544" cy="4114800"/>
          </a:xfrm>
          <a:prstGeom prst="rightBrac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CEEEADCD-9A48-4BCA-A6D9-9B9AC061EDD1}"/>
              </a:ext>
            </a:extLst>
          </p:cNvPr>
          <p:cNvSpPr txBox="1"/>
          <p:nvPr/>
        </p:nvSpPr>
        <p:spPr>
          <a:xfrm>
            <a:off x="7329876" y="2136639"/>
            <a:ext cx="205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Dimension3: </a:t>
            </a:r>
            <a:r>
              <a:rPr lang="hu-HU" b="1" dirty="0" err="1">
                <a:solidFill>
                  <a:srgbClr val="FFC000"/>
                </a:solidFill>
              </a:rPr>
              <a:t>Weather</a:t>
            </a:r>
            <a:endParaRPr lang="en-US" b="1" dirty="0">
              <a:solidFill>
                <a:srgbClr val="FFC000"/>
              </a:solidFill>
            </a:endParaRPr>
          </a:p>
        </p:txBody>
      </p: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0BD54B2E-E050-4DDF-BB9D-21017C046546}"/>
              </a:ext>
            </a:extLst>
          </p:cNvPr>
          <p:cNvCxnSpPr/>
          <p:nvPr/>
        </p:nvCxnSpPr>
        <p:spPr>
          <a:xfrm flipV="1">
            <a:off x="10666819" y="2916288"/>
            <a:ext cx="0" cy="13654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2D9CC1AF-E04C-4ABB-A4FF-3851D29DC145}"/>
              </a:ext>
            </a:extLst>
          </p:cNvPr>
          <p:cNvSpPr txBox="1"/>
          <p:nvPr/>
        </p:nvSpPr>
        <p:spPr>
          <a:xfrm>
            <a:off x="9387276" y="2136638"/>
            <a:ext cx="205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rgbClr val="7030A0"/>
                </a:solidFill>
              </a:rPr>
              <a:t>Dimension4: </a:t>
            </a:r>
          </a:p>
          <a:p>
            <a:pPr algn="ctr"/>
            <a:r>
              <a:rPr lang="hu-HU" b="1" dirty="0" err="1">
                <a:solidFill>
                  <a:srgbClr val="7030A0"/>
                </a:solidFill>
              </a:rPr>
              <a:t>Injury</a:t>
            </a:r>
            <a:r>
              <a:rPr lang="hu-HU" b="1" dirty="0">
                <a:solidFill>
                  <a:srgbClr val="7030A0"/>
                </a:solidFill>
              </a:rPr>
              <a:t> </a:t>
            </a:r>
            <a:r>
              <a:rPr lang="hu-HU" b="1" dirty="0" err="1">
                <a:solidFill>
                  <a:srgbClr val="7030A0"/>
                </a:solidFill>
              </a:rPr>
              <a:t>happen</a:t>
            </a:r>
            <a:r>
              <a:rPr lang="hu-HU" b="1" dirty="0">
                <a:solidFill>
                  <a:srgbClr val="7030A0"/>
                </a:solidFill>
              </a:rPr>
              <a:t>?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801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138DBA45-4290-4BE6-BCD8-63BDFB560B90}"/>
              </a:ext>
            </a:extLst>
          </p:cNvPr>
          <p:cNvSpPr txBox="1"/>
          <p:nvPr/>
        </p:nvSpPr>
        <p:spPr>
          <a:xfrm>
            <a:off x="223285" y="21281"/>
            <a:ext cx="9622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>
                <a:latin typeface="Candara" panose="020E0502030303020204" pitchFamily="34" charset="0"/>
              </a:rPr>
              <a:t>Our</a:t>
            </a:r>
            <a:r>
              <a:rPr lang="hu-HU" sz="3200" dirty="0">
                <a:latin typeface="Candara" panose="020E0502030303020204" pitchFamily="34" charset="0"/>
              </a:rPr>
              <a:t> KNIME </a:t>
            </a:r>
            <a:r>
              <a:rPr lang="hu-HU" sz="3200" dirty="0" err="1">
                <a:latin typeface="Candara" panose="020E0502030303020204" pitchFamily="34" charset="0"/>
              </a:rPr>
              <a:t>workflow</a:t>
            </a:r>
            <a:r>
              <a:rPr lang="hu-HU" sz="3200" dirty="0">
                <a:latin typeface="Candara" panose="020E0502030303020204" pitchFamily="34" charset="0"/>
              </a:rPr>
              <a:t> – </a:t>
            </a:r>
            <a:r>
              <a:rPr lang="hu-HU" sz="3200" dirty="0" err="1">
                <a:latin typeface="Candara" panose="020E0502030303020204" pitchFamily="34" charset="0"/>
              </a:rPr>
              <a:t>Analytics</a:t>
            </a:r>
            <a:endParaRPr lang="en-US" sz="3200" dirty="0">
              <a:latin typeface="Candara" panose="020E0502030303020204" pitchFamily="34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5CB6DCB-8AC7-4CF7-86D8-DCB6ABD64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0" y="1129543"/>
            <a:ext cx="4959024" cy="4598913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E7D511E-B408-4A16-A13F-CFA747EB8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582" y="722197"/>
            <a:ext cx="4465317" cy="30968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Nyíl: lefelé mutató 7">
            <a:extLst>
              <a:ext uri="{FF2B5EF4-FFF2-40B4-BE49-F238E27FC236}">
                <a16:creationId xmlns:a16="http://schemas.microsoft.com/office/drawing/2014/main" id="{A4098629-2AAD-40D5-B817-7A14316D8FCC}"/>
              </a:ext>
            </a:extLst>
          </p:cNvPr>
          <p:cNvSpPr/>
          <p:nvPr/>
        </p:nvSpPr>
        <p:spPr>
          <a:xfrm rot="16200000">
            <a:off x="5774417" y="1928394"/>
            <a:ext cx="411061" cy="503339"/>
          </a:xfrm>
          <a:prstGeom prst="downArrow">
            <a:avLst/>
          </a:prstGeom>
          <a:solidFill>
            <a:srgbClr val="B4F4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yíl: lefelé mutató 8">
            <a:extLst>
              <a:ext uri="{FF2B5EF4-FFF2-40B4-BE49-F238E27FC236}">
                <a16:creationId xmlns:a16="http://schemas.microsoft.com/office/drawing/2014/main" id="{762DE06F-5536-48FE-9840-077FD942E963}"/>
              </a:ext>
            </a:extLst>
          </p:cNvPr>
          <p:cNvSpPr/>
          <p:nvPr/>
        </p:nvSpPr>
        <p:spPr>
          <a:xfrm rot="16200000">
            <a:off x="5764139" y="4405686"/>
            <a:ext cx="411061" cy="503339"/>
          </a:xfrm>
          <a:prstGeom prst="downArrow">
            <a:avLst/>
          </a:prstGeom>
          <a:solidFill>
            <a:srgbClr val="8DAA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EC2F7C78-4F79-46A4-A9B1-1CC1F659F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582" y="4062339"/>
            <a:ext cx="3888661" cy="16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1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98D006-562D-4FB6-A6C5-63CF3CC9C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1153"/>
            <a:ext cx="10515600" cy="1325563"/>
          </a:xfrm>
        </p:spPr>
        <p:txBody>
          <a:bodyPr/>
          <a:lstStyle/>
          <a:p>
            <a:pPr algn="ctr"/>
            <a:r>
              <a:rPr lang="hu-HU" dirty="0" err="1">
                <a:latin typeface="Canandra"/>
              </a:rPr>
              <a:t>Thank</a:t>
            </a:r>
            <a:r>
              <a:rPr lang="hu-HU" dirty="0">
                <a:latin typeface="Canandra"/>
              </a:rPr>
              <a:t> </a:t>
            </a:r>
            <a:r>
              <a:rPr lang="hu-HU" dirty="0" err="1">
                <a:latin typeface="Canandra"/>
              </a:rPr>
              <a:t>you</a:t>
            </a:r>
            <a:r>
              <a:rPr lang="hu-HU" dirty="0">
                <a:latin typeface="Canandra"/>
              </a:rPr>
              <a:t> </a:t>
            </a:r>
            <a:r>
              <a:rPr lang="hu-HU" dirty="0" err="1">
                <a:latin typeface="Canandra"/>
              </a:rPr>
              <a:t>for</a:t>
            </a:r>
            <a:r>
              <a:rPr lang="hu-HU" dirty="0">
                <a:latin typeface="Canandra"/>
              </a:rPr>
              <a:t> </a:t>
            </a:r>
            <a:r>
              <a:rPr lang="hu-HU" dirty="0" err="1">
                <a:latin typeface="Canandra"/>
              </a:rPr>
              <a:t>your</a:t>
            </a:r>
            <a:r>
              <a:rPr lang="hu-HU" dirty="0">
                <a:latin typeface="Canandra"/>
              </a:rPr>
              <a:t> </a:t>
            </a:r>
            <a:r>
              <a:rPr lang="hu-HU" dirty="0" err="1">
                <a:latin typeface="Canandra"/>
              </a:rPr>
              <a:t>attention</a:t>
            </a:r>
            <a:r>
              <a:rPr lang="hu-HU" dirty="0">
                <a:latin typeface="Canandra"/>
              </a:rPr>
              <a:t>! </a:t>
            </a:r>
            <a:endParaRPr lang="en-US" dirty="0">
              <a:latin typeface="Canandra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9309C45-AAAA-4CE4-B8A4-C758FCDC2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2527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3600" dirty="0" err="1"/>
              <a:t>Questions</a:t>
            </a:r>
            <a:r>
              <a:rPr lang="hu-HU" sz="3600" dirty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92452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150</Words>
  <Application>Microsoft Office PowerPoint</Application>
  <PresentationFormat>Szélesvásznú</PresentationFormat>
  <Paragraphs>22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Canandra</vt:lpstr>
      <vt:lpstr>Candara</vt:lpstr>
      <vt:lpstr>Century Gothic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Thank you for your attention!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Zsombor Hegedüs</dc:creator>
  <cp:lastModifiedBy>Zsombor Hegedüs</cp:lastModifiedBy>
  <cp:revision>14</cp:revision>
  <dcterms:created xsi:type="dcterms:W3CDTF">2020-12-11T14:56:30Z</dcterms:created>
  <dcterms:modified xsi:type="dcterms:W3CDTF">2020-12-11T20:12:41Z</dcterms:modified>
</cp:coreProperties>
</file>