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1"/>
  </p:notesMasterIdLst>
  <p:handoutMasterIdLst>
    <p:handoutMasterId r:id="rId32"/>
  </p:handoutMasterIdLst>
  <p:sldIdLst>
    <p:sldId id="256" r:id="rId2"/>
    <p:sldId id="293" r:id="rId3"/>
    <p:sldId id="292" r:id="rId4"/>
    <p:sldId id="258" r:id="rId5"/>
    <p:sldId id="259" r:id="rId6"/>
    <p:sldId id="260" r:id="rId7"/>
    <p:sldId id="261" r:id="rId8"/>
    <p:sldId id="262" r:id="rId9"/>
    <p:sldId id="263" r:id="rId10"/>
    <p:sldId id="264" r:id="rId11"/>
    <p:sldId id="266" r:id="rId12"/>
    <p:sldId id="270" r:id="rId13"/>
    <p:sldId id="272" r:id="rId14"/>
    <p:sldId id="274" r:id="rId15"/>
    <p:sldId id="275" r:id="rId16"/>
    <p:sldId id="276" r:id="rId17"/>
    <p:sldId id="277" r:id="rId18"/>
    <p:sldId id="278" r:id="rId19"/>
    <p:sldId id="279" r:id="rId20"/>
    <p:sldId id="290" r:id="rId21"/>
    <p:sldId id="291" r:id="rId22"/>
    <p:sldId id="280" r:id="rId23"/>
    <p:sldId id="281" r:id="rId24"/>
    <p:sldId id="282" r:id="rId25"/>
    <p:sldId id="283" r:id="rId26"/>
    <p:sldId id="284" r:id="rId27"/>
    <p:sldId id="287" r:id="rId28"/>
    <p:sldId id="288" r:id="rId29"/>
    <p:sldId id="289" r:id="rId3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97538" y="0"/>
            <a:ext cx="4359275" cy="388938"/>
          </a:xfrm>
          <a:prstGeom prst="rect">
            <a:avLst/>
          </a:prstGeom>
        </p:spPr>
        <p:txBody>
          <a:bodyPr vert="horz" lIns="91440" tIns="45720" rIns="91440" bIns="45720" rtlCol="0"/>
          <a:lstStyle>
            <a:lvl1pPr algn="r">
              <a:defRPr sz="1200"/>
            </a:lvl1pPr>
          </a:lstStyle>
          <a:p>
            <a:fld id="{3F40F880-4EB6-47DA-AD84-8544E7FC91A3}" type="datetimeFigureOut">
              <a:rPr lang="en-US" smtClean="0"/>
              <a:t>5/15/2016</a:t>
            </a:fld>
            <a:endParaRPr lang="en-US"/>
          </a:p>
        </p:txBody>
      </p:sp>
      <p:sp>
        <p:nvSpPr>
          <p:cNvPr id="4" name="Footer Placeholder 3"/>
          <p:cNvSpPr>
            <a:spLocks noGrp="1"/>
          </p:cNvSpPr>
          <p:nvPr>
            <p:ph type="ftr" sz="quarter" idx="2"/>
          </p:nvPr>
        </p:nvSpPr>
        <p:spPr>
          <a:xfrm>
            <a:off x="0" y="7383463"/>
            <a:ext cx="4359275" cy="388937"/>
          </a:xfrm>
          <a:prstGeom prst="rect">
            <a:avLst/>
          </a:prstGeom>
        </p:spPr>
        <p:txBody>
          <a:bodyPr vert="horz" lIns="91440" tIns="45720" rIns="91440" bIns="45720" rtlCol="0" anchor="b"/>
          <a:lstStyle>
            <a:lvl1pPr algn="l">
              <a:defRPr sz="1200"/>
            </a:lvl1pPr>
          </a:lstStyle>
          <a:p>
            <a:r>
              <a:rPr lang="en-US" smtClean="0"/>
              <a:t>University at Buffalo</a:t>
            </a:r>
            <a:endParaRPr lang="en-US"/>
          </a:p>
        </p:txBody>
      </p:sp>
      <p:sp>
        <p:nvSpPr>
          <p:cNvPr id="5" name="Slide Number Placeholder 4"/>
          <p:cNvSpPr>
            <a:spLocks noGrp="1"/>
          </p:cNvSpPr>
          <p:nvPr>
            <p:ph type="sldNum" sz="quarter" idx="3"/>
          </p:nvPr>
        </p:nvSpPr>
        <p:spPr>
          <a:xfrm>
            <a:off x="5697538" y="7383463"/>
            <a:ext cx="4359275" cy="388937"/>
          </a:xfrm>
          <a:prstGeom prst="rect">
            <a:avLst/>
          </a:prstGeom>
        </p:spPr>
        <p:txBody>
          <a:bodyPr vert="horz" lIns="91440" tIns="45720" rIns="91440" bIns="45720" rtlCol="0" anchor="b"/>
          <a:lstStyle>
            <a:lvl1pPr algn="r">
              <a:defRPr sz="1200"/>
            </a:lvl1pPr>
          </a:lstStyle>
          <a:p>
            <a:fld id="{E4B5863E-7332-4576-AE1D-F98EFD2012C3}" type="slidenum">
              <a:rPr lang="en-US" smtClean="0"/>
              <a:t>‹#›</a:t>
            </a:fld>
            <a:endParaRPr lang="en-US"/>
          </a:p>
        </p:txBody>
      </p:sp>
    </p:spTree>
    <p:extLst>
      <p:ext uri="{BB962C8B-B14F-4D97-AF65-F5344CB8AC3E}">
        <p14:creationId xmlns:p14="http://schemas.microsoft.com/office/powerpoint/2010/main" val="12192413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15BE1A83-99E0-4B60-B119-593223F2EB51}" type="datetimeFigureOut">
              <a:rPr lang="en-US" smtClean="0"/>
              <a:t>5/15/2016</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r>
              <a:rPr lang="en-US" smtClean="0"/>
              <a:t>University at Buffalo</a:t>
            </a:r>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616DED70-24D6-44D4-9C91-5C3A94FFA071}" type="slidenum">
              <a:rPr lang="en-US" smtClean="0"/>
              <a:t>‹#›</a:t>
            </a:fld>
            <a:endParaRPr lang="en-US"/>
          </a:p>
        </p:txBody>
      </p:sp>
    </p:spTree>
    <p:extLst>
      <p:ext uri="{BB962C8B-B14F-4D97-AF65-F5344CB8AC3E}">
        <p14:creationId xmlns:p14="http://schemas.microsoft.com/office/powerpoint/2010/main" val="411044427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6DED70-24D6-44D4-9C91-5C3A94FFA071}" type="slidenum">
              <a:rPr lang="en-US" smtClean="0"/>
              <a:t>1</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Tree>
    <p:extLst>
      <p:ext uri="{BB962C8B-B14F-4D97-AF65-F5344CB8AC3E}">
        <p14:creationId xmlns:p14="http://schemas.microsoft.com/office/powerpoint/2010/main" val="243028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University at Buffalo</a:t>
            </a:r>
            <a:endParaRPr lang="en-US"/>
          </a:p>
        </p:txBody>
      </p:sp>
      <p:sp>
        <p:nvSpPr>
          <p:cNvPr id="5" name="Slide Number Placeholder 4"/>
          <p:cNvSpPr>
            <a:spLocks noGrp="1"/>
          </p:cNvSpPr>
          <p:nvPr>
            <p:ph type="sldNum" sz="quarter" idx="11"/>
          </p:nvPr>
        </p:nvSpPr>
        <p:spPr/>
        <p:txBody>
          <a:bodyPr/>
          <a:lstStyle/>
          <a:p>
            <a:fld id="{616DED70-24D6-44D4-9C91-5C3A94FFA071}" type="slidenum">
              <a:rPr lang="en-US" smtClean="0"/>
              <a:t>3</a:t>
            </a:fld>
            <a:endParaRPr lang="en-US"/>
          </a:p>
        </p:txBody>
      </p:sp>
    </p:spTree>
    <p:extLst>
      <p:ext uri="{BB962C8B-B14F-4D97-AF65-F5344CB8AC3E}">
        <p14:creationId xmlns:p14="http://schemas.microsoft.com/office/powerpoint/2010/main" val="390058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University at Buffalo</a:t>
            </a:r>
            <a:endParaRPr lang="en-US"/>
          </a:p>
        </p:txBody>
      </p:sp>
      <p:sp>
        <p:nvSpPr>
          <p:cNvPr id="5" name="Slide Number Placeholder 4"/>
          <p:cNvSpPr>
            <a:spLocks noGrp="1"/>
          </p:cNvSpPr>
          <p:nvPr>
            <p:ph type="sldNum" sz="quarter" idx="11"/>
          </p:nvPr>
        </p:nvSpPr>
        <p:spPr/>
        <p:txBody>
          <a:bodyPr/>
          <a:lstStyle/>
          <a:p>
            <a:fld id="{616DED70-24D6-44D4-9C91-5C3A94FFA071}" type="slidenum">
              <a:rPr lang="en-US" smtClean="0"/>
              <a:t>8</a:t>
            </a:fld>
            <a:endParaRPr lang="en-US"/>
          </a:p>
        </p:txBody>
      </p:sp>
    </p:spTree>
    <p:extLst>
      <p:ext uri="{BB962C8B-B14F-4D97-AF65-F5344CB8AC3E}">
        <p14:creationId xmlns:p14="http://schemas.microsoft.com/office/powerpoint/2010/main" val="395602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University at Buffalo</a:t>
            </a:r>
            <a:endParaRPr lang="en-US"/>
          </a:p>
        </p:txBody>
      </p:sp>
      <p:sp>
        <p:nvSpPr>
          <p:cNvPr id="5" name="Slide Number Placeholder 4"/>
          <p:cNvSpPr>
            <a:spLocks noGrp="1"/>
          </p:cNvSpPr>
          <p:nvPr>
            <p:ph type="sldNum" sz="quarter" idx="11"/>
          </p:nvPr>
        </p:nvSpPr>
        <p:spPr/>
        <p:txBody>
          <a:bodyPr/>
          <a:lstStyle/>
          <a:p>
            <a:fld id="{616DED70-24D6-44D4-9C91-5C3A94FFA071}" type="slidenum">
              <a:rPr lang="en-US" smtClean="0"/>
              <a:t>10</a:t>
            </a:fld>
            <a:endParaRPr lang="en-US"/>
          </a:p>
        </p:txBody>
      </p:sp>
    </p:spTree>
    <p:extLst>
      <p:ext uri="{BB962C8B-B14F-4D97-AF65-F5344CB8AC3E}">
        <p14:creationId xmlns:p14="http://schemas.microsoft.com/office/powerpoint/2010/main" val="96584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272011"/>
            <a:ext cx="7543800" cy="2705947"/>
          </a:xfrm>
        </p:spPr>
        <p:txBody>
          <a:bodyPr anchor="b"/>
          <a:lstStyle>
            <a:lvl1pPr algn="ctr">
              <a:defRPr sz="4950"/>
            </a:lvl1pPr>
          </a:lstStyle>
          <a:p>
            <a:r>
              <a:rPr lang="en-US" smtClean="0"/>
              <a:t>Click to edit Master title style</a:t>
            </a:r>
            <a:endParaRPr lang="en-US"/>
          </a:p>
        </p:txBody>
      </p:sp>
      <p:sp>
        <p:nvSpPr>
          <p:cNvPr id="3" name="Subtitle 2"/>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AF3666-8369-476F-A20A-2147447CEEEF}" type="datetime1">
              <a:rPr lang="en-US" smtClean="0"/>
              <a:t>5/15/2016</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7434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0B8FC-B93A-4BB4-B8D1-43E3B33CDFB3}" type="datetime1">
              <a:rPr lang="en-US" smtClean="0"/>
              <a:t>5/15/2016</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5089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2" y="413808"/>
            <a:ext cx="2168843" cy="6586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07C2C-17C1-481B-8AFF-E2A2E76BFC01}" type="datetime1">
              <a:rPr lang="en-US" smtClean="0"/>
              <a:t>5/15/2016</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949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61FF4-9280-4E37-92CC-5A043F029347}" type="datetime1">
              <a:rPr lang="en-US" smtClean="0"/>
              <a:t>5/15/2016</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9697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6" y="1937704"/>
            <a:ext cx="8675370" cy="3233102"/>
          </a:xfrm>
        </p:spPr>
        <p:txBody>
          <a:bodyPr anchor="b"/>
          <a:lstStyle>
            <a:lvl1pPr>
              <a:defRPr sz="4950"/>
            </a:lvl1pPr>
          </a:lstStyle>
          <a:p>
            <a:r>
              <a:rPr lang="en-US" smtClean="0"/>
              <a:t>Click to edit Master title style</a:t>
            </a:r>
            <a:endParaRPr lang="en-US"/>
          </a:p>
        </p:txBody>
      </p:sp>
      <p:sp>
        <p:nvSpPr>
          <p:cNvPr id="3" name="Text Placeholder 2"/>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33213-E2A2-4AB5-AE1F-C2F808437AA1}" type="datetime1">
              <a:rPr lang="en-US" smtClean="0"/>
              <a:t>5/15/2016</a:t>
            </a:fld>
            <a:endParaRPr lang="en-US"/>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9567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1A23F3-368A-44A4-B597-FD5A865FA581}" type="datetime1">
              <a:rPr lang="en-US" smtClean="0"/>
              <a:t>5/15/2016</a:t>
            </a:fld>
            <a:endParaRPr lang="en-US"/>
          </a:p>
        </p:txBody>
      </p:sp>
      <p:sp>
        <p:nvSpPr>
          <p:cNvPr id="6" name="Footer Placeholder 5"/>
          <p:cNvSpPr>
            <a:spLocks noGrp="1"/>
          </p:cNvSpPr>
          <p:nvPr>
            <p:ph type="ftr" sz="quarter" idx="11"/>
          </p:nvPr>
        </p:nvSpPr>
        <p:spPr/>
        <p:txBody>
          <a:bodyPr/>
          <a:lstStyle/>
          <a:p>
            <a:r>
              <a:rPr lang="en-US" smtClean="0"/>
              <a:t>University at Buffalo</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4458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09"/>
            <a:ext cx="8675370" cy="15023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6" name="Content Placeholder 5"/>
          <p:cNvSpPr>
            <a:spLocks noGrp="1"/>
          </p:cNvSpPr>
          <p:nvPr>
            <p:ph sz="quarter" idx="4"/>
          </p:nvPr>
        </p:nvSpPr>
        <p:spPr>
          <a:xfrm>
            <a:off x="5092065"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9B7F91-A94C-483D-9218-EDB1C2541287}" type="datetime1">
              <a:rPr lang="en-US" smtClean="0"/>
              <a:t>5/15/2016</a:t>
            </a:fld>
            <a:endParaRPr lang="en-US"/>
          </a:p>
        </p:txBody>
      </p:sp>
      <p:sp>
        <p:nvSpPr>
          <p:cNvPr id="8" name="Footer Placeholder 7"/>
          <p:cNvSpPr>
            <a:spLocks noGrp="1"/>
          </p:cNvSpPr>
          <p:nvPr>
            <p:ph type="ftr" sz="quarter" idx="11"/>
          </p:nvPr>
        </p:nvSpPr>
        <p:spPr/>
        <p:txBody>
          <a:bodyPr/>
          <a:lstStyle/>
          <a:p>
            <a:r>
              <a:rPr lang="en-US" smtClean="0"/>
              <a:t>University at Buffalo</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85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68BA9E-AA25-4229-8675-4F4ACCB2624B}" type="datetime1">
              <a:rPr lang="en-US" smtClean="0"/>
              <a:t>5/15/2016</a:t>
            </a:fld>
            <a:endParaRPr lang="en-US"/>
          </a:p>
        </p:txBody>
      </p:sp>
      <p:sp>
        <p:nvSpPr>
          <p:cNvPr id="4" name="Footer Placeholder 3"/>
          <p:cNvSpPr>
            <a:spLocks noGrp="1"/>
          </p:cNvSpPr>
          <p:nvPr>
            <p:ph type="ftr" sz="quarter" idx="11"/>
          </p:nvPr>
        </p:nvSpPr>
        <p:spPr/>
        <p:txBody>
          <a:bodyPr/>
          <a:lstStyle/>
          <a:p>
            <a:r>
              <a:rPr lang="en-US" smtClean="0"/>
              <a:t>University at Buffalo</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3704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8D8CA-1AAB-419A-B3ED-03244C6F604B}" type="datetime1">
              <a:rPr lang="en-US" smtClean="0"/>
              <a:t>5/15/2016</a:t>
            </a:fld>
            <a:endParaRPr lang="en-US"/>
          </a:p>
        </p:txBody>
      </p:sp>
      <p:sp>
        <p:nvSpPr>
          <p:cNvPr id="3" name="Footer Placeholder 2"/>
          <p:cNvSpPr>
            <a:spLocks noGrp="1"/>
          </p:cNvSpPr>
          <p:nvPr>
            <p:ph type="ftr" sz="quarter" idx="11"/>
          </p:nvPr>
        </p:nvSpPr>
        <p:spPr/>
        <p:txBody>
          <a:bodyPr/>
          <a:lstStyle/>
          <a:p>
            <a:r>
              <a:rPr lang="en-US" smtClean="0"/>
              <a:t>University at Buffalo</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6196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smtClean="0"/>
              <a:t>Click to edit Master title style</a:t>
            </a:r>
            <a:endParaRPr lang="en-US"/>
          </a:p>
        </p:txBody>
      </p:sp>
      <p:sp>
        <p:nvSpPr>
          <p:cNvPr id="3" name="Content Placeholder 2"/>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CCE55-90F8-4E45-B310-E83AFF399EEA}" type="datetime1">
              <a:rPr lang="en-US" smtClean="0"/>
              <a:t>5/15/2016</a:t>
            </a:fld>
            <a:endParaRPr lang="en-US"/>
          </a:p>
        </p:txBody>
      </p:sp>
      <p:sp>
        <p:nvSpPr>
          <p:cNvPr id="6" name="Footer Placeholder 5"/>
          <p:cNvSpPr>
            <a:spLocks noGrp="1"/>
          </p:cNvSpPr>
          <p:nvPr>
            <p:ph type="ftr" sz="quarter" idx="11"/>
          </p:nvPr>
        </p:nvSpPr>
        <p:spPr/>
        <p:txBody>
          <a:bodyPr/>
          <a:lstStyle/>
          <a:p>
            <a:r>
              <a:rPr lang="en-US" smtClean="0"/>
              <a:t>University at Buffalo</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4181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smtClean="0"/>
              <a:t>Click to edit Master title style</a:t>
            </a:r>
            <a:endParaRPr lang="en-US"/>
          </a:p>
        </p:txBody>
      </p:sp>
      <p:sp>
        <p:nvSpPr>
          <p:cNvPr id="3" name="Picture Placeholder 2"/>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6B258B-6ACD-44BD-9500-96A378D73531}" type="datetime1">
              <a:rPr lang="en-US" smtClean="0"/>
              <a:t>5/15/2016</a:t>
            </a:fld>
            <a:endParaRPr lang="en-US"/>
          </a:p>
        </p:txBody>
      </p:sp>
      <p:sp>
        <p:nvSpPr>
          <p:cNvPr id="6" name="Footer Placeholder 5"/>
          <p:cNvSpPr>
            <a:spLocks noGrp="1"/>
          </p:cNvSpPr>
          <p:nvPr>
            <p:ph type="ftr" sz="quarter" idx="11"/>
          </p:nvPr>
        </p:nvSpPr>
        <p:spPr/>
        <p:txBody>
          <a:bodyPr/>
          <a:lstStyle/>
          <a:p>
            <a:r>
              <a:rPr lang="en-US" smtClean="0"/>
              <a:t>University at Buffalo</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5370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4D7CE7E5-D3D3-49E5-874E-8AA5626BCFC3}" type="datetime1">
              <a:rPr lang="en-US" smtClean="0"/>
              <a:t>5/15/2016</a:t>
            </a:fld>
            <a:endParaRPr lang="en-US"/>
          </a:p>
        </p:txBody>
      </p:sp>
      <p:sp>
        <p:nvSpPr>
          <p:cNvPr id="5" name="Footer Placeholder 4"/>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r>
              <a:rPr lang="en-US" smtClean="0"/>
              <a:t>University at Buffalo</a:t>
            </a:r>
            <a:endParaRPr lang="en-US"/>
          </a:p>
        </p:txBody>
      </p:sp>
      <p:sp>
        <p:nvSpPr>
          <p:cNvPr id="6" name="Slide Number Placeholder 5"/>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1596119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jpg"/><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2.jpg"/><Relationship Id="rId16" Type="http://schemas.openxmlformats.org/officeDocument/2006/relationships/image" Target="../media/image55.png"/><Relationship Id="rId20" Type="http://schemas.openxmlformats.org/officeDocument/2006/relationships/image" Target="../media/image59.jp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39.png"/><Relationship Id="rId9" Type="http://schemas.openxmlformats.org/officeDocument/2006/relationships/image" Target="../media/image48.pn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4.png"/><Relationship Id="rId18" Type="http://schemas.openxmlformats.org/officeDocument/2006/relationships/image" Target="../media/image72.png"/><Relationship Id="rId3" Type="http://schemas.openxmlformats.org/officeDocument/2006/relationships/image" Target="../media/image61.png"/><Relationship Id="rId21" Type="http://schemas.openxmlformats.org/officeDocument/2006/relationships/image" Target="../media/image75.png"/><Relationship Id="rId7" Type="http://schemas.openxmlformats.org/officeDocument/2006/relationships/image" Target="../media/image45.png"/><Relationship Id="rId12" Type="http://schemas.openxmlformats.org/officeDocument/2006/relationships/image" Target="../media/image67.png"/><Relationship Id="rId17" Type="http://schemas.openxmlformats.org/officeDocument/2006/relationships/image" Target="../media/image71.png"/><Relationship Id="rId2" Type="http://schemas.openxmlformats.org/officeDocument/2006/relationships/image" Target="../media/image60.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39.png"/><Relationship Id="rId15" Type="http://schemas.openxmlformats.org/officeDocument/2006/relationships/image" Target="../media/image69.png"/><Relationship Id="rId10" Type="http://schemas.openxmlformats.org/officeDocument/2006/relationships/image" Target="../media/image65.png"/><Relationship Id="rId19" Type="http://schemas.openxmlformats.org/officeDocument/2006/relationships/image" Target="../media/image73.png"/><Relationship Id="rId4" Type="http://schemas.openxmlformats.org/officeDocument/2006/relationships/image" Target="../media/image43.png"/><Relationship Id="rId9" Type="http://schemas.openxmlformats.org/officeDocument/2006/relationships/image" Target="../media/image64.png"/><Relationship Id="rId14" Type="http://schemas.openxmlformats.org/officeDocument/2006/relationships/image" Target="../media/image68.png"/><Relationship Id="rId22" Type="http://schemas.openxmlformats.org/officeDocument/2006/relationships/image" Target="../media/image7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83.png"/><Relationship Id="rId3" Type="http://schemas.openxmlformats.org/officeDocument/2006/relationships/image" Target="../media/image61.png"/><Relationship Id="rId7" Type="http://schemas.openxmlformats.org/officeDocument/2006/relationships/image" Target="../media/image78.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77.png"/><Relationship Id="rId16"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85.png"/><Relationship Id="rId10" Type="http://schemas.openxmlformats.org/officeDocument/2006/relationships/image" Target="../media/image80.png"/><Relationship Id="rId4" Type="http://schemas.openxmlformats.org/officeDocument/2006/relationships/image" Target="../media/image41.png"/><Relationship Id="rId9" Type="http://schemas.openxmlformats.org/officeDocument/2006/relationships/image" Target="../media/image79.png"/><Relationship Id="rId14" Type="http://schemas.openxmlformats.org/officeDocument/2006/relationships/image" Target="../media/image84.png"/></Relationships>
</file>

<file path=ppt/slides/_rels/slide14.xml.rels><?xml version="1.0" encoding="UTF-8" standalone="yes"?>
<Relationships xmlns="http://schemas.openxmlformats.org/package/2006/relationships"><Relationship Id="rId13" Type="http://schemas.openxmlformats.org/officeDocument/2006/relationships/image" Target="../media/image93.png"/><Relationship Id="rId18" Type="http://schemas.openxmlformats.org/officeDocument/2006/relationships/image" Target="../media/image98.png"/><Relationship Id="rId26" Type="http://schemas.openxmlformats.org/officeDocument/2006/relationships/image" Target="../media/image105.png"/><Relationship Id="rId39" Type="http://schemas.openxmlformats.org/officeDocument/2006/relationships/image" Target="../media/image117.png"/><Relationship Id="rId21" Type="http://schemas.openxmlformats.org/officeDocument/2006/relationships/image" Target="../media/image100.png"/><Relationship Id="rId34" Type="http://schemas.openxmlformats.org/officeDocument/2006/relationships/image" Target="../media/image112.png"/><Relationship Id="rId42" Type="http://schemas.openxmlformats.org/officeDocument/2006/relationships/image" Target="../media/image79.png"/><Relationship Id="rId47" Type="http://schemas.openxmlformats.org/officeDocument/2006/relationships/image" Target="../media/image84.png"/><Relationship Id="rId50" Type="http://schemas.openxmlformats.org/officeDocument/2006/relationships/image" Target="../media/image87.png"/><Relationship Id="rId7" Type="http://schemas.openxmlformats.org/officeDocument/2006/relationships/image" Target="../media/image41.png"/><Relationship Id="rId2" Type="http://schemas.openxmlformats.org/officeDocument/2006/relationships/image" Target="../media/image77.png"/><Relationship Id="rId16" Type="http://schemas.openxmlformats.org/officeDocument/2006/relationships/image" Target="../media/image96.png"/><Relationship Id="rId29" Type="http://schemas.openxmlformats.org/officeDocument/2006/relationships/image" Target="../media/image107.png"/><Relationship Id="rId11" Type="http://schemas.openxmlformats.org/officeDocument/2006/relationships/image" Target="../media/image91.png"/><Relationship Id="rId24" Type="http://schemas.openxmlformats.org/officeDocument/2006/relationships/image" Target="../media/image103.png"/><Relationship Id="rId32" Type="http://schemas.openxmlformats.org/officeDocument/2006/relationships/image" Target="../media/image110.png"/><Relationship Id="rId37" Type="http://schemas.openxmlformats.org/officeDocument/2006/relationships/image" Target="../media/image115.png"/><Relationship Id="rId40" Type="http://schemas.openxmlformats.org/officeDocument/2006/relationships/image" Target="../media/image118.png"/><Relationship Id="rId45" Type="http://schemas.openxmlformats.org/officeDocument/2006/relationships/image" Target="../media/image82.png"/><Relationship Id="rId5" Type="http://schemas.openxmlformats.org/officeDocument/2006/relationships/image" Target="../media/image39.png"/><Relationship Id="rId15" Type="http://schemas.openxmlformats.org/officeDocument/2006/relationships/image" Target="../media/image95.png"/><Relationship Id="rId23" Type="http://schemas.openxmlformats.org/officeDocument/2006/relationships/image" Target="../media/image102.png"/><Relationship Id="rId28" Type="http://schemas.openxmlformats.org/officeDocument/2006/relationships/image" Target="../media/image106.png"/><Relationship Id="rId36" Type="http://schemas.openxmlformats.org/officeDocument/2006/relationships/image" Target="../media/image114.png"/><Relationship Id="rId49" Type="http://schemas.openxmlformats.org/officeDocument/2006/relationships/image" Target="../media/image86.png"/><Relationship Id="rId10" Type="http://schemas.openxmlformats.org/officeDocument/2006/relationships/image" Target="../media/image90.png"/><Relationship Id="rId19" Type="http://schemas.openxmlformats.org/officeDocument/2006/relationships/image" Target="../media/image99.png"/><Relationship Id="rId31" Type="http://schemas.openxmlformats.org/officeDocument/2006/relationships/image" Target="../media/image109.png"/><Relationship Id="rId44" Type="http://schemas.openxmlformats.org/officeDocument/2006/relationships/image" Target="../media/image81.png"/><Relationship Id="rId4" Type="http://schemas.openxmlformats.org/officeDocument/2006/relationships/image" Target="../media/image45.png"/><Relationship Id="rId9" Type="http://schemas.openxmlformats.org/officeDocument/2006/relationships/image" Target="../media/image89.png"/><Relationship Id="rId14" Type="http://schemas.openxmlformats.org/officeDocument/2006/relationships/image" Target="../media/image94.png"/><Relationship Id="rId22" Type="http://schemas.openxmlformats.org/officeDocument/2006/relationships/image" Target="../media/image101.png"/><Relationship Id="rId27" Type="http://schemas.openxmlformats.org/officeDocument/2006/relationships/image" Target="../media/image43.png"/><Relationship Id="rId30" Type="http://schemas.openxmlformats.org/officeDocument/2006/relationships/image" Target="../media/image108.png"/><Relationship Id="rId35" Type="http://schemas.openxmlformats.org/officeDocument/2006/relationships/image" Target="../media/image113.png"/><Relationship Id="rId43" Type="http://schemas.openxmlformats.org/officeDocument/2006/relationships/image" Target="../media/image80.png"/><Relationship Id="rId48" Type="http://schemas.openxmlformats.org/officeDocument/2006/relationships/image" Target="../media/image85.png"/><Relationship Id="rId8" Type="http://schemas.openxmlformats.org/officeDocument/2006/relationships/image" Target="../media/image88.png"/><Relationship Id="rId3" Type="http://schemas.openxmlformats.org/officeDocument/2006/relationships/image" Target="../media/image61.png"/><Relationship Id="rId12" Type="http://schemas.openxmlformats.org/officeDocument/2006/relationships/image" Target="../media/image92.png"/><Relationship Id="rId17" Type="http://schemas.openxmlformats.org/officeDocument/2006/relationships/image" Target="../media/image97.png"/><Relationship Id="rId25" Type="http://schemas.openxmlformats.org/officeDocument/2006/relationships/image" Target="../media/image104.png"/><Relationship Id="rId33" Type="http://schemas.openxmlformats.org/officeDocument/2006/relationships/image" Target="../media/image111.png"/><Relationship Id="rId38" Type="http://schemas.openxmlformats.org/officeDocument/2006/relationships/image" Target="../media/image116.png"/><Relationship Id="rId46" Type="http://schemas.openxmlformats.org/officeDocument/2006/relationships/image" Target="../media/image83.png"/><Relationship Id="rId20" Type="http://schemas.openxmlformats.org/officeDocument/2006/relationships/image" Target="../media/image62.png"/><Relationship Id="rId41"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jpg"/></Relationships>
</file>

<file path=ppt/slides/_rels/slide16.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144.png"/><Relationship Id="rId18" Type="http://schemas.openxmlformats.org/officeDocument/2006/relationships/image" Target="../media/image149.png"/><Relationship Id="rId26" Type="http://schemas.openxmlformats.org/officeDocument/2006/relationships/image" Target="../media/image156.png"/><Relationship Id="rId39" Type="http://schemas.openxmlformats.org/officeDocument/2006/relationships/image" Target="../media/image169.png"/><Relationship Id="rId21" Type="http://schemas.openxmlformats.org/officeDocument/2006/relationships/image" Target="../media/image151.png"/><Relationship Id="rId34" Type="http://schemas.openxmlformats.org/officeDocument/2006/relationships/image" Target="../media/image164.png"/><Relationship Id="rId42" Type="http://schemas.openxmlformats.org/officeDocument/2006/relationships/image" Target="../media/image172.png"/><Relationship Id="rId47" Type="http://schemas.openxmlformats.org/officeDocument/2006/relationships/image" Target="../media/image177.png"/><Relationship Id="rId50" Type="http://schemas.openxmlformats.org/officeDocument/2006/relationships/image" Target="../media/image180.png"/><Relationship Id="rId7" Type="http://schemas.openxmlformats.org/officeDocument/2006/relationships/image" Target="../media/image138.png"/><Relationship Id="rId2" Type="http://schemas.openxmlformats.org/officeDocument/2006/relationships/image" Target="../media/image136.png"/><Relationship Id="rId16" Type="http://schemas.openxmlformats.org/officeDocument/2006/relationships/image" Target="../media/image147.png"/><Relationship Id="rId29" Type="http://schemas.openxmlformats.org/officeDocument/2006/relationships/image" Target="../media/image159.png"/><Relationship Id="rId11" Type="http://schemas.openxmlformats.org/officeDocument/2006/relationships/image" Target="../media/image142.png"/><Relationship Id="rId24" Type="http://schemas.openxmlformats.org/officeDocument/2006/relationships/image" Target="../media/image154.png"/><Relationship Id="rId32" Type="http://schemas.openxmlformats.org/officeDocument/2006/relationships/image" Target="../media/image162.png"/><Relationship Id="rId37" Type="http://schemas.openxmlformats.org/officeDocument/2006/relationships/image" Target="../media/image167.png"/><Relationship Id="rId40" Type="http://schemas.openxmlformats.org/officeDocument/2006/relationships/image" Target="../media/image170.png"/><Relationship Id="rId45" Type="http://schemas.openxmlformats.org/officeDocument/2006/relationships/image" Target="../media/image175.png"/><Relationship Id="rId53" Type="http://schemas.openxmlformats.org/officeDocument/2006/relationships/image" Target="../media/image183.png"/><Relationship Id="rId5" Type="http://schemas.openxmlformats.org/officeDocument/2006/relationships/image" Target="../media/image39.png"/><Relationship Id="rId10" Type="http://schemas.openxmlformats.org/officeDocument/2006/relationships/image" Target="../media/image141.png"/><Relationship Id="rId19" Type="http://schemas.openxmlformats.org/officeDocument/2006/relationships/image" Target="../media/image150.png"/><Relationship Id="rId31" Type="http://schemas.openxmlformats.org/officeDocument/2006/relationships/image" Target="../media/image161.png"/><Relationship Id="rId44" Type="http://schemas.openxmlformats.org/officeDocument/2006/relationships/image" Target="../media/image174.png"/><Relationship Id="rId52" Type="http://schemas.openxmlformats.org/officeDocument/2006/relationships/image" Target="../media/image182.png"/><Relationship Id="rId4" Type="http://schemas.openxmlformats.org/officeDocument/2006/relationships/image" Target="../media/image137.png"/><Relationship Id="rId9" Type="http://schemas.openxmlformats.org/officeDocument/2006/relationships/image" Target="../media/image140.png"/><Relationship Id="rId14" Type="http://schemas.openxmlformats.org/officeDocument/2006/relationships/image" Target="../media/image145.png"/><Relationship Id="rId22" Type="http://schemas.openxmlformats.org/officeDocument/2006/relationships/image" Target="../media/image152.png"/><Relationship Id="rId27" Type="http://schemas.openxmlformats.org/officeDocument/2006/relationships/image" Target="../media/image157.png"/><Relationship Id="rId30" Type="http://schemas.openxmlformats.org/officeDocument/2006/relationships/image" Target="../media/image160.png"/><Relationship Id="rId35" Type="http://schemas.openxmlformats.org/officeDocument/2006/relationships/image" Target="../media/image165.png"/><Relationship Id="rId43" Type="http://schemas.openxmlformats.org/officeDocument/2006/relationships/image" Target="../media/image173.png"/><Relationship Id="rId48" Type="http://schemas.openxmlformats.org/officeDocument/2006/relationships/image" Target="../media/image178.png"/><Relationship Id="rId8" Type="http://schemas.openxmlformats.org/officeDocument/2006/relationships/image" Target="../media/image139.png"/><Relationship Id="rId51" Type="http://schemas.openxmlformats.org/officeDocument/2006/relationships/image" Target="../media/image181.png"/><Relationship Id="rId3" Type="http://schemas.openxmlformats.org/officeDocument/2006/relationships/image" Target="../media/image61.png"/><Relationship Id="rId12" Type="http://schemas.openxmlformats.org/officeDocument/2006/relationships/image" Target="../media/image143.png"/><Relationship Id="rId17" Type="http://schemas.openxmlformats.org/officeDocument/2006/relationships/image" Target="../media/image148.png"/><Relationship Id="rId25" Type="http://schemas.openxmlformats.org/officeDocument/2006/relationships/image" Target="../media/image155.png"/><Relationship Id="rId33" Type="http://schemas.openxmlformats.org/officeDocument/2006/relationships/image" Target="../media/image163.png"/><Relationship Id="rId38" Type="http://schemas.openxmlformats.org/officeDocument/2006/relationships/image" Target="../media/image168.png"/><Relationship Id="rId46" Type="http://schemas.openxmlformats.org/officeDocument/2006/relationships/image" Target="../media/image176.png"/><Relationship Id="rId20" Type="http://schemas.openxmlformats.org/officeDocument/2006/relationships/image" Target="../media/image41.png"/><Relationship Id="rId41" Type="http://schemas.openxmlformats.org/officeDocument/2006/relationships/image" Target="../media/image171.png"/><Relationship Id="rId54"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43.png"/><Relationship Id="rId15" Type="http://schemas.openxmlformats.org/officeDocument/2006/relationships/image" Target="../media/image146.png"/><Relationship Id="rId23" Type="http://schemas.openxmlformats.org/officeDocument/2006/relationships/image" Target="../media/image153.png"/><Relationship Id="rId28" Type="http://schemas.openxmlformats.org/officeDocument/2006/relationships/image" Target="../media/image158.png"/><Relationship Id="rId36" Type="http://schemas.openxmlformats.org/officeDocument/2006/relationships/image" Target="../media/image166.png"/><Relationship Id="rId49" Type="http://schemas.openxmlformats.org/officeDocument/2006/relationships/image" Target="../media/image17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hyperlink" Target="http://rtw.ml.cmu.edu/" TargetMode="Externa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8973" y="1087120"/>
            <a:ext cx="5222240" cy="609600"/>
          </a:xfrm>
          <a:prstGeom prst="rect">
            <a:avLst/>
          </a:prstGeom>
        </p:spPr>
        <p:txBody>
          <a:bodyPr vert="horz" wrap="square" lIns="0" tIns="0" rIns="0" bIns="0" rtlCol="0">
            <a:spAutoFit/>
          </a:bodyPr>
          <a:lstStyle/>
          <a:p>
            <a:pPr marL="12700">
              <a:lnSpc>
                <a:spcPct val="100000"/>
              </a:lnSpc>
              <a:tabLst>
                <a:tab pos="3231515" algn="l"/>
              </a:tabLst>
            </a:pPr>
            <a:r>
              <a:rPr sz="4000" dirty="0">
                <a:solidFill>
                  <a:srgbClr val="000090"/>
                </a:solidFill>
              </a:rPr>
              <a:t>Never</a:t>
            </a:r>
            <a:r>
              <a:rPr sz="4000" spc="-5" dirty="0">
                <a:solidFill>
                  <a:srgbClr val="000090"/>
                </a:solidFill>
              </a:rPr>
              <a:t> </a:t>
            </a:r>
            <a:r>
              <a:rPr sz="4000" dirty="0" smtClean="0">
                <a:solidFill>
                  <a:srgbClr val="000090"/>
                </a:solidFill>
              </a:rPr>
              <a:t>Ending</a:t>
            </a:r>
            <a:r>
              <a:rPr lang="en-US" sz="4000" dirty="0" smtClean="0">
                <a:solidFill>
                  <a:srgbClr val="000090"/>
                </a:solidFill>
              </a:rPr>
              <a:t> </a:t>
            </a:r>
            <a:r>
              <a:rPr sz="4000" dirty="0" smtClean="0">
                <a:solidFill>
                  <a:srgbClr val="000090"/>
                </a:solidFill>
              </a:rPr>
              <a:t>Learning</a:t>
            </a:r>
            <a:endParaRPr sz="4000" dirty="0"/>
          </a:p>
        </p:txBody>
      </p:sp>
      <p:sp>
        <p:nvSpPr>
          <p:cNvPr id="5" name="Footer Placeholder 4"/>
          <p:cNvSpPr>
            <a:spLocks noGrp="1"/>
          </p:cNvSpPr>
          <p:nvPr>
            <p:ph type="ftr" sz="quarter" idx="11"/>
          </p:nvPr>
        </p:nvSpPr>
        <p:spPr/>
        <p:txBody>
          <a:bodyPr/>
          <a:lstStyle/>
          <a:p>
            <a:r>
              <a:rPr lang="en-US" sz="1400" dirty="0" smtClean="0">
                <a:solidFill>
                  <a:schemeClr val="tx1"/>
                </a:solidFill>
              </a:rPr>
              <a:t>University at Buffalo</a:t>
            </a:r>
            <a:endParaRPr lang="en-US" sz="1400" dirty="0">
              <a:solidFill>
                <a:schemeClr val="tx1"/>
              </a:solidFill>
            </a:endParaRPr>
          </a:p>
        </p:txBody>
      </p:sp>
      <p:sp>
        <p:nvSpPr>
          <p:cNvPr id="3" name="object 3"/>
          <p:cNvSpPr txBox="1"/>
          <p:nvPr/>
        </p:nvSpPr>
        <p:spPr>
          <a:xfrm>
            <a:off x="3007029" y="1714459"/>
            <a:ext cx="4126229" cy="1402715"/>
          </a:xfrm>
          <a:prstGeom prst="rect">
            <a:avLst/>
          </a:prstGeom>
        </p:spPr>
        <p:txBody>
          <a:bodyPr vert="horz" wrap="square" lIns="0" tIns="0" rIns="0" bIns="0" rtlCol="0">
            <a:spAutoFit/>
          </a:bodyPr>
          <a:lstStyle/>
          <a:p>
            <a:pPr marL="12700" marR="5080" indent="1202690">
              <a:lnSpc>
                <a:spcPct val="138900"/>
              </a:lnSpc>
            </a:pPr>
            <a:r>
              <a:rPr sz="2400" spc="-90" dirty="0">
                <a:solidFill>
                  <a:srgbClr val="660066"/>
                </a:solidFill>
                <a:latin typeface="Arial"/>
                <a:cs typeface="Arial"/>
              </a:rPr>
              <a:t>Tom </a:t>
            </a:r>
            <a:r>
              <a:rPr sz="2400" dirty="0">
                <a:solidFill>
                  <a:srgbClr val="660066"/>
                </a:solidFill>
                <a:latin typeface="Arial"/>
                <a:cs typeface="Arial"/>
              </a:rPr>
              <a:t>Mitchell  Machine Learning</a:t>
            </a:r>
            <a:r>
              <a:rPr sz="2400" spc="-100" dirty="0">
                <a:solidFill>
                  <a:srgbClr val="660066"/>
                </a:solidFill>
                <a:latin typeface="Arial"/>
                <a:cs typeface="Arial"/>
              </a:rPr>
              <a:t> </a:t>
            </a:r>
            <a:r>
              <a:rPr sz="2400" dirty="0">
                <a:solidFill>
                  <a:srgbClr val="660066"/>
                </a:solidFill>
                <a:latin typeface="Arial"/>
                <a:cs typeface="Arial"/>
              </a:rPr>
              <a:t>Department</a:t>
            </a:r>
            <a:endParaRPr sz="2400">
              <a:latin typeface="Arial"/>
              <a:cs typeface="Arial"/>
            </a:endParaRPr>
          </a:p>
          <a:p>
            <a:pPr marL="241300">
              <a:lnSpc>
                <a:spcPct val="100000"/>
              </a:lnSpc>
              <a:spcBef>
                <a:spcPts val="160"/>
              </a:spcBef>
            </a:pPr>
            <a:r>
              <a:rPr sz="2400" dirty="0">
                <a:solidFill>
                  <a:srgbClr val="660066"/>
                </a:solidFill>
                <a:latin typeface="Arial"/>
                <a:cs typeface="Arial"/>
              </a:rPr>
              <a:t>Carnegie Mellon</a:t>
            </a:r>
            <a:r>
              <a:rPr sz="2400" spc="-100" dirty="0">
                <a:solidFill>
                  <a:srgbClr val="660066"/>
                </a:solidFill>
                <a:latin typeface="Arial"/>
                <a:cs typeface="Arial"/>
              </a:rPr>
              <a:t> </a:t>
            </a:r>
            <a:r>
              <a:rPr sz="2400" dirty="0">
                <a:solidFill>
                  <a:srgbClr val="660066"/>
                </a:solidFill>
                <a:latin typeface="Arial"/>
                <a:cs typeface="Arial"/>
              </a:rPr>
              <a:t>University</a:t>
            </a:r>
            <a:endParaRPr sz="2400">
              <a:latin typeface="Arial"/>
              <a:cs typeface="Arial"/>
            </a:endParaRPr>
          </a:p>
        </p:txBody>
      </p:sp>
      <p:sp>
        <p:nvSpPr>
          <p:cNvPr id="4" name="object 4"/>
          <p:cNvSpPr/>
          <p:nvPr/>
        </p:nvSpPr>
        <p:spPr>
          <a:xfrm>
            <a:off x="1024700" y="4447964"/>
            <a:ext cx="5701855" cy="2755900"/>
          </a:xfrm>
          <a:prstGeom prst="rect">
            <a:avLst/>
          </a:prstGeom>
          <a:blipFill>
            <a:blip r:embed="rId3" cstate="print"/>
            <a:stretch>
              <a:fillRect/>
            </a:stretch>
          </a:blipFill>
        </p:spPr>
        <p:txBody>
          <a:bodyPr wrap="square" lIns="0" tIns="0" rIns="0" bIns="0" rtlCol="0"/>
          <a:lstStyle/>
          <a:p>
            <a:endParaRPr/>
          </a:p>
        </p:txBody>
      </p:sp>
      <p:sp>
        <p:nvSpPr>
          <p:cNvPr id="6" name="TextBox 5"/>
          <p:cNvSpPr txBox="1"/>
          <p:nvPr/>
        </p:nvSpPr>
        <p:spPr>
          <a:xfrm>
            <a:off x="7133258" y="7010400"/>
            <a:ext cx="2620342" cy="646331"/>
          </a:xfrm>
          <a:prstGeom prst="rect">
            <a:avLst/>
          </a:prstGeom>
          <a:noFill/>
        </p:spPr>
        <p:txBody>
          <a:bodyPr wrap="square" rtlCol="0">
            <a:spAutoFit/>
          </a:bodyPr>
          <a:lstStyle/>
          <a:p>
            <a:r>
              <a:rPr lang="en-US" dirty="0" smtClean="0"/>
              <a:t>Presented by:</a:t>
            </a:r>
          </a:p>
          <a:p>
            <a:r>
              <a:rPr lang="en-US" dirty="0" smtClean="0"/>
              <a:t>Uttara Asthana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6711" y="4619549"/>
            <a:ext cx="2583815" cy="1466215"/>
          </a:xfrm>
          <a:prstGeom prst="rect">
            <a:avLst/>
          </a:prstGeom>
        </p:spPr>
        <p:txBody>
          <a:bodyPr vert="horz" wrap="square" lIns="0" tIns="0" rIns="0" bIns="0" rtlCol="0">
            <a:spAutoFit/>
          </a:bodyPr>
          <a:lstStyle/>
          <a:p>
            <a:pPr marL="12700" marR="5080" indent="819785">
              <a:lnSpc>
                <a:spcPct val="99500"/>
              </a:lnSpc>
            </a:pPr>
            <a:r>
              <a:rPr sz="2400" b="1" dirty="0">
                <a:latin typeface="Arial"/>
                <a:cs typeface="Arial"/>
              </a:rPr>
              <a:t>hard  </a:t>
            </a:r>
            <a:r>
              <a:rPr sz="2400" dirty="0">
                <a:latin typeface="Arial"/>
                <a:cs typeface="Arial"/>
              </a:rPr>
              <a:t>(underconstraine</a:t>
            </a:r>
            <a:r>
              <a:rPr sz="2400" spc="-5" dirty="0">
                <a:latin typeface="Arial"/>
                <a:cs typeface="Arial"/>
              </a:rPr>
              <a:t>d</a:t>
            </a:r>
            <a:r>
              <a:rPr sz="2400" dirty="0">
                <a:latin typeface="Arial"/>
                <a:cs typeface="Arial"/>
              </a:rPr>
              <a:t>)  semi-supervised  learning</a:t>
            </a:r>
            <a:r>
              <a:rPr sz="2400" spc="-100" dirty="0">
                <a:latin typeface="Arial"/>
                <a:cs typeface="Arial"/>
              </a:rPr>
              <a:t> </a:t>
            </a:r>
            <a:r>
              <a:rPr sz="2400" dirty="0">
                <a:latin typeface="Arial"/>
                <a:cs typeface="Arial"/>
              </a:rPr>
              <a:t>problem</a:t>
            </a:r>
            <a:endParaRPr sz="2400">
              <a:latin typeface="Arial"/>
              <a:cs typeface="Arial"/>
            </a:endParaRPr>
          </a:p>
        </p:txBody>
      </p:sp>
      <p:sp>
        <p:nvSpPr>
          <p:cNvPr id="3" name="object 3"/>
          <p:cNvSpPr txBox="1">
            <a:spLocks noGrp="1"/>
          </p:cNvSpPr>
          <p:nvPr>
            <p:ph type="title"/>
          </p:nvPr>
        </p:nvSpPr>
        <p:spPr>
          <a:xfrm>
            <a:off x="688340" y="643102"/>
            <a:ext cx="8226425" cy="958850"/>
          </a:xfrm>
          <a:prstGeom prst="rect">
            <a:avLst/>
          </a:prstGeom>
        </p:spPr>
        <p:txBody>
          <a:bodyPr vert="horz" wrap="square" lIns="0" tIns="0" rIns="0" bIns="0" rtlCol="0">
            <a:spAutoFit/>
          </a:bodyPr>
          <a:lstStyle/>
          <a:p>
            <a:pPr marL="12700" marR="5080">
              <a:lnSpc>
                <a:spcPts val="3800"/>
              </a:lnSpc>
            </a:pPr>
            <a:r>
              <a:rPr dirty="0">
                <a:solidFill>
                  <a:srgbClr val="333399"/>
                </a:solidFill>
              </a:rPr>
              <a:t>Key </a:t>
            </a:r>
            <a:r>
              <a:rPr spc="-5" dirty="0">
                <a:solidFill>
                  <a:srgbClr val="333399"/>
                </a:solidFill>
              </a:rPr>
              <a:t>Idea </a:t>
            </a:r>
            <a:r>
              <a:rPr dirty="0">
                <a:solidFill>
                  <a:srgbClr val="333399"/>
                </a:solidFill>
              </a:rPr>
              <a:t>1: Coupled semi-supervised</a:t>
            </a:r>
            <a:r>
              <a:rPr spc="-55" dirty="0">
                <a:solidFill>
                  <a:srgbClr val="333399"/>
                </a:solidFill>
              </a:rPr>
              <a:t> </a:t>
            </a:r>
            <a:r>
              <a:rPr spc="-5" dirty="0">
                <a:solidFill>
                  <a:srgbClr val="333399"/>
                </a:solidFill>
              </a:rPr>
              <a:t>training  </a:t>
            </a:r>
            <a:r>
              <a:rPr dirty="0">
                <a:solidFill>
                  <a:srgbClr val="333399"/>
                </a:solidFill>
              </a:rPr>
              <a:t>of many</a:t>
            </a:r>
            <a:r>
              <a:rPr spc="-75" dirty="0">
                <a:solidFill>
                  <a:srgbClr val="333399"/>
                </a:solidFill>
              </a:rPr>
              <a:t> </a:t>
            </a:r>
            <a:r>
              <a:rPr spc="-5" dirty="0">
                <a:solidFill>
                  <a:srgbClr val="333399"/>
                </a:solidFill>
              </a:rPr>
              <a:t>functions</a:t>
            </a:r>
          </a:p>
        </p:txBody>
      </p:sp>
      <p:sp>
        <p:nvSpPr>
          <p:cNvPr id="15" name="Footer Placeholder 14"/>
          <p:cNvSpPr>
            <a:spLocks noGrp="1"/>
          </p:cNvSpPr>
          <p:nvPr>
            <p:ph type="ftr" sz="quarter" idx="11"/>
          </p:nvPr>
        </p:nvSpPr>
        <p:spPr/>
        <p:txBody>
          <a:bodyPr/>
          <a:lstStyle/>
          <a:p>
            <a:r>
              <a:rPr lang="en-US" smtClean="0"/>
              <a:t>University at Buffalo</a:t>
            </a:r>
            <a:endParaRPr lang="en-US"/>
          </a:p>
        </p:txBody>
      </p:sp>
      <p:sp>
        <p:nvSpPr>
          <p:cNvPr id="4" name="object 4"/>
          <p:cNvSpPr txBox="1"/>
          <p:nvPr/>
        </p:nvSpPr>
        <p:spPr>
          <a:xfrm>
            <a:off x="4903698" y="4637481"/>
            <a:ext cx="4599940" cy="711200"/>
          </a:xfrm>
          <a:prstGeom prst="rect">
            <a:avLst/>
          </a:prstGeom>
        </p:spPr>
        <p:txBody>
          <a:bodyPr vert="horz" wrap="square" lIns="0" tIns="0" rIns="0" bIns="0" rtlCol="0">
            <a:spAutoFit/>
          </a:bodyPr>
          <a:lstStyle/>
          <a:p>
            <a:pPr marL="12700" marR="5080" indent="76200">
              <a:lnSpc>
                <a:spcPts val="2800"/>
              </a:lnSpc>
            </a:pPr>
            <a:r>
              <a:rPr sz="2400" b="1" spc="-5" dirty="0">
                <a:latin typeface="Arial"/>
                <a:cs typeface="Arial"/>
              </a:rPr>
              <a:t>much easier </a:t>
            </a:r>
            <a:r>
              <a:rPr sz="2400" dirty="0">
                <a:latin typeface="Arial"/>
                <a:cs typeface="Arial"/>
              </a:rPr>
              <a:t>(more constrained)  semi-supervised learning</a:t>
            </a:r>
            <a:r>
              <a:rPr sz="2400" spc="-100" dirty="0">
                <a:latin typeface="Arial"/>
                <a:cs typeface="Arial"/>
              </a:rPr>
              <a:t> </a:t>
            </a:r>
            <a:r>
              <a:rPr sz="2400" dirty="0">
                <a:latin typeface="Arial"/>
                <a:cs typeface="Arial"/>
              </a:rPr>
              <a:t>problem</a:t>
            </a:r>
            <a:endParaRPr sz="2400">
              <a:latin typeface="Arial"/>
              <a:cs typeface="Arial"/>
            </a:endParaRPr>
          </a:p>
        </p:txBody>
      </p:sp>
      <p:sp>
        <p:nvSpPr>
          <p:cNvPr id="5" name="object 5"/>
          <p:cNvSpPr/>
          <p:nvPr/>
        </p:nvSpPr>
        <p:spPr>
          <a:xfrm>
            <a:off x="4800600" y="1981212"/>
            <a:ext cx="4419600" cy="253382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231154" y="2407920"/>
            <a:ext cx="7245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person</a:t>
            </a:r>
            <a:endParaRPr sz="1800">
              <a:latin typeface="Arial"/>
              <a:cs typeface="Arial"/>
            </a:endParaRPr>
          </a:p>
        </p:txBody>
      </p:sp>
      <p:sp>
        <p:nvSpPr>
          <p:cNvPr id="7" name="object 7"/>
          <p:cNvSpPr/>
          <p:nvPr/>
        </p:nvSpPr>
        <p:spPr>
          <a:xfrm>
            <a:off x="2489657" y="3840484"/>
            <a:ext cx="253537" cy="25353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535237" y="3862387"/>
            <a:ext cx="161924" cy="161924"/>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912612" y="4084294"/>
            <a:ext cx="1438275" cy="314960"/>
          </a:xfrm>
          <a:prstGeom prst="rect">
            <a:avLst/>
          </a:prstGeom>
        </p:spPr>
        <p:txBody>
          <a:bodyPr vert="horz" wrap="square" lIns="0" tIns="0" rIns="0" bIns="0" rtlCol="0">
            <a:spAutoFit/>
          </a:bodyPr>
          <a:lstStyle/>
          <a:p>
            <a:pPr marL="12700">
              <a:lnSpc>
                <a:spcPct val="100000"/>
              </a:lnSpc>
            </a:pPr>
            <a:r>
              <a:rPr sz="2000" dirty="0">
                <a:latin typeface="Arial"/>
                <a:cs typeface="Arial"/>
              </a:rPr>
              <a:t>noun</a:t>
            </a:r>
            <a:r>
              <a:rPr sz="2000" spc="-100" dirty="0">
                <a:latin typeface="Arial"/>
                <a:cs typeface="Arial"/>
              </a:rPr>
              <a:t> </a:t>
            </a:r>
            <a:r>
              <a:rPr sz="2000" dirty="0">
                <a:latin typeface="Arial"/>
                <a:cs typeface="Arial"/>
              </a:rPr>
              <a:t>phrase</a:t>
            </a:r>
            <a:endParaRPr sz="2000">
              <a:latin typeface="Arial"/>
              <a:cs typeface="Arial"/>
            </a:endParaRPr>
          </a:p>
        </p:txBody>
      </p:sp>
      <p:sp>
        <p:nvSpPr>
          <p:cNvPr id="10" name="object 10"/>
          <p:cNvSpPr/>
          <p:nvPr/>
        </p:nvSpPr>
        <p:spPr>
          <a:xfrm>
            <a:off x="2443937" y="2768137"/>
            <a:ext cx="295102" cy="116378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591458" y="2920796"/>
            <a:ext cx="24765" cy="946785"/>
          </a:xfrm>
          <a:custGeom>
            <a:avLst/>
            <a:gdLst/>
            <a:ahLst/>
            <a:cxnLst/>
            <a:rect l="l" t="t" r="r" b="b"/>
            <a:pathLst>
              <a:path w="24764" h="946785">
                <a:moveTo>
                  <a:pt x="24741" y="946353"/>
                </a:moveTo>
                <a:lnTo>
                  <a:pt x="0" y="0"/>
                </a:lnTo>
              </a:path>
            </a:pathLst>
          </a:custGeom>
          <a:ln w="25399">
            <a:solidFill>
              <a:srgbClr val="000000"/>
            </a:solidFill>
          </a:ln>
        </p:spPr>
        <p:txBody>
          <a:bodyPr wrap="square" lIns="0" tIns="0" rIns="0" bIns="0" rtlCol="0"/>
          <a:lstStyle/>
          <a:p>
            <a:endParaRPr/>
          </a:p>
        </p:txBody>
      </p:sp>
      <p:sp>
        <p:nvSpPr>
          <p:cNvPr id="12" name="object 12"/>
          <p:cNvSpPr/>
          <p:nvPr/>
        </p:nvSpPr>
        <p:spPr>
          <a:xfrm>
            <a:off x="2534500" y="2895600"/>
            <a:ext cx="118110" cy="117475"/>
          </a:xfrm>
          <a:custGeom>
            <a:avLst/>
            <a:gdLst/>
            <a:ahLst/>
            <a:cxnLst/>
            <a:rect l="l" t="t" r="r" b="b"/>
            <a:pathLst>
              <a:path w="118110" h="117475">
                <a:moveTo>
                  <a:pt x="56299" y="0"/>
                </a:moveTo>
                <a:lnTo>
                  <a:pt x="0" y="102577"/>
                </a:lnTo>
                <a:lnTo>
                  <a:pt x="2260" y="110286"/>
                </a:lnTo>
                <a:lnTo>
                  <a:pt x="14554" y="117043"/>
                </a:lnTo>
                <a:lnTo>
                  <a:pt x="22275" y="114795"/>
                </a:lnTo>
                <a:lnTo>
                  <a:pt x="57619" y="50393"/>
                </a:lnTo>
                <a:lnTo>
                  <a:pt x="87484" y="50393"/>
                </a:lnTo>
                <a:lnTo>
                  <a:pt x="56299" y="0"/>
                </a:lnTo>
                <a:close/>
              </a:path>
              <a:path w="118110" h="117475">
                <a:moveTo>
                  <a:pt x="87484" y="50393"/>
                </a:moveTo>
                <a:lnTo>
                  <a:pt x="57619" y="50393"/>
                </a:lnTo>
                <a:lnTo>
                  <a:pt x="96278" y="112852"/>
                </a:lnTo>
                <a:lnTo>
                  <a:pt x="104101" y="114706"/>
                </a:lnTo>
                <a:lnTo>
                  <a:pt x="116027" y="107314"/>
                </a:lnTo>
                <a:lnTo>
                  <a:pt x="117868" y="99491"/>
                </a:lnTo>
                <a:lnTo>
                  <a:pt x="87484" y="50393"/>
                </a:lnTo>
                <a:close/>
              </a:path>
            </a:pathLst>
          </a:custGeom>
          <a:solidFill>
            <a:srgbClr val="000000"/>
          </a:solidFill>
        </p:spPr>
        <p:txBody>
          <a:bodyPr wrap="square" lIns="0" tIns="0" rIns="0" bIns="0" rtlCol="0"/>
          <a:lstStyle/>
          <a:p>
            <a:endParaRPr/>
          </a:p>
        </p:txBody>
      </p:sp>
      <p:sp>
        <p:nvSpPr>
          <p:cNvPr id="13" name="object 13"/>
          <p:cNvSpPr/>
          <p:nvPr/>
        </p:nvSpPr>
        <p:spPr>
          <a:xfrm>
            <a:off x="2464727" y="2714109"/>
            <a:ext cx="253537" cy="25353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2509837" y="2738437"/>
            <a:ext cx="161924" cy="16192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76800" y="2209800"/>
            <a:ext cx="4545012" cy="739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761511" y="2714109"/>
            <a:ext cx="249382" cy="25353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805237" y="2738437"/>
            <a:ext cx="161924" cy="161924"/>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806832" y="4693920"/>
            <a:ext cx="448945" cy="314960"/>
          </a:xfrm>
          <a:prstGeom prst="rect">
            <a:avLst/>
          </a:prstGeom>
        </p:spPr>
        <p:txBody>
          <a:bodyPr vert="horz" wrap="square" lIns="0" tIns="0" rIns="0" bIns="0" rtlCol="0">
            <a:spAutoFit/>
          </a:bodyPr>
          <a:lstStyle/>
          <a:p>
            <a:pPr marL="12700">
              <a:lnSpc>
                <a:spcPct val="100000"/>
              </a:lnSpc>
            </a:pPr>
            <a:r>
              <a:rPr sz="2000" b="1" dirty="0">
                <a:latin typeface="Arial"/>
                <a:cs typeface="Arial"/>
              </a:rPr>
              <a:t>NP</a:t>
            </a:r>
            <a:r>
              <a:rPr sz="2000" dirty="0">
                <a:latin typeface="Arial"/>
                <a:cs typeface="Arial"/>
              </a:rPr>
              <a:t>:</a:t>
            </a:r>
            <a:endParaRPr sz="2000">
              <a:latin typeface="Arial"/>
              <a:cs typeface="Arial"/>
            </a:endParaRPr>
          </a:p>
        </p:txBody>
      </p:sp>
      <p:sp>
        <p:nvSpPr>
          <p:cNvPr id="6" name="object 6"/>
          <p:cNvSpPr txBox="1"/>
          <p:nvPr/>
        </p:nvSpPr>
        <p:spPr>
          <a:xfrm>
            <a:off x="3526554" y="2407920"/>
            <a:ext cx="7245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person</a:t>
            </a:r>
            <a:endParaRPr sz="1800">
              <a:latin typeface="Arial"/>
              <a:cs typeface="Arial"/>
            </a:endParaRPr>
          </a:p>
        </p:txBody>
      </p:sp>
      <p:sp>
        <p:nvSpPr>
          <p:cNvPr id="7" name="object 7"/>
          <p:cNvSpPr/>
          <p:nvPr/>
        </p:nvSpPr>
        <p:spPr>
          <a:xfrm>
            <a:off x="3786441" y="4297684"/>
            <a:ext cx="253537" cy="25353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830637" y="4319587"/>
            <a:ext cx="161924" cy="16192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10942" y="4314309"/>
            <a:ext cx="253537" cy="25353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357437" y="4338637"/>
            <a:ext cx="161924" cy="1619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68317" y="4761191"/>
            <a:ext cx="1228906" cy="197358"/>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562107" y="5065991"/>
            <a:ext cx="1215081" cy="21208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435631" y="2747352"/>
            <a:ext cx="1542008" cy="1691639"/>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2492375" y="2892125"/>
            <a:ext cx="1323340" cy="1473835"/>
          </a:xfrm>
          <a:custGeom>
            <a:avLst/>
            <a:gdLst/>
            <a:ahLst/>
            <a:cxnLst/>
            <a:rect l="l" t="t" r="r" b="b"/>
            <a:pathLst>
              <a:path w="1323339" h="1473835">
                <a:moveTo>
                  <a:pt x="0" y="1473499"/>
                </a:moveTo>
                <a:lnTo>
                  <a:pt x="1323009" y="0"/>
                </a:lnTo>
              </a:path>
            </a:pathLst>
          </a:custGeom>
          <a:ln w="25399">
            <a:solidFill>
              <a:srgbClr val="000000"/>
            </a:solidFill>
          </a:ln>
        </p:spPr>
        <p:txBody>
          <a:bodyPr wrap="square" lIns="0" tIns="0" rIns="0" bIns="0" rtlCol="0"/>
          <a:lstStyle/>
          <a:p>
            <a:endParaRPr/>
          </a:p>
        </p:txBody>
      </p:sp>
      <p:sp>
        <p:nvSpPr>
          <p:cNvPr id="15" name="object 15"/>
          <p:cNvSpPr/>
          <p:nvPr/>
        </p:nvSpPr>
        <p:spPr>
          <a:xfrm>
            <a:off x="3717163" y="2873375"/>
            <a:ext cx="115570" cy="119380"/>
          </a:xfrm>
          <a:custGeom>
            <a:avLst/>
            <a:gdLst/>
            <a:ahLst/>
            <a:cxnLst/>
            <a:rect l="l" t="t" r="r" b="b"/>
            <a:pathLst>
              <a:path w="115570" h="119380">
                <a:moveTo>
                  <a:pt x="107316" y="37515"/>
                </a:moveTo>
                <a:lnTo>
                  <a:pt x="81381" y="37515"/>
                </a:lnTo>
                <a:lnTo>
                  <a:pt x="66535" y="109448"/>
                </a:lnTo>
                <a:lnTo>
                  <a:pt x="70954" y="116166"/>
                </a:lnTo>
                <a:lnTo>
                  <a:pt x="84683" y="119011"/>
                </a:lnTo>
                <a:lnTo>
                  <a:pt x="91401" y="114592"/>
                </a:lnTo>
                <a:lnTo>
                  <a:pt x="107316" y="37515"/>
                </a:lnTo>
                <a:close/>
              </a:path>
              <a:path w="115570" h="119380">
                <a:moveTo>
                  <a:pt x="115062" y="0"/>
                </a:moveTo>
                <a:lnTo>
                  <a:pt x="3670" y="35813"/>
                </a:lnTo>
                <a:lnTo>
                  <a:pt x="0" y="42964"/>
                </a:lnTo>
                <a:lnTo>
                  <a:pt x="4292" y="56324"/>
                </a:lnTo>
                <a:lnTo>
                  <a:pt x="11442" y="59994"/>
                </a:lnTo>
                <a:lnTo>
                  <a:pt x="81381" y="37515"/>
                </a:lnTo>
                <a:lnTo>
                  <a:pt x="107316" y="37515"/>
                </a:lnTo>
                <a:lnTo>
                  <a:pt x="115062" y="0"/>
                </a:lnTo>
                <a:close/>
              </a:path>
            </a:pathLst>
          </a:custGeom>
          <a:solidFill>
            <a:srgbClr val="000000"/>
          </a:solidFill>
        </p:spPr>
        <p:txBody>
          <a:bodyPr wrap="square" lIns="0" tIns="0" rIns="0" bIns="0" rtlCol="0"/>
          <a:lstStyle/>
          <a:p>
            <a:endParaRPr/>
          </a:p>
        </p:txBody>
      </p:sp>
      <p:sp>
        <p:nvSpPr>
          <p:cNvPr id="16" name="object 16"/>
          <p:cNvSpPr/>
          <p:nvPr/>
        </p:nvSpPr>
        <p:spPr>
          <a:xfrm>
            <a:off x="1343279" y="5759958"/>
            <a:ext cx="1424685" cy="239775"/>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1458069" y="6064758"/>
            <a:ext cx="1190528" cy="239775"/>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1954783" y="6509766"/>
            <a:ext cx="210820" cy="41910"/>
          </a:xfrm>
          <a:custGeom>
            <a:avLst/>
            <a:gdLst/>
            <a:ahLst/>
            <a:cxnLst/>
            <a:rect l="l" t="t" r="r" b="b"/>
            <a:pathLst>
              <a:path w="210819" h="41909">
                <a:moveTo>
                  <a:pt x="195770" y="507"/>
                </a:moveTo>
                <a:lnTo>
                  <a:pt x="184289" y="507"/>
                </a:lnTo>
                <a:lnTo>
                  <a:pt x="179438" y="2512"/>
                </a:lnTo>
                <a:lnTo>
                  <a:pt x="171424" y="10525"/>
                </a:lnTo>
                <a:lnTo>
                  <a:pt x="169418" y="15380"/>
                </a:lnTo>
                <a:lnTo>
                  <a:pt x="169418" y="26784"/>
                </a:lnTo>
                <a:lnTo>
                  <a:pt x="171424" y="31638"/>
                </a:lnTo>
                <a:lnTo>
                  <a:pt x="179438" y="39651"/>
                </a:lnTo>
                <a:lnTo>
                  <a:pt x="184289" y="41655"/>
                </a:lnTo>
                <a:lnTo>
                  <a:pt x="195694" y="41655"/>
                </a:lnTo>
                <a:lnTo>
                  <a:pt x="200545" y="39651"/>
                </a:lnTo>
                <a:lnTo>
                  <a:pt x="208559" y="31638"/>
                </a:lnTo>
                <a:lnTo>
                  <a:pt x="210566" y="26784"/>
                </a:lnTo>
                <a:lnTo>
                  <a:pt x="210566" y="15380"/>
                </a:lnTo>
                <a:lnTo>
                  <a:pt x="208584" y="10525"/>
                </a:lnTo>
                <a:lnTo>
                  <a:pt x="200647" y="2512"/>
                </a:lnTo>
                <a:lnTo>
                  <a:pt x="195770" y="507"/>
                </a:lnTo>
                <a:close/>
              </a:path>
              <a:path w="210819" h="41909">
                <a:moveTo>
                  <a:pt x="111112" y="253"/>
                </a:moveTo>
                <a:lnTo>
                  <a:pt x="99707" y="253"/>
                </a:lnTo>
                <a:lnTo>
                  <a:pt x="94856" y="2258"/>
                </a:lnTo>
                <a:lnTo>
                  <a:pt x="86842" y="10271"/>
                </a:lnTo>
                <a:lnTo>
                  <a:pt x="84836" y="15126"/>
                </a:lnTo>
                <a:lnTo>
                  <a:pt x="84836" y="26530"/>
                </a:lnTo>
                <a:lnTo>
                  <a:pt x="86842" y="31384"/>
                </a:lnTo>
                <a:lnTo>
                  <a:pt x="94856" y="39397"/>
                </a:lnTo>
                <a:lnTo>
                  <a:pt x="99707" y="41401"/>
                </a:lnTo>
                <a:lnTo>
                  <a:pt x="111112" y="41401"/>
                </a:lnTo>
                <a:lnTo>
                  <a:pt x="115963" y="39397"/>
                </a:lnTo>
                <a:lnTo>
                  <a:pt x="123977" y="31384"/>
                </a:lnTo>
                <a:lnTo>
                  <a:pt x="125984" y="26530"/>
                </a:lnTo>
                <a:lnTo>
                  <a:pt x="125984" y="15126"/>
                </a:lnTo>
                <a:lnTo>
                  <a:pt x="123977" y="10271"/>
                </a:lnTo>
                <a:lnTo>
                  <a:pt x="115963" y="2258"/>
                </a:lnTo>
                <a:lnTo>
                  <a:pt x="111112" y="253"/>
                </a:lnTo>
                <a:close/>
              </a:path>
              <a:path w="210819" h="41909">
                <a:moveTo>
                  <a:pt x="26441" y="0"/>
                </a:moveTo>
                <a:lnTo>
                  <a:pt x="14922" y="0"/>
                </a:lnTo>
                <a:lnTo>
                  <a:pt x="10045" y="2030"/>
                </a:lnTo>
                <a:lnTo>
                  <a:pt x="2006" y="10153"/>
                </a:lnTo>
                <a:lnTo>
                  <a:pt x="0" y="15044"/>
                </a:lnTo>
                <a:lnTo>
                  <a:pt x="0" y="26482"/>
                </a:lnTo>
                <a:lnTo>
                  <a:pt x="2006" y="31351"/>
                </a:lnTo>
                <a:lnTo>
                  <a:pt x="10045" y="39391"/>
                </a:lnTo>
                <a:lnTo>
                  <a:pt x="14922" y="41401"/>
                </a:lnTo>
                <a:lnTo>
                  <a:pt x="26352" y="41401"/>
                </a:lnTo>
                <a:lnTo>
                  <a:pt x="31254" y="39391"/>
                </a:lnTo>
                <a:lnTo>
                  <a:pt x="39370" y="31351"/>
                </a:lnTo>
                <a:lnTo>
                  <a:pt x="41402" y="26482"/>
                </a:lnTo>
                <a:lnTo>
                  <a:pt x="41402" y="15044"/>
                </a:lnTo>
                <a:lnTo>
                  <a:pt x="39395" y="10153"/>
                </a:lnTo>
                <a:lnTo>
                  <a:pt x="31356" y="2030"/>
                </a:lnTo>
                <a:lnTo>
                  <a:pt x="26441" y="0"/>
                </a:lnTo>
                <a:close/>
              </a:path>
            </a:pathLst>
          </a:custGeom>
          <a:solidFill>
            <a:srgbClr val="000000"/>
          </a:solidFill>
        </p:spPr>
        <p:txBody>
          <a:bodyPr wrap="square" lIns="0" tIns="0" rIns="0" bIns="0" rtlCol="0"/>
          <a:lstStyle/>
          <a:p>
            <a:endParaRPr/>
          </a:p>
        </p:txBody>
      </p:sp>
      <p:sp>
        <p:nvSpPr>
          <p:cNvPr id="19" name="object 19"/>
          <p:cNvSpPr/>
          <p:nvPr/>
        </p:nvSpPr>
        <p:spPr>
          <a:xfrm>
            <a:off x="2124201" y="6510273"/>
            <a:ext cx="41275" cy="41275"/>
          </a:xfrm>
          <a:custGeom>
            <a:avLst/>
            <a:gdLst/>
            <a:ahLst/>
            <a:cxnLst/>
            <a:rect l="l" t="t" r="r" b="b"/>
            <a:pathLst>
              <a:path w="41275" h="41275">
                <a:moveTo>
                  <a:pt x="20574" y="0"/>
                </a:moveTo>
                <a:lnTo>
                  <a:pt x="26357" y="0"/>
                </a:lnTo>
                <a:lnTo>
                  <a:pt x="31233" y="2004"/>
                </a:lnTo>
                <a:lnTo>
                  <a:pt x="35199" y="6010"/>
                </a:lnTo>
                <a:lnTo>
                  <a:pt x="39164" y="10017"/>
                </a:lnTo>
                <a:lnTo>
                  <a:pt x="41148" y="14871"/>
                </a:lnTo>
                <a:lnTo>
                  <a:pt x="41148" y="20573"/>
                </a:lnTo>
                <a:lnTo>
                  <a:pt x="41148" y="26276"/>
                </a:lnTo>
                <a:lnTo>
                  <a:pt x="39143" y="31130"/>
                </a:lnTo>
                <a:lnTo>
                  <a:pt x="35137" y="35137"/>
                </a:lnTo>
                <a:lnTo>
                  <a:pt x="31130" y="39143"/>
                </a:lnTo>
                <a:lnTo>
                  <a:pt x="26275" y="41147"/>
                </a:lnTo>
                <a:lnTo>
                  <a:pt x="20574" y="41147"/>
                </a:lnTo>
                <a:lnTo>
                  <a:pt x="14871" y="41147"/>
                </a:lnTo>
                <a:lnTo>
                  <a:pt x="10017" y="39143"/>
                </a:lnTo>
                <a:lnTo>
                  <a:pt x="6010" y="35137"/>
                </a:lnTo>
                <a:lnTo>
                  <a:pt x="2004" y="31130"/>
                </a:lnTo>
                <a:lnTo>
                  <a:pt x="0" y="26276"/>
                </a:lnTo>
                <a:lnTo>
                  <a:pt x="0" y="20573"/>
                </a:lnTo>
                <a:lnTo>
                  <a:pt x="0" y="14871"/>
                </a:lnTo>
                <a:lnTo>
                  <a:pt x="2004" y="10017"/>
                </a:lnTo>
                <a:lnTo>
                  <a:pt x="6010" y="6010"/>
                </a:lnTo>
                <a:lnTo>
                  <a:pt x="10017" y="2004"/>
                </a:lnTo>
                <a:lnTo>
                  <a:pt x="14871" y="0"/>
                </a:lnTo>
                <a:lnTo>
                  <a:pt x="20574" y="0"/>
                </a:lnTo>
                <a:close/>
              </a:path>
            </a:pathLst>
          </a:custGeom>
          <a:ln w="12700">
            <a:solidFill>
              <a:srgbClr val="FF2C79"/>
            </a:solidFill>
          </a:ln>
        </p:spPr>
        <p:txBody>
          <a:bodyPr wrap="square" lIns="0" tIns="0" rIns="0" bIns="0" rtlCol="0"/>
          <a:lstStyle/>
          <a:p>
            <a:endParaRPr/>
          </a:p>
        </p:txBody>
      </p:sp>
      <p:sp>
        <p:nvSpPr>
          <p:cNvPr id="20" name="object 20"/>
          <p:cNvSpPr/>
          <p:nvPr/>
        </p:nvSpPr>
        <p:spPr>
          <a:xfrm>
            <a:off x="2039620" y="6510019"/>
            <a:ext cx="41275" cy="41275"/>
          </a:xfrm>
          <a:custGeom>
            <a:avLst/>
            <a:gdLst/>
            <a:ahLst/>
            <a:cxnLst/>
            <a:rect l="l" t="t" r="r" b="b"/>
            <a:pathLst>
              <a:path w="41275" h="41275">
                <a:moveTo>
                  <a:pt x="20574" y="0"/>
                </a:moveTo>
                <a:lnTo>
                  <a:pt x="26276" y="0"/>
                </a:lnTo>
                <a:lnTo>
                  <a:pt x="31130" y="2004"/>
                </a:lnTo>
                <a:lnTo>
                  <a:pt x="35137" y="6010"/>
                </a:lnTo>
                <a:lnTo>
                  <a:pt x="39143" y="10017"/>
                </a:lnTo>
                <a:lnTo>
                  <a:pt x="41148" y="14871"/>
                </a:lnTo>
                <a:lnTo>
                  <a:pt x="41148" y="20573"/>
                </a:lnTo>
                <a:lnTo>
                  <a:pt x="41148" y="26276"/>
                </a:lnTo>
                <a:lnTo>
                  <a:pt x="39143" y="31130"/>
                </a:lnTo>
                <a:lnTo>
                  <a:pt x="35137" y="35137"/>
                </a:lnTo>
                <a:lnTo>
                  <a:pt x="31130" y="39143"/>
                </a:lnTo>
                <a:lnTo>
                  <a:pt x="26276" y="41147"/>
                </a:lnTo>
                <a:lnTo>
                  <a:pt x="20574" y="41147"/>
                </a:lnTo>
                <a:lnTo>
                  <a:pt x="14871" y="41147"/>
                </a:lnTo>
                <a:lnTo>
                  <a:pt x="10017" y="39143"/>
                </a:lnTo>
                <a:lnTo>
                  <a:pt x="6010" y="35137"/>
                </a:lnTo>
                <a:lnTo>
                  <a:pt x="2004" y="31130"/>
                </a:lnTo>
                <a:lnTo>
                  <a:pt x="0" y="26276"/>
                </a:lnTo>
                <a:lnTo>
                  <a:pt x="0" y="20573"/>
                </a:lnTo>
                <a:lnTo>
                  <a:pt x="0" y="14871"/>
                </a:lnTo>
                <a:lnTo>
                  <a:pt x="2004" y="10017"/>
                </a:lnTo>
                <a:lnTo>
                  <a:pt x="6010" y="6010"/>
                </a:lnTo>
                <a:lnTo>
                  <a:pt x="10017" y="2004"/>
                </a:lnTo>
                <a:lnTo>
                  <a:pt x="14871" y="0"/>
                </a:lnTo>
                <a:lnTo>
                  <a:pt x="20574" y="0"/>
                </a:lnTo>
                <a:close/>
              </a:path>
            </a:pathLst>
          </a:custGeom>
          <a:ln w="12700">
            <a:solidFill>
              <a:srgbClr val="FF2C79"/>
            </a:solidFill>
          </a:ln>
        </p:spPr>
        <p:txBody>
          <a:bodyPr wrap="square" lIns="0" tIns="0" rIns="0" bIns="0" rtlCol="0"/>
          <a:lstStyle/>
          <a:p>
            <a:endParaRPr/>
          </a:p>
        </p:txBody>
      </p:sp>
      <p:sp>
        <p:nvSpPr>
          <p:cNvPr id="21" name="object 21"/>
          <p:cNvSpPr/>
          <p:nvPr/>
        </p:nvSpPr>
        <p:spPr>
          <a:xfrm>
            <a:off x="1954783" y="6509766"/>
            <a:ext cx="41910" cy="41910"/>
          </a:xfrm>
          <a:custGeom>
            <a:avLst/>
            <a:gdLst/>
            <a:ahLst/>
            <a:cxnLst/>
            <a:rect l="l" t="t" r="r" b="b"/>
            <a:pathLst>
              <a:path w="41910" h="41909">
                <a:moveTo>
                  <a:pt x="20637" y="0"/>
                </a:moveTo>
                <a:lnTo>
                  <a:pt x="26440" y="0"/>
                </a:lnTo>
                <a:lnTo>
                  <a:pt x="31351" y="2030"/>
                </a:lnTo>
                <a:lnTo>
                  <a:pt x="35372" y="6092"/>
                </a:lnTo>
                <a:lnTo>
                  <a:pt x="39391" y="10153"/>
                </a:lnTo>
                <a:lnTo>
                  <a:pt x="41401" y="15044"/>
                </a:lnTo>
                <a:lnTo>
                  <a:pt x="41401" y="20764"/>
                </a:lnTo>
                <a:lnTo>
                  <a:pt x="41401" y="26482"/>
                </a:lnTo>
                <a:lnTo>
                  <a:pt x="39371" y="31351"/>
                </a:lnTo>
                <a:lnTo>
                  <a:pt x="35309" y="35372"/>
                </a:lnTo>
                <a:lnTo>
                  <a:pt x="31248" y="39391"/>
                </a:lnTo>
                <a:lnTo>
                  <a:pt x="26357" y="41401"/>
                </a:lnTo>
                <a:lnTo>
                  <a:pt x="20637" y="41401"/>
                </a:lnTo>
                <a:lnTo>
                  <a:pt x="14919" y="41401"/>
                </a:lnTo>
                <a:lnTo>
                  <a:pt x="10050" y="39391"/>
                </a:lnTo>
                <a:lnTo>
                  <a:pt x="6029" y="35372"/>
                </a:lnTo>
                <a:lnTo>
                  <a:pt x="2010" y="31351"/>
                </a:lnTo>
                <a:lnTo>
                  <a:pt x="0" y="26482"/>
                </a:lnTo>
                <a:lnTo>
                  <a:pt x="0" y="20764"/>
                </a:lnTo>
                <a:lnTo>
                  <a:pt x="0" y="15044"/>
                </a:lnTo>
                <a:lnTo>
                  <a:pt x="2010" y="10153"/>
                </a:lnTo>
                <a:lnTo>
                  <a:pt x="6029" y="6092"/>
                </a:lnTo>
                <a:lnTo>
                  <a:pt x="10050" y="2030"/>
                </a:lnTo>
                <a:lnTo>
                  <a:pt x="14919" y="0"/>
                </a:lnTo>
                <a:lnTo>
                  <a:pt x="20637" y="0"/>
                </a:lnTo>
                <a:close/>
              </a:path>
            </a:pathLst>
          </a:custGeom>
          <a:ln w="12700">
            <a:solidFill>
              <a:srgbClr val="FF2C79"/>
            </a:solidFill>
          </a:ln>
        </p:spPr>
        <p:txBody>
          <a:bodyPr wrap="square" lIns="0" tIns="0" rIns="0" bIns="0" rtlCol="0"/>
          <a:lstStyle/>
          <a:p>
            <a:endParaRPr/>
          </a:p>
        </p:txBody>
      </p:sp>
      <p:sp>
        <p:nvSpPr>
          <p:cNvPr id="22" name="object 22"/>
          <p:cNvSpPr/>
          <p:nvPr/>
        </p:nvSpPr>
        <p:spPr>
          <a:xfrm>
            <a:off x="1367960" y="6674357"/>
            <a:ext cx="1352405" cy="239775"/>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2531884" y="3384499"/>
            <a:ext cx="608330" cy="224154"/>
          </a:xfrm>
          <a:custGeom>
            <a:avLst/>
            <a:gdLst/>
            <a:ahLst/>
            <a:cxnLst/>
            <a:rect l="l" t="t" r="r" b="b"/>
            <a:pathLst>
              <a:path w="608330" h="224154">
                <a:moveTo>
                  <a:pt x="118160" y="138188"/>
                </a:moveTo>
                <a:lnTo>
                  <a:pt x="104749" y="138188"/>
                </a:lnTo>
                <a:lnTo>
                  <a:pt x="104749" y="223570"/>
                </a:lnTo>
                <a:lnTo>
                  <a:pt x="118160" y="223570"/>
                </a:lnTo>
                <a:lnTo>
                  <a:pt x="118160" y="138188"/>
                </a:lnTo>
                <a:close/>
              </a:path>
              <a:path w="608330" h="224154">
                <a:moveTo>
                  <a:pt x="118160" y="113995"/>
                </a:moveTo>
                <a:lnTo>
                  <a:pt x="109512" y="113995"/>
                </a:lnTo>
                <a:lnTo>
                  <a:pt x="107187" y="118706"/>
                </a:lnTo>
                <a:lnTo>
                  <a:pt x="103212" y="123571"/>
                </a:lnTo>
                <a:lnTo>
                  <a:pt x="91986" y="133604"/>
                </a:lnTo>
                <a:lnTo>
                  <a:pt x="85432" y="137871"/>
                </a:lnTo>
                <a:lnTo>
                  <a:pt x="77927" y="141389"/>
                </a:lnTo>
                <a:lnTo>
                  <a:pt x="77927" y="154343"/>
                </a:lnTo>
                <a:lnTo>
                  <a:pt x="104749" y="138188"/>
                </a:lnTo>
                <a:lnTo>
                  <a:pt x="118160" y="138188"/>
                </a:lnTo>
                <a:lnTo>
                  <a:pt x="118160" y="113995"/>
                </a:lnTo>
                <a:close/>
              </a:path>
              <a:path w="608330" h="224154">
                <a:moveTo>
                  <a:pt x="477710" y="2743"/>
                </a:moveTo>
                <a:lnTo>
                  <a:pt x="405041" y="2743"/>
                </a:lnTo>
                <a:lnTo>
                  <a:pt x="405041" y="166420"/>
                </a:lnTo>
                <a:lnTo>
                  <a:pt x="426758" y="166420"/>
                </a:lnTo>
                <a:lnTo>
                  <a:pt x="426758" y="99669"/>
                </a:lnTo>
                <a:lnTo>
                  <a:pt x="468756" y="99669"/>
                </a:lnTo>
                <a:lnTo>
                  <a:pt x="508801" y="91552"/>
                </a:lnTo>
                <a:lnTo>
                  <a:pt x="520437" y="80467"/>
                </a:lnTo>
                <a:lnTo>
                  <a:pt x="426758" y="80467"/>
                </a:lnTo>
                <a:lnTo>
                  <a:pt x="426758" y="21945"/>
                </a:lnTo>
                <a:lnTo>
                  <a:pt x="522284" y="21945"/>
                </a:lnTo>
                <a:lnTo>
                  <a:pt x="521792" y="20942"/>
                </a:lnTo>
                <a:lnTo>
                  <a:pt x="517423" y="15684"/>
                </a:lnTo>
                <a:lnTo>
                  <a:pt x="506539" y="8178"/>
                </a:lnTo>
                <a:lnTo>
                  <a:pt x="499795" y="5638"/>
                </a:lnTo>
                <a:lnTo>
                  <a:pt x="491756" y="4305"/>
                </a:lnTo>
                <a:lnTo>
                  <a:pt x="486016" y="3263"/>
                </a:lnTo>
                <a:lnTo>
                  <a:pt x="477710" y="2743"/>
                </a:lnTo>
                <a:close/>
              </a:path>
              <a:path w="608330" h="224154">
                <a:moveTo>
                  <a:pt x="522284" y="21945"/>
                </a:moveTo>
                <a:lnTo>
                  <a:pt x="478434" y="21945"/>
                </a:lnTo>
                <a:lnTo>
                  <a:pt x="485178" y="22428"/>
                </a:lnTo>
                <a:lnTo>
                  <a:pt x="488823" y="23393"/>
                </a:lnTo>
                <a:lnTo>
                  <a:pt x="494474" y="24955"/>
                </a:lnTo>
                <a:lnTo>
                  <a:pt x="499033" y="28181"/>
                </a:lnTo>
                <a:lnTo>
                  <a:pt x="505955" y="37934"/>
                </a:lnTo>
                <a:lnTo>
                  <a:pt x="507682" y="43802"/>
                </a:lnTo>
                <a:lnTo>
                  <a:pt x="507682" y="60109"/>
                </a:lnTo>
                <a:lnTo>
                  <a:pt x="469061" y="80467"/>
                </a:lnTo>
                <a:lnTo>
                  <a:pt x="520437" y="80467"/>
                </a:lnTo>
                <a:lnTo>
                  <a:pt x="522605" y="77629"/>
                </a:lnTo>
                <a:lnTo>
                  <a:pt x="526761" y="69215"/>
                </a:lnTo>
                <a:lnTo>
                  <a:pt x="529254" y="59999"/>
                </a:lnTo>
                <a:lnTo>
                  <a:pt x="530085" y="49987"/>
                </a:lnTo>
                <a:lnTo>
                  <a:pt x="530085" y="41884"/>
                </a:lnTo>
                <a:lnTo>
                  <a:pt x="528421" y="34455"/>
                </a:lnTo>
                <a:lnTo>
                  <a:pt x="522284" y="21945"/>
                </a:lnTo>
                <a:close/>
              </a:path>
              <a:path w="608330" h="224154">
                <a:moveTo>
                  <a:pt x="261975" y="2743"/>
                </a:moveTo>
                <a:lnTo>
                  <a:pt x="239725" y="2743"/>
                </a:lnTo>
                <a:lnTo>
                  <a:pt x="239725" y="166420"/>
                </a:lnTo>
                <a:lnTo>
                  <a:pt x="260527" y="166420"/>
                </a:lnTo>
                <a:lnTo>
                  <a:pt x="260527" y="37922"/>
                </a:lnTo>
                <a:lnTo>
                  <a:pt x="285488" y="37922"/>
                </a:lnTo>
                <a:lnTo>
                  <a:pt x="261975" y="2743"/>
                </a:lnTo>
                <a:close/>
              </a:path>
              <a:path w="608330" h="224154">
                <a:moveTo>
                  <a:pt x="285488" y="37922"/>
                </a:moveTo>
                <a:lnTo>
                  <a:pt x="260527" y="37922"/>
                </a:lnTo>
                <a:lnTo>
                  <a:pt x="346405" y="166420"/>
                </a:lnTo>
                <a:lnTo>
                  <a:pt x="368655" y="166420"/>
                </a:lnTo>
                <a:lnTo>
                  <a:pt x="368655" y="131229"/>
                </a:lnTo>
                <a:lnTo>
                  <a:pt x="347853" y="131229"/>
                </a:lnTo>
                <a:lnTo>
                  <a:pt x="285488" y="37922"/>
                </a:lnTo>
                <a:close/>
              </a:path>
              <a:path w="608330" h="224154">
                <a:moveTo>
                  <a:pt x="368655" y="2743"/>
                </a:moveTo>
                <a:lnTo>
                  <a:pt x="347853" y="2743"/>
                </a:lnTo>
                <a:lnTo>
                  <a:pt x="347853" y="131229"/>
                </a:lnTo>
                <a:lnTo>
                  <a:pt x="368655" y="131229"/>
                </a:lnTo>
                <a:lnTo>
                  <a:pt x="368655" y="2743"/>
                </a:lnTo>
                <a:close/>
              </a:path>
              <a:path w="608330" h="224154">
                <a:moveTo>
                  <a:pt x="568261" y="0"/>
                </a:moveTo>
                <a:lnTo>
                  <a:pt x="553859" y="0"/>
                </a:lnTo>
                <a:lnTo>
                  <a:pt x="560089" y="10877"/>
                </a:lnTo>
                <a:lnTo>
                  <a:pt x="565159" y="20080"/>
                </a:lnTo>
                <a:lnTo>
                  <a:pt x="580349" y="57321"/>
                </a:lnTo>
                <a:lnTo>
                  <a:pt x="586935" y="96747"/>
                </a:lnTo>
                <a:lnTo>
                  <a:pt x="587235" y="107213"/>
                </a:lnTo>
                <a:lnTo>
                  <a:pt x="585149" y="134038"/>
                </a:lnTo>
                <a:lnTo>
                  <a:pt x="578891" y="160848"/>
                </a:lnTo>
                <a:lnTo>
                  <a:pt x="568461" y="187644"/>
                </a:lnTo>
                <a:lnTo>
                  <a:pt x="553859" y="214426"/>
                </a:lnTo>
                <a:lnTo>
                  <a:pt x="568261" y="214426"/>
                </a:lnTo>
                <a:lnTo>
                  <a:pt x="590203" y="178952"/>
                </a:lnTo>
                <a:lnTo>
                  <a:pt x="604924" y="136725"/>
                </a:lnTo>
                <a:lnTo>
                  <a:pt x="607809" y="107099"/>
                </a:lnTo>
                <a:lnTo>
                  <a:pt x="607273" y="93961"/>
                </a:lnTo>
                <a:lnTo>
                  <a:pt x="599224" y="56235"/>
                </a:lnTo>
                <a:lnTo>
                  <a:pt x="578048" y="14016"/>
                </a:lnTo>
                <a:lnTo>
                  <a:pt x="568261" y="0"/>
                </a:lnTo>
                <a:close/>
              </a:path>
              <a:path w="608330" h="224154">
                <a:moveTo>
                  <a:pt x="214122" y="0"/>
                </a:moveTo>
                <a:lnTo>
                  <a:pt x="199720" y="0"/>
                </a:lnTo>
                <a:lnTo>
                  <a:pt x="189927" y="14016"/>
                </a:lnTo>
                <a:lnTo>
                  <a:pt x="168744" y="56235"/>
                </a:lnTo>
                <a:lnTo>
                  <a:pt x="160708" y="93961"/>
                </a:lnTo>
                <a:lnTo>
                  <a:pt x="160177" y="107213"/>
                </a:lnTo>
                <a:lnTo>
                  <a:pt x="160889" y="122039"/>
                </a:lnTo>
                <a:lnTo>
                  <a:pt x="171640" y="165341"/>
                </a:lnTo>
                <a:lnTo>
                  <a:pt x="191737" y="203494"/>
                </a:lnTo>
                <a:lnTo>
                  <a:pt x="199720" y="214426"/>
                </a:lnTo>
                <a:lnTo>
                  <a:pt x="214122" y="214426"/>
                </a:lnTo>
                <a:lnTo>
                  <a:pt x="199520" y="187644"/>
                </a:lnTo>
                <a:lnTo>
                  <a:pt x="189090" y="160848"/>
                </a:lnTo>
                <a:lnTo>
                  <a:pt x="182832" y="134038"/>
                </a:lnTo>
                <a:lnTo>
                  <a:pt x="180749" y="107099"/>
                </a:lnTo>
                <a:lnTo>
                  <a:pt x="181046" y="96683"/>
                </a:lnTo>
                <a:lnTo>
                  <a:pt x="187680" y="56983"/>
                </a:lnTo>
                <a:lnTo>
                  <a:pt x="202901" y="19886"/>
                </a:lnTo>
                <a:lnTo>
                  <a:pt x="207940" y="10772"/>
                </a:lnTo>
                <a:lnTo>
                  <a:pt x="214122" y="0"/>
                </a:lnTo>
                <a:close/>
              </a:path>
              <a:path w="608330" h="224154">
                <a:moveTo>
                  <a:pt x="37947" y="63322"/>
                </a:moveTo>
                <a:lnTo>
                  <a:pt x="17830" y="63322"/>
                </a:lnTo>
                <a:lnTo>
                  <a:pt x="17830" y="166420"/>
                </a:lnTo>
                <a:lnTo>
                  <a:pt x="37947" y="166420"/>
                </a:lnTo>
                <a:lnTo>
                  <a:pt x="37947" y="63322"/>
                </a:lnTo>
                <a:close/>
              </a:path>
              <a:path w="608330" h="224154">
                <a:moveTo>
                  <a:pt x="60807" y="47777"/>
                </a:moveTo>
                <a:lnTo>
                  <a:pt x="0" y="47777"/>
                </a:lnTo>
                <a:lnTo>
                  <a:pt x="0" y="63322"/>
                </a:lnTo>
                <a:lnTo>
                  <a:pt x="60807" y="63322"/>
                </a:lnTo>
                <a:lnTo>
                  <a:pt x="60807" y="47777"/>
                </a:lnTo>
                <a:close/>
              </a:path>
              <a:path w="608330" h="224154">
                <a:moveTo>
                  <a:pt x="56210" y="0"/>
                </a:moveTo>
                <a:lnTo>
                  <a:pt x="41770" y="0"/>
                </a:lnTo>
                <a:lnTo>
                  <a:pt x="34950" y="1612"/>
                </a:lnTo>
                <a:lnTo>
                  <a:pt x="25247" y="8077"/>
                </a:lnTo>
                <a:lnTo>
                  <a:pt x="21856" y="12293"/>
                </a:lnTo>
                <a:lnTo>
                  <a:pt x="18529" y="21348"/>
                </a:lnTo>
                <a:lnTo>
                  <a:pt x="17830" y="27254"/>
                </a:lnTo>
                <a:lnTo>
                  <a:pt x="17830" y="47777"/>
                </a:lnTo>
                <a:lnTo>
                  <a:pt x="37718" y="47777"/>
                </a:lnTo>
                <a:lnTo>
                  <a:pt x="37718" y="29819"/>
                </a:lnTo>
                <a:lnTo>
                  <a:pt x="38976" y="24980"/>
                </a:lnTo>
                <a:lnTo>
                  <a:pt x="44043" y="19812"/>
                </a:lnTo>
                <a:lnTo>
                  <a:pt x="48348" y="18516"/>
                </a:lnTo>
                <a:lnTo>
                  <a:pt x="66484" y="18516"/>
                </a:lnTo>
                <a:lnTo>
                  <a:pt x="69303" y="2019"/>
                </a:lnTo>
                <a:lnTo>
                  <a:pt x="62458" y="673"/>
                </a:lnTo>
                <a:lnTo>
                  <a:pt x="56210" y="0"/>
                </a:lnTo>
                <a:close/>
              </a:path>
              <a:path w="608330" h="224154">
                <a:moveTo>
                  <a:pt x="66484" y="18516"/>
                </a:moveTo>
                <a:lnTo>
                  <a:pt x="58178" y="18516"/>
                </a:lnTo>
                <a:lnTo>
                  <a:pt x="62115" y="18884"/>
                </a:lnTo>
                <a:lnTo>
                  <a:pt x="66293" y="19634"/>
                </a:lnTo>
                <a:lnTo>
                  <a:pt x="66484" y="18516"/>
                </a:lnTo>
                <a:close/>
              </a:path>
            </a:pathLst>
          </a:custGeom>
          <a:solidFill>
            <a:srgbClr val="000000"/>
          </a:solidFill>
        </p:spPr>
        <p:txBody>
          <a:bodyPr wrap="square" lIns="0" tIns="0" rIns="0" bIns="0" rtlCol="0"/>
          <a:lstStyle/>
          <a:p>
            <a:endParaRPr/>
          </a:p>
        </p:txBody>
      </p:sp>
      <p:sp>
        <p:nvSpPr>
          <p:cNvPr id="24" name="object 24"/>
          <p:cNvSpPr/>
          <p:nvPr/>
        </p:nvSpPr>
        <p:spPr>
          <a:xfrm>
            <a:off x="2609811" y="3498494"/>
            <a:ext cx="40640" cy="109855"/>
          </a:xfrm>
          <a:custGeom>
            <a:avLst/>
            <a:gdLst/>
            <a:ahLst/>
            <a:cxnLst/>
            <a:rect l="l" t="t" r="r" b="b"/>
            <a:pathLst>
              <a:path w="40639" h="109854">
                <a:moveTo>
                  <a:pt x="31591" y="0"/>
                </a:moveTo>
                <a:lnTo>
                  <a:pt x="40233" y="0"/>
                </a:lnTo>
                <a:lnTo>
                  <a:pt x="40233" y="109575"/>
                </a:lnTo>
                <a:lnTo>
                  <a:pt x="26822" y="109575"/>
                </a:lnTo>
                <a:lnTo>
                  <a:pt x="26822" y="24190"/>
                </a:lnTo>
                <a:lnTo>
                  <a:pt x="23593" y="27268"/>
                </a:lnTo>
                <a:lnTo>
                  <a:pt x="0" y="40345"/>
                </a:lnTo>
                <a:lnTo>
                  <a:pt x="0" y="27393"/>
                </a:lnTo>
                <a:lnTo>
                  <a:pt x="7500" y="23869"/>
                </a:lnTo>
                <a:lnTo>
                  <a:pt x="14057" y="19601"/>
                </a:lnTo>
                <a:lnTo>
                  <a:pt x="19670" y="14589"/>
                </a:lnTo>
                <a:lnTo>
                  <a:pt x="25282" y="9578"/>
                </a:lnTo>
                <a:lnTo>
                  <a:pt x="29256" y="4714"/>
                </a:lnTo>
                <a:lnTo>
                  <a:pt x="31591" y="0"/>
                </a:lnTo>
                <a:close/>
              </a:path>
            </a:pathLst>
          </a:custGeom>
          <a:ln w="12700">
            <a:solidFill>
              <a:srgbClr val="FF2C79"/>
            </a:solidFill>
          </a:ln>
        </p:spPr>
        <p:txBody>
          <a:bodyPr wrap="square" lIns="0" tIns="0" rIns="0" bIns="0" rtlCol="0"/>
          <a:lstStyle/>
          <a:p>
            <a:endParaRPr/>
          </a:p>
        </p:txBody>
      </p:sp>
      <p:sp>
        <p:nvSpPr>
          <p:cNvPr id="25" name="object 25"/>
          <p:cNvSpPr/>
          <p:nvPr/>
        </p:nvSpPr>
        <p:spPr>
          <a:xfrm>
            <a:off x="2958642" y="3406444"/>
            <a:ext cx="81280" cy="59055"/>
          </a:xfrm>
          <a:custGeom>
            <a:avLst/>
            <a:gdLst/>
            <a:ahLst/>
            <a:cxnLst/>
            <a:rect l="l" t="t" r="r" b="b"/>
            <a:pathLst>
              <a:path w="81280" h="59054">
                <a:moveTo>
                  <a:pt x="0" y="0"/>
                </a:moveTo>
                <a:lnTo>
                  <a:pt x="0" y="58521"/>
                </a:lnTo>
                <a:lnTo>
                  <a:pt x="42304" y="58521"/>
                </a:lnTo>
                <a:lnTo>
                  <a:pt x="80924" y="38159"/>
                </a:lnTo>
                <a:lnTo>
                  <a:pt x="80924" y="28703"/>
                </a:lnTo>
                <a:lnTo>
                  <a:pt x="80924" y="21853"/>
                </a:lnTo>
                <a:lnTo>
                  <a:pt x="51681" y="0"/>
                </a:lnTo>
                <a:lnTo>
                  <a:pt x="41857" y="0"/>
                </a:lnTo>
                <a:lnTo>
                  <a:pt x="0" y="0"/>
                </a:lnTo>
                <a:close/>
              </a:path>
            </a:pathLst>
          </a:custGeom>
          <a:ln w="12699">
            <a:solidFill>
              <a:srgbClr val="FF2C79"/>
            </a:solidFill>
          </a:ln>
        </p:spPr>
        <p:txBody>
          <a:bodyPr wrap="square" lIns="0" tIns="0" rIns="0" bIns="0" rtlCol="0"/>
          <a:lstStyle/>
          <a:p>
            <a:endParaRPr/>
          </a:p>
        </p:txBody>
      </p:sp>
      <p:sp>
        <p:nvSpPr>
          <p:cNvPr id="26" name="object 26"/>
          <p:cNvSpPr/>
          <p:nvPr/>
        </p:nvSpPr>
        <p:spPr>
          <a:xfrm>
            <a:off x="2936925" y="3387242"/>
            <a:ext cx="125095" cy="163830"/>
          </a:xfrm>
          <a:custGeom>
            <a:avLst/>
            <a:gdLst/>
            <a:ahLst/>
            <a:cxnLst/>
            <a:rect l="l" t="t" r="r" b="b"/>
            <a:pathLst>
              <a:path w="125094" h="163829">
                <a:moveTo>
                  <a:pt x="0" y="0"/>
                </a:moveTo>
                <a:lnTo>
                  <a:pt x="61796" y="0"/>
                </a:lnTo>
                <a:lnTo>
                  <a:pt x="72671" y="0"/>
                </a:lnTo>
                <a:lnTo>
                  <a:pt x="80977" y="520"/>
                </a:lnTo>
                <a:lnTo>
                  <a:pt x="86714" y="1560"/>
                </a:lnTo>
                <a:lnTo>
                  <a:pt x="94759" y="2896"/>
                </a:lnTo>
                <a:lnTo>
                  <a:pt x="101502" y="5439"/>
                </a:lnTo>
                <a:lnTo>
                  <a:pt x="106941" y="9190"/>
                </a:lnTo>
                <a:lnTo>
                  <a:pt x="112379" y="12941"/>
                </a:lnTo>
                <a:lnTo>
                  <a:pt x="116757" y="18195"/>
                </a:lnTo>
                <a:lnTo>
                  <a:pt x="120072" y="24954"/>
                </a:lnTo>
                <a:lnTo>
                  <a:pt x="123386" y="31713"/>
                </a:lnTo>
                <a:lnTo>
                  <a:pt x="125044" y="39141"/>
                </a:lnTo>
                <a:lnTo>
                  <a:pt x="125044" y="47238"/>
                </a:lnTo>
                <a:lnTo>
                  <a:pt x="103764" y="88811"/>
                </a:lnTo>
                <a:lnTo>
                  <a:pt x="63718" y="96926"/>
                </a:lnTo>
                <a:lnTo>
                  <a:pt x="21717" y="96926"/>
                </a:lnTo>
                <a:lnTo>
                  <a:pt x="21717" y="163677"/>
                </a:lnTo>
                <a:lnTo>
                  <a:pt x="0" y="163677"/>
                </a:lnTo>
                <a:lnTo>
                  <a:pt x="0" y="0"/>
                </a:lnTo>
                <a:close/>
              </a:path>
            </a:pathLst>
          </a:custGeom>
          <a:ln w="12699">
            <a:solidFill>
              <a:srgbClr val="FF2C79"/>
            </a:solidFill>
          </a:ln>
        </p:spPr>
        <p:txBody>
          <a:bodyPr wrap="square" lIns="0" tIns="0" rIns="0" bIns="0" rtlCol="0"/>
          <a:lstStyle/>
          <a:p>
            <a:endParaRPr/>
          </a:p>
        </p:txBody>
      </p:sp>
      <p:sp>
        <p:nvSpPr>
          <p:cNvPr id="27" name="object 27"/>
          <p:cNvSpPr/>
          <p:nvPr/>
        </p:nvSpPr>
        <p:spPr>
          <a:xfrm>
            <a:off x="2771608" y="3387242"/>
            <a:ext cx="129539" cy="163830"/>
          </a:xfrm>
          <a:custGeom>
            <a:avLst/>
            <a:gdLst/>
            <a:ahLst/>
            <a:cxnLst/>
            <a:rect l="l" t="t" r="r" b="b"/>
            <a:pathLst>
              <a:path w="129539" h="163829">
                <a:moveTo>
                  <a:pt x="0" y="0"/>
                </a:moveTo>
                <a:lnTo>
                  <a:pt x="22252" y="0"/>
                </a:lnTo>
                <a:lnTo>
                  <a:pt x="108129" y="128487"/>
                </a:lnTo>
                <a:lnTo>
                  <a:pt x="108129" y="0"/>
                </a:lnTo>
                <a:lnTo>
                  <a:pt x="128930" y="0"/>
                </a:lnTo>
                <a:lnTo>
                  <a:pt x="128930" y="163677"/>
                </a:lnTo>
                <a:lnTo>
                  <a:pt x="106681" y="163677"/>
                </a:lnTo>
                <a:lnTo>
                  <a:pt x="20802" y="35175"/>
                </a:lnTo>
                <a:lnTo>
                  <a:pt x="20802" y="163677"/>
                </a:lnTo>
                <a:lnTo>
                  <a:pt x="0" y="163677"/>
                </a:lnTo>
                <a:lnTo>
                  <a:pt x="0" y="0"/>
                </a:lnTo>
                <a:close/>
              </a:path>
            </a:pathLst>
          </a:custGeom>
          <a:ln w="12700">
            <a:solidFill>
              <a:srgbClr val="FF2C79"/>
            </a:solidFill>
          </a:ln>
        </p:spPr>
        <p:txBody>
          <a:bodyPr wrap="square" lIns="0" tIns="0" rIns="0" bIns="0" rtlCol="0"/>
          <a:lstStyle/>
          <a:p>
            <a:endParaRPr/>
          </a:p>
        </p:txBody>
      </p:sp>
      <p:sp>
        <p:nvSpPr>
          <p:cNvPr id="28" name="object 28"/>
          <p:cNvSpPr/>
          <p:nvPr/>
        </p:nvSpPr>
        <p:spPr>
          <a:xfrm>
            <a:off x="3085741" y="3384499"/>
            <a:ext cx="53975" cy="214629"/>
          </a:xfrm>
          <a:custGeom>
            <a:avLst/>
            <a:gdLst/>
            <a:ahLst/>
            <a:cxnLst/>
            <a:rect l="l" t="t" r="r" b="b"/>
            <a:pathLst>
              <a:path w="53975" h="214629">
                <a:moveTo>
                  <a:pt x="0" y="0"/>
                </a:moveTo>
                <a:lnTo>
                  <a:pt x="14401" y="0"/>
                </a:lnTo>
                <a:lnTo>
                  <a:pt x="24190" y="14015"/>
                </a:lnTo>
                <a:lnTo>
                  <a:pt x="45369" y="56228"/>
                </a:lnTo>
                <a:lnTo>
                  <a:pt x="53413" y="93965"/>
                </a:lnTo>
                <a:lnTo>
                  <a:pt x="53949" y="107103"/>
                </a:lnTo>
                <a:lnTo>
                  <a:pt x="53229" y="122038"/>
                </a:lnTo>
                <a:lnTo>
                  <a:pt x="42419" y="165338"/>
                </a:lnTo>
                <a:lnTo>
                  <a:pt x="22335" y="203493"/>
                </a:lnTo>
                <a:lnTo>
                  <a:pt x="14401" y="214426"/>
                </a:lnTo>
                <a:lnTo>
                  <a:pt x="0" y="214426"/>
                </a:lnTo>
                <a:lnTo>
                  <a:pt x="14601" y="187645"/>
                </a:lnTo>
                <a:lnTo>
                  <a:pt x="25031" y="160848"/>
                </a:lnTo>
                <a:lnTo>
                  <a:pt x="31289" y="134038"/>
                </a:lnTo>
                <a:lnTo>
                  <a:pt x="33375" y="107213"/>
                </a:lnTo>
                <a:lnTo>
                  <a:pt x="33075" y="96747"/>
                </a:lnTo>
                <a:lnTo>
                  <a:pt x="26489" y="57317"/>
                </a:lnTo>
                <a:lnTo>
                  <a:pt x="11302" y="20081"/>
                </a:lnTo>
                <a:lnTo>
                  <a:pt x="6230" y="10877"/>
                </a:lnTo>
                <a:lnTo>
                  <a:pt x="0" y="0"/>
                </a:lnTo>
                <a:close/>
              </a:path>
            </a:pathLst>
          </a:custGeom>
          <a:ln w="12699">
            <a:solidFill>
              <a:srgbClr val="FF2C79"/>
            </a:solidFill>
          </a:ln>
        </p:spPr>
        <p:txBody>
          <a:bodyPr wrap="square" lIns="0" tIns="0" rIns="0" bIns="0" rtlCol="0"/>
          <a:lstStyle/>
          <a:p>
            <a:endParaRPr/>
          </a:p>
        </p:txBody>
      </p:sp>
      <p:sp>
        <p:nvSpPr>
          <p:cNvPr id="29" name="object 29"/>
          <p:cNvSpPr/>
          <p:nvPr/>
        </p:nvSpPr>
        <p:spPr>
          <a:xfrm>
            <a:off x="2692054" y="3384499"/>
            <a:ext cx="53975" cy="214629"/>
          </a:xfrm>
          <a:custGeom>
            <a:avLst/>
            <a:gdLst/>
            <a:ahLst/>
            <a:cxnLst/>
            <a:rect l="l" t="t" r="r" b="b"/>
            <a:pathLst>
              <a:path w="53975" h="214629">
                <a:moveTo>
                  <a:pt x="39547" y="0"/>
                </a:moveTo>
                <a:lnTo>
                  <a:pt x="53949" y="0"/>
                </a:lnTo>
                <a:lnTo>
                  <a:pt x="47769" y="10773"/>
                </a:lnTo>
                <a:lnTo>
                  <a:pt x="42732" y="19887"/>
                </a:lnTo>
                <a:lnTo>
                  <a:pt x="27509" y="56981"/>
                </a:lnTo>
                <a:lnTo>
                  <a:pt x="20874" y="96685"/>
                </a:lnTo>
                <a:lnTo>
                  <a:pt x="20574" y="107213"/>
                </a:lnTo>
                <a:lnTo>
                  <a:pt x="22659" y="134038"/>
                </a:lnTo>
                <a:lnTo>
                  <a:pt x="28917" y="160848"/>
                </a:lnTo>
                <a:lnTo>
                  <a:pt x="39347" y="187645"/>
                </a:lnTo>
                <a:lnTo>
                  <a:pt x="53949" y="214426"/>
                </a:lnTo>
                <a:lnTo>
                  <a:pt x="39547" y="214426"/>
                </a:lnTo>
                <a:lnTo>
                  <a:pt x="17531" y="178949"/>
                </a:lnTo>
                <a:lnTo>
                  <a:pt x="2868" y="136722"/>
                </a:lnTo>
                <a:lnTo>
                  <a:pt x="0" y="107103"/>
                </a:lnTo>
                <a:lnTo>
                  <a:pt x="536" y="93965"/>
                </a:lnTo>
                <a:lnTo>
                  <a:pt x="8580" y="56228"/>
                </a:lnTo>
                <a:lnTo>
                  <a:pt x="29759" y="14015"/>
                </a:lnTo>
                <a:lnTo>
                  <a:pt x="39547" y="0"/>
                </a:lnTo>
                <a:close/>
              </a:path>
            </a:pathLst>
          </a:custGeom>
          <a:ln w="12700">
            <a:solidFill>
              <a:srgbClr val="FF2C79"/>
            </a:solidFill>
          </a:ln>
        </p:spPr>
        <p:txBody>
          <a:bodyPr wrap="square" lIns="0" tIns="0" rIns="0" bIns="0" rtlCol="0"/>
          <a:lstStyle/>
          <a:p>
            <a:endParaRPr/>
          </a:p>
        </p:txBody>
      </p:sp>
      <p:sp>
        <p:nvSpPr>
          <p:cNvPr id="30" name="object 30"/>
          <p:cNvSpPr/>
          <p:nvPr/>
        </p:nvSpPr>
        <p:spPr>
          <a:xfrm>
            <a:off x="2531879" y="3384499"/>
            <a:ext cx="69850" cy="167005"/>
          </a:xfrm>
          <a:custGeom>
            <a:avLst/>
            <a:gdLst/>
            <a:ahLst/>
            <a:cxnLst/>
            <a:rect l="l" t="t" r="r" b="b"/>
            <a:pathLst>
              <a:path w="69850" h="167004">
                <a:moveTo>
                  <a:pt x="50556" y="0"/>
                </a:moveTo>
                <a:lnTo>
                  <a:pt x="56211" y="0"/>
                </a:lnTo>
                <a:lnTo>
                  <a:pt x="62462" y="672"/>
                </a:lnTo>
                <a:lnTo>
                  <a:pt x="69308" y="2018"/>
                </a:lnTo>
                <a:lnTo>
                  <a:pt x="66293" y="19627"/>
                </a:lnTo>
                <a:lnTo>
                  <a:pt x="62126" y="18886"/>
                </a:lnTo>
                <a:lnTo>
                  <a:pt x="58183" y="18516"/>
                </a:lnTo>
                <a:lnTo>
                  <a:pt x="54463" y="18516"/>
                </a:lnTo>
                <a:lnTo>
                  <a:pt x="48360" y="18516"/>
                </a:lnTo>
                <a:lnTo>
                  <a:pt x="44044" y="19809"/>
                </a:lnTo>
                <a:lnTo>
                  <a:pt x="41514" y="22395"/>
                </a:lnTo>
                <a:lnTo>
                  <a:pt x="38984" y="24981"/>
                </a:lnTo>
                <a:lnTo>
                  <a:pt x="37718" y="29821"/>
                </a:lnTo>
                <a:lnTo>
                  <a:pt x="37718" y="36915"/>
                </a:lnTo>
                <a:lnTo>
                  <a:pt x="37718" y="47777"/>
                </a:lnTo>
                <a:lnTo>
                  <a:pt x="60807" y="47777"/>
                </a:lnTo>
                <a:lnTo>
                  <a:pt x="60807" y="63322"/>
                </a:lnTo>
                <a:lnTo>
                  <a:pt x="37947" y="63322"/>
                </a:lnTo>
                <a:lnTo>
                  <a:pt x="37947" y="166420"/>
                </a:lnTo>
                <a:lnTo>
                  <a:pt x="17830" y="166420"/>
                </a:lnTo>
                <a:lnTo>
                  <a:pt x="17830" y="63322"/>
                </a:lnTo>
                <a:lnTo>
                  <a:pt x="0" y="63322"/>
                </a:lnTo>
                <a:lnTo>
                  <a:pt x="0" y="47777"/>
                </a:lnTo>
                <a:lnTo>
                  <a:pt x="17830" y="47777"/>
                </a:lnTo>
                <a:lnTo>
                  <a:pt x="17830" y="35193"/>
                </a:lnTo>
                <a:lnTo>
                  <a:pt x="17830" y="27249"/>
                </a:lnTo>
                <a:lnTo>
                  <a:pt x="18534" y="21346"/>
                </a:lnTo>
                <a:lnTo>
                  <a:pt x="19941" y="17484"/>
                </a:lnTo>
                <a:lnTo>
                  <a:pt x="21868" y="12288"/>
                </a:lnTo>
                <a:lnTo>
                  <a:pt x="25257" y="8075"/>
                </a:lnTo>
                <a:lnTo>
                  <a:pt x="30109" y="4845"/>
                </a:lnTo>
                <a:lnTo>
                  <a:pt x="34960" y="1614"/>
                </a:lnTo>
                <a:lnTo>
                  <a:pt x="41776" y="0"/>
                </a:lnTo>
                <a:lnTo>
                  <a:pt x="50556" y="0"/>
                </a:lnTo>
                <a:close/>
              </a:path>
            </a:pathLst>
          </a:custGeom>
          <a:ln w="12700">
            <a:solidFill>
              <a:srgbClr val="FF2C79"/>
            </a:solidFill>
          </a:ln>
        </p:spPr>
        <p:txBody>
          <a:bodyPr wrap="square" lIns="0" tIns="0" rIns="0" bIns="0" rtlCol="0"/>
          <a:lstStyle/>
          <a:p>
            <a:endParaRPr/>
          </a:p>
        </p:txBody>
      </p:sp>
      <p:sp>
        <p:nvSpPr>
          <p:cNvPr id="31" name="object 31"/>
          <p:cNvSpPr/>
          <p:nvPr/>
        </p:nvSpPr>
        <p:spPr>
          <a:xfrm>
            <a:off x="3807815" y="4613871"/>
            <a:ext cx="323215" cy="182245"/>
          </a:xfrm>
          <a:custGeom>
            <a:avLst/>
            <a:gdLst/>
            <a:ahLst/>
            <a:cxnLst/>
            <a:rect l="l" t="t" r="r" b="b"/>
            <a:pathLst>
              <a:path w="323214" h="182245">
                <a:moveTo>
                  <a:pt x="183692" y="0"/>
                </a:moveTo>
                <a:lnTo>
                  <a:pt x="183692" y="181863"/>
                </a:lnTo>
                <a:lnTo>
                  <a:pt x="207822" y="181863"/>
                </a:lnTo>
                <a:lnTo>
                  <a:pt x="207822" y="107695"/>
                </a:lnTo>
                <a:lnTo>
                  <a:pt x="254482" y="107695"/>
                </a:lnTo>
                <a:lnTo>
                  <a:pt x="298982" y="98673"/>
                </a:lnTo>
                <a:lnTo>
                  <a:pt x="311906" y="86359"/>
                </a:lnTo>
                <a:lnTo>
                  <a:pt x="207822" y="86359"/>
                </a:lnTo>
                <a:lnTo>
                  <a:pt x="207822" y="21335"/>
                </a:lnTo>
                <a:lnTo>
                  <a:pt x="313971" y="21335"/>
                </a:lnTo>
                <a:lnTo>
                  <a:pt x="313423" y="20218"/>
                </a:lnTo>
                <a:lnTo>
                  <a:pt x="280035" y="1727"/>
                </a:lnTo>
                <a:lnTo>
                  <a:pt x="260879" y="107"/>
                </a:lnTo>
                <a:lnTo>
                  <a:pt x="183692" y="0"/>
                </a:lnTo>
                <a:close/>
              </a:path>
              <a:path w="323214" h="182245">
                <a:moveTo>
                  <a:pt x="313971" y="21335"/>
                </a:moveTo>
                <a:lnTo>
                  <a:pt x="265239" y="21335"/>
                </a:lnTo>
                <a:lnTo>
                  <a:pt x="272719" y="21869"/>
                </a:lnTo>
                <a:lnTo>
                  <a:pt x="283057" y="24676"/>
                </a:lnTo>
                <a:lnTo>
                  <a:pt x="288124" y="28257"/>
                </a:lnTo>
                <a:lnTo>
                  <a:pt x="295808" y="39103"/>
                </a:lnTo>
                <a:lnTo>
                  <a:pt x="297738" y="45618"/>
                </a:lnTo>
                <a:lnTo>
                  <a:pt x="297738" y="53225"/>
                </a:lnTo>
                <a:lnTo>
                  <a:pt x="274761" y="84188"/>
                </a:lnTo>
                <a:lnTo>
                  <a:pt x="254825" y="86359"/>
                </a:lnTo>
                <a:lnTo>
                  <a:pt x="311906" y="86359"/>
                </a:lnTo>
                <a:lnTo>
                  <a:pt x="322630" y="43484"/>
                </a:lnTo>
                <a:lnTo>
                  <a:pt x="320789" y="35229"/>
                </a:lnTo>
                <a:lnTo>
                  <a:pt x="313971" y="21335"/>
                </a:lnTo>
                <a:close/>
              </a:path>
              <a:path w="323214" h="182245">
                <a:moveTo>
                  <a:pt x="24726" y="0"/>
                </a:moveTo>
                <a:lnTo>
                  <a:pt x="0" y="0"/>
                </a:lnTo>
                <a:lnTo>
                  <a:pt x="0" y="181863"/>
                </a:lnTo>
                <a:lnTo>
                  <a:pt x="23114" y="181863"/>
                </a:lnTo>
                <a:lnTo>
                  <a:pt x="23114" y="39077"/>
                </a:lnTo>
                <a:lnTo>
                  <a:pt x="50844" y="39077"/>
                </a:lnTo>
                <a:lnTo>
                  <a:pt x="24726" y="0"/>
                </a:lnTo>
                <a:close/>
              </a:path>
              <a:path w="323214" h="182245">
                <a:moveTo>
                  <a:pt x="50844" y="39077"/>
                </a:moveTo>
                <a:lnTo>
                  <a:pt x="23114" y="39077"/>
                </a:lnTo>
                <a:lnTo>
                  <a:pt x="118541" y="181863"/>
                </a:lnTo>
                <a:lnTo>
                  <a:pt x="143256" y="181863"/>
                </a:lnTo>
                <a:lnTo>
                  <a:pt x="143256" y="142760"/>
                </a:lnTo>
                <a:lnTo>
                  <a:pt x="120142" y="142760"/>
                </a:lnTo>
                <a:lnTo>
                  <a:pt x="50844" y="39077"/>
                </a:lnTo>
                <a:close/>
              </a:path>
              <a:path w="323214" h="182245">
                <a:moveTo>
                  <a:pt x="143256" y="0"/>
                </a:moveTo>
                <a:lnTo>
                  <a:pt x="120142" y="0"/>
                </a:lnTo>
                <a:lnTo>
                  <a:pt x="120142" y="142760"/>
                </a:lnTo>
                <a:lnTo>
                  <a:pt x="143256" y="142760"/>
                </a:lnTo>
                <a:lnTo>
                  <a:pt x="143256" y="0"/>
                </a:lnTo>
                <a:close/>
              </a:path>
            </a:pathLst>
          </a:custGeom>
          <a:solidFill>
            <a:srgbClr val="4349AA"/>
          </a:solidFill>
        </p:spPr>
        <p:txBody>
          <a:bodyPr wrap="square" lIns="0" tIns="0" rIns="0" bIns="0" rtlCol="0"/>
          <a:lstStyle/>
          <a:p>
            <a:endParaRPr/>
          </a:p>
        </p:txBody>
      </p:sp>
      <p:sp>
        <p:nvSpPr>
          <p:cNvPr id="32" name="object 32"/>
          <p:cNvSpPr/>
          <p:nvPr/>
        </p:nvSpPr>
        <p:spPr>
          <a:xfrm>
            <a:off x="4015635" y="4635207"/>
            <a:ext cx="90170" cy="65405"/>
          </a:xfrm>
          <a:custGeom>
            <a:avLst/>
            <a:gdLst/>
            <a:ahLst/>
            <a:cxnLst/>
            <a:rect l="l" t="t" r="r" b="b"/>
            <a:pathLst>
              <a:path w="90170" h="65404">
                <a:moveTo>
                  <a:pt x="0" y="0"/>
                </a:moveTo>
                <a:lnTo>
                  <a:pt x="0" y="65024"/>
                </a:lnTo>
                <a:lnTo>
                  <a:pt x="47005" y="65024"/>
                </a:lnTo>
                <a:lnTo>
                  <a:pt x="84404" y="51553"/>
                </a:lnTo>
                <a:lnTo>
                  <a:pt x="89914" y="31892"/>
                </a:lnTo>
                <a:lnTo>
                  <a:pt x="89914" y="24280"/>
                </a:lnTo>
                <a:lnTo>
                  <a:pt x="87993" y="17765"/>
                </a:lnTo>
                <a:lnTo>
                  <a:pt x="84148" y="12346"/>
                </a:lnTo>
                <a:lnTo>
                  <a:pt x="80304" y="6928"/>
                </a:lnTo>
                <a:lnTo>
                  <a:pt x="75239" y="3349"/>
                </a:lnTo>
                <a:lnTo>
                  <a:pt x="68957" y="1611"/>
                </a:lnTo>
                <a:lnTo>
                  <a:pt x="64905" y="537"/>
                </a:lnTo>
                <a:lnTo>
                  <a:pt x="57423" y="0"/>
                </a:lnTo>
                <a:lnTo>
                  <a:pt x="46508" y="0"/>
                </a:lnTo>
                <a:lnTo>
                  <a:pt x="0" y="0"/>
                </a:lnTo>
                <a:close/>
              </a:path>
            </a:pathLst>
          </a:custGeom>
          <a:ln w="12700">
            <a:solidFill>
              <a:srgbClr val="021CA1"/>
            </a:solidFill>
          </a:ln>
        </p:spPr>
        <p:txBody>
          <a:bodyPr wrap="square" lIns="0" tIns="0" rIns="0" bIns="0" rtlCol="0"/>
          <a:lstStyle/>
          <a:p>
            <a:endParaRPr/>
          </a:p>
        </p:txBody>
      </p:sp>
      <p:sp>
        <p:nvSpPr>
          <p:cNvPr id="33" name="object 33"/>
          <p:cNvSpPr/>
          <p:nvPr/>
        </p:nvSpPr>
        <p:spPr>
          <a:xfrm>
            <a:off x="3991505" y="4613871"/>
            <a:ext cx="139065" cy="182245"/>
          </a:xfrm>
          <a:custGeom>
            <a:avLst/>
            <a:gdLst/>
            <a:ahLst/>
            <a:cxnLst/>
            <a:rect l="l" t="t" r="r" b="b"/>
            <a:pathLst>
              <a:path w="139064" h="182245">
                <a:moveTo>
                  <a:pt x="0" y="0"/>
                </a:moveTo>
                <a:lnTo>
                  <a:pt x="68662" y="0"/>
                </a:lnTo>
                <a:lnTo>
                  <a:pt x="77190" y="108"/>
                </a:lnTo>
                <a:lnTo>
                  <a:pt x="118823" y="10211"/>
                </a:lnTo>
                <a:lnTo>
                  <a:pt x="138938" y="43491"/>
                </a:lnTo>
                <a:lnTo>
                  <a:pt x="138938" y="52486"/>
                </a:lnTo>
                <a:lnTo>
                  <a:pt x="124167" y="91666"/>
                </a:lnTo>
                <a:lnTo>
                  <a:pt x="88608" y="106694"/>
                </a:lnTo>
                <a:lnTo>
                  <a:pt x="70798" y="107696"/>
                </a:lnTo>
                <a:lnTo>
                  <a:pt x="24130" y="107696"/>
                </a:lnTo>
                <a:lnTo>
                  <a:pt x="24130" y="181864"/>
                </a:lnTo>
                <a:lnTo>
                  <a:pt x="0" y="181864"/>
                </a:lnTo>
                <a:lnTo>
                  <a:pt x="0" y="0"/>
                </a:lnTo>
                <a:close/>
              </a:path>
            </a:pathLst>
          </a:custGeom>
          <a:ln w="12699">
            <a:solidFill>
              <a:srgbClr val="021CA1"/>
            </a:solidFill>
          </a:ln>
        </p:spPr>
        <p:txBody>
          <a:bodyPr wrap="square" lIns="0" tIns="0" rIns="0" bIns="0" rtlCol="0"/>
          <a:lstStyle/>
          <a:p>
            <a:endParaRPr/>
          </a:p>
        </p:txBody>
      </p:sp>
      <p:sp>
        <p:nvSpPr>
          <p:cNvPr id="34" name="object 34"/>
          <p:cNvSpPr/>
          <p:nvPr/>
        </p:nvSpPr>
        <p:spPr>
          <a:xfrm>
            <a:off x="3807820" y="4613871"/>
            <a:ext cx="143510" cy="182245"/>
          </a:xfrm>
          <a:custGeom>
            <a:avLst/>
            <a:gdLst/>
            <a:ahLst/>
            <a:cxnLst/>
            <a:rect l="l" t="t" r="r" b="b"/>
            <a:pathLst>
              <a:path w="143510" h="182245">
                <a:moveTo>
                  <a:pt x="0" y="0"/>
                </a:moveTo>
                <a:lnTo>
                  <a:pt x="24725" y="0"/>
                </a:lnTo>
                <a:lnTo>
                  <a:pt x="120142" y="142764"/>
                </a:lnTo>
                <a:lnTo>
                  <a:pt x="120142" y="0"/>
                </a:lnTo>
                <a:lnTo>
                  <a:pt x="143256" y="0"/>
                </a:lnTo>
                <a:lnTo>
                  <a:pt x="143256" y="181864"/>
                </a:lnTo>
                <a:lnTo>
                  <a:pt x="118534" y="181864"/>
                </a:lnTo>
                <a:lnTo>
                  <a:pt x="23114" y="39084"/>
                </a:lnTo>
                <a:lnTo>
                  <a:pt x="23114" y="181864"/>
                </a:lnTo>
                <a:lnTo>
                  <a:pt x="0" y="181864"/>
                </a:lnTo>
                <a:lnTo>
                  <a:pt x="0" y="0"/>
                </a:lnTo>
                <a:close/>
              </a:path>
            </a:pathLst>
          </a:custGeom>
          <a:ln w="12700">
            <a:solidFill>
              <a:srgbClr val="021CA1"/>
            </a:solidFill>
          </a:ln>
        </p:spPr>
        <p:txBody>
          <a:bodyPr wrap="square" lIns="0" tIns="0" rIns="0" bIns="0" rtlCol="0"/>
          <a:lstStyle/>
          <a:p>
            <a:endParaRPr/>
          </a:p>
        </p:txBody>
      </p:sp>
      <p:sp>
        <p:nvSpPr>
          <p:cNvPr id="35" name="object 35"/>
          <p:cNvSpPr/>
          <p:nvPr/>
        </p:nvSpPr>
        <p:spPr>
          <a:xfrm>
            <a:off x="3311746" y="4894796"/>
            <a:ext cx="1320806" cy="265429"/>
          </a:xfrm>
          <a:prstGeom prst="rect">
            <a:avLst/>
          </a:prstGeom>
          <a:blipFill>
            <a:blip r:embed="rId13" cstate="print"/>
            <a:stretch>
              <a:fillRect/>
            </a:stretch>
          </a:blipFill>
        </p:spPr>
        <p:txBody>
          <a:bodyPr wrap="square" lIns="0" tIns="0" rIns="0" bIns="0" rtlCol="0"/>
          <a:lstStyle/>
          <a:p>
            <a:endParaRPr/>
          </a:p>
        </p:txBody>
      </p:sp>
      <p:sp>
        <p:nvSpPr>
          <p:cNvPr id="36" name="object 36"/>
          <p:cNvSpPr/>
          <p:nvPr/>
        </p:nvSpPr>
        <p:spPr>
          <a:xfrm>
            <a:off x="3740721" y="2768142"/>
            <a:ext cx="290945" cy="1620977"/>
          </a:xfrm>
          <a:prstGeom prst="rect">
            <a:avLst/>
          </a:prstGeom>
          <a:blipFill>
            <a:blip r:embed="rId14" cstate="print"/>
            <a:stretch>
              <a:fillRect/>
            </a:stretch>
          </a:blipFill>
        </p:spPr>
        <p:txBody>
          <a:bodyPr wrap="square" lIns="0" tIns="0" rIns="0" bIns="0" rtlCol="0"/>
          <a:lstStyle/>
          <a:p>
            <a:endParaRPr/>
          </a:p>
        </p:txBody>
      </p:sp>
      <p:sp>
        <p:nvSpPr>
          <p:cNvPr id="37" name="object 37"/>
          <p:cNvSpPr/>
          <p:nvPr/>
        </p:nvSpPr>
        <p:spPr>
          <a:xfrm>
            <a:off x="3886648" y="2920800"/>
            <a:ext cx="25400" cy="1403985"/>
          </a:xfrm>
          <a:custGeom>
            <a:avLst/>
            <a:gdLst/>
            <a:ahLst/>
            <a:cxnLst/>
            <a:rect l="l" t="t" r="r" b="b"/>
            <a:pathLst>
              <a:path w="25400" h="1403985">
                <a:moveTo>
                  <a:pt x="24951" y="1403549"/>
                </a:moveTo>
                <a:lnTo>
                  <a:pt x="0" y="0"/>
                </a:lnTo>
              </a:path>
            </a:pathLst>
          </a:custGeom>
          <a:ln w="25399">
            <a:solidFill>
              <a:srgbClr val="000000"/>
            </a:solidFill>
          </a:ln>
        </p:spPr>
        <p:txBody>
          <a:bodyPr wrap="square" lIns="0" tIns="0" rIns="0" bIns="0" rtlCol="0"/>
          <a:lstStyle/>
          <a:p>
            <a:endParaRPr/>
          </a:p>
        </p:txBody>
      </p:sp>
      <p:sp>
        <p:nvSpPr>
          <p:cNvPr id="38" name="object 38"/>
          <p:cNvSpPr/>
          <p:nvPr/>
        </p:nvSpPr>
        <p:spPr>
          <a:xfrm>
            <a:off x="3829050" y="2895600"/>
            <a:ext cx="118110" cy="116839"/>
          </a:xfrm>
          <a:custGeom>
            <a:avLst/>
            <a:gdLst/>
            <a:ahLst/>
            <a:cxnLst/>
            <a:rect l="l" t="t" r="r" b="b"/>
            <a:pathLst>
              <a:path w="118110" h="116839">
                <a:moveTo>
                  <a:pt x="57150" y="0"/>
                </a:moveTo>
                <a:lnTo>
                  <a:pt x="0" y="102095"/>
                </a:lnTo>
                <a:lnTo>
                  <a:pt x="2184" y="109842"/>
                </a:lnTo>
                <a:lnTo>
                  <a:pt x="14427" y="116687"/>
                </a:lnTo>
                <a:lnTo>
                  <a:pt x="22161" y="114503"/>
                </a:lnTo>
                <a:lnTo>
                  <a:pt x="58038" y="50406"/>
                </a:lnTo>
                <a:lnTo>
                  <a:pt x="87768" y="50406"/>
                </a:lnTo>
                <a:lnTo>
                  <a:pt x="57150" y="0"/>
                </a:lnTo>
                <a:close/>
              </a:path>
              <a:path w="118110" h="116839">
                <a:moveTo>
                  <a:pt x="87768" y="50406"/>
                </a:moveTo>
                <a:lnTo>
                  <a:pt x="58038" y="50406"/>
                </a:lnTo>
                <a:lnTo>
                  <a:pt x="96177" y="113182"/>
                </a:lnTo>
                <a:lnTo>
                  <a:pt x="103987" y="115100"/>
                </a:lnTo>
                <a:lnTo>
                  <a:pt x="115976" y="107810"/>
                </a:lnTo>
                <a:lnTo>
                  <a:pt x="117894" y="99999"/>
                </a:lnTo>
                <a:lnTo>
                  <a:pt x="87768" y="50406"/>
                </a:lnTo>
                <a:close/>
              </a:path>
            </a:pathLst>
          </a:custGeom>
          <a:solidFill>
            <a:srgbClr val="000000"/>
          </a:solidFill>
        </p:spPr>
        <p:txBody>
          <a:bodyPr wrap="square" lIns="0" tIns="0" rIns="0" bIns="0" rtlCol="0"/>
          <a:lstStyle/>
          <a:p>
            <a:endParaRPr/>
          </a:p>
        </p:txBody>
      </p:sp>
      <p:sp>
        <p:nvSpPr>
          <p:cNvPr id="39" name="object 39"/>
          <p:cNvSpPr/>
          <p:nvPr/>
        </p:nvSpPr>
        <p:spPr>
          <a:xfrm>
            <a:off x="3382495" y="5760313"/>
            <a:ext cx="1241600" cy="239268"/>
          </a:xfrm>
          <a:prstGeom prst="rect">
            <a:avLst/>
          </a:prstGeom>
          <a:blipFill>
            <a:blip r:embed="rId15" cstate="print"/>
            <a:stretch>
              <a:fillRect/>
            </a:stretch>
          </a:blipFill>
        </p:spPr>
        <p:txBody>
          <a:bodyPr wrap="square" lIns="0" tIns="0" rIns="0" bIns="0" rtlCol="0"/>
          <a:lstStyle/>
          <a:p>
            <a:endParaRPr/>
          </a:p>
        </p:txBody>
      </p:sp>
      <p:sp>
        <p:nvSpPr>
          <p:cNvPr id="40" name="object 40"/>
          <p:cNvSpPr/>
          <p:nvPr/>
        </p:nvSpPr>
        <p:spPr>
          <a:xfrm>
            <a:off x="3081403" y="6065113"/>
            <a:ext cx="1842767" cy="188214"/>
          </a:xfrm>
          <a:prstGeom prst="rect">
            <a:avLst/>
          </a:prstGeom>
          <a:blipFill>
            <a:blip r:embed="rId16" cstate="print"/>
            <a:stretch>
              <a:fillRect/>
            </a:stretch>
          </a:blipFill>
        </p:spPr>
        <p:txBody>
          <a:bodyPr wrap="square" lIns="0" tIns="0" rIns="0" bIns="0" rtlCol="0"/>
          <a:lstStyle/>
          <a:p>
            <a:endParaRPr/>
          </a:p>
        </p:txBody>
      </p:sp>
      <p:sp>
        <p:nvSpPr>
          <p:cNvPr id="41" name="object 41"/>
          <p:cNvSpPr/>
          <p:nvPr/>
        </p:nvSpPr>
        <p:spPr>
          <a:xfrm>
            <a:off x="3897884" y="6510128"/>
            <a:ext cx="210820" cy="41910"/>
          </a:xfrm>
          <a:custGeom>
            <a:avLst/>
            <a:gdLst/>
            <a:ahLst/>
            <a:cxnLst/>
            <a:rect l="l" t="t" r="r" b="b"/>
            <a:pathLst>
              <a:path w="210820" h="41909">
                <a:moveTo>
                  <a:pt x="195770" y="507"/>
                </a:moveTo>
                <a:lnTo>
                  <a:pt x="184289" y="507"/>
                </a:lnTo>
                <a:lnTo>
                  <a:pt x="179438" y="2512"/>
                </a:lnTo>
                <a:lnTo>
                  <a:pt x="171424" y="10525"/>
                </a:lnTo>
                <a:lnTo>
                  <a:pt x="169417" y="15379"/>
                </a:lnTo>
                <a:lnTo>
                  <a:pt x="169417" y="26783"/>
                </a:lnTo>
                <a:lnTo>
                  <a:pt x="171424" y="31638"/>
                </a:lnTo>
                <a:lnTo>
                  <a:pt x="179438" y="39651"/>
                </a:lnTo>
                <a:lnTo>
                  <a:pt x="184289" y="41655"/>
                </a:lnTo>
                <a:lnTo>
                  <a:pt x="195694" y="41655"/>
                </a:lnTo>
                <a:lnTo>
                  <a:pt x="200545" y="39651"/>
                </a:lnTo>
                <a:lnTo>
                  <a:pt x="208559" y="31638"/>
                </a:lnTo>
                <a:lnTo>
                  <a:pt x="210565" y="26783"/>
                </a:lnTo>
                <a:lnTo>
                  <a:pt x="210565" y="15379"/>
                </a:lnTo>
                <a:lnTo>
                  <a:pt x="208584" y="10525"/>
                </a:lnTo>
                <a:lnTo>
                  <a:pt x="200647" y="2512"/>
                </a:lnTo>
                <a:lnTo>
                  <a:pt x="195770" y="507"/>
                </a:lnTo>
                <a:close/>
              </a:path>
              <a:path w="210820" h="41909">
                <a:moveTo>
                  <a:pt x="111112" y="253"/>
                </a:moveTo>
                <a:lnTo>
                  <a:pt x="99707" y="253"/>
                </a:lnTo>
                <a:lnTo>
                  <a:pt x="94856" y="2256"/>
                </a:lnTo>
                <a:lnTo>
                  <a:pt x="86842" y="10271"/>
                </a:lnTo>
                <a:lnTo>
                  <a:pt x="84836" y="15125"/>
                </a:lnTo>
                <a:lnTo>
                  <a:pt x="84836" y="26530"/>
                </a:lnTo>
                <a:lnTo>
                  <a:pt x="86842" y="31384"/>
                </a:lnTo>
                <a:lnTo>
                  <a:pt x="94856" y="39397"/>
                </a:lnTo>
                <a:lnTo>
                  <a:pt x="99707" y="41401"/>
                </a:lnTo>
                <a:lnTo>
                  <a:pt x="111112" y="41401"/>
                </a:lnTo>
                <a:lnTo>
                  <a:pt x="115963" y="39397"/>
                </a:lnTo>
                <a:lnTo>
                  <a:pt x="123977" y="31384"/>
                </a:lnTo>
                <a:lnTo>
                  <a:pt x="125983" y="26530"/>
                </a:lnTo>
                <a:lnTo>
                  <a:pt x="125983" y="15125"/>
                </a:lnTo>
                <a:lnTo>
                  <a:pt x="123977" y="10271"/>
                </a:lnTo>
                <a:lnTo>
                  <a:pt x="115963" y="2256"/>
                </a:lnTo>
                <a:lnTo>
                  <a:pt x="111112" y="253"/>
                </a:lnTo>
                <a:close/>
              </a:path>
              <a:path w="210820" h="41909">
                <a:moveTo>
                  <a:pt x="26441" y="0"/>
                </a:moveTo>
                <a:lnTo>
                  <a:pt x="14922" y="0"/>
                </a:lnTo>
                <a:lnTo>
                  <a:pt x="10045" y="2030"/>
                </a:lnTo>
                <a:lnTo>
                  <a:pt x="2006" y="10153"/>
                </a:lnTo>
                <a:lnTo>
                  <a:pt x="0" y="15044"/>
                </a:lnTo>
                <a:lnTo>
                  <a:pt x="0" y="26482"/>
                </a:lnTo>
                <a:lnTo>
                  <a:pt x="2006" y="31351"/>
                </a:lnTo>
                <a:lnTo>
                  <a:pt x="10045" y="39391"/>
                </a:lnTo>
                <a:lnTo>
                  <a:pt x="14922" y="41401"/>
                </a:lnTo>
                <a:lnTo>
                  <a:pt x="26352" y="41401"/>
                </a:lnTo>
                <a:lnTo>
                  <a:pt x="31241" y="39391"/>
                </a:lnTo>
                <a:lnTo>
                  <a:pt x="39369" y="31351"/>
                </a:lnTo>
                <a:lnTo>
                  <a:pt x="41401" y="26482"/>
                </a:lnTo>
                <a:lnTo>
                  <a:pt x="41401" y="15044"/>
                </a:lnTo>
                <a:lnTo>
                  <a:pt x="39395" y="10153"/>
                </a:lnTo>
                <a:lnTo>
                  <a:pt x="31343" y="2030"/>
                </a:lnTo>
                <a:lnTo>
                  <a:pt x="26441" y="0"/>
                </a:lnTo>
                <a:close/>
              </a:path>
            </a:pathLst>
          </a:custGeom>
          <a:solidFill>
            <a:srgbClr val="000000"/>
          </a:solidFill>
        </p:spPr>
        <p:txBody>
          <a:bodyPr wrap="square" lIns="0" tIns="0" rIns="0" bIns="0" rtlCol="0"/>
          <a:lstStyle/>
          <a:p>
            <a:endParaRPr/>
          </a:p>
        </p:txBody>
      </p:sp>
      <p:sp>
        <p:nvSpPr>
          <p:cNvPr id="42" name="object 42"/>
          <p:cNvSpPr/>
          <p:nvPr/>
        </p:nvSpPr>
        <p:spPr>
          <a:xfrm>
            <a:off x="4067302" y="6510629"/>
            <a:ext cx="41275" cy="41275"/>
          </a:xfrm>
          <a:custGeom>
            <a:avLst/>
            <a:gdLst/>
            <a:ahLst/>
            <a:cxnLst/>
            <a:rect l="l" t="t" r="r" b="b"/>
            <a:pathLst>
              <a:path w="41275" h="41275">
                <a:moveTo>
                  <a:pt x="20574" y="0"/>
                </a:moveTo>
                <a:lnTo>
                  <a:pt x="26357" y="0"/>
                </a:lnTo>
                <a:lnTo>
                  <a:pt x="31233" y="2004"/>
                </a:lnTo>
                <a:lnTo>
                  <a:pt x="35199" y="6010"/>
                </a:lnTo>
                <a:lnTo>
                  <a:pt x="39164" y="10017"/>
                </a:lnTo>
                <a:lnTo>
                  <a:pt x="41147" y="14871"/>
                </a:lnTo>
                <a:lnTo>
                  <a:pt x="41147" y="20573"/>
                </a:lnTo>
                <a:lnTo>
                  <a:pt x="41147" y="26276"/>
                </a:lnTo>
                <a:lnTo>
                  <a:pt x="39143" y="31130"/>
                </a:lnTo>
                <a:lnTo>
                  <a:pt x="35137" y="35137"/>
                </a:lnTo>
                <a:lnTo>
                  <a:pt x="31130" y="39143"/>
                </a:lnTo>
                <a:lnTo>
                  <a:pt x="26276" y="41147"/>
                </a:lnTo>
                <a:lnTo>
                  <a:pt x="20574" y="41147"/>
                </a:lnTo>
                <a:lnTo>
                  <a:pt x="14871" y="41147"/>
                </a:lnTo>
                <a:lnTo>
                  <a:pt x="10017" y="39143"/>
                </a:lnTo>
                <a:lnTo>
                  <a:pt x="6010" y="35137"/>
                </a:lnTo>
                <a:lnTo>
                  <a:pt x="2004" y="31130"/>
                </a:lnTo>
                <a:lnTo>
                  <a:pt x="0" y="26276"/>
                </a:lnTo>
                <a:lnTo>
                  <a:pt x="0" y="20573"/>
                </a:lnTo>
                <a:lnTo>
                  <a:pt x="0" y="14871"/>
                </a:lnTo>
                <a:lnTo>
                  <a:pt x="2004" y="10017"/>
                </a:lnTo>
                <a:lnTo>
                  <a:pt x="6010" y="6010"/>
                </a:lnTo>
                <a:lnTo>
                  <a:pt x="10017" y="2004"/>
                </a:lnTo>
                <a:lnTo>
                  <a:pt x="14871" y="0"/>
                </a:lnTo>
                <a:lnTo>
                  <a:pt x="20574" y="0"/>
                </a:lnTo>
                <a:close/>
              </a:path>
            </a:pathLst>
          </a:custGeom>
          <a:ln w="12700">
            <a:solidFill>
              <a:srgbClr val="4349AA"/>
            </a:solidFill>
          </a:ln>
        </p:spPr>
        <p:txBody>
          <a:bodyPr wrap="square" lIns="0" tIns="0" rIns="0" bIns="0" rtlCol="0"/>
          <a:lstStyle/>
          <a:p>
            <a:endParaRPr/>
          </a:p>
        </p:txBody>
      </p:sp>
      <p:sp>
        <p:nvSpPr>
          <p:cNvPr id="43" name="object 43"/>
          <p:cNvSpPr/>
          <p:nvPr/>
        </p:nvSpPr>
        <p:spPr>
          <a:xfrm>
            <a:off x="3982720" y="6510375"/>
            <a:ext cx="41275" cy="41275"/>
          </a:xfrm>
          <a:custGeom>
            <a:avLst/>
            <a:gdLst/>
            <a:ahLst/>
            <a:cxnLst/>
            <a:rect l="l" t="t" r="r" b="b"/>
            <a:pathLst>
              <a:path w="41275" h="41275">
                <a:moveTo>
                  <a:pt x="20573" y="0"/>
                </a:moveTo>
                <a:lnTo>
                  <a:pt x="26276" y="0"/>
                </a:lnTo>
                <a:lnTo>
                  <a:pt x="31130" y="2004"/>
                </a:lnTo>
                <a:lnTo>
                  <a:pt x="35137" y="6010"/>
                </a:lnTo>
                <a:lnTo>
                  <a:pt x="39143" y="10017"/>
                </a:lnTo>
                <a:lnTo>
                  <a:pt x="41147" y="14871"/>
                </a:lnTo>
                <a:lnTo>
                  <a:pt x="41147" y="20573"/>
                </a:lnTo>
                <a:lnTo>
                  <a:pt x="41147" y="26276"/>
                </a:lnTo>
                <a:lnTo>
                  <a:pt x="39143" y="31130"/>
                </a:lnTo>
                <a:lnTo>
                  <a:pt x="35137" y="35137"/>
                </a:lnTo>
                <a:lnTo>
                  <a:pt x="31130" y="39143"/>
                </a:lnTo>
                <a:lnTo>
                  <a:pt x="26276" y="41147"/>
                </a:lnTo>
                <a:lnTo>
                  <a:pt x="20573" y="41147"/>
                </a:lnTo>
                <a:lnTo>
                  <a:pt x="14871" y="41147"/>
                </a:lnTo>
                <a:lnTo>
                  <a:pt x="10017" y="39143"/>
                </a:lnTo>
                <a:lnTo>
                  <a:pt x="6010" y="35137"/>
                </a:lnTo>
                <a:lnTo>
                  <a:pt x="2004" y="31130"/>
                </a:lnTo>
                <a:lnTo>
                  <a:pt x="0" y="26276"/>
                </a:lnTo>
                <a:lnTo>
                  <a:pt x="0" y="20573"/>
                </a:lnTo>
                <a:lnTo>
                  <a:pt x="0" y="14871"/>
                </a:lnTo>
                <a:lnTo>
                  <a:pt x="2004" y="10017"/>
                </a:lnTo>
                <a:lnTo>
                  <a:pt x="6010" y="6010"/>
                </a:lnTo>
                <a:lnTo>
                  <a:pt x="10017" y="2004"/>
                </a:lnTo>
                <a:lnTo>
                  <a:pt x="14871" y="0"/>
                </a:lnTo>
                <a:lnTo>
                  <a:pt x="20573" y="0"/>
                </a:lnTo>
                <a:close/>
              </a:path>
            </a:pathLst>
          </a:custGeom>
          <a:ln w="12700">
            <a:solidFill>
              <a:srgbClr val="4349AA"/>
            </a:solidFill>
          </a:ln>
        </p:spPr>
        <p:txBody>
          <a:bodyPr wrap="square" lIns="0" tIns="0" rIns="0" bIns="0" rtlCol="0"/>
          <a:lstStyle/>
          <a:p>
            <a:endParaRPr/>
          </a:p>
        </p:txBody>
      </p:sp>
      <p:sp>
        <p:nvSpPr>
          <p:cNvPr id="44" name="object 44"/>
          <p:cNvSpPr/>
          <p:nvPr/>
        </p:nvSpPr>
        <p:spPr>
          <a:xfrm>
            <a:off x="3897884" y="6510121"/>
            <a:ext cx="41910" cy="41910"/>
          </a:xfrm>
          <a:custGeom>
            <a:avLst/>
            <a:gdLst/>
            <a:ahLst/>
            <a:cxnLst/>
            <a:rect l="l" t="t" r="r" b="b"/>
            <a:pathLst>
              <a:path w="41910" h="41909">
                <a:moveTo>
                  <a:pt x="20637" y="0"/>
                </a:moveTo>
                <a:lnTo>
                  <a:pt x="26440" y="0"/>
                </a:lnTo>
                <a:lnTo>
                  <a:pt x="31351" y="2030"/>
                </a:lnTo>
                <a:lnTo>
                  <a:pt x="35370" y="6092"/>
                </a:lnTo>
                <a:lnTo>
                  <a:pt x="39391" y="10153"/>
                </a:lnTo>
                <a:lnTo>
                  <a:pt x="41402" y="15044"/>
                </a:lnTo>
                <a:lnTo>
                  <a:pt x="41402" y="20764"/>
                </a:lnTo>
                <a:lnTo>
                  <a:pt x="41402" y="26482"/>
                </a:lnTo>
                <a:lnTo>
                  <a:pt x="39371" y="31351"/>
                </a:lnTo>
                <a:lnTo>
                  <a:pt x="35309" y="35372"/>
                </a:lnTo>
                <a:lnTo>
                  <a:pt x="31248" y="39391"/>
                </a:lnTo>
                <a:lnTo>
                  <a:pt x="26357" y="41402"/>
                </a:lnTo>
                <a:lnTo>
                  <a:pt x="20637" y="41402"/>
                </a:lnTo>
                <a:lnTo>
                  <a:pt x="14919" y="41402"/>
                </a:lnTo>
                <a:lnTo>
                  <a:pt x="10050" y="39391"/>
                </a:lnTo>
                <a:lnTo>
                  <a:pt x="6029" y="35372"/>
                </a:lnTo>
                <a:lnTo>
                  <a:pt x="2010" y="31351"/>
                </a:lnTo>
                <a:lnTo>
                  <a:pt x="0" y="26482"/>
                </a:lnTo>
                <a:lnTo>
                  <a:pt x="0" y="20764"/>
                </a:lnTo>
                <a:lnTo>
                  <a:pt x="0" y="15044"/>
                </a:lnTo>
                <a:lnTo>
                  <a:pt x="2010" y="10153"/>
                </a:lnTo>
                <a:lnTo>
                  <a:pt x="6029" y="6092"/>
                </a:lnTo>
                <a:lnTo>
                  <a:pt x="10050" y="2030"/>
                </a:lnTo>
                <a:lnTo>
                  <a:pt x="14919" y="0"/>
                </a:lnTo>
                <a:lnTo>
                  <a:pt x="20637" y="0"/>
                </a:lnTo>
                <a:close/>
              </a:path>
            </a:pathLst>
          </a:custGeom>
          <a:ln w="12700">
            <a:solidFill>
              <a:srgbClr val="4349AA"/>
            </a:solidFill>
          </a:ln>
        </p:spPr>
        <p:txBody>
          <a:bodyPr wrap="square" lIns="0" tIns="0" rIns="0" bIns="0" rtlCol="0"/>
          <a:lstStyle/>
          <a:p>
            <a:endParaRPr/>
          </a:p>
        </p:txBody>
      </p:sp>
      <p:sp>
        <p:nvSpPr>
          <p:cNvPr id="45" name="object 45"/>
          <p:cNvSpPr/>
          <p:nvPr/>
        </p:nvSpPr>
        <p:spPr>
          <a:xfrm>
            <a:off x="3076466" y="6674719"/>
            <a:ext cx="1853660" cy="188214"/>
          </a:xfrm>
          <a:prstGeom prst="rect">
            <a:avLst/>
          </a:prstGeom>
          <a:blipFill>
            <a:blip r:embed="rId17" cstate="print"/>
            <a:stretch>
              <a:fillRect/>
            </a:stretch>
          </a:blipFill>
        </p:spPr>
        <p:txBody>
          <a:bodyPr wrap="square" lIns="0" tIns="0" rIns="0" bIns="0" rtlCol="0"/>
          <a:lstStyle/>
          <a:p>
            <a:endParaRPr/>
          </a:p>
        </p:txBody>
      </p:sp>
      <p:sp>
        <p:nvSpPr>
          <p:cNvPr id="46" name="object 46"/>
          <p:cNvSpPr/>
          <p:nvPr/>
        </p:nvSpPr>
        <p:spPr>
          <a:xfrm>
            <a:off x="3217684" y="3994226"/>
            <a:ext cx="608330" cy="224154"/>
          </a:xfrm>
          <a:custGeom>
            <a:avLst/>
            <a:gdLst/>
            <a:ahLst/>
            <a:cxnLst/>
            <a:rect l="l" t="t" r="r" b="b"/>
            <a:pathLst>
              <a:path w="608329" h="224154">
                <a:moveTo>
                  <a:pt x="131324" y="125120"/>
                </a:moveTo>
                <a:lnTo>
                  <a:pt x="109766" y="125120"/>
                </a:lnTo>
                <a:lnTo>
                  <a:pt x="114731" y="126949"/>
                </a:lnTo>
                <a:lnTo>
                  <a:pt x="122351" y="134239"/>
                </a:lnTo>
                <a:lnTo>
                  <a:pt x="124256" y="138722"/>
                </a:lnTo>
                <a:lnTo>
                  <a:pt x="124256" y="149110"/>
                </a:lnTo>
                <a:lnTo>
                  <a:pt x="93916" y="183299"/>
                </a:lnTo>
                <a:lnTo>
                  <a:pt x="86309" y="189509"/>
                </a:lnTo>
                <a:lnTo>
                  <a:pt x="80454" y="194995"/>
                </a:lnTo>
                <a:lnTo>
                  <a:pt x="72288" y="204508"/>
                </a:lnTo>
                <a:lnTo>
                  <a:pt x="69316" y="209346"/>
                </a:lnTo>
                <a:lnTo>
                  <a:pt x="67462" y="214261"/>
                </a:lnTo>
                <a:lnTo>
                  <a:pt x="66306" y="217246"/>
                </a:lnTo>
                <a:lnTo>
                  <a:pt x="65786" y="220345"/>
                </a:lnTo>
                <a:lnTo>
                  <a:pt x="65887" y="223570"/>
                </a:lnTo>
                <a:lnTo>
                  <a:pt x="138125" y="223570"/>
                </a:lnTo>
                <a:lnTo>
                  <a:pt x="138125" y="210769"/>
                </a:lnTo>
                <a:lnTo>
                  <a:pt x="84543" y="210769"/>
                </a:lnTo>
                <a:lnTo>
                  <a:pt x="86042" y="208343"/>
                </a:lnTo>
                <a:lnTo>
                  <a:pt x="87934" y="205917"/>
                </a:lnTo>
                <a:lnTo>
                  <a:pt x="92506" y="201104"/>
                </a:lnTo>
                <a:lnTo>
                  <a:pt x="97688" y="196519"/>
                </a:lnTo>
                <a:lnTo>
                  <a:pt x="105740" y="189776"/>
                </a:lnTo>
                <a:lnTo>
                  <a:pt x="112438" y="183994"/>
                </a:lnTo>
                <a:lnTo>
                  <a:pt x="137083" y="152996"/>
                </a:lnTo>
                <a:lnTo>
                  <a:pt x="137972" y="135737"/>
                </a:lnTo>
                <a:lnTo>
                  <a:pt x="134912" y="128536"/>
                </a:lnTo>
                <a:lnTo>
                  <a:pt x="131324" y="125120"/>
                </a:lnTo>
                <a:close/>
              </a:path>
              <a:path w="608329" h="224154">
                <a:moveTo>
                  <a:pt x="37947" y="63322"/>
                </a:moveTo>
                <a:lnTo>
                  <a:pt x="17830" y="63322"/>
                </a:lnTo>
                <a:lnTo>
                  <a:pt x="17830" y="166420"/>
                </a:lnTo>
                <a:lnTo>
                  <a:pt x="37947" y="166420"/>
                </a:lnTo>
                <a:lnTo>
                  <a:pt x="37947" y="63322"/>
                </a:lnTo>
                <a:close/>
              </a:path>
              <a:path w="608329" h="224154">
                <a:moveTo>
                  <a:pt x="103936" y="113995"/>
                </a:moveTo>
                <a:lnTo>
                  <a:pt x="69673" y="138303"/>
                </a:lnTo>
                <a:lnTo>
                  <a:pt x="68478" y="145542"/>
                </a:lnTo>
                <a:lnTo>
                  <a:pt x="82194" y="146913"/>
                </a:lnTo>
                <a:lnTo>
                  <a:pt x="82245" y="140093"/>
                </a:lnTo>
                <a:lnTo>
                  <a:pt x="84213" y="134759"/>
                </a:lnTo>
                <a:lnTo>
                  <a:pt x="91986" y="127050"/>
                </a:lnTo>
                <a:lnTo>
                  <a:pt x="97155" y="125120"/>
                </a:lnTo>
                <a:lnTo>
                  <a:pt x="131324" y="125120"/>
                </a:lnTo>
                <a:lnTo>
                  <a:pt x="128803" y="122720"/>
                </a:lnTo>
                <a:lnTo>
                  <a:pt x="123819" y="118902"/>
                </a:lnTo>
                <a:lnTo>
                  <a:pt x="118013" y="116176"/>
                </a:lnTo>
                <a:lnTo>
                  <a:pt x="111385" y="114540"/>
                </a:lnTo>
                <a:lnTo>
                  <a:pt x="103936" y="113995"/>
                </a:lnTo>
                <a:close/>
              </a:path>
              <a:path w="608329" h="224154">
                <a:moveTo>
                  <a:pt x="60807" y="47777"/>
                </a:moveTo>
                <a:lnTo>
                  <a:pt x="0" y="47777"/>
                </a:lnTo>
                <a:lnTo>
                  <a:pt x="0" y="63322"/>
                </a:lnTo>
                <a:lnTo>
                  <a:pt x="60807" y="63322"/>
                </a:lnTo>
                <a:lnTo>
                  <a:pt x="60807" y="47777"/>
                </a:lnTo>
                <a:close/>
              </a:path>
              <a:path w="608329" h="224154">
                <a:moveTo>
                  <a:pt x="56210" y="0"/>
                </a:moveTo>
                <a:lnTo>
                  <a:pt x="41770" y="0"/>
                </a:lnTo>
                <a:lnTo>
                  <a:pt x="34950" y="1625"/>
                </a:lnTo>
                <a:lnTo>
                  <a:pt x="25247" y="8077"/>
                </a:lnTo>
                <a:lnTo>
                  <a:pt x="21856" y="12293"/>
                </a:lnTo>
                <a:lnTo>
                  <a:pt x="18529" y="21348"/>
                </a:lnTo>
                <a:lnTo>
                  <a:pt x="17830" y="27254"/>
                </a:lnTo>
                <a:lnTo>
                  <a:pt x="17830" y="47777"/>
                </a:lnTo>
                <a:lnTo>
                  <a:pt x="37719" y="47777"/>
                </a:lnTo>
                <a:lnTo>
                  <a:pt x="37719" y="29832"/>
                </a:lnTo>
                <a:lnTo>
                  <a:pt x="38976" y="24993"/>
                </a:lnTo>
                <a:lnTo>
                  <a:pt x="44043" y="19812"/>
                </a:lnTo>
                <a:lnTo>
                  <a:pt x="48348" y="18516"/>
                </a:lnTo>
                <a:lnTo>
                  <a:pt x="66484" y="18516"/>
                </a:lnTo>
                <a:lnTo>
                  <a:pt x="69303" y="2019"/>
                </a:lnTo>
                <a:lnTo>
                  <a:pt x="62458" y="673"/>
                </a:lnTo>
                <a:lnTo>
                  <a:pt x="56210" y="0"/>
                </a:lnTo>
                <a:close/>
              </a:path>
              <a:path w="608329" h="224154">
                <a:moveTo>
                  <a:pt x="66484" y="18516"/>
                </a:moveTo>
                <a:lnTo>
                  <a:pt x="58178" y="18516"/>
                </a:lnTo>
                <a:lnTo>
                  <a:pt x="62115" y="18897"/>
                </a:lnTo>
                <a:lnTo>
                  <a:pt x="66294" y="19634"/>
                </a:lnTo>
                <a:lnTo>
                  <a:pt x="66484" y="18516"/>
                </a:lnTo>
                <a:close/>
              </a:path>
              <a:path w="608329" h="224154">
                <a:moveTo>
                  <a:pt x="477710" y="2743"/>
                </a:moveTo>
                <a:lnTo>
                  <a:pt x="405041" y="2743"/>
                </a:lnTo>
                <a:lnTo>
                  <a:pt x="405041" y="166420"/>
                </a:lnTo>
                <a:lnTo>
                  <a:pt x="426758" y="166420"/>
                </a:lnTo>
                <a:lnTo>
                  <a:pt x="426758" y="99669"/>
                </a:lnTo>
                <a:lnTo>
                  <a:pt x="468757" y="99669"/>
                </a:lnTo>
                <a:lnTo>
                  <a:pt x="508801" y="91557"/>
                </a:lnTo>
                <a:lnTo>
                  <a:pt x="520438" y="80467"/>
                </a:lnTo>
                <a:lnTo>
                  <a:pt x="426758" y="80467"/>
                </a:lnTo>
                <a:lnTo>
                  <a:pt x="426758" y="21945"/>
                </a:lnTo>
                <a:lnTo>
                  <a:pt x="522283" y="21945"/>
                </a:lnTo>
                <a:lnTo>
                  <a:pt x="521792" y="20942"/>
                </a:lnTo>
                <a:lnTo>
                  <a:pt x="517423" y="15684"/>
                </a:lnTo>
                <a:lnTo>
                  <a:pt x="506539" y="8191"/>
                </a:lnTo>
                <a:lnTo>
                  <a:pt x="499795" y="5651"/>
                </a:lnTo>
                <a:lnTo>
                  <a:pt x="491756" y="4305"/>
                </a:lnTo>
                <a:lnTo>
                  <a:pt x="486016" y="3263"/>
                </a:lnTo>
                <a:lnTo>
                  <a:pt x="477710" y="2743"/>
                </a:lnTo>
                <a:close/>
              </a:path>
              <a:path w="608329" h="224154">
                <a:moveTo>
                  <a:pt x="522283" y="21945"/>
                </a:moveTo>
                <a:lnTo>
                  <a:pt x="478434" y="21945"/>
                </a:lnTo>
                <a:lnTo>
                  <a:pt x="485178" y="22440"/>
                </a:lnTo>
                <a:lnTo>
                  <a:pt x="488823" y="23406"/>
                </a:lnTo>
                <a:lnTo>
                  <a:pt x="494474" y="24968"/>
                </a:lnTo>
                <a:lnTo>
                  <a:pt x="499033" y="28181"/>
                </a:lnTo>
                <a:lnTo>
                  <a:pt x="505955" y="37934"/>
                </a:lnTo>
                <a:lnTo>
                  <a:pt x="507682" y="43802"/>
                </a:lnTo>
                <a:lnTo>
                  <a:pt x="507682" y="60109"/>
                </a:lnTo>
                <a:lnTo>
                  <a:pt x="469061" y="80467"/>
                </a:lnTo>
                <a:lnTo>
                  <a:pt x="520438" y="80467"/>
                </a:lnTo>
                <a:lnTo>
                  <a:pt x="522605" y="77631"/>
                </a:lnTo>
                <a:lnTo>
                  <a:pt x="526761" y="69219"/>
                </a:lnTo>
                <a:lnTo>
                  <a:pt x="529254" y="60005"/>
                </a:lnTo>
                <a:lnTo>
                  <a:pt x="530085" y="49987"/>
                </a:lnTo>
                <a:lnTo>
                  <a:pt x="530085" y="41884"/>
                </a:lnTo>
                <a:lnTo>
                  <a:pt x="528421" y="34467"/>
                </a:lnTo>
                <a:lnTo>
                  <a:pt x="522283" y="21945"/>
                </a:lnTo>
                <a:close/>
              </a:path>
              <a:path w="608329" h="224154">
                <a:moveTo>
                  <a:pt x="261975" y="2743"/>
                </a:moveTo>
                <a:lnTo>
                  <a:pt x="239725" y="2743"/>
                </a:lnTo>
                <a:lnTo>
                  <a:pt x="239725" y="166420"/>
                </a:lnTo>
                <a:lnTo>
                  <a:pt x="260527" y="166420"/>
                </a:lnTo>
                <a:lnTo>
                  <a:pt x="260527" y="37922"/>
                </a:lnTo>
                <a:lnTo>
                  <a:pt x="285488" y="37922"/>
                </a:lnTo>
                <a:lnTo>
                  <a:pt x="261975" y="2743"/>
                </a:lnTo>
                <a:close/>
              </a:path>
              <a:path w="608329" h="224154">
                <a:moveTo>
                  <a:pt x="285488" y="37922"/>
                </a:moveTo>
                <a:lnTo>
                  <a:pt x="260527" y="37922"/>
                </a:lnTo>
                <a:lnTo>
                  <a:pt x="346405" y="166420"/>
                </a:lnTo>
                <a:lnTo>
                  <a:pt x="368655" y="166420"/>
                </a:lnTo>
                <a:lnTo>
                  <a:pt x="368655" y="131229"/>
                </a:lnTo>
                <a:lnTo>
                  <a:pt x="347852" y="131229"/>
                </a:lnTo>
                <a:lnTo>
                  <a:pt x="285488" y="37922"/>
                </a:lnTo>
                <a:close/>
              </a:path>
              <a:path w="608329" h="224154">
                <a:moveTo>
                  <a:pt x="368655" y="2743"/>
                </a:moveTo>
                <a:lnTo>
                  <a:pt x="347852" y="2743"/>
                </a:lnTo>
                <a:lnTo>
                  <a:pt x="347852" y="131229"/>
                </a:lnTo>
                <a:lnTo>
                  <a:pt x="368655" y="131229"/>
                </a:lnTo>
                <a:lnTo>
                  <a:pt x="368655" y="2743"/>
                </a:lnTo>
                <a:close/>
              </a:path>
              <a:path w="608329" h="224154">
                <a:moveTo>
                  <a:pt x="568261" y="0"/>
                </a:moveTo>
                <a:lnTo>
                  <a:pt x="553859" y="0"/>
                </a:lnTo>
                <a:lnTo>
                  <a:pt x="560089" y="10879"/>
                </a:lnTo>
                <a:lnTo>
                  <a:pt x="565159" y="20086"/>
                </a:lnTo>
                <a:lnTo>
                  <a:pt x="580349" y="57321"/>
                </a:lnTo>
                <a:lnTo>
                  <a:pt x="586935" y="96747"/>
                </a:lnTo>
                <a:lnTo>
                  <a:pt x="587235" y="107213"/>
                </a:lnTo>
                <a:lnTo>
                  <a:pt x="585149" y="134038"/>
                </a:lnTo>
                <a:lnTo>
                  <a:pt x="578891" y="160848"/>
                </a:lnTo>
                <a:lnTo>
                  <a:pt x="568461" y="187644"/>
                </a:lnTo>
                <a:lnTo>
                  <a:pt x="553859" y="214426"/>
                </a:lnTo>
                <a:lnTo>
                  <a:pt x="568261" y="214426"/>
                </a:lnTo>
                <a:lnTo>
                  <a:pt x="590203" y="178952"/>
                </a:lnTo>
                <a:lnTo>
                  <a:pt x="604924" y="136726"/>
                </a:lnTo>
                <a:lnTo>
                  <a:pt x="607809" y="107111"/>
                </a:lnTo>
                <a:lnTo>
                  <a:pt x="607273" y="93974"/>
                </a:lnTo>
                <a:lnTo>
                  <a:pt x="599224" y="56235"/>
                </a:lnTo>
                <a:lnTo>
                  <a:pt x="578048" y="14016"/>
                </a:lnTo>
                <a:lnTo>
                  <a:pt x="568261" y="0"/>
                </a:lnTo>
                <a:close/>
              </a:path>
              <a:path w="608329" h="224154">
                <a:moveTo>
                  <a:pt x="214122" y="0"/>
                </a:moveTo>
                <a:lnTo>
                  <a:pt x="199720" y="0"/>
                </a:lnTo>
                <a:lnTo>
                  <a:pt x="189927" y="14016"/>
                </a:lnTo>
                <a:lnTo>
                  <a:pt x="168744" y="56235"/>
                </a:lnTo>
                <a:lnTo>
                  <a:pt x="160708" y="93974"/>
                </a:lnTo>
                <a:lnTo>
                  <a:pt x="160177" y="107213"/>
                </a:lnTo>
                <a:lnTo>
                  <a:pt x="160889" y="122044"/>
                </a:lnTo>
                <a:lnTo>
                  <a:pt x="171640" y="165341"/>
                </a:lnTo>
                <a:lnTo>
                  <a:pt x="191737" y="203494"/>
                </a:lnTo>
                <a:lnTo>
                  <a:pt x="199720" y="214426"/>
                </a:lnTo>
                <a:lnTo>
                  <a:pt x="214122" y="214426"/>
                </a:lnTo>
                <a:lnTo>
                  <a:pt x="199520" y="187644"/>
                </a:lnTo>
                <a:lnTo>
                  <a:pt x="189090" y="160848"/>
                </a:lnTo>
                <a:lnTo>
                  <a:pt x="182832" y="134038"/>
                </a:lnTo>
                <a:lnTo>
                  <a:pt x="180749" y="107111"/>
                </a:lnTo>
                <a:lnTo>
                  <a:pt x="181046" y="96690"/>
                </a:lnTo>
                <a:lnTo>
                  <a:pt x="187680" y="56985"/>
                </a:lnTo>
                <a:lnTo>
                  <a:pt x="202901" y="19892"/>
                </a:lnTo>
                <a:lnTo>
                  <a:pt x="207940" y="10778"/>
                </a:lnTo>
                <a:lnTo>
                  <a:pt x="214122" y="0"/>
                </a:lnTo>
                <a:close/>
              </a:path>
            </a:pathLst>
          </a:custGeom>
          <a:solidFill>
            <a:srgbClr val="000000"/>
          </a:solidFill>
        </p:spPr>
        <p:txBody>
          <a:bodyPr wrap="square" lIns="0" tIns="0" rIns="0" bIns="0" rtlCol="0"/>
          <a:lstStyle/>
          <a:p>
            <a:endParaRPr/>
          </a:p>
        </p:txBody>
      </p:sp>
      <p:sp>
        <p:nvSpPr>
          <p:cNvPr id="47" name="object 47"/>
          <p:cNvSpPr/>
          <p:nvPr/>
        </p:nvSpPr>
        <p:spPr>
          <a:xfrm>
            <a:off x="3283472" y="4108221"/>
            <a:ext cx="72390" cy="109855"/>
          </a:xfrm>
          <a:custGeom>
            <a:avLst/>
            <a:gdLst/>
            <a:ahLst/>
            <a:cxnLst/>
            <a:rect l="l" t="t" r="r" b="b"/>
            <a:pathLst>
              <a:path w="72389" h="109854">
                <a:moveTo>
                  <a:pt x="38144" y="0"/>
                </a:moveTo>
                <a:lnTo>
                  <a:pt x="72185" y="21732"/>
                </a:lnTo>
                <a:lnTo>
                  <a:pt x="72185" y="30325"/>
                </a:lnTo>
                <a:lnTo>
                  <a:pt x="72185" y="34697"/>
                </a:lnTo>
                <a:lnTo>
                  <a:pt x="71291" y="38994"/>
                </a:lnTo>
                <a:lnTo>
                  <a:pt x="69501" y="43215"/>
                </a:lnTo>
                <a:lnTo>
                  <a:pt x="67712" y="47438"/>
                </a:lnTo>
                <a:lnTo>
                  <a:pt x="39947" y="75772"/>
                </a:lnTo>
                <a:lnTo>
                  <a:pt x="31896" y="82524"/>
                </a:lnTo>
                <a:lnTo>
                  <a:pt x="26725" y="87105"/>
                </a:lnTo>
                <a:lnTo>
                  <a:pt x="24434" y="89513"/>
                </a:lnTo>
                <a:lnTo>
                  <a:pt x="22145" y="91921"/>
                </a:lnTo>
                <a:lnTo>
                  <a:pt x="20253" y="94341"/>
                </a:lnTo>
                <a:lnTo>
                  <a:pt x="18759" y="96773"/>
                </a:lnTo>
                <a:lnTo>
                  <a:pt x="72337" y="96773"/>
                </a:lnTo>
                <a:lnTo>
                  <a:pt x="72337" y="109575"/>
                </a:lnTo>
                <a:lnTo>
                  <a:pt x="99" y="109575"/>
                </a:lnTo>
                <a:lnTo>
                  <a:pt x="0" y="106345"/>
                </a:lnTo>
                <a:lnTo>
                  <a:pt x="526" y="103242"/>
                </a:lnTo>
                <a:lnTo>
                  <a:pt x="1678" y="100262"/>
                </a:lnTo>
                <a:lnTo>
                  <a:pt x="3532" y="95345"/>
                </a:lnTo>
                <a:lnTo>
                  <a:pt x="28127" y="69298"/>
                </a:lnTo>
                <a:lnTo>
                  <a:pt x="36271" y="62377"/>
                </a:lnTo>
                <a:lnTo>
                  <a:pt x="58468" y="35112"/>
                </a:lnTo>
                <a:lnTo>
                  <a:pt x="58468" y="30027"/>
                </a:lnTo>
                <a:lnTo>
                  <a:pt x="58468" y="24719"/>
                </a:lnTo>
                <a:lnTo>
                  <a:pt x="56564" y="20241"/>
                </a:lnTo>
                <a:lnTo>
                  <a:pt x="52754" y="16595"/>
                </a:lnTo>
                <a:lnTo>
                  <a:pt x="48943" y="12948"/>
                </a:lnTo>
                <a:lnTo>
                  <a:pt x="43976" y="11125"/>
                </a:lnTo>
                <a:lnTo>
                  <a:pt x="37850" y="11125"/>
                </a:lnTo>
                <a:lnTo>
                  <a:pt x="31374" y="11125"/>
                </a:lnTo>
                <a:lnTo>
                  <a:pt x="16406" y="32918"/>
                </a:lnTo>
                <a:lnTo>
                  <a:pt x="2690" y="31546"/>
                </a:lnTo>
                <a:lnTo>
                  <a:pt x="30757" y="504"/>
                </a:lnTo>
                <a:lnTo>
                  <a:pt x="38144" y="0"/>
                </a:lnTo>
                <a:close/>
              </a:path>
            </a:pathLst>
          </a:custGeom>
          <a:ln w="12700">
            <a:solidFill>
              <a:srgbClr val="021CA1"/>
            </a:solidFill>
          </a:ln>
        </p:spPr>
        <p:txBody>
          <a:bodyPr wrap="square" lIns="0" tIns="0" rIns="0" bIns="0" rtlCol="0"/>
          <a:lstStyle/>
          <a:p>
            <a:endParaRPr/>
          </a:p>
        </p:txBody>
      </p:sp>
      <p:sp>
        <p:nvSpPr>
          <p:cNvPr id="48" name="object 48"/>
          <p:cNvSpPr/>
          <p:nvPr/>
        </p:nvSpPr>
        <p:spPr>
          <a:xfrm>
            <a:off x="3644442" y="4016171"/>
            <a:ext cx="81280" cy="59055"/>
          </a:xfrm>
          <a:custGeom>
            <a:avLst/>
            <a:gdLst/>
            <a:ahLst/>
            <a:cxnLst/>
            <a:rect l="l" t="t" r="r" b="b"/>
            <a:pathLst>
              <a:path w="81279" h="59054">
                <a:moveTo>
                  <a:pt x="0" y="0"/>
                </a:moveTo>
                <a:lnTo>
                  <a:pt x="0" y="58521"/>
                </a:lnTo>
                <a:lnTo>
                  <a:pt x="42304" y="58521"/>
                </a:lnTo>
                <a:lnTo>
                  <a:pt x="80924" y="38159"/>
                </a:lnTo>
                <a:lnTo>
                  <a:pt x="80924" y="28703"/>
                </a:lnTo>
                <a:lnTo>
                  <a:pt x="80924" y="21852"/>
                </a:lnTo>
                <a:lnTo>
                  <a:pt x="79193" y="15988"/>
                </a:lnTo>
                <a:lnTo>
                  <a:pt x="75733" y="11112"/>
                </a:lnTo>
                <a:lnTo>
                  <a:pt x="72274" y="6235"/>
                </a:lnTo>
                <a:lnTo>
                  <a:pt x="67716" y="3014"/>
                </a:lnTo>
                <a:lnTo>
                  <a:pt x="62061" y="1450"/>
                </a:lnTo>
                <a:lnTo>
                  <a:pt x="58414" y="483"/>
                </a:lnTo>
                <a:lnTo>
                  <a:pt x="51681" y="0"/>
                </a:lnTo>
                <a:lnTo>
                  <a:pt x="41857" y="0"/>
                </a:lnTo>
                <a:lnTo>
                  <a:pt x="0" y="0"/>
                </a:lnTo>
                <a:close/>
              </a:path>
            </a:pathLst>
          </a:custGeom>
          <a:ln w="12700">
            <a:solidFill>
              <a:srgbClr val="021CA1"/>
            </a:solidFill>
          </a:ln>
        </p:spPr>
        <p:txBody>
          <a:bodyPr wrap="square" lIns="0" tIns="0" rIns="0" bIns="0" rtlCol="0"/>
          <a:lstStyle/>
          <a:p>
            <a:endParaRPr/>
          </a:p>
        </p:txBody>
      </p:sp>
      <p:sp>
        <p:nvSpPr>
          <p:cNvPr id="49" name="object 49"/>
          <p:cNvSpPr/>
          <p:nvPr/>
        </p:nvSpPr>
        <p:spPr>
          <a:xfrm>
            <a:off x="3622725" y="3996969"/>
            <a:ext cx="125095" cy="163830"/>
          </a:xfrm>
          <a:custGeom>
            <a:avLst/>
            <a:gdLst/>
            <a:ahLst/>
            <a:cxnLst/>
            <a:rect l="l" t="t" r="r" b="b"/>
            <a:pathLst>
              <a:path w="125095" h="163829">
                <a:moveTo>
                  <a:pt x="0" y="0"/>
                </a:moveTo>
                <a:lnTo>
                  <a:pt x="61796" y="0"/>
                </a:lnTo>
                <a:lnTo>
                  <a:pt x="72671" y="0"/>
                </a:lnTo>
                <a:lnTo>
                  <a:pt x="80977" y="520"/>
                </a:lnTo>
                <a:lnTo>
                  <a:pt x="86714" y="1560"/>
                </a:lnTo>
                <a:lnTo>
                  <a:pt x="94759" y="2896"/>
                </a:lnTo>
                <a:lnTo>
                  <a:pt x="101502" y="5440"/>
                </a:lnTo>
                <a:lnTo>
                  <a:pt x="106941" y="9190"/>
                </a:lnTo>
                <a:lnTo>
                  <a:pt x="112379" y="12941"/>
                </a:lnTo>
                <a:lnTo>
                  <a:pt x="116757" y="18195"/>
                </a:lnTo>
                <a:lnTo>
                  <a:pt x="120072" y="24955"/>
                </a:lnTo>
                <a:lnTo>
                  <a:pt x="123386" y="31714"/>
                </a:lnTo>
                <a:lnTo>
                  <a:pt x="125044" y="39141"/>
                </a:lnTo>
                <a:lnTo>
                  <a:pt x="125044" y="47238"/>
                </a:lnTo>
                <a:lnTo>
                  <a:pt x="103764" y="88811"/>
                </a:lnTo>
                <a:lnTo>
                  <a:pt x="63718" y="96926"/>
                </a:lnTo>
                <a:lnTo>
                  <a:pt x="21716" y="96926"/>
                </a:lnTo>
                <a:lnTo>
                  <a:pt x="21716" y="163677"/>
                </a:lnTo>
                <a:lnTo>
                  <a:pt x="0" y="163677"/>
                </a:lnTo>
                <a:lnTo>
                  <a:pt x="0" y="0"/>
                </a:lnTo>
                <a:close/>
              </a:path>
            </a:pathLst>
          </a:custGeom>
          <a:ln w="12699">
            <a:solidFill>
              <a:srgbClr val="021CA1"/>
            </a:solidFill>
          </a:ln>
        </p:spPr>
        <p:txBody>
          <a:bodyPr wrap="square" lIns="0" tIns="0" rIns="0" bIns="0" rtlCol="0"/>
          <a:lstStyle/>
          <a:p>
            <a:endParaRPr/>
          </a:p>
        </p:txBody>
      </p:sp>
      <p:sp>
        <p:nvSpPr>
          <p:cNvPr id="50" name="object 50"/>
          <p:cNvSpPr/>
          <p:nvPr/>
        </p:nvSpPr>
        <p:spPr>
          <a:xfrm>
            <a:off x="3457408" y="3996969"/>
            <a:ext cx="129539" cy="163830"/>
          </a:xfrm>
          <a:custGeom>
            <a:avLst/>
            <a:gdLst/>
            <a:ahLst/>
            <a:cxnLst/>
            <a:rect l="l" t="t" r="r" b="b"/>
            <a:pathLst>
              <a:path w="129539" h="163829">
                <a:moveTo>
                  <a:pt x="0" y="0"/>
                </a:moveTo>
                <a:lnTo>
                  <a:pt x="22252" y="0"/>
                </a:lnTo>
                <a:lnTo>
                  <a:pt x="108129" y="128487"/>
                </a:lnTo>
                <a:lnTo>
                  <a:pt x="108129" y="0"/>
                </a:lnTo>
                <a:lnTo>
                  <a:pt x="128930" y="0"/>
                </a:lnTo>
                <a:lnTo>
                  <a:pt x="128930" y="163677"/>
                </a:lnTo>
                <a:lnTo>
                  <a:pt x="106681" y="163677"/>
                </a:lnTo>
                <a:lnTo>
                  <a:pt x="20802" y="35175"/>
                </a:lnTo>
                <a:lnTo>
                  <a:pt x="20802" y="163677"/>
                </a:lnTo>
                <a:lnTo>
                  <a:pt x="0" y="163677"/>
                </a:lnTo>
                <a:lnTo>
                  <a:pt x="0" y="0"/>
                </a:lnTo>
                <a:close/>
              </a:path>
            </a:pathLst>
          </a:custGeom>
          <a:ln w="12700">
            <a:solidFill>
              <a:srgbClr val="021CA1"/>
            </a:solidFill>
          </a:ln>
        </p:spPr>
        <p:txBody>
          <a:bodyPr wrap="square" lIns="0" tIns="0" rIns="0" bIns="0" rtlCol="0"/>
          <a:lstStyle/>
          <a:p>
            <a:endParaRPr/>
          </a:p>
        </p:txBody>
      </p:sp>
      <p:sp>
        <p:nvSpPr>
          <p:cNvPr id="51" name="object 51"/>
          <p:cNvSpPr/>
          <p:nvPr/>
        </p:nvSpPr>
        <p:spPr>
          <a:xfrm>
            <a:off x="3771541" y="3994225"/>
            <a:ext cx="53975" cy="214629"/>
          </a:xfrm>
          <a:custGeom>
            <a:avLst/>
            <a:gdLst/>
            <a:ahLst/>
            <a:cxnLst/>
            <a:rect l="l" t="t" r="r" b="b"/>
            <a:pathLst>
              <a:path w="53975" h="214629">
                <a:moveTo>
                  <a:pt x="0" y="0"/>
                </a:moveTo>
                <a:lnTo>
                  <a:pt x="14401" y="0"/>
                </a:lnTo>
                <a:lnTo>
                  <a:pt x="24190" y="14015"/>
                </a:lnTo>
                <a:lnTo>
                  <a:pt x="45370" y="56228"/>
                </a:lnTo>
                <a:lnTo>
                  <a:pt x="53413" y="93965"/>
                </a:lnTo>
                <a:lnTo>
                  <a:pt x="53949" y="107103"/>
                </a:lnTo>
                <a:lnTo>
                  <a:pt x="53229" y="122038"/>
                </a:lnTo>
                <a:lnTo>
                  <a:pt x="42420" y="165338"/>
                </a:lnTo>
                <a:lnTo>
                  <a:pt x="22335" y="203493"/>
                </a:lnTo>
                <a:lnTo>
                  <a:pt x="14401" y="214426"/>
                </a:lnTo>
                <a:lnTo>
                  <a:pt x="0" y="214426"/>
                </a:lnTo>
                <a:lnTo>
                  <a:pt x="14601" y="187645"/>
                </a:lnTo>
                <a:lnTo>
                  <a:pt x="25031" y="160848"/>
                </a:lnTo>
                <a:lnTo>
                  <a:pt x="31289" y="134038"/>
                </a:lnTo>
                <a:lnTo>
                  <a:pt x="33375" y="107213"/>
                </a:lnTo>
                <a:lnTo>
                  <a:pt x="33075" y="96747"/>
                </a:lnTo>
                <a:lnTo>
                  <a:pt x="26489" y="57317"/>
                </a:lnTo>
                <a:lnTo>
                  <a:pt x="11302" y="20081"/>
                </a:lnTo>
                <a:lnTo>
                  <a:pt x="6230" y="10877"/>
                </a:lnTo>
                <a:lnTo>
                  <a:pt x="0" y="0"/>
                </a:lnTo>
                <a:close/>
              </a:path>
            </a:pathLst>
          </a:custGeom>
          <a:ln w="12699">
            <a:solidFill>
              <a:srgbClr val="021CA1"/>
            </a:solidFill>
          </a:ln>
        </p:spPr>
        <p:txBody>
          <a:bodyPr wrap="square" lIns="0" tIns="0" rIns="0" bIns="0" rtlCol="0"/>
          <a:lstStyle/>
          <a:p>
            <a:endParaRPr/>
          </a:p>
        </p:txBody>
      </p:sp>
      <p:sp>
        <p:nvSpPr>
          <p:cNvPr id="52" name="object 52"/>
          <p:cNvSpPr/>
          <p:nvPr/>
        </p:nvSpPr>
        <p:spPr>
          <a:xfrm>
            <a:off x="3377854" y="3994225"/>
            <a:ext cx="53975" cy="214629"/>
          </a:xfrm>
          <a:custGeom>
            <a:avLst/>
            <a:gdLst/>
            <a:ahLst/>
            <a:cxnLst/>
            <a:rect l="l" t="t" r="r" b="b"/>
            <a:pathLst>
              <a:path w="53975" h="214629">
                <a:moveTo>
                  <a:pt x="39547" y="0"/>
                </a:moveTo>
                <a:lnTo>
                  <a:pt x="53949" y="0"/>
                </a:lnTo>
                <a:lnTo>
                  <a:pt x="47769" y="10773"/>
                </a:lnTo>
                <a:lnTo>
                  <a:pt x="42732" y="19887"/>
                </a:lnTo>
                <a:lnTo>
                  <a:pt x="27509" y="56981"/>
                </a:lnTo>
                <a:lnTo>
                  <a:pt x="20874" y="96685"/>
                </a:lnTo>
                <a:lnTo>
                  <a:pt x="20573" y="107213"/>
                </a:lnTo>
                <a:lnTo>
                  <a:pt x="22659" y="134038"/>
                </a:lnTo>
                <a:lnTo>
                  <a:pt x="28917" y="160848"/>
                </a:lnTo>
                <a:lnTo>
                  <a:pt x="39347" y="187645"/>
                </a:lnTo>
                <a:lnTo>
                  <a:pt x="53949" y="214426"/>
                </a:lnTo>
                <a:lnTo>
                  <a:pt x="39547" y="214426"/>
                </a:lnTo>
                <a:lnTo>
                  <a:pt x="17532" y="178949"/>
                </a:lnTo>
                <a:lnTo>
                  <a:pt x="2868" y="136722"/>
                </a:lnTo>
                <a:lnTo>
                  <a:pt x="0" y="107103"/>
                </a:lnTo>
                <a:lnTo>
                  <a:pt x="536" y="93965"/>
                </a:lnTo>
                <a:lnTo>
                  <a:pt x="8580" y="56228"/>
                </a:lnTo>
                <a:lnTo>
                  <a:pt x="29759" y="14015"/>
                </a:lnTo>
                <a:lnTo>
                  <a:pt x="39547" y="0"/>
                </a:lnTo>
                <a:close/>
              </a:path>
            </a:pathLst>
          </a:custGeom>
          <a:ln w="12700">
            <a:solidFill>
              <a:srgbClr val="021CA1"/>
            </a:solidFill>
          </a:ln>
        </p:spPr>
        <p:txBody>
          <a:bodyPr wrap="square" lIns="0" tIns="0" rIns="0" bIns="0" rtlCol="0"/>
          <a:lstStyle/>
          <a:p>
            <a:endParaRPr/>
          </a:p>
        </p:txBody>
      </p:sp>
      <p:sp>
        <p:nvSpPr>
          <p:cNvPr id="53" name="object 53"/>
          <p:cNvSpPr/>
          <p:nvPr/>
        </p:nvSpPr>
        <p:spPr>
          <a:xfrm>
            <a:off x="3217679" y="3994225"/>
            <a:ext cx="69850" cy="167005"/>
          </a:xfrm>
          <a:custGeom>
            <a:avLst/>
            <a:gdLst/>
            <a:ahLst/>
            <a:cxnLst/>
            <a:rect l="l" t="t" r="r" b="b"/>
            <a:pathLst>
              <a:path w="69850" h="167004">
                <a:moveTo>
                  <a:pt x="50556" y="0"/>
                </a:moveTo>
                <a:lnTo>
                  <a:pt x="56211" y="0"/>
                </a:lnTo>
                <a:lnTo>
                  <a:pt x="62462" y="672"/>
                </a:lnTo>
                <a:lnTo>
                  <a:pt x="69308" y="2018"/>
                </a:lnTo>
                <a:lnTo>
                  <a:pt x="66294" y="19627"/>
                </a:lnTo>
                <a:lnTo>
                  <a:pt x="62126" y="18886"/>
                </a:lnTo>
                <a:lnTo>
                  <a:pt x="58183" y="18516"/>
                </a:lnTo>
                <a:lnTo>
                  <a:pt x="54463" y="18516"/>
                </a:lnTo>
                <a:lnTo>
                  <a:pt x="48360" y="18516"/>
                </a:lnTo>
                <a:lnTo>
                  <a:pt x="44044" y="19809"/>
                </a:lnTo>
                <a:lnTo>
                  <a:pt x="41514" y="22395"/>
                </a:lnTo>
                <a:lnTo>
                  <a:pt x="38984" y="24981"/>
                </a:lnTo>
                <a:lnTo>
                  <a:pt x="37719" y="29821"/>
                </a:lnTo>
                <a:lnTo>
                  <a:pt x="37719" y="36915"/>
                </a:lnTo>
                <a:lnTo>
                  <a:pt x="37719" y="47777"/>
                </a:lnTo>
                <a:lnTo>
                  <a:pt x="60807" y="47777"/>
                </a:lnTo>
                <a:lnTo>
                  <a:pt x="60807" y="63322"/>
                </a:lnTo>
                <a:lnTo>
                  <a:pt x="37947" y="63322"/>
                </a:lnTo>
                <a:lnTo>
                  <a:pt x="37947" y="166420"/>
                </a:lnTo>
                <a:lnTo>
                  <a:pt x="17830" y="166420"/>
                </a:lnTo>
                <a:lnTo>
                  <a:pt x="17830" y="63322"/>
                </a:lnTo>
                <a:lnTo>
                  <a:pt x="0" y="63322"/>
                </a:lnTo>
                <a:lnTo>
                  <a:pt x="0" y="47777"/>
                </a:lnTo>
                <a:lnTo>
                  <a:pt x="17830" y="47777"/>
                </a:lnTo>
                <a:lnTo>
                  <a:pt x="17830" y="35193"/>
                </a:lnTo>
                <a:lnTo>
                  <a:pt x="17830" y="27249"/>
                </a:lnTo>
                <a:lnTo>
                  <a:pt x="18534" y="21346"/>
                </a:lnTo>
                <a:lnTo>
                  <a:pt x="19941" y="17484"/>
                </a:lnTo>
                <a:lnTo>
                  <a:pt x="21868" y="12288"/>
                </a:lnTo>
                <a:lnTo>
                  <a:pt x="25257" y="8075"/>
                </a:lnTo>
                <a:lnTo>
                  <a:pt x="30109" y="4845"/>
                </a:lnTo>
                <a:lnTo>
                  <a:pt x="34960" y="1615"/>
                </a:lnTo>
                <a:lnTo>
                  <a:pt x="41776" y="0"/>
                </a:lnTo>
                <a:lnTo>
                  <a:pt x="50556" y="0"/>
                </a:lnTo>
                <a:close/>
              </a:path>
            </a:pathLst>
          </a:custGeom>
          <a:ln w="12700">
            <a:solidFill>
              <a:srgbClr val="021CA1"/>
            </a:solidFill>
          </a:ln>
        </p:spPr>
        <p:txBody>
          <a:bodyPr wrap="square" lIns="0" tIns="0" rIns="0" bIns="0" rtlCol="0"/>
          <a:lstStyle/>
          <a:p>
            <a:endParaRPr/>
          </a:p>
        </p:txBody>
      </p:sp>
      <p:sp>
        <p:nvSpPr>
          <p:cNvPr id="54" name="object 54"/>
          <p:cNvSpPr txBox="1">
            <a:spLocks noGrp="1"/>
          </p:cNvSpPr>
          <p:nvPr>
            <p:ph type="title"/>
          </p:nvPr>
        </p:nvSpPr>
        <p:spPr>
          <a:prstGeom prst="rect">
            <a:avLst/>
          </a:prstGeom>
        </p:spPr>
        <p:txBody>
          <a:bodyPr vert="horz" wrap="square" lIns="0" tIns="136994" rIns="0" bIns="0" rtlCol="0">
            <a:spAutoFit/>
          </a:bodyPr>
          <a:lstStyle/>
          <a:p>
            <a:pPr>
              <a:lnSpc>
                <a:spcPct val="100000"/>
              </a:lnSpc>
            </a:pPr>
            <a:r>
              <a:rPr sz="3000" spc="-45" dirty="0">
                <a:solidFill>
                  <a:srgbClr val="000090"/>
                </a:solidFill>
              </a:rPr>
              <a:t>Type </a:t>
            </a:r>
            <a:r>
              <a:rPr sz="3000" dirty="0">
                <a:solidFill>
                  <a:srgbClr val="000090"/>
                </a:solidFill>
              </a:rPr>
              <a:t>1 Coupling: </a:t>
            </a:r>
            <a:r>
              <a:rPr sz="3000" spc="-10" dirty="0">
                <a:solidFill>
                  <a:srgbClr val="000090"/>
                </a:solidFill>
              </a:rPr>
              <a:t>Co-Training, Multi-View</a:t>
            </a:r>
            <a:r>
              <a:rPr sz="3000" spc="5" dirty="0">
                <a:solidFill>
                  <a:srgbClr val="000090"/>
                </a:solidFill>
              </a:rPr>
              <a:t> </a:t>
            </a:r>
            <a:r>
              <a:rPr sz="3000" dirty="0">
                <a:solidFill>
                  <a:srgbClr val="000090"/>
                </a:solidFill>
              </a:rPr>
              <a:t>Learning</a:t>
            </a:r>
            <a:endParaRPr sz="3000"/>
          </a:p>
        </p:txBody>
      </p:sp>
      <p:sp>
        <p:nvSpPr>
          <p:cNvPr id="61" name="Footer Placeholder 60"/>
          <p:cNvSpPr>
            <a:spLocks noGrp="1"/>
          </p:cNvSpPr>
          <p:nvPr>
            <p:ph type="ftr" sz="quarter" idx="11"/>
          </p:nvPr>
        </p:nvSpPr>
        <p:spPr/>
        <p:txBody>
          <a:bodyPr/>
          <a:lstStyle/>
          <a:p>
            <a:r>
              <a:rPr lang="en-US" smtClean="0"/>
              <a:t>University at Buffalo</a:t>
            </a:r>
            <a:endParaRPr lang="en-US"/>
          </a:p>
        </p:txBody>
      </p:sp>
      <p:sp>
        <p:nvSpPr>
          <p:cNvPr id="55" name="object 55"/>
          <p:cNvSpPr txBox="1"/>
          <p:nvPr/>
        </p:nvSpPr>
        <p:spPr>
          <a:xfrm>
            <a:off x="4726940" y="1684020"/>
            <a:ext cx="3849370" cy="314960"/>
          </a:xfrm>
          <a:prstGeom prst="rect">
            <a:avLst/>
          </a:prstGeom>
        </p:spPr>
        <p:txBody>
          <a:bodyPr vert="horz" wrap="square" lIns="0" tIns="0" rIns="0" bIns="0" rtlCol="0">
            <a:spAutoFit/>
          </a:bodyPr>
          <a:lstStyle/>
          <a:p>
            <a:pPr marL="12700">
              <a:lnSpc>
                <a:spcPct val="100000"/>
              </a:lnSpc>
            </a:pPr>
            <a:r>
              <a:rPr sz="2000" b="1" dirty="0">
                <a:latin typeface="Arial"/>
                <a:cs typeface="Arial"/>
              </a:rPr>
              <a:t>Coupled training of 2</a:t>
            </a:r>
            <a:r>
              <a:rPr sz="2000" b="1" spc="-110" dirty="0">
                <a:latin typeface="Arial"/>
                <a:cs typeface="Arial"/>
              </a:rPr>
              <a:t> </a:t>
            </a:r>
            <a:r>
              <a:rPr sz="2000" b="1" dirty="0">
                <a:latin typeface="Arial"/>
                <a:cs typeface="Arial"/>
              </a:rPr>
              <a:t>functions</a:t>
            </a:r>
            <a:r>
              <a:rPr sz="2000" dirty="0">
                <a:latin typeface="Arial"/>
                <a:cs typeface="Arial"/>
              </a:rPr>
              <a:t>:</a:t>
            </a:r>
            <a:endParaRPr sz="2000">
              <a:latin typeface="Arial"/>
              <a:cs typeface="Arial"/>
            </a:endParaRPr>
          </a:p>
        </p:txBody>
      </p:sp>
      <p:sp>
        <p:nvSpPr>
          <p:cNvPr id="56" name="object 56"/>
          <p:cNvSpPr txBox="1"/>
          <p:nvPr/>
        </p:nvSpPr>
        <p:spPr>
          <a:xfrm>
            <a:off x="4726940" y="2293620"/>
            <a:ext cx="1098550" cy="314960"/>
          </a:xfrm>
          <a:prstGeom prst="rect">
            <a:avLst/>
          </a:prstGeom>
        </p:spPr>
        <p:txBody>
          <a:bodyPr vert="horz" wrap="square" lIns="0" tIns="0" rIns="0" bIns="0" rtlCol="0">
            <a:spAutoFit/>
          </a:bodyPr>
          <a:lstStyle/>
          <a:p>
            <a:pPr marL="12700">
              <a:lnSpc>
                <a:spcPct val="100000"/>
              </a:lnSpc>
            </a:pPr>
            <a:r>
              <a:rPr sz="2000" dirty="0">
                <a:latin typeface="Arial"/>
                <a:cs typeface="Arial"/>
              </a:rPr>
              <a:t>Minimize:</a:t>
            </a:r>
            <a:endParaRPr sz="2000">
              <a:latin typeface="Arial"/>
              <a:cs typeface="Arial"/>
            </a:endParaRPr>
          </a:p>
        </p:txBody>
      </p:sp>
      <p:sp>
        <p:nvSpPr>
          <p:cNvPr id="57" name="object 57"/>
          <p:cNvSpPr/>
          <p:nvPr/>
        </p:nvSpPr>
        <p:spPr>
          <a:xfrm>
            <a:off x="5486400" y="4267200"/>
            <a:ext cx="3994150" cy="673100"/>
          </a:xfrm>
          <a:prstGeom prst="rect">
            <a:avLst/>
          </a:prstGeom>
          <a:blipFill>
            <a:blip r:embed="rId18" cstate="print"/>
            <a:stretch>
              <a:fillRect/>
            </a:stretch>
          </a:blipFill>
        </p:spPr>
        <p:txBody>
          <a:bodyPr wrap="square" lIns="0" tIns="0" rIns="0" bIns="0" rtlCol="0"/>
          <a:lstStyle/>
          <a:p>
            <a:endParaRPr/>
          </a:p>
        </p:txBody>
      </p:sp>
      <p:sp>
        <p:nvSpPr>
          <p:cNvPr id="58" name="object 58"/>
          <p:cNvSpPr/>
          <p:nvPr/>
        </p:nvSpPr>
        <p:spPr>
          <a:xfrm>
            <a:off x="5562600" y="4267200"/>
            <a:ext cx="533400" cy="495300"/>
          </a:xfrm>
          <a:prstGeom prst="rect">
            <a:avLst/>
          </a:prstGeom>
          <a:blipFill>
            <a:blip r:embed="rId19" cstate="print"/>
            <a:stretch>
              <a:fillRect/>
            </a:stretch>
          </a:blipFill>
        </p:spPr>
        <p:txBody>
          <a:bodyPr wrap="square" lIns="0" tIns="0" rIns="0" bIns="0" rtlCol="0"/>
          <a:lstStyle/>
          <a:p>
            <a:endParaRPr/>
          </a:p>
        </p:txBody>
      </p:sp>
      <p:sp>
        <p:nvSpPr>
          <p:cNvPr id="59" name="object 59"/>
          <p:cNvSpPr/>
          <p:nvPr/>
        </p:nvSpPr>
        <p:spPr>
          <a:xfrm>
            <a:off x="4800600" y="3200400"/>
            <a:ext cx="4610100" cy="717550"/>
          </a:xfrm>
          <a:prstGeom prst="rect">
            <a:avLst/>
          </a:prstGeom>
          <a:blipFill>
            <a:blip r:embed="rId20" cstate="print"/>
            <a:stretch>
              <a:fillRect/>
            </a:stretch>
          </a:blipFill>
        </p:spPr>
        <p:txBody>
          <a:bodyPr wrap="square" lIns="0" tIns="0" rIns="0" bIns="0" rtlCol="0"/>
          <a:lstStyle/>
          <a:p>
            <a:endParaRPr/>
          </a:p>
        </p:txBody>
      </p:sp>
      <p:sp>
        <p:nvSpPr>
          <p:cNvPr id="60" name="object 60"/>
          <p:cNvSpPr/>
          <p:nvPr/>
        </p:nvSpPr>
        <p:spPr>
          <a:xfrm>
            <a:off x="5334000" y="3276600"/>
            <a:ext cx="381000" cy="354012"/>
          </a:xfrm>
          <a:prstGeom prst="rect">
            <a:avLst/>
          </a:prstGeom>
          <a:blipFill>
            <a:blip r:embed="rId19"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78602" y="27889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a:t>
            </a:r>
            <a:endParaRPr sz="1400">
              <a:latin typeface="Arial"/>
              <a:cs typeface="Arial"/>
            </a:endParaRPr>
          </a:p>
        </p:txBody>
      </p:sp>
      <p:sp>
        <p:nvSpPr>
          <p:cNvPr id="3" name="object 3"/>
          <p:cNvSpPr/>
          <p:nvPr/>
        </p:nvSpPr>
        <p:spPr>
          <a:xfrm>
            <a:off x="3836327" y="4085706"/>
            <a:ext cx="145473" cy="3325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81437" y="4110037"/>
            <a:ext cx="55562" cy="2381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447311" y="2485509"/>
            <a:ext cx="249382" cy="25353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491037" y="2509837"/>
            <a:ext cx="161925" cy="16192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389911" y="2714109"/>
            <a:ext cx="249382" cy="25353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433637" y="2738437"/>
            <a:ext cx="161924" cy="16192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304311" y="2335877"/>
            <a:ext cx="249382" cy="25353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348037" y="2357437"/>
            <a:ext cx="161925" cy="16192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054142" y="2714109"/>
            <a:ext cx="253537" cy="253537"/>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100637" y="2738437"/>
            <a:ext cx="161924" cy="1619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761511" y="2714109"/>
            <a:ext cx="249382" cy="25353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3805237" y="2738437"/>
            <a:ext cx="161924" cy="161924"/>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3375617" y="2103120"/>
            <a:ext cx="569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person</a:t>
            </a:r>
            <a:endParaRPr sz="1400">
              <a:latin typeface="Arial"/>
              <a:cs typeface="Arial"/>
            </a:endParaRPr>
          </a:p>
        </p:txBody>
      </p:sp>
      <p:sp>
        <p:nvSpPr>
          <p:cNvPr id="16" name="object 16"/>
          <p:cNvSpPr txBox="1"/>
          <p:nvPr/>
        </p:nvSpPr>
        <p:spPr>
          <a:xfrm>
            <a:off x="2161322" y="2331720"/>
            <a:ext cx="559435"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athlete</a:t>
            </a:r>
            <a:endParaRPr sz="1400">
              <a:latin typeface="Arial"/>
              <a:cs typeface="Arial"/>
            </a:endParaRPr>
          </a:p>
        </p:txBody>
      </p:sp>
      <p:sp>
        <p:nvSpPr>
          <p:cNvPr id="17" name="object 17"/>
          <p:cNvSpPr txBox="1"/>
          <p:nvPr/>
        </p:nvSpPr>
        <p:spPr>
          <a:xfrm>
            <a:off x="3715014" y="2484120"/>
            <a:ext cx="50038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a:t>
            </a:r>
            <a:endParaRPr sz="1400">
              <a:latin typeface="Arial"/>
              <a:cs typeface="Arial"/>
            </a:endParaRPr>
          </a:p>
        </p:txBody>
      </p:sp>
      <p:sp>
        <p:nvSpPr>
          <p:cNvPr id="18" name="object 18"/>
          <p:cNvSpPr txBox="1"/>
          <p:nvPr/>
        </p:nvSpPr>
        <p:spPr>
          <a:xfrm>
            <a:off x="4364202" y="22555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sport</a:t>
            </a:r>
            <a:endParaRPr sz="1400">
              <a:latin typeface="Arial"/>
              <a:cs typeface="Arial"/>
            </a:endParaRPr>
          </a:p>
        </p:txBody>
      </p:sp>
      <p:sp>
        <p:nvSpPr>
          <p:cNvPr id="19" name="object 19"/>
          <p:cNvSpPr/>
          <p:nvPr/>
        </p:nvSpPr>
        <p:spPr>
          <a:xfrm>
            <a:off x="3740721" y="2768130"/>
            <a:ext cx="290945" cy="1608518"/>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3886313" y="2920803"/>
            <a:ext cx="6350" cy="1389380"/>
          </a:xfrm>
          <a:custGeom>
            <a:avLst/>
            <a:gdLst/>
            <a:ahLst/>
            <a:cxnLst/>
            <a:rect l="l" t="t" r="r" b="b"/>
            <a:pathLst>
              <a:path w="6350" h="1389379">
                <a:moveTo>
                  <a:pt x="6236" y="1389259"/>
                </a:moveTo>
                <a:lnTo>
                  <a:pt x="0" y="0"/>
                </a:lnTo>
              </a:path>
            </a:pathLst>
          </a:custGeom>
          <a:ln w="25399">
            <a:solidFill>
              <a:srgbClr val="000000"/>
            </a:solidFill>
          </a:ln>
        </p:spPr>
        <p:txBody>
          <a:bodyPr wrap="square" lIns="0" tIns="0" rIns="0" bIns="0" rtlCol="0"/>
          <a:lstStyle/>
          <a:p>
            <a:endParaRPr/>
          </a:p>
        </p:txBody>
      </p:sp>
      <p:sp>
        <p:nvSpPr>
          <p:cNvPr id="21" name="object 21"/>
          <p:cNvSpPr/>
          <p:nvPr/>
        </p:nvSpPr>
        <p:spPr>
          <a:xfrm>
            <a:off x="3827703" y="2895600"/>
            <a:ext cx="118110" cy="116205"/>
          </a:xfrm>
          <a:custGeom>
            <a:avLst/>
            <a:gdLst/>
            <a:ahLst/>
            <a:cxnLst/>
            <a:rect l="l" t="t" r="r" b="b"/>
            <a:pathLst>
              <a:path w="118110" h="116205">
                <a:moveTo>
                  <a:pt x="58496" y="0"/>
                </a:moveTo>
                <a:lnTo>
                  <a:pt x="0" y="101333"/>
                </a:lnTo>
                <a:lnTo>
                  <a:pt x="2070" y="109092"/>
                </a:lnTo>
                <a:lnTo>
                  <a:pt x="14224" y="116103"/>
                </a:lnTo>
                <a:lnTo>
                  <a:pt x="21996" y="114033"/>
                </a:lnTo>
                <a:lnTo>
                  <a:pt x="58724" y="50406"/>
                </a:lnTo>
                <a:lnTo>
                  <a:pt x="88205" y="50406"/>
                </a:lnTo>
                <a:lnTo>
                  <a:pt x="58496" y="0"/>
                </a:lnTo>
                <a:close/>
              </a:path>
              <a:path w="118110" h="116205">
                <a:moveTo>
                  <a:pt x="88205" y="50406"/>
                </a:moveTo>
                <a:lnTo>
                  <a:pt x="58724" y="50406"/>
                </a:lnTo>
                <a:lnTo>
                  <a:pt x="96024" y="113690"/>
                </a:lnTo>
                <a:lnTo>
                  <a:pt x="103809" y="115709"/>
                </a:lnTo>
                <a:lnTo>
                  <a:pt x="115887" y="108585"/>
                </a:lnTo>
                <a:lnTo>
                  <a:pt x="117906" y="100799"/>
                </a:lnTo>
                <a:lnTo>
                  <a:pt x="88205" y="50406"/>
                </a:lnTo>
                <a:close/>
              </a:path>
            </a:pathLst>
          </a:custGeom>
          <a:solidFill>
            <a:srgbClr val="000000"/>
          </a:solidFill>
        </p:spPr>
        <p:txBody>
          <a:bodyPr wrap="square" lIns="0" tIns="0" rIns="0" bIns="0" rtlCol="0"/>
          <a:lstStyle/>
          <a:p>
            <a:endParaRPr/>
          </a:p>
        </p:txBody>
      </p:sp>
      <p:sp>
        <p:nvSpPr>
          <p:cNvPr id="22" name="object 22"/>
          <p:cNvSpPr/>
          <p:nvPr/>
        </p:nvSpPr>
        <p:spPr>
          <a:xfrm>
            <a:off x="3836327" y="2539530"/>
            <a:ext cx="885305" cy="1841271"/>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3892550" y="2690283"/>
            <a:ext cx="671830" cy="1619885"/>
          </a:xfrm>
          <a:custGeom>
            <a:avLst/>
            <a:gdLst/>
            <a:ahLst/>
            <a:cxnLst/>
            <a:rect l="l" t="t" r="r" b="b"/>
            <a:pathLst>
              <a:path w="671829" h="1619885">
                <a:moveTo>
                  <a:pt x="0" y="1619778"/>
                </a:moveTo>
                <a:lnTo>
                  <a:pt x="671386" y="0"/>
                </a:lnTo>
              </a:path>
            </a:pathLst>
          </a:custGeom>
          <a:ln w="25399">
            <a:solidFill>
              <a:srgbClr val="000000"/>
            </a:solidFill>
          </a:ln>
        </p:spPr>
        <p:txBody>
          <a:bodyPr wrap="square" lIns="0" tIns="0" rIns="0" bIns="0" rtlCol="0"/>
          <a:lstStyle/>
          <a:p>
            <a:endParaRPr/>
          </a:p>
        </p:txBody>
      </p:sp>
      <p:sp>
        <p:nvSpPr>
          <p:cNvPr id="24" name="object 24"/>
          <p:cNvSpPr/>
          <p:nvPr/>
        </p:nvSpPr>
        <p:spPr>
          <a:xfrm>
            <a:off x="4479340" y="2667000"/>
            <a:ext cx="110489" cy="124460"/>
          </a:xfrm>
          <a:custGeom>
            <a:avLst/>
            <a:gdLst/>
            <a:ahLst/>
            <a:cxnLst/>
            <a:rect l="l" t="t" r="r" b="b"/>
            <a:pathLst>
              <a:path w="110489" h="124460">
                <a:moveTo>
                  <a:pt x="100577" y="46570"/>
                </a:moveTo>
                <a:lnTo>
                  <a:pt x="74942" y="46570"/>
                </a:lnTo>
                <a:lnTo>
                  <a:pt x="84836" y="119354"/>
                </a:lnTo>
                <a:lnTo>
                  <a:pt x="91236" y="124231"/>
                </a:lnTo>
                <a:lnTo>
                  <a:pt x="105143" y="122339"/>
                </a:lnTo>
                <a:lnTo>
                  <a:pt x="110007" y="115938"/>
                </a:lnTo>
                <a:lnTo>
                  <a:pt x="100577" y="46570"/>
                </a:lnTo>
                <a:close/>
              </a:path>
              <a:path w="110489" h="124460">
                <a:moveTo>
                  <a:pt x="94246" y="0"/>
                </a:moveTo>
                <a:lnTo>
                  <a:pt x="1092" y="70789"/>
                </a:lnTo>
                <a:lnTo>
                  <a:pt x="0" y="78752"/>
                </a:lnTo>
                <a:lnTo>
                  <a:pt x="8483" y="89928"/>
                </a:lnTo>
                <a:lnTo>
                  <a:pt x="16459" y="91008"/>
                </a:lnTo>
                <a:lnTo>
                  <a:pt x="74942" y="46570"/>
                </a:lnTo>
                <a:lnTo>
                  <a:pt x="100577" y="46570"/>
                </a:lnTo>
                <a:lnTo>
                  <a:pt x="94246" y="0"/>
                </a:lnTo>
                <a:close/>
              </a:path>
            </a:pathLst>
          </a:custGeom>
          <a:solidFill>
            <a:srgbClr val="000000"/>
          </a:solidFill>
        </p:spPr>
        <p:txBody>
          <a:bodyPr wrap="square" lIns="0" tIns="0" rIns="0" bIns="0" rtlCol="0"/>
          <a:lstStyle/>
          <a:p>
            <a:endParaRPr/>
          </a:p>
        </p:txBody>
      </p:sp>
      <p:sp>
        <p:nvSpPr>
          <p:cNvPr id="25" name="object 25"/>
          <p:cNvSpPr/>
          <p:nvPr/>
        </p:nvSpPr>
        <p:spPr>
          <a:xfrm>
            <a:off x="3869575" y="2768142"/>
            <a:ext cx="1384071" cy="1616824"/>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3925887" y="2914943"/>
            <a:ext cx="1165225" cy="1395730"/>
          </a:xfrm>
          <a:custGeom>
            <a:avLst/>
            <a:gdLst/>
            <a:ahLst/>
            <a:cxnLst/>
            <a:rect l="l" t="t" r="r" b="b"/>
            <a:pathLst>
              <a:path w="1165225" h="1395729">
                <a:moveTo>
                  <a:pt x="0" y="1395119"/>
                </a:moveTo>
                <a:lnTo>
                  <a:pt x="1164939" y="0"/>
                </a:lnTo>
              </a:path>
            </a:pathLst>
          </a:custGeom>
          <a:ln w="25399">
            <a:solidFill>
              <a:srgbClr val="000000"/>
            </a:solidFill>
          </a:ln>
        </p:spPr>
        <p:txBody>
          <a:bodyPr wrap="square" lIns="0" tIns="0" rIns="0" bIns="0" rtlCol="0"/>
          <a:lstStyle/>
          <a:p>
            <a:endParaRPr/>
          </a:p>
        </p:txBody>
      </p:sp>
      <p:sp>
        <p:nvSpPr>
          <p:cNvPr id="27" name="object 27"/>
          <p:cNvSpPr/>
          <p:nvPr/>
        </p:nvSpPr>
        <p:spPr>
          <a:xfrm>
            <a:off x="4993538" y="2895600"/>
            <a:ext cx="113664" cy="120014"/>
          </a:xfrm>
          <a:custGeom>
            <a:avLst/>
            <a:gdLst/>
            <a:ahLst/>
            <a:cxnLst/>
            <a:rect l="l" t="t" r="r" b="b"/>
            <a:pathLst>
              <a:path w="113664" h="120014">
                <a:moveTo>
                  <a:pt x="106901" y="38696"/>
                </a:moveTo>
                <a:lnTo>
                  <a:pt x="81140" y="38696"/>
                </a:lnTo>
                <a:lnTo>
                  <a:pt x="68884" y="111125"/>
                </a:lnTo>
                <a:lnTo>
                  <a:pt x="73533" y="117678"/>
                </a:lnTo>
                <a:lnTo>
                  <a:pt x="87363" y="120014"/>
                </a:lnTo>
                <a:lnTo>
                  <a:pt x="93929" y="115366"/>
                </a:lnTo>
                <a:lnTo>
                  <a:pt x="106901" y="38696"/>
                </a:lnTo>
                <a:close/>
              </a:path>
              <a:path w="113664" h="120014">
                <a:moveTo>
                  <a:pt x="113449" y="0"/>
                </a:moveTo>
                <a:lnTo>
                  <a:pt x="3416" y="39789"/>
                </a:lnTo>
                <a:lnTo>
                  <a:pt x="0" y="47066"/>
                </a:lnTo>
                <a:lnTo>
                  <a:pt x="4775" y="60261"/>
                </a:lnTo>
                <a:lnTo>
                  <a:pt x="12052" y="63677"/>
                </a:lnTo>
                <a:lnTo>
                  <a:pt x="81140" y="38696"/>
                </a:lnTo>
                <a:lnTo>
                  <a:pt x="106901" y="38696"/>
                </a:lnTo>
                <a:lnTo>
                  <a:pt x="113449" y="0"/>
                </a:lnTo>
                <a:close/>
              </a:path>
            </a:pathLst>
          </a:custGeom>
          <a:solidFill>
            <a:srgbClr val="000000"/>
          </a:solidFill>
        </p:spPr>
        <p:txBody>
          <a:bodyPr wrap="square" lIns="0" tIns="0" rIns="0" bIns="0" rtlCol="0"/>
          <a:lstStyle/>
          <a:p>
            <a:endParaRPr/>
          </a:p>
        </p:txBody>
      </p:sp>
      <p:sp>
        <p:nvSpPr>
          <p:cNvPr id="28" name="object 28"/>
          <p:cNvSpPr/>
          <p:nvPr/>
        </p:nvSpPr>
        <p:spPr>
          <a:xfrm>
            <a:off x="3283521" y="2389898"/>
            <a:ext cx="698268" cy="1990902"/>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3437289" y="2538893"/>
            <a:ext cx="488950" cy="1771650"/>
          </a:xfrm>
          <a:custGeom>
            <a:avLst/>
            <a:gdLst/>
            <a:ahLst/>
            <a:cxnLst/>
            <a:rect l="l" t="t" r="r" b="b"/>
            <a:pathLst>
              <a:path w="488950" h="1771650">
                <a:moveTo>
                  <a:pt x="488597" y="1771168"/>
                </a:moveTo>
                <a:lnTo>
                  <a:pt x="0" y="0"/>
                </a:lnTo>
              </a:path>
            </a:pathLst>
          </a:custGeom>
          <a:ln w="25399">
            <a:solidFill>
              <a:srgbClr val="000000"/>
            </a:solidFill>
          </a:ln>
        </p:spPr>
        <p:txBody>
          <a:bodyPr wrap="square" lIns="0" tIns="0" rIns="0" bIns="0" rtlCol="0"/>
          <a:lstStyle/>
          <a:p>
            <a:endParaRPr/>
          </a:p>
        </p:txBody>
      </p:sp>
      <p:sp>
        <p:nvSpPr>
          <p:cNvPr id="30" name="object 30"/>
          <p:cNvSpPr/>
          <p:nvPr/>
        </p:nvSpPr>
        <p:spPr>
          <a:xfrm>
            <a:off x="3400628" y="2514600"/>
            <a:ext cx="114300" cy="123825"/>
          </a:xfrm>
          <a:custGeom>
            <a:avLst/>
            <a:gdLst/>
            <a:ahLst/>
            <a:cxnLst/>
            <a:rect l="l" t="t" r="r" b="b"/>
            <a:pathLst>
              <a:path w="114300" h="123825">
                <a:moveTo>
                  <a:pt x="29959" y="0"/>
                </a:moveTo>
                <a:lnTo>
                  <a:pt x="0" y="113106"/>
                </a:lnTo>
                <a:lnTo>
                  <a:pt x="4038" y="120053"/>
                </a:lnTo>
                <a:lnTo>
                  <a:pt x="17602" y="123647"/>
                </a:lnTo>
                <a:lnTo>
                  <a:pt x="24561" y="119608"/>
                </a:lnTo>
                <a:lnTo>
                  <a:pt x="43357" y="48590"/>
                </a:lnTo>
                <a:lnTo>
                  <a:pt x="79711" y="48590"/>
                </a:lnTo>
                <a:lnTo>
                  <a:pt x="29959" y="0"/>
                </a:lnTo>
                <a:close/>
              </a:path>
              <a:path w="114300" h="123825">
                <a:moveTo>
                  <a:pt x="79711" y="48590"/>
                </a:moveTo>
                <a:lnTo>
                  <a:pt x="43357" y="48590"/>
                </a:lnTo>
                <a:lnTo>
                  <a:pt x="95923" y="99923"/>
                </a:lnTo>
                <a:lnTo>
                  <a:pt x="103962" y="99822"/>
                </a:lnTo>
                <a:lnTo>
                  <a:pt x="113766" y="89788"/>
                </a:lnTo>
                <a:lnTo>
                  <a:pt x="113664" y="81749"/>
                </a:lnTo>
                <a:lnTo>
                  <a:pt x="79711" y="48590"/>
                </a:lnTo>
                <a:close/>
              </a:path>
            </a:pathLst>
          </a:custGeom>
          <a:solidFill>
            <a:srgbClr val="000000"/>
          </a:solidFill>
        </p:spPr>
        <p:txBody>
          <a:bodyPr wrap="square" lIns="0" tIns="0" rIns="0" bIns="0" rtlCol="0"/>
          <a:lstStyle/>
          <a:p>
            <a:endParaRPr/>
          </a:p>
        </p:txBody>
      </p:sp>
      <p:sp>
        <p:nvSpPr>
          <p:cNvPr id="31" name="object 31"/>
          <p:cNvSpPr/>
          <p:nvPr/>
        </p:nvSpPr>
        <p:spPr>
          <a:xfrm>
            <a:off x="2443937" y="2768142"/>
            <a:ext cx="1537855" cy="1616824"/>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2608098" y="2913933"/>
            <a:ext cx="1318260" cy="1396365"/>
          </a:xfrm>
          <a:custGeom>
            <a:avLst/>
            <a:gdLst/>
            <a:ahLst/>
            <a:cxnLst/>
            <a:rect l="l" t="t" r="r" b="b"/>
            <a:pathLst>
              <a:path w="1318260" h="1396364">
                <a:moveTo>
                  <a:pt x="1317788" y="1396129"/>
                </a:moveTo>
                <a:lnTo>
                  <a:pt x="0" y="0"/>
                </a:lnTo>
              </a:path>
            </a:pathLst>
          </a:custGeom>
          <a:ln w="25399">
            <a:solidFill>
              <a:srgbClr val="000000"/>
            </a:solidFill>
          </a:ln>
        </p:spPr>
        <p:txBody>
          <a:bodyPr wrap="square" lIns="0" tIns="0" rIns="0" bIns="0" rtlCol="0"/>
          <a:lstStyle/>
          <a:p>
            <a:endParaRPr/>
          </a:p>
        </p:txBody>
      </p:sp>
      <p:sp>
        <p:nvSpPr>
          <p:cNvPr id="33" name="object 33"/>
          <p:cNvSpPr/>
          <p:nvPr/>
        </p:nvSpPr>
        <p:spPr>
          <a:xfrm>
            <a:off x="2590800" y="2895600"/>
            <a:ext cx="116205" cy="118745"/>
          </a:xfrm>
          <a:custGeom>
            <a:avLst/>
            <a:gdLst/>
            <a:ahLst/>
            <a:cxnLst/>
            <a:rect l="l" t="t" r="r" b="b"/>
            <a:pathLst>
              <a:path w="116205" h="118744">
                <a:moveTo>
                  <a:pt x="0" y="0"/>
                </a:moveTo>
                <a:lnTo>
                  <a:pt x="26492" y="113969"/>
                </a:lnTo>
                <a:lnTo>
                  <a:pt x="33324" y="118211"/>
                </a:lnTo>
                <a:lnTo>
                  <a:pt x="46989" y="115036"/>
                </a:lnTo>
                <a:lnTo>
                  <a:pt x="51231" y="108216"/>
                </a:lnTo>
                <a:lnTo>
                  <a:pt x="34594" y="36664"/>
                </a:lnTo>
                <a:lnTo>
                  <a:pt x="114222" y="36664"/>
                </a:lnTo>
                <a:lnTo>
                  <a:pt x="112242" y="33032"/>
                </a:lnTo>
                <a:lnTo>
                  <a:pt x="0" y="0"/>
                </a:lnTo>
                <a:close/>
              </a:path>
              <a:path w="116205" h="118744">
                <a:moveTo>
                  <a:pt x="114222" y="36664"/>
                </a:moveTo>
                <a:lnTo>
                  <a:pt x="34594" y="36664"/>
                </a:lnTo>
                <a:lnTo>
                  <a:pt x="105067" y="57403"/>
                </a:lnTo>
                <a:lnTo>
                  <a:pt x="112128" y="53543"/>
                </a:lnTo>
                <a:lnTo>
                  <a:pt x="116090" y="40093"/>
                </a:lnTo>
                <a:lnTo>
                  <a:pt x="114222" y="36664"/>
                </a:lnTo>
                <a:close/>
              </a:path>
            </a:pathLst>
          </a:custGeom>
          <a:solidFill>
            <a:srgbClr val="000000"/>
          </a:solidFill>
        </p:spPr>
        <p:txBody>
          <a:bodyPr wrap="square" lIns="0" tIns="0" rIns="0" bIns="0" rtlCol="0"/>
          <a:lstStyle/>
          <a:p>
            <a:endParaRPr/>
          </a:p>
        </p:txBody>
      </p:sp>
      <p:sp>
        <p:nvSpPr>
          <p:cNvPr id="34" name="object 34"/>
          <p:cNvSpPr/>
          <p:nvPr/>
        </p:nvSpPr>
        <p:spPr>
          <a:xfrm>
            <a:off x="3786441" y="4297684"/>
            <a:ext cx="253537" cy="253537"/>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3830637" y="4319587"/>
            <a:ext cx="161924" cy="161924"/>
          </a:xfrm>
          <a:prstGeom prst="rect">
            <a:avLst/>
          </a:prstGeom>
          <a:blipFill>
            <a:blip r:embed="rId5" cstate="print"/>
            <a:stretch>
              <a:fillRect/>
            </a:stretch>
          </a:blipFill>
        </p:spPr>
        <p:txBody>
          <a:bodyPr wrap="square" lIns="0" tIns="0" rIns="0" bIns="0" rtlCol="0"/>
          <a:lstStyle/>
          <a:p>
            <a:endParaRPr/>
          </a:p>
        </p:txBody>
      </p:sp>
      <p:sp>
        <p:nvSpPr>
          <p:cNvPr id="36" name="object 36"/>
          <p:cNvSpPr txBox="1"/>
          <p:nvPr/>
        </p:nvSpPr>
        <p:spPr>
          <a:xfrm>
            <a:off x="3775816" y="4541520"/>
            <a:ext cx="378460" cy="314960"/>
          </a:xfrm>
          <a:prstGeom prst="rect">
            <a:avLst/>
          </a:prstGeom>
        </p:spPr>
        <p:txBody>
          <a:bodyPr vert="horz" wrap="square" lIns="0" tIns="0" rIns="0" bIns="0" rtlCol="0">
            <a:spAutoFit/>
          </a:bodyPr>
          <a:lstStyle/>
          <a:p>
            <a:pPr marL="12700">
              <a:lnSpc>
                <a:spcPct val="100000"/>
              </a:lnSpc>
            </a:pPr>
            <a:r>
              <a:rPr sz="2000" dirty="0">
                <a:latin typeface="Arial"/>
                <a:cs typeface="Arial"/>
              </a:rPr>
              <a:t>NP</a:t>
            </a:r>
            <a:endParaRPr sz="2000">
              <a:latin typeface="Arial"/>
              <a:cs typeface="Arial"/>
            </a:endParaRPr>
          </a:p>
        </p:txBody>
      </p:sp>
      <p:sp>
        <p:nvSpPr>
          <p:cNvPr id="37" name="object 37"/>
          <p:cNvSpPr/>
          <p:nvPr/>
        </p:nvSpPr>
        <p:spPr>
          <a:xfrm>
            <a:off x="2539542" y="2435626"/>
            <a:ext cx="864523" cy="494606"/>
          </a:xfrm>
          <a:prstGeom prst="rect">
            <a:avLst/>
          </a:prstGeom>
          <a:blipFill>
            <a:blip r:embed="rId14" cstate="print"/>
            <a:stretch>
              <a:fillRect/>
            </a:stretch>
          </a:blipFill>
        </p:spPr>
        <p:txBody>
          <a:bodyPr wrap="square" lIns="0" tIns="0" rIns="0" bIns="0" rtlCol="0"/>
          <a:lstStyle/>
          <a:p>
            <a:endParaRPr/>
          </a:p>
        </p:txBody>
      </p:sp>
      <p:sp>
        <p:nvSpPr>
          <p:cNvPr id="38" name="object 38"/>
          <p:cNvSpPr/>
          <p:nvPr/>
        </p:nvSpPr>
        <p:spPr>
          <a:xfrm>
            <a:off x="2590800" y="2473325"/>
            <a:ext cx="762000" cy="381000"/>
          </a:xfrm>
          <a:custGeom>
            <a:avLst/>
            <a:gdLst/>
            <a:ahLst/>
            <a:cxnLst/>
            <a:rect l="l" t="t" r="r" b="b"/>
            <a:pathLst>
              <a:path w="762000" h="381000">
                <a:moveTo>
                  <a:pt x="761999" y="0"/>
                </a:moveTo>
                <a:lnTo>
                  <a:pt x="0" y="380999"/>
                </a:lnTo>
              </a:path>
            </a:pathLst>
          </a:custGeom>
          <a:ln w="25399">
            <a:solidFill>
              <a:srgbClr val="008F00"/>
            </a:solidFill>
          </a:ln>
        </p:spPr>
        <p:txBody>
          <a:bodyPr wrap="square" lIns="0" tIns="0" rIns="0" bIns="0" rtlCol="0"/>
          <a:lstStyle/>
          <a:p>
            <a:endParaRPr/>
          </a:p>
        </p:txBody>
      </p:sp>
      <p:sp>
        <p:nvSpPr>
          <p:cNvPr id="39" name="object 39"/>
          <p:cNvSpPr/>
          <p:nvPr/>
        </p:nvSpPr>
        <p:spPr>
          <a:xfrm>
            <a:off x="3453942" y="2481345"/>
            <a:ext cx="486294" cy="374072"/>
          </a:xfrm>
          <a:prstGeom prst="rect">
            <a:avLst/>
          </a:prstGeom>
          <a:blipFill>
            <a:blip r:embed="rId15" cstate="print"/>
            <a:stretch>
              <a:fillRect/>
            </a:stretch>
          </a:blipFill>
        </p:spPr>
        <p:txBody>
          <a:bodyPr wrap="square" lIns="0" tIns="0" rIns="0" bIns="0" rtlCol="0"/>
          <a:lstStyle/>
          <a:p>
            <a:endParaRPr/>
          </a:p>
        </p:txBody>
      </p:sp>
      <p:sp>
        <p:nvSpPr>
          <p:cNvPr id="40" name="object 40"/>
          <p:cNvSpPr/>
          <p:nvPr/>
        </p:nvSpPr>
        <p:spPr>
          <a:xfrm>
            <a:off x="3505200" y="2517775"/>
            <a:ext cx="381000" cy="260350"/>
          </a:xfrm>
          <a:custGeom>
            <a:avLst/>
            <a:gdLst/>
            <a:ahLst/>
            <a:cxnLst/>
            <a:rect l="l" t="t" r="r" b="b"/>
            <a:pathLst>
              <a:path w="381000" h="260350">
                <a:moveTo>
                  <a:pt x="0" y="0"/>
                </a:moveTo>
                <a:lnTo>
                  <a:pt x="380999" y="260349"/>
                </a:lnTo>
              </a:path>
            </a:pathLst>
          </a:custGeom>
          <a:ln w="25399">
            <a:solidFill>
              <a:srgbClr val="008F00"/>
            </a:solidFill>
          </a:ln>
        </p:spPr>
        <p:txBody>
          <a:bodyPr wrap="square" lIns="0" tIns="0" rIns="0" bIns="0" rtlCol="0"/>
          <a:lstStyle/>
          <a:p>
            <a:endParaRPr/>
          </a:p>
        </p:txBody>
      </p:sp>
      <p:sp>
        <p:nvSpPr>
          <p:cNvPr id="41" name="object 41"/>
          <p:cNvSpPr/>
          <p:nvPr/>
        </p:nvSpPr>
        <p:spPr>
          <a:xfrm>
            <a:off x="3836327" y="2664227"/>
            <a:ext cx="764771" cy="232756"/>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3886200" y="2701925"/>
            <a:ext cx="668655" cy="117475"/>
          </a:xfrm>
          <a:custGeom>
            <a:avLst/>
            <a:gdLst/>
            <a:ahLst/>
            <a:cxnLst/>
            <a:rect l="l" t="t" r="r" b="b"/>
            <a:pathLst>
              <a:path w="668654" h="117475">
                <a:moveTo>
                  <a:pt x="0" y="117475"/>
                </a:moveTo>
                <a:lnTo>
                  <a:pt x="668337" y="0"/>
                </a:lnTo>
              </a:path>
            </a:pathLst>
          </a:custGeom>
          <a:ln w="25399">
            <a:solidFill>
              <a:srgbClr val="FF2600"/>
            </a:solidFill>
          </a:ln>
        </p:spPr>
        <p:txBody>
          <a:bodyPr wrap="square" lIns="0" tIns="0" rIns="0" bIns="0" rtlCol="0"/>
          <a:lstStyle/>
          <a:p>
            <a:endParaRPr/>
          </a:p>
        </p:txBody>
      </p:sp>
      <p:sp>
        <p:nvSpPr>
          <p:cNvPr id="43" name="object 43"/>
          <p:cNvSpPr/>
          <p:nvPr/>
        </p:nvSpPr>
        <p:spPr>
          <a:xfrm>
            <a:off x="3458095" y="2398217"/>
            <a:ext cx="1159625" cy="228600"/>
          </a:xfrm>
          <a:prstGeom prst="rect">
            <a:avLst/>
          </a:prstGeom>
          <a:blipFill>
            <a:blip r:embed="rId17" cstate="print"/>
            <a:stretch>
              <a:fillRect/>
            </a:stretch>
          </a:blipFill>
        </p:spPr>
        <p:txBody>
          <a:bodyPr wrap="square" lIns="0" tIns="0" rIns="0" bIns="0" rtlCol="0"/>
          <a:lstStyle/>
          <a:p>
            <a:endParaRPr/>
          </a:p>
        </p:txBody>
      </p:sp>
      <p:sp>
        <p:nvSpPr>
          <p:cNvPr id="44" name="object 44"/>
          <p:cNvSpPr/>
          <p:nvPr/>
        </p:nvSpPr>
        <p:spPr>
          <a:xfrm>
            <a:off x="3505200" y="2438400"/>
            <a:ext cx="1066800" cy="111125"/>
          </a:xfrm>
          <a:custGeom>
            <a:avLst/>
            <a:gdLst/>
            <a:ahLst/>
            <a:cxnLst/>
            <a:rect l="l" t="t" r="r" b="b"/>
            <a:pathLst>
              <a:path w="1066800" h="111125">
                <a:moveTo>
                  <a:pt x="0" y="0"/>
                </a:moveTo>
                <a:lnTo>
                  <a:pt x="1066799" y="111124"/>
                </a:lnTo>
              </a:path>
            </a:pathLst>
          </a:custGeom>
          <a:ln w="25399">
            <a:solidFill>
              <a:srgbClr val="FF2600"/>
            </a:solidFill>
          </a:ln>
        </p:spPr>
        <p:txBody>
          <a:bodyPr wrap="square" lIns="0" tIns="0" rIns="0" bIns="0" rtlCol="0"/>
          <a:lstStyle/>
          <a:p>
            <a:endParaRPr/>
          </a:p>
        </p:txBody>
      </p:sp>
      <p:sp>
        <p:nvSpPr>
          <p:cNvPr id="45" name="object 45"/>
          <p:cNvSpPr/>
          <p:nvPr/>
        </p:nvSpPr>
        <p:spPr>
          <a:xfrm>
            <a:off x="2543695" y="2510449"/>
            <a:ext cx="2074024" cy="423948"/>
          </a:xfrm>
          <a:prstGeom prst="rect">
            <a:avLst/>
          </a:prstGeom>
          <a:blipFill>
            <a:blip r:embed="rId18" cstate="print"/>
            <a:stretch>
              <a:fillRect/>
            </a:stretch>
          </a:blipFill>
        </p:spPr>
        <p:txBody>
          <a:bodyPr wrap="square" lIns="0" tIns="0" rIns="0" bIns="0" rtlCol="0"/>
          <a:lstStyle/>
          <a:p>
            <a:endParaRPr/>
          </a:p>
        </p:txBody>
      </p:sp>
      <p:sp>
        <p:nvSpPr>
          <p:cNvPr id="46" name="object 46"/>
          <p:cNvSpPr/>
          <p:nvPr/>
        </p:nvSpPr>
        <p:spPr>
          <a:xfrm>
            <a:off x="2590800" y="2549525"/>
            <a:ext cx="1981200" cy="304800"/>
          </a:xfrm>
          <a:custGeom>
            <a:avLst/>
            <a:gdLst/>
            <a:ahLst/>
            <a:cxnLst/>
            <a:rect l="l" t="t" r="r" b="b"/>
            <a:pathLst>
              <a:path w="1981200" h="304800">
                <a:moveTo>
                  <a:pt x="0" y="304799"/>
                </a:moveTo>
                <a:lnTo>
                  <a:pt x="1981198" y="0"/>
                </a:lnTo>
              </a:path>
            </a:pathLst>
          </a:custGeom>
          <a:ln w="25399">
            <a:solidFill>
              <a:srgbClr val="FF2600"/>
            </a:solidFill>
          </a:ln>
        </p:spPr>
        <p:txBody>
          <a:bodyPr wrap="square" lIns="0" tIns="0" rIns="0" bIns="0" rtlCol="0"/>
          <a:lstStyle/>
          <a:p>
            <a:endParaRPr/>
          </a:p>
        </p:txBody>
      </p:sp>
      <p:sp>
        <p:nvSpPr>
          <p:cNvPr id="47" name="object 47"/>
          <p:cNvSpPr/>
          <p:nvPr/>
        </p:nvSpPr>
        <p:spPr>
          <a:xfrm>
            <a:off x="4596942" y="2589410"/>
            <a:ext cx="544483" cy="340822"/>
          </a:xfrm>
          <a:prstGeom prst="rect">
            <a:avLst/>
          </a:prstGeom>
          <a:blipFill>
            <a:blip r:embed="rId19" cstate="print"/>
            <a:stretch>
              <a:fillRect/>
            </a:stretch>
          </a:blipFill>
        </p:spPr>
        <p:txBody>
          <a:bodyPr wrap="square" lIns="0" tIns="0" rIns="0" bIns="0" rtlCol="0"/>
          <a:lstStyle/>
          <a:p>
            <a:endParaRPr/>
          </a:p>
        </p:txBody>
      </p:sp>
      <p:sp>
        <p:nvSpPr>
          <p:cNvPr id="48" name="object 48"/>
          <p:cNvSpPr/>
          <p:nvPr/>
        </p:nvSpPr>
        <p:spPr>
          <a:xfrm>
            <a:off x="4648200" y="2625725"/>
            <a:ext cx="440055" cy="228600"/>
          </a:xfrm>
          <a:custGeom>
            <a:avLst/>
            <a:gdLst/>
            <a:ahLst/>
            <a:cxnLst/>
            <a:rect l="l" t="t" r="r" b="b"/>
            <a:pathLst>
              <a:path w="440054" h="228600">
                <a:moveTo>
                  <a:pt x="0" y="0"/>
                </a:moveTo>
                <a:lnTo>
                  <a:pt x="439737" y="228599"/>
                </a:lnTo>
              </a:path>
            </a:pathLst>
          </a:custGeom>
          <a:ln w="25399">
            <a:solidFill>
              <a:srgbClr val="FF2600"/>
            </a:solidFill>
          </a:ln>
        </p:spPr>
        <p:txBody>
          <a:bodyPr wrap="square" lIns="0" tIns="0" rIns="0" bIns="0" rtlCol="0"/>
          <a:lstStyle/>
          <a:p>
            <a:endParaRPr/>
          </a:p>
        </p:txBody>
      </p:sp>
      <p:sp>
        <p:nvSpPr>
          <p:cNvPr id="49" name="object 49"/>
          <p:cNvSpPr/>
          <p:nvPr/>
        </p:nvSpPr>
        <p:spPr>
          <a:xfrm>
            <a:off x="3915295" y="2813863"/>
            <a:ext cx="1234439" cy="120534"/>
          </a:xfrm>
          <a:prstGeom prst="rect">
            <a:avLst/>
          </a:prstGeom>
          <a:blipFill>
            <a:blip r:embed="rId20" cstate="print"/>
            <a:stretch>
              <a:fillRect/>
            </a:stretch>
          </a:blipFill>
        </p:spPr>
        <p:txBody>
          <a:bodyPr wrap="square" lIns="0" tIns="0" rIns="0" bIns="0" rtlCol="0"/>
          <a:lstStyle/>
          <a:p>
            <a:endParaRPr/>
          </a:p>
        </p:txBody>
      </p:sp>
      <p:sp>
        <p:nvSpPr>
          <p:cNvPr id="50" name="object 50"/>
          <p:cNvSpPr/>
          <p:nvPr/>
        </p:nvSpPr>
        <p:spPr>
          <a:xfrm>
            <a:off x="3962400" y="2854325"/>
            <a:ext cx="1143000" cy="1905"/>
          </a:xfrm>
          <a:custGeom>
            <a:avLst/>
            <a:gdLst/>
            <a:ahLst/>
            <a:cxnLst/>
            <a:rect l="l" t="t" r="r" b="b"/>
            <a:pathLst>
              <a:path w="1143000" h="1905">
                <a:moveTo>
                  <a:pt x="0" y="0"/>
                </a:moveTo>
                <a:lnTo>
                  <a:pt x="1142999" y="1587"/>
                </a:lnTo>
              </a:path>
            </a:pathLst>
          </a:custGeom>
          <a:ln w="25399">
            <a:solidFill>
              <a:srgbClr val="FF2600"/>
            </a:solidFill>
          </a:ln>
        </p:spPr>
        <p:txBody>
          <a:bodyPr wrap="square" lIns="0" tIns="0" rIns="0" bIns="0" rtlCol="0"/>
          <a:lstStyle/>
          <a:p>
            <a:endParaRPr/>
          </a:p>
        </p:txBody>
      </p:sp>
      <p:sp>
        <p:nvSpPr>
          <p:cNvPr id="51" name="object 51"/>
          <p:cNvSpPr txBox="1"/>
          <p:nvPr/>
        </p:nvSpPr>
        <p:spPr>
          <a:xfrm>
            <a:off x="6407816" y="4160520"/>
            <a:ext cx="2814955" cy="285115"/>
          </a:xfrm>
          <a:prstGeom prst="rect">
            <a:avLst/>
          </a:prstGeom>
        </p:spPr>
        <p:txBody>
          <a:bodyPr vert="horz" wrap="square" lIns="0" tIns="0" rIns="0" bIns="0" rtlCol="0">
            <a:spAutoFit/>
          </a:bodyPr>
          <a:lstStyle/>
          <a:p>
            <a:pPr marL="12700">
              <a:lnSpc>
                <a:spcPct val="100000"/>
              </a:lnSpc>
            </a:pPr>
            <a:r>
              <a:rPr sz="1800" b="1" dirty="0">
                <a:latin typeface="Arial"/>
                <a:cs typeface="Arial"/>
              </a:rPr>
              <a:t>athlete(NP) </a:t>
            </a:r>
            <a:r>
              <a:rPr sz="1800" spc="-885" dirty="0">
                <a:latin typeface="Wingdings"/>
                <a:cs typeface="Wingdings"/>
              </a:rPr>
              <a:t></a:t>
            </a:r>
            <a:r>
              <a:rPr sz="1800" spc="-50" dirty="0">
                <a:latin typeface="Times New Roman"/>
                <a:cs typeface="Times New Roman"/>
              </a:rPr>
              <a:t> </a:t>
            </a:r>
            <a:r>
              <a:rPr sz="1800" b="1" dirty="0">
                <a:latin typeface="Arial"/>
                <a:cs typeface="Arial"/>
              </a:rPr>
              <a:t>person(NP)</a:t>
            </a:r>
            <a:endParaRPr sz="1800">
              <a:latin typeface="Arial"/>
              <a:cs typeface="Arial"/>
            </a:endParaRPr>
          </a:p>
        </p:txBody>
      </p:sp>
      <p:sp>
        <p:nvSpPr>
          <p:cNvPr id="52" name="object 52"/>
          <p:cNvSpPr/>
          <p:nvPr/>
        </p:nvSpPr>
        <p:spPr>
          <a:xfrm>
            <a:off x="5515495" y="4305990"/>
            <a:ext cx="627611" cy="116378"/>
          </a:xfrm>
          <a:prstGeom prst="rect">
            <a:avLst/>
          </a:prstGeom>
          <a:blipFill>
            <a:blip r:embed="rId21" cstate="print"/>
            <a:stretch>
              <a:fillRect/>
            </a:stretch>
          </a:blipFill>
        </p:spPr>
        <p:txBody>
          <a:bodyPr wrap="square" lIns="0" tIns="0" rIns="0" bIns="0" rtlCol="0"/>
          <a:lstStyle/>
          <a:p>
            <a:endParaRPr/>
          </a:p>
        </p:txBody>
      </p:sp>
      <p:sp>
        <p:nvSpPr>
          <p:cNvPr id="53" name="object 53"/>
          <p:cNvSpPr/>
          <p:nvPr/>
        </p:nvSpPr>
        <p:spPr>
          <a:xfrm>
            <a:off x="5562600" y="4343399"/>
            <a:ext cx="533400" cy="1905"/>
          </a:xfrm>
          <a:custGeom>
            <a:avLst/>
            <a:gdLst/>
            <a:ahLst/>
            <a:cxnLst/>
            <a:rect l="l" t="t" r="r" b="b"/>
            <a:pathLst>
              <a:path w="533400" h="1904">
                <a:moveTo>
                  <a:pt x="533399" y="1587"/>
                </a:moveTo>
                <a:lnTo>
                  <a:pt x="0" y="0"/>
                </a:lnTo>
              </a:path>
            </a:pathLst>
          </a:custGeom>
          <a:ln w="25399">
            <a:solidFill>
              <a:srgbClr val="008F00"/>
            </a:solidFill>
          </a:ln>
        </p:spPr>
        <p:txBody>
          <a:bodyPr wrap="square" lIns="0" tIns="0" rIns="0" bIns="0" rtlCol="0"/>
          <a:lstStyle/>
          <a:p>
            <a:endParaRPr/>
          </a:p>
        </p:txBody>
      </p:sp>
      <p:sp>
        <p:nvSpPr>
          <p:cNvPr id="54" name="object 54"/>
          <p:cNvSpPr/>
          <p:nvPr/>
        </p:nvSpPr>
        <p:spPr>
          <a:xfrm>
            <a:off x="5515495" y="4838002"/>
            <a:ext cx="627611" cy="120534"/>
          </a:xfrm>
          <a:prstGeom prst="rect">
            <a:avLst/>
          </a:prstGeom>
          <a:blipFill>
            <a:blip r:embed="rId22" cstate="print"/>
            <a:stretch>
              <a:fillRect/>
            </a:stretch>
          </a:blipFill>
        </p:spPr>
        <p:txBody>
          <a:bodyPr wrap="square" lIns="0" tIns="0" rIns="0" bIns="0" rtlCol="0"/>
          <a:lstStyle/>
          <a:p>
            <a:endParaRPr/>
          </a:p>
        </p:txBody>
      </p:sp>
      <p:sp>
        <p:nvSpPr>
          <p:cNvPr id="55" name="object 55"/>
          <p:cNvSpPr/>
          <p:nvPr/>
        </p:nvSpPr>
        <p:spPr>
          <a:xfrm>
            <a:off x="5562600" y="4876800"/>
            <a:ext cx="533400" cy="1905"/>
          </a:xfrm>
          <a:custGeom>
            <a:avLst/>
            <a:gdLst/>
            <a:ahLst/>
            <a:cxnLst/>
            <a:rect l="l" t="t" r="r" b="b"/>
            <a:pathLst>
              <a:path w="533400" h="1904">
                <a:moveTo>
                  <a:pt x="0" y="0"/>
                </a:moveTo>
                <a:lnTo>
                  <a:pt x="533399" y="1588"/>
                </a:lnTo>
              </a:path>
            </a:pathLst>
          </a:custGeom>
          <a:ln w="25399">
            <a:solidFill>
              <a:srgbClr val="FF2600"/>
            </a:solidFill>
          </a:ln>
        </p:spPr>
        <p:txBody>
          <a:bodyPr wrap="square" lIns="0" tIns="0" rIns="0" bIns="0" rtlCol="0"/>
          <a:lstStyle/>
          <a:p>
            <a:endParaRPr/>
          </a:p>
        </p:txBody>
      </p:sp>
      <p:sp>
        <p:nvSpPr>
          <p:cNvPr id="56" name="object 56"/>
          <p:cNvSpPr txBox="1"/>
          <p:nvPr/>
        </p:nvSpPr>
        <p:spPr>
          <a:xfrm>
            <a:off x="6357216" y="4587209"/>
            <a:ext cx="3170555" cy="772795"/>
          </a:xfrm>
          <a:prstGeom prst="rect">
            <a:avLst/>
          </a:prstGeom>
        </p:spPr>
        <p:txBody>
          <a:bodyPr vert="horz" wrap="square" lIns="0" tIns="0" rIns="0" bIns="0" rtlCol="0">
            <a:spAutoFit/>
          </a:bodyPr>
          <a:lstStyle/>
          <a:p>
            <a:pPr marL="12700" marR="5080">
              <a:lnSpc>
                <a:spcPct val="138900"/>
              </a:lnSpc>
            </a:pPr>
            <a:r>
              <a:rPr sz="1800" b="1" dirty="0">
                <a:latin typeface="Arial"/>
                <a:cs typeface="Arial"/>
              </a:rPr>
              <a:t>athlete(NP) </a:t>
            </a:r>
            <a:r>
              <a:rPr sz="1800" spc="-885" dirty="0">
                <a:latin typeface="Wingdings"/>
                <a:cs typeface="Wingdings"/>
              </a:rPr>
              <a:t></a:t>
            </a:r>
            <a:r>
              <a:rPr sz="1800" spc="15" dirty="0">
                <a:latin typeface="Times New Roman"/>
                <a:cs typeface="Times New Roman"/>
              </a:rPr>
              <a:t> </a:t>
            </a:r>
            <a:r>
              <a:rPr sz="1800" b="1" dirty="0">
                <a:latin typeface="Arial"/>
                <a:cs typeface="Arial"/>
              </a:rPr>
              <a:t>NOT</a:t>
            </a:r>
            <a:r>
              <a:rPr sz="1800" b="1" spc="-75" dirty="0">
                <a:latin typeface="Arial"/>
                <a:cs typeface="Arial"/>
              </a:rPr>
              <a:t> </a:t>
            </a:r>
            <a:r>
              <a:rPr sz="1800" b="1" dirty="0">
                <a:latin typeface="Arial"/>
                <a:cs typeface="Arial"/>
              </a:rPr>
              <a:t>sport(NP)  NOT athlete(NP) </a:t>
            </a:r>
            <a:r>
              <a:rPr sz="1800" spc="-885" dirty="0">
                <a:latin typeface="Wingdings"/>
                <a:cs typeface="Wingdings"/>
              </a:rPr>
              <a:t></a:t>
            </a:r>
            <a:r>
              <a:rPr sz="1800" spc="-50" dirty="0">
                <a:latin typeface="Times New Roman"/>
                <a:cs typeface="Times New Roman"/>
              </a:rPr>
              <a:t> </a:t>
            </a:r>
            <a:r>
              <a:rPr sz="1800" b="1" dirty="0">
                <a:latin typeface="Arial"/>
                <a:cs typeface="Arial"/>
              </a:rPr>
              <a:t>sport(NP)</a:t>
            </a:r>
            <a:endParaRPr sz="1800">
              <a:latin typeface="Arial"/>
              <a:cs typeface="Arial"/>
            </a:endParaRPr>
          </a:p>
        </p:txBody>
      </p:sp>
      <p:sp>
        <p:nvSpPr>
          <p:cNvPr id="57" name="object 57"/>
          <p:cNvSpPr txBox="1">
            <a:spLocks noGrp="1"/>
          </p:cNvSpPr>
          <p:nvPr>
            <p:ph type="title"/>
          </p:nvPr>
        </p:nvSpPr>
        <p:spPr>
          <a:prstGeom prst="rect">
            <a:avLst/>
          </a:prstGeom>
        </p:spPr>
        <p:txBody>
          <a:bodyPr vert="horz" wrap="square" lIns="0" tIns="0" rIns="0" bIns="0" rtlCol="0">
            <a:spAutoFit/>
          </a:bodyPr>
          <a:lstStyle/>
          <a:p>
            <a:pPr marL="146685">
              <a:lnSpc>
                <a:spcPct val="100000"/>
              </a:lnSpc>
            </a:pPr>
            <a:r>
              <a:rPr spc="-45" dirty="0">
                <a:solidFill>
                  <a:srgbClr val="000090"/>
                </a:solidFill>
              </a:rPr>
              <a:t>Type </a:t>
            </a:r>
            <a:r>
              <a:rPr dirty="0">
                <a:solidFill>
                  <a:srgbClr val="000090"/>
                </a:solidFill>
              </a:rPr>
              <a:t>2 Coupling: </a:t>
            </a:r>
            <a:r>
              <a:rPr spc="-5" dirty="0">
                <a:solidFill>
                  <a:srgbClr val="000090"/>
                </a:solidFill>
              </a:rPr>
              <a:t>Multi-task, Structured</a:t>
            </a:r>
            <a:r>
              <a:rPr spc="45" dirty="0">
                <a:solidFill>
                  <a:srgbClr val="000090"/>
                </a:solidFill>
              </a:rPr>
              <a:t> </a:t>
            </a:r>
            <a:r>
              <a:rPr spc="-5" dirty="0">
                <a:solidFill>
                  <a:srgbClr val="000090"/>
                </a:solidFill>
              </a:rPr>
              <a:t>Outputs</a:t>
            </a:r>
          </a:p>
        </p:txBody>
      </p:sp>
      <p:sp>
        <p:nvSpPr>
          <p:cNvPr id="60" name="Footer Placeholder 59"/>
          <p:cNvSpPr>
            <a:spLocks noGrp="1"/>
          </p:cNvSpPr>
          <p:nvPr>
            <p:ph type="ftr" sz="quarter" idx="11"/>
          </p:nvPr>
        </p:nvSpPr>
        <p:spPr/>
        <p:txBody>
          <a:bodyPr/>
          <a:lstStyle/>
          <a:p>
            <a:r>
              <a:rPr lang="en-US" smtClean="0"/>
              <a:t>University at Buffalo</a:t>
            </a:r>
            <a:endParaRPr lang="en-US"/>
          </a:p>
        </p:txBody>
      </p:sp>
      <p:sp>
        <p:nvSpPr>
          <p:cNvPr id="58" name="object 58"/>
          <p:cNvSpPr txBox="1"/>
          <p:nvPr/>
        </p:nvSpPr>
        <p:spPr>
          <a:xfrm>
            <a:off x="7012940" y="1188720"/>
            <a:ext cx="2491105" cy="830580"/>
          </a:xfrm>
          <a:prstGeom prst="rect">
            <a:avLst/>
          </a:prstGeom>
        </p:spPr>
        <p:txBody>
          <a:bodyPr vert="horz" wrap="square" lIns="0" tIns="0" rIns="0" bIns="0" rtlCol="0">
            <a:spAutoFit/>
          </a:bodyPr>
          <a:lstStyle/>
          <a:p>
            <a:pPr marL="12700">
              <a:lnSpc>
                <a:spcPts val="2130"/>
              </a:lnSpc>
            </a:pPr>
            <a:r>
              <a:rPr sz="1800" dirty="0">
                <a:latin typeface="Arial"/>
                <a:cs typeface="Arial"/>
              </a:rPr>
              <a:t>[Daume,</a:t>
            </a:r>
            <a:r>
              <a:rPr sz="1800" spc="-105" dirty="0">
                <a:latin typeface="Arial"/>
                <a:cs typeface="Arial"/>
              </a:rPr>
              <a:t> </a:t>
            </a:r>
            <a:r>
              <a:rPr sz="1800" dirty="0">
                <a:latin typeface="Arial"/>
                <a:cs typeface="Arial"/>
              </a:rPr>
              <a:t>2008]</a:t>
            </a:r>
            <a:endParaRPr sz="1800">
              <a:latin typeface="Arial"/>
              <a:cs typeface="Arial"/>
            </a:endParaRPr>
          </a:p>
          <a:p>
            <a:pPr marL="12700" marR="5080">
              <a:lnSpc>
                <a:spcPts val="2200"/>
              </a:lnSpc>
              <a:spcBef>
                <a:spcPts val="10"/>
              </a:spcBef>
            </a:pPr>
            <a:r>
              <a:rPr sz="1800" dirty="0">
                <a:latin typeface="Arial"/>
                <a:cs typeface="Arial"/>
              </a:rPr>
              <a:t>[Bakhir et al., eds.</a:t>
            </a:r>
            <a:r>
              <a:rPr sz="1800" spc="-114" dirty="0">
                <a:latin typeface="Arial"/>
                <a:cs typeface="Arial"/>
              </a:rPr>
              <a:t> </a:t>
            </a:r>
            <a:r>
              <a:rPr sz="1800" dirty="0">
                <a:latin typeface="Arial"/>
                <a:cs typeface="Arial"/>
              </a:rPr>
              <a:t>2007]  [Roth </a:t>
            </a:r>
            <a:r>
              <a:rPr sz="1800" spc="-5" dirty="0">
                <a:latin typeface="Arial"/>
                <a:cs typeface="Arial"/>
              </a:rPr>
              <a:t>et al.,</a:t>
            </a:r>
            <a:r>
              <a:rPr sz="1800" spc="-90" dirty="0">
                <a:latin typeface="Arial"/>
                <a:cs typeface="Arial"/>
              </a:rPr>
              <a:t> </a:t>
            </a:r>
            <a:r>
              <a:rPr sz="1800" spc="-5" dirty="0">
                <a:latin typeface="Arial"/>
                <a:cs typeface="Arial"/>
              </a:rPr>
              <a:t>2008]</a:t>
            </a:r>
            <a:endParaRPr sz="1800">
              <a:latin typeface="Arial"/>
              <a:cs typeface="Arial"/>
            </a:endParaRPr>
          </a:p>
        </p:txBody>
      </p:sp>
      <p:sp>
        <p:nvSpPr>
          <p:cNvPr id="59" name="object 59"/>
          <p:cNvSpPr txBox="1"/>
          <p:nvPr/>
        </p:nvSpPr>
        <p:spPr>
          <a:xfrm>
            <a:off x="7012940" y="1996307"/>
            <a:ext cx="2134870" cy="569595"/>
          </a:xfrm>
          <a:prstGeom prst="rect">
            <a:avLst/>
          </a:prstGeom>
        </p:spPr>
        <p:txBody>
          <a:bodyPr vert="horz" wrap="square" lIns="0" tIns="0" rIns="0" bIns="0" rtlCol="0">
            <a:spAutoFit/>
          </a:bodyPr>
          <a:lstStyle/>
          <a:p>
            <a:pPr marL="12700" marR="5080">
              <a:lnSpc>
                <a:spcPct val="101899"/>
              </a:lnSpc>
            </a:pPr>
            <a:r>
              <a:rPr sz="1800" spc="-30" dirty="0">
                <a:latin typeface="Arial"/>
                <a:cs typeface="Arial"/>
              </a:rPr>
              <a:t>[Taskar </a:t>
            </a:r>
            <a:r>
              <a:rPr sz="1800" dirty="0">
                <a:latin typeface="Arial"/>
                <a:cs typeface="Arial"/>
              </a:rPr>
              <a:t>et al., 2009]  [Carlson et al.,</a:t>
            </a:r>
            <a:r>
              <a:rPr sz="1800" spc="-110" dirty="0">
                <a:latin typeface="Arial"/>
                <a:cs typeface="Arial"/>
              </a:rPr>
              <a:t> </a:t>
            </a:r>
            <a:r>
              <a:rPr sz="1800" dirty="0">
                <a:latin typeface="Arial"/>
                <a:cs typeface="Arial"/>
              </a:rPr>
              <a:t>2009]</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36776" y="2712720"/>
            <a:ext cx="142875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coaches</a:t>
            </a:r>
            <a:r>
              <a:rPr sz="1400" spc="-160" dirty="0">
                <a:latin typeface="Arial"/>
                <a:cs typeface="Arial"/>
              </a:rPr>
              <a:t>T</a:t>
            </a:r>
            <a:r>
              <a:rPr sz="1400" dirty="0">
                <a:latin typeface="Arial"/>
                <a:cs typeface="Arial"/>
              </a:rPr>
              <a:t>eam(c,t)</a:t>
            </a:r>
            <a:endParaRPr sz="1400">
              <a:latin typeface="Arial"/>
              <a:cs typeface="Arial"/>
            </a:endParaRPr>
          </a:p>
        </p:txBody>
      </p:sp>
      <p:sp>
        <p:nvSpPr>
          <p:cNvPr id="3" name="object 3"/>
          <p:cNvSpPr txBox="1"/>
          <p:nvPr/>
        </p:nvSpPr>
        <p:spPr>
          <a:xfrm>
            <a:off x="1788117" y="2788920"/>
            <a:ext cx="1458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playsFor</a:t>
            </a:r>
            <a:r>
              <a:rPr sz="1400" spc="-160" dirty="0">
                <a:latin typeface="Arial"/>
                <a:cs typeface="Arial"/>
              </a:rPr>
              <a:t>T</a:t>
            </a:r>
            <a:r>
              <a:rPr sz="1400" dirty="0">
                <a:latin typeface="Arial"/>
                <a:cs typeface="Arial"/>
              </a:rPr>
              <a:t>eam(a,t)</a:t>
            </a:r>
            <a:endParaRPr sz="1400">
              <a:latin typeface="Arial"/>
              <a:cs typeface="Arial"/>
            </a:endParaRPr>
          </a:p>
        </p:txBody>
      </p:sp>
      <p:sp>
        <p:nvSpPr>
          <p:cNvPr id="4" name="object 4"/>
          <p:cNvSpPr txBox="1"/>
          <p:nvPr/>
        </p:nvSpPr>
        <p:spPr>
          <a:xfrm>
            <a:off x="4314673" y="2865120"/>
            <a:ext cx="158686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teamPlaysSport(t,s)</a:t>
            </a:r>
            <a:endParaRPr sz="1400">
              <a:latin typeface="Arial"/>
              <a:cs typeface="Arial"/>
            </a:endParaRPr>
          </a:p>
        </p:txBody>
      </p:sp>
      <p:sp>
        <p:nvSpPr>
          <p:cNvPr id="5" name="object 5"/>
          <p:cNvSpPr txBox="1"/>
          <p:nvPr/>
        </p:nvSpPr>
        <p:spPr>
          <a:xfrm>
            <a:off x="3049621" y="2331720"/>
            <a:ext cx="12211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playsSport(a,s)</a:t>
            </a:r>
            <a:endParaRPr sz="1400">
              <a:latin typeface="Arial"/>
              <a:cs typeface="Arial"/>
            </a:endParaRPr>
          </a:p>
        </p:txBody>
      </p:sp>
      <p:sp>
        <p:nvSpPr>
          <p:cNvPr id="6" name="object 6"/>
          <p:cNvSpPr/>
          <p:nvPr/>
        </p:nvSpPr>
        <p:spPr>
          <a:xfrm>
            <a:off x="2389911" y="5914506"/>
            <a:ext cx="145473" cy="33250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433637" y="5938837"/>
            <a:ext cx="55563" cy="23812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312451" y="6294120"/>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NP1</a:t>
            </a:r>
            <a:endParaRPr sz="1400">
              <a:latin typeface="Arial"/>
              <a:cs typeface="Arial"/>
            </a:endParaRPr>
          </a:p>
        </p:txBody>
      </p:sp>
      <p:sp>
        <p:nvSpPr>
          <p:cNvPr id="9" name="object 9"/>
          <p:cNvSpPr/>
          <p:nvPr/>
        </p:nvSpPr>
        <p:spPr>
          <a:xfrm>
            <a:off x="6808127" y="2942709"/>
            <a:ext cx="253537" cy="25353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853237" y="2967037"/>
            <a:ext cx="161925" cy="16192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218711" y="3021677"/>
            <a:ext cx="249382" cy="25353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262437" y="3043237"/>
            <a:ext cx="161925" cy="1619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539542" y="3021677"/>
            <a:ext cx="253537" cy="25353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2586037" y="3043237"/>
            <a:ext cx="161924" cy="16192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532911" y="2564477"/>
            <a:ext cx="249382" cy="25353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76637" y="2586037"/>
            <a:ext cx="161924" cy="1619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6276111" y="6143109"/>
            <a:ext cx="249382" cy="253537"/>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319837" y="6167437"/>
            <a:ext cx="161925" cy="161924"/>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6278026" y="6329045"/>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NP2</a:t>
            </a:r>
            <a:endParaRPr sz="1400">
              <a:latin typeface="Arial"/>
              <a:cs typeface="Arial"/>
            </a:endParaRPr>
          </a:p>
        </p:txBody>
      </p:sp>
      <p:sp>
        <p:nvSpPr>
          <p:cNvPr id="20" name="object 20"/>
          <p:cNvSpPr/>
          <p:nvPr/>
        </p:nvSpPr>
        <p:spPr>
          <a:xfrm>
            <a:off x="6342608" y="2996730"/>
            <a:ext cx="739832" cy="3241967"/>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6400799" y="3149032"/>
            <a:ext cx="529590" cy="3023235"/>
          </a:xfrm>
          <a:custGeom>
            <a:avLst/>
            <a:gdLst/>
            <a:ahLst/>
            <a:cxnLst/>
            <a:rect l="l" t="t" r="r" b="b"/>
            <a:pathLst>
              <a:path w="529590" h="3023235">
                <a:moveTo>
                  <a:pt x="0" y="3023167"/>
                </a:moveTo>
                <a:lnTo>
                  <a:pt x="529054" y="0"/>
                </a:lnTo>
              </a:path>
            </a:pathLst>
          </a:custGeom>
          <a:ln w="25399">
            <a:solidFill>
              <a:srgbClr val="000000"/>
            </a:solidFill>
          </a:ln>
        </p:spPr>
        <p:txBody>
          <a:bodyPr wrap="square" lIns="0" tIns="0" rIns="0" bIns="0" rtlCol="0"/>
          <a:lstStyle/>
          <a:p>
            <a:endParaRPr/>
          </a:p>
        </p:txBody>
      </p:sp>
      <p:sp>
        <p:nvSpPr>
          <p:cNvPr id="22" name="object 22"/>
          <p:cNvSpPr/>
          <p:nvPr/>
        </p:nvSpPr>
        <p:spPr>
          <a:xfrm>
            <a:off x="6858711" y="3124200"/>
            <a:ext cx="116205" cy="121920"/>
          </a:xfrm>
          <a:custGeom>
            <a:avLst/>
            <a:gdLst/>
            <a:ahLst/>
            <a:cxnLst/>
            <a:rect l="l" t="t" r="r" b="b"/>
            <a:pathLst>
              <a:path w="116204" h="121919">
                <a:moveTo>
                  <a:pt x="93888" y="49657"/>
                </a:moveTo>
                <a:lnTo>
                  <a:pt x="66801" y="49657"/>
                </a:lnTo>
                <a:lnTo>
                  <a:pt x="92316" y="118541"/>
                </a:lnTo>
                <a:lnTo>
                  <a:pt x="99631" y="121894"/>
                </a:lnTo>
                <a:lnTo>
                  <a:pt x="112775" y="117017"/>
                </a:lnTo>
                <a:lnTo>
                  <a:pt x="116141" y="109715"/>
                </a:lnTo>
                <a:lnTo>
                  <a:pt x="93888" y="49657"/>
                </a:lnTo>
                <a:close/>
              </a:path>
              <a:path w="116204" h="121919">
                <a:moveTo>
                  <a:pt x="75488" y="0"/>
                </a:moveTo>
                <a:lnTo>
                  <a:pt x="0" y="89395"/>
                </a:lnTo>
                <a:lnTo>
                  <a:pt x="673" y="97409"/>
                </a:lnTo>
                <a:lnTo>
                  <a:pt x="11391" y="106451"/>
                </a:lnTo>
                <a:lnTo>
                  <a:pt x="19405" y="105778"/>
                </a:lnTo>
                <a:lnTo>
                  <a:pt x="66801" y="49657"/>
                </a:lnTo>
                <a:lnTo>
                  <a:pt x="93888" y="49657"/>
                </a:lnTo>
                <a:lnTo>
                  <a:pt x="75488" y="0"/>
                </a:lnTo>
                <a:close/>
              </a:path>
            </a:pathLst>
          </a:custGeom>
          <a:solidFill>
            <a:srgbClr val="000000"/>
          </a:solidFill>
        </p:spPr>
        <p:txBody>
          <a:bodyPr wrap="square" lIns="0" tIns="0" rIns="0" bIns="0" rtlCol="0"/>
          <a:lstStyle/>
          <a:p>
            <a:endParaRPr/>
          </a:p>
        </p:txBody>
      </p:sp>
      <p:sp>
        <p:nvSpPr>
          <p:cNvPr id="23" name="object 23"/>
          <p:cNvSpPr/>
          <p:nvPr/>
        </p:nvSpPr>
        <p:spPr>
          <a:xfrm>
            <a:off x="4251959" y="3050768"/>
            <a:ext cx="2261057" cy="3217024"/>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411576" y="3198997"/>
            <a:ext cx="2043430" cy="2995930"/>
          </a:xfrm>
          <a:custGeom>
            <a:avLst/>
            <a:gdLst/>
            <a:ahLst/>
            <a:cxnLst/>
            <a:rect l="l" t="t" r="r" b="b"/>
            <a:pathLst>
              <a:path w="2043429" h="2995929">
                <a:moveTo>
                  <a:pt x="2043198" y="2995427"/>
                </a:moveTo>
                <a:lnTo>
                  <a:pt x="0" y="0"/>
                </a:lnTo>
              </a:path>
            </a:pathLst>
          </a:custGeom>
          <a:ln w="25399">
            <a:solidFill>
              <a:srgbClr val="000000"/>
            </a:solidFill>
          </a:ln>
        </p:spPr>
        <p:txBody>
          <a:bodyPr wrap="square" lIns="0" tIns="0" rIns="0" bIns="0" rtlCol="0"/>
          <a:lstStyle/>
          <a:p>
            <a:endParaRPr/>
          </a:p>
        </p:txBody>
      </p:sp>
      <p:sp>
        <p:nvSpPr>
          <p:cNvPr id="25" name="object 25"/>
          <p:cNvSpPr/>
          <p:nvPr/>
        </p:nvSpPr>
        <p:spPr>
          <a:xfrm>
            <a:off x="4397375" y="3178175"/>
            <a:ext cx="108585" cy="122555"/>
          </a:xfrm>
          <a:custGeom>
            <a:avLst/>
            <a:gdLst/>
            <a:ahLst/>
            <a:cxnLst/>
            <a:rect l="l" t="t" r="r" b="b"/>
            <a:pathLst>
              <a:path w="108585" h="122554">
                <a:moveTo>
                  <a:pt x="0" y="0"/>
                </a:moveTo>
                <a:lnTo>
                  <a:pt x="8242" y="116712"/>
                </a:lnTo>
                <a:lnTo>
                  <a:pt x="14312" y="121983"/>
                </a:lnTo>
                <a:lnTo>
                  <a:pt x="28308" y="120992"/>
                </a:lnTo>
                <a:lnTo>
                  <a:pt x="33578" y="114922"/>
                </a:lnTo>
                <a:lnTo>
                  <a:pt x="28409" y="41643"/>
                </a:lnTo>
                <a:lnTo>
                  <a:pt x="87526" y="41643"/>
                </a:lnTo>
                <a:lnTo>
                  <a:pt x="0" y="0"/>
                </a:lnTo>
                <a:close/>
              </a:path>
              <a:path w="108585" h="122554">
                <a:moveTo>
                  <a:pt x="87526" y="41643"/>
                </a:moveTo>
                <a:lnTo>
                  <a:pt x="28409" y="41643"/>
                </a:lnTo>
                <a:lnTo>
                  <a:pt x="94741" y="73202"/>
                </a:lnTo>
                <a:lnTo>
                  <a:pt x="102311" y="70510"/>
                </a:lnTo>
                <a:lnTo>
                  <a:pt x="108343" y="57848"/>
                </a:lnTo>
                <a:lnTo>
                  <a:pt x="105651" y="50266"/>
                </a:lnTo>
                <a:lnTo>
                  <a:pt x="87526" y="41643"/>
                </a:lnTo>
                <a:close/>
              </a:path>
            </a:pathLst>
          </a:custGeom>
          <a:solidFill>
            <a:srgbClr val="000000"/>
          </a:solidFill>
        </p:spPr>
        <p:txBody>
          <a:bodyPr wrap="square" lIns="0" tIns="0" rIns="0" bIns="0" rtlCol="0"/>
          <a:lstStyle/>
          <a:p>
            <a:endParaRPr/>
          </a:p>
        </p:txBody>
      </p:sp>
      <p:sp>
        <p:nvSpPr>
          <p:cNvPr id="26" name="object 26"/>
          <p:cNvSpPr/>
          <p:nvPr/>
        </p:nvSpPr>
        <p:spPr>
          <a:xfrm>
            <a:off x="2572791" y="3050768"/>
            <a:ext cx="3882047" cy="3196247"/>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2740532" y="3194082"/>
            <a:ext cx="3660775" cy="2978150"/>
          </a:xfrm>
          <a:custGeom>
            <a:avLst/>
            <a:gdLst/>
            <a:ahLst/>
            <a:cxnLst/>
            <a:rect l="l" t="t" r="r" b="b"/>
            <a:pathLst>
              <a:path w="3660775" h="2978150">
                <a:moveTo>
                  <a:pt x="3660267" y="2978117"/>
                </a:moveTo>
                <a:lnTo>
                  <a:pt x="0" y="0"/>
                </a:lnTo>
              </a:path>
            </a:pathLst>
          </a:custGeom>
          <a:ln w="25399">
            <a:solidFill>
              <a:srgbClr val="000000"/>
            </a:solidFill>
          </a:ln>
        </p:spPr>
        <p:txBody>
          <a:bodyPr wrap="square" lIns="0" tIns="0" rIns="0" bIns="0" rtlCol="0"/>
          <a:lstStyle/>
          <a:p>
            <a:endParaRPr/>
          </a:p>
        </p:txBody>
      </p:sp>
      <p:sp>
        <p:nvSpPr>
          <p:cNvPr id="28" name="object 28"/>
          <p:cNvSpPr/>
          <p:nvPr/>
        </p:nvSpPr>
        <p:spPr>
          <a:xfrm>
            <a:off x="2720975" y="3178175"/>
            <a:ext cx="120650" cy="113030"/>
          </a:xfrm>
          <a:custGeom>
            <a:avLst/>
            <a:gdLst/>
            <a:ahLst/>
            <a:cxnLst/>
            <a:rect l="l" t="t" r="r" b="b"/>
            <a:pathLst>
              <a:path w="120650" h="113029">
                <a:moveTo>
                  <a:pt x="0" y="0"/>
                </a:moveTo>
                <a:lnTo>
                  <a:pt x="41186" y="109512"/>
                </a:lnTo>
                <a:lnTo>
                  <a:pt x="48513" y="112839"/>
                </a:lnTo>
                <a:lnTo>
                  <a:pt x="61645" y="107899"/>
                </a:lnTo>
                <a:lnTo>
                  <a:pt x="64960" y="100571"/>
                </a:lnTo>
                <a:lnTo>
                  <a:pt x="39103" y="31813"/>
                </a:lnTo>
                <a:lnTo>
                  <a:pt x="119206" y="31813"/>
                </a:lnTo>
                <a:lnTo>
                  <a:pt x="120345" y="24549"/>
                </a:lnTo>
                <a:lnTo>
                  <a:pt x="115595" y="18059"/>
                </a:lnTo>
                <a:lnTo>
                  <a:pt x="0" y="0"/>
                </a:lnTo>
                <a:close/>
              </a:path>
              <a:path w="120650" h="113029">
                <a:moveTo>
                  <a:pt x="119206" y="31813"/>
                </a:moveTo>
                <a:lnTo>
                  <a:pt x="39103" y="31813"/>
                </a:lnTo>
                <a:lnTo>
                  <a:pt x="111683" y="43154"/>
                </a:lnTo>
                <a:lnTo>
                  <a:pt x="118173" y="38404"/>
                </a:lnTo>
                <a:lnTo>
                  <a:pt x="119206" y="31813"/>
                </a:lnTo>
                <a:close/>
              </a:path>
            </a:pathLst>
          </a:custGeom>
          <a:solidFill>
            <a:srgbClr val="000000"/>
          </a:solidFill>
        </p:spPr>
        <p:txBody>
          <a:bodyPr wrap="square" lIns="0" tIns="0" rIns="0" bIns="0" rtlCol="0"/>
          <a:lstStyle/>
          <a:p>
            <a:endParaRPr/>
          </a:p>
        </p:txBody>
      </p:sp>
      <p:sp>
        <p:nvSpPr>
          <p:cNvPr id="29" name="object 29"/>
          <p:cNvSpPr/>
          <p:nvPr/>
        </p:nvSpPr>
        <p:spPr>
          <a:xfrm>
            <a:off x="3566159" y="2593581"/>
            <a:ext cx="2888665" cy="3649281"/>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3727072" y="2740862"/>
            <a:ext cx="2673985" cy="3431540"/>
          </a:xfrm>
          <a:custGeom>
            <a:avLst/>
            <a:gdLst/>
            <a:ahLst/>
            <a:cxnLst/>
            <a:rect l="l" t="t" r="r" b="b"/>
            <a:pathLst>
              <a:path w="2673985" h="3431540">
                <a:moveTo>
                  <a:pt x="2673727" y="3431337"/>
                </a:moveTo>
                <a:lnTo>
                  <a:pt x="0" y="0"/>
                </a:lnTo>
              </a:path>
            </a:pathLst>
          </a:custGeom>
          <a:ln w="19049">
            <a:solidFill>
              <a:srgbClr val="000000"/>
            </a:solidFill>
          </a:ln>
        </p:spPr>
        <p:txBody>
          <a:bodyPr wrap="square" lIns="0" tIns="0" rIns="0" bIns="0" rtlCol="0"/>
          <a:lstStyle/>
          <a:p>
            <a:endParaRPr/>
          </a:p>
        </p:txBody>
      </p:sp>
      <p:sp>
        <p:nvSpPr>
          <p:cNvPr id="31" name="object 31"/>
          <p:cNvSpPr/>
          <p:nvPr/>
        </p:nvSpPr>
        <p:spPr>
          <a:xfrm>
            <a:off x="3711575" y="2720975"/>
            <a:ext cx="112395" cy="121285"/>
          </a:xfrm>
          <a:custGeom>
            <a:avLst/>
            <a:gdLst/>
            <a:ahLst/>
            <a:cxnLst/>
            <a:rect l="l" t="t" r="r" b="b"/>
            <a:pathLst>
              <a:path w="112395" h="121285">
                <a:moveTo>
                  <a:pt x="0" y="0"/>
                </a:moveTo>
                <a:lnTo>
                  <a:pt x="15608" y="115950"/>
                </a:lnTo>
                <a:lnTo>
                  <a:pt x="22009" y="120827"/>
                </a:lnTo>
                <a:lnTo>
                  <a:pt x="35915" y="118960"/>
                </a:lnTo>
                <a:lnTo>
                  <a:pt x="40792" y="112572"/>
                </a:lnTo>
                <a:lnTo>
                  <a:pt x="30987" y="39763"/>
                </a:lnTo>
                <a:lnTo>
                  <a:pt x="99327" y="39763"/>
                </a:lnTo>
                <a:lnTo>
                  <a:pt x="0" y="0"/>
                </a:lnTo>
                <a:close/>
              </a:path>
              <a:path w="112395" h="121285">
                <a:moveTo>
                  <a:pt x="99327" y="39763"/>
                </a:moveTo>
                <a:lnTo>
                  <a:pt x="30987" y="39763"/>
                </a:lnTo>
                <a:lnTo>
                  <a:pt x="99187" y="67068"/>
                </a:lnTo>
                <a:lnTo>
                  <a:pt x="106578" y="63906"/>
                </a:lnTo>
                <a:lnTo>
                  <a:pt x="111785" y="50876"/>
                </a:lnTo>
                <a:lnTo>
                  <a:pt x="108623" y="43484"/>
                </a:lnTo>
                <a:lnTo>
                  <a:pt x="99327" y="39763"/>
                </a:lnTo>
                <a:close/>
              </a:path>
            </a:pathLst>
          </a:custGeom>
          <a:solidFill>
            <a:srgbClr val="000000"/>
          </a:solidFill>
        </p:spPr>
        <p:txBody>
          <a:bodyPr wrap="square" lIns="0" tIns="0" rIns="0" bIns="0" rtlCol="0"/>
          <a:lstStyle/>
          <a:p>
            <a:endParaRPr/>
          </a:p>
        </p:txBody>
      </p:sp>
      <p:sp>
        <p:nvSpPr>
          <p:cNvPr id="32" name="object 32"/>
          <p:cNvSpPr/>
          <p:nvPr/>
        </p:nvSpPr>
        <p:spPr>
          <a:xfrm>
            <a:off x="2423160" y="2996742"/>
            <a:ext cx="4584471" cy="3217024"/>
          </a:xfrm>
          <a:prstGeom prst="rect">
            <a:avLst/>
          </a:prstGeom>
          <a:blipFill>
            <a:blip r:embed="rId13" cstate="print"/>
            <a:stretch>
              <a:fillRect/>
            </a:stretch>
          </a:blipFill>
        </p:spPr>
        <p:txBody>
          <a:bodyPr wrap="square" lIns="0" tIns="0" rIns="0" bIns="0" rtlCol="0"/>
          <a:lstStyle/>
          <a:p>
            <a:endParaRPr/>
          </a:p>
        </p:txBody>
      </p:sp>
      <p:sp>
        <p:nvSpPr>
          <p:cNvPr id="33" name="object 33"/>
          <p:cNvSpPr/>
          <p:nvPr/>
        </p:nvSpPr>
        <p:spPr>
          <a:xfrm>
            <a:off x="2478087" y="3138484"/>
            <a:ext cx="4361180" cy="3000375"/>
          </a:xfrm>
          <a:custGeom>
            <a:avLst/>
            <a:gdLst/>
            <a:ahLst/>
            <a:cxnLst/>
            <a:rect l="l" t="t" r="r" b="b"/>
            <a:pathLst>
              <a:path w="4361180" h="3000375">
                <a:moveTo>
                  <a:pt x="0" y="3000377"/>
                </a:moveTo>
                <a:lnTo>
                  <a:pt x="4360736" y="0"/>
                </a:lnTo>
              </a:path>
            </a:pathLst>
          </a:custGeom>
          <a:ln w="25399">
            <a:solidFill>
              <a:srgbClr val="000000"/>
            </a:solidFill>
          </a:ln>
        </p:spPr>
        <p:txBody>
          <a:bodyPr wrap="square" lIns="0" tIns="0" rIns="0" bIns="0" rtlCol="0"/>
          <a:lstStyle/>
          <a:p>
            <a:endParaRPr/>
          </a:p>
        </p:txBody>
      </p:sp>
      <p:sp>
        <p:nvSpPr>
          <p:cNvPr id="34" name="object 34"/>
          <p:cNvSpPr/>
          <p:nvPr/>
        </p:nvSpPr>
        <p:spPr>
          <a:xfrm>
            <a:off x="6737667" y="3124200"/>
            <a:ext cx="121920" cy="108585"/>
          </a:xfrm>
          <a:custGeom>
            <a:avLst/>
            <a:gdLst/>
            <a:ahLst/>
            <a:cxnLst/>
            <a:rect l="l" t="t" r="r" b="b"/>
            <a:pathLst>
              <a:path w="121920" h="108585">
                <a:moveTo>
                  <a:pt x="108463" y="28575"/>
                </a:moveTo>
                <a:lnTo>
                  <a:pt x="80391" y="28575"/>
                </a:lnTo>
                <a:lnTo>
                  <a:pt x="49098" y="95034"/>
                </a:lnTo>
                <a:lnTo>
                  <a:pt x="51816" y="102603"/>
                </a:lnTo>
                <a:lnTo>
                  <a:pt x="64503" y="108572"/>
                </a:lnTo>
                <a:lnTo>
                  <a:pt x="72072" y="105854"/>
                </a:lnTo>
                <a:lnTo>
                  <a:pt x="108463" y="28575"/>
                </a:lnTo>
                <a:close/>
              </a:path>
              <a:path w="121920" h="108585">
                <a:moveTo>
                  <a:pt x="121920" y="0"/>
                </a:moveTo>
                <a:lnTo>
                  <a:pt x="5245" y="8724"/>
                </a:lnTo>
                <a:lnTo>
                  <a:pt x="0" y="14808"/>
                </a:lnTo>
                <a:lnTo>
                  <a:pt x="1041" y="28803"/>
                </a:lnTo>
                <a:lnTo>
                  <a:pt x="7137" y="34048"/>
                </a:lnTo>
                <a:lnTo>
                  <a:pt x="80391" y="28575"/>
                </a:lnTo>
                <a:lnTo>
                  <a:pt x="108463" y="28575"/>
                </a:lnTo>
                <a:lnTo>
                  <a:pt x="121920" y="0"/>
                </a:lnTo>
                <a:close/>
              </a:path>
            </a:pathLst>
          </a:custGeom>
          <a:solidFill>
            <a:srgbClr val="000000"/>
          </a:solidFill>
        </p:spPr>
        <p:txBody>
          <a:bodyPr wrap="square" lIns="0" tIns="0" rIns="0" bIns="0" rtlCol="0"/>
          <a:lstStyle/>
          <a:p>
            <a:endParaRPr/>
          </a:p>
        </p:txBody>
      </p:sp>
      <p:sp>
        <p:nvSpPr>
          <p:cNvPr id="35" name="object 35"/>
          <p:cNvSpPr/>
          <p:nvPr/>
        </p:nvSpPr>
        <p:spPr>
          <a:xfrm>
            <a:off x="2427312" y="3050768"/>
            <a:ext cx="2007527" cy="3079864"/>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2484437" y="3199532"/>
            <a:ext cx="1791970" cy="2858770"/>
          </a:xfrm>
          <a:custGeom>
            <a:avLst/>
            <a:gdLst/>
            <a:ahLst/>
            <a:cxnLst/>
            <a:rect l="l" t="t" r="r" b="b"/>
            <a:pathLst>
              <a:path w="1791970" h="2858770">
                <a:moveTo>
                  <a:pt x="0" y="2858367"/>
                </a:moveTo>
                <a:lnTo>
                  <a:pt x="1791598" y="0"/>
                </a:lnTo>
              </a:path>
            </a:pathLst>
          </a:custGeom>
          <a:ln w="25399">
            <a:solidFill>
              <a:srgbClr val="000000"/>
            </a:solidFill>
          </a:ln>
        </p:spPr>
        <p:txBody>
          <a:bodyPr wrap="square" lIns="0" tIns="0" rIns="0" bIns="0" rtlCol="0"/>
          <a:lstStyle/>
          <a:p>
            <a:endParaRPr/>
          </a:p>
        </p:txBody>
      </p:sp>
      <p:sp>
        <p:nvSpPr>
          <p:cNvPr id="37" name="object 37"/>
          <p:cNvSpPr/>
          <p:nvPr/>
        </p:nvSpPr>
        <p:spPr>
          <a:xfrm>
            <a:off x="4183405" y="3178175"/>
            <a:ext cx="106045" cy="122555"/>
          </a:xfrm>
          <a:custGeom>
            <a:avLst/>
            <a:gdLst/>
            <a:ahLst/>
            <a:cxnLst/>
            <a:rect l="l" t="t" r="r" b="b"/>
            <a:pathLst>
              <a:path w="106045" h="122554">
                <a:moveTo>
                  <a:pt x="104660" y="42710"/>
                </a:moveTo>
                <a:lnTo>
                  <a:pt x="79248" y="42710"/>
                </a:lnTo>
                <a:lnTo>
                  <a:pt x="76911" y="116141"/>
                </a:lnTo>
                <a:lnTo>
                  <a:pt x="82410" y="121996"/>
                </a:lnTo>
                <a:lnTo>
                  <a:pt x="96431" y="122440"/>
                </a:lnTo>
                <a:lnTo>
                  <a:pt x="102298" y="116941"/>
                </a:lnTo>
                <a:lnTo>
                  <a:pt x="104660" y="42710"/>
                </a:lnTo>
                <a:close/>
              </a:path>
              <a:path w="106045" h="122554">
                <a:moveTo>
                  <a:pt x="106019" y="0"/>
                </a:moveTo>
                <a:lnTo>
                  <a:pt x="2387" y="54317"/>
                </a:lnTo>
                <a:lnTo>
                  <a:pt x="0" y="62001"/>
                </a:lnTo>
                <a:lnTo>
                  <a:pt x="6515" y="74422"/>
                </a:lnTo>
                <a:lnTo>
                  <a:pt x="14185" y="76822"/>
                </a:lnTo>
                <a:lnTo>
                  <a:pt x="79248" y="42710"/>
                </a:lnTo>
                <a:lnTo>
                  <a:pt x="104660" y="42710"/>
                </a:lnTo>
                <a:lnTo>
                  <a:pt x="106019" y="0"/>
                </a:lnTo>
                <a:close/>
              </a:path>
            </a:pathLst>
          </a:custGeom>
          <a:solidFill>
            <a:srgbClr val="000000"/>
          </a:solidFill>
        </p:spPr>
        <p:txBody>
          <a:bodyPr wrap="square" lIns="0" tIns="0" rIns="0" bIns="0" rtlCol="0"/>
          <a:lstStyle/>
          <a:p>
            <a:endParaRPr/>
          </a:p>
        </p:txBody>
      </p:sp>
      <p:sp>
        <p:nvSpPr>
          <p:cNvPr id="38" name="object 38"/>
          <p:cNvSpPr/>
          <p:nvPr/>
        </p:nvSpPr>
        <p:spPr>
          <a:xfrm>
            <a:off x="2385758" y="3075711"/>
            <a:ext cx="353291" cy="3129737"/>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2444749" y="3225574"/>
            <a:ext cx="145415" cy="2913380"/>
          </a:xfrm>
          <a:custGeom>
            <a:avLst/>
            <a:gdLst/>
            <a:ahLst/>
            <a:cxnLst/>
            <a:rect l="l" t="t" r="r" b="b"/>
            <a:pathLst>
              <a:path w="145414" h="2913379">
                <a:moveTo>
                  <a:pt x="0" y="2913287"/>
                </a:moveTo>
                <a:lnTo>
                  <a:pt x="144799" y="0"/>
                </a:lnTo>
              </a:path>
            </a:pathLst>
          </a:custGeom>
          <a:ln w="25399">
            <a:solidFill>
              <a:srgbClr val="000000"/>
            </a:solidFill>
          </a:ln>
        </p:spPr>
        <p:txBody>
          <a:bodyPr wrap="square" lIns="0" tIns="0" rIns="0" bIns="0" rtlCol="0"/>
          <a:lstStyle/>
          <a:p>
            <a:endParaRPr/>
          </a:p>
        </p:txBody>
      </p:sp>
      <p:sp>
        <p:nvSpPr>
          <p:cNvPr id="40" name="object 40"/>
          <p:cNvSpPr/>
          <p:nvPr/>
        </p:nvSpPr>
        <p:spPr>
          <a:xfrm>
            <a:off x="2526906" y="3200400"/>
            <a:ext cx="118110" cy="118110"/>
          </a:xfrm>
          <a:custGeom>
            <a:avLst/>
            <a:gdLst/>
            <a:ahLst/>
            <a:cxnLst/>
            <a:rect l="l" t="t" r="r" b="b"/>
            <a:pathLst>
              <a:path w="118110" h="118110">
                <a:moveTo>
                  <a:pt x="89997" y="50342"/>
                </a:moveTo>
                <a:lnTo>
                  <a:pt x="61391" y="50342"/>
                </a:lnTo>
                <a:lnTo>
                  <a:pt x="95211" y="115557"/>
                </a:lnTo>
                <a:lnTo>
                  <a:pt x="102869" y="117995"/>
                </a:lnTo>
                <a:lnTo>
                  <a:pt x="115328" y="111531"/>
                </a:lnTo>
                <a:lnTo>
                  <a:pt x="117754" y="103873"/>
                </a:lnTo>
                <a:lnTo>
                  <a:pt x="89997" y="50342"/>
                </a:lnTo>
                <a:close/>
              </a:path>
              <a:path w="118110" h="118110">
                <a:moveTo>
                  <a:pt x="63893" y="0"/>
                </a:moveTo>
                <a:lnTo>
                  <a:pt x="0" y="98018"/>
                </a:lnTo>
                <a:lnTo>
                  <a:pt x="1650" y="105879"/>
                </a:lnTo>
                <a:lnTo>
                  <a:pt x="13398" y="113537"/>
                </a:lnTo>
                <a:lnTo>
                  <a:pt x="21272" y="111887"/>
                </a:lnTo>
                <a:lnTo>
                  <a:pt x="61391" y="50342"/>
                </a:lnTo>
                <a:lnTo>
                  <a:pt x="89997" y="50342"/>
                </a:lnTo>
                <a:lnTo>
                  <a:pt x="63893" y="0"/>
                </a:lnTo>
                <a:close/>
              </a:path>
            </a:pathLst>
          </a:custGeom>
          <a:solidFill>
            <a:srgbClr val="000000"/>
          </a:solidFill>
        </p:spPr>
        <p:txBody>
          <a:bodyPr wrap="square" lIns="0" tIns="0" rIns="0" bIns="0" rtlCol="0"/>
          <a:lstStyle/>
          <a:p>
            <a:endParaRPr/>
          </a:p>
        </p:txBody>
      </p:sp>
      <p:sp>
        <p:nvSpPr>
          <p:cNvPr id="41" name="object 41"/>
          <p:cNvSpPr/>
          <p:nvPr/>
        </p:nvSpPr>
        <p:spPr>
          <a:xfrm>
            <a:off x="2402382" y="2593581"/>
            <a:ext cx="1346657" cy="3649281"/>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2460624" y="2744902"/>
            <a:ext cx="1135380" cy="3427729"/>
          </a:xfrm>
          <a:custGeom>
            <a:avLst/>
            <a:gdLst/>
            <a:ahLst/>
            <a:cxnLst/>
            <a:rect l="l" t="t" r="r" b="b"/>
            <a:pathLst>
              <a:path w="1135379" h="3427729">
                <a:moveTo>
                  <a:pt x="0" y="3427297"/>
                </a:moveTo>
                <a:lnTo>
                  <a:pt x="1135079" y="0"/>
                </a:lnTo>
              </a:path>
            </a:pathLst>
          </a:custGeom>
          <a:ln w="25399">
            <a:solidFill>
              <a:srgbClr val="000000"/>
            </a:solidFill>
          </a:ln>
        </p:spPr>
        <p:txBody>
          <a:bodyPr wrap="square" lIns="0" tIns="0" rIns="0" bIns="0" rtlCol="0"/>
          <a:lstStyle/>
          <a:p>
            <a:endParaRPr/>
          </a:p>
        </p:txBody>
      </p:sp>
      <p:sp>
        <p:nvSpPr>
          <p:cNvPr id="43" name="object 43"/>
          <p:cNvSpPr/>
          <p:nvPr/>
        </p:nvSpPr>
        <p:spPr>
          <a:xfrm>
            <a:off x="3515385" y="2720975"/>
            <a:ext cx="113030" cy="124460"/>
          </a:xfrm>
          <a:custGeom>
            <a:avLst/>
            <a:gdLst/>
            <a:ahLst/>
            <a:cxnLst/>
            <a:rect l="l" t="t" r="r" b="b"/>
            <a:pathLst>
              <a:path w="113029" h="124460">
                <a:moveTo>
                  <a:pt x="98352" y="47853"/>
                </a:moveTo>
                <a:lnTo>
                  <a:pt x="72389" y="47853"/>
                </a:lnTo>
                <a:lnTo>
                  <a:pt x="87579" y="119722"/>
                </a:lnTo>
                <a:lnTo>
                  <a:pt x="94310" y="124117"/>
                </a:lnTo>
                <a:lnTo>
                  <a:pt x="108038" y="121208"/>
                </a:lnTo>
                <a:lnTo>
                  <a:pt x="112433" y="114477"/>
                </a:lnTo>
                <a:lnTo>
                  <a:pt x="98352" y="47853"/>
                </a:lnTo>
                <a:close/>
              </a:path>
              <a:path w="113029" h="124460">
                <a:moveTo>
                  <a:pt x="88239" y="0"/>
                </a:moveTo>
                <a:lnTo>
                  <a:pt x="495" y="77406"/>
                </a:lnTo>
                <a:lnTo>
                  <a:pt x="0" y="85432"/>
                </a:lnTo>
                <a:lnTo>
                  <a:pt x="9283" y="95948"/>
                </a:lnTo>
                <a:lnTo>
                  <a:pt x="17297" y="96456"/>
                </a:lnTo>
                <a:lnTo>
                  <a:pt x="72389" y="47853"/>
                </a:lnTo>
                <a:lnTo>
                  <a:pt x="98352" y="47853"/>
                </a:lnTo>
                <a:lnTo>
                  <a:pt x="88239" y="0"/>
                </a:lnTo>
                <a:close/>
              </a:path>
            </a:pathLst>
          </a:custGeom>
          <a:solidFill>
            <a:srgbClr val="000000"/>
          </a:solidFill>
        </p:spPr>
        <p:txBody>
          <a:bodyPr wrap="square" lIns="0" tIns="0" rIns="0" bIns="0" rtlCol="0"/>
          <a:lstStyle/>
          <a:p>
            <a:endParaRPr/>
          </a:p>
        </p:txBody>
      </p:sp>
      <p:sp>
        <p:nvSpPr>
          <p:cNvPr id="44" name="object 44"/>
          <p:cNvSpPr/>
          <p:nvPr/>
        </p:nvSpPr>
        <p:spPr>
          <a:xfrm>
            <a:off x="2335872" y="6126484"/>
            <a:ext cx="253537" cy="253537"/>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2382837" y="6148387"/>
            <a:ext cx="161924" cy="161924"/>
          </a:xfrm>
          <a:prstGeom prst="rect">
            <a:avLst/>
          </a:prstGeom>
          <a:blipFill>
            <a:blip r:embed="rId5" cstate="print"/>
            <a:stretch>
              <a:fillRect/>
            </a:stretch>
          </a:blipFill>
        </p:spPr>
        <p:txBody>
          <a:bodyPr wrap="square" lIns="0" tIns="0" rIns="0" bIns="0" rtlCol="0"/>
          <a:lstStyle/>
          <a:p>
            <a:endParaRPr/>
          </a:p>
        </p:txBody>
      </p:sp>
      <p:sp>
        <p:nvSpPr>
          <p:cNvPr id="46" name="object 46"/>
          <p:cNvSpPr txBox="1">
            <a:spLocks noGrp="1"/>
          </p:cNvSpPr>
          <p:nvPr>
            <p:ph type="title"/>
          </p:nvPr>
        </p:nvSpPr>
        <p:spPr>
          <a:prstGeom prst="rect">
            <a:avLst/>
          </a:prstGeom>
        </p:spPr>
        <p:txBody>
          <a:bodyPr vert="horz" wrap="square" lIns="0" tIns="0" rIns="0" bIns="0" rtlCol="0">
            <a:spAutoFit/>
          </a:bodyPr>
          <a:lstStyle/>
          <a:p>
            <a:pPr marL="146685">
              <a:lnSpc>
                <a:spcPct val="100000"/>
              </a:lnSpc>
            </a:pPr>
            <a:r>
              <a:rPr sz="3600" spc="-5" dirty="0">
                <a:solidFill>
                  <a:srgbClr val="000090"/>
                </a:solidFill>
              </a:rPr>
              <a:t>Type </a:t>
            </a:r>
            <a:r>
              <a:rPr sz="3600" dirty="0">
                <a:solidFill>
                  <a:srgbClr val="000090"/>
                </a:solidFill>
              </a:rPr>
              <a:t>3 Coupling: Learning</a:t>
            </a:r>
            <a:r>
              <a:rPr sz="3600" spc="-45" dirty="0">
                <a:solidFill>
                  <a:srgbClr val="000090"/>
                </a:solidFill>
              </a:rPr>
              <a:t> </a:t>
            </a:r>
            <a:r>
              <a:rPr sz="3600" spc="-5" dirty="0">
                <a:solidFill>
                  <a:srgbClr val="000090"/>
                </a:solidFill>
              </a:rPr>
              <a:t>Relations</a:t>
            </a:r>
            <a:endParaRPr sz="3600"/>
          </a:p>
        </p:txBody>
      </p:sp>
      <p:sp>
        <p:nvSpPr>
          <p:cNvPr id="47" name="Footer Placeholder 46"/>
          <p:cNvSpPr>
            <a:spLocks noGrp="1"/>
          </p:cNvSpPr>
          <p:nvPr>
            <p:ph type="ftr" sz="quarter" idx="11"/>
          </p:nvPr>
        </p:nvSpPr>
        <p:spPr/>
        <p:txBody>
          <a:bodyPr/>
          <a:lstStyle/>
          <a:p>
            <a:r>
              <a:rPr lang="en-US" smtClean="0"/>
              <a:t>University at Buffalo</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0802" y="46177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a:t>
            </a:r>
            <a:endParaRPr sz="1400">
              <a:latin typeface="Arial"/>
              <a:cs typeface="Arial"/>
            </a:endParaRPr>
          </a:p>
        </p:txBody>
      </p:sp>
      <p:sp>
        <p:nvSpPr>
          <p:cNvPr id="3" name="object 3"/>
          <p:cNvSpPr txBox="1"/>
          <p:nvPr/>
        </p:nvSpPr>
        <p:spPr>
          <a:xfrm>
            <a:off x="6336776" y="2712720"/>
            <a:ext cx="142875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coaches</a:t>
            </a:r>
            <a:r>
              <a:rPr sz="1400" spc="-160" dirty="0">
                <a:latin typeface="Arial"/>
                <a:cs typeface="Arial"/>
              </a:rPr>
              <a:t>T</a:t>
            </a:r>
            <a:r>
              <a:rPr sz="1400" dirty="0">
                <a:latin typeface="Arial"/>
                <a:cs typeface="Arial"/>
              </a:rPr>
              <a:t>eam(c,t)</a:t>
            </a:r>
            <a:endParaRPr sz="1400">
              <a:latin typeface="Arial"/>
              <a:cs typeface="Arial"/>
            </a:endParaRPr>
          </a:p>
        </p:txBody>
      </p:sp>
      <p:sp>
        <p:nvSpPr>
          <p:cNvPr id="4" name="object 4"/>
          <p:cNvSpPr txBox="1"/>
          <p:nvPr/>
        </p:nvSpPr>
        <p:spPr>
          <a:xfrm>
            <a:off x="1788117" y="2788920"/>
            <a:ext cx="1458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playsFor</a:t>
            </a:r>
            <a:r>
              <a:rPr sz="1400" spc="-160" dirty="0">
                <a:latin typeface="Arial"/>
                <a:cs typeface="Arial"/>
              </a:rPr>
              <a:t>T</a:t>
            </a:r>
            <a:r>
              <a:rPr sz="1400" dirty="0">
                <a:latin typeface="Arial"/>
                <a:cs typeface="Arial"/>
              </a:rPr>
              <a:t>eam(a,t)</a:t>
            </a:r>
            <a:endParaRPr sz="1400">
              <a:latin typeface="Arial"/>
              <a:cs typeface="Arial"/>
            </a:endParaRPr>
          </a:p>
        </p:txBody>
      </p:sp>
      <p:sp>
        <p:nvSpPr>
          <p:cNvPr id="5" name="object 5"/>
          <p:cNvSpPr txBox="1"/>
          <p:nvPr/>
        </p:nvSpPr>
        <p:spPr>
          <a:xfrm>
            <a:off x="4314673" y="2865120"/>
            <a:ext cx="158686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teamPlaysSport(t,s)</a:t>
            </a:r>
            <a:endParaRPr sz="1400">
              <a:latin typeface="Arial"/>
              <a:cs typeface="Arial"/>
            </a:endParaRPr>
          </a:p>
        </p:txBody>
      </p:sp>
      <p:sp>
        <p:nvSpPr>
          <p:cNvPr id="6" name="object 6"/>
          <p:cNvSpPr txBox="1"/>
          <p:nvPr/>
        </p:nvSpPr>
        <p:spPr>
          <a:xfrm>
            <a:off x="3049621" y="2331720"/>
            <a:ext cx="12211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playsSport(a,s)</a:t>
            </a:r>
            <a:endParaRPr sz="1400">
              <a:latin typeface="Arial"/>
              <a:cs typeface="Arial"/>
            </a:endParaRPr>
          </a:p>
        </p:txBody>
      </p:sp>
      <p:sp>
        <p:nvSpPr>
          <p:cNvPr id="7" name="object 7"/>
          <p:cNvSpPr/>
          <p:nvPr/>
        </p:nvSpPr>
        <p:spPr>
          <a:xfrm>
            <a:off x="2389911" y="5914506"/>
            <a:ext cx="145473" cy="33250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433637" y="5938837"/>
            <a:ext cx="55563" cy="23812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996742" y="4314309"/>
            <a:ext cx="253537" cy="25353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043237" y="4338637"/>
            <a:ext cx="161925" cy="16192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939337" y="4542909"/>
            <a:ext cx="253537" cy="25353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858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853742" y="4164677"/>
            <a:ext cx="253537" cy="25353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900237" y="4186237"/>
            <a:ext cx="161924" cy="16192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607727" y="4542909"/>
            <a:ext cx="253537" cy="253537"/>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36528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310942" y="4542909"/>
            <a:ext cx="253537" cy="25353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3574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1927818" y="3931920"/>
            <a:ext cx="569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person</a:t>
            </a:r>
            <a:endParaRPr sz="1400">
              <a:latin typeface="Arial"/>
              <a:cs typeface="Arial"/>
            </a:endParaRPr>
          </a:p>
        </p:txBody>
      </p:sp>
      <p:sp>
        <p:nvSpPr>
          <p:cNvPr id="20" name="object 20"/>
          <p:cNvSpPr txBox="1"/>
          <p:nvPr/>
        </p:nvSpPr>
        <p:spPr>
          <a:xfrm>
            <a:off x="2312451" y="6294120"/>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NP1</a:t>
            </a:r>
            <a:endParaRPr sz="1400">
              <a:latin typeface="Arial"/>
              <a:cs typeface="Arial"/>
            </a:endParaRPr>
          </a:p>
        </p:txBody>
      </p:sp>
      <p:sp>
        <p:nvSpPr>
          <p:cNvPr id="21" name="object 21"/>
          <p:cNvSpPr/>
          <p:nvPr/>
        </p:nvSpPr>
        <p:spPr>
          <a:xfrm>
            <a:off x="1093123" y="4231177"/>
            <a:ext cx="864523" cy="494606"/>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1143000" y="4267200"/>
            <a:ext cx="762000" cy="381000"/>
          </a:xfrm>
          <a:custGeom>
            <a:avLst/>
            <a:gdLst/>
            <a:ahLst/>
            <a:cxnLst/>
            <a:rect l="l" t="t" r="r" b="b"/>
            <a:pathLst>
              <a:path w="762000" h="381000">
                <a:moveTo>
                  <a:pt x="761999" y="0"/>
                </a:moveTo>
                <a:lnTo>
                  <a:pt x="0" y="380999"/>
                </a:lnTo>
              </a:path>
            </a:pathLst>
          </a:custGeom>
          <a:ln w="25399">
            <a:solidFill>
              <a:srgbClr val="008F00"/>
            </a:solidFill>
          </a:ln>
        </p:spPr>
        <p:txBody>
          <a:bodyPr wrap="square" lIns="0" tIns="0" rIns="0" bIns="0" rtlCol="0"/>
          <a:lstStyle/>
          <a:p>
            <a:endParaRPr/>
          </a:p>
        </p:txBody>
      </p:sp>
      <p:sp>
        <p:nvSpPr>
          <p:cNvPr id="23" name="object 23"/>
          <p:cNvSpPr/>
          <p:nvPr/>
        </p:nvSpPr>
        <p:spPr>
          <a:xfrm>
            <a:off x="2003361" y="4276899"/>
            <a:ext cx="486294" cy="369916"/>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2057400" y="4311650"/>
            <a:ext cx="381000" cy="260350"/>
          </a:xfrm>
          <a:custGeom>
            <a:avLst/>
            <a:gdLst/>
            <a:ahLst/>
            <a:cxnLst/>
            <a:rect l="l" t="t" r="r" b="b"/>
            <a:pathLst>
              <a:path w="381000" h="260350">
                <a:moveTo>
                  <a:pt x="0" y="0"/>
                </a:moveTo>
                <a:lnTo>
                  <a:pt x="380999" y="260349"/>
                </a:lnTo>
              </a:path>
            </a:pathLst>
          </a:custGeom>
          <a:ln w="25399">
            <a:solidFill>
              <a:srgbClr val="008F00"/>
            </a:solidFill>
          </a:ln>
        </p:spPr>
        <p:txBody>
          <a:bodyPr wrap="square" lIns="0" tIns="0" rIns="0" bIns="0" rtlCol="0"/>
          <a:lstStyle/>
          <a:p>
            <a:endParaRPr/>
          </a:p>
        </p:txBody>
      </p:sp>
      <p:sp>
        <p:nvSpPr>
          <p:cNvPr id="25" name="object 25"/>
          <p:cNvSpPr txBox="1"/>
          <p:nvPr/>
        </p:nvSpPr>
        <p:spPr>
          <a:xfrm>
            <a:off x="713522" y="4160520"/>
            <a:ext cx="559435"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athlete</a:t>
            </a:r>
            <a:endParaRPr sz="1400">
              <a:latin typeface="Arial"/>
              <a:cs typeface="Arial"/>
            </a:endParaRPr>
          </a:p>
        </p:txBody>
      </p:sp>
      <p:sp>
        <p:nvSpPr>
          <p:cNvPr id="26" name="object 26"/>
          <p:cNvSpPr txBox="1"/>
          <p:nvPr/>
        </p:nvSpPr>
        <p:spPr>
          <a:xfrm>
            <a:off x="2483114" y="4617720"/>
            <a:ext cx="50038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a:t>
            </a:r>
            <a:endParaRPr sz="1400">
              <a:latin typeface="Arial"/>
              <a:cs typeface="Arial"/>
            </a:endParaRPr>
          </a:p>
        </p:txBody>
      </p:sp>
      <p:sp>
        <p:nvSpPr>
          <p:cNvPr id="27" name="object 27"/>
          <p:cNvSpPr txBox="1"/>
          <p:nvPr/>
        </p:nvSpPr>
        <p:spPr>
          <a:xfrm>
            <a:off x="2916402" y="40843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sport</a:t>
            </a:r>
            <a:endParaRPr sz="1400">
              <a:latin typeface="Arial"/>
              <a:cs typeface="Arial"/>
            </a:endParaRPr>
          </a:p>
        </p:txBody>
      </p:sp>
      <p:sp>
        <p:nvSpPr>
          <p:cNvPr id="28" name="object 28"/>
          <p:cNvSpPr/>
          <p:nvPr/>
        </p:nvSpPr>
        <p:spPr>
          <a:xfrm>
            <a:off x="2389911" y="4455623"/>
            <a:ext cx="764771" cy="236912"/>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2438400" y="4495800"/>
            <a:ext cx="668655" cy="117475"/>
          </a:xfrm>
          <a:custGeom>
            <a:avLst/>
            <a:gdLst/>
            <a:ahLst/>
            <a:cxnLst/>
            <a:rect l="l" t="t" r="r" b="b"/>
            <a:pathLst>
              <a:path w="668655" h="117475">
                <a:moveTo>
                  <a:pt x="0" y="117474"/>
                </a:moveTo>
                <a:lnTo>
                  <a:pt x="668337" y="0"/>
                </a:lnTo>
              </a:path>
            </a:pathLst>
          </a:custGeom>
          <a:ln w="25399">
            <a:solidFill>
              <a:srgbClr val="FF2600"/>
            </a:solidFill>
          </a:ln>
        </p:spPr>
        <p:txBody>
          <a:bodyPr wrap="square" lIns="0" tIns="0" rIns="0" bIns="0" rtlCol="0"/>
          <a:lstStyle/>
          <a:p>
            <a:endParaRPr/>
          </a:p>
        </p:txBody>
      </p:sp>
      <p:sp>
        <p:nvSpPr>
          <p:cNvPr id="30" name="object 30"/>
          <p:cNvSpPr/>
          <p:nvPr/>
        </p:nvSpPr>
        <p:spPr>
          <a:xfrm>
            <a:off x="2011679" y="4193768"/>
            <a:ext cx="1159625" cy="22860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2057400" y="4232275"/>
            <a:ext cx="1066800" cy="111125"/>
          </a:xfrm>
          <a:custGeom>
            <a:avLst/>
            <a:gdLst/>
            <a:ahLst/>
            <a:cxnLst/>
            <a:rect l="l" t="t" r="r" b="b"/>
            <a:pathLst>
              <a:path w="1066800" h="111125">
                <a:moveTo>
                  <a:pt x="0" y="0"/>
                </a:moveTo>
                <a:lnTo>
                  <a:pt x="1066799" y="111124"/>
                </a:lnTo>
              </a:path>
            </a:pathLst>
          </a:custGeom>
          <a:ln w="25399">
            <a:solidFill>
              <a:srgbClr val="FF2600"/>
            </a:solidFill>
          </a:ln>
        </p:spPr>
        <p:txBody>
          <a:bodyPr wrap="square" lIns="0" tIns="0" rIns="0" bIns="0" rtlCol="0"/>
          <a:lstStyle/>
          <a:p>
            <a:endParaRPr/>
          </a:p>
        </p:txBody>
      </p:sp>
      <p:sp>
        <p:nvSpPr>
          <p:cNvPr id="32" name="object 32"/>
          <p:cNvSpPr/>
          <p:nvPr/>
        </p:nvSpPr>
        <p:spPr>
          <a:xfrm>
            <a:off x="1097280" y="4305992"/>
            <a:ext cx="2074024" cy="419792"/>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1143000" y="4343400"/>
            <a:ext cx="1981200" cy="304800"/>
          </a:xfrm>
          <a:custGeom>
            <a:avLst/>
            <a:gdLst/>
            <a:ahLst/>
            <a:cxnLst/>
            <a:rect l="l" t="t" r="r" b="b"/>
            <a:pathLst>
              <a:path w="1981200" h="304800">
                <a:moveTo>
                  <a:pt x="0" y="304799"/>
                </a:moveTo>
                <a:lnTo>
                  <a:pt x="1981198" y="0"/>
                </a:lnTo>
              </a:path>
            </a:pathLst>
          </a:custGeom>
          <a:ln w="25399">
            <a:solidFill>
              <a:srgbClr val="FF2600"/>
            </a:solidFill>
          </a:ln>
        </p:spPr>
        <p:txBody>
          <a:bodyPr wrap="square" lIns="0" tIns="0" rIns="0" bIns="0" rtlCol="0"/>
          <a:lstStyle/>
          <a:p>
            <a:endParaRPr/>
          </a:p>
        </p:txBody>
      </p:sp>
      <p:sp>
        <p:nvSpPr>
          <p:cNvPr id="34" name="object 34"/>
          <p:cNvSpPr/>
          <p:nvPr/>
        </p:nvSpPr>
        <p:spPr>
          <a:xfrm>
            <a:off x="3150527" y="4380806"/>
            <a:ext cx="540327" cy="344977"/>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3200399" y="4419600"/>
            <a:ext cx="440055" cy="228600"/>
          </a:xfrm>
          <a:custGeom>
            <a:avLst/>
            <a:gdLst/>
            <a:ahLst/>
            <a:cxnLst/>
            <a:rect l="l" t="t" r="r" b="b"/>
            <a:pathLst>
              <a:path w="440054" h="228600">
                <a:moveTo>
                  <a:pt x="0" y="0"/>
                </a:moveTo>
                <a:lnTo>
                  <a:pt x="439737" y="228599"/>
                </a:lnTo>
              </a:path>
            </a:pathLst>
          </a:custGeom>
          <a:ln w="25399">
            <a:solidFill>
              <a:srgbClr val="FF2600"/>
            </a:solidFill>
          </a:ln>
        </p:spPr>
        <p:txBody>
          <a:bodyPr wrap="square" lIns="0" tIns="0" rIns="0" bIns="0" rtlCol="0"/>
          <a:lstStyle/>
          <a:p>
            <a:endParaRPr/>
          </a:p>
        </p:txBody>
      </p:sp>
      <p:sp>
        <p:nvSpPr>
          <p:cNvPr id="36" name="object 36"/>
          <p:cNvSpPr/>
          <p:nvPr/>
        </p:nvSpPr>
        <p:spPr>
          <a:xfrm>
            <a:off x="2468879" y="4609402"/>
            <a:ext cx="1234440" cy="120534"/>
          </a:xfrm>
          <a:prstGeom prst="rect">
            <a:avLst/>
          </a:prstGeom>
          <a:blipFill>
            <a:blip r:embed="rId14" cstate="print"/>
            <a:stretch>
              <a:fillRect/>
            </a:stretch>
          </a:blipFill>
        </p:spPr>
        <p:txBody>
          <a:bodyPr wrap="square" lIns="0" tIns="0" rIns="0" bIns="0" rtlCol="0"/>
          <a:lstStyle/>
          <a:p>
            <a:endParaRPr/>
          </a:p>
        </p:txBody>
      </p:sp>
      <p:sp>
        <p:nvSpPr>
          <p:cNvPr id="37" name="object 37"/>
          <p:cNvSpPr/>
          <p:nvPr/>
        </p:nvSpPr>
        <p:spPr>
          <a:xfrm>
            <a:off x="2514600" y="4648200"/>
            <a:ext cx="1143000" cy="1905"/>
          </a:xfrm>
          <a:custGeom>
            <a:avLst/>
            <a:gdLst/>
            <a:ahLst/>
            <a:cxnLst/>
            <a:rect l="l" t="t" r="r" b="b"/>
            <a:pathLst>
              <a:path w="1143000" h="1904">
                <a:moveTo>
                  <a:pt x="0" y="0"/>
                </a:moveTo>
                <a:lnTo>
                  <a:pt x="1142999" y="1588"/>
                </a:lnTo>
              </a:path>
            </a:pathLst>
          </a:custGeom>
          <a:ln w="25399">
            <a:solidFill>
              <a:srgbClr val="FF2600"/>
            </a:solidFill>
          </a:ln>
        </p:spPr>
        <p:txBody>
          <a:bodyPr wrap="square" lIns="0" tIns="0" rIns="0" bIns="0" rtlCol="0"/>
          <a:lstStyle/>
          <a:p>
            <a:endParaRPr/>
          </a:p>
        </p:txBody>
      </p:sp>
      <p:sp>
        <p:nvSpPr>
          <p:cNvPr id="38" name="object 38"/>
          <p:cNvSpPr/>
          <p:nvPr/>
        </p:nvSpPr>
        <p:spPr>
          <a:xfrm>
            <a:off x="2290152" y="4596930"/>
            <a:ext cx="295102" cy="160851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2438512" y="4749603"/>
            <a:ext cx="6350" cy="1389380"/>
          </a:xfrm>
          <a:custGeom>
            <a:avLst/>
            <a:gdLst/>
            <a:ahLst/>
            <a:cxnLst/>
            <a:rect l="l" t="t" r="r" b="b"/>
            <a:pathLst>
              <a:path w="6350" h="1389379">
                <a:moveTo>
                  <a:pt x="6236" y="1389259"/>
                </a:moveTo>
                <a:lnTo>
                  <a:pt x="0" y="0"/>
                </a:lnTo>
              </a:path>
            </a:pathLst>
          </a:custGeom>
          <a:ln w="25399">
            <a:solidFill>
              <a:srgbClr val="000000"/>
            </a:solidFill>
          </a:ln>
        </p:spPr>
        <p:txBody>
          <a:bodyPr wrap="square" lIns="0" tIns="0" rIns="0" bIns="0" rtlCol="0"/>
          <a:lstStyle/>
          <a:p>
            <a:endParaRPr/>
          </a:p>
        </p:txBody>
      </p:sp>
      <p:sp>
        <p:nvSpPr>
          <p:cNvPr id="40" name="object 40"/>
          <p:cNvSpPr/>
          <p:nvPr/>
        </p:nvSpPr>
        <p:spPr>
          <a:xfrm>
            <a:off x="2379903" y="4724400"/>
            <a:ext cx="118110" cy="116205"/>
          </a:xfrm>
          <a:custGeom>
            <a:avLst/>
            <a:gdLst/>
            <a:ahLst/>
            <a:cxnLst/>
            <a:rect l="l" t="t" r="r" b="b"/>
            <a:pathLst>
              <a:path w="118110" h="116204">
                <a:moveTo>
                  <a:pt x="58496" y="0"/>
                </a:moveTo>
                <a:lnTo>
                  <a:pt x="0" y="101333"/>
                </a:lnTo>
                <a:lnTo>
                  <a:pt x="2082" y="109093"/>
                </a:lnTo>
                <a:lnTo>
                  <a:pt x="14224" y="116103"/>
                </a:lnTo>
                <a:lnTo>
                  <a:pt x="21996" y="114033"/>
                </a:lnTo>
                <a:lnTo>
                  <a:pt x="58724" y="50406"/>
                </a:lnTo>
                <a:lnTo>
                  <a:pt x="88205" y="50406"/>
                </a:lnTo>
                <a:lnTo>
                  <a:pt x="58496" y="0"/>
                </a:lnTo>
                <a:close/>
              </a:path>
              <a:path w="118110" h="116204">
                <a:moveTo>
                  <a:pt x="88205" y="50406"/>
                </a:moveTo>
                <a:lnTo>
                  <a:pt x="58724" y="50406"/>
                </a:lnTo>
                <a:lnTo>
                  <a:pt x="96024" y="113690"/>
                </a:lnTo>
                <a:lnTo>
                  <a:pt x="103809" y="115709"/>
                </a:lnTo>
                <a:lnTo>
                  <a:pt x="115887" y="108585"/>
                </a:lnTo>
                <a:lnTo>
                  <a:pt x="117906" y="100799"/>
                </a:lnTo>
                <a:lnTo>
                  <a:pt x="88205" y="50406"/>
                </a:lnTo>
                <a:close/>
              </a:path>
            </a:pathLst>
          </a:custGeom>
          <a:solidFill>
            <a:srgbClr val="000000"/>
          </a:solidFill>
        </p:spPr>
        <p:txBody>
          <a:bodyPr wrap="square" lIns="0" tIns="0" rIns="0" bIns="0" rtlCol="0"/>
          <a:lstStyle/>
          <a:p>
            <a:endParaRPr/>
          </a:p>
        </p:txBody>
      </p:sp>
      <p:sp>
        <p:nvSpPr>
          <p:cNvPr id="41" name="object 41"/>
          <p:cNvSpPr/>
          <p:nvPr/>
        </p:nvSpPr>
        <p:spPr>
          <a:xfrm>
            <a:off x="2385758" y="4368330"/>
            <a:ext cx="885305" cy="1841271"/>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2444749" y="4519083"/>
            <a:ext cx="671830" cy="1619885"/>
          </a:xfrm>
          <a:custGeom>
            <a:avLst/>
            <a:gdLst/>
            <a:ahLst/>
            <a:cxnLst/>
            <a:rect l="l" t="t" r="r" b="b"/>
            <a:pathLst>
              <a:path w="671830" h="1619885">
                <a:moveTo>
                  <a:pt x="0" y="1619778"/>
                </a:moveTo>
                <a:lnTo>
                  <a:pt x="671386" y="0"/>
                </a:lnTo>
              </a:path>
            </a:pathLst>
          </a:custGeom>
          <a:ln w="25399">
            <a:solidFill>
              <a:srgbClr val="000000"/>
            </a:solidFill>
          </a:ln>
        </p:spPr>
        <p:txBody>
          <a:bodyPr wrap="square" lIns="0" tIns="0" rIns="0" bIns="0" rtlCol="0"/>
          <a:lstStyle/>
          <a:p>
            <a:endParaRPr/>
          </a:p>
        </p:txBody>
      </p:sp>
      <p:sp>
        <p:nvSpPr>
          <p:cNvPr id="43" name="object 43"/>
          <p:cNvSpPr/>
          <p:nvPr/>
        </p:nvSpPr>
        <p:spPr>
          <a:xfrm>
            <a:off x="3031540" y="4495800"/>
            <a:ext cx="110489" cy="124460"/>
          </a:xfrm>
          <a:custGeom>
            <a:avLst/>
            <a:gdLst/>
            <a:ahLst/>
            <a:cxnLst/>
            <a:rect l="l" t="t" r="r" b="b"/>
            <a:pathLst>
              <a:path w="110489" h="124460">
                <a:moveTo>
                  <a:pt x="100577" y="46570"/>
                </a:moveTo>
                <a:lnTo>
                  <a:pt x="74942" y="46570"/>
                </a:lnTo>
                <a:lnTo>
                  <a:pt x="84835" y="119354"/>
                </a:lnTo>
                <a:lnTo>
                  <a:pt x="91236" y="124231"/>
                </a:lnTo>
                <a:lnTo>
                  <a:pt x="105143" y="122339"/>
                </a:lnTo>
                <a:lnTo>
                  <a:pt x="110007" y="115938"/>
                </a:lnTo>
                <a:lnTo>
                  <a:pt x="100577" y="46570"/>
                </a:lnTo>
                <a:close/>
              </a:path>
              <a:path w="110489" h="124460">
                <a:moveTo>
                  <a:pt x="94246" y="0"/>
                </a:moveTo>
                <a:lnTo>
                  <a:pt x="1092" y="70789"/>
                </a:lnTo>
                <a:lnTo>
                  <a:pt x="0" y="78752"/>
                </a:lnTo>
                <a:lnTo>
                  <a:pt x="8483" y="89928"/>
                </a:lnTo>
                <a:lnTo>
                  <a:pt x="16459" y="91008"/>
                </a:lnTo>
                <a:lnTo>
                  <a:pt x="74942" y="46570"/>
                </a:lnTo>
                <a:lnTo>
                  <a:pt x="100577" y="46570"/>
                </a:lnTo>
                <a:lnTo>
                  <a:pt x="94246" y="0"/>
                </a:lnTo>
                <a:close/>
              </a:path>
            </a:pathLst>
          </a:custGeom>
          <a:solidFill>
            <a:srgbClr val="000000"/>
          </a:solidFill>
        </p:spPr>
        <p:txBody>
          <a:bodyPr wrap="square" lIns="0" tIns="0" rIns="0" bIns="0" rtlCol="0"/>
          <a:lstStyle/>
          <a:p>
            <a:endParaRPr/>
          </a:p>
        </p:txBody>
      </p:sp>
      <p:sp>
        <p:nvSpPr>
          <p:cNvPr id="44" name="object 44"/>
          <p:cNvSpPr/>
          <p:nvPr/>
        </p:nvSpPr>
        <p:spPr>
          <a:xfrm>
            <a:off x="2423160" y="4596942"/>
            <a:ext cx="1384071" cy="1616824"/>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2478087" y="4743743"/>
            <a:ext cx="1165225" cy="1395730"/>
          </a:xfrm>
          <a:custGeom>
            <a:avLst/>
            <a:gdLst/>
            <a:ahLst/>
            <a:cxnLst/>
            <a:rect l="l" t="t" r="r" b="b"/>
            <a:pathLst>
              <a:path w="1165225" h="1395729">
                <a:moveTo>
                  <a:pt x="0" y="1395119"/>
                </a:moveTo>
                <a:lnTo>
                  <a:pt x="1164939" y="0"/>
                </a:lnTo>
              </a:path>
            </a:pathLst>
          </a:custGeom>
          <a:ln w="25399">
            <a:solidFill>
              <a:srgbClr val="000000"/>
            </a:solidFill>
          </a:ln>
        </p:spPr>
        <p:txBody>
          <a:bodyPr wrap="square" lIns="0" tIns="0" rIns="0" bIns="0" rtlCol="0"/>
          <a:lstStyle/>
          <a:p>
            <a:endParaRPr/>
          </a:p>
        </p:txBody>
      </p:sp>
      <p:sp>
        <p:nvSpPr>
          <p:cNvPr id="46" name="object 46"/>
          <p:cNvSpPr/>
          <p:nvPr/>
        </p:nvSpPr>
        <p:spPr>
          <a:xfrm>
            <a:off x="3545738" y="4724400"/>
            <a:ext cx="113664" cy="120014"/>
          </a:xfrm>
          <a:custGeom>
            <a:avLst/>
            <a:gdLst/>
            <a:ahLst/>
            <a:cxnLst/>
            <a:rect l="l" t="t" r="r" b="b"/>
            <a:pathLst>
              <a:path w="113664" h="120014">
                <a:moveTo>
                  <a:pt x="106901" y="38696"/>
                </a:moveTo>
                <a:lnTo>
                  <a:pt x="81140" y="38696"/>
                </a:lnTo>
                <a:lnTo>
                  <a:pt x="68884" y="111125"/>
                </a:lnTo>
                <a:lnTo>
                  <a:pt x="73533" y="117678"/>
                </a:lnTo>
                <a:lnTo>
                  <a:pt x="87363" y="120014"/>
                </a:lnTo>
                <a:lnTo>
                  <a:pt x="93929" y="115366"/>
                </a:lnTo>
                <a:lnTo>
                  <a:pt x="106901" y="38696"/>
                </a:lnTo>
                <a:close/>
              </a:path>
              <a:path w="113664" h="120014">
                <a:moveTo>
                  <a:pt x="113449" y="0"/>
                </a:moveTo>
                <a:lnTo>
                  <a:pt x="3416" y="39789"/>
                </a:lnTo>
                <a:lnTo>
                  <a:pt x="0" y="47066"/>
                </a:lnTo>
                <a:lnTo>
                  <a:pt x="4775" y="60261"/>
                </a:lnTo>
                <a:lnTo>
                  <a:pt x="12052" y="63677"/>
                </a:lnTo>
                <a:lnTo>
                  <a:pt x="81140" y="38696"/>
                </a:lnTo>
                <a:lnTo>
                  <a:pt x="106901" y="38696"/>
                </a:lnTo>
                <a:lnTo>
                  <a:pt x="113449" y="0"/>
                </a:lnTo>
                <a:close/>
              </a:path>
            </a:pathLst>
          </a:custGeom>
          <a:solidFill>
            <a:srgbClr val="000000"/>
          </a:solidFill>
        </p:spPr>
        <p:txBody>
          <a:bodyPr wrap="square" lIns="0" tIns="0" rIns="0" bIns="0" rtlCol="0"/>
          <a:lstStyle/>
          <a:p>
            <a:endParaRPr/>
          </a:p>
        </p:txBody>
      </p:sp>
      <p:sp>
        <p:nvSpPr>
          <p:cNvPr id="47" name="object 47"/>
          <p:cNvSpPr/>
          <p:nvPr/>
        </p:nvSpPr>
        <p:spPr>
          <a:xfrm>
            <a:off x="1837105" y="4218698"/>
            <a:ext cx="698268" cy="1990902"/>
          </a:xfrm>
          <a:prstGeom prst="rect">
            <a:avLst/>
          </a:prstGeom>
          <a:blipFill>
            <a:blip r:embed="rId18" cstate="print"/>
            <a:stretch>
              <a:fillRect/>
            </a:stretch>
          </a:blipFill>
        </p:spPr>
        <p:txBody>
          <a:bodyPr wrap="square" lIns="0" tIns="0" rIns="0" bIns="0" rtlCol="0"/>
          <a:lstStyle/>
          <a:p>
            <a:endParaRPr/>
          </a:p>
        </p:txBody>
      </p:sp>
      <p:sp>
        <p:nvSpPr>
          <p:cNvPr id="48" name="object 48"/>
          <p:cNvSpPr/>
          <p:nvPr/>
        </p:nvSpPr>
        <p:spPr>
          <a:xfrm>
            <a:off x="1989490" y="4367693"/>
            <a:ext cx="488950" cy="1771650"/>
          </a:xfrm>
          <a:custGeom>
            <a:avLst/>
            <a:gdLst/>
            <a:ahLst/>
            <a:cxnLst/>
            <a:rect l="l" t="t" r="r" b="b"/>
            <a:pathLst>
              <a:path w="488950" h="1771650">
                <a:moveTo>
                  <a:pt x="488596" y="1771168"/>
                </a:moveTo>
                <a:lnTo>
                  <a:pt x="0" y="0"/>
                </a:lnTo>
              </a:path>
            </a:pathLst>
          </a:custGeom>
          <a:ln w="25399">
            <a:solidFill>
              <a:srgbClr val="000000"/>
            </a:solidFill>
          </a:ln>
        </p:spPr>
        <p:txBody>
          <a:bodyPr wrap="square" lIns="0" tIns="0" rIns="0" bIns="0" rtlCol="0"/>
          <a:lstStyle/>
          <a:p>
            <a:endParaRPr/>
          </a:p>
        </p:txBody>
      </p:sp>
      <p:sp>
        <p:nvSpPr>
          <p:cNvPr id="49" name="object 49"/>
          <p:cNvSpPr/>
          <p:nvPr/>
        </p:nvSpPr>
        <p:spPr>
          <a:xfrm>
            <a:off x="1952828" y="4343400"/>
            <a:ext cx="114300" cy="123825"/>
          </a:xfrm>
          <a:custGeom>
            <a:avLst/>
            <a:gdLst/>
            <a:ahLst/>
            <a:cxnLst/>
            <a:rect l="l" t="t" r="r" b="b"/>
            <a:pathLst>
              <a:path w="114300" h="123825">
                <a:moveTo>
                  <a:pt x="29959" y="0"/>
                </a:moveTo>
                <a:lnTo>
                  <a:pt x="0" y="113106"/>
                </a:lnTo>
                <a:lnTo>
                  <a:pt x="4038" y="120053"/>
                </a:lnTo>
                <a:lnTo>
                  <a:pt x="17602" y="123647"/>
                </a:lnTo>
                <a:lnTo>
                  <a:pt x="24561" y="119608"/>
                </a:lnTo>
                <a:lnTo>
                  <a:pt x="43357" y="48590"/>
                </a:lnTo>
                <a:lnTo>
                  <a:pt x="79711" y="48590"/>
                </a:lnTo>
                <a:lnTo>
                  <a:pt x="29959" y="0"/>
                </a:lnTo>
                <a:close/>
              </a:path>
              <a:path w="114300" h="123825">
                <a:moveTo>
                  <a:pt x="79711" y="48590"/>
                </a:moveTo>
                <a:lnTo>
                  <a:pt x="43357" y="48590"/>
                </a:lnTo>
                <a:lnTo>
                  <a:pt x="95923" y="99923"/>
                </a:lnTo>
                <a:lnTo>
                  <a:pt x="103962" y="99822"/>
                </a:lnTo>
                <a:lnTo>
                  <a:pt x="113766" y="89788"/>
                </a:lnTo>
                <a:lnTo>
                  <a:pt x="113665" y="81749"/>
                </a:lnTo>
                <a:lnTo>
                  <a:pt x="79711" y="48590"/>
                </a:lnTo>
                <a:close/>
              </a:path>
            </a:pathLst>
          </a:custGeom>
          <a:solidFill>
            <a:srgbClr val="000000"/>
          </a:solidFill>
        </p:spPr>
        <p:txBody>
          <a:bodyPr wrap="square" lIns="0" tIns="0" rIns="0" bIns="0" rtlCol="0"/>
          <a:lstStyle/>
          <a:p>
            <a:endParaRPr/>
          </a:p>
        </p:txBody>
      </p:sp>
      <p:sp>
        <p:nvSpPr>
          <p:cNvPr id="50" name="object 50"/>
          <p:cNvSpPr/>
          <p:nvPr/>
        </p:nvSpPr>
        <p:spPr>
          <a:xfrm>
            <a:off x="997526" y="4596942"/>
            <a:ext cx="1533702" cy="1616824"/>
          </a:xfrm>
          <a:prstGeom prst="rect">
            <a:avLst/>
          </a:prstGeom>
          <a:blipFill>
            <a:blip r:embed="rId19" cstate="print"/>
            <a:stretch>
              <a:fillRect/>
            </a:stretch>
          </a:blipFill>
        </p:spPr>
        <p:txBody>
          <a:bodyPr wrap="square" lIns="0" tIns="0" rIns="0" bIns="0" rtlCol="0"/>
          <a:lstStyle/>
          <a:p>
            <a:endParaRPr/>
          </a:p>
        </p:txBody>
      </p:sp>
      <p:sp>
        <p:nvSpPr>
          <p:cNvPr id="51" name="object 51"/>
          <p:cNvSpPr/>
          <p:nvPr/>
        </p:nvSpPr>
        <p:spPr>
          <a:xfrm>
            <a:off x="1160298" y="4742733"/>
            <a:ext cx="1318260" cy="1396365"/>
          </a:xfrm>
          <a:custGeom>
            <a:avLst/>
            <a:gdLst/>
            <a:ahLst/>
            <a:cxnLst/>
            <a:rect l="l" t="t" r="r" b="b"/>
            <a:pathLst>
              <a:path w="1318260" h="1396364">
                <a:moveTo>
                  <a:pt x="1317789" y="1396129"/>
                </a:moveTo>
                <a:lnTo>
                  <a:pt x="0" y="0"/>
                </a:lnTo>
              </a:path>
            </a:pathLst>
          </a:custGeom>
          <a:ln w="25399">
            <a:solidFill>
              <a:srgbClr val="000000"/>
            </a:solidFill>
          </a:ln>
        </p:spPr>
        <p:txBody>
          <a:bodyPr wrap="square" lIns="0" tIns="0" rIns="0" bIns="0" rtlCol="0"/>
          <a:lstStyle/>
          <a:p>
            <a:endParaRPr/>
          </a:p>
        </p:txBody>
      </p:sp>
      <p:sp>
        <p:nvSpPr>
          <p:cNvPr id="52" name="object 52"/>
          <p:cNvSpPr/>
          <p:nvPr/>
        </p:nvSpPr>
        <p:spPr>
          <a:xfrm>
            <a:off x="1143000" y="4724400"/>
            <a:ext cx="116205" cy="118745"/>
          </a:xfrm>
          <a:custGeom>
            <a:avLst/>
            <a:gdLst/>
            <a:ahLst/>
            <a:cxnLst/>
            <a:rect l="l" t="t" r="r" b="b"/>
            <a:pathLst>
              <a:path w="116205" h="118745">
                <a:moveTo>
                  <a:pt x="0" y="0"/>
                </a:moveTo>
                <a:lnTo>
                  <a:pt x="26498" y="113957"/>
                </a:lnTo>
                <a:lnTo>
                  <a:pt x="33323" y="118211"/>
                </a:lnTo>
                <a:lnTo>
                  <a:pt x="46987" y="115036"/>
                </a:lnTo>
                <a:lnTo>
                  <a:pt x="51238" y="108216"/>
                </a:lnTo>
                <a:lnTo>
                  <a:pt x="34601" y="36664"/>
                </a:lnTo>
                <a:lnTo>
                  <a:pt x="114223" y="36664"/>
                </a:lnTo>
                <a:lnTo>
                  <a:pt x="112242" y="33032"/>
                </a:lnTo>
                <a:lnTo>
                  <a:pt x="0" y="0"/>
                </a:lnTo>
                <a:close/>
              </a:path>
              <a:path w="116205" h="118745">
                <a:moveTo>
                  <a:pt x="114223" y="36664"/>
                </a:moveTo>
                <a:lnTo>
                  <a:pt x="34601" y="36664"/>
                </a:lnTo>
                <a:lnTo>
                  <a:pt x="105072" y="57391"/>
                </a:lnTo>
                <a:lnTo>
                  <a:pt x="112132" y="53543"/>
                </a:lnTo>
                <a:lnTo>
                  <a:pt x="116093" y="40093"/>
                </a:lnTo>
                <a:lnTo>
                  <a:pt x="114223" y="36664"/>
                </a:lnTo>
                <a:close/>
              </a:path>
            </a:pathLst>
          </a:custGeom>
          <a:solidFill>
            <a:srgbClr val="000000"/>
          </a:solidFill>
        </p:spPr>
        <p:txBody>
          <a:bodyPr wrap="square" lIns="0" tIns="0" rIns="0" bIns="0" rtlCol="0"/>
          <a:lstStyle/>
          <a:p>
            <a:endParaRPr/>
          </a:p>
        </p:txBody>
      </p:sp>
      <p:sp>
        <p:nvSpPr>
          <p:cNvPr id="53" name="object 53"/>
          <p:cNvSpPr/>
          <p:nvPr/>
        </p:nvSpPr>
        <p:spPr>
          <a:xfrm>
            <a:off x="6808127" y="2942709"/>
            <a:ext cx="253537" cy="253537"/>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6853237" y="2967037"/>
            <a:ext cx="161925" cy="161924"/>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4218711" y="3021677"/>
            <a:ext cx="249382" cy="253537"/>
          </a:xfrm>
          <a:prstGeom prst="rect">
            <a:avLst/>
          </a:prstGeom>
          <a:blipFill>
            <a:blip r:embed="rId20" cstate="print"/>
            <a:stretch>
              <a:fillRect/>
            </a:stretch>
          </a:blipFill>
        </p:spPr>
        <p:txBody>
          <a:bodyPr wrap="square" lIns="0" tIns="0" rIns="0" bIns="0" rtlCol="0"/>
          <a:lstStyle/>
          <a:p>
            <a:endParaRPr/>
          </a:p>
        </p:txBody>
      </p:sp>
      <p:sp>
        <p:nvSpPr>
          <p:cNvPr id="56" name="object 56"/>
          <p:cNvSpPr/>
          <p:nvPr/>
        </p:nvSpPr>
        <p:spPr>
          <a:xfrm>
            <a:off x="4262437" y="3043237"/>
            <a:ext cx="161925" cy="161924"/>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2539542" y="3021677"/>
            <a:ext cx="253537" cy="253537"/>
          </a:xfrm>
          <a:prstGeom prst="rect">
            <a:avLst/>
          </a:prstGeom>
          <a:blipFill>
            <a:blip r:embed="rId6" cstate="print"/>
            <a:stretch>
              <a:fillRect/>
            </a:stretch>
          </a:blipFill>
        </p:spPr>
        <p:txBody>
          <a:bodyPr wrap="square" lIns="0" tIns="0" rIns="0" bIns="0" rtlCol="0"/>
          <a:lstStyle/>
          <a:p>
            <a:endParaRPr/>
          </a:p>
        </p:txBody>
      </p:sp>
      <p:sp>
        <p:nvSpPr>
          <p:cNvPr id="58" name="object 58"/>
          <p:cNvSpPr/>
          <p:nvPr/>
        </p:nvSpPr>
        <p:spPr>
          <a:xfrm>
            <a:off x="2586037" y="3043237"/>
            <a:ext cx="161924" cy="161924"/>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3532911" y="2564477"/>
            <a:ext cx="249382" cy="253537"/>
          </a:xfrm>
          <a:prstGeom prst="rect">
            <a:avLst/>
          </a:prstGeom>
          <a:blipFill>
            <a:blip r:embed="rId20" cstate="print"/>
            <a:stretch>
              <a:fillRect/>
            </a:stretch>
          </a:blipFill>
        </p:spPr>
        <p:txBody>
          <a:bodyPr wrap="square" lIns="0" tIns="0" rIns="0" bIns="0" rtlCol="0"/>
          <a:lstStyle/>
          <a:p>
            <a:endParaRPr/>
          </a:p>
        </p:txBody>
      </p:sp>
      <p:sp>
        <p:nvSpPr>
          <p:cNvPr id="60" name="object 60"/>
          <p:cNvSpPr/>
          <p:nvPr/>
        </p:nvSpPr>
        <p:spPr>
          <a:xfrm>
            <a:off x="3576637" y="2586037"/>
            <a:ext cx="161924" cy="161924"/>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1068185" y="2685021"/>
            <a:ext cx="2589415" cy="1986737"/>
          </a:xfrm>
          <a:prstGeom prst="rect">
            <a:avLst/>
          </a:prstGeom>
          <a:blipFill>
            <a:blip r:embed="rId21" cstate="print"/>
            <a:stretch>
              <a:fillRect/>
            </a:stretch>
          </a:blipFill>
        </p:spPr>
        <p:txBody>
          <a:bodyPr wrap="square" lIns="0" tIns="0" rIns="0" bIns="0" rtlCol="0"/>
          <a:lstStyle/>
          <a:p>
            <a:endParaRPr/>
          </a:p>
        </p:txBody>
      </p:sp>
      <p:sp>
        <p:nvSpPr>
          <p:cNvPr id="62" name="object 62"/>
          <p:cNvSpPr/>
          <p:nvPr/>
        </p:nvSpPr>
        <p:spPr>
          <a:xfrm>
            <a:off x="1120776" y="2720975"/>
            <a:ext cx="2482850" cy="1873250"/>
          </a:xfrm>
          <a:custGeom>
            <a:avLst/>
            <a:gdLst/>
            <a:ahLst/>
            <a:cxnLst/>
            <a:rect l="l" t="t" r="r" b="b"/>
            <a:pathLst>
              <a:path w="2482850" h="1873250">
                <a:moveTo>
                  <a:pt x="2482848" y="0"/>
                </a:moveTo>
                <a:lnTo>
                  <a:pt x="0" y="1873248"/>
                </a:lnTo>
              </a:path>
            </a:pathLst>
          </a:custGeom>
          <a:ln w="25399">
            <a:solidFill>
              <a:srgbClr val="008F00"/>
            </a:solidFill>
          </a:ln>
        </p:spPr>
        <p:txBody>
          <a:bodyPr wrap="square" lIns="0" tIns="0" rIns="0" bIns="0" rtlCol="0"/>
          <a:lstStyle/>
          <a:p>
            <a:endParaRPr/>
          </a:p>
        </p:txBody>
      </p:sp>
      <p:sp>
        <p:nvSpPr>
          <p:cNvPr id="63" name="object 63"/>
          <p:cNvSpPr/>
          <p:nvPr/>
        </p:nvSpPr>
        <p:spPr>
          <a:xfrm>
            <a:off x="1064028" y="3088170"/>
            <a:ext cx="1579422" cy="1579422"/>
          </a:xfrm>
          <a:prstGeom prst="rect">
            <a:avLst/>
          </a:prstGeom>
          <a:blipFill>
            <a:blip r:embed="rId22" cstate="print"/>
            <a:stretch>
              <a:fillRect/>
            </a:stretch>
          </a:blipFill>
        </p:spPr>
        <p:txBody>
          <a:bodyPr wrap="square" lIns="0" tIns="0" rIns="0" bIns="0" rtlCol="0"/>
          <a:lstStyle/>
          <a:p>
            <a:endParaRPr/>
          </a:p>
        </p:txBody>
      </p:sp>
      <p:sp>
        <p:nvSpPr>
          <p:cNvPr id="64" name="object 64"/>
          <p:cNvSpPr/>
          <p:nvPr/>
        </p:nvSpPr>
        <p:spPr>
          <a:xfrm>
            <a:off x="1120781" y="3124200"/>
            <a:ext cx="1470025" cy="1470025"/>
          </a:xfrm>
          <a:custGeom>
            <a:avLst/>
            <a:gdLst/>
            <a:ahLst/>
            <a:cxnLst/>
            <a:rect l="l" t="t" r="r" b="b"/>
            <a:pathLst>
              <a:path w="1470025" h="1470025">
                <a:moveTo>
                  <a:pt x="1470018" y="0"/>
                </a:moveTo>
                <a:lnTo>
                  <a:pt x="0" y="1470018"/>
                </a:lnTo>
              </a:path>
            </a:pathLst>
          </a:custGeom>
          <a:ln w="25399">
            <a:solidFill>
              <a:srgbClr val="008F00"/>
            </a:solidFill>
          </a:ln>
        </p:spPr>
        <p:txBody>
          <a:bodyPr wrap="square" lIns="0" tIns="0" rIns="0" bIns="0" rtlCol="0"/>
          <a:lstStyle/>
          <a:p>
            <a:endParaRPr/>
          </a:p>
        </p:txBody>
      </p:sp>
      <p:sp>
        <p:nvSpPr>
          <p:cNvPr id="65" name="object 65"/>
          <p:cNvSpPr/>
          <p:nvPr/>
        </p:nvSpPr>
        <p:spPr>
          <a:xfrm>
            <a:off x="3682542" y="2630982"/>
            <a:ext cx="3424847" cy="1758137"/>
          </a:xfrm>
          <a:prstGeom prst="rect">
            <a:avLst/>
          </a:prstGeom>
          <a:blipFill>
            <a:blip r:embed="rId23" cstate="print"/>
            <a:stretch>
              <a:fillRect/>
            </a:stretch>
          </a:blipFill>
        </p:spPr>
        <p:txBody>
          <a:bodyPr wrap="square" lIns="0" tIns="0" rIns="0" bIns="0" rtlCol="0"/>
          <a:lstStyle/>
          <a:p>
            <a:endParaRPr/>
          </a:p>
        </p:txBody>
      </p:sp>
      <p:sp>
        <p:nvSpPr>
          <p:cNvPr id="66" name="object 66"/>
          <p:cNvSpPr/>
          <p:nvPr/>
        </p:nvSpPr>
        <p:spPr>
          <a:xfrm>
            <a:off x="3733800" y="2667000"/>
            <a:ext cx="3321050" cy="1644650"/>
          </a:xfrm>
          <a:custGeom>
            <a:avLst/>
            <a:gdLst/>
            <a:ahLst/>
            <a:cxnLst/>
            <a:rect l="l" t="t" r="r" b="b"/>
            <a:pathLst>
              <a:path w="3321050" h="1644650">
                <a:moveTo>
                  <a:pt x="0" y="0"/>
                </a:moveTo>
                <a:lnTo>
                  <a:pt x="3321047" y="1644648"/>
                </a:lnTo>
              </a:path>
            </a:pathLst>
          </a:custGeom>
          <a:ln w="25399">
            <a:solidFill>
              <a:srgbClr val="008F00"/>
            </a:solidFill>
          </a:ln>
        </p:spPr>
        <p:txBody>
          <a:bodyPr wrap="square" lIns="0" tIns="0" rIns="0" bIns="0" rtlCol="0"/>
          <a:lstStyle/>
          <a:p>
            <a:endParaRPr/>
          </a:p>
        </p:txBody>
      </p:sp>
      <p:sp>
        <p:nvSpPr>
          <p:cNvPr id="67" name="object 67"/>
          <p:cNvSpPr/>
          <p:nvPr/>
        </p:nvSpPr>
        <p:spPr>
          <a:xfrm>
            <a:off x="2672537" y="3142208"/>
            <a:ext cx="5070767" cy="1508759"/>
          </a:xfrm>
          <a:prstGeom prst="rect">
            <a:avLst/>
          </a:prstGeom>
          <a:blipFill>
            <a:blip r:embed="rId24" cstate="print"/>
            <a:stretch>
              <a:fillRect/>
            </a:stretch>
          </a:blipFill>
        </p:spPr>
        <p:txBody>
          <a:bodyPr wrap="square" lIns="0" tIns="0" rIns="0" bIns="0" rtlCol="0"/>
          <a:lstStyle/>
          <a:p>
            <a:endParaRPr/>
          </a:p>
        </p:txBody>
      </p:sp>
      <p:sp>
        <p:nvSpPr>
          <p:cNvPr id="68" name="object 68"/>
          <p:cNvSpPr/>
          <p:nvPr/>
        </p:nvSpPr>
        <p:spPr>
          <a:xfrm>
            <a:off x="2720975" y="3178175"/>
            <a:ext cx="4975225" cy="1393825"/>
          </a:xfrm>
          <a:custGeom>
            <a:avLst/>
            <a:gdLst/>
            <a:ahLst/>
            <a:cxnLst/>
            <a:rect l="l" t="t" r="r" b="b"/>
            <a:pathLst>
              <a:path w="4975225" h="1393825">
                <a:moveTo>
                  <a:pt x="0" y="0"/>
                </a:moveTo>
                <a:lnTo>
                  <a:pt x="4975216" y="1393828"/>
                </a:lnTo>
              </a:path>
            </a:pathLst>
          </a:custGeom>
          <a:ln w="25399">
            <a:solidFill>
              <a:srgbClr val="008F00"/>
            </a:solidFill>
          </a:ln>
        </p:spPr>
        <p:txBody>
          <a:bodyPr wrap="square" lIns="0" tIns="0" rIns="0" bIns="0" rtlCol="0"/>
          <a:lstStyle/>
          <a:p>
            <a:endParaRPr/>
          </a:p>
        </p:txBody>
      </p:sp>
      <p:sp>
        <p:nvSpPr>
          <p:cNvPr id="69" name="object 69"/>
          <p:cNvSpPr/>
          <p:nvPr/>
        </p:nvSpPr>
        <p:spPr>
          <a:xfrm>
            <a:off x="3728262" y="3171304"/>
            <a:ext cx="673331" cy="1492135"/>
          </a:xfrm>
          <a:prstGeom prst="rect">
            <a:avLst/>
          </a:prstGeom>
          <a:blipFill>
            <a:blip r:embed="rId25" cstate="print"/>
            <a:stretch>
              <a:fillRect/>
            </a:stretch>
          </a:blipFill>
        </p:spPr>
        <p:txBody>
          <a:bodyPr wrap="square" lIns="0" tIns="0" rIns="0" bIns="0" rtlCol="0"/>
          <a:lstStyle/>
          <a:p>
            <a:endParaRPr/>
          </a:p>
        </p:txBody>
      </p:sp>
      <p:sp>
        <p:nvSpPr>
          <p:cNvPr id="70" name="object 70"/>
          <p:cNvSpPr/>
          <p:nvPr/>
        </p:nvSpPr>
        <p:spPr>
          <a:xfrm>
            <a:off x="3787775" y="3200400"/>
            <a:ext cx="555625" cy="1393825"/>
          </a:xfrm>
          <a:custGeom>
            <a:avLst/>
            <a:gdLst/>
            <a:ahLst/>
            <a:cxnLst/>
            <a:rect l="l" t="t" r="r" b="b"/>
            <a:pathLst>
              <a:path w="555625" h="1393825">
                <a:moveTo>
                  <a:pt x="555624" y="0"/>
                </a:moveTo>
                <a:lnTo>
                  <a:pt x="0" y="1393828"/>
                </a:lnTo>
              </a:path>
            </a:pathLst>
          </a:custGeom>
          <a:ln w="25399">
            <a:solidFill>
              <a:srgbClr val="008F00"/>
            </a:solidFill>
          </a:ln>
        </p:spPr>
        <p:txBody>
          <a:bodyPr wrap="square" lIns="0" tIns="0" rIns="0" bIns="0" rtlCol="0"/>
          <a:lstStyle/>
          <a:p>
            <a:endParaRPr/>
          </a:p>
        </p:txBody>
      </p:sp>
      <p:sp>
        <p:nvSpPr>
          <p:cNvPr id="71" name="object 71"/>
          <p:cNvSpPr/>
          <p:nvPr/>
        </p:nvSpPr>
        <p:spPr>
          <a:xfrm>
            <a:off x="6878777" y="3092335"/>
            <a:ext cx="926868" cy="1575257"/>
          </a:xfrm>
          <a:prstGeom prst="rect">
            <a:avLst/>
          </a:prstGeom>
          <a:blipFill>
            <a:blip r:embed="rId26" cstate="print"/>
            <a:stretch>
              <a:fillRect/>
            </a:stretch>
          </a:blipFill>
        </p:spPr>
        <p:txBody>
          <a:bodyPr wrap="square" lIns="0" tIns="0" rIns="0" bIns="0" rtlCol="0"/>
          <a:lstStyle/>
          <a:p>
            <a:endParaRPr/>
          </a:p>
        </p:txBody>
      </p:sp>
      <p:sp>
        <p:nvSpPr>
          <p:cNvPr id="72" name="object 72"/>
          <p:cNvSpPr/>
          <p:nvPr/>
        </p:nvSpPr>
        <p:spPr>
          <a:xfrm>
            <a:off x="6934200" y="3124200"/>
            <a:ext cx="815975" cy="1470025"/>
          </a:xfrm>
          <a:custGeom>
            <a:avLst/>
            <a:gdLst/>
            <a:ahLst/>
            <a:cxnLst/>
            <a:rect l="l" t="t" r="r" b="b"/>
            <a:pathLst>
              <a:path w="815975" h="1470025">
                <a:moveTo>
                  <a:pt x="0" y="0"/>
                </a:moveTo>
                <a:lnTo>
                  <a:pt x="815974" y="1470018"/>
                </a:lnTo>
              </a:path>
            </a:pathLst>
          </a:custGeom>
          <a:ln w="25399">
            <a:solidFill>
              <a:srgbClr val="008F00"/>
            </a:solidFill>
          </a:ln>
        </p:spPr>
        <p:txBody>
          <a:bodyPr wrap="square" lIns="0" tIns="0" rIns="0" bIns="0" rtlCol="0"/>
          <a:lstStyle/>
          <a:p>
            <a:endParaRPr/>
          </a:p>
        </p:txBody>
      </p:sp>
      <p:sp>
        <p:nvSpPr>
          <p:cNvPr id="73" name="object 73"/>
          <p:cNvSpPr txBox="1"/>
          <p:nvPr/>
        </p:nvSpPr>
        <p:spPr>
          <a:xfrm>
            <a:off x="7793202" y="44653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a:t>
            </a:r>
            <a:endParaRPr sz="1400">
              <a:latin typeface="Arial"/>
              <a:cs typeface="Arial"/>
            </a:endParaRPr>
          </a:p>
        </p:txBody>
      </p:sp>
      <p:sp>
        <p:nvSpPr>
          <p:cNvPr id="74" name="object 74"/>
          <p:cNvSpPr/>
          <p:nvPr/>
        </p:nvSpPr>
        <p:spPr>
          <a:xfrm>
            <a:off x="6276111" y="6143109"/>
            <a:ext cx="249382" cy="253537"/>
          </a:xfrm>
          <a:prstGeom prst="rect">
            <a:avLst/>
          </a:prstGeom>
          <a:blipFill>
            <a:blip r:embed="rId27" cstate="print"/>
            <a:stretch>
              <a:fillRect/>
            </a:stretch>
          </a:blipFill>
        </p:spPr>
        <p:txBody>
          <a:bodyPr wrap="square" lIns="0" tIns="0" rIns="0" bIns="0" rtlCol="0"/>
          <a:lstStyle/>
          <a:p>
            <a:endParaRPr/>
          </a:p>
        </p:txBody>
      </p:sp>
      <p:sp>
        <p:nvSpPr>
          <p:cNvPr id="75" name="object 75"/>
          <p:cNvSpPr/>
          <p:nvPr/>
        </p:nvSpPr>
        <p:spPr>
          <a:xfrm>
            <a:off x="6319837" y="6167437"/>
            <a:ext cx="161925" cy="161924"/>
          </a:xfrm>
          <a:prstGeom prst="rect">
            <a:avLst/>
          </a:prstGeom>
          <a:blipFill>
            <a:blip r:embed="rId5" cstate="print"/>
            <a:stretch>
              <a:fillRect/>
            </a:stretch>
          </a:blipFill>
        </p:spPr>
        <p:txBody>
          <a:bodyPr wrap="square" lIns="0" tIns="0" rIns="0" bIns="0" rtlCol="0"/>
          <a:lstStyle/>
          <a:p>
            <a:endParaRPr/>
          </a:p>
        </p:txBody>
      </p:sp>
      <p:sp>
        <p:nvSpPr>
          <p:cNvPr id="76" name="object 76"/>
          <p:cNvSpPr/>
          <p:nvPr/>
        </p:nvSpPr>
        <p:spPr>
          <a:xfrm>
            <a:off x="6961911" y="4314309"/>
            <a:ext cx="249382" cy="253537"/>
          </a:xfrm>
          <a:prstGeom prst="rect">
            <a:avLst/>
          </a:prstGeom>
          <a:blipFill>
            <a:blip r:embed="rId27" cstate="print"/>
            <a:stretch>
              <a:fillRect/>
            </a:stretch>
          </a:blipFill>
        </p:spPr>
        <p:txBody>
          <a:bodyPr wrap="square" lIns="0" tIns="0" rIns="0" bIns="0" rtlCol="0"/>
          <a:lstStyle/>
          <a:p>
            <a:endParaRPr/>
          </a:p>
        </p:txBody>
      </p:sp>
      <p:sp>
        <p:nvSpPr>
          <p:cNvPr id="77" name="object 77"/>
          <p:cNvSpPr/>
          <p:nvPr/>
        </p:nvSpPr>
        <p:spPr>
          <a:xfrm>
            <a:off x="7005637" y="4338637"/>
            <a:ext cx="161925" cy="161924"/>
          </a:xfrm>
          <a:prstGeom prst="rect">
            <a:avLst/>
          </a:prstGeom>
          <a:blipFill>
            <a:blip r:embed="rId5" cstate="print"/>
            <a:stretch>
              <a:fillRect/>
            </a:stretch>
          </a:blipFill>
        </p:spPr>
        <p:txBody>
          <a:bodyPr wrap="square" lIns="0" tIns="0" rIns="0" bIns="0" rtlCol="0"/>
          <a:lstStyle/>
          <a:p>
            <a:endParaRPr/>
          </a:p>
        </p:txBody>
      </p:sp>
      <p:sp>
        <p:nvSpPr>
          <p:cNvPr id="78" name="object 78"/>
          <p:cNvSpPr/>
          <p:nvPr/>
        </p:nvSpPr>
        <p:spPr>
          <a:xfrm>
            <a:off x="4904511" y="4542909"/>
            <a:ext cx="249382" cy="253537"/>
          </a:xfrm>
          <a:prstGeom prst="rect">
            <a:avLst/>
          </a:prstGeom>
          <a:blipFill>
            <a:blip r:embed="rId27" cstate="print"/>
            <a:stretch>
              <a:fillRect/>
            </a:stretch>
          </a:blipFill>
        </p:spPr>
        <p:txBody>
          <a:bodyPr wrap="square" lIns="0" tIns="0" rIns="0" bIns="0" rtlCol="0"/>
          <a:lstStyle/>
          <a:p>
            <a:endParaRPr/>
          </a:p>
        </p:txBody>
      </p:sp>
      <p:sp>
        <p:nvSpPr>
          <p:cNvPr id="79" name="object 79"/>
          <p:cNvSpPr/>
          <p:nvPr/>
        </p:nvSpPr>
        <p:spPr>
          <a:xfrm>
            <a:off x="49482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80" name="object 80"/>
          <p:cNvSpPr/>
          <p:nvPr/>
        </p:nvSpPr>
        <p:spPr>
          <a:xfrm>
            <a:off x="5818911" y="4164677"/>
            <a:ext cx="249382" cy="253537"/>
          </a:xfrm>
          <a:prstGeom prst="rect">
            <a:avLst/>
          </a:prstGeom>
          <a:blipFill>
            <a:blip r:embed="rId20" cstate="print"/>
            <a:stretch>
              <a:fillRect/>
            </a:stretch>
          </a:blipFill>
        </p:spPr>
        <p:txBody>
          <a:bodyPr wrap="square" lIns="0" tIns="0" rIns="0" bIns="0" rtlCol="0"/>
          <a:lstStyle/>
          <a:p>
            <a:endParaRPr/>
          </a:p>
        </p:txBody>
      </p:sp>
      <p:sp>
        <p:nvSpPr>
          <p:cNvPr id="81" name="object 81"/>
          <p:cNvSpPr/>
          <p:nvPr/>
        </p:nvSpPr>
        <p:spPr>
          <a:xfrm>
            <a:off x="5862637" y="4186237"/>
            <a:ext cx="161924" cy="161924"/>
          </a:xfrm>
          <a:prstGeom prst="rect">
            <a:avLst/>
          </a:prstGeom>
          <a:blipFill>
            <a:blip r:embed="rId5" cstate="print"/>
            <a:stretch>
              <a:fillRect/>
            </a:stretch>
          </a:blipFill>
        </p:spPr>
        <p:txBody>
          <a:bodyPr wrap="square" lIns="0" tIns="0" rIns="0" bIns="0" rtlCol="0"/>
          <a:lstStyle/>
          <a:p>
            <a:endParaRPr/>
          </a:p>
        </p:txBody>
      </p:sp>
      <p:sp>
        <p:nvSpPr>
          <p:cNvPr id="82" name="object 82"/>
          <p:cNvSpPr/>
          <p:nvPr/>
        </p:nvSpPr>
        <p:spPr>
          <a:xfrm>
            <a:off x="7568742" y="4542909"/>
            <a:ext cx="253537" cy="253537"/>
          </a:xfrm>
          <a:prstGeom prst="rect">
            <a:avLst/>
          </a:prstGeom>
          <a:blipFill>
            <a:blip r:embed="rId4" cstate="print"/>
            <a:stretch>
              <a:fillRect/>
            </a:stretch>
          </a:blipFill>
        </p:spPr>
        <p:txBody>
          <a:bodyPr wrap="square" lIns="0" tIns="0" rIns="0" bIns="0" rtlCol="0"/>
          <a:lstStyle/>
          <a:p>
            <a:endParaRPr/>
          </a:p>
        </p:txBody>
      </p:sp>
      <p:sp>
        <p:nvSpPr>
          <p:cNvPr id="83" name="object 83"/>
          <p:cNvSpPr/>
          <p:nvPr/>
        </p:nvSpPr>
        <p:spPr>
          <a:xfrm>
            <a:off x="76152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84" name="object 84"/>
          <p:cNvSpPr/>
          <p:nvPr/>
        </p:nvSpPr>
        <p:spPr>
          <a:xfrm>
            <a:off x="6276111" y="4542909"/>
            <a:ext cx="249382" cy="253537"/>
          </a:xfrm>
          <a:prstGeom prst="rect">
            <a:avLst/>
          </a:prstGeom>
          <a:blipFill>
            <a:blip r:embed="rId27" cstate="print"/>
            <a:stretch>
              <a:fillRect/>
            </a:stretch>
          </a:blipFill>
        </p:spPr>
        <p:txBody>
          <a:bodyPr wrap="square" lIns="0" tIns="0" rIns="0" bIns="0" rtlCol="0"/>
          <a:lstStyle/>
          <a:p>
            <a:endParaRPr/>
          </a:p>
        </p:txBody>
      </p:sp>
      <p:sp>
        <p:nvSpPr>
          <p:cNvPr id="85" name="object 85"/>
          <p:cNvSpPr/>
          <p:nvPr/>
        </p:nvSpPr>
        <p:spPr>
          <a:xfrm>
            <a:off x="6319837" y="4567237"/>
            <a:ext cx="161925" cy="161924"/>
          </a:xfrm>
          <a:prstGeom prst="rect">
            <a:avLst/>
          </a:prstGeom>
          <a:blipFill>
            <a:blip r:embed="rId5" cstate="print"/>
            <a:stretch>
              <a:fillRect/>
            </a:stretch>
          </a:blipFill>
        </p:spPr>
        <p:txBody>
          <a:bodyPr wrap="square" lIns="0" tIns="0" rIns="0" bIns="0" rtlCol="0"/>
          <a:lstStyle/>
          <a:p>
            <a:endParaRPr/>
          </a:p>
        </p:txBody>
      </p:sp>
      <p:sp>
        <p:nvSpPr>
          <p:cNvPr id="86" name="object 86"/>
          <p:cNvSpPr txBox="1"/>
          <p:nvPr/>
        </p:nvSpPr>
        <p:spPr>
          <a:xfrm>
            <a:off x="5280617" y="4084320"/>
            <a:ext cx="569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person</a:t>
            </a:r>
            <a:endParaRPr sz="1400">
              <a:latin typeface="Arial"/>
              <a:cs typeface="Arial"/>
            </a:endParaRPr>
          </a:p>
        </p:txBody>
      </p:sp>
      <p:sp>
        <p:nvSpPr>
          <p:cNvPr id="87" name="object 87"/>
          <p:cNvSpPr txBox="1"/>
          <p:nvPr/>
        </p:nvSpPr>
        <p:spPr>
          <a:xfrm>
            <a:off x="6278026" y="6329045"/>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NP2</a:t>
            </a:r>
            <a:endParaRPr sz="1400">
              <a:latin typeface="Arial"/>
              <a:cs typeface="Arial"/>
            </a:endParaRPr>
          </a:p>
        </p:txBody>
      </p:sp>
      <p:sp>
        <p:nvSpPr>
          <p:cNvPr id="88" name="object 88"/>
          <p:cNvSpPr/>
          <p:nvPr/>
        </p:nvSpPr>
        <p:spPr>
          <a:xfrm>
            <a:off x="5054142" y="4231177"/>
            <a:ext cx="864523" cy="494606"/>
          </a:xfrm>
          <a:prstGeom prst="rect">
            <a:avLst/>
          </a:prstGeom>
          <a:blipFill>
            <a:blip r:embed="rId28" cstate="print"/>
            <a:stretch>
              <a:fillRect/>
            </a:stretch>
          </a:blipFill>
        </p:spPr>
        <p:txBody>
          <a:bodyPr wrap="square" lIns="0" tIns="0" rIns="0" bIns="0" rtlCol="0"/>
          <a:lstStyle/>
          <a:p>
            <a:endParaRPr/>
          </a:p>
        </p:txBody>
      </p:sp>
      <p:sp>
        <p:nvSpPr>
          <p:cNvPr id="89" name="object 89"/>
          <p:cNvSpPr/>
          <p:nvPr/>
        </p:nvSpPr>
        <p:spPr>
          <a:xfrm>
            <a:off x="5105400" y="4267200"/>
            <a:ext cx="762000" cy="381000"/>
          </a:xfrm>
          <a:custGeom>
            <a:avLst/>
            <a:gdLst/>
            <a:ahLst/>
            <a:cxnLst/>
            <a:rect l="l" t="t" r="r" b="b"/>
            <a:pathLst>
              <a:path w="762000" h="381000">
                <a:moveTo>
                  <a:pt x="761999" y="0"/>
                </a:moveTo>
                <a:lnTo>
                  <a:pt x="0" y="380999"/>
                </a:lnTo>
              </a:path>
            </a:pathLst>
          </a:custGeom>
          <a:ln w="25399">
            <a:solidFill>
              <a:srgbClr val="008F00"/>
            </a:solidFill>
          </a:ln>
        </p:spPr>
        <p:txBody>
          <a:bodyPr wrap="square" lIns="0" tIns="0" rIns="0" bIns="0" rtlCol="0"/>
          <a:lstStyle/>
          <a:p>
            <a:endParaRPr/>
          </a:p>
        </p:txBody>
      </p:sp>
      <p:sp>
        <p:nvSpPr>
          <p:cNvPr id="90" name="object 90"/>
          <p:cNvSpPr/>
          <p:nvPr/>
        </p:nvSpPr>
        <p:spPr>
          <a:xfrm>
            <a:off x="5968542" y="4276899"/>
            <a:ext cx="486294" cy="369916"/>
          </a:xfrm>
          <a:prstGeom prst="rect">
            <a:avLst/>
          </a:prstGeom>
          <a:blipFill>
            <a:blip r:embed="rId29" cstate="print"/>
            <a:stretch>
              <a:fillRect/>
            </a:stretch>
          </a:blipFill>
        </p:spPr>
        <p:txBody>
          <a:bodyPr wrap="square" lIns="0" tIns="0" rIns="0" bIns="0" rtlCol="0"/>
          <a:lstStyle/>
          <a:p>
            <a:endParaRPr/>
          </a:p>
        </p:txBody>
      </p:sp>
      <p:sp>
        <p:nvSpPr>
          <p:cNvPr id="91" name="object 91"/>
          <p:cNvSpPr/>
          <p:nvPr/>
        </p:nvSpPr>
        <p:spPr>
          <a:xfrm>
            <a:off x="6019800" y="4311650"/>
            <a:ext cx="381000" cy="260350"/>
          </a:xfrm>
          <a:custGeom>
            <a:avLst/>
            <a:gdLst/>
            <a:ahLst/>
            <a:cxnLst/>
            <a:rect l="l" t="t" r="r" b="b"/>
            <a:pathLst>
              <a:path w="381000" h="260350">
                <a:moveTo>
                  <a:pt x="0" y="0"/>
                </a:moveTo>
                <a:lnTo>
                  <a:pt x="380999" y="260349"/>
                </a:lnTo>
              </a:path>
            </a:pathLst>
          </a:custGeom>
          <a:ln w="25399">
            <a:solidFill>
              <a:srgbClr val="008F00"/>
            </a:solidFill>
          </a:ln>
        </p:spPr>
        <p:txBody>
          <a:bodyPr wrap="square" lIns="0" tIns="0" rIns="0" bIns="0" rtlCol="0"/>
          <a:lstStyle/>
          <a:p>
            <a:endParaRPr/>
          </a:p>
        </p:txBody>
      </p:sp>
      <p:sp>
        <p:nvSpPr>
          <p:cNvPr id="92" name="object 92"/>
          <p:cNvSpPr txBox="1"/>
          <p:nvPr/>
        </p:nvSpPr>
        <p:spPr>
          <a:xfrm>
            <a:off x="4675922" y="4312920"/>
            <a:ext cx="559435"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athlete</a:t>
            </a:r>
            <a:endParaRPr sz="1400">
              <a:latin typeface="Arial"/>
              <a:cs typeface="Arial"/>
            </a:endParaRPr>
          </a:p>
        </p:txBody>
      </p:sp>
      <p:sp>
        <p:nvSpPr>
          <p:cNvPr id="93" name="object 93"/>
          <p:cNvSpPr txBox="1"/>
          <p:nvPr/>
        </p:nvSpPr>
        <p:spPr>
          <a:xfrm>
            <a:off x="6445514" y="4617720"/>
            <a:ext cx="50038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a:t>
            </a:r>
            <a:endParaRPr sz="1400">
              <a:latin typeface="Arial"/>
              <a:cs typeface="Arial"/>
            </a:endParaRPr>
          </a:p>
        </p:txBody>
      </p:sp>
      <p:sp>
        <p:nvSpPr>
          <p:cNvPr id="94" name="object 94"/>
          <p:cNvSpPr txBox="1"/>
          <p:nvPr/>
        </p:nvSpPr>
        <p:spPr>
          <a:xfrm>
            <a:off x="7031202" y="40843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sport</a:t>
            </a:r>
            <a:endParaRPr sz="1400">
              <a:latin typeface="Arial"/>
              <a:cs typeface="Arial"/>
            </a:endParaRPr>
          </a:p>
        </p:txBody>
      </p:sp>
      <p:sp>
        <p:nvSpPr>
          <p:cNvPr id="95" name="object 95"/>
          <p:cNvSpPr/>
          <p:nvPr/>
        </p:nvSpPr>
        <p:spPr>
          <a:xfrm>
            <a:off x="6350927" y="4455623"/>
            <a:ext cx="764771" cy="236912"/>
          </a:xfrm>
          <a:prstGeom prst="rect">
            <a:avLst/>
          </a:prstGeom>
          <a:blipFill>
            <a:blip r:embed="rId30" cstate="print"/>
            <a:stretch>
              <a:fillRect/>
            </a:stretch>
          </a:blipFill>
        </p:spPr>
        <p:txBody>
          <a:bodyPr wrap="square" lIns="0" tIns="0" rIns="0" bIns="0" rtlCol="0"/>
          <a:lstStyle/>
          <a:p>
            <a:endParaRPr/>
          </a:p>
        </p:txBody>
      </p:sp>
      <p:sp>
        <p:nvSpPr>
          <p:cNvPr id="96" name="object 96"/>
          <p:cNvSpPr/>
          <p:nvPr/>
        </p:nvSpPr>
        <p:spPr>
          <a:xfrm>
            <a:off x="6400799" y="4495800"/>
            <a:ext cx="668655" cy="117475"/>
          </a:xfrm>
          <a:custGeom>
            <a:avLst/>
            <a:gdLst/>
            <a:ahLst/>
            <a:cxnLst/>
            <a:rect l="l" t="t" r="r" b="b"/>
            <a:pathLst>
              <a:path w="668654" h="117475">
                <a:moveTo>
                  <a:pt x="0" y="117474"/>
                </a:moveTo>
                <a:lnTo>
                  <a:pt x="668336" y="0"/>
                </a:lnTo>
              </a:path>
            </a:pathLst>
          </a:custGeom>
          <a:ln w="25399">
            <a:solidFill>
              <a:srgbClr val="FF2600"/>
            </a:solidFill>
          </a:ln>
        </p:spPr>
        <p:txBody>
          <a:bodyPr wrap="square" lIns="0" tIns="0" rIns="0" bIns="0" rtlCol="0"/>
          <a:lstStyle/>
          <a:p>
            <a:endParaRPr/>
          </a:p>
        </p:txBody>
      </p:sp>
      <p:sp>
        <p:nvSpPr>
          <p:cNvPr id="97" name="object 97"/>
          <p:cNvSpPr/>
          <p:nvPr/>
        </p:nvSpPr>
        <p:spPr>
          <a:xfrm>
            <a:off x="5972695" y="4193768"/>
            <a:ext cx="1159625" cy="228600"/>
          </a:xfrm>
          <a:prstGeom prst="rect">
            <a:avLst/>
          </a:prstGeom>
          <a:blipFill>
            <a:blip r:embed="rId31" cstate="print"/>
            <a:stretch>
              <a:fillRect/>
            </a:stretch>
          </a:blipFill>
        </p:spPr>
        <p:txBody>
          <a:bodyPr wrap="square" lIns="0" tIns="0" rIns="0" bIns="0" rtlCol="0"/>
          <a:lstStyle/>
          <a:p>
            <a:endParaRPr/>
          </a:p>
        </p:txBody>
      </p:sp>
      <p:sp>
        <p:nvSpPr>
          <p:cNvPr id="98" name="object 98"/>
          <p:cNvSpPr/>
          <p:nvPr/>
        </p:nvSpPr>
        <p:spPr>
          <a:xfrm>
            <a:off x="6019800" y="4232275"/>
            <a:ext cx="1066800" cy="111125"/>
          </a:xfrm>
          <a:custGeom>
            <a:avLst/>
            <a:gdLst/>
            <a:ahLst/>
            <a:cxnLst/>
            <a:rect l="l" t="t" r="r" b="b"/>
            <a:pathLst>
              <a:path w="1066800" h="111125">
                <a:moveTo>
                  <a:pt x="0" y="0"/>
                </a:moveTo>
                <a:lnTo>
                  <a:pt x="1066799" y="111124"/>
                </a:lnTo>
              </a:path>
            </a:pathLst>
          </a:custGeom>
          <a:ln w="25399">
            <a:solidFill>
              <a:srgbClr val="FF2600"/>
            </a:solidFill>
          </a:ln>
        </p:spPr>
        <p:txBody>
          <a:bodyPr wrap="square" lIns="0" tIns="0" rIns="0" bIns="0" rtlCol="0"/>
          <a:lstStyle/>
          <a:p>
            <a:endParaRPr/>
          </a:p>
        </p:txBody>
      </p:sp>
      <p:sp>
        <p:nvSpPr>
          <p:cNvPr id="99" name="object 99"/>
          <p:cNvSpPr/>
          <p:nvPr/>
        </p:nvSpPr>
        <p:spPr>
          <a:xfrm>
            <a:off x="5058295" y="4305992"/>
            <a:ext cx="2074024" cy="419792"/>
          </a:xfrm>
          <a:prstGeom prst="rect">
            <a:avLst/>
          </a:prstGeom>
          <a:blipFill>
            <a:blip r:embed="rId32" cstate="print"/>
            <a:stretch>
              <a:fillRect/>
            </a:stretch>
          </a:blipFill>
        </p:spPr>
        <p:txBody>
          <a:bodyPr wrap="square" lIns="0" tIns="0" rIns="0" bIns="0" rtlCol="0"/>
          <a:lstStyle/>
          <a:p>
            <a:endParaRPr/>
          </a:p>
        </p:txBody>
      </p:sp>
      <p:sp>
        <p:nvSpPr>
          <p:cNvPr id="100" name="object 100"/>
          <p:cNvSpPr/>
          <p:nvPr/>
        </p:nvSpPr>
        <p:spPr>
          <a:xfrm>
            <a:off x="5105400" y="4343400"/>
            <a:ext cx="1981200" cy="304800"/>
          </a:xfrm>
          <a:custGeom>
            <a:avLst/>
            <a:gdLst/>
            <a:ahLst/>
            <a:cxnLst/>
            <a:rect l="l" t="t" r="r" b="b"/>
            <a:pathLst>
              <a:path w="1981200" h="304800">
                <a:moveTo>
                  <a:pt x="0" y="304799"/>
                </a:moveTo>
                <a:lnTo>
                  <a:pt x="1981198" y="0"/>
                </a:lnTo>
              </a:path>
            </a:pathLst>
          </a:custGeom>
          <a:ln w="25399">
            <a:solidFill>
              <a:srgbClr val="FF2600"/>
            </a:solidFill>
          </a:ln>
        </p:spPr>
        <p:txBody>
          <a:bodyPr wrap="square" lIns="0" tIns="0" rIns="0" bIns="0" rtlCol="0"/>
          <a:lstStyle/>
          <a:p>
            <a:endParaRPr/>
          </a:p>
        </p:txBody>
      </p:sp>
      <p:sp>
        <p:nvSpPr>
          <p:cNvPr id="101" name="object 101"/>
          <p:cNvSpPr/>
          <p:nvPr/>
        </p:nvSpPr>
        <p:spPr>
          <a:xfrm>
            <a:off x="7111542" y="4380806"/>
            <a:ext cx="544483" cy="344977"/>
          </a:xfrm>
          <a:prstGeom prst="rect">
            <a:avLst/>
          </a:prstGeom>
          <a:blipFill>
            <a:blip r:embed="rId33" cstate="print"/>
            <a:stretch>
              <a:fillRect/>
            </a:stretch>
          </a:blipFill>
        </p:spPr>
        <p:txBody>
          <a:bodyPr wrap="square" lIns="0" tIns="0" rIns="0" bIns="0" rtlCol="0"/>
          <a:lstStyle/>
          <a:p>
            <a:endParaRPr/>
          </a:p>
        </p:txBody>
      </p:sp>
      <p:sp>
        <p:nvSpPr>
          <p:cNvPr id="102" name="object 102"/>
          <p:cNvSpPr/>
          <p:nvPr/>
        </p:nvSpPr>
        <p:spPr>
          <a:xfrm>
            <a:off x="7162800" y="4419600"/>
            <a:ext cx="440055" cy="228600"/>
          </a:xfrm>
          <a:custGeom>
            <a:avLst/>
            <a:gdLst/>
            <a:ahLst/>
            <a:cxnLst/>
            <a:rect l="l" t="t" r="r" b="b"/>
            <a:pathLst>
              <a:path w="440054" h="228600">
                <a:moveTo>
                  <a:pt x="0" y="0"/>
                </a:moveTo>
                <a:lnTo>
                  <a:pt x="439737" y="228599"/>
                </a:lnTo>
              </a:path>
            </a:pathLst>
          </a:custGeom>
          <a:ln w="25399">
            <a:solidFill>
              <a:srgbClr val="FF2600"/>
            </a:solidFill>
          </a:ln>
        </p:spPr>
        <p:txBody>
          <a:bodyPr wrap="square" lIns="0" tIns="0" rIns="0" bIns="0" rtlCol="0"/>
          <a:lstStyle/>
          <a:p>
            <a:endParaRPr/>
          </a:p>
        </p:txBody>
      </p:sp>
      <p:sp>
        <p:nvSpPr>
          <p:cNvPr id="103" name="object 103"/>
          <p:cNvSpPr/>
          <p:nvPr/>
        </p:nvSpPr>
        <p:spPr>
          <a:xfrm>
            <a:off x="6429895" y="4609402"/>
            <a:ext cx="1234439" cy="120534"/>
          </a:xfrm>
          <a:prstGeom prst="rect">
            <a:avLst/>
          </a:prstGeom>
          <a:blipFill>
            <a:blip r:embed="rId34" cstate="print"/>
            <a:stretch>
              <a:fillRect/>
            </a:stretch>
          </a:blipFill>
        </p:spPr>
        <p:txBody>
          <a:bodyPr wrap="square" lIns="0" tIns="0" rIns="0" bIns="0" rtlCol="0"/>
          <a:lstStyle/>
          <a:p>
            <a:endParaRPr/>
          </a:p>
        </p:txBody>
      </p:sp>
      <p:sp>
        <p:nvSpPr>
          <p:cNvPr id="104" name="object 104"/>
          <p:cNvSpPr/>
          <p:nvPr/>
        </p:nvSpPr>
        <p:spPr>
          <a:xfrm>
            <a:off x="6476999" y="4648200"/>
            <a:ext cx="1143000" cy="1905"/>
          </a:xfrm>
          <a:custGeom>
            <a:avLst/>
            <a:gdLst/>
            <a:ahLst/>
            <a:cxnLst/>
            <a:rect l="l" t="t" r="r" b="b"/>
            <a:pathLst>
              <a:path w="1143000" h="1904">
                <a:moveTo>
                  <a:pt x="0" y="0"/>
                </a:moveTo>
                <a:lnTo>
                  <a:pt x="1142999" y="1588"/>
                </a:lnTo>
              </a:path>
            </a:pathLst>
          </a:custGeom>
          <a:ln w="25399">
            <a:solidFill>
              <a:srgbClr val="FF2600"/>
            </a:solidFill>
          </a:ln>
        </p:spPr>
        <p:txBody>
          <a:bodyPr wrap="square" lIns="0" tIns="0" rIns="0" bIns="0" rtlCol="0"/>
          <a:lstStyle/>
          <a:p>
            <a:endParaRPr/>
          </a:p>
        </p:txBody>
      </p:sp>
      <p:sp>
        <p:nvSpPr>
          <p:cNvPr id="105" name="object 105"/>
          <p:cNvSpPr/>
          <p:nvPr/>
        </p:nvSpPr>
        <p:spPr>
          <a:xfrm>
            <a:off x="6255321" y="4601095"/>
            <a:ext cx="295102" cy="1637601"/>
          </a:xfrm>
          <a:prstGeom prst="rect">
            <a:avLst/>
          </a:prstGeom>
          <a:blipFill>
            <a:blip r:embed="rId35" cstate="print"/>
            <a:stretch>
              <a:fillRect/>
            </a:stretch>
          </a:blipFill>
        </p:spPr>
        <p:txBody>
          <a:bodyPr wrap="square" lIns="0" tIns="0" rIns="0" bIns="0" rtlCol="0"/>
          <a:lstStyle/>
          <a:p>
            <a:endParaRPr/>
          </a:p>
        </p:txBody>
      </p:sp>
      <p:sp>
        <p:nvSpPr>
          <p:cNvPr id="106" name="object 106"/>
          <p:cNvSpPr/>
          <p:nvPr/>
        </p:nvSpPr>
        <p:spPr>
          <a:xfrm>
            <a:off x="6399212" y="4751188"/>
            <a:ext cx="3175" cy="1423035"/>
          </a:xfrm>
          <a:custGeom>
            <a:avLst/>
            <a:gdLst/>
            <a:ahLst/>
            <a:cxnLst/>
            <a:rect l="l" t="t" r="r" b="b"/>
            <a:pathLst>
              <a:path w="3175" h="1423035">
                <a:moveTo>
                  <a:pt x="0" y="1422598"/>
                </a:moveTo>
                <a:lnTo>
                  <a:pt x="3119" y="0"/>
                </a:lnTo>
              </a:path>
            </a:pathLst>
          </a:custGeom>
          <a:ln w="25399">
            <a:solidFill>
              <a:srgbClr val="000000"/>
            </a:solidFill>
          </a:ln>
        </p:spPr>
        <p:txBody>
          <a:bodyPr wrap="square" lIns="0" tIns="0" rIns="0" bIns="0" rtlCol="0"/>
          <a:lstStyle/>
          <a:p>
            <a:endParaRPr/>
          </a:p>
        </p:txBody>
      </p:sp>
      <p:sp>
        <p:nvSpPr>
          <p:cNvPr id="107" name="object 107"/>
          <p:cNvSpPr/>
          <p:nvPr/>
        </p:nvSpPr>
        <p:spPr>
          <a:xfrm>
            <a:off x="6343205" y="4725987"/>
            <a:ext cx="118110" cy="116205"/>
          </a:xfrm>
          <a:custGeom>
            <a:avLst/>
            <a:gdLst/>
            <a:ahLst/>
            <a:cxnLst/>
            <a:rect l="l" t="t" r="r" b="b"/>
            <a:pathLst>
              <a:path w="118110" h="116204">
                <a:moveTo>
                  <a:pt x="88440" y="50406"/>
                </a:moveTo>
                <a:lnTo>
                  <a:pt x="59067" y="50406"/>
                </a:lnTo>
                <a:lnTo>
                  <a:pt x="95948" y="113944"/>
                </a:lnTo>
                <a:lnTo>
                  <a:pt x="103720" y="116001"/>
                </a:lnTo>
                <a:lnTo>
                  <a:pt x="115849" y="108966"/>
                </a:lnTo>
                <a:lnTo>
                  <a:pt x="117919" y="101193"/>
                </a:lnTo>
                <a:lnTo>
                  <a:pt x="88440" y="50406"/>
                </a:lnTo>
                <a:close/>
              </a:path>
              <a:path w="118110" h="116204">
                <a:moveTo>
                  <a:pt x="59182" y="0"/>
                </a:moveTo>
                <a:lnTo>
                  <a:pt x="0" y="100939"/>
                </a:lnTo>
                <a:lnTo>
                  <a:pt x="2032" y="108712"/>
                </a:lnTo>
                <a:lnTo>
                  <a:pt x="14135" y="115811"/>
                </a:lnTo>
                <a:lnTo>
                  <a:pt x="21920" y="113779"/>
                </a:lnTo>
                <a:lnTo>
                  <a:pt x="59067" y="50406"/>
                </a:lnTo>
                <a:lnTo>
                  <a:pt x="88440" y="50406"/>
                </a:lnTo>
                <a:lnTo>
                  <a:pt x="59182" y="0"/>
                </a:lnTo>
                <a:close/>
              </a:path>
            </a:pathLst>
          </a:custGeom>
          <a:solidFill>
            <a:srgbClr val="000000"/>
          </a:solidFill>
        </p:spPr>
        <p:txBody>
          <a:bodyPr wrap="square" lIns="0" tIns="0" rIns="0" bIns="0" rtlCol="0"/>
          <a:lstStyle/>
          <a:p>
            <a:endParaRPr/>
          </a:p>
        </p:txBody>
      </p:sp>
      <p:sp>
        <p:nvSpPr>
          <p:cNvPr id="108" name="object 108"/>
          <p:cNvSpPr/>
          <p:nvPr/>
        </p:nvSpPr>
        <p:spPr>
          <a:xfrm>
            <a:off x="6342608" y="4368342"/>
            <a:ext cx="889462" cy="1874520"/>
          </a:xfrm>
          <a:prstGeom prst="rect">
            <a:avLst/>
          </a:prstGeom>
          <a:blipFill>
            <a:blip r:embed="rId36" cstate="print"/>
            <a:stretch>
              <a:fillRect/>
            </a:stretch>
          </a:blipFill>
        </p:spPr>
        <p:txBody>
          <a:bodyPr wrap="square" lIns="0" tIns="0" rIns="0" bIns="0" rtlCol="0"/>
          <a:lstStyle/>
          <a:p>
            <a:endParaRPr/>
          </a:p>
        </p:txBody>
      </p:sp>
      <p:sp>
        <p:nvSpPr>
          <p:cNvPr id="109" name="object 109"/>
          <p:cNvSpPr/>
          <p:nvPr/>
        </p:nvSpPr>
        <p:spPr>
          <a:xfrm>
            <a:off x="6400799" y="4519131"/>
            <a:ext cx="676275" cy="1653539"/>
          </a:xfrm>
          <a:custGeom>
            <a:avLst/>
            <a:gdLst/>
            <a:ahLst/>
            <a:cxnLst/>
            <a:rect l="l" t="t" r="r" b="b"/>
            <a:pathLst>
              <a:path w="676275" h="1653539">
                <a:moveTo>
                  <a:pt x="0" y="1653068"/>
                </a:moveTo>
                <a:lnTo>
                  <a:pt x="676255" y="0"/>
                </a:lnTo>
              </a:path>
            </a:pathLst>
          </a:custGeom>
          <a:ln w="25399">
            <a:solidFill>
              <a:srgbClr val="000000"/>
            </a:solidFill>
          </a:ln>
        </p:spPr>
        <p:txBody>
          <a:bodyPr wrap="square" lIns="0" tIns="0" rIns="0" bIns="0" rtlCol="0"/>
          <a:lstStyle/>
          <a:p>
            <a:endParaRPr/>
          </a:p>
        </p:txBody>
      </p:sp>
      <p:sp>
        <p:nvSpPr>
          <p:cNvPr id="110" name="object 110"/>
          <p:cNvSpPr/>
          <p:nvPr/>
        </p:nvSpPr>
        <p:spPr>
          <a:xfrm>
            <a:off x="6992721" y="4495800"/>
            <a:ext cx="110489" cy="124460"/>
          </a:xfrm>
          <a:custGeom>
            <a:avLst/>
            <a:gdLst/>
            <a:ahLst/>
            <a:cxnLst/>
            <a:rect l="l" t="t" r="r" b="b"/>
            <a:pathLst>
              <a:path w="110490" h="124460">
                <a:moveTo>
                  <a:pt x="100440" y="46659"/>
                </a:moveTo>
                <a:lnTo>
                  <a:pt x="74790" y="46659"/>
                </a:lnTo>
                <a:lnTo>
                  <a:pt x="85026" y="119405"/>
                </a:lnTo>
                <a:lnTo>
                  <a:pt x="91440" y="124244"/>
                </a:lnTo>
                <a:lnTo>
                  <a:pt x="105333" y="122288"/>
                </a:lnTo>
                <a:lnTo>
                  <a:pt x="110172" y="115862"/>
                </a:lnTo>
                <a:lnTo>
                  <a:pt x="100440" y="46659"/>
                </a:lnTo>
                <a:close/>
              </a:path>
              <a:path w="110490" h="124460">
                <a:moveTo>
                  <a:pt x="93878" y="0"/>
                </a:moveTo>
                <a:lnTo>
                  <a:pt x="1041" y="71221"/>
                </a:lnTo>
                <a:lnTo>
                  <a:pt x="0" y="79184"/>
                </a:lnTo>
                <a:lnTo>
                  <a:pt x="8534" y="90322"/>
                </a:lnTo>
                <a:lnTo>
                  <a:pt x="16510" y="91376"/>
                </a:lnTo>
                <a:lnTo>
                  <a:pt x="74790" y="46659"/>
                </a:lnTo>
                <a:lnTo>
                  <a:pt x="100440" y="46659"/>
                </a:lnTo>
                <a:lnTo>
                  <a:pt x="93878" y="0"/>
                </a:lnTo>
                <a:close/>
              </a:path>
            </a:pathLst>
          </a:custGeom>
          <a:solidFill>
            <a:srgbClr val="000000"/>
          </a:solidFill>
        </p:spPr>
        <p:txBody>
          <a:bodyPr wrap="square" lIns="0" tIns="0" rIns="0" bIns="0" rtlCol="0"/>
          <a:lstStyle/>
          <a:p>
            <a:endParaRPr/>
          </a:p>
        </p:txBody>
      </p:sp>
      <p:sp>
        <p:nvSpPr>
          <p:cNvPr id="111" name="object 111"/>
          <p:cNvSpPr/>
          <p:nvPr/>
        </p:nvSpPr>
        <p:spPr>
          <a:xfrm>
            <a:off x="6346761" y="4596942"/>
            <a:ext cx="1496288" cy="1650072"/>
          </a:xfrm>
          <a:prstGeom prst="rect">
            <a:avLst/>
          </a:prstGeom>
          <a:blipFill>
            <a:blip r:embed="rId37" cstate="print"/>
            <a:stretch>
              <a:fillRect/>
            </a:stretch>
          </a:blipFill>
        </p:spPr>
        <p:txBody>
          <a:bodyPr wrap="square" lIns="0" tIns="0" rIns="0" bIns="0" rtlCol="0"/>
          <a:lstStyle/>
          <a:p>
            <a:endParaRPr/>
          </a:p>
        </p:txBody>
      </p:sp>
      <p:sp>
        <p:nvSpPr>
          <p:cNvPr id="112" name="object 112"/>
          <p:cNvSpPr/>
          <p:nvPr/>
        </p:nvSpPr>
        <p:spPr>
          <a:xfrm>
            <a:off x="6400799" y="4743181"/>
            <a:ext cx="1278890" cy="1429385"/>
          </a:xfrm>
          <a:custGeom>
            <a:avLst/>
            <a:gdLst/>
            <a:ahLst/>
            <a:cxnLst/>
            <a:rect l="l" t="t" r="r" b="b"/>
            <a:pathLst>
              <a:path w="1278890" h="1429385">
                <a:moveTo>
                  <a:pt x="0" y="1429018"/>
                </a:moveTo>
                <a:lnTo>
                  <a:pt x="1278589" y="0"/>
                </a:lnTo>
              </a:path>
            </a:pathLst>
          </a:custGeom>
          <a:ln w="25399">
            <a:solidFill>
              <a:srgbClr val="000000"/>
            </a:solidFill>
          </a:ln>
        </p:spPr>
        <p:txBody>
          <a:bodyPr wrap="square" lIns="0" tIns="0" rIns="0" bIns="0" rtlCol="0"/>
          <a:lstStyle/>
          <a:p>
            <a:endParaRPr/>
          </a:p>
        </p:txBody>
      </p:sp>
      <p:sp>
        <p:nvSpPr>
          <p:cNvPr id="113" name="object 113"/>
          <p:cNvSpPr/>
          <p:nvPr/>
        </p:nvSpPr>
        <p:spPr>
          <a:xfrm>
            <a:off x="7581213" y="4724400"/>
            <a:ext cx="115570" cy="119380"/>
          </a:xfrm>
          <a:custGeom>
            <a:avLst/>
            <a:gdLst/>
            <a:ahLst/>
            <a:cxnLst/>
            <a:rect l="l" t="t" r="r" b="b"/>
            <a:pathLst>
              <a:path w="115570" h="119379">
                <a:moveTo>
                  <a:pt x="107298" y="37566"/>
                </a:moveTo>
                <a:lnTo>
                  <a:pt x="81368" y="37566"/>
                </a:lnTo>
                <a:lnTo>
                  <a:pt x="66649" y="109537"/>
                </a:lnTo>
                <a:lnTo>
                  <a:pt x="71081" y="116243"/>
                </a:lnTo>
                <a:lnTo>
                  <a:pt x="84823" y="119062"/>
                </a:lnTo>
                <a:lnTo>
                  <a:pt x="91528" y="114630"/>
                </a:lnTo>
                <a:lnTo>
                  <a:pt x="107298" y="37566"/>
                </a:lnTo>
                <a:close/>
              </a:path>
              <a:path w="115570" h="119379">
                <a:moveTo>
                  <a:pt x="114985" y="0"/>
                </a:moveTo>
                <a:lnTo>
                  <a:pt x="3657" y="36004"/>
                </a:lnTo>
                <a:lnTo>
                  <a:pt x="0" y="43167"/>
                </a:lnTo>
                <a:lnTo>
                  <a:pt x="4317" y="56514"/>
                </a:lnTo>
                <a:lnTo>
                  <a:pt x="11480" y="60172"/>
                </a:lnTo>
                <a:lnTo>
                  <a:pt x="81368" y="37566"/>
                </a:lnTo>
                <a:lnTo>
                  <a:pt x="107298" y="37566"/>
                </a:lnTo>
                <a:lnTo>
                  <a:pt x="114985" y="0"/>
                </a:lnTo>
                <a:close/>
              </a:path>
            </a:pathLst>
          </a:custGeom>
          <a:solidFill>
            <a:srgbClr val="000000"/>
          </a:solidFill>
        </p:spPr>
        <p:txBody>
          <a:bodyPr wrap="square" lIns="0" tIns="0" rIns="0" bIns="0" rtlCol="0"/>
          <a:lstStyle/>
          <a:p>
            <a:endParaRPr/>
          </a:p>
        </p:txBody>
      </p:sp>
      <p:sp>
        <p:nvSpPr>
          <p:cNvPr id="114" name="object 114"/>
          <p:cNvSpPr/>
          <p:nvPr/>
        </p:nvSpPr>
        <p:spPr>
          <a:xfrm>
            <a:off x="5798121" y="4218711"/>
            <a:ext cx="660862" cy="2024151"/>
          </a:xfrm>
          <a:prstGeom prst="rect">
            <a:avLst/>
          </a:prstGeom>
          <a:blipFill>
            <a:blip r:embed="rId38" cstate="print"/>
            <a:stretch>
              <a:fillRect/>
            </a:stretch>
          </a:blipFill>
        </p:spPr>
        <p:txBody>
          <a:bodyPr wrap="square" lIns="0" tIns="0" rIns="0" bIns="0" rtlCol="0"/>
          <a:lstStyle/>
          <a:p>
            <a:endParaRPr/>
          </a:p>
        </p:txBody>
      </p:sp>
      <p:sp>
        <p:nvSpPr>
          <p:cNvPr id="115" name="object 115"/>
          <p:cNvSpPr/>
          <p:nvPr/>
        </p:nvSpPr>
        <p:spPr>
          <a:xfrm>
            <a:off x="5949713" y="4367851"/>
            <a:ext cx="451484" cy="1804670"/>
          </a:xfrm>
          <a:custGeom>
            <a:avLst/>
            <a:gdLst/>
            <a:ahLst/>
            <a:cxnLst/>
            <a:rect l="l" t="t" r="r" b="b"/>
            <a:pathLst>
              <a:path w="451485" h="1804670">
                <a:moveTo>
                  <a:pt x="451086" y="1804348"/>
                </a:moveTo>
                <a:lnTo>
                  <a:pt x="0" y="0"/>
                </a:lnTo>
              </a:path>
            </a:pathLst>
          </a:custGeom>
          <a:ln w="25399">
            <a:solidFill>
              <a:srgbClr val="000000"/>
            </a:solidFill>
          </a:ln>
        </p:spPr>
        <p:txBody>
          <a:bodyPr wrap="square" lIns="0" tIns="0" rIns="0" bIns="0" rtlCol="0"/>
          <a:lstStyle/>
          <a:p>
            <a:endParaRPr/>
          </a:p>
        </p:txBody>
      </p:sp>
      <p:sp>
        <p:nvSpPr>
          <p:cNvPr id="116" name="object 116"/>
          <p:cNvSpPr/>
          <p:nvPr/>
        </p:nvSpPr>
        <p:spPr>
          <a:xfrm>
            <a:off x="5910910" y="4343400"/>
            <a:ext cx="114935" cy="123825"/>
          </a:xfrm>
          <a:custGeom>
            <a:avLst/>
            <a:gdLst/>
            <a:ahLst/>
            <a:cxnLst/>
            <a:rect l="l" t="t" r="r" b="b"/>
            <a:pathLst>
              <a:path w="114935" h="123825">
                <a:moveTo>
                  <a:pt x="32689" y="0"/>
                </a:moveTo>
                <a:lnTo>
                  <a:pt x="0" y="112344"/>
                </a:lnTo>
                <a:lnTo>
                  <a:pt x="3873" y="119392"/>
                </a:lnTo>
                <a:lnTo>
                  <a:pt x="17348" y="123316"/>
                </a:lnTo>
                <a:lnTo>
                  <a:pt x="24396" y="119443"/>
                </a:lnTo>
                <a:lnTo>
                  <a:pt x="44919" y="48907"/>
                </a:lnTo>
                <a:lnTo>
                  <a:pt x="80403" y="48907"/>
                </a:lnTo>
                <a:lnTo>
                  <a:pt x="32689" y="0"/>
                </a:lnTo>
                <a:close/>
              </a:path>
              <a:path w="114935" h="123825">
                <a:moveTo>
                  <a:pt x="80403" y="48907"/>
                </a:moveTo>
                <a:lnTo>
                  <a:pt x="44919" y="48907"/>
                </a:lnTo>
                <a:lnTo>
                  <a:pt x="96215" y="101485"/>
                </a:lnTo>
                <a:lnTo>
                  <a:pt x="104254" y="101587"/>
                </a:lnTo>
                <a:lnTo>
                  <a:pt x="114300" y="91795"/>
                </a:lnTo>
                <a:lnTo>
                  <a:pt x="114388" y="83743"/>
                </a:lnTo>
                <a:lnTo>
                  <a:pt x="80403" y="48907"/>
                </a:lnTo>
                <a:close/>
              </a:path>
            </a:pathLst>
          </a:custGeom>
          <a:solidFill>
            <a:srgbClr val="000000"/>
          </a:solidFill>
        </p:spPr>
        <p:txBody>
          <a:bodyPr wrap="square" lIns="0" tIns="0" rIns="0" bIns="0" rtlCol="0"/>
          <a:lstStyle/>
          <a:p>
            <a:endParaRPr/>
          </a:p>
        </p:txBody>
      </p:sp>
      <p:sp>
        <p:nvSpPr>
          <p:cNvPr id="117" name="object 117"/>
          <p:cNvSpPr/>
          <p:nvPr/>
        </p:nvSpPr>
        <p:spPr>
          <a:xfrm>
            <a:off x="4958537" y="4522127"/>
            <a:ext cx="1496288" cy="1724888"/>
          </a:xfrm>
          <a:prstGeom prst="rect">
            <a:avLst/>
          </a:prstGeom>
          <a:blipFill>
            <a:blip r:embed="rId39" cstate="print"/>
            <a:stretch>
              <a:fillRect/>
            </a:stretch>
          </a:blipFill>
        </p:spPr>
        <p:txBody>
          <a:bodyPr wrap="square" lIns="0" tIns="0" rIns="0" bIns="0" rtlCol="0"/>
          <a:lstStyle/>
          <a:p>
            <a:endParaRPr/>
          </a:p>
        </p:txBody>
      </p:sp>
      <p:sp>
        <p:nvSpPr>
          <p:cNvPr id="118" name="object 118"/>
          <p:cNvSpPr/>
          <p:nvPr/>
        </p:nvSpPr>
        <p:spPr>
          <a:xfrm>
            <a:off x="5121721" y="4667401"/>
            <a:ext cx="1279525" cy="1504950"/>
          </a:xfrm>
          <a:custGeom>
            <a:avLst/>
            <a:gdLst/>
            <a:ahLst/>
            <a:cxnLst/>
            <a:rect l="l" t="t" r="r" b="b"/>
            <a:pathLst>
              <a:path w="1279525" h="1504950">
                <a:moveTo>
                  <a:pt x="1279078" y="1504798"/>
                </a:moveTo>
                <a:lnTo>
                  <a:pt x="0" y="0"/>
                </a:lnTo>
              </a:path>
            </a:pathLst>
          </a:custGeom>
          <a:ln w="25399">
            <a:solidFill>
              <a:srgbClr val="000000"/>
            </a:solidFill>
          </a:ln>
        </p:spPr>
        <p:txBody>
          <a:bodyPr wrap="square" lIns="0" tIns="0" rIns="0" bIns="0" rtlCol="0"/>
          <a:lstStyle/>
          <a:p>
            <a:endParaRPr/>
          </a:p>
        </p:txBody>
      </p:sp>
      <p:sp>
        <p:nvSpPr>
          <p:cNvPr id="119" name="object 119"/>
          <p:cNvSpPr/>
          <p:nvPr/>
        </p:nvSpPr>
        <p:spPr>
          <a:xfrm>
            <a:off x="5105400" y="4648200"/>
            <a:ext cx="114300" cy="120014"/>
          </a:xfrm>
          <a:custGeom>
            <a:avLst/>
            <a:gdLst/>
            <a:ahLst/>
            <a:cxnLst/>
            <a:rect l="l" t="t" r="r" b="b"/>
            <a:pathLst>
              <a:path w="114300" h="120014">
                <a:moveTo>
                  <a:pt x="0" y="0"/>
                </a:moveTo>
                <a:lnTo>
                  <a:pt x="20535" y="115188"/>
                </a:lnTo>
                <a:lnTo>
                  <a:pt x="27127" y="119786"/>
                </a:lnTo>
                <a:lnTo>
                  <a:pt x="40944" y="117322"/>
                </a:lnTo>
                <a:lnTo>
                  <a:pt x="45542" y="110731"/>
                </a:lnTo>
                <a:lnTo>
                  <a:pt x="32651" y="38404"/>
                </a:lnTo>
                <a:lnTo>
                  <a:pt x="109184" y="38404"/>
                </a:lnTo>
                <a:lnTo>
                  <a:pt x="0" y="0"/>
                </a:lnTo>
                <a:close/>
              </a:path>
              <a:path w="114300" h="120014">
                <a:moveTo>
                  <a:pt x="109184" y="38404"/>
                </a:moveTo>
                <a:lnTo>
                  <a:pt x="32651" y="38404"/>
                </a:lnTo>
                <a:lnTo>
                  <a:pt x="101942" y="62788"/>
                </a:lnTo>
                <a:lnTo>
                  <a:pt x="109194" y="59308"/>
                </a:lnTo>
                <a:lnTo>
                  <a:pt x="113855" y="46075"/>
                </a:lnTo>
                <a:lnTo>
                  <a:pt x="110375" y="38823"/>
                </a:lnTo>
                <a:lnTo>
                  <a:pt x="109184" y="38404"/>
                </a:lnTo>
                <a:close/>
              </a:path>
            </a:pathLst>
          </a:custGeom>
          <a:solidFill>
            <a:srgbClr val="000000"/>
          </a:solidFill>
        </p:spPr>
        <p:txBody>
          <a:bodyPr wrap="square" lIns="0" tIns="0" rIns="0" bIns="0" rtlCol="0"/>
          <a:lstStyle/>
          <a:p>
            <a:endParaRPr/>
          </a:p>
        </p:txBody>
      </p:sp>
      <p:sp>
        <p:nvSpPr>
          <p:cNvPr id="120" name="object 120"/>
          <p:cNvSpPr/>
          <p:nvPr/>
        </p:nvSpPr>
        <p:spPr>
          <a:xfrm>
            <a:off x="2464727" y="3063239"/>
            <a:ext cx="4463935" cy="1587728"/>
          </a:xfrm>
          <a:prstGeom prst="rect">
            <a:avLst/>
          </a:prstGeom>
          <a:blipFill>
            <a:blip r:embed="rId40" cstate="print"/>
            <a:stretch>
              <a:fillRect/>
            </a:stretch>
          </a:blipFill>
        </p:spPr>
        <p:txBody>
          <a:bodyPr wrap="square" lIns="0" tIns="0" rIns="0" bIns="0" rtlCol="0"/>
          <a:lstStyle/>
          <a:p>
            <a:endParaRPr/>
          </a:p>
        </p:txBody>
      </p:sp>
      <p:sp>
        <p:nvSpPr>
          <p:cNvPr id="121" name="object 121"/>
          <p:cNvSpPr/>
          <p:nvPr/>
        </p:nvSpPr>
        <p:spPr>
          <a:xfrm>
            <a:off x="2514608" y="3101975"/>
            <a:ext cx="4365625" cy="1470025"/>
          </a:xfrm>
          <a:custGeom>
            <a:avLst/>
            <a:gdLst/>
            <a:ahLst/>
            <a:cxnLst/>
            <a:rect l="l" t="t" r="r" b="b"/>
            <a:pathLst>
              <a:path w="4365625" h="1470025">
                <a:moveTo>
                  <a:pt x="4365616" y="0"/>
                </a:moveTo>
                <a:lnTo>
                  <a:pt x="0" y="1470018"/>
                </a:lnTo>
              </a:path>
            </a:pathLst>
          </a:custGeom>
          <a:ln w="25399">
            <a:solidFill>
              <a:srgbClr val="008F00"/>
            </a:solidFill>
          </a:ln>
        </p:spPr>
        <p:txBody>
          <a:bodyPr wrap="square" lIns="0" tIns="0" rIns="0" bIns="0" rtlCol="0"/>
          <a:lstStyle/>
          <a:p>
            <a:endParaRPr/>
          </a:p>
        </p:txBody>
      </p:sp>
      <p:sp>
        <p:nvSpPr>
          <p:cNvPr id="122" name="object 122"/>
          <p:cNvSpPr/>
          <p:nvPr/>
        </p:nvSpPr>
        <p:spPr>
          <a:xfrm>
            <a:off x="4347552" y="3142221"/>
            <a:ext cx="2734881" cy="1300937"/>
          </a:xfrm>
          <a:prstGeom prst="rect">
            <a:avLst/>
          </a:prstGeom>
          <a:blipFill>
            <a:blip r:embed="rId41" cstate="print"/>
            <a:stretch>
              <a:fillRect/>
            </a:stretch>
          </a:blipFill>
        </p:spPr>
        <p:txBody>
          <a:bodyPr wrap="square" lIns="0" tIns="0" rIns="0" bIns="0" rtlCol="0"/>
          <a:lstStyle/>
          <a:p>
            <a:endParaRPr/>
          </a:p>
        </p:txBody>
      </p:sp>
      <p:sp>
        <p:nvSpPr>
          <p:cNvPr id="123" name="object 123"/>
          <p:cNvSpPr/>
          <p:nvPr/>
        </p:nvSpPr>
        <p:spPr>
          <a:xfrm>
            <a:off x="4397375" y="3178175"/>
            <a:ext cx="2635250" cy="1187450"/>
          </a:xfrm>
          <a:custGeom>
            <a:avLst/>
            <a:gdLst/>
            <a:ahLst/>
            <a:cxnLst/>
            <a:rect l="l" t="t" r="r" b="b"/>
            <a:pathLst>
              <a:path w="2635250" h="1187450">
                <a:moveTo>
                  <a:pt x="0" y="0"/>
                </a:moveTo>
                <a:lnTo>
                  <a:pt x="2635248" y="1187448"/>
                </a:lnTo>
              </a:path>
            </a:pathLst>
          </a:custGeom>
          <a:ln w="25399">
            <a:solidFill>
              <a:srgbClr val="008F00"/>
            </a:solidFill>
          </a:ln>
        </p:spPr>
        <p:txBody>
          <a:bodyPr wrap="square" lIns="0" tIns="0" rIns="0" bIns="0" rtlCol="0"/>
          <a:lstStyle/>
          <a:p>
            <a:endParaRPr/>
          </a:p>
        </p:txBody>
      </p:sp>
      <p:sp>
        <p:nvSpPr>
          <p:cNvPr id="124" name="object 124"/>
          <p:cNvSpPr/>
          <p:nvPr/>
        </p:nvSpPr>
        <p:spPr>
          <a:xfrm>
            <a:off x="6342608" y="2996730"/>
            <a:ext cx="739832" cy="3241967"/>
          </a:xfrm>
          <a:prstGeom prst="rect">
            <a:avLst/>
          </a:prstGeom>
          <a:blipFill>
            <a:blip r:embed="rId42" cstate="print"/>
            <a:stretch>
              <a:fillRect/>
            </a:stretch>
          </a:blipFill>
        </p:spPr>
        <p:txBody>
          <a:bodyPr wrap="square" lIns="0" tIns="0" rIns="0" bIns="0" rtlCol="0"/>
          <a:lstStyle/>
          <a:p>
            <a:endParaRPr/>
          </a:p>
        </p:txBody>
      </p:sp>
      <p:sp>
        <p:nvSpPr>
          <p:cNvPr id="125" name="object 125"/>
          <p:cNvSpPr/>
          <p:nvPr/>
        </p:nvSpPr>
        <p:spPr>
          <a:xfrm>
            <a:off x="6400799" y="3149032"/>
            <a:ext cx="529590" cy="3023235"/>
          </a:xfrm>
          <a:custGeom>
            <a:avLst/>
            <a:gdLst/>
            <a:ahLst/>
            <a:cxnLst/>
            <a:rect l="l" t="t" r="r" b="b"/>
            <a:pathLst>
              <a:path w="529590" h="3023235">
                <a:moveTo>
                  <a:pt x="0" y="3023167"/>
                </a:moveTo>
                <a:lnTo>
                  <a:pt x="529054" y="0"/>
                </a:lnTo>
              </a:path>
            </a:pathLst>
          </a:custGeom>
          <a:ln w="25399">
            <a:solidFill>
              <a:srgbClr val="000000"/>
            </a:solidFill>
          </a:ln>
        </p:spPr>
        <p:txBody>
          <a:bodyPr wrap="square" lIns="0" tIns="0" rIns="0" bIns="0" rtlCol="0"/>
          <a:lstStyle/>
          <a:p>
            <a:endParaRPr/>
          </a:p>
        </p:txBody>
      </p:sp>
      <p:sp>
        <p:nvSpPr>
          <p:cNvPr id="126" name="object 126"/>
          <p:cNvSpPr/>
          <p:nvPr/>
        </p:nvSpPr>
        <p:spPr>
          <a:xfrm>
            <a:off x="6858711" y="3124200"/>
            <a:ext cx="116205" cy="121920"/>
          </a:xfrm>
          <a:custGeom>
            <a:avLst/>
            <a:gdLst/>
            <a:ahLst/>
            <a:cxnLst/>
            <a:rect l="l" t="t" r="r" b="b"/>
            <a:pathLst>
              <a:path w="116204" h="121919">
                <a:moveTo>
                  <a:pt x="93888" y="49657"/>
                </a:moveTo>
                <a:lnTo>
                  <a:pt x="66801" y="49657"/>
                </a:lnTo>
                <a:lnTo>
                  <a:pt x="92316" y="118541"/>
                </a:lnTo>
                <a:lnTo>
                  <a:pt x="99631" y="121894"/>
                </a:lnTo>
                <a:lnTo>
                  <a:pt x="112775" y="117017"/>
                </a:lnTo>
                <a:lnTo>
                  <a:pt x="116141" y="109715"/>
                </a:lnTo>
                <a:lnTo>
                  <a:pt x="93888" y="49657"/>
                </a:lnTo>
                <a:close/>
              </a:path>
              <a:path w="116204" h="121919">
                <a:moveTo>
                  <a:pt x="75488" y="0"/>
                </a:moveTo>
                <a:lnTo>
                  <a:pt x="0" y="89395"/>
                </a:lnTo>
                <a:lnTo>
                  <a:pt x="673" y="97409"/>
                </a:lnTo>
                <a:lnTo>
                  <a:pt x="11391" y="106451"/>
                </a:lnTo>
                <a:lnTo>
                  <a:pt x="19405" y="105778"/>
                </a:lnTo>
                <a:lnTo>
                  <a:pt x="66801" y="49657"/>
                </a:lnTo>
                <a:lnTo>
                  <a:pt x="93888" y="49657"/>
                </a:lnTo>
                <a:lnTo>
                  <a:pt x="75488" y="0"/>
                </a:lnTo>
                <a:close/>
              </a:path>
            </a:pathLst>
          </a:custGeom>
          <a:solidFill>
            <a:srgbClr val="000000"/>
          </a:solidFill>
        </p:spPr>
        <p:txBody>
          <a:bodyPr wrap="square" lIns="0" tIns="0" rIns="0" bIns="0" rtlCol="0"/>
          <a:lstStyle/>
          <a:p>
            <a:endParaRPr/>
          </a:p>
        </p:txBody>
      </p:sp>
      <p:sp>
        <p:nvSpPr>
          <p:cNvPr id="127" name="object 127"/>
          <p:cNvSpPr/>
          <p:nvPr/>
        </p:nvSpPr>
        <p:spPr>
          <a:xfrm>
            <a:off x="4251959" y="3050768"/>
            <a:ext cx="2261057" cy="3217024"/>
          </a:xfrm>
          <a:prstGeom prst="rect">
            <a:avLst/>
          </a:prstGeom>
          <a:blipFill>
            <a:blip r:embed="rId43" cstate="print"/>
            <a:stretch>
              <a:fillRect/>
            </a:stretch>
          </a:blipFill>
        </p:spPr>
        <p:txBody>
          <a:bodyPr wrap="square" lIns="0" tIns="0" rIns="0" bIns="0" rtlCol="0"/>
          <a:lstStyle/>
          <a:p>
            <a:endParaRPr/>
          </a:p>
        </p:txBody>
      </p:sp>
      <p:sp>
        <p:nvSpPr>
          <p:cNvPr id="128" name="object 128"/>
          <p:cNvSpPr/>
          <p:nvPr/>
        </p:nvSpPr>
        <p:spPr>
          <a:xfrm>
            <a:off x="4411576" y="3198997"/>
            <a:ext cx="2043430" cy="2995930"/>
          </a:xfrm>
          <a:custGeom>
            <a:avLst/>
            <a:gdLst/>
            <a:ahLst/>
            <a:cxnLst/>
            <a:rect l="l" t="t" r="r" b="b"/>
            <a:pathLst>
              <a:path w="2043429" h="2995929">
                <a:moveTo>
                  <a:pt x="2043198" y="2995427"/>
                </a:moveTo>
                <a:lnTo>
                  <a:pt x="0" y="0"/>
                </a:lnTo>
              </a:path>
            </a:pathLst>
          </a:custGeom>
          <a:ln w="25399">
            <a:solidFill>
              <a:srgbClr val="000000"/>
            </a:solidFill>
          </a:ln>
        </p:spPr>
        <p:txBody>
          <a:bodyPr wrap="square" lIns="0" tIns="0" rIns="0" bIns="0" rtlCol="0"/>
          <a:lstStyle/>
          <a:p>
            <a:endParaRPr/>
          </a:p>
        </p:txBody>
      </p:sp>
      <p:sp>
        <p:nvSpPr>
          <p:cNvPr id="129" name="object 129"/>
          <p:cNvSpPr/>
          <p:nvPr/>
        </p:nvSpPr>
        <p:spPr>
          <a:xfrm>
            <a:off x="4397375" y="3178175"/>
            <a:ext cx="108585" cy="122555"/>
          </a:xfrm>
          <a:custGeom>
            <a:avLst/>
            <a:gdLst/>
            <a:ahLst/>
            <a:cxnLst/>
            <a:rect l="l" t="t" r="r" b="b"/>
            <a:pathLst>
              <a:path w="108585" h="122554">
                <a:moveTo>
                  <a:pt x="0" y="0"/>
                </a:moveTo>
                <a:lnTo>
                  <a:pt x="8242" y="116712"/>
                </a:lnTo>
                <a:lnTo>
                  <a:pt x="14312" y="121983"/>
                </a:lnTo>
                <a:lnTo>
                  <a:pt x="28308" y="120992"/>
                </a:lnTo>
                <a:lnTo>
                  <a:pt x="33578" y="114922"/>
                </a:lnTo>
                <a:lnTo>
                  <a:pt x="28409" y="41643"/>
                </a:lnTo>
                <a:lnTo>
                  <a:pt x="87526" y="41643"/>
                </a:lnTo>
                <a:lnTo>
                  <a:pt x="0" y="0"/>
                </a:lnTo>
                <a:close/>
              </a:path>
              <a:path w="108585" h="122554">
                <a:moveTo>
                  <a:pt x="87526" y="41643"/>
                </a:moveTo>
                <a:lnTo>
                  <a:pt x="28409" y="41643"/>
                </a:lnTo>
                <a:lnTo>
                  <a:pt x="94741" y="73202"/>
                </a:lnTo>
                <a:lnTo>
                  <a:pt x="102311" y="70510"/>
                </a:lnTo>
                <a:lnTo>
                  <a:pt x="108343" y="57848"/>
                </a:lnTo>
                <a:lnTo>
                  <a:pt x="105651" y="50266"/>
                </a:lnTo>
                <a:lnTo>
                  <a:pt x="87526" y="41643"/>
                </a:lnTo>
                <a:close/>
              </a:path>
            </a:pathLst>
          </a:custGeom>
          <a:solidFill>
            <a:srgbClr val="000000"/>
          </a:solidFill>
        </p:spPr>
        <p:txBody>
          <a:bodyPr wrap="square" lIns="0" tIns="0" rIns="0" bIns="0" rtlCol="0"/>
          <a:lstStyle/>
          <a:p>
            <a:endParaRPr/>
          </a:p>
        </p:txBody>
      </p:sp>
      <p:sp>
        <p:nvSpPr>
          <p:cNvPr id="130" name="object 130"/>
          <p:cNvSpPr/>
          <p:nvPr/>
        </p:nvSpPr>
        <p:spPr>
          <a:xfrm>
            <a:off x="2572791" y="3050768"/>
            <a:ext cx="3882047" cy="3196247"/>
          </a:xfrm>
          <a:prstGeom prst="rect">
            <a:avLst/>
          </a:prstGeom>
          <a:blipFill>
            <a:blip r:embed="rId44" cstate="print"/>
            <a:stretch>
              <a:fillRect/>
            </a:stretch>
          </a:blipFill>
        </p:spPr>
        <p:txBody>
          <a:bodyPr wrap="square" lIns="0" tIns="0" rIns="0" bIns="0" rtlCol="0"/>
          <a:lstStyle/>
          <a:p>
            <a:endParaRPr/>
          </a:p>
        </p:txBody>
      </p:sp>
      <p:sp>
        <p:nvSpPr>
          <p:cNvPr id="131" name="object 131"/>
          <p:cNvSpPr/>
          <p:nvPr/>
        </p:nvSpPr>
        <p:spPr>
          <a:xfrm>
            <a:off x="2740532" y="3194082"/>
            <a:ext cx="3660775" cy="2978150"/>
          </a:xfrm>
          <a:custGeom>
            <a:avLst/>
            <a:gdLst/>
            <a:ahLst/>
            <a:cxnLst/>
            <a:rect l="l" t="t" r="r" b="b"/>
            <a:pathLst>
              <a:path w="3660775" h="2978150">
                <a:moveTo>
                  <a:pt x="3660267" y="2978117"/>
                </a:moveTo>
                <a:lnTo>
                  <a:pt x="0" y="0"/>
                </a:lnTo>
              </a:path>
            </a:pathLst>
          </a:custGeom>
          <a:ln w="25399">
            <a:solidFill>
              <a:srgbClr val="000000"/>
            </a:solidFill>
          </a:ln>
        </p:spPr>
        <p:txBody>
          <a:bodyPr wrap="square" lIns="0" tIns="0" rIns="0" bIns="0" rtlCol="0"/>
          <a:lstStyle/>
          <a:p>
            <a:endParaRPr/>
          </a:p>
        </p:txBody>
      </p:sp>
      <p:sp>
        <p:nvSpPr>
          <p:cNvPr id="132" name="object 132"/>
          <p:cNvSpPr/>
          <p:nvPr/>
        </p:nvSpPr>
        <p:spPr>
          <a:xfrm>
            <a:off x="2720975" y="3178175"/>
            <a:ext cx="120650" cy="113030"/>
          </a:xfrm>
          <a:custGeom>
            <a:avLst/>
            <a:gdLst/>
            <a:ahLst/>
            <a:cxnLst/>
            <a:rect l="l" t="t" r="r" b="b"/>
            <a:pathLst>
              <a:path w="120650" h="113029">
                <a:moveTo>
                  <a:pt x="0" y="0"/>
                </a:moveTo>
                <a:lnTo>
                  <a:pt x="41186" y="109512"/>
                </a:lnTo>
                <a:lnTo>
                  <a:pt x="48513" y="112839"/>
                </a:lnTo>
                <a:lnTo>
                  <a:pt x="61645" y="107899"/>
                </a:lnTo>
                <a:lnTo>
                  <a:pt x="64960" y="100571"/>
                </a:lnTo>
                <a:lnTo>
                  <a:pt x="39103" y="31813"/>
                </a:lnTo>
                <a:lnTo>
                  <a:pt x="119206" y="31813"/>
                </a:lnTo>
                <a:lnTo>
                  <a:pt x="120345" y="24549"/>
                </a:lnTo>
                <a:lnTo>
                  <a:pt x="115595" y="18059"/>
                </a:lnTo>
                <a:lnTo>
                  <a:pt x="0" y="0"/>
                </a:lnTo>
                <a:close/>
              </a:path>
              <a:path w="120650" h="113029">
                <a:moveTo>
                  <a:pt x="119206" y="31813"/>
                </a:moveTo>
                <a:lnTo>
                  <a:pt x="39103" y="31813"/>
                </a:lnTo>
                <a:lnTo>
                  <a:pt x="111683" y="43154"/>
                </a:lnTo>
                <a:lnTo>
                  <a:pt x="118173" y="38404"/>
                </a:lnTo>
                <a:lnTo>
                  <a:pt x="119206" y="31813"/>
                </a:lnTo>
                <a:close/>
              </a:path>
            </a:pathLst>
          </a:custGeom>
          <a:solidFill>
            <a:srgbClr val="000000"/>
          </a:solidFill>
        </p:spPr>
        <p:txBody>
          <a:bodyPr wrap="square" lIns="0" tIns="0" rIns="0" bIns="0" rtlCol="0"/>
          <a:lstStyle/>
          <a:p>
            <a:endParaRPr/>
          </a:p>
        </p:txBody>
      </p:sp>
      <p:sp>
        <p:nvSpPr>
          <p:cNvPr id="133" name="object 133"/>
          <p:cNvSpPr/>
          <p:nvPr/>
        </p:nvSpPr>
        <p:spPr>
          <a:xfrm>
            <a:off x="3566159" y="2593581"/>
            <a:ext cx="2888665" cy="3649281"/>
          </a:xfrm>
          <a:prstGeom prst="rect">
            <a:avLst/>
          </a:prstGeom>
          <a:blipFill>
            <a:blip r:embed="rId45" cstate="print"/>
            <a:stretch>
              <a:fillRect/>
            </a:stretch>
          </a:blipFill>
        </p:spPr>
        <p:txBody>
          <a:bodyPr wrap="square" lIns="0" tIns="0" rIns="0" bIns="0" rtlCol="0"/>
          <a:lstStyle/>
          <a:p>
            <a:endParaRPr/>
          </a:p>
        </p:txBody>
      </p:sp>
      <p:sp>
        <p:nvSpPr>
          <p:cNvPr id="134" name="object 134"/>
          <p:cNvSpPr/>
          <p:nvPr/>
        </p:nvSpPr>
        <p:spPr>
          <a:xfrm>
            <a:off x="3727072" y="2740862"/>
            <a:ext cx="2673985" cy="3431540"/>
          </a:xfrm>
          <a:custGeom>
            <a:avLst/>
            <a:gdLst/>
            <a:ahLst/>
            <a:cxnLst/>
            <a:rect l="l" t="t" r="r" b="b"/>
            <a:pathLst>
              <a:path w="2673985" h="3431540">
                <a:moveTo>
                  <a:pt x="2673727" y="3431337"/>
                </a:moveTo>
                <a:lnTo>
                  <a:pt x="0" y="0"/>
                </a:lnTo>
              </a:path>
            </a:pathLst>
          </a:custGeom>
          <a:ln w="19049">
            <a:solidFill>
              <a:srgbClr val="000000"/>
            </a:solidFill>
          </a:ln>
        </p:spPr>
        <p:txBody>
          <a:bodyPr wrap="square" lIns="0" tIns="0" rIns="0" bIns="0" rtlCol="0"/>
          <a:lstStyle/>
          <a:p>
            <a:endParaRPr/>
          </a:p>
        </p:txBody>
      </p:sp>
      <p:sp>
        <p:nvSpPr>
          <p:cNvPr id="135" name="object 135"/>
          <p:cNvSpPr/>
          <p:nvPr/>
        </p:nvSpPr>
        <p:spPr>
          <a:xfrm>
            <a:off x="3711575" y="2720975"/>
            <a:ext cx="112395" cy="121285"/>
          </a:xfrm>
          <a:custGeom>
            <a:avLst/>
            <a:gdLst/>
            <a:ahLst/>
            <a:cxnLst/>
            <a:rect l="l" t="t" r="r" b="b"/>
            <a:pathLst>
              <a:path w="112395" h="121285">
                <a:moveTo>
                  <a:pt x="0" y="0"/>
                </a:moveTo>
                <a:lnTo>
                  <a:pt x="15608" y="115950"/>
                </a:lnTo>
                <a:lnTo>
                  <a:pt x="22009" y="120827"/>
                </a:lnTo>
                <a:lnTo>
                  <a:pt x="35915" y="118960"/>
                </a:lnTo>
                <a:lnTo>
                  <a:pt x="40792" y="112572"/>
                </a:lnTo>
                <a:lnTo>
                  <a:pt x="30987" y="39763"/>
                </a:lnTo>
                <a:lnTo>
                  <a:pt x="99327" y="39763"/>
                </a:lnTo>
                <a:lnTo>
                  <a:pt x="0" y="0"/>
                </a:lnTo>
                <a:close/>
              </a:path>
              <a:path w="112395" h="121285">
                <a:moveTo>
                  <a:pt x="99327" y="39763"/>
                </a:moveTo>
                <a:lnTo>
                  <a:pt x="30987" y="39763"/>
                </a:lnTo>
                <a:lnTo>
                  <a:pt x="99187" y="67068"/>
                </a:lnTo>
                <a:lnTo>
                  <a:pt x="106578" y="63906"/>
                </a:lnTo>
                <a:lnTo>
                  <a:pt x="111785" y="50876"/>
                </a:lnTo>
                <a:lnTo>
                  <a:pt x="108623" y="43484"/>
                </a:lnTo>
                <a:lnTo>
                  <a:pt x="99327" y="39763"/>
                </a:lnTo>
                <a:close/>
              </a:path>
            </a:pathLst>
          </a:custGeom>
          <a:solidFill>
            <a:srgbClr val="000000"/>
          </a:solidFill>
        </p:spPr>
        <p:txBody>
          <a:bodyPr wrap="square" lIns="0" tIns="0" rIns="0" bIns="0" rtlCol="0"/>
          <a:lstStyle/>
          <a:p>
            <a:endParaRPr/>
          </a:p>
        </p:txBody>
      </p:sp>
      <p:sp>
        <p:nvSpPr>
          <p:cNvPr id="136" name="object 136"/>
          <p:cNvSpPr/>
          <p:nvPr/>
        </p:nvSpPr>
        <p:spPr>
          <a:xfrm>
            <a:off x="2423160" y="2996742"/>
            <a:ext cx="4584471" cy="3217024"/>
          </a:xfrm>
          <a:prstGeom prst="rect">
            <a:avLst/>
          </a:prstGeom>
          <a:blipFill>
            <a:blip r:embed="rId46" cstate="print"/>
            <a:stretch>
              <a:fillRect/>
            </a:stretch>
          </a:blipFill>
        </p:spPr>
        <p:txBody>
          <a:bodyPr wrap="square" lIns="0" tIns="0" rIns="0" bIns="0" rtlCol="0"/>
          <a:lstStyle/>
          <a:p>
            <a:endParaRPr/>
          </a:p>
        </p:txBody>
      </p:sp>
      <p:sp>
        <p:nvSpPr>
          <p:cNvPr id="137" name="object 137"/>
          <p:cNvSpPr/>
          <p:nvPr/>
        </p:nvSpPr>
        <p:spPr>
          <a:xfrm>
            <a:off x="2478087" y="3138484"/>
            <a:ext cx="4361180" cy="3000375"/>
          </a:xfrm>
          <a:custGeom>
            <a:avLst/>
            <a:gdLst/>
            <a:ahLst/>
            <a:cxnLst/>
            <a:rect l="l" t="t" r="r" b="b"/>
            <a:pathLst>
              <a:path w="4361180" h="3000375">
                <a:moveTo>
                  <a:pt x="0" y="3000377"/>
                </a:moveTo>
                <a:lnTo>
                  <a:pt x="4360736" y="0"/>
                </a:lnTo>
              </a:path>
            </a:pathLst>
          </a:custGeom>
          <a:ln w="25399">
            <a:solidFill>
              <a:srgbClr val="000000"/>
            </a:solidFill>
          </a:ln>
        </p:spPr>
        <p:txBody>
          <a:bodyPr wrap="square" lIns="0" tIns="0" rIns="0" bIns="0" rtlCol="0"/>
          <a:lstStyle/>
          <a:p>
            <a:endParaRPr/>
          </a:p>
        </p:txBody>
      </p:sp>
      <p:sp>
        <p:nvSpPr>
          <p:cNvPr id="138" name="object 138"/>
          <p:cNvSpPr/>
          <p:nvPr/>
        </p:nvSpPr>
        <p:spPr>
          <a:xfrm>
            <a:off x="6737667" y="3124200"/>
            <a:ext cx="121920" cy="108585"/>
          </a:xfrm>
          <a:custGeom>
            <a:avLst/>
            <a:gdLst/>
            <a:ahLst/>
            <a:cxnLst/>
            <a:rect l="l" t="t" r="r" b="b"/>
            <a:pathLst>
              <a:path w="121920" h="108585">
                <a:moveTo>
                  <a:pt x="108463" y="28575"/>
                </a:moveTo>
                <a:lnTo>
                  <a:pt x="80391" y="28575"/>
                </a:lnTo>
                <a:lnTo>
                  <a:pt x="49098" y="95034"/>
                </a:lnTo>
                <a:lnTo>
                  <a:pt x="51816" y="102603"/>
                </a:lnTo>
                <a:lnTo>
                  <a:pt x="64503" y="108572"/>
                </a:lnTo>
                <a:lnTo>
                  <a:pt x="72072" y="105854"/>
                </a:lnTo>
                <a:lnTo>
                  <a:pt x="108463" y="28575"/>
                </a:lnTo>
                <a:close/>
              </a:path>
              <a:path w="121920" h="108585">
                <a:moveTo>
                  <a:pt x="121920" y="0"/>
                </a:moveTo>
                <a:lnTo>
                  <a:pt x="5245" y="8724"/>
                </a:lnTo>
                <a:lnTo>
                  <a:pt x="0" y="14808"/>
                </a:lnTo>
                <a:lnTo>
                  <a:pt x="1041" y="28803"/>
                </a:lnTo>
                <a:lnTo>
                  <a:pt x="7137" y="34048"/>
                </a:lnTo>
                <a:lnTo>
                  <a:pt x="80391" y="28575"/>
                </a:lnTo>
                <a:lnTo>
                  <a:pt x="108463" y="28575"/>
                </a:lnTo>
                <a:lnTo>
                  <a:pt x="121920" y="0"/>
                </a:lnTo>
                <a:close/>
              </a:path>
            </a:pathLst>
          </a:custGeom>
          <a:solidFill>
            <a:srgbClr val="000000"/>
          </a:solidFill>
        </p:spPr>
        <p:txBody>
          <a:bodyPr wrap="square" lIns="0" tIns="0" rIns="0" bIns="0" rtlCol="0"/>
          <a:lstStyle/>
          <a:p>
            <a:endParaRPr/>
          </a:p>
        </p:txBody>
      </p:sp>
      <p:sp>
        <p:nvSpPr>
          <p:cNvPr id="139" name="object 139"/>
          <p:cNvSpPr/>
          <p:nvPr/>
        </p:nvSpPr>
        <p:spPr>
          <a:xfrm>
            <a:off x="2427312" y="3050768"/>
            <a:ext cx="2007527" cy="3079864"/>
          </a:xfrm>
          <a:prstGeom prst="rect">
            <a:avLst/>
          </a:prstGeom>
          <a:blipFill>
            <a:blip r:embed="rId47" cstate="print"/>
            <a:stretch>
              <a:fillRect/>
            </a:stretch>
          </a:blipFill>
        </p:spPr>
        <p:txBody>
          <a:bodyPr wrap="square" lIns="0" tIns="0" rIns="0" bIns="0" rtlCol="0"/>
          <a:lstStyle/>
          <a:p>
            <a:endParaRPr/>
          </a:p>
        </p:txBody>
      </p:sp>
      <p:sp>
        <p:nvSpPr>
          <p:cNvPr id="140" name="object 140"/>
          <p:cNvSpPr/>
          <p:nvPr/>
        </p:nvSpPr>
        <p:spPr>
          <a:xfrm>
            <a:off x="2484437" y="3199532"/>
            <a:ext cx="1791970" cy="2858770"/>
          </a:xfrm>
          <a:custGeom>
            <a:avLst/>
            <a:gdLst/>
            <a:ahLst/>
            <a:cxnLst/>
            <a:rect l="l" t="t" r="r" b="b"/>
            <a:pathLst>
              <a:path w="1791970" h="2858770">
                <a:moveTo>
                  <a:pt x="0" y="2858367"/>
                </a:moveTo>
                <a:lnTo>
                  <a:pt x="1791598" y="0"/>
                </a:lnTo>
              </a:path>
            </a:pathLst>
          </a:custGeom>
          <a:ln w="25399">
            <a:solidFill>
              <a:srgbClr val="000000"/>
            </a:solidFill>
          </a:ln>
        </p:spPr>
        <p:txBody>
          <a:bodyPr wrap="square" lIns="0" tIns="0" rIns="0" bIns="0" rtlCol="0"/>
          <a:lstStyle/>
          <a:p>
            <a:endParaRPr/>
          </a:p>
        </p:txBody>
      </p:sp>
      <p:sp>
        <p:nvSpPr>
          <p:cNvPr id="141" name="object 141"/>
          <p:cNvSpPr/>
          <p:nvPr/>
        </p:nvSpPr>
        <p:spPr>
          <a:xfrm>
            <a:off x="4183405" y="3178175"/>
            <a:ext cx="106045" cy="122555"/>
          </a:xfrm>
          <a:custGeom>
            <a:avLst/>
            <a:gdLst/>
            <a:ahLst/>
            <a:cxnLst/>
            <a:rect l="l" t="t" r="r" b="b"/>
            <a:pathLst>
              <a:path w="106045" h="122554">
                <a:moveTo>
                  <a:pt x="104660" y="42710"/>
                </a:moveTo>
                <a:lnTo>
                  <a:pt x="79248" y="42710"/>
                </a:lnTo>
                <a:lnTo>
                  <a:pt x="76911" y="116141"/>
                </a:lnTo>
                <a:lnTo>
                  <a:pt x="82410" y="121996"/>
                </a:lnTo>
                <a:lnTo>
                  <a:pt x="96431" y="122440"/>
                </a:lnTo>
                <a:lnTo>
                  <a:pt x="102298" y="116941"/>
                </a:lnTo>
                <a:lnTo>
                  <a:pt x="104660" y="42710"/>
                </a:lnTo>
                <a:close/>
              </a:path>
              <a:path w="106045" h="122554">
                <a:moveTo>
                  <a:pt x="106019" y="0"/>
                </a:moveTo>
                <a:lnTo>
                  <a:pt x="2387" y="54317"/>
                </a:lnTo>
                <a:lnTo>
                  <a:pt x="0" y="62001"/>
                </a:lnTo>
                <a:lnTo>
                  <a:pt x="6515" y="74422"/>
                </a:lnTo>
                <a:lnTo>
                  <a:pt x="14185" y="76822"/>
                </a:lnTo>
                <a:lnTo>
                  <a:pt x="79248" y="42710"/>
                </a:lnTo>
                <a:lnTo>
                  <a:pt x="104660" y="42710"/>
                </a:lnTo>
                <a:lnTo>
                  <a:pt x="106019" y="0"/>
                </a:lnTo>
                <a:close/>
              </a:path>
            </a:pathLst>
          </a:custGeom>
          <a:solidFill>
            <a:srgbClr val="000000"/>
          </a:solidFill>
        </p:spPr>
        <p:txBody>
          <a:bodyPr wrap="square" lIns="0" tIns="0" rIns="0" bIns="0" rtlCol="0"/>
          <a:lstStyle/>
          <a:p>
            <a:endParaRPr/>
          </a:p>
        </p:txBody>
      </p:sp>
      <p:sp>
        <p:nvSpPr>
          <p:cNvPr id="142" name="object 142"/>
          <p:cNvSpPr/>
          <p:nvPr/>
        </p:nvSpPr>
        <p:spPr>
          <a:xfrm>
            <a:off x="2385758" y="3075711"/>
            <a:ext cx="353291" cy="3129737"/>
          </a:xfrm>
          <a:prstGeom prst="rect">
            <a:avLst/>
          </a:prstGeom>
          <a:blipFill>
            <a:blip r:embed="rId48" cstate="print"/>
            <a:stretch>
              <a:fillRect/>
            </a:stretch>
          </a:blipFill>
        </p:spPr>
        <p:txBody>
          <a:bodyPr wrap="square" lIns="0" tIns="0" rIns="0" bIns="0" rtlCol="0"/>
          <a:lstStyle/>
          <a:p>
            <a:endParaRPr/>
          </a:p>
        </p:txBody>
      </p:sp>
      <p:sp>
        <p:nvSpPr>
          <p:cNvPr id="143" name="object 143"/>
          <p:cNvSpPr/>
          <p:nvPr/>
        </p:nvSpPr>
        <p:spPr>
          <a:xfrm>
            <a:off x="2444749" y="3225574"/>
            <a:ext cx="145415" cy="2913380"/>
          </a:xfrm>
          <a:custGeom>
            <a:avLst/>
            <a:gdLst/>
            <a:ahLst/>
            <a:cxnLst/>
            <a:rect l="l" t="t" r="r" b="b"/>
            <a:pathLst>
              <a:path w="145414" h="2913379">
                <a:moveTo>
                  <a:pt x="0" y="2913287"/>
                </a:moveTo>
                <a:lnTo>
                  <a:pt x="144799" y="0"/>
                </a:lnTo>
              </a:path>
            </a:pathLst>
          </a:custGeom>
          <a:ln w="25399">
            <a:solidFill>
              <a:srgbClr val="000000"/>
            </a:solidFill>
          </a:ln>
        </p:spPr>
        <p:txBody>
          <a:bodyPr wrap="square" lIns="0" tIns="0" rIns="0" bIns="0" rtlCol="0"/>
          <a:lstStyle/>
          <a:p>
            <a:endParaRPr/>
          </a:p>
        </p:txBody>
      </p:sp>
      <p:sp>
        <p:nvSpPr>
          <p:cNvPr id="144" name="object 144"/>
          <p:cNvSpPr/>
          <p:nvPr/>
        </p:nvSpPr>
        <p:spPr>
          <a:xfrm>
            <a:off x="2526906" y="3200400"/>
            <a:ext cx="118110" cy="118110"/>
          </a:xfrm>
          <a:custGeom>
            <a:avLst/>
            <a:gdLst/>
            <a:ahLst/>
            <a:cxnLst/>
            <a:rect l="l" t="t" r="r" b="b"/>
            <a:pathLst>
              <a:path w="118110" h="118110">
                <a:moveTo>
                  <a:pt x="89997" y="50342"/>
                </a:moveTo>
                <a:lnTo>
                  <a:pt x="61391" y="50342"/>
                </a:lnTo>
                <a:lnTo>
                  <a:pt x="95211" y="115557"/>
                </a:lnTo>
                <a:lnTo>
                  <a:pt x="102869" y="117995"/>
                </a:lnTo>
                <a:lnTo>
                  <a:pt x="115328" y="111531"/>
                </a:lnTo>
                <a:lnTo>
                  <a:pt x="117754" y="103873"/>
                </a:lnTo>
                <a:lnTo>
                  <a:pt x="89997" y="50342"/>
                </a:lnTo>
                <a:close/>
              </a:path>
              <a:path w="118110" h="118110">
                <a:moveTo>
                  <a:pt x="63893" y="0"/>
                </a:moveTo>
                <a:lnTo>
                  <a:pt x="0" y="98018"/>
                </a:lnTo>
                <a:lnTo>
                  <a:pt x="1650" y="105879"/>
                </a:lnTo>
                <a:lnTo>
                  <a:pt x="13398" y="113537"/>
                </a:lnTo>
                <a:lnTo>
                  <a:pt x="21272" y="111887"/>
                </a:lnTo>
                <a:lnTo>
                  <a:pt x="61391" y="50342"/>
                </a:lnTo>
                <a:lnTo>
                  <a:pt x="89997" y="50342"/>
                </a:lnTo>
                <a:lnTo>
                  <a:pt x="63893" y="0"/>
                </a:lnTo>
                <a:close/>
              </a:path>
            </a:pathLst>
          </a:custGeom>
          <a:solidFill>
            <a:srgbClr val="000000"/>
          </a:solidFill>
        </p:spPr>
        <p:txBody>
          <a:bodyPr wrap="square" lIns="0" tIns="0" rIns="0" bIns="0" rtlCol="0"/>
          <a:lstStyle/>
          <a:p>
            <a:endParaRPr/>
          </a:p>
        </p:txBody>
      </p:sp>
      <p:sp>
        <p:nvSpPr>
          <p:cNvPr id="145" name="object 145"/>
          <p:cNvSpPr/>
          <p:nvPr/>
        </p:nvSpPr>
        <p:spPr>
          <a:xfrm>
            <a:off x="2402382" y="2593581"/>
            <a:ext cx="1346657" cy="3649281"/>
          </a:xfrm>
          <a:prstGeom prst="rect">
            <a:avLst/>
          </a:prstGeom>
          <a:blipFill>
            <a:blip r:embed="rId49" cstate="print"/>
            <a:stretch>
              <a:fillRect/>
            </a:stretch>
          </a:blipFill>
        </p:spPr>
        <p:txBody>
          <a:bodyPr wrap="square" lIns="0" tIns="0" rIns="0" bIns="0" rtlCol="0"/>
          <a:lstStyle/>
          <a:p>
            <a:endParaRPr/>
          </a:p>
        </p:txBody>
      </p:sp>
      <p:sp>
        <p:nvSpPr>
          <p:cNvPr id="146" name="object 146"/>
          <p:cNvSpPr/>
          <p:nvPr/>
        </p:nvSpPr>
        <p:spPr>
          <a:xfrm>
            <a:off x="2460624" y="2744902"/>
            <a:ext cx="1135380" cy="3427729"/>
          </a:xfrm>
          <a:custGeom>
            <a:avLst/>
            <a:gdLst/>
            <a:ahLst/>
            <a:cxnLst/>
            <a:rect l="l" t="t" r="r" b="b"/>
            <a:pathLst>
              <a:path w="1135379" h="3427729">
                <a:moveTo>
                  <a:pt x="0" y="3427297"/>
                </a:moveTo>
                <a:lnTo>
                  <a:pt x="1135079" y="0"/>
                </a:lnTo>
              </a:path>
            </a:pathLst>
          </a:custGeom>
          <a:ln w="25399">
            <a:solidFill>
              <a:srgbClr val="000000"/>
            </a:solidFill>
          </a:ln>
        </p:spPr>
        <p:txBody>
          <a:bodyPr wrap="square" lIns="0" tIns="0" rIns="0" bIns="0" rtlCol="0"/>
          <a:lstStyle/>
          <a:p>
            <a:endParaRPr/>
          </a:p>
        </p:txBody>
      </p:sp>
      <p:sp>
        <p:nvSpPr>
          <p:cNvPr id="147" name="object 147"/>
          <p:cNvSpPr/>
          <p:nvPr/>
        </p:nvSpPr>
        <p:spPr>
          <a:xfrm>
            <a:off x="3515385" y="2720975"/>
            <a:ext cx="113030" cy="124460"/>
          </a:xfrm>
          <a:custGeom>
            <a:avLst/>
            <a:gdLst/>
            <a:ahLst/>
            <a:cxnLst/>
            <a:rect l="l" t="t" r="r" b="b"/>
            <a:pathLst>
              <a:path w="113029" h="124460">
                <a:moveTo>
                  <a:pt x="98352" y="47853"/>
                </a:moveTo>
                <a:lnTo>
                  <a:pt x="72389" y="47853"/>
                </a:lnTo>
                <a:lnTo>
                  <a:pt x="87579" y="119722"/>
                </a:lnTo>
                <a:lnTo>
                  <a:pt x="94310" y="124117"/>
                </a:lnTo>
                <a:lnTo>
                  <a:pt x="108038" y="121208"/>
                </a:lnTo>
                <a:lnTo>
                  <a:pt x="112433" y="114477"/>
                </a:lnTo>
                <a:lnTo>
                  <a:pt x="98352" y="47853"/>
                </a:lnTo>
                <a:close/>
              </a:path>
              <a:path w="113029" h="124460">
                <a:moveTo>
                  <a:pt x="88239" y="0"/>
                </a:moveTo>
                <a:lnTo>
                  <a:pt x="495" y="77406"/>
                </a:lnTo>
                <a:lnTo>
                  <a:pt x="0" y="85432"/>
                </a:lnTo>
                <a:lnTo>
                  <a:pt x="9283" y="95948"/>
                </a:lnTo>
                <a:lnTo>
                  <a:pt x="17297" y="96456"/>
                </a:lnTo>
                <a:lnTo>
                  <a:pt x="72389" y="47853"/>
                </a:lnTo>
                <a:lnTo>
                  <a:pt x="98352" y="47853"/>
                </a:lnTo>
                <a:lnTo>
                  <a:pt x="88239" y="0"/>
                </a:lnTo>
                <a:close/>
              </a:path>
            </a:pathLst>
          </a:custGeom>
          <a:solidFill>
            <a:srgbClr val="000000"/>
          </a:solidFill>
        </p:spPr>
        <p:txBody>
          <a:bodyPr wrap="square" lIns="0" tIns="0" rIns="0" bIns="0" rtlCol="0"/>
          <a:lstStyle/>
          <a:p>
            <a:endParaRPr/>
          </a:p>
        </p:txBody>
      </p:sp>
      <p:sp>
        <p:nvSpPr>
          <p:cNvPr id="148" name="object 148"/>
          <p:cNvSpPr/>
          <p:nvPr/>
        </p:nvSpPr>
        <p:spPr>
          <a:xfrm>
            <a:off x="2335872" y="6126484"/>
            <a:ext cx="253537" cy="253537"/>
          </a:xfrm>
          <a:prstGeom prst="rect">
            <a:avLst/>
          </a:prstGeom>
          <a:blipFill>
            <a:blip r:embed="rId50" cstate="print"/>
            <a:stretch>
              <a:fillRect/>
            </a:stretch>
          </a:blipFill>
        </p:spPr>
        <p:txBody>
          <a:bodyPr wrap="square" lIns="0" tIns="0" rIns="0" bIns="0" rtlCol="0"/>
          <a:lstStyle/>
          <a:p>
            <a:endParaRPr/>
          </a:p>
        </p:txBody>
      </p:sp>
      <p:sp>
        <p:nvSpPr>
          <p:cNvPr id="149" name="object 149"/>
          <p:cNvSpPr/>
          <p:nvPr/>
        </p:nvSpPr>
        <p:spPr>
          <a:xfrm>
            <a:off x="2382837" y="6148387"/>
            <a:ext cx="161924" cy="161924"/>
          </a:xfrm>
          <a:prstGeom prst="rect">
            <a:avLst/>
          </a:prstGeom>
          <a:blipFill>
            <a:blip r:embed="rId5" cstate="print"/>
            <a:stretch>
              <a:fillRect/>
            </a:stretch>
          </a:blipFill>
        </p:spPr>
        <p:txBody>
          <a:bodyPr wrap="square" lIns="0" tIns="0" rIns="0" bIns="0" rtlCol="0"/>
          <a:lstStyle/>
          <a:p>
            <a:endParaRPr/>
          </a:p>
        </p:txBody>
      </p:sp>
      <p:sp>
        <p:nvSpPr>
          <p:cNvPr id="150" name="object 150"/>
          <p:cNvSpPr txBox="1"/>
          <p:nvPr/>
        </p:nvSpPr>
        <p:spPr>
          <a:xfrm>
            <a:off x="4006810" y="1569720"/>
            <a:ext cx="5292725" cy="274320"/>
          </a:xfrm>
          <a:prstGeom prst="rect">
            <a:avLst/>
          </a:prstGeom>
        </p:spPr>
        <p:txBody>
          <a:bodyPr vert="horz" wrap="square" lIns="0" tIns="0" rIns="0" bIns="0" rtlCol="0">
            <a:spAutoFit/>
          </a:bodyPr>
          <a:lstStyle/>
          <a:p>
            <a:pPr marL="12700">
              <a:lnSpc>
                <a:spcPct val="100000"/>
              </a:lnSpc>
            </a:pPr>
            <a:r>
              <a:rPr sz="1800" b="1" dirty="0">
                <a:latin typeface="Arial"/>
                <a:cs typeface="Arial"/>
              </a:rPr>
              <a:t>playsSport(NP1,NP2) </a:t>
            </a:r>
            <a:r>
              <a:rPr sz="1800" spc="-885" dirty="0">
                <a:latin typeface="Wingdings"/>
                <a:cs typeface="Wingdings"/>
              </a:rPr>
              <a:t></a:t>
            </a:r>
            <a:r>
              <a:rPr sz="1800" spc="15" dirty="0">
                <a:latin typeface="Times New Roman"/>
                <a:cs typeface="Times New Roman"/>
              </a:rPr>
              <a:t> </a:t>
            </a:r>
            <a:r>
              <a:rPr sz="1800" b="1" dirty="0">
                <a:latin typeface="Arial"/>
                <a:cs typeface="Arial"/>
              </a:rPr>
              <a:t>athlete(NP1),</a:t>
            </a:r>
            <a:r>
              <a:rPr sz="1800" b="1" spc="-75" dirty="0">
                <a:latin typeface="Arial"/>
                <a:cs typeface="Arial"/>
              </a:rPr>
              <a:t> </a:t>
            </a:r>
            <a:r>
              <a:rPr sz="1800" b="1" dirty="0">
                <a:latin typeface="Arial"/>
                <a:cs typeface="Arial"/>
              </a:rPr>
              <a:t>sport(NP2)</a:t>
            </a:r>
            <a:endParaRPr sz="1800">
              <a:latin typeface="Arial"/>
              <a:cs typeface="Arial"/>
            </a:endParaRPr>
          </a:p>
        </p:txBody>
      </p:sp>
      <p:sp>
        <p:nvSpPr>
          <p:cNvPr id="151" name="object 151"/>
          <p:cNvSpPr txBox="1">
            <a:spLocks noGrp="1"/>
          </p:cNvSpPr>
          <p:nvPr>
            <p:ph type="title"/>
          </p:nvPr>
        </p:nvSpPr>
        <p:spPr>
          <a:prstGeom prst="rect">
            <a:avLst/>
          </a:prstGeom>
        </p:spPr>
        <p:txBody>
          <a:bodyPr vert="horz" wrap="square" lIns="0" tIns="0" rIns="0" bIns="0" rtlCol="0">
            <a:spAutoFit/>
          </a:bodyPr>
          <a:lstStyle/>
          <a:p>
            <a:pPr marL="146685">
              <a:lnSpc>
                <a:spcPct val="100000"/>
              </a:lnSpc>
            </a:pPr>
            <a:r>
              <a:rPr sz="3600" spc="-5" dirty="0">
                <a:solidFill>
                  <a:srgbClr val="000090"/>
                </a:solidFill>
              </a:rPr>
              <a:t>Type </a:t>
            </a:r>
            <a:r>
              <a:rPr sz="3600" dirty="0">
                <a:solidFill>
                  <a:srgbClr val="000090"/>
                </a:solidFill>
              </a:rPr>
              <a:t>3 Coupling: Argument</a:t>
            </a:r>
            <a:r>
              <a:rPr sz="3600" spc="-70" dirty="0">
                <a:solidFill>
                  <a:srgbClr val="000090"/>
                </a:solidFill>
              </a:rPr>
              <a:t> </a:t>
            </a:r>
            <a:r>
              <a:rPr sz="3600" spc="-5" dirty="0">
                <a:solidFill>
                  <a:srgbClr val="000090"/>
                </a:solidFill>
              </a:rPr>
              <a:t>Types</a:t>
            </a:r>
            <a:endParaRPr sz="3600"/>
          </a:p>
        </p:txBody>
      </p:sp>
      <p:sp>
        <p:nvSpPr>
          <p:cNvPr id="154" name="Footer Placeholder 153"/>
          <p:cNvSpPr>
            <a:spLocks noGrp="1"/>
          </p:cNvSpPr>
          <p:nvPr>
            <p:ph type="ftr" sz="quarter" idx="11"/>
          </p:nvPr>
        </p:nvSpPr>
        <p:spPr/>
        <p:txBody>
          <a:bodyPr/>
          <a:lstStyle/>
          <a:p>
            <a:r>
              <a:rPr lang="en-US" smtClean="0"/>
              <a:t>University at Buffalo</a:t>
            </a:r>
            <a:endParaRPr lang="en-US"/>
          </a:p>
        </p:txBody>
      </p:sp>
      <p:sp>
        <p:nvSpPr>
          <p:cNvPr id="152" name="object 152"/>
          <p:cNvSpPr txBox="1"/>
          <p:nvPr/>
        </p:nvSpPr>
        <p:spPr>
          <a:xfrm>
            <a:off x="7263628" y="5760720"/>
            <a:ext cx="2240280" cy="314960"/>
          </a:xfrm>
          <a:prstGeom prst="rect">
            <a:avLst/>
          </a:prstGeom>
        </p:spPr>
        <p:txBody>
          <a:bodyPr vert="horz" wrap="square" lIns="0" tIns="0" rIns="0" bIns="0" rtlCol="0">
            <a:spAutoFit/>
          </a:bodyPr>
          <a:lstStyle/>
          <a:p>
            <a:pPr marL="12700">
              <a:lnSpc>
                <a:spcPct val="100000"/>
              </a:lnSpc>
            </a:pPr>
            <a:r>
              <a:rPr sz="2000" b="1" i="1" dirty="0">
                <a:latin typeface="Arial"/>
                <a:cs typeface="Arial"/>
              </a:rPr>
              <a:t>over </a:t>
            </a:r>
            <a:r>
              <a:rPr sz="2000" b="1" i="1" spc="-5" dirty="0">
                <a:latin typeface="Arial"/>
                <a:cs typeface="Arial"/>
              </a:rPr>
              <a:t>2500</a:t>
            </a:r>
            <a:r>
              <a:rPr sz="2000" b="1" i="1" spc="-100" dirty="0">
                <a:latin typeface="Arial"/>
                <a:cs typeface="Arial"/>
              </a:rPr>
              <a:t> </a:t>
            </a:r>
            <a:r>
              <a:rPr sz="2000" b="1" i="1" spc="-5" dirty="0">
                <a:latin typeface="Arial"/>
                <a:cs typeface="Arial"/>
              </a:rPr>
              <a:t>coupled</a:t>
            </a:r>
            <a:endParaRPr sz="2000">
              <a:latin typeface="Arial"/>
              <a:cs typeface="Arial"/>
            </a:endParaRPr>
          </a:p>
        </p:txBody>
      </p:sp>
      <p:sp>
        <p:nvSpPr>
          <p:cNvPr id="153" name="object 153"/>
          <p:cNvSpPr txBox="1"/>
          <p:nvPr/>
        </p:nvSpPr>
        <p:spPr>
          <a:xfrm>
            <a:off x="7285394" y="6065520"/>
            <a:ext cx="2198370" cy="314960"/>
          </a:xfrm>
          <a:prstGeom prst="rect">
            <a:avLst/>
          </a:prstGeom>
        </p:spPr>
        <p:txBody>
          <a:bodyPr vert="horz" wrap="square" lIns="0" tIns="0" rIns="0" bIns="0" rtlCol="0">
            <a:spAutoFit/>
          </a:bodyPr>
          <a:lstStyle/>
          <a:p>
            <a:pPr marL="12700">
              <a:lnSpc>
                <a:spcPct val="100000"/>
              </a:lnSpc>
            </a:pPr>
            <a:r>
              <a:rPr sz="2000" b="1" i="1" dirty="0">
                <a:latin typeface="Arial"/>
                <a:cs typeface="Arial"/>
              </a:rPr>
              <a:t>functions in</a:t>
            </a:r>
            <a:r>
              <a:rPr sz="2000" b="1" i="1" spc="-105" dirty="0">
                <a:latin typeface="Arial"/>
                <a:cs typeface="Arial"/>
              </a:rPr>
              <a:t> </a:t>
            </a:r>
            <a:r>
              <a:rPr sz="2000" b="1" i="1" dirty="0">
                <a:latin typeface="Arial"/>
                <a:cs typeface="Arial"/>
              </a:rPr>
              <a:t>NELL</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5300"/>
            <a:ext cx="4773930" cy="390525"/>
          </a:xfrm>
          <a:prstGeom prst="rect">
            <a:avLst/>
          </a:prstGeom>
        </p:spPr>
        <p:txBody>
          <a:bodyPr vert="horz" wrap="square" lIns="0" tIns="0" rIns="0" bIns="0" rtlCol="0">
            <a:spAutoFit/>
          </a:bodyPr>
          <a:lstStyle/>
          <a:p>
            <a:pPr marL="12700">
              <a:lnSpc>
                <a:spcPct val="100000"/>
              </a:lnSpc>
            </a:pPr>
            <a:r>
              <a:rPr sz="2500" dirty="0">
                <a:solidFill>
                  <a:srgbClr val="000090"/>
                </a:solidFill>
              </a:rPr>
              <a:t>NELL: Learned reading</a:t>
            </a:r>
            <a:r>
              <a:rPr sz="2500" spc="-105" dirty="0">
                <a:solidFill>
                  <a:srgbClr val="000090"/>
                </a:solidFill>
              </a:rPr>
              <a:t> </a:t>
            </a:r>
            <a:r>
              <a:rPr sz="2500" dirty="0">
                <a:solidFill>
                  <a:srgbClr val="000090"/>
                </a:solidFill>
              </a:rPr>
              <a:t>strategies</a:t>
            </a:r>
            <a:endParaRPr sz="2500"/>
          </a:p>
        </p:txBody>
      </p:sp>
      <p:sp>
        <p:nvSpPr>
          <p:cNvPr id="16" name="Footer Placeholder 15"/>
          <p:cNvSpPr>
            <a:spLocks noGrp="1"/>
          </p:cNvSpPr>
          <p:nvPr>
            <p:ph type="ftr" sz="quarter" idx="11"/>
          </p:nvPr>
        </p:nvSpPr>
        <p:spPr/>
        <p:txBody>
          <a:bodyPr/>
          <a:lstStyle/>
          <a:p>
            <a:r>
              <a:rPr lang="en-US" dirty="0" smtClean="0"/>
              <a:t>University at Buffalo</a:t>
            </a:r>
            <a:endParaRPr lang="en-US" dirty="0"/>
          </a:p>
        </p:txBody>
      </p:sp>
      <p:sp>
        <p:nvSpPr>
          <p:cNvPr id="3" name="object 3"/>
          <p:cNvSpPr txBox="1"/>
          <p:nvPr/>
        </p:nvSpPr>
        <p:spPr>
          <a:xfrm>
            <a:off x="535940" y="989990"/>
            <a:ext cx="2522220" cy="591185"/>
          </a:xfrm>
          <a:prstGeom prst="rect">
            <a:avLst/>
          </a:prstGeom>
        </p:spPr>
        <p:txBody>
          <a:bodyPr vert="horz" wrap="square" lIns="0" tIns="0" rIns="0" bIns="0" rtlCol="0">
            <a:spAutoFit/>
          </a:bodyPr>
          <a:lstStyle/>
          <a:p>
            <a:pPr marL="351155" marR="5080" indent="-339090">
              <a:lnSpc>
                <a:spcPct val="119000"/>
              </a:lnSpc>
            </a:pPr>
            <a:r>
              <a:rPr sz="1600" spc="-5" dirty="0">
                <a:latin typeface="Arial"/>
                <a:cs typeface="Arial"/>
              </a:rPr>
              <a:t>Plays_Sport(arg1,arg2):  </a:t>
            </a:r>
            <a:r>
              <a:rPr sz="1600" dirty="0">
                <a:latin typeface="Arial"/>
                <a:cs typeface="Arial"/>
              </a:rPr>
              <a:t>arg1_was_playing_arg2</a:t>
            </a:r>
          </a:p>
        </p:txBody>
      </p:sp>
      <p:sp>
        <p:nvSpPr>
          <p:cNvPr id="4" name="object 4"/>
          <p:cNvSpPr txBox="1"/>
          <p:nvPr/>
        </p:nvSpPr>
        <p:spPr>
          <a:xfrm>
            <a:off x="3201842" y="1326388"/>
            <a:ext cx="1155065" cy="254635"/>
          </a:xfrm>
          <a:prstGeom prst="rect">
            <a:avLst/>
          </a:prstGeom>
        </p:spPr>
        <p:txBody>
          <a:bodyPr vert="horz" wrap="square" lIns="0" tIns="0" rIns="0" bIns="0" rtlCol="0">
            <a:spAutoFit/>
          </a:bodyPr>
          <a:lstStyle/>
          <a:p>
            <a:pPr marL="12700">
              <a:lnSpc>
                <a:spcPct val="100000"/>
              </a:lnSpc>
            </a:pPr>
            <a:r>
              <a:rPr sz="1600" dirty="0">
                <a:latin typeface="Arial"/>
                <a:cs typeface="Arial"/>
              </a:rPr>
              <a:t>arg2_megas</a:t>
            </a:r>
            <a:endParaRPr sz="1600">
              <a:latin typeface="Arial"/>
              <a:cs typeface="Arial"/>
            </a:endParaRPr>
          </a:p>
        </p:txBody>
      </p:sp>
      <p:sp>
        <p:nvSpPr>
          <p:cNvPr id="5" name="object 5"/>
          <p:cNvSpPr txBox="1"/>
          <p:nvPr/>
        </p:nvSpPr>
        <p:spPr>
          <a:xfrm>
            <a:off x="878839" y="1569720"/>
            <a:ext cx="2353310" cy="254635"/>
          </a:xfrm>
          <a:prstGeom prst="rect">
            <a:avLst/>
          </a:prstGeom>
        </p:spPr>
        <p:txBody>
          <a:bodyPr vert="horz" wrap="square" lIns="0" tIns="0" rIns="0" bIns="0" rtlCol="0">
            <a:spAutoFit/>
          </a:bodyPr>
          <a:lstStyle/>
          <a:p>
            <a:pPr marL="12700">
              <a:lnSpc>
                <a:spcPct val="100000"/>
              </a:lnSpc>
            </a:pPr>
            <a:r>
              <a:rPr sz="1600" dirty="0">
                <a:latin typeface="Arial"/>
                <a:cs typeface="Arial"/>
              </a:rPr>
              <a:t>arg2_player_named_arg1</a:t>
            </a:r>
            <a:endParaRPr sz="1600">
              <a:latin typeface="Arial"/>
              <a:cs typeface="Arial"/>
            </a:endParaRPr>
          </a:p>
        </p:txBody>
      </p:sp>
      <p:sp>
        <p:nvSpPr>
          <p:cNvPr id="6" name="object 6"/>
          <p:cNvSpPr txBox="1"/>
          <p:nvPr/>
        </p:nvSpPr>
        <p:spPr>
          <a:xfrm>
            <a:off x="3375517" y="1569720"/>
            <a:ext cx="997585" cy="254635"/>
          </a:xfrm>
          <a:prstGeom prst="rect">
            <a:avLst/>
          </a:prstGeom>
        </p:spPr>
        <p:txBody>
          <a:bodyPr vert="horz" wrap="square" lIns="0" tIns="0" rIns="0" bIns="0" rtlCol="0">
            <a:spAutoFit/>
          </a:bodyPr>
          <a:lstStyle/>
          <a:p>
            <a:pPr marL="12700">
              <a:lnSpc>
                <a:spcPct val="100000"/>
              </a:lnSpc>
            </a:pPr>
            <a:r>
              <a:rPr sz="1600" dirty="0">
                <a:latin typeface="Arial"/>
                <a:cs typeface="Arial"/>
              </a:rPr>
              <a:t>arg2_prodi</a:t>
            </a:r>
            <a:endParaRPr sz="1600">
              <a:latin typeface="Arial"/>
              <a:cs typeface="Arial"/>
            </a:endParaRPr>
          </a:p>
        </p:txBody>
      </p:sp>
      <p:sp>
        <p:nvSpPr>
          <p:cNvPr id="7" name="object 7"/>
          <p:cNvSpPr txBox="1"/>
          <p:nvPr/>
        </p:nvSpPr>
        <p:spPr>
          <a:xfrm>
            <a:off x="4269213" y="1081087"/>
            <a:ext cx="5332095" cy="5105400"/>
          </a:xfrm>
          <a:prstGeom prst="rect">
            <a:avLst/>
          </a:prstGeom>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970"/>
              </a:spcBef>
            </a:pPr>
            <a:r>
              <a:rPr sz="1600" dirty="0">
                <a:latin typeface="Arial"/>
                <a:cs typeface="Arial"/>
              </a:rPr>
              <a:t>m</a:t>
            </a:r>
            <a:endParaRPr sz="1600">
              <a:latin typeface="Arial"/>
              <a:cs typeface="Arial"/>
            </a:endParaRPr>
          </a:p>
        </p:txBody>
      </p:sp>
      <p:sp>
        <p:nvSpPr>
          <p:cNvPr id="8" name="object 8"/>
          <p:cNvSpPr txBox="1"/>
          <p:nvPr/>
        </p:nvSpPr>
        <p:spPr>
          <a:xfrm>
            <a:off x="878839" y="1811020"/>
            <a:ext cx="3505200" cy="3670935"/>
          </a:xfrm>
          <a:prstGeom prst="rect">
            <a:avLst/>
          </a:prstGeom>
        </p:spPr>
        <p:txBody>
          <a:bodyPr vert="horz" wrap="square" lIns="0" tIns="10160" rIns="0" bIns="0" rtlCol="0">
            <a:spAutoFit/>
          </a:bodyPr>
          <a:lstStyle/>
          <a:p>
            <a:pPr marL="12700" marR="38100" algn="just">
              <a:lnSpc>
                <a:spcPts val="1900"/>
              </a:lnSpc>
              <a:spcBef>
                <a:spcPts val="80"/>
              </a:spcBef>
            </a:pPr>
            <a:r>
              <a:rPr sz="1600" dirty="0">
                <a:latin typeface="Arial"/>
                <a:cs typeface="Arial"/>
              </a:rPr>
              <a:t>arg1_is_the_tiger_woods_of_arg2 ar  arg2_greats_as_arg1 arg1_plays_ar  arg2_legends_arg1 </a:t>
            </a:r>
            <a:r>
              <a:rPr sz="1600" spc="340" dirty="0">
                <a:latin typeface="Arial"/>
                <a:cs typeface="Arial"/>
              </a:rPr>
              <a:t> </a:t>
            </a:r>
            <a:r>
              <a:rPr sz="1600" dirty="0">
                <a:latin typeface="Arial"/>
                <a:cs typeface="Arial"/>
              </a:rPr>
              <a:t>arg1_announced</a:t>
            </a:r>
          </a:p>
          <a:p>
            <a:pPr marL="12700" marR="5080">
              <a:lnSpc>
                <a:spcPct val="99900"/>
              </a:lnSpc>
              <a:spcBef>
                <a:spcPts val="20"/>
              </a:spcBef>
              <a:tabLst>
                <a:tab pos="1560195" algn="l"/>
                <a:tab pos="1593850" algn="l"/>
                <a:tab pos="1616710" algn="l"/>
                <a:tab pos="1684655" algn="l"/>
                <a:tab pos="2068195" algn="l"/>
                <a:tab pos="2136140" algn="l"/>
                <a:tab pos="2204085" algn="l"/>
                <a:tab pos="2305050" algn="l"/>
                <a:tab pos="2712720" algn="l"/>
                <a:tab pos="3085465" algn="l"/>
              </a:tabLst>
            </a:pPr>
            <a:r>
              <a:rPr sz="1600" dirty="0">
                <a:latin typeface="Arial"/>
                <a:cs typeface="Arial"/>
              </a:rPr>
              <a:t>arg2_operations_chief_arg1	arg2_pl  arg2_and_golfing_personalities_includ  arg2_greats_like_arg1			arg2_players_  arg2_great_arg1				arg2_champ_arg1  arg2_professionals_such_as_arg1 ar  arg2_icon_arg1		arg2_stars_like_arg1  arg1_retires_from_arg2 			 arg2_pheno  arg2_architects_robert_trent_jones_a  arg2_pros_arg1			arg2_stars_venus_a  arg2_superstar_arg1	arg2_legend_ar  arg2_players_is_arg1		arg2_pro_arg1  arg2_god_arg1	arg2_idol_arg1	arg1</a:t>
            </a:r>
          </a:p>
        </p:txBody>
      </p:sp>
      <p:sp>
        <p:nvSpPr>
          <p:cNvPr id="9" name="object 9"/>
          <p:cNvSpPr txBox="1"/>
          <p:nvPr/>
        </p:nvSpPr>
        <p:spPr>
          <a:xfrm>
            <a:off x="457200" y="5410200"/>
            <a:ext cx="9144000" cy="1333500"/>
          </a:xfrm>
          <a:prstGeom prst="rect">
            <a:avLst/>
          </a:prstGeom>
        </p:spPr>
        <p:txBody>
          <a:bodyPr vert="horz" wrap="square" lIns="0" tIns="68580" rIns="0" bIns="0" rtlCol="0">
            <a:spAutoFit/>
          </a:bodyPr>
          <a:lstStyle/>
          <a:p>
            <a:pPr marL="434340" marR="5233035">
              <a:lnSpc>
                <a:spcPts val="1900"/>
              </a:lnSpc>
              <a:spcBef>
                <a:spcPts val="540"/>
              </a:spcBef>
              <a:tabLst>
                <a:tab pos="1981835" algn="l"/>
              </a:tabLst>
            </a:pPr>
            <a:r>
              <a:rPr sz="1600" dirty="0">
                <a:latin typeface="Arial"/>
                <a:cs typeface="Arial"/>
              </a:rPr>
              <a:t>arg2_star_arg1	arg2_hero_arg1</a:t>
            </a:r>
            <a:r>
              <a:rPr sz="1600" spc="-100" dirty="0">
                <a:latin typeface="Arial"/>
                <a:cs typeface="Arial"/>
              </a:rPr>
              <a:t> </a:t>
            </a:r>
            <a:r>
              <a:rPr sz="1600" dirty="0">
                <a:latin typeface="Arial"/>
                <a:cs typeface="Arial"/>
              </a:rPr>
              <a:t>arg2  arg1_retired_from_professional_arg2  arg2_autographed_by_arg1</a:t>
            </a:r>
            <a:r>
              <a:rPr sz="1600" spc="340" dirty="0">
                <a:latin typeface="Arial"/>
                <a:cs typeface="Arial"/>
              </a:rPr>
              <a:t> </a:t>
            </a:r>
            <a:r>
              <a:rPr sz="1600" dirty="0">
                <a:latin typeface="Arial"/>
                <a:cs typeface="Arial"/>
              </a:rPr>
              <a:t>arg2_cha</a:t>
            </a:r>
            <a:endParaRPr sz="1600">
              <a:latin typeface="Arial"/>
              <a:cs typeface="Arial"/>
            </a:endParaRPr>
          </a:p>
        </p:txBody>
      </p:sp>
      <p:sp>
        <p:nvSpPr>
          <p:cNvPr id="10" name="object 10"/>
          <p:cNvSpPr txBox="1"/>
          <p:nvPr/>
        </p:nvSpPr>
        <p:spPr>
          <a:xfrm>
            <a:off x="4269211" y="1081087"/>
            <a:ext cx="5332095" cy="5112385"/>
          </a:xfrm>
          <a:prstGeom prst="rect">
            <a:avLst/>
          </a:prstGeom>
        </p:spPr>
        <p:txBody>
          <a:bodyPr vert="horz" wrap="square" lIns="0" tIns="5715" rIns="0" bIns="0" rtlCol="0">
            <a:spAutoFit/>
          </a:bodyPr>
          <a:lstStyle/>
          <a:p>
            <a:pPr>
              <a:lnSpc>
                <a:spcPct val="100000"/>
              </a:lnSpc>
              <a:spcBef>
                <a:spcPts val="45"/>
              </a:spcBef>
            </a:pPr>
            <a:endParaRPr sz="1650">
              <a:latin typeface="Times New Roman"/>
              <a:cs typeface="Times New Roman"/>
            </a:endParaRPr>
          </a:p>
          <a:p>
            <a:pPr marL="45085" marR="2809240" indent="29209">
              <a:lnSpc>
                <a:spcPct val="99400"/>
              </a:lnSpc>
              <a:tabLst>
                <a:tab pos="1000760" algn="l"/>
              </a:tabLst>
            </a:pPr>
            <a:r>
              <a:rPr sz="1600" dirty="0">
                <a:latin typeface="Arial"/>
                <a:cs typeface="Arial"/>
              </a:rPr>
              <a:t>tar_arg1	arg2_icons_arg1  gy_arg1  g2_career_of_arg1</a:t>
            </a:r>
            <a:endParaRPr sz="1600">
              <a:latin typeface="Arial"/>
              <a:cs typeface="Arial"/>
            </a:endParaRPr>
          </a:p>
          <a:p>
            <a:pPr marL="10795">
              <a:lnSpc>
                <a:spcPts val="1889"/>
              </a:lnSpc>
              <a:tabLst>
                <a:tab pos="406400" algn="l"/>
              </a:tabLst>
            </a:pPr>
            <a:r>
              <a:rPr sz="1600" dirty="0">
                <a:latin typeface="Arial"/>
                <a:cs typeface="Arial"/>
              </a:rPr>
              <a:t>g2	arg2_player_is_arg1</a:t>
            </a:r>
            <a:endParaRPr sz="1600">
              <a:latin typeface="Arial"/>
              <a:cs typeface="Arial"/>
            </a:endParaRPr>
          </a:p>
          <a:p>
            <a:pPr marL="67945">
              <a:lnSpc>
                <a:spcPts val="1910"/>
              </a:lnSpc>
            </a:pPr>
            <a:r>
              <a:rPr sz="1600" dirty="0">
                <a:latin typeface="Arial"/>
                <a:cs typeface="Arial"/>
              </a:rPr>
              <a:t>_his_retirement_from_arg2</a:t>
            </a:r>
            <a:endParaRPr sz="1600">
              <a:latin typeface="Arial"/>
              <a:cs typeface="Arial"/>
            </a:endParaRPr>
          </a:p>
          <a:p>
            <a:pPr>
              <a:lnSpc>
                <a:spcPts val="1910"/>
              </a:lnSpc>
              <a:spcBef>
                <a:spcPts val="80"/>
              </a:spcBef>
            </a:pPr>
            <a:r>
              <a:rPr sz="1600" dirty="0">
                <a:latin typeface="Arial"/>
                <a:cs typeface="Arial"/>
              </a:rPr>
              <a:t>ayer_like_arg1</a:t>
            </a:r>
            <a:endParaRPr sz="1600">
              <a:latin typeface="Arial"/>
              <a:cs typeface="Arial"/>
            </a:endParaRPr>
          </a:p>
          <a:p>
            <a:pPr marL="22225" marR="2160270" indent="67945">
              <a:lnSpc>
                <a:spcPts val="1900"/>
              </a:lnSpc>
              <a:spcBef>
                <a:spcPts val="70"/>
              </a:spcBef>
              <a:tabLst>
                <a:tab pos="1050925" algn="l"/>
              </a:tabLst>
            </a:pPr>
            <a:r>
              <a:rPr sz="1600" dirty="0">
                <a:latin typeface="Arial"/>
                <a:cs typeface="Arial"/>
              </a:rPr>
              <a:t>ing_arg1	arg2_players_like_arg1  are_steffi_graf_and_arg1  arg2_greats_such_as_arg1  g2_hit_by_arg1</a:t>
            </a:r>
            <a:r>
              <a:rPr sz="1600" spc="-100" dirty="0">
                <a:latin typeface="Arial"/>
                <a:cs typeface="Arial"/>
              </a:rPr>
              <a:t> </a:t>
            </a:r>
            <a:r>
              <a:rPr sz="1600" dirty="0">
                <a:latin typeface="Arial"/>
                <a:cs typeface="Arial"/>
              </a:rPr>
              <a:t>arg2_greats_arg1</a:t>
            </a:r>
            <a:endParaRPr sz="1600">
              <a:latin typeface="Arial"/>
              <a:cs typeface="Arial"/>
            </a:endParaRPr>
          </a:p>
          <a:p>
            <a:pPr marR="2929255" algn="ctr">
              <a:lnSpc>
                <a:spcPts val="1910"/>
              </a:lnSpc>
              <a:spcBef>
                <a:spcPts val="20"/>
              </a:spcBef>
            </a:pPr>
            <a:r>
              <a:rPr sz="1600" dirty="0">
                <a:latin typeface="Arial"/>
                <a:cs typeface="Arial"/>
              </a:rPr>
              <a:t>arg2_pros_like_arg1</a:t>
            </a:r>
            <a:endParaRPr sz="1600">
              <a:latin typeface="Arial"/>
              <a:cs typeface="Arial"/>
            </a:endParaRPr>
          </a:p>
          <a:p>
            <a:pPr marR="2183130" indent="168910">
              <a:lnSpc>
                <a:spcPts val="1900"/>
              </a:lnSpc>
              <a:spcBef>
                <a:spcPts val="70"/>
              </a:spcBef>
              <a:tabLst>
                <a:tab pos="394970" algn="l"/>
                <a:tab pos="857885" algn="l"/>
                <a:tab pos="915035" algn="l"/>
              </a:tabLst>
            </a:pPr>
            <a:r>
              <a:rPr sz="1600" dirty="0">
                <a:latin typeface="Arial"/>
                <a:cs typeface="Arial"/>
              </a:rPr>
              <a:t>_arg1	arg2_lesson_from_arg1  nd_arg1		arg2_sensation_arg1  nd_arg1 arg2_hall_of_famer_arg1  g1	arg2_legends_such_as_arg1</a:t>
            </a:r>
            <a:endParaRPr sz="1600">
              <a:latin typeface="Arial"/>
              <a:cs typeface="Arial"/>
            </a:endParaRPr>
          </a:p>
          <a:p>
            <a:pPr marL="248285">
              <a:lnSpc>
                <a:spcPts val="1910"/>
              </a:lnSpc>
              <a:spcBef>
                <a:spcPts val="20"/>
              </a:spcBef>
            </a:pPr>
            <a:r>
              <a:rPr sz="1600" dirty="0">
                <a:latin typeface="Arial"/>
                <a:cs typeface="Arial"/>
              </a:rPr>
              <a:t>arg2_player_was_arg1</a:t>
            </a:r>
            <a:endParaRPr sz="1600">
              <a:latin typeface="Arial"/>
              <a:cs typeface="Arial"/>
            </a:endParaRPr>
          </a:p>
          <a:p>
            <a:pPr marL="101600">
              <a:lnSpc>
                <a:spcPts val="1900"/>
              </a:lnSpc>
            </a:pPr>
            <a:r>
              <a:rPr sz="1600" dirty="0">
                <a:latin typeface="Arial"/>
                <a:cs typeface="Arial"/>
              </a:rPr>
              <a:t>_was_born_to_play_arg2</a:t>
            </a:r>
            <a:endParaRPr sz="1600">
              <a:latin typeface="Arial"/>
              <a:cs typeface="Arial"/>
            </a:endParaRPr>
          </a:p>
          <a:p>
            <a:pPr marL="90805" marR="3109595" indent="-12065">
              <a:lnSpc>
                <a:spcPts val="1900"/>
              </a:lnSpc>
              <a:spcBef>
                <a:spcPts val="70"/>
              </a:spcBef>
            </a:pPr>
            <a:r>
              <a:rPr sz="1600" dirty="0">
                <a:latin typeface="Arial"/>
                <a:cs typeface="Arial"/>
              </a:rPr>
              <a:t>_players_are_arg1  arg2_legends_as_arg1  mpion_arg1</a:t>
            </a:r>
            <a:r>
              <a:rPr sz="1600" spc="-100" dirty="0">
                <a:latin typeface="Arial"/>
                <a:cs typeface="Arial"/>
              </a:rPr>
              <a:t> </a:t>
            </a:r>
            <a:r>
              <a:rPr sz="1600" dirty="0">
                <a:latin typeface="Arial"/>
                <a:cs typeface="Arial"/>
              </a:rPr>
              <a:t>…</a:t>
            </a:r>
            <a:endParaRPr sz="1600">
              <a:latin typeface="Arial"/>
              <a:cs typeface="Arial"/>
            </a:endParaRPr>
          </a:p>
        </p:txBody>
      </p:sp>
      <p:sp>
        <p:nvSpPr>
          <p:cNvPr id="11" name="object 11"/>
          <p:cNvSpPr/>
          <p:nvPr/>
        </p:nvSpPr>
        <p:spPr>
          <a:xfrm>
            <a:off x="4185462" y="1438108"/>
            <a:ext cx="5415737" cy="517466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343400" y="1081087"/>
            <a:ext cx="5257800" cy="51054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327525" y="1065212"/>
            <a:ext cx="5273675" cy="0"/>
          </a:xfrm>
          <a:custGeom>
            <a:avLst/>
            <a:gdLst/>
            <a:ahLst/>
            <a:cxnLst/>
            <a:rect l="l" t="t" r="r" b="b"/>
            <a:pathLst>
              <a:path w="5273675">
                <a:moveTo>
                  <a:pt x="0" y="0"/>
                </a:moveTo>
                <a:lnTo>
                  <a:pt x="5273675" y="0"/>
                </a:lnTo>
              </a:path>
            </a:pathLst>
          </a:custGeom>
          <a:ln w="31749">
            <a:solidFill>
              <a:srgbClr val="000000"/>
            </a:solidFill>
          </a:ln>
        </p:spPr>
        <p:txBody>
          <a:bodyPr wrap="square" lIns="0" tIns="0" rIns="0" bIns="0" rtlCol="0"/>
          <a:lstStyle/>
          <a:p>
            <a:endParaRPr/>
          </a:p>
        </p:txBody>
      </p:sp>
      <p:sp>
        <p:nvSpPr>
          <p:cNvPr id="14" name="object 14"/>
          <p:cNvSpPr/>
          <p:nvPr/>
        </p:nvSpPr>
        <p:spPr>
          <a:xfrm>
            <a:off x="4327525" y="1065212"/>
            <a:ext cx="5273675" cy="5137150"/>
          </a:xfrm>
          <a:custGeom>
            <a:avLst/>
            <a:gdLst/>
            <a:ahLst/>
            <a:cxnLst/>
            <a:rect l="l" t="t" r="r" b="b"/>
            <a:pathLst>
              <a:path w="5273675" h="5137150">
                <a:moveTo>
                  <a:pt x="5273675" y="5137146"/>
                </a:moveTo>
                <a:lnTo>
                  <a:pt x="0" y="5137146"/>
                </a:lnTo>
                <a:lnTo>
                  <a:pt x="0" y="0"/>
                </a:lnTo>
              </a:path>
            </a:pathLst>
          </a:custGeom>
          <a:ln w="31749">
            <a:solidFill>
              <a:srgbClr val="000000"/>
            </a:solidFill>
          </a:ln>
        </p:spPr>
        <p:txBody>
          <a:bodyPr wrap="square" lIns="0" tIns="0" rIns="0" bIns="0" rtlCol="0"/>
          <a:lstStyle/>
          <a:p>
            <a:endParaRPr/>
          </a:p>
        </p:txBody>
      </p:sp>
      <p:sp>
        <p:nvSpPr>
          <p:cNvPr id="15" name="object 15"/>
          <p:cNvSpPr/>
          <p:nvPr/>
        </p:nvSpPr>
        <p:spPr>
          <a:xfrm>
            <a:off x="457200" y="5410200"/>
            <a:ext cx="9144000" cy="13335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0600" y="4267200"/>
            <a:ext cx="8382000" cy="2032000"/>
          </a:xfrm>
          <a:custGeom>
            <a:avLst/>
            <a:gdLst/>
            <a:ahLst/>
            <a:cxnLst/>
            <a:rect l="l" t="t" r="r" b="b"/>
            <a:pathLst>
              <a:path w="8382000" h="2032000">
                <a:moveTo>
                  <a:pt x="0" y="0"/>
                </a:moveTo>
                <a:lnTo>
                  <a:pt x="8381993" y="0"/>
                </a:lnTo>
                <a:lnTo>
                  <a:pt x="8381993" y="2031998"/>
                </a:lnTo>
                <a:lnTo>
                  <a:pt x="0" y="2031998"/>
                </a:lnTo>
                <a:lnTo>
                  <a:pt x="0" y="0"/>
                </a:lnTo>
                <a:close/>
              </a:path>
            </a:pathLst>
          </a:custGeom>
          <a:ln w="28574">
            <a:solidFill>
              <a:srgbClr val="008F00"/>
            </a:solidFill>
          </a:ln>
        </p:spPr>
        <p:txBody>
          <a:bodyPr wrap="square" lIns="0" tIns="0" rIns="0" bIns="0" rtlCol="0"/>
          <a:lstStyle/>
          <a:p>
            <a:endParaRPr/>
          </a:p>
        </p:txBody>
      </p:sp>
      <p:sp>
        <p:nvSpPr>
          <p:cNvPr id="3" name="object 3"/>
          <p:cNvSpPr txBox="1"/>
          <p:nvPr/>
        </p:nvSpPr>
        <p:spPr>
          <a:xfrm>
            <a:off x="3583127" y="5951220"/>
            <a:ext cx="3202305" cy="285115"/>
          </a:xfrm>
          <a:prstGeom prst="rect">
            <a:avLst/>
          </a:prstGeom>
        </p:spPr>
        <p:txBody>
          <a:bodyPr vert="horz" wrap="square" lIns="0" tIns="0" rIns="0" bIns="0" rtlCol="0">
            <a:spAutoFit/>
          </a:bodyPr>
          <a:lstStyle/>
          <a:p>
            <a:pPr marL="12700">
              <a:lnSpc>
                <a:spcPct val="100000"/>
              </a:lnSpc>
            </a:pPr>
            <a:r>
              <a:rPr sz="1800" dirty="0">
                <a:latin typeface="Arial"/>
                <a:cs typeface="Arial"/>
              </a:rPr>
              <a:t>Continually Learning</a:t>
            </a:r>
            <a:r>
              <a:rPr sz="1800" spc="-100" dirty="0">
                <a:latin typeface="Arial"/>
                <a:cs typeface="Arial"/>
              </a:rPr>
              <a:t> </a:t>
            </a:r>
            <a:r>
              <a:rPr sz="1800" dirty="0">
                <a:latin typeface="Arial"/>
                <a:cs typeface="Arial"/>
              </a:rPr>
              <a:t>Extractors</a:t>
            </a:r>
            <a:endParaRPr sz="1800">
              <a:latin typeface="Arial"/>
              <a:cs typeface="Arial"/>
            </a:endParaRPr>
          </a:p>
        </p:txBody>
      </p:sp>
      <p:sp>
        <p:nvSpPr>
          <p:cNvPr id="4" name="object 4"/>
          <p:cNvSpPr txBox="1">
            <a:spLocks noGrp="1"/>
          </p:cNvSpPr>
          <p:nvPr>
            <p:ph type="title"/>
          </p:nvPr>
        </p:nvSpPr>
        <p:spPr>
          <a:xfrm>
            <a:off x="916939" y="662787"/>
            <a:ext cx="5474970" cy="617220"/>
          </a:xfrm>
          <a:prstGeom prst="rect">
            <a:avLst/>
          </a:prstGeom>
        </p:spPr>
        <p:txBody>
          <a:bodyPr vert="horz" wrap="square" lIns="0" tIns="0" rIns="0" bIns="0" rtlCol="0">
            <a:spAutoFit/>
          </a:bodyPr>
          <a:lstStyle/>
          <a:p>
            <a:pPr marL="12700">
              <a:lnSpc>
                <a:spcPct val="100000"/>
              </a:lnSpc>
              <a:tabLst>
                <a:tab pos="1339215" algn="l"/>
                <a:tab pos="2751455" algn="l"/>
              </a:tabLst>
            </a:pPr>
            <a:r>
              <a:rPr sz="4000" spc="-5" dirty="0">
                <a:solidFill>
                  <a:srgbClr val="000090"/>
                </a:solidFill>
              </a:rPr>
              <a:t>Initial	</a:t>
            </a:r>
            <a:r>
              <a:rPr sz="4000" dirty="0">
                <a:solidFill>
                  <a:srgbClr val="000090"/>
                </a:solidFill>
              </a:rPr>
              <a:t>NELL	</a:t>
            </a:r>
            <a:r>
              <a:rPr sz="4000" spc="-5" dirty="0">
                <a:solidFill>
                  <a:srgbClr val="000090"/>
                </a:solidFill>
              </a:rPr>
              <a:t>Architecture</a:t>
            </a:r>
            <a:endParaRPr sz="4000"/>
          </a:p>
        </p:txBody>
      </p:sp>
      <p:sp>
        <p:nvSpPr>
          <p:cNvPr id="57" name="Footer Placeholder 56"/>
          <p:cNvSpPr>
            <a:spLocks noGrp="1"/>
          </p:cNvSpPr>
          <p:nvPr>
            <p:ph type="ftr" sz="quarter" idx="11"/>
          </p:nvPr>
        </p:nvSpPr>
        <p:spPr/>
        <p:txBody>
          <a:bodyPr/>
          <a:lstStyle/>
          <a:p>
            <a:r>
              <a:rPr lang="en-US" smtClean="0"/>
              <a:t>University at Buffalo</a:t>
            </a:r>
            <a:endParaRPr lang="en-US"/>
          </a:p>
        </p:txBody>
      </p:sp>
      <p:sp>
        <p:nvSpPr>
          <p:cNvPr id="5" name="object 5"/>
          <p:cNvSpPr/>
          <p:nvPr/>
        </p:nvSpPr>
        <p:spPr>
          <a:xfrm>
            <a:off x="3352800" y="1600200"/>
            <a:ext cx="2057400" cy="2308225"/>
          </a:xfrm>
          <a:custGeom>
            <a:avLst/>
            <a:gdLst/>
            <a:ahLst/>
            <a:cxnLst/>
            <a:rect l="l" t="t" r="r" b="b"/>
            <a:pathLst>
              <a:path w="2057400" h="2308225">
                <a:moveTo>
                  <a:pt x="0" y="0"/>
                </a:moveTo>
                <a:lnTo>
                  <a:pt x="2057398" y="0"/>
                </a:lnTo>
                <a:lnTo>
                  <a:pt x="2057398" y="2308228"/>
                </a:lnTo>
                <a:lnTo>
                  <a:pt x="0" y="2308228"/>
                </a:lnTo>
                <a:lnTo>
                  <a:pt x="0" y="0"/>
                </a:lnTo>
                <a:close/>
              </a:path>
            </a:pathLst>
          </a:custGeom>
          <a:ln w="28574">
            <a:solidFill>
              <a:srgbClr val="FF2C79"/>
            </a:solidFill>
          </a:ln>
        </p:spPr>
        <p:txBody>
          <a:bodyPr wrap="square" lIns="0" tIns="0" rIns="0" bIns="0" rtlCol="0"/>
          <a:lstStyle/>
          <a:p>
            <a:endParaRPr/>
          </a:p>
        </p:txBody>
      </p:sp>
      <p:sp>
        <p:nvSpPr>
          <p:cNvPr id="6" name="object 6"/>
          <p:cNvSpPr txBox="1"/>
          <p:nvPr/>
        </p:nvSpPr>
        <p:spPr>
          <a:xfrm>
            <a:off x="3513476" y="1661160"/>
            <a:ext cx="1741805" cy="536575"/>
          </a:xfrm>
          <a:prstGeom prst="rect">
            <a:avLst/>
          </a:prstGeom>
        </p:spPr>
        <p:txBody>
          <a:bodyPr vert="horz" wrap="square" lIns="0" tIns="0" rIns="0" bIns="0" rtlCol="0">
            <a:spAutoFit/>
          </a:bodyPr>
          <a:lstStyle/>
          <a:p>
            <a:pPr marL="25400" marR="5080" indent="-13335">
              <a:lnSpc>
                <a:spcPts val="2100"/>
              </a:lnSpc>
            </a:pPr>
            <a:r>
              <a:rPr sz="1800" dirty="0">
                <a:latin typeface="Arial"/>
                <a:cs typeface="Arial"/>
              </a:rPr>
              <a:t>Knowledge</a:t>
            </a:r>
            <a:r>
              <a:rPr sz="1800" spc="-100" dirty="0">
                <a:latin typeface="Arial"/>
                <a:cs typeface="Arial"/>
              </a:rPr>
              <a:t> </a:t>
            </a:r>
            <a:r>
              <a:rPr sz="1800" dirty="0">
                <a:latin typeface="Arial"/>
                <a:cs typeface="Arial"/>
              </a:rPr>
              <a:t>Base  (latent</a:t>
            </a:r>
            <a:r>
              <a:rPr sz="1800" spc="-105" dirty="0">
                <a:latin typeface="Arial"/>
                <a:cs typeface="Arial"/>
              </a:rPr>
              <a:t> </a:t>
            </a:r>
            <a:r>
              <a:rPr sz="1800" dirty="0">
                <a:latin typeface="Arial"/>
                <a:cs typeface="Arial"/>
              </a:rPr>
              <a:t>variables)</a:t>
            </a:r>
            <a:endParaRPr sz="1800">
              <a:latin typeface="Arial"/>
              <a:cs typeface="Arial"/>
            </a:endParaRPr>
          </a:p>
        </p:txBody>
      </p:sp>
      <p:sp>
        <p:nvSpPr>
          <p:cNvPr id="7" name="object 7"/>
          <p:cNvSpPr/>
          <p:nvPr/>
        </p:nvSpPr>
        <p:spPr>
          <a:xfrm>
            <a:off x="1752600" y="4419600"/>
            <a:ext cx="1371600" cy="1200150"/>
          </a:xfrm>
          <a:custGeom>
            <a:avLst/>
            <a:gdLst/>
            <a:ahLst/>
            <a:cxnLst/>
            <a:rect l="l" t="t" r="r" b="b"/>
            <a:pathLst>
              <a:path w="1371600" h="1200150">
                <a:moveTo>
                  <a:pt x="0" y="0"/>
                </a:moveTo>
                <a:lnTo>
                  <a:pt x="1371599" y="0"/>
                </a:lnTo>
                <a:lnTo>
                  <a:pt x="1371599" y="1200149"/>
                </a:lnTo>
                <a:lnTo>
                  <a:pt x="0" y="1200149"/>
                </a:lnTo>
                <a:lnTo>
                  <a:pt x="0" y="0"/>
                </a:lnTo>
                <a:close/>
              </a:path>
            </a:pathLst>
          </a:custGeom>
          <a:ln w="9524">
            <a:solidFill>
              <a:srgbClr val="3B419C"/>
            </a:solidFill>
          </a:ln>
        </p:spPr>
        <p:txBody>
          <a:bodyPr wrap="square" lIns="0" tIns="0" rIns="0" bIns="0" rtlCol="0"/>
          <a:lstStyle/>
          <a:p>
            <a:endParaRPr/>
          </a:p>
        </p:txBody>
      </p:sp>
      <p:sp>
        <p:nvSpPr>
          <p:cNvPr id="8" name="object 8"/>
          <p:cNvSpPr txBox="1"/>
          <p:nvPr/>
        </p:nvSpPr>
        <p:spPr>
          <a:xfrm>
            <a:off x="2015242" y="4468611"/>
            <a:ext cx="851535" cy="1094740"/>
          </a:xfrm>
          <a:prstGeom prst="rect">
            <a:avLst/>
          </a:prstGeom>
        </p:spPr>
        <p:txBody>
          <a:bodyPr vert="horz" wrap="square" lIns="0" tIns="12065" rIns="0" bIns="0" rtlCol="0">
            <a:spAutoFit/>
          </a:bodyPr>
          <a:lstStyle/>
          <a:p>
            <a:pPr marL="12065" marR="5080" indent="-635" algn="ctr">
              <a:lnSpc>
                <a:spcPts val="2100"/>
              </a:lnSpc>
              <a:spcBef>
                <a:spcPts val="95"/>
              </a:spcBef>
            </a:pPr>
            <a:r>
              <a:rPr sz="1800" spc="-50" dirty="0">
                <a:latin typeface="Arial"/>
                <a:cs typeface="Arial"/>
              </a:rPr>
              <a:t>Text  </a:t>
            </a:r>
            <a:r>
              <a:rPr sz="1800" dirty="0">
                <a:latin typeface="Arial"/>
                <a:cs typeface="Arial"/>
              </a:rPr>
              <a:t>Context</a:t>
            </a:r>
            <a:endParaRPr sz="1800">
              <a:latin typeface="Arial"/>
              <a:cs typeface="Arial"/>
            </a:endParaRPr>
          </a:p>
          <a:p>
            <a:pPr marL="12065" marR="5080" algn="ctr">
              <a:lnSpc>
                <a:spcPts val="2100"/>
              </a:lnSpc>
              <a:spcBef>
                <a:spcPts val="100"/>
              </a:spcBef>
            </a:pPr>
            <a:r>
              <a:rPr sz="1800" dirty="0">
                <a:latin typeface="Arial"/>
                <a:cs typeface="Arial"/>
              </a:rPr>
              <a:t>patterns  (CPL)</a:t>
            </a:r>
            <a:endParaRPr sz="1800">
              <a:latin typeface="Arial"/>
              <a:cs typeface="Arial"/>
            </a:endParaRPr>
          </a:p>
        </p:txBody>
      </p:sp>
      <p:sp>
        <p:nvSpPr>
          <p:cNvPr id="9" name="object 9"/>
          <p:cNvSpPr/>
          <p:nvPr/>
        </p:nvSpPr>
        <p:spPr>
          <a:xfrm>
            <a:off x="3657600" y="4419600"/>
            <a:ext cx="1371600" cy="1200150"/>
          </a:xfrm>
          <a:custGeom>
            <a:avLst/>
            <a:gdLst/>
            <a:ahLst/>
            <a:cxnLst/>
            <a:rect l="l" t="t" r="r" b="b"/>
            <a:pathLst>
              <a:path w="1371600" h="1200150">
                <a:moveTo>
                  <a:pt x="0" y="0"/>
                </a:moveTo>
                <a:lnTo>
                  <a:pt x="1371599" y="0"/>
                </a:lnTo>
                <a:lnTo>
                  <a:pt x="1371599" y="1200149"/>
                </a:lnTo>
                <a:lnTo>
                  <a:pt x="0" y="1200149"/>
                </a:lnTo>
                <a:lnTo>
                  <a:pt x="0" y="0"/>
                </a:lnTo>
                <a:close/>
              </a:path>
            </a:pathLst>
          </a:custGeom>
          <a:ln w="9524">
            <a:solidFill>
              <a:srgbClr val="3B419C"/>
            </a:solidFill>
          </a:ln>
        </p:spPr>
        <p:txBody>
          <a:bodyPr wrap="square" lIns="0" tIns="0" rIns="0" bIns="0" rtlCol="0"/>
          <a:lstStyle/>
          <a:p>
            <a:endParaRPr/>
          </a:p>
        </p:txBody>
      </p:sp>
      <p:sp>
        <p:nvSpPr>
          <p:cNvPr id="10" name="object 10"/>
          <p:cNvSpPr txBox="1"/>
          <p:nvPr/>
        </p:nvSpPr>
        <p:spPr>
          <a:xfrm>
            <a:off x="3755377" y="4465320"/>
            <a:ext cx="1181735" cy="1097915"/>
          </a:xfrm>
          <a:prstGeom prst="rect">
            <a:avLst/>
          </a:prstGeom>
        </p:spPr>
        <p:txBody>
          <a:bodyPr vert="horz" wrap="square" lIns="0" tIns="0" rIns="0" bIns="0" rtlCol="0">
            <a:spAutoFit/>
          </a:bodyPr>
          <a:lstStyle/>
          <a:p>
            <a:pPr algn="ctr">
              <a:lnSpc>
                <a:spcPts val="2130"/>
              </a:lnSpc>
            </a:pPr>
            <a:r>
              <a:rPr sz="1800" dirty="0">
                <a:latin typeface="Arial"/>
                <a:cs typeface="Arial"/>
              </a:rPr>
              <a:t>HTML-URL</a:t>
            </a:r>
            <a:endParaRPr sz="1800">
              <a:latin typeface="Arial"/>
              <a:cs typeface="Arial"/>
            </a:endParaRPr>
          </a:p>
          <a:p>
            <a:pPr algn="ctr">
              <a:lnSpc>
                <a:spcPts val="2130"/>
              </a:lnSpc>
            </a:pPr>
            <a:r>
              <a:rPr sz="1800" dirty="0">
                <a:latin typeface="Arial"/>
                <a:cs typeface="Arial"/>
              </a:rPr>
              <a:t>context</a:t>
            </a:r>
            <a:endParaRPr sz="1800">
              <a:latin typeface="Arial"/>
              <a:cs typeface="Arial"/>
            </a:endParaRPr>
          </a:p>
          <a:p>
            <a:pPr marL="177165" marR="169545" algn="ctr">
              <a:lnSpc>
                <a:spcPts val="2100"/>
              </a:lnSpc>
              <a:spcBef>
                <a:spcPts val="160"/>
              </a:spcBef>
            </a:pPr>
            <a:r>
              <a:rPr sz="1800" dirty="0">
                <a:latin typeface="Arial"/>
                <a:cs typeface="Arial"/>
              </a:rPr>
              <a:t>patterns  (SEAL)</a:t>
            </a:r>
            <a:endParaRPr sz="1800">
              <a:latin typeface="Arial"/>
              <a:cs typeface="Arial"/>
            </a:endParaRPr>
          </a:p>
        </p:txBody>
      </p:sp>
      <p:sp>
        <p:nvSpPr>
          <p:cNvPr id="11" name="object 11"/>
          <p:cNvSpPr/>
          <p:nvPr/>
        </p:nvSpPr>
        <p:spPr>
          <a:xfrm>
            <a:off x="5562600" y="4419600"/>
            <a:ext cx="1447800" cy="1200150"/>
          </a:xfrm>
          <a:custGeom>
            <a:avLst/>
            <a:gdLst/>
            <a:ahLst/>
            <a:cxnLst/>
            <a:rect l="l" t="t" r="r" b="b"/>
            <a:pathLst>
              <a:path w="1447800" h="1200150">
                <a:moveTo>
                  <a:pt x="0" y="0"/>
                </a:moveTo>
                <a:lnTo>
                  <a:pt x="1447798" y="0"/>
                </a:lnTo>
                <a:lnTo>
                  <a:pt x="1447798" y="1200149"/>
                </a:lnTo>
                <a:lnTo>
                  <a:pt x="0" y="1200149"/>
                </a:lnTo>
                <a:lnTo>
                  <a:pt x="0" y="0"/>
                </a:lnTo>
                <a:close/>
              </a:path>
            </a:pathLst>
          </a:custGeom>
          <a:ln w="9524">
            <a:solidFill>
              <a:srgbClr val="3B419C"/>
            </a:solidFill>
          </a:ln>
        </p:spPr>
        <p:txBody>
          <a:bodyPr wrap="square" lIns="0" tIns="0" rIns="0" bIns="0" rtlCol="0"/>
          <a:lstStyle/>
          <a:p>
            <a:endParaRPr/>
          </a:p>
        </p:txBody>
      </p:sp>
      <p:sp>
        <p:nvSpPr>
          <p:cNvPr id="12" name="object 12"/>
          <p:cNvSpPr txBox="1"/>
          <p:nvPr/>
        </p:nvSpPr>
        <p:spPr>
          <a:xfrm>
            <a:off x="5679111" y="4480560"/>
            <a:ext cx="1220470" cy="536575"/>
          </a:xfrm>
          <a:prstGeom prst="rect">
            <a:avLst/>
          </a:prstGeom>
        </p:spPr>
        <p:txBody>
          <a:bodyPr vert="horz" wrap="square" lIns="0" tIns="0" rIns="0" bIns="0" rtlCol="0">
            <a:spAutoFit/>
          </a:bodyPr>
          <a:lstStyle/>
          <a:p>
            <a:pPr marL="165100" marR="5080" indent="-153035">
              <a:lnSpc>
                <a:spcPts val="2100"/>
              </a:lnSpc>
            </a:pPr>
            <a:r>
              <a:rPr sz="1800" dirty="0">
                <a:latin typeface="Arial"/>
                <a:cs typeface="Arial"/>
              </a:rPr>
              <a:t>Morphology  classifier</a:t>
            </a:r>
            <a:endParaRPr sz="1800">
              <a:latin typeface="Arial"/>
              <a:cs typeface="Arial"/>
            </a:endParaRPr>
          </a:p>
        </p:txBody>
      </p:sp>
      <p:sp>
        <p:nvSpPr>
          <p:cNvPr id="13" name="object 13"/>
          <p:cNvSpPr txBox="1"/>
          <p:nvPr/>
        </p:nvSpPr>
        <p:spPr>
          <a:xfrm>
            <a:off x="5958889" y="5278120"/>
            <a:ext cx="660400" cy="285115"/>
          </a:xfrm>
          <a:prstGeom prst="rect">
            <a:avLst/>
          </a:prstGeom>
        </p:spPr>
        <p:txBody>
          <a:bodyPr vert="horz" wrap="square" lIns="0" tIns="0" rIns="0" bIns="0" rtlCol="0">
            <a:spAutoFit/>
          </a:bodyPr>
          <a:lstStyle/>
          <a:p>
            <a:pPr marL="12700">
              <a:lnSpc>
                <a:spcPct val="100000"/>
              </a:lnSpc>
            </a:pPr>
            <a:r>
              <a:rPr sz="1800" dirty="0">
                <a:latin typeface="Arial"/>
                <a:cs typeface="Arial"/>
              </a:rPr>
              <a:t>(CML)</a:t>
            </a:r>
            <a:endParaRPr sz="1800">
              <a:latin typeface="Arial"/>
              <a:cs typeface="Arial"/>
            </a:endParaRPr>
          </a:p>
        </p:txBody>
      </p:sp>
      <p:sp>
        <p:nvSpPr>
          <p:cNvPr id="14" name="object 14"/>
          <p:cNvSpPr/>
          <p:nvPr/>
        </p:nvSpPr>
        <p:spPr>
          <a:xfrm>
            <a:off x="4197921" y="3379129"/>
            <a:ext cx="295102" cy="1109748"/>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41812" y="3531993"/>
            <a:ext cx="3175" cy="889635"/>
          </a:xfrm>
          <a:custGeom>
            <a:avLst/>
            <a:gdLst/>
            <a:ahLst/>
            <a:cxnLst/>
            <a:rect l="l" t="t" r="r" b="b"/>
            <a:pathLst>
              <a:path w="3175" h="889635">
                <a:moveTo>
                  <a:pt x="0" y="889194"/>
                </a:moveTo>
                <a:lnTo>
                  <a:pt x="3087" y="0"/>
                </a:lnTo>
              </a:path>
            </a:pathLst>
          </a:custGeom>
          <a:ln w="25399">
            <a:solidFill>
              <a:srgbClr val="000000"/>
            </a:solidFill>
          </a:ln>
        </p:spPr>
        <p:txBody>
          <a:bodyPr wrap="square" lIns="0" tIns="0" rIns="0" bIns="0" rtlCol="0"/>
          <a:lstStyle/>
          <a:p>
            <a:endParaRPr/>
          </a:p>
        </p:txBody>
      </p:sp>
      <p:sp>
        <p:nvSpPr>
          <p:cNvPr id="16" name="object 16"/>
          <p:cNvSpPr/>
          <p:nvPr/>
        </p:nvSpPr>
        <p:spPr>
          <a:xfrm>
            <a:off x="4285678" y="3506787"/>
            <a:ext cx="118110" cy="116205"/>
          </a:xfrm>
          <a:custGeom>
            <a:avLst/>
            <a:gdLst/>
            <a:ahLst/>
            <a:cxnLst/>
            <a:rect l="l" t="t" r="r" b="b"/>
            <a:pathLst>
              <a:path w="118110" h="116204">
                <a:moveTo>
                  <a:pt x="88475" y="50406"/>
                </a:moveTo>
                <a:lnTo>
                  <a:pt x="59131" y="50406"/>
                </a:lnTo>
                <a:lnTo>
                  <a:pt x="95923" y="113995"/>
                </a:lnTo>
                <a:lnTo>
                  <a:pt x="103695" y="116065"/>
                </a:lnTo>
                <a:lnTo>
                  <a:pt x="115836" y="109042"/>
                </a:lnTo>
                <a:lnTo>
                  <a:pt x="117906" y="101269"/>
                </a:lnTo>
                <a:lnTo>
                  <a:pt x="88475" y="50406"/>
                </a:lnTo>
                <a:close/>
              </a:path>
              <a:path w="118110" h="116204">
                <a:moveTo>
                  <a:pt x="59309" y="0"/>
                </a:moveTo>
                <a:lnTo>
                  <a:pt x="0" y="100863"/>
                </a:lnTo>
                <a:lnTo>
                  <a:pt x="2019" y="108648"/>
                </a:lnTo>
                <a:lnTo>
                  <a:pt x="14109" y="115747"/>
                </a:lnTo>
                <a:lnTo>
                  <a:pt x="21894" y="113728"/>
                </a:lnTo>
                <a:lnTo>
                  <a:pt x="59131" y="50406"/>
                </a:lnTo>
                <a:lnTo>
                  <a:pt x="88475" y="50406"/>
                </a:lnTo>
                <a:lnTo>
                  <a:pt x="59309" y="0"/>
                </a:lnTo>
                <a:close/>
              </a:path>
            </a:pathLst>
          </a:custGeom>
          <a:solidFill>
            <a:srgbClr val="000000"/>
          </a:solidFill>
        </p:spPr>
        <p:txBody>
          <a:bodyPr wrap="square" lIns="0" tIns="0" rIns="0" bIns="0" rtlCol="0"/>
          <a:lstStyle/>
          <a:p>
            <a:endParaRPr/>
          </a:p>
        </p:txBody>
      </p:sp>
      <p:sp>
        <p:nvSpPr>
          <p:cNvPr id="17" name="object 17"/>
          <p:cNvSpPr/>
          <p:nvPr/>
        </p:nvSpPr>
        <p:spPr>
          <a:xfrm>
            <a:off x="3581400" y="2286000"/>
            <a:ext cx="1600200" cy="370205"/>
          </a:xfrm>
          <a:custGeom>
            <a:avLst/>
            <a:gdLst/>
            <a:ahLst/>
            <a:cxnLst/>
            <a:rect l="l" t="t" r="r" b="b"/>
            <a:pathLst>
              <a:path w="1600200" h="370205">
                <a:moveTo>
                  <a:pt x="0" y="0"/>
                </a:moveTo>
                <a:lnTo>
                  <a:pt x="1600198" y="0"/>
                </a:lnTo>
                <a:lnTo>
                  <a:pt x="1600198" y="369887"/>
                </a:lnTo>
                <a:lnTo>
                  <a:pt x="0" y="369887"/>
                </a:lnTo>
                <a:lnTo>
                  <a:pt x="0" y="0"/>
                </a:lnTo>
                <a:close/>
              </a:path>
            </a:pathLst>
          </a:custGeom>
          <a:ln w="9524">
            <a:solidFill>
              <a:srgbClr val="3B419C"/>
            </a:solidFill>
          </a:ln>
        </p:spPr>
        <p:txBody>
          <a:bodyPr wrap="square" lIns="0" tIns="0" rIns="0" bIns="0" rtlCol="0"/>
          <a:lstStyle/>
          <a:p>
            <a:endParaRPr/>
          </a:p>
        </p:txBody>
      </p:sp>
      <p:sp>
        <p:nvSpPr>
          <p:cNvPr id="18" name="object 18"/>
          <p:cNvSpPr txBox="1"/>
          <p:nvPr/>
        </p:nvSpPr>
        <p:spPr>
          <a:xfrm>
            <a:off x="4060021" y="2331720"/>
            <a:ext cx="711835" cy="285115"/>
          </a:xfrm>
          <a:prstGeom prst="rect">
            <a:avLst/>
          </a:prstGeom>
        </p:spPr>
        <p:txBody>
          <a:bodyPr vert="horz" wrap="square" lIns="0" tIns="0" rIns="0" bIns="0" rtlCol="0">
            <a:spAutoFit/>
          </a:bodyPr>
          <a:lstStyle/>
          <a:p>
            <a:pPr marL="12700">
              <a:lnSpc>
                <a:spcPct val="100000"/>
              </a:lnSpc>
            </a:pPr>
            <a:r>
              <a:rPr sz="1800" dirty="0">
                <a:latin typeface="Arial"/>
                <a:cs typeface="Arial"/>
              </a:rPr>
              <a:t>Beliefs</a:t>
            </a:r>
            <a:endParaRPr sz="1800">
              <a:latin typeface="Arial"/>
              <a:cs typeface="Arial"/>
            </a:endParaRPr>
          </a:p>
        </p:txBody>
      </p:sp>
      <p:sp>
        <p:nvSpPr>
          <p:cNvPr id="19" name="object 19"/>
          <p:cNvSpPr/>
          <p:nvPr/>
        </p:nvSpPr>
        <p:spPr>
          <a:xfrm>
            <a:off x="3581400" y="2895600"/>
            <a:ext cx="1600200" cy="646430"/>
          </a:xfrm>
          <a:custGeom>
            <a:avLst/>
            <a:gdLst/>
            <a:ahLst/>
            <a:cxnLst/>
            <a:rect l="l" t="t" r="r" b="b"/>
            <a:pathLst>
              <a:path w="1600200" h="646429">
                <a:moveTo>
                  <a:pt x="0" y="0"/>
                </a:moveTo>
                <a:lnTo>
                  <a:pt x="1600198" y="0"/>
                </a:lnTo>
                <a:lnTo>
                  <a:pt x="1600198" y="646112"/>
                </a:lnTo>
                <a:lnTo>
                  <a:pt x="0" y="646112"/>
                </a:lnTo>
                <a:lnTo>
                  <a:pt x="0" y="0"/>
                </a:lnTo>
                <a:close/>
              </a:path>
            </a:pathLst>
          </a:custGeom>
          <a:ln w="9524">
            <a:solidFill>
              <a:srgbClr val="3B419C"/>
            </a:solidFill>
          </a:ln>
        </p:spPr>
        <p:txBody>
          <a:bodyPr wrap="square" lIns="0" tIns="0" rIns="0" bIns="0" rtlCol="0"/>
          <a:lstStyle/>
          <a:p>
            <a:endParaRPr/>
          </a:p>
        </p:txBody>
      </p:sp>
      <p:sp>
        <p:nvSpPr>
          <p:cNvPr id="20" name="object 20"/>
          <p:cNvSpPr txBox="1"/>
          <p:nvPr/>
        </p:nvSpPr>
        <p:spPr>
          <a:xfrm>
            <a:off x="3850237" y="2956560"/>
            <a:ext cx="1067435" cy="536575"/>
          </a:xfrm>
          <a:prstGeom prst="rect">
            <a:avLst/>
          </a:prstGeom>
        </p:spPr>
        <p:txBody>
          <a:bodyPr vert="horz" wrap="square" lIns="0" tIns="0" rIns="0" bIns="0" rtlCol="0">
            <a:spAutoFit/>
          </a:bodyPr>
          <a:lstStyle/>
          <a:p>
            <a:pPr marL="190500" marR="5080" indent="-178435">
              <a:lnSpc>
                <a:spcPts val="2100"/>
              </a:lnSpc>
            </a:pPr>
            <a:r>
              <a:rPr sz="1800" spc="-5" dirty="0">
                <a:solidFill>
                  <a:srgbClr val="3366FF"/>
                </a:solidFill>
                <a:latin typeface="Arial"/>
                <a:cs typeface="Arial"/>
              </a:rPr>
              <a:t>Candidate  </a:t>
            </a:r>
            <a:r>
              <a:rPr sz="1800" dirty="0">
                <a:solidFill>
                  <a:srgbClr val="3366FF"/>
                </a:solidFill>
                <a:latin typeface="Arial"/>
                <a:cs typeface="Arial"/>
              </a:rPr>
              <a:t>Beliefs</a:t>
            </a:r>
            <a:endParaRPr sz="1800">
              <a:latin typeface="Arial"/>
              <a:cs typeface="Arial"/>
            </a:endParaRPr>
          </a:p>
        </p:txBody>
      </p:sp>
      <p:sp>
        <p:nvSpPr>
          <p:cNvPr id="21" name="object 21"/>
          <p:cNvSpPr/>
          <p:nvPr/>
        </p:nvSpPr>
        <p:spPr>
          <a:xfrm>
            <a:off x="6188824" y="4089867"/>
            <a:ext cx="120534" cy="399011"/>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6246812" y="4116387"/>
            <a:ext cx="3175" cy="304800"/>
          </a:xfrm>
          <a:custGeom>
            <a:avLst/>
            <a:gdLst/>
            <a:ahLst/>
            <a:cxnLst/>
            <a:rect l="l" t="t" r="r" b="b"/>
            <a:pathLst>
              <a:path w="3175" h="304800">
                <a:moveTo>
                  <a:pt x="0" y="304799"/>
                </a:moveTo>
                <a:lnTo>
                  <a:pt x="3174" y="0"/>
                </a:lnTo>
              </a:path>
            </a:pathLst>
          </a:custGeom>
          <a:ln w="25399">
            <a:solidFill>
              <a:srgbClr val="000000"/>
            </a:solidFill>
          </a:ln>
        </p:spPr>
        <p:txBody>
          <a:bodyPr wrap="square" lIns="0" tIns="0" rIns="0" bIns="0" rtlCol="0"/>
          <a:lstStyle/>
          <a:p>
            <a:endParaRPr/>
          </a:p>
        </p:txBody>
      </p:sp>
      <p:sp>
        <p:nvSpPr>
          <p:cNvPr id="23" name="object 23"/>
          <p:cNvSpPr/>
          <p:nvPr/>
        </p:nvSpPr>
        <p:spPr>
          <a:xfrm>
            <a:off x="3815537" y="3379119"/>
            <a:ext cx="295102" cy="802177"/>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960812" y="3531992"/>
            <a:ext cx="3175" cy="584835"/>
          </a:xfrm>
          <a:custGeom>
            <a:avLst/>
            <a:gdLst/>
            <a:ahLst/>
            <a:cxnLst/>
            <a:rect l="l" t="t" r="r" b="b"/>
            <a:pathLst>
              <a:path w="3175" h="584835">
                <a:moveTo>
                  <a:pt x="0" y="584394"/>
                </a:moveTo>
                <a:lnTo>
                  <a:pt x="3043" y="0"/>
                </a:lnTo>
              </a:path>
            </a:pathLst>
          </a:custGeom>
          <a:ln w="25399">
            <a:solidFill>
              <a:srgbClr val="000000"/>
            </a:solidFill>
          </a:ln>
        </p:spPr>
        <p:txBody>
          <a:bodyPr wrap="square" lIns="0" tIns="0" rIns="0" bIns="0" rtlCol="0"/>
          <a:lstStyle/>
          <a:p>
            <a:endParaRPr/>
          </a:p>
        </p:txBody>
      </p:sp>
      <p:sp>
        <p:nvSpPr>
          <p:cNvPr id="25" name="object 25"/>
          <p:cNvSpPr/>
          <p:nvPr/>
        </p:nvSpPr>
        <p:spPr>
          <a:xfrm>
            <a:off x="3904513" y="3506787"/>
            <a:ext cx="118110" cy="116205"/>
          </a:xfrm>
          <a:custGeom>
            <a:avLst/>
            <a:gdLst/>
            <a:ahLst/>
            <a:cxnLst/>
            <a:rect l="l" t="t" r="r" b="b"/>
            <a:pathLst>
              <a:path w="118110" h="116204">
                <a:moveTo>
                  <a:pt x="88529" y="50406"/>
                </a:moveTo>
                <a:lnTo>
                  <a:pt x="59207" y="50406"/>
                </a:lnTo>
                <a:lnTo>
                  <a:pt x="95897" y="114058"/>
                </a:lnTo>
                <a:lnTo>
                  <a:pt x="103657" y="116141"/>
                </a:lnTo>
                <a:lnTo>
                  <a:pt x="115811" y="109131"/>
                </a:lnTo>
                <a:lnTo>
                  <a:pt x="117906" y="101371"/>
                </a:lnTo>
                <a:lnTo>
                  <a:pt x="88529" y="50406"/>
                </a:lnTo>
                <a:close/>
              </a:path>
              <a:path w="118110" h="116204">
                <a:moveTo>
                  <a:pt x="59474" y="0"/>
                </a:moveTo>
                <a:lnTo>
                  <a:pt x="0" y="100761"/>
                </a:lnTo>
                <a:lnTo>
                  <a:pt x="1993" y="108546"/>
                </a:lnTo>
                <a:lnTo>
                  <a:pt x="14084" y="115671"/>
                </a:lnTo>
                <a:lnTo>
                  <a:pt x="21869" y="113664"/>
                </a:lnTo>
                <a:lnTo>
                  <a:pt x="59207" y="50406"/>
                </a:lnTo>
                <a:lnTo>
                  <a:pt x="88529" y="50406"/>
                </a:lnTo>
                <a:lnTo>
                  <a:pt x="59474" y="0"/>
                </a:lnTo>
                <a:close/>
              </a:path>
            </a:pathLst>
          </a:custGeom>
          <a:solidFill>
            <a:srgbClr val="000000"/>
          </a:solidFill>
        </p:spPr>
        <p:txBody>
          <a:bodyPr wrap="square" lIns="0" tIns="0" rIns="0" bIns="0" rtlCol="0"/>
          <a:lstStyle/>
          <a:p>
            <a:endParaRPr/>
          </a:p>
        </p:txBody>
      </p:sp>
      <p:sp>
        <p:nvSpPr>
          <p:cNvPr id="26" name="object 26"/>
          <p:cNvSpPr/>
          <p:nvPr/>
        </p:nvSpPr>
        <p:spPr>
          <a:xfrm>
            <a:off x="4580318" y="3379119"/>
            <a:ext cx="290945" cy="802177"/>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4724400" y="3530405"/>
            <a:ext cx="1905" cy="584835"/>
          </a:xfrm>
          <a:custGeom>
            <a:avLst/>
            <a:gdLst/>
            <a:ahLst/>
            <a:cxnLst/>
            <a:rect l="l" t="t" r="r" b="b"/>
            <a:pathLst>
              <a:path w="1904" h="584835">
                <a:moveTo>
                  <a:pt x="0" y="584394"/>
                </a:moveTo>
                <a:lnTo>
                  <a:pt x="1522" y="0"/>
                </a:lnTo>
              </a:path>
            </a:pathLst>
          </a:custGeom>
          <a:ln w="25399">
            <a:solidFill>
              <a:srgbClr val="000000"/>
            </a:solidFill>
          </a:ln>
        </p:spPr>
        <p:txBody>
          <a:bodyPr wrap="square" lIns="0" tIns="0" rIns="0" bIns="0" rtlCol="0"/>
          <a:lstStyle/>
          <a:p>
            <a:endParaRPr/>
          </a:p>
        </p:txBody>
      </p:sp>
      <p:sp>
        <p:nvSpPr>
          <p:cNvPr id="28" name="object 28"/>
          <p:cNvSpPr/>
          <p:nvPr/>
        </p:nvSpPr>
        <p:spPr>
          <a:xfrm>
            <a:off x="4666767" y="3505200"/>
            <a:ext cx="118110" cy="116205"/>
          </a:xfrm>
          <a:custGeom>
            <a:avLst/>
            <a:gdLst/>
            <a:ahLst/>
            <a:cxnLst/>
            <a:rect l="l" t="t" r="r" b="b"/>
            <a:pathLst>
              <a:path w="118110" h="116204">
                <a:moveTo>
                  <a:pt x="88445" y="50406"/>
                </a:moveTo>
                <a:lnTo>
                  <a:pt x="59093" y="50406"/>
                </a:lnTo>
                <a:lnTo>
                  <a:pt x="95935" y="113957"/>
                </a:lnTo>
                <a:lnTo>
                  <a:pt x="103708" y="116027"/>
                </a:lnTo>
                <a:lnTo>
                  <a:pt x="115849" y="108991"/>
                </a:lnTo>
                <a:lnTo>
                  <a:pt x="117906" y="101219"/>
                </a:lnTo>
                <a:lnTo>
                  <a:pt x="88445" y="50406"/>
                </a:lnTo>
                <a:close/>
              </a:path>
              <a:path w="118110" h="116204">
                <a:moveTo>
                  <a:pt x="59220" y="0"/>
                </a:moveTo>
                <a:lnTo>
                  <a:pt x="0" y="100914"/>
                </a:lnTo>
                <a:lnTo>
                  <a:pt x="2032" y="108686"/>
                </a:lnTo>
                <a:lnTo>
                  <a:pt x="14122" y="115798"/>
                </a:lnTo>
                <a:lnTo>
                  <a:pt x="21907" y="113766"/>
                </a:lnTo>
                <a:lnTo>
                  <a:pt x="59093" y="50406"/>
                </a:lnTo>
                <a:lnTo>
                  <a:pt x="88445" y="50406"/>
                </a:lnTo>
                <a:lnTo>
                  <a:pt x="59220" y="0"/>
                </a:lnTo>
                <a:close/>
              </a:path>
            </a:pathLst>
          </a:custGeom>
          <a:solidFill>
            <a:srgbClr val="000000"/>
          </a:solidFill>
        </p:spPr>
        <p:txBody>
          <a:bodyPr wrap="square" lIns="0" tIns="0" rIns="0" bIns="0" rtlCol="0"/>
          <a:lstStyle/>
          <a:p>
            <a:endParaRPr/>
          </a:p>
        </p:txBody>
      </p:sp>
      <p:sp>
        <p:nvSpPr>
          <p:cNvPr id="29" name="object 29"/>
          <p:cNvSpPr/>
          <p:nvPr/>
        </p:nvSpPr>
        <p:spPr>
          <a:xfrm>
            <a:off x="4680064" y="4077390"/>
            <a:ext cx="1612671" cy="116378"/>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724401" y="4114799"/>
            <a:ext cx="1524000" cy="1905"/>
          </a:xfrm>
          <a:custGeom>
            <a:avLst/>
            <a:gdLst/>
            <a:ahLst/>
            <a:cxnLst/>
            <a:rect l="l" t="t" r="r" b="b"/>
            <a:pathLst>
              <a:path w="1524000" h="1904">
                <a:moveTo>
                  <a:pt x="1523998" y="1587"/>
                </a:moveTo>
                <a:lnTo>
                  <a:pt x="0" y="0"/>
                </a:lnTo>
              </a:path>
            </a:pathLst>
          </a:custGeom>
          <a:ln w="25399">
            <a:solidFill>
              <a:srgbClr val="000000"/>
            </a:solidFill>
          </a:ln>
        </p:spPr>
        <p:txBody>
          <a:bodyPr wrap="square" lIns="0" tIns="0" rIns="0" bIns="0" rtlCol="0"/>
          <a:lstStyle/>
          <a:p>
            <a:endParaRPr/>
          </a:p>
        </p:txBody>
      </p:sp>
      <p:sp>
        <p:nvSpPr>
          <p:cNvPr id="31" name="object 31"/>
          <p:cNvSpPr/>
          <p:nvPr/>
        </p:nvSpPr>
        <p:spPr>
          <a:xfrm>
            <a:off x="2381592" y="4089858"/>
            <a:ext cx="116378" cy="394854"/>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2438400" y="4114800"/>
            <a:ext cx="1905" cy="304800"/>
          </a:xfrm>
          <a:custGeom>
            <a:avLst/>
            <a:gdLst/>
            <a:ahLst/>
            <a:cxnLst/>
            <a:rect l="l" t="t" r="r" b="b"/>
            <a:pathLst>
              <a:path w="1905" h="304800">
                <a:moveTo>
                  <a:pt x="0" y="304799"/>
                </a:moveTo>
                <a:lnTo>
                  <a:pt x="1588" y="0"/>
                </a:lnTo>
              </a:path>
            </a:pathLst>
          </a:custGeom>
          <a:ln w="25399">
            <a:solidFill>
              <a:srgbClr val="000000"/>
            </a:solidFill>
          </a:ln>
        </p:spPr>
        <p:txBody>
          <a:bodyPr wrap="square" lIns="0" tIns="0" rIns="0" bIns="0" rtlCol="0"/>
          <a:lstStyle/>
          <a:p>
            <a:endParaRPr/>
          </a:p>
        </p:txBody>
      </p:sp>
      <p:sp>
        <p:nvSpPr>
          <p:cNvPr id="33" name="object 33"/>
          <p:cNvSpPr/>
          <p:nvPr/>
        </p:nvSpPr>
        <p:spPr>
          <a:xfrm>
            <a:off x="2394064" y="4077390"/>
            <a:ext cx="1612671" cy="116378"/>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2438401" y="4114799"/>
            <a:ext cx="1524000" cy="1905"/>
          </a:xfrm>
          <a:custGeom>
            <a:avLst/>
            <a:gdLst/>
            <a:ahLst/>
            <a:cxnLst/>
            <a:rect l="l" t="t" r="r" b="b"/>
            <a:pathLst>
              <a:path w="1524000" h="1904">
                <a:moveTo>
                  <a:pt x="1523998" y="1587"/>
                </a:moveTo>
                <a:lnTo>
                  <a:pt x="0" y="0"/>
                </a:lnTo>
              </a:path>
            </a:pathLst>
          </a:custGeom>
          <a:ln w="25399">
            <a:solidFill>
              <a:srgbClr val="000000"/>
            </a:solidFill>
          </a:ln>
        </p:spPr>
        <p:txBody>
          <a:bodyPr wrap="square" lIns="0" tIns="0" rIns="0" bIns="0" rtlCol="0"/>
          <a:lstStyle/>
          <a:p>
            <a:endParaRPr/>
          </a:p>
        </p:txBody>
      </p:sp>
      <p:sp>
        <p:nvSpPr>
          <p:cNvPr id="35" name="object 35"/>
          <p:cNvSpPr/>
          <p:nvPr/>
        </p:nvSpPr>
        <p:spPr>
          <a:xfrm>
            <a:off x="5638800" y="2286000"/>
            <a:ext cx="1447800" cy="923925"/>
          </a:xfrm>
          <a:custGeom>
            <a:avLst/>
            <a:gdLst/>
            <a:ahLst/>
            <a:cxnLst/>
            <a:rect l="l" t="t" r="r" b="b"/>
            <a:pathLst>
              <a:path w="1447800" h="923925">
                <a:moveTo>
                  <a:pt x="0" y="0"/>
                </a:moveTo>
                <a:lnTo>
                  <a:pt x="1447798" y="0"/>
                </a:lnTo>
                <a:lnTo>
                  <a:pt x="1447798" y="923924"/>
                </a:lnTo>
                <a:lnTo>
                  <a:pt x="0" y="923924"/>
                </a:lnTo>
                <a:lnTo>
                  <a:pt x="0" y="0"/>
                </a:lnTo>
                <a:close/>
              </a:path>
            </a:pathLst>
          </a:custGeom>
          <a:ln w="9524">
            <a:solidFill>
              <a:srgbClr val="3B419C"/>
            </a:solidFill>
          </a:ln>
        </p:spPr>
        <p:txBody>
          <a:bodyPr wrap="square" lIns="0" tIns="0" rIns="0" bIns="0" rtlCol="0"/>
          <a:lstStyle/>
          <a:p>
            <a:endParaRPr/>
          </a:p>
        </p:txBody>
      </p:sp>
      <p:sp>
        <p:nvSpPr>
          <p:cNvPr id="36" name="object 36"/>
          <p:cNvSpPr txBox="1"/>
          <p:nvPr/>
        </p:nvSpPr>
        <p:spPr>
          <a:xfrm>
            <a:off x="5863304" y="2346960"/>
            <a:ext cx="1003935" cy="536575"/>
          </a:xfrm>
          <a:prstGeom prst="rect">
            <a:avLst/>
          </a:prstGeom>
        </p:spPr>
        <p:txBody>
          <a:bodyPr vert="horz" wrap="square" lIns="0" tIns="0" rIns="0" bIns="0" rtlCol="0">
            <a:spAutoFit/>
          </a:bodyPr>
          <a:lstStyle/>
          <a:p>
            <a:pPr marL="12700" marR="5080" indent="18415">
              <a:lnSpc>
                <a:spcPts val="2100"/>
              </a:lnSpc>
            </a:pPr>
            <a:r>
              <a:rPr sz="1800" dirty="0">
                <a:latin typeface="Arial"/>
                <a:cs typeface="Arial"/>
              </a:rPr>
              <a:t>Evidence  Integrator</a:t>
            </a:r>
            <a:endParaRPr sz="1800">
              <a:latin typeface="Arial"/>
              <a:cs typeface="Arial"/>
            </a:endParaRPr>
          </a:p>
        </p:txBody>
      </p:sp>
      <p:sp>
        <p:nvSpPr>
          <p:cNvPr id="37" name="object 37"/>
          <p:cNvSpPr/>
          <p:nvPr/>
        </p:nvSpPr>
        <p:spPr>
          <a:xfrm>
            <a:off x="5137264" y="2921922"/>
            <a:ext cx="648392" cy="295102"/>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5181600" y="3048000"/>
            <a:ext cx="432434" cy="1905"/>
          </a:xfrm>
          <a:custGeom>
            <a:avLst/>
            <a:gdLst/>
            <a:ahLst/>
            <a:cxnLst/>
            <a:rect l="l" t="t" r="r" b="b"/>
            <a:pathLst>
              <a:path w="432435" h="1905">
                <a:moveTo>
                  <a:pt x="0" y="0"/>
                </a:moveTo>
                <a:lnTo>
                  <a:pt x="431994" y="1499"/>
                </a:lnTo>
              </a:path>
            </a:pathLst>
          </a:custGeom>
          <a:ln w="25399">
            <a:solidFill>
              <a:srgbClr val="000000"/>
            </a:solidFill>
          </a:ln>
        </p:spPr>
        <p:txBody>
          <a:bodyPr wrap="square" lIns="0" tIns="0" rIns="0" bIns="0" rtlCol="0"/>
          <a:lstStyle/>
          <a:p>
            <a:endParaRPr/>
          </a:p>
        </p:txBody>
      </p:sp>
      <p:sp>
        <p:nvSpPr>
          <p:cNvPr id="39" name="object 39"/>
          <p:cNvSpPr/>
          <p:nvPr/>
        </p:nvSpPr>
        <p:spPr>
          <a:xfrm>
            <a:off x="5522734" y="2990278"/>
            <a:ext cx="116205" cy="118110"/>
          </a:xfrm>
          <a:custGeom>
            <a:avLst/>
            <a:gdLst/>
            <a:ahLst/>
            <a:cxnLst/>
            <a:rect l="l" t="t" r="r" b="b"/>
            <a:pathLst>
              <a:path w="116204" h="118110">
                <a:moveTo>
                  <a:pt x="15201" y="0"/>
                </a:moveTo>
                <a:lnTo>
                  <a:pt x="7416" y="2019"/>
                </a:lnTo>
                <a:lnTo>
                  <a:pt x="317" y="14122"/>
                </a:lnTo>
                <a:lnTo>
                  <a:pt x="2336" y="21894"/>
                </a:lnTo>
                <a:lnTo>
                  <a:pt x="65659" y="59131"/>
                </a:lnTo>
                <a:lnTo>
                  <a:pt x="2070" y="95923"/>
                </a:lnTo>
                <a:lnTo>
                  <a:pt x="0" y="103695"/>
                </a:lnTo>
                <a:lnTo>
                  <a:pt x="7023" y="115836"/>
                </a:lnTo>
                <a:lnTo>
                  <a:pt x="14795" y="117906"/>
                </a:lnTo>
                <a:lnTo>
                  <a:pt x="116065" y="59309"/>
                </a:lnTo>
                <a:lnTo>
                  <a:pt x="15201" y="0"/>
                </a:lnTo>
                <a:close/>
              </a:path>
            </a:pathLst>
          </a:custGeom>
          <a:solidFill>
            <a:srgbClr val="000000"/>
          </a:solidFill>
        </p:spPr>
        <p:txBody>
          <a:bodyPr wrap="square" lIns="0" tIns="0" rIns="0" bIns="0" rtlCol="0"/>
          <a:lstStyle/>
          <a:p>
            <a:endParaRPr/>
          </a:p>
        </p:txBody>
      </p:sp>
      <p:sp>
        <p:nvSpPr>
          <p:cNvPr id="40" name="object 40"/>
          <p:cNvSpPr/>
          <p:nvPr/>
        </p:nvSpPr>
        <p:spPr>
          <a:xfrm>
            <a:off x="5033352" y="2389910"/>
            <a:ext cx="652548" cy="290945"/>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206805" y="2514687"/>
            <a:ext cx="432434" cy="1905"/>
          </a:xfrm>
          <a:custGeom>
            <a:avLst/>
            <a:gdLst/>
            <a:ahLst/>
            <a:cxnLst/>
            <a:rect l="l" t="t" r="r" b="b"/>
            <a:pathLst>
              <a:path w="432435" h="1905">
                <a:moveTo>
                  <a:pt x="431994" y="1500"/>
                </a:moveTo>
                <a:lnTo>
                  <a:pt x="0" y="0"/>
                </a:lnTo>
              </a:path>
            </a:pathLst>
          </a:custGeom>
          <a:ln w="25399">
            <a:solidFill>
              <a:srgbClr val="000000"/>
            </a:solidFill>
          </a:ln>
        </p:spPr>
        <p:txBody>
          <a:bodyPr wrap="square" lIns="0" tIns="0" rIns="0" bIns="0" rtlCol="0"/>
          <a:lstStyle/>
          <a:p>
            <a:endParaRPr/>
          </a:p>
        </p:txBody>
      </p:sp>
      <p:sp>
        <p:nvSpPr>
          <p:cNvPr id="42" name="object 42"/>
          <p:cNvSpPr/>
          <p:nvPr/>
        </p:nvSpPr>
        <p:spPr>
          <a:xfrm>
            <a:off x="5181600" y="2456002"/>
            <a:ext cx="116205" cy="118110"/>
          </a:xfrm>
          <a:custGeom>
            <a:avLst/>
            <a:gdLst/>
            <a:ahLst/>
            <a:cxnLst/>
            <a:rect l="l" t="t" r="r" b="b"/>
            <a:pathLst>
              <a:path w="116204" h="118110">
                <a:moveTo>
                  <a:pt x="101269" y="0"/>
                </a:moveTo>
                <a:lnTo>
                  <a:pt x="0" y="58597"/>
                </a:lnTo>
                <a:lnTo>
                  <a:pt x="100863" y="117906"/>
                </a:lnTo>
                <a:lnTo>
                  <a:pt x="108635" y="115887"/>
                </a:lnTo>
                <a:lnTo>
                  <a:pt x="115747" y="103797"/>
                </a:lnTo>
                <a:lnTo>
                  <a:pt x="113728" y="96012"/>
                </a:lnTo>
                <a:lnTo>
                  <a:pt x="50406" y="58775"/>
                </a:lnTo>
                <a:lnTo>
                  <a:pt x="113995" y="21983"/>
                </a:lnTo>
                <a:lnTo>
                  <a:pt x="116065" y="14211"/>
                </a:lnTo>
                <a:lnTo>
                  <a:pt x="109042" y="2070"/>
                </a:lnTo>
                <a:lnTo>
                  <a:pt x="101269" y="0"/>
                </a:lnTo>
                <a:close/>
              </a:path>
            </a:pathLst>
          </a:custGeom>
          <a:solidFill>
            <a:srgbClr val="000000"/>
          </a:solidFill>
        </p:spPr>
        <p:txBody>
          <a:bodyPr wrap="square" lIns="0" tIns="0" rIns="0" bIns="0" rtlCol="0"/>
          <a:lstStyle/>
          <a:p>
            <a:endParaRPr/>
          </a:p>
        </p:txBody>
      </p:sp>
      <p:sp>
        <p:nvSpPr>
          <p:cNvPr id="43" name="object 43"/>
          <p:cNvSpPr/>
          <p:nvPr/>
        </p:nvSpPr>
        <p:spPr>
          <a:xfrm>
            <a:off x="1604352" y="2489657"/>
            <a:ext cx="295102" cy="1945182"/>
          </a:xfrm>
          <a:prstGeom prst="rect">
            <a:avLst/>
          </a:prstGeom>
          <a:blipFill>
            <a:blip r:embed="rId10" cstate="print"/>
            <a:stretch>
              <a:fillRect/>
            </a:stretch>
          </a:blipFill>
        </p:spPr>
        <p:txBody>
          <a:bodyPr wrap="square" lIns="0" tIns="0" rIns="0" bIns="0" rtlCol="0"/>
          <a:lstStyle/>
          <a:p>
            <a:endParaRPr/>
          </a:p>
        </p:txBody>
      </p:sp>
      <p:sp>
        <p:nvSpPr>
          <p:cNvPr id="44" name="object 44"/>
          <p:cNvSpPr/>
          <p:nvPr/>
        </p:nvSpPr>
        <p:spPr>
          <a:xfrm>
            <a:off x="1751058" y="2516187"/>
            <a:ext cx="3175" cy="1727835"/>
          </a:xfrm>
          <a:custGeom>
            <a:avLst/>
            <a:gdLst/>
            <a:ahLst/>
            <a:cxnLst/>
            <a:rect l="l" t="t" r="r" b="b"/>
            <a:pathLst>
              <a:path w="3175" h="1727835">
                <a:moveTo>
                  <a:pt x="3129" y="0"/>
                </a:moveTo>
                <a:lnTo>
                  <a:pt x="0" y="1727398"/>
                </a:lnTo>
              </a:path>
            </a:pathLst>
          </a:custGeom>
          <a:ln w="25399">
            <a:solidFill>
              <a:srgbClr val="000000"/>
            </a:solidFill>
          </a:ln>
        </p:spPr>
        <p:txBody>
          <a:bodyPr wrap="square" lIns="0" tIns="0" rIns="0" bIns="0" rtlCol="0"/>
          <a:lstStyle/>
          <a:p>
            <a:endParaRPr/>
          </a:p>
        </p:txBody>
      </p:sp>
      <p:sp>
        <p:nvSpPr>
          <p:cNvPr id="45" name="object 45"/>
          <p:cNvSpPr/>
          <p:nvPr/>
        </p:nvSpPr>
        <p:spPr>
          <a:xfrm>
            <a:off x="1692236" y="4152798"/>
            <a:ext cx="118110" cy="116205"/>
          </a:xfrm>
          <a:custGeom>
            <a:avLst/>
            <a:gdLst/>
            <a:ahLst/>
            <a:cxnLst/>
            <a:rect l="l" t="t" r="r" b="b"/>
            <a:pathLst>
              <a:path w="118110" h="116204">
                <a:moveTo>
                  <a:pt x="14198" y="0"/>
                </a:moveTo>
                <a:lnTo>
                  <a:pt x="2070" y="7048"/>
                </a:lnTo>
                <a:lnTo>
                  <a:pt x="0" y="14820"/>
                </a:lnTo>
                <a:lnTo>
                  <a:pt x="58775" y="115989"/>
                </a:lnTo>
                <a:lnTo>
                  <a:pt x="88300" y="65582"/>
                </a:lnTo>
                <a:lnTo>
                  <a:pt x="58864" y="65582"/>
                </a:lnTo>
                <a:lnTo>
                  <a:pt x="21970" y="2057"/>
                </a:lnTo>
                <a:lnTo>
                  <a:pt x="14198" y="0"/>
                </a:lnTo>
                <a:close/>
              </a:path>
              <a:path w="118110" h="116204">
                <a:moveTo>
                  <a:pt x="103771" y="165"/>
                </a:moveTo>
                <a:lnTo>
                  <a:pt x="95999" y="2197"/>
                </a:lnTo>
                <a:lnTo>
                  <a:pt x="58864" y="65582"/>
                </a:lnTo>
                <a:lnTo>
                  <a:pt x="88300" y="65582"/>
                </a:lnTo>
                <a:lnTo>
                  <a:pt x="117906" y="15036"/>
                </a:lnTo>
                <a:lnTo>
                  <a:pt x="115887" y="7251"/>
                </a:lnTo>
                <a:lnTo>
                  <a:pt x="103771" y="165"/>
                </a:lnTo>
                <a:close/>
              </a:path>
            </a:pathLst>
          </a:custGeom>
          <a:solidFill>
            <a:srgbClr val="000000"/>
          </a:solidFill>
        </p:spPr>
        <p:txBody>
          <a:bodyPr wrap="square" lIns="0" tIns="0" rIns="0" bIns="0" rtlCol="0"/>
          <a:lstStyle/>
          <a:p>
            <a:endParaRPr/>
          </a:p>
        </p:txBody>
      </p:sp>
      <p:sp>
        <p:nvSpPr>
          <p:cNvPr id="46" name="object 46"/>
          <p:cNvSpPr/>
          <p:nvPr/>
        </p:nvSpPr>
        <p:spPr>
          <a:xfrm>
            <a:off x="1708264" y="2477190"/>
            <a:ext cx="1612671" cy="116378"/>
          </a:xfrm>
          <a:prstGeom prst="rect">
            <a:avLst/>
          </a:prstGeom>
          <a:blipFill>
            <a:blip r:embed="rId6" cstate="print"/>
            <a:stretch>
              <a:fillRect/>
            </a:stretch>
          </a:blipFill>
        </p:spPr>
        <p:txBody>
          <a:bodyPr wrap="square" lIns="0" tIns="0" rIns="0" bIns="0" rtlCol="0"/>
          <a:lstStyle/>
          <a:p>
            <a:endParaRPr/>
          </a:p>
        </p:txBody>
      </p:sp>
      <p:sp>
        <p:nvSpPr>
          <p:cNvPr id="47" name="object 47"/>
          <p:cNvSpPr/>
          <p:nvPr/>
        </p:nvSpPr>
        <p:spPr>
          <a:xfrm>
            <a:off x="1752601" y="2514599"/>
            <a:ext cx="1524000" cy="1905"/>
          </a:xfrm>
          <a:custGeom>
            <a:avLst/>
            <a:gdLst/>
            <a:ahLst/>
            <a:cxnLst/>
            <a:rect l="l" t="t" r="r" b="b"/>
            <a:pathLst>
              <a:path w="1524000" h="1905">
                <a:moveTo>
                  <a:pt x="1523998" y="1587"/>
                </a:moveTo>
                <a:lnTo>
                  <a:pt x="0" y="0"/>
                </a:lnTo>
              </a:path>
            </a:pathLst>
          </a:custGeom>
          <a:ln w="25399">
            <a:solidFill>
              <a:srgbClr val="000000"/>
            </a:solidFill>
          </a:ln>
        </p:spPr>
        <p:txBody>
          <a:bodyPr wrap="square" lIns="0" tIns="0" rIns="0" bIns="0" rtlCol="0"/>
          <a:lstStyle/>
          <a:p>
            <a:endParaRPr/>
          </a:p>
        </p:txBody>
      </p:sp>
      <p:sp>
        <p:nvSpPr>
          <p:cNvPr id="48" name="object 48"/>
          <p:cNvSpPr/>
          <p:nvPr/>
        </p:nvSpPr>
        <p:spPr>
          <a:xfrm>
            <a:off x="7391400" y="4419600"/>
            <a:ext cx="1447800" cy="1200785"/>
          </a:xfrm>
          <a:custGeom>
            <a:avLst/>
            <a:gdLst/>
            <a:ahLst/>
            <a:cxnLst/>
            <a:rect l="l" t="t" r="r" b="b"/>
            <a:pathLst>
              <a:path w="1447800" h="1200785">
                <a:moveTo>
                  <a:pt x="0" y="0"/>
                </a:moveTo>
                <a:lnTo>
                  <a:pt x="1447798" y="0"/>
                </a:lnTo>
                <a:lnTo>
                  <a:pt x="1447798" y="1200329"/>
                </a:lnTo>
                <a:lnTo>
                  <a:pt x="0" y="1200329"/>
                </a:lnTo>
                <a:lnTo>
                  <a:pt x="0" y="0"/>
                </a:lnTo>
                <a:close/>
              </a:path>
            </a:pathLst>
          </a:custGeom>
          <a:ln w="9524">
            <a:solidFill>
              <a:srgbClr val="3B419C"/>
            </a:solidFill>
          </a:ln>
        </p:spPr>
        <p:txBody>
          <a:bodyPr wrap="square" lIns="0" tIns="0" rIns="0" bIns="0" rtlCol="0"/>
          <a:lstStyle/>
          <a:p>
            <a:endParaRPr/>
          </a:p>
        </p:txBody>
      </p:sp>
      <p:sp>
        <p:nvSpPr>
          <p:cNvPr id="49" name="object 49"/>
          <p:cNvSpPr txBox="1"/>
          <p:nvPr/>
        </p:nvSpPr>
        <p:spPr>
          <a:xfrm>
            <a:off x="7736678" y="4480560"/>
            <a:ext cx="762635" cy="536575"/>
          </a:xfrm>
          <a:prstGeom prst="rect">
            <a:avLst/>
          </a:prstGeom>
        </p:spPr>
        <p:txBody>
          <a:bodyPr vert="horz" wrap="square" lIns="0" tIns="0" rIns="0" bIns="0" rtlCol="0">
            <a:spAutoFit/>
          </a:bodyPr>
          <a:lstStyle/>
          <a:p>
            <a:pPr marL="50165" marR="5080" indent="-38100">
              <a:lnSpc>
                <a:spcPts val="2100"/>
              </a:lnSpc>
            </a:pPr>
            <a:r>
              <a:rPr sz="1800" dirty="0">
                <a:latin typeface="Arial"/>
                <a:cs typeface="Arial"/>
              </a:rPr>
              <a:t>Human  advice</a:t>
            </a:r>
            <a:endParaRPr sz="1800">
              <a:latin typeface="Arial"/>
              <a:cs typeface="Arial"/>
            </a:endParaRPr>
          </a:p>
        </p:txBody>
      </p:sp>
      <p:sp>
        <p:nvSpPr>
          <p:cNvPr id="50" name="object 50"/>
          <p:cNvSpPr/>
          <p:nvPr/>
        </p:nvSpPr>
        <p:spPr>
          <a:xfrm>
            <a:off x="4883721" y="3379120"/>
            <a:ext cx="295102" cy="648392"/>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5029200" y="3530405"/>
            <a:ext cx="1905" cy="432434"/>
          </a:xfrm>
          <a:custGeom>
            <a:avLst/>
            <a:gdLst/>
            <a:ahLst/>
            <a:cxnLst/>
            <a:rect l="l" t="t" r="r" b="b"/>
            <a:pathLst>
              <a:path w="1904" h="432435">
                <a:moveTo>
                  <a:pt x="0" y="431994"/>
                </a:moveTo>
                <a:lnTo>
                  <a:pt x="1499" y="0"/>
                </a:lnTo>
              </a:path>
            </a:pathLst>
          </a:custGeom>
          <a:ln w="25399">
            <a:solidFill>
              <a:srgbClr val="000000"/>
            </a:solidFill>
          </a:ln>
        </p:spPr>
        <p:txBody>
          <a:bodyPr wrap="square" lIns="0" tIns="0" rIns="0" bIns="0" rtlCol="0"/>
          <a:lstStyle/>
          <a:p>
            <a:endParaRPr/>
          </a:p>
        </p:txBody>
      </p:sp>
      <p:sp>
        <p:nvSpPr>
          <p:cNvPr id="52" name="object 52"/>
          <p:cNvSpPr/>
          <p:nvPr/>
        </p:nvSpPr>
        <p:spPr>
          <a:xfrm>
            <a:off x="4971478" y="3505200"/>
            <a:ext cx="118110" cy="116205"/>
          </a:xfrm>
          <a:custGeom>
            <a:avLst/>
            <a:gdLst/>
            <a:ahLst/>
            <a:cxnLst/>
            <a:rect l="l" t="t" r="r" b="b"/>
            <a:pathLst>
              <a:path w="118110" h="116204">
                <a:moveTo>
                  <a:pt x="88475" y="50406"/>
                </a:moveTo>
                <a:lnTo>
                  <a:pt x="59131" y="50406"/>
                </a:lnTo>
                <a:lnTo>
                  <a:pt x="95923" y="113995"/>
                </a:lnTo>
                <a:lnTo>
                  <a:pt x="103695" y="116065"/>
                </a:lnTo>
                <a:lnTo>
                  <a:pt x="115836" y="109042"/>
                </a:lnTo>
                <a:lnTo>
                  <a:pt x="117906" y="101269"/>
                </a:lnTo>
                <a:lnTo>
                  <a:pt x="88475" y="50406"/>
                </a:lnTo>
                <a:close/>
              </a:path>
              <a:path w="118110" h="116204">
                <a:moveTo>
                  <a:pt x="59309" y="0"/>
                </a:moveTo>
                <a:lnTo>
                  <a:pt x="0" y="100863"/>
                </a:lnTo>
                <a:lnTo>
                  <a:pt x="2019" y="108648"/>
                </a:lnTo>
                <a:lnTo>
                  <a:pt x="14109" y="115747"/>
                </a:lnTo>
                <a:lnTo>
                  <a:pt x="21894" y="113728"/>
                </a:lnTo>
                <a:lnTo>
                  <a:pt x="59131" y="50406"/>
                </a:lnTo>
                <a:lnTo>
                  <a:pt x="88475" y="50406"/>
                </a:lnTo>
                <a:lnTo>
                  <a:pt x="59309" y="0"/>
                </a:lnTo>
                <a:close/>
              </a:path>
            </a:pathLst>
          </a:custGeom>
          <a:solidFill>
            <a:srgbClr val="000000"/>
          </a:solidFill>
        </p:spPr>
        <p:txBody>
          <a:bodyPr wrap="square" lIns="0" tIns="0" rIns="0" bIns="0" rtlCol="0"/>
          <a:lstStyle/>
          <a:p>
            <a:endParaRPr/>
          </a:p>
        </p:txBody>
      </p:sp>
      <p:sp>
        <p:nvSpPr>
          <p:cNvPr id="53" name="object 53"/>
          <p:cNvSpPr/>
          <p:nvPr/>
        </p:nvSpPr>
        <p:spPr>
          <a:xfrm>
            <a:off x="8017624" y="3936072"/>
            <a:ext cx="116378" cy="548639"/>
          </a:xfrm>
          <a:prstGeom prst="rect">
            <a:avLst/>
          </a:prstGeom>
          <a:blipFill>
            <a:blip r:embed="rId12" cstate="print"/>
            <a:stretch>
              <a:fillRect/>
            </a:stretch>
          </a:blipFill>
        </p:spPr>
        <p:txBody>
          <a:bodyPr wrap="square" lIns="0" tIns="0" rIns="0" bIns="0" rtlCol="0"/>
          <a:lstStyle/>
          <a:p>
            <a:endParaRPr/>
          </a:p>
        </p:txBody>
      </p:sp>
      <p:sp>
        <p:nvSpPr>
          <p:cNvPr id="54" name="object 54"/>
          <p:cNvSpPr/>
          <p:nvPr/>
        </p:nvSpPr>
        <p:spPr>
          <a:xfrm>
            <a:off x="8077200" y="3962400"/>
            <a:ext cx="0" cy="457200"/>
          </a:xfrm>
          <a:custGeom>
            <a:avLst/>
            <a:gdLst/>
            <a:ahLst/>
            <a:cxnLst/>
            <a:rect l="l" t="t" r="r" b="b"/>
            <a:pathLst>
              <a:path h="457200">
                <a:moveTo>
                  <a:pt x="0" y="457199"/>
                </a:moveTo>
                <a:lnTo>
                  <a:pt x="2" y="0"/>
                </a:lnTo>
              </a:path>
            </a:pathLst>
          </a:custGeom>
          <a:ln w="25399">
            <a:solidFill>
              <a:srgbClr val="000000"/>
            </a:solidFill>
          </a:ln>
        </p:spPr>
        <p:txBody>
          <a:bodyPr wrap="square" lIns="0" tIns="0" rIns="0" bIns="0" rtlCol="0"/>
          <a:lstStyle/>
          <a:p>
            <a:endParaRPr/>
          </a:p>
        </p:txBody>
      </p:sp>
      <p:sp>
        <p:nvSpPr>
          <p:cNvPr id="55" name="object 55"/>
          <p:cNvSpPr/>
          <p:nvPr/>
        </p:nvSpPr>
        <p:spPr>
          <a:xfrm>
            <a:off x="4983479" y="3923606"/>
            <a:ext cx="3138055" cy="116378"/>
          </a:xfrm>
          <a:prstGeom prst="rect">
            <a:avLst/>
          </a:prstGeom>
          <a:blipFill>
            <a:blip r:embed="rId13" cstate="print"/>
            <a:stretch>
              <a:fillRect/>
            </a:stretch>
          </a:blipFill>
        </p:spPr>
        <p:txBody>
          <a:bodyPr wrap="square" lIns="0" tIns="0" rIns="0" bIns="0" rtlCol="0"/>
          <a:lstStyle/>
          <a:p>
            <a:endParaRPr/>
          </a:p>
        </p:txBody>
      </p:sp>
      <p:sp>
        <p:nvSpPr>
          <p:cNvPr id="56" name="object 56"/>
          <p:cNvSpPr/>
          <p:nvPr/>
        </p:nvSpPr>
        <p:spPr>
          <a:xfrm>
            <a:off x="5029202" y="3962400"/>
            <a:ext cx="3048000" cy="0"/>
          </a:xfrm>
          <a:custGeom>
            <a:avLst/>
            <a:gdLst/>
            <a:ahLst/>
            <a:cxnLst/>
            <a:rect l="l" t="t" r="r" b="b"/>
            <a:pathLst>
              <a:path w="3048000">
                <a:moveTo>
                  <a:pt x="3047997" y="0"/>
                </a:moveTo>
                <a:lnTo>
                  <a:pt x="0" y="1"/>
                </a:lnTo>
              </a:path>
            </a:pathLst>
          </a:custGeom>
          <a:ln w="25399">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8340" y="2773997"/>
            <a:ext cx="8590915" cy="1102995"/>
          </a:xfrm>
          <a:prstGeom prst="rect">
            <a:avLst/>
          </a:prstGeom>
        </p:spPr>
        <p:txBody>
          <a:bodyPr vert="horz" wrap="square" lIns="0" tIns="0" rIns="0" bIns="0" rtlCol="0">
            <a:spAutoFit/>
          </a:bodyPr>
          <a:lstStyle/>
          <a:p>
            <a:pPr marL="12700">
              <a:lnSpc>
                <a:spcPts val="4310"/>
              </a:lnSpc>
            </a:pPr>
            <a:r>
              <a:rPr sz="3600" spc="-5" dirty="0">
                <a:solidFill>
                  <a:srgbClr val="000090"/>
                </a:solidFill>
                <a:latin typeface="Arial"/>
                <a:cs typeface="Arial"/>
              </a:rPr>
              <a:t>If </a:t>
            </a:r>
            <a:r>
              <a:rPr sz="3600" dirty="0">
                <a:solidFill>
                  <a:srgbClr val="000090"/>
                </a:solidFill>
                <a:latin typeface="Arial"/>
                <a:cs typeface="Arial"/>
              </a:rPr>
              <a:t>coupled learning is </a:t>
            </a:r>
            <a:r>
              <a:rPr sz="3600" spc="-5" dirty="0">
                <a:solidFill>
                  <a:srgbClr val="000090"/>
                </a:solidFill>
                <a:latin typeface="Arial"/>
                <a:cs typeface="Arial"/>
              </a:rPr>
              <a:t>the</a:t>
            </a:r>
            <a:r>
              <a:rPr sz="3600" spc="-90" dirty="0">
                <a:solidFill>
                  <a:srgbClr val="000090"/>
                </a:solidFill>
                <a:latin typeface="Arial"/>
                <a:cs typeface="Arial"/>
              </a:rPr>
              <a:t> </a:t>
            </a:r>
            <a:r>
              <a:rPr sz="3600" dirty="0">
                <a:solidFill>
                  <a:srgbClr val="000090"/>
                </a:solidFill>
                <a:latin typeface="Arial"/>
                <a:cs typeface="Arial"/>
              </a:rPr>
              <a:t>key,</a:t>
            </a:r>
            <a:endParaRPr sz="3600">
              <a:latin typeface="Arial"/>
              <a:cs typeface="Arial"/>
            </a:endParaRPr>
          </a:p>
          <a:p>
            <a:pPr marL="12700">
              <a:lnSpc>
                <a:spcPts val="4310"/>
              </a:lnSpc>
            </a:pPr>
            <a:r>
              <a:rPr sz="3600" dirty="0">
                <a:solidFill>
                  <a:srgbClr val="000090"/>
                </a:solidFill>
                <a:latin typeface="Arial"/>
                <a:cs typeface="Arial"/>
              </a:rPr>
              <a:t>how can we get new coupling</a:t>
            </a:r>
            <a:r>
              <a:rPr sz="3600" spc="-55" dirty="0">
                <a:solidFill>
                  <a:srgbClr val="000090"/>
                </a:solidFill>
                <a:latin typeface="Arial"/>
                <a:cs typeface="Arial"/>
              </a:rPr>
              <a:t> </a:t>
            </a:r>
            <a:r>
              <a:rPr sz="3600" spc="-5" dirty="0">
                <a:solidFill>
                  <a:srgbClr val="000090"/>
                </a:solidFill>
                <a:latin typeface="Arial"/>
                <a:cs typeface="Arial"/>
              </a:rPr>
              <a:t>constraints?</a:t>
            </a:r>
            <a:endParaRPr sz="3600">
              <a:latin typeface="Arial"/>
              <a:cs typeface="Arial"/>
            </a:endParaRPr>
          </a:p>
        </p:txBody>
      </p:sp>
      <p:sp>
        <p:nvSpPr>
          <p:cNvPr id="3" name="Footer Placeholder 2"/>
          <p:cNvSpPr>
            <a:spLocks noGrp="1"/>
          </p:cNvSpPr>
          <p:nvPr>
            <p:ph type="ftr" sz="quarter" idx="11"/>
          </p:nvPr>
        </p:nvSpPr>
        <p:spPr/>
        <p:txBody>
          <a:bodyPr/>
          <a:lstStyle/>
          <a:p>
            <a:r>
              <a:rPr lang="en-US" smtClean="0"/>
              <a:t>University at Buffalo</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339" y="1119987"/>
            <a:ext cx="2595880" cy="617220"/>
          </a:xfrm>
          <a:prstGeom prst="rect">
            <a:avLst/>
          </a:prstGeom>
        </p:spPr>
        <p:txBody>
          <a:bodyPr vert="horz" wrap="square" lIns="0" tIns="0" rIns="0" bIns="0" rtlCol="0">
            <a:spAutoFit/>
          </a:bodyPr>
          <a:lstStyle/>
          <a:p>
            <a:pPr marL="12700">
              <a:lnSpc>
                <a:spcPct val="100000"/>
              </a:lnSpc>
              <a:tabLst>
                <a:tab pos="2159000" algn="l"/>
              </a:tabLst>
            </a:pPr>
            <a:r>
              <a:rPr sz="4000" dirty="0">
                <a:solidFill>
                  <a:srgbClr val="000090"/>
                </a:solidFill>
              </a:rPr>
              <a:t>Key</a:t>
            </a:r>
            <a:r>
              <a:rPr sz="4000" spc="-5" dirty="0">
                <a:solidFill>
                  <a:srgbClr val="000090"/>
                </a:solidFill>
              </a:rPr>
              <a:t> I</a:t>
            </a:r>
            <a:r>
              <a:rPr sz="4000" dirty="0">
                <a:solidFill>
                  <a:srgbClr val="000090"/>
                </a:solidFill>
              </a:rPr>
              <a:t>dea	2:</a:t>
            </a:r>
            <a:endParaRPr sz="4000"/>
          </a:p>
        </p:txBody>
      </p:sp>
      <p:sp>
        <p:nvSpPr>
          <p:cNvPr id="7" name="Footer Placeholder 6"/>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1069339" y="2339187"/>
            <a:ext cx="8016240" cy="1647825"/>
          </a:xfrm>
          <a:prstGeom prst="rect">
            <a:avLst/>
          </a:prstGeom>
        </p:spPr>
        <p:txBody>
          <a:bodyPr vert="horz" wrap="square" lIns="0" tIns="0" rIns="0" bIns="0" rtlCol="0">
            <a:spAutoFit/>
          </a:bodyPr>
          <a:lstStyle/>
          <a:p>
            <a:pPr marL="12700">
              <a:lnSpc>
                <a:spcPct val="100000"/>
              </a:lnSpc>
              <a:tabLst>
                <a:tab pos="3286760" algn="l"/>
                <a:tab pos="5433695" algn="l"/>
              </a:tabLst>
            </a:pPr>
            <a:r>
              <a:rPr sz="4000" dirty="0">
                <a:solidFill>
                  <a:srgbClr val="000090"/>
                </a:solidFill>
                <a:latin typeface="Arial"/>
                <a:cs typeface="Arial"/>
              </a:rPr>
              <a:t>Discover</a:t>
            </a:r>
            <a:r>
              <a:rPr sz="4000" spc="-5" dirty="0">
                <a:solidFill>
                  <a:srgbClr val="000090"/>
                </a:solidFill>
                <a:latin typeface="Arial"/>
                <a:cs typeface="Arial"/>
              </a:rPr>
              <a:t> </a:t>
            </a:r>
            <a:r>
              <a:rPr sz="4000" dirty="0">
                <a:solidFill>
                  <a:srgbClr val="000090"/>
                </a:solidFill>
                <a:latin typeface="Arial"/>
                <a:cs typeface="Arial"/>
              </a:rPr>
              <a:t>New	Coupling	</a:t>
            </a:r>
            <a:r>
              <a:rPr sz="4000" spc="-5" dirty="0">
                <a:solidFill>
                  <a:srgbClr val="000090"/>
                </a:solidFill>
                <a:latin typeface="Arial"/>
                <a:cs typeface="Arial"/>
              </a:rPr>
              <a:t>Constraints</a:t>
            </a:r>
            <a:endParaRPr sz="4000">
              <a:latin typeface="Arial"/>
              <a:cs typeface="Arial"/>
            </a:endParaRPr>
          </a:p>
          <a:p>
            <a:pPr>
              <a:lnSpc>
                <a:spcPct val="100000"/>
              </a:lnSpc>
              <a:spcBef>
                <a:spcPts val="25"/>
              </a:spcBef>
            </a:pPr>
            <a:endParaRPr sz="4100">
              <a:latin typeface="Times New Roman"/>
              <a:cs typeface="Times New Roman"/>
            </a:endParaRPr>
          </a:p>
          <a:p>
            <a:pPr marL="431800" indent="-342900">
              <a:lnSpc>
                <a:spcPct val="100000"/>
              </a:lnSpc>
              <a:buChar char="•"/>
              <a:tabLst>
                <a:tab pos="431165" algn="l"/>
                <a:tab pos="431800" algn="l"/>
              </a:tabLst>
            </a:pPr>
            <a:r>
              <a:rPr sz="2800" dirty="0">
                <a:latin typeface="Arial"/>
                <a:cs typeface="Arial"/>
              </a:rPr>
              <a:t>first order, probabilistic horn clause</a:t>
            </a:r>
            <a:r>
              <a:rPr sz="2800" spc="-110" dirty="0">
                <a:latin typeface="Arial"/>
                <a:cs typeface="Arial"/>
              </a:rPr>
              <a:t> </a:t>
            </a:r>
            <a:r>
              <a:rPr sz="2800" dirty="0">
                <a:latin typeface="Arial"/>
                <a:cs typeface="Arial"/>
              </a:rPr>
              <a:t>constraints:</a:t>
            </a:r>
            <a:endParaRPr sz="2800">
              <a:latin typeface="Arial"/>
              <a:cs typeface="Arial"/>
            </a:endParaRPr>
          </a:p>
        </p:txBody>
      </p:sp>
      <p:sp>
        <p:nvSpPr>
          <p:cNvPr id="4" name="object 4"/>
          <p:cNvSpPr txBox="1"/>
          <p:nvPr/>
        </p:nvSpPr>
        <p:spPr>
          <a:xfrm>
            <a:off x="1602739" y="4995671"/>
            <a:ext cx="7766684" cy="1261884"/>
          </a:xfrm>
          <a:prstGeom prst="rect">
            <a:avLst/>
          </a:prstGeom>
        </p:spPr>
        <p:txBody>
          <a:bodyPr vert="horz" wrap="square" lIns="0" tIns="0" rIns="0" bIns="0" rtlCol="0">
            <a:spAutoFit/>
          </a:bodyPr>
          <a:lstStyle/>
          <a:p>
            <a:pPr marL="298450" indent="-285750">
              <a:lnSpc>
                <a:spcPct val="100000"/>
              </a:lnSpc>
              <a:buChar char="–"/>
              <a:tabLst>
                <a:tab pos="298450" algn="l"/>
              </a:tabLst>
            </a:pPr>
            <a:r>
              <a:rPr sz="2400" dirty="0">
                <a:latin typeface="Arial"/>
                <a:cs typeface="Arial"/>
              </a:rPr>
              <a:t>connects previously uncoupled relation</a:t>
            </a:r>
            <a:r>
              <a:rPr sz="2400" spc="-100" dirty="0">
                <a:latin typeface="Arial"/>
                <a:cs typeface="Arial"/>
              </a:rPr>
              <a:t> </a:t>
            </a:r>
            <a:r>
              <a:rPr sz="2400" dirty="0">
                <a:latin typeface="Arial"/>
                <a:cs typeface="Arial"/>
              </a:rPr>
              <a:t>predicates</a:t>
            </a:r>
          </a:p>
          <a:p>
            <a:pPr marL="298450" indent="-285750">
              <a:lnSpc>
                <a:spcPct val="100000"/>
              </a:lnSpc>
              <a:spcBef>
                <a:spcPts val="620"/>
              </a:spcBef>
              <a:buChar char="–"/>
              <a:tabLst>
                <a:tab pos="298450" algn="l"/>
              </a:tabLst>
            </a:pPr>
            <a:r>
              <a:rPr sz="2400" dirty="0">
                <a:latin typeface="Arial"/>
                <a:cs typeface="Arial"/>
              </a:rPr>
              <a:t>infers new beliefs </a:t>
            </a:r>
            <a:r>
              <a:rPr sz="2400">
                <a:latin typeface="Arial"/>
                <a:cs typeface="Arial"/>
              </a:rPr>
              <a:t>for</a:t>
            </a:r>
            <a:r>
              <a:rPr sz="2400" spc="-100">
                <a:latin typeface="Arial"/>
                <a:cs typeface="Arial"/>
              </a:rPr>
              <a:t> </a:t>
            </a:r>
            <a:r>
              <a:rPr sz="2400" smtClean="0">
                <a:latin typeface="Arial"/>
                <a:cs typeface="Arial"/>
              </a:rPr>
              <a:t>KB</a:t>
            </a:r>
            <a:endParaRPr sz="2400">
              <a:latin typeface="Arial"/>
              <a:cs typeface="Arial"/>
            </a:endParaRPr>
          </a:p>
          <a:p>
            <a:pPr marL="298450" indent="-285750">
              <a:lnSpc>
                <a:spcPct val="100000"/>
              </a:lnSpc>
              <a:spcBef>
                <a:spcPts val="620"/>
              </a:spcBef>
              <a:buChar char="–"/>
              <a:tabLst>
                <a:tab pos="298450" algn="l"/>
              </a:tabLst>
            </a:pPr>
            <a:r>
              <a:rPr sz="2400" dirty="0">
                <a:latin typeface="Arial"/>
                <a:cs typeface="Arial"/>
              </a:rPr>
              <a:t>restricted rule language: form connected KB</a:t>
            </a:r>
            <a:r>
              <a:rPr sz="2400" spc="-110" dirty="0">
                <a:latin typeface="Arial"/>
                <a:cs typeface="Arial"/>
              </a:rPr>
              <a:t> </a:t>
            </a:r>
            <a:r>
              <a:rPr sz="2400" dirty="0">
                <a:latin typeface="Arial"/>
                <a:cs typeface="Arial"/>
              </a:rPr>
              <a:t>subgraphs</a:t>
            </a:r>
          </a:p>
        </p:txBody>
      </p:sp>
      <p:sp>
        <p:nvSpPr>
          <p:cNvPr id="5" name="object 5"/>
          <p:cNvSpPr/>
          <p:nvPr/>
        </p:nvSpPr>
        <p:spPr>
          <a:xfrm>
            <a:off x="6629400" y="1143001"/>
            <a:ext cx="2235200" cy="123824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371600" y="4114800"/>
            <a:ext cx="7696200" cy="646430"/>
          </a:xfrm>
          <a:prstGeom prst="rect">
            <a:avLst/>
          </a:prstGeom>
          <a:ln w="9524">
            <a:solidFill>
              <a:srgbClr val="FF2C79"/>
            </a:solidFill>
          </a:ln>
        </p:spPr>
        <p:txBody>
          <a:bodyPr vert="horz" wrap="square" lIns="0" tIns="40640" rIns="0" bIns="0" rtlCol="0">
            <a:spAutoFit/>
          </a:bodyPr>
          <a:lstStyle/>
          <a:p>
            <a:pPr marL="149860">
              <a:lnSpc>
                <a:spcPts val="2130"/>
              </a:lnSpc>
              <a:spcBef>
                <a:spcPts val="320"/>
              </a:spcBef>
            </a:pPr>
            <a:r>
              <a:rPr sz="1800" dirty="0">
                <a:latin typeface="Arial"/>
                <a:cs typeface="Arial"/>
              </a:rPr>
              <a:t>0.93  athletePlaysSport(?x,?y) </a:t>
            </a:r>
            <a:r>
              <a:rPr sz="1800" spc="-885" dirty="0">
                <a:latin typeface="Wingdings"/>
                <a:cs typeface="Wingdings"/>
              </a:rPr>
              <a:t></a:t>
            </a:r>
            <a:r>
              <a:rPr sz="1800" spc="10" dirty="0">
                <a:latin typeface="Times New Roman"/>
                <a:cs typeface="Times New Roman"/>
              </a:rPr>
              <a:t> </a:t>
            </a:r>
            <a:r>
              <a:rPr sz="1800" spc="-10" dirty="0">
                <a:latin typeface="Arial"/>
                <a:cs typeface="Arial"/>
              </a:rPr>
              <a:t>athletePlaysForTeam(?x,?z)</a:t>
            </a:r>
            <a:endParaRPr sz="1800">
              <a:latin typeface="Arial"/>
              <a:cs typeface="Arial"/>
            </a:endParaRPr>
          </a:p>
          <a:p>
            <a:pPr marL="3578860">
              <a:lnSpc>
                <a:spcPts val="2130"/>
              </a:lnSpc>
            </a:pPr>
            <a:r>
              <a:rPr sz="1800" dirty="0">
                <a:latin typeface="Arial"/>
                <a:cs typeface="Arial"/>
              </a:rPr>
              <a:t>teamPlaysSport(?z,?y)</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0" rIns="0" bIns="0" rtlCol="0">
            <a:spAutoFit/>
          </a:bodyPr>
          <a:lstStyle/>
          <a:p>
            <a:pPr marL="451484">
              <a:lnSpc>
                <a:spcPct val="100000"/>
              </a:lnSpc>
            </a:pPr>
            <a:r>
              <a:rPr sz="3600" dirty="0">
                <a:solidFill>
                  <a:srgbClr val="000090"/>
                </a:solidFill>
              </a:rPr>
              <a:t>Example Learned Horn</a:t>
            </a:r>
            <a:r>
              <a:rPr sz="3600" spc="-100" dirty="0">
                <a:solidFill>
                  <a:srgbClr val="000090"/>
                </a:solidFill>
              </a:rPr>
              <a:t> </a:t>
            </a:r>
            <a:r>
              <a:rPr sz="3600" dirty="0">
                <a:solidFill>
                  <a:srgbClr val="000090"/>
                </a:solidFill>
              </a:rPr>
              <a:t>Clauses</a:t>
            </a:r>
            <a:endParaRPr sz="3600"/>
          </a:p>
        </p:txBody>
      </p:sp>
      <p:sp>
        <p:nvSpPr>
          <p:cNvPr id="15" name="Footer Placeholder 14"/>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1297939" y="1798320"/>
            <a:ext cx="6910705" cy="315595"/>
          </a:xfrm>
          <a:prstGeom prst="rect">
            <a:avLst/>
          </a:prstGeom>
        </p:spPr>
        <p:txBody>
          <a:bodyPr vert="horz" wrap="square" lIns="0" tIns="0" rIns="0" bIns="0" rtlCol="0">
            <a:spAutoFit/>
          </a:bodyPr>
          <a:lstStyle/>
          <a:p>
            <a:pPr marL="12700">
              <a:lnSpc>
                <a:spcPct val="100000"/>
              </a:lnSpc>
            </a:pPr>
            <a:r>
              <a:rPr sz="2000" dirty="0">
                <a:latin typeface="Arial"/>
                <a:cs typeface="Arial"/>
              </a:rPr>
              <a:t>athletePlaysSport(?x,basketball) </a:t>
            </a:r>
            <a:r>
              <a:rPr sz="2000" spc="-980" dirty="0">
                <a:latin typeface="Wingdings"/>
                <a:cs typeface="Wingdings"/>
              </a:rPr>
              <a:t></a:t>
            </a:r>
            <a:r>
              <a:rPr sz="2000" spc="-50" dirty="0">
                <a:latin typeface="Times New Roman"/>
                <a:cs typeface="Times New Roman"/>
              </a:rPr>
              <a:t> </a:t>
            </a:r>
            <a:r>
              <a:rPr sz="2000" dirty="0">
                <a:latin typeface="Arial"/>
                <a:cs typeface="Arial"/>
              </a:rPr>
              <a:t>athleteInLeague(?x,NBA)</a:t>
            </a:r>
            <a:endParaRPr sz="2000">
              <a:latin typeface="Arial"/>
              <a:cs typeface="Arial"/>
            </a:endParaRPr>
          </a:p>
        </p:txBody>
      </p:sp>
      <p:sp>
        <p:nvSpPr>
          <p:cNvPr id="4" name="object 4"/>
          <p:cNvSpPr txBox="1"/>
          <p:nvPr/>
        </p:nvSpPr>
        <p:spPr>
          <a:xfrm>
            <a:off x="1297939" y="2316479"/>
            <a:ext cx="6372860" cy="670560"/>
          </a:xfrm>
          <a:prstGeom prst="rect">
            <a:avLst/>
          </a:prstGeom>
        </p:spPr>
        <p:txBody>
          <a:bodyPr vert="horz" wrap="square" lIns="0" tIns="0" rIns="0" bIns="0" rtlCol="0">
            <a:spAutoFit/>
          </a:bodyPr>
          <a:lstStyle/>
          <a:p>
            <a:pPr marL="12700">
              <a:lnSpc>
                <a:spcPct val="100000"/>
              </a:lnSpc>
            </a:pPr>
            <a:r>
              <a:rPr sz="2000" dirty="0">
                <a:latin typeface="Arial"/>
                <a:cs typeface="Arial"/>
              </a:rPr>
              <a:t>athletePlaysSport(?x,?y) </a:t>
            </a:r>
            <a:r>
              <a:rPr sz="2000" spc="-980" dirty="0">
                <a:latin typeface="Wingdings"/>
                <a:cs typeface="Wingdings"/>
              </a:rPr>
              <a:t></a:t>
            </a:r>
            <a:r>
              <a:rPr sz="2000" spc="-50" dirty="0">
                <a:latin typeface="Times New Roman"/>
                <a:cs typeface="Times New Roman"/>
              </a:rPr>
              <a:t> </a:t>
            </a:r>
            <a:r>
              <a:rPr sz="2000" dirty="0">
                <a:latin typeface="Arial"/>
                <a:cs typeface="Arial"/>
              </a:rPr>
              <a:t>athletePlaysForTeam(?x,?z)</a:t>
            </a:r>
            <a:endParaRPr sz="2000">
              <a:latin typeface="Arial"/>
              <a:cs typeface="Arial"/>
            </a:endParaRPr>
          </a:p>
          <a:p>
            <a:pPr marL="3187700">
              <a:lnSpc>
                <a:spcPct val="100000"/>
              </a:lnSpc>
              <a:spcBef>
                <a:spcPts val="400"/>
              </a:spcBef>
            </a:pPr>
            <a:r>
              <a:rPr sz="2000" dirty="0">
                <a:latin typeface="Arial"/>
                <a:cs typeface="Arial"/>
              </a:rPr>
              <a:t>teamPlaysSport(?z,?y)</a:t>
            </a:r>
            <a:endParaRPr sz="2000">
              <a:latin typeface="Arial"/>
              <a:cs typeface="Arial"/>
            </a:endParaRPr>
          </a:p>
        </p:txBody>
      </p:sp>
      <p:sp>
        <p:nvSpPr>
          <p:cNvPr id="5" name="object 5"/>
          <p:cNvSpPr txBox="1"/>
          <p:nvPr/>
        </p:nvSpPr>
        <p:spPr>
          <a:xfrm>
            <a:off x="1297939" y="3268979"/>
            <a:ext cx="7517130" cy="315595"/>
          </a:xfrm>
          <a:prstGeom prst="rect">
            <a:avLst/>
          </a:prstGeom>
        </p:spPr>
        <p:txBody>
          <a:bodyPr vert="horz" wrap="square" lIns="0" tIns="0" rIns="0" bIns="0" rtlCol="0">
            <a:spAutoFit/>
          </a:bodyPr>
          <a:lstStyle/>
          <a:p>
            <a:pPr marL="12700">
              <a:lnSpc>
                <a:spcPct val="100000"/>
              </a:lnSpc>
            </a:pPr>
            <a:r>
              <a:rPr sz="2000" dirty="0">
                <a:latin typeface="Arial"/>
                <a:cs typeface="Arial"/>
              </a:rPr>
              <a:t>teamPlaysInLeague(?x,NHL) </a:t>
            </a:r>
            <a:r>
              <a:rPr sz="2000" spc="-980" dirty="0">
                <a:latin typeface="Wingdings"/>
                <a:cs typeface="Wingdings"/>
              </a:rPr>
              <a:t></a:t>
            </a:r>
            <a:r>
              <a:rPr sz="2000" spc="-50" dirty="0">
                <a:latin typeface="Times New Roman"/>
                <a:cs typeface="Times New Roman"/>
              </a:rPr>
              <a:t> </a:t>
            </a:r>
            <a:r>
              <a:rPr sz="2000" dirty="0">
                <a:latin typeface="Arial"/>
                <a:cs typeface="Arial"/>
              </a:rPr>
              <a:t>teamWonTrophy(?x,Stanley_Cup)</a:t>
            </a:r>
            <a:endParaRPr sz="2000">
              <a:latin typeface="Arial"/>
              <a:cs typeface="Arial"/>
            </a:endParaRPr>
          </a:p>
        </p:txBody>
      </p:sp>
      <p:sp>
        <p:nvSpPr>
          <p:cNvPr id="6" name="object 6"/>
          <p:cNvSpPr txBox="1"/>
          <p:nvPr/>
        </p:nvSpPr>
        <p:spPr>
          <a:xfrm>
            <a:off x="1297939" y="4018279"/>
            <a:ext cx="6203950" cy="683260"/>
          </a:xfrm>
          <a:prstGeom prst="rect">
            <a:avLst/>
          </a:prstGeom>
        </p:spPr>
        <p:txBody>
          <a:bodyPr vert="horz" wrap="square" lIns="0" tIns="0" rIns="0" bIns="0" rtlCol="0">
            <a:spAutoFit/>
          </a:bodyPr>
          <a:lstStyle/>
          <a:p>
            <a:pPr marL="12700">
              <a:lnSpc>
                <a:spcPct val="100000"/>
              </a:lnSpc>
            </a:pPr>
            <a:r>
              <a:rPr sz="2000" dirty="0">
                <a:latin typeface="Arial"/>
                <a:cs typeface="Arial"/>
              </a:rPr>
              <a:t>athleteInLeague(?x,?y)</a:t>
            </a:r>
            <a:r>
              <a:rPr sz="2000" spc="-35" dirty="0">
                <a:latin typeface="Arial"/>
                <a:cs typeface="Arial"/>
              </a:rPr>
              <a:t> </a:t>
            </a:r>
            <a:r>
              <a:rPr sz="2000" spc="-70" dirty="0">
                <a:latin typeface="Wingdings"/>
                <a:cs typeface="Wingdings"/>
              </a:rPr>
              <a:t></a:t>
            </a:r>
            <a:r>
              <a:rPr sz="2000" spc="-70" dirty="0">
                <a:latin typeface="Arial"/>
                <a:cs typeface="Arial"/>
              </a:rPr>
              <a:t>athletePlaysForTeam(?x,?z),</a:t>
            </a:r>
            <a:endParaRPr sz="2000">
              <a:latin typeface="Arial"/>
              <a:cs typeface="Arial"/>
            </a:endParaRPr>
          </a:p>
          <a:p>
            <a:pPr marL="2905125">
              <a:lnSpc>
                <a:spcPct val="100000"/>
              </a:lnSpc>
              <a:spcBef>
                <a:spcPts val="500"/>
              </a:spcBef>
            </a:pPr>
            <a:r>
              <a:rPr sz="2000" dirty="0">
                <a:latin typeface="Arial"/>
                <a:cs typeface="Arial"/>
              </a:rPr>
              <a:t>teamPlaysInLeague(?z,?y)</a:t>
            </a:r>
            <a:endParaRPr sz="2000">
              <a:latin typeface="Arial"/>
              <a:cs typeface="Arial"/>
            </a:endParaRPr>
          </a:p>
        </p:txBody>
      </p:sp>
      <p:sp>
        <p:nvSpPr>
          <p:cNvPr id="7" name="object 7"/>
          <p:cNvSpPr txBox="1"/>
          <p:nvPr/>
        </p:nvSpPr>
        <p:spPr>
          <a:xfrm>
            <a:off x="1297939" y="5135879"/>
            <a:ext cx="7840345" cy="315595"/>
          </a:xfrm>
          <a:prstGeom prst="rect">
            <a:avLst/>
          </a:prstGeom>
        </p:spPr>
        <p:txBody>
          <a:bodyPr vert="horz" wrap="square" lIns="0" tIns="0" rIns="0" bIns="0" rtlCol="0">
            <a:spAutoFit/>
          </a:bodyPr>
          <a:lstStyle/>
          <a:p>
            <a:pPr marL="12700">
              <a:lnSpc>
                <a:spcPct val="100000"/>
              </a:lnSpc>
            </a:pPr>
            <a:r>
              <a:rPr sz="2000" dirty="0">
                <a:latin typeface="Arial"/>
                <a:cs typeface="Arial"/>
              </a:rPr>
              <a:t>cityInState(?x,?y) </a:t>
            </a:r>
            <a:r>
              <a:rPr sz="2000" spc="-980" dirty="0">
                <a:latin typeface="Wingdings"/>
                <a:cs typeface="Wingdings"/>
              </a:rPr>
              <a:t></a:t>
            </a:r>
            <a:r>
              <a:rPr sz="2000" spc="20" dirty="0">
                <a:latin typeface="Times New Roman"/>
                <a:cs typeface="Times New Roman"/>
              </a:rPr>
              <a:t> </a:t>
            </a:r>
            <a:r>
              <a:rPr sz="2000" dirty="0">
                <a:latin typeface="Arial"/>
                <a:cs typeface="Arial"/>
              </a:rPr>
              <a:t>cityCapitalOfState(?x,?y),</a:t>
            </a:r>
            <a:r>
              <a:rPr sz="2000" spc="-80" dirty="0">
                <a:latin typeface="Arial"/>
                <a:cs typeface="Arial"/>
              </a:rPr>
              <a:t> </a:t>
            </a:r>
            <a:r>
              <a:rPr sz="2000" dirty="0">
                <a:latin typeface="Arial"/>
                <a:cs typeface="Arial"/>
              </a:rPr>
              <a:t>cityInCountry(?y,USA)</a:t>
            </a:r>
            <a:endParaRPr sz="2000">
              <a:latin typeface="Arial"/>
              <a:cs typeface="Arial"/>
            </a:endParaRPr>
          </a:p>
        </p:txBody>
      </p:sp>
      <p:sp>
        <p:nvSpPr>
          <p:cNvPr id="8" name="object 8"/>
          <p:cNvSpPr txBox="1"/>
          <p:nvPr/>
        </p:nvSpPr>
        <p:spPr>
          <a:xfrm>
            <a:off x="1297939" y="5872479"/>
            <a:ext cx="8067040" cy="683260"/>
          </a:xfrm>
          <a:prstGeom prst="rect">
            <a:avLst/>
          </a:prstGeom>
        </p:spPr>
        <p:txBody>
          <a:bodyPr vert="horz" wrap="square" lIns="0" tIns="0" rIns="0" bIns="0" rtlCol="0">
            <a:spAutoFit/>
          </a:bodyPr>
          <a:lstStyle/>
          <a:p>
            <a:pPr marL="12700">
              <a:lnSpc>
                <a:spcPct val="100000"/>
              </a:lnSpc>
            </a:pPr>
            <a:r>
              <a:rPr sz="2000" dirty="0">
                <a:latin typeface="Arial"/>
                <a:cs typeface="Arial"/>
              </a:rPr>
              <a:t>newspaperInCity(?x,New_York) </a:t>
            </a:r>
            <a:r>
              <a:rPr sz="2000" spc="-980" dirty="0">
                <a:latin typeface="Wingdings"/>
                <a:cs typeface="Wingdings"/>
              </a:rPr>
              <a:t></a:t>
            </a:r>
            <a:r>
              <a:rPr sz="2000" spc="-50" dirty="0">
                <a:latin typeface="Times New Roman"/>
                <a:cs typeface="Times New Roman"/>
              </a:rPr>
              <a:t> </a:t>
            </a:r>
            <a:r>
              <a:rPr sz="2000" dirty="0">
                <a:latin typeface="Arial"/>
                <a:cs typeface="Arial"/>
              </a:rPr>
              <a:t>companyEconomicSector(?x,media)</a:t>
            </a:r>
            <a:endParaRPr sz="2000">
              <a:latin typeface="Arial"/>
              <a:cs typeface="Arial"/>
            </a:endParaRPr>
          </a:p>
          <a:p>
            <a:pPr marL="3963670">
              <a:lnSpc>
                <a:spcPct val="100000"/>
              </a:lnSpc>
              <a:spcBef>
                <a:spcPts val="500"/>
              </a:spcBef>
            </a:pPr>
            <a:r>
              <a:rPr sz="2000" dirty="0">
                <a:latin typeface="Arial"/>
                <a:cs typeface="Arial"/>
              </a:rPr>
              <a:t>generalizations(?x,blog)</a:t>
            </a:r>
            <a:endParaRPr sz="2000">
              <a:latin typeface="Arial"/>
              <a:cs typeface="Arial"/>
            </a:endParaRPr>
          </a:p>
        </p:txBody>
      </p:sp>
      <p:sp>
        <p:nvSpPr>
          <p:cNvPr id="9" name="object 9"/>
          <p:cNvSpPr txBox="1"/>
          <p:nvPr/>
        </p:nvSpPr>
        <p:spPr>
          <a:xfrm>
            <a:off x="535940" y="1798320"/>
            <a:ext cx="520065" cy="314960"/>
          </a:xfrm>
          <a:prstGeom prst="rect">
            <a:avLst/>
          </a:prstGeom>
        </p:spPr>
        <p:txBody>
          <a:bodyPr vert="horz" wrap="square" lIns="0" tIns="0" rIns="0" bIns="0" rtlCol="0">
            <a:spAutoFit/>
          </a:bodyPr>
          <a:lstStyle/>
          <a:p>
            <a:pPr marL="12700">
              <a:lnSpc>
                <a:spcPct val="100000"/>
              </a:lnSpc>
            </a:pPr>
            <a:r>
              <a:rPr sz="2000" dirty="0">
                <a:latin typeface="Arial"/>
                <a:cs typeface="Arial"/>
              </a:rPr>
              <a:t>0.95</a:t>
            </a:r>
            <a:endParaRPr sz="2000">
              <a:latin typeface="Arial"/>
              <a:cs typeface="Arial"/>
            </a:endParaRPr>
          </a:p>
        </p:txBody>
      </p:sp>
      <p:sp>
        <p:nvSpPr>
          <p:cNvPr id="10" name="object 10"/>
          <p:cNvSpPr txBox="1"/>
          <p:nvPr/>
        </p:nvSpPr>
        <p:spPr>
          <a:xfrm>
            <a:off x="535940" y="2316479"/>
            <a:ext cx="520065" cy="314960"/>
          </a:xfrm>
          <a:prstGeom prst="rect">
            <a:avLst/>
          </a:prstGeom>
        </p:spPr>
        <p:txBody>
          <a:bodyPr vert="horz" wrap="square" lIns="0" tIns="0" rIns="0" bIns="0" rtlCol="0">
            <a:spAutoFit/>
          </a:bodyPr>
          <a:lstStyle/>
          <a:p>
            <a:pPr marL="12700">
              <a:lnSpc>
                <a:spcPct val="100000"/>
              </a:lnSpc>
            </a:pPr>
            <a:r>
              <a:rPr sz="2000" dirty="0">
                <a:latin typeface="Arial"/>
                <a:cs typeface="Arial"/>
              </a:rPr>
              <a:t>0.93</a:t>
            </a:r>
            <a:endParaRPr sz="2000">
              <a:latin typeface="Arial"/>
              <a:cs typeface="Arial"/>
            </a:endParaRPr>
          </a:p>
        </p:txBody>
      </p:sp>
      <p:sp>
        <p:nvSpPr>
          <p:cNvPr id="11" name="object 11"/>
          <p:cNvSpPr txBox="1"/>
          <p:nvPr/>
        </p:nvSpPr>
        <p:spPr>
          <a:xfrm>
            <a:off x="535940" y="3281679"/>
            <a:ext cx="520065" cy="314960"/>
          </a:xfrm>
          <a:prstGeom prst="rect">
            <a:avLst/>
          </a:prstGeom>
        </p:spPr>
        <p:txBody>
          <a:bodyPr vert="horz" wrap="square" lIns="0" tIns="0" rIns="0" bIns="0" rtlCol="0">
            <a:spAutoFit/>
          </a:bodyPr>
          <a:lstStyle/>
          <a:p>
            <a:pPr marL="12700">
              <a:lnSpc>
                <a:spcPct val="100000"/>
              </a:lnSpc>
            </a:pPr>
            <a:r>
              <a:rPr sz="2000" dirty="0">
                <a:latin typeface="Arial"/>
                <a:cs typeface="Arial"/>
              </a:rPr>
              <a:t>0.91</a:t>
            </a:r>
            <a:endParaRPr sz="2000">
              <a:latin typeface="Arial"/>
              <a:cs typeface="Arial"/>
            </a:endParaRPr>
          </a:p>
        </p:txBody>
      </p:sp>
      <p:sp>
        <p:nvSpPr>
          <p:cNvPr id="12" name="object 12"/>
          <p:cNvSpPr txBox="1"/>
          <p:nvPr/>
        </p:nvSpPr>
        <p:spPr>
          <a:xfrm>
            <a:off x="535940" y="4030979"/>
            <a:ext cx="520065" cy="314960"/>
          </a:xfrm>
          <a:prstGeom prst="rect">
            <a:avLst/>
          </a:prstGeom>
        </p:spPr>
        <p:txBody>
          <a:bodyPr vert="horz" wrap="square" lIns="0" tIns="0" rIns="0" bIns="0" rtlCol="0">
            <a:spAutoFit/>
          </a:bodyPr>
          <a:lstStyle/>
          <a:p>
            <a:pPr marL="12700">
              <a:lnSpc>
                <a:spcPct val="100000"/>
              </a:lnSpc>
            </a:pPr>
            <a:r>
              <a:rPr sz="2000" dirty="0">
                <a:latin typeface="Arial"/>
                <a:cs typeface="Arial"/>
              </a:rPr>
              <a:t>0.90</a:t>
            </a:r>
            <a:endParaRPr sz="2000">
              <a:latin typeface="Arial"/>
              <a:cs typeface="Arial"/>
            </a:endParaRPr>
          </a:p>
        </p:txBody>
      </p:sp>
      <p:sp>
        <p:nvSpPr>
          <p:cNvPr id="13" name="object 13"/>
          <p:cNvSpPr txBox="1"/>
          <p:nvPr/>
        </p:nvSpPr>
        <p:spPr>
          <a:xfrm>
            <a:off x="535940" y="5151120"/>
            <a:ext cx="520065" cy="314960"/>
          </a:xfrm>
          <a:prstGeom prst="rect">
            <a:avLst/>
          </a:prstGeom>
        </p:spPr>
        <p:txBody>
          <a:bodyPr vert="horz" wrap="square" lIns="0" tIns="0" rIns="0" bIns="0" rtlCol="0">
            <a:spAutoFit/>
          </a:bodyPr>
          <a:lstStyle/>
          <a:p>
            <a:pPr marL="12700">
              <a:lnSpc>
                <a:spcPct val="100000"/>
              </a:lnSpc>
            </a:pPr>
            <a:r>
              <a:rPr sz="2000" spc="-5" dirty="0">
                <a:latin typeface="Arial"/>
                <a:cs typeface="Arial"/>
              </a:rPr>
              <a:t>0.88</a:t>
            </a:r>
            <a:endParaRPr sz="2000">
              <a:latin typeface="Arial"/>
              <a:cs typeface="Arial"/>
            </a:endParaRPr>
          </a:p>
        </p:txBody>
      </p:sp>
      <p:sp>
        <p:nvSpPr>
          <p:cNvPr id="14" name="object 14"/>
          <p:cNvSpPr txBox="1"/>
          <p:nvPr/>
        </p:nvSpPr>
        <p:spPr>
          <a:xfrm>
            <a:off x="535940" y="5872479"/>
            <a:ext cx="619125" cy="314960"/>
          </a:xfrm>
          <a:prstGeom prst="rect">
            <a:avLst/>
          </a:prstGeom>
        </p:spPr>
        <p:txBody>
          <a:bodyPr vert="horz" wrap="square" lIns="0" tIns="0" rIns="0" bIns="0" rtlCol="0">
            <a:spAutoFit/>
          </a:bodyPr>
          <a:lstStyle/>
          <a:p>
            <a:pPr marL="12700">
              <a:lnSpc>
                <a:spcPct val="100000"/>
              </a:lnSpc>
            </a:pPr>
            <a:r>
              <a:rPr sz="2000" dirty="0">
                <a:latin typeface="Arial"/>
                <a:cs typeface="Arial"/>
              </a:rPr>
              <a:t>0.62*</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5400" y="914400"/>
            <a:ext cx="7429792" cy="4842351"/>
          </a:xfrm>
          <a:prstGeom prst="rect">
            <a:avLst/>
          </a:prstGeom>
        </p:spPr>
        <p:txBody>
          <a:bodyPr vert="horz" wrap="square" lIns="0" tIns="0" rIns="0" bIns="0" rtlCol="0">
            <a:spAutoFit/>
          </a:bodyPr>
          <a:lstStyle/>
          <a:p>
            <a:pPr marL="12700" marR="123189">
              <a:lnSpc>
                <a:spcPct val="100000"/>
              </a:lnSpc>
            </a:pPr>
            <a:endParaRPr lang="en-US" sz="3200" spc="-5" dirty="0" smtClean="0">
              <a:solidFill>
                <a:srgbClr val="000090"/>
              </a:solidFill>
              <a:latin typeface="Arial"/>
              <a:cs typeface="Arial"/>
            </a:endParaRPr>
          </a:p>
          <a:p>
            <a:pPr marL="12700" marR="123189">
              <a:lnSpc>
                <a:spcPct val="100000"/>
              </a:lnSpc>
            </a:pPr>
            <a:r>
              <a:rPr lang="en-US" sz="3200" spc="-5" dirty="0" smtClean="0">
                <a:solidFill>
                  <a:srgbClr val="000090"/>
                </a:solidFill>
                <a:latin typeface="Arial"/>
                <a:cs typeface="Arial"/>
              </a:rPr>
              <a:t>Tenet 1</a:t>
            </a:r>
          </a:p>
          <a:p>
            <a:pPr marL="12700" marR="123189">
              <a:lnSpc>
                <a:spcPct val="100000"/>
              </a:lnSpc>
            </a:pPr>
            <a:endParaRPr lang="en-US" sz="3200" spc="-5" dirty="0">
              <a:solidFill>
                <a:srgbClr val="000090"/>
              </a:solidFill>
              <a:latin typeface="Arial"/>
              <a:cs typeface="Arial"/>
            </a:endParaRPr>
          </a:p>
          <a:p>
            <a:pPr marL="12700" marR="123189">
              <a:lnSpc>
                <a:spcPct val="100000"/>
              </a:lnSpc>
            </a:pPr>
            <a:r>
              <a:rPr sz="3200" spc="-5" dirty="0" smtClean="0">
                <a:solidFill>
                  <a:srgbClr val="00B050"/>
                </a:solidFill>
                <a:latin typeface="Arial"/>
                <a:cs typeface="Arial"/>
              </a:rPr>
              <a:t>We </a:t>
            </a:r>
            <a:r>
              <a:rPr sz="3200" dirty="0">
                <a:solidFill>
                  <a:srgbClr val="00B050"/>
                </a:solidFill>
                <a:latin typeface="Arial"/>
                <a:cs typeface="Arial"/>
              </a:rPr>
              <a:t>will never really understand</a:t>
            </a:r>
            <a:r>
              <a:rPr sz="3200" spc="-100" dirty="0">
                <a:solidFill>
                  <a:srgbClr val="00B050"/>
                </a:solidFill>
                <a:latin typeface="Arial"/>
                <a:cs typeface="Arial"/>
              </a:rPr>
              <a:t> </a:t>
            </a:r>
            <a:r>
              <a:rPr sz="3200" dirty="0">
                <a:solidFill>
                  <a:srgbClr val="00B050"/>
                </a:solidFill>
                <a:latin typeface="Arial"/>
                <a:cs typeface="Arial"/>
              </a:rPr>
              <a:t>learning  </a:t>
            </a:r>
            <a:r>
              <a:rPr sz="3200" spc="-5" dirty="0">
                <a:solidFill>
                  <a:srgbClr val="00B050"/>
                </a:solidFill>
                <a:latin typeface="Arial"/>
                <a:cs typeface="Arial"/>
              </a:rPr>
              <a:t>until </a:t>
            </a:r>
            <a:r>
              <a:rPr sz="3200" dirty="0">
                <a:solidFill>
                  <a:srgbClr val="00B050"/>
                </a:solidFill>
                <a:latin typeface="Arial"/>
                <a:cs typeface="Arial"/>
              </a:rPr>
              <a:t>we build machines</a:t>
            </a:r>
            <a:r>
              <a:rPr sz="3200" spc="-65" dirty="0">
                <a:solidFill>
                  <a:srgbClr val="00B050"/>
                </a:solidFill>
                <a:latin typeface="Arial"/>
                <a:cs typeface="Arial"/>
              </a:rPr>
              <a:t> </a:t>
            </a:r>
            <a:r>
              <a:rPr sz="3200" spc="-5" dirty="0">
                <a:solidFill>
                  <a:srgbClr val="00B050"/>
                </a:solidFill>
                <a:latin typeface="Arial"/>
                <a:cs typeface="Arial"/>
              </a:rPr>
              <a:t>that</a:t>
            </a:r>
            <a:endParaRPr sz="3200" dirty="0">
              <a:solidFill>
                <a:srgbClr val="00B050"/>
              </a:solidFill>
              <a:latin typeface="Arial"/>
              <a:cs typeface="Arial"/>
            </a:endParaRPr>
          </a:p>
          <a:p>
            <a:pPr marL="469900" indent="-457200">
              <a:lnSpc>
                <a:spcPct val="100000"/>
              </a:lnSpc>
              <a:spcBef>
                <a:spcPts val="725"/>
              </a:spcBef>
              <a:buChar char="•"/>
              <a:tabLst>
                <a:tab pos="469265" algn="l"/>
                <a:tab pos="469900" algn="l"/>
              </a:tabLst>
            </a:pPr>
            <a:r>
              <a:rPr sz="3200" dirty="0">
                <a:solidFill>
                  <a:srgbClr val="000090"/>
                </a:solidFill>
                <a:latin typeface="Arial"/>
                <a:cs typeface="Arial"/>
              </a:rPr>
              <a:t>learn many </a:t>
            </a:r>
            <a:r>
              <a:rPr sz="3200" spc="-5" dirty="0">
                <a:solidFill>
                  <a:srgbClr val="000090"/>
                </a:solidFill>
                <a:latin typeface="Arial"/>
                <a:cs typeface="Arial"/>
              </a:rPr>
              <a:t>different</a:t>
            </a:r>
            <a:r>
              <a:rPr sz="3200" spc="-45" dirty="0">
                <a:solidFill>
                  <a:srgbClr val="000090"/>
                </a:solidFill>
                <a:latin typeface="Arial"/>
                <a:cs typeface="Arial"/>
              </a:rPr>
              <a:t> </a:t>
            </a:r>
            <a:r>
              <a:rPr sz="3200" spc="-5" dirty="0">
                <a:solidFill>
                  <a:srgbClr val="000090"/>
                </a:solidFill>
                <a:latin typeface="Arial"/>
                <a:cs typeface="Arial"/>
              </a:rPr>
              <a:t>things,</a:t>
            </a:r>
            <a:endParaRPr sz="3200" dirty="0">
              <a:latin typeface="Arial"/>
              <a:cs typeface="Arial"/>
            </a:endParaRPr>
          </a:p>
          <a:p>
            <a:pPr marL="469900" indent="-457200">
              <a:lnSpc>
                <a:spcPct val="100000"/>
              </a:lnSpc>
              <a:spcBef>
                <a:spcPts val="760"/>
              </a:spcBef>
              <a:buChar char="•"/>
              <a:tabLst>
                <a:tab pos="469265" algn="l"/>
                <a:tab pos="469900" algn="l"/>
              </a:tabLst>
            </a:pPr>
            <a:r>
              <a:rPr sz="3200" spc="-5" dirty="0">
                <a:solidFill>
                  <a:srgbClr val="000090"/>
                </a:solidFill>
                <a:latin typeface="Arial"/>
                <a:cs typeface="Arial"/>
              </a:rPr>
              <a:t>from </a:t>
            </a:r>
            <a:r>
              <a:rPr sz="3200" dirty="0">
                <a:solidFill>
                  <a:srgbClr val="000090"/>
                </a:solidFill>
                <a:latin typeface="Arial"/>
                <a:cs typeface="Arial"/>
              </a:rPr>
              <a:t>years of diverse</a:t>
            </a:r>
            <a:r>
              <a:rPr sz="3200" spc="-90" dirty="0">
                <a:solidFill>
                  <a:srgbClr val="000090"/>
                </a:solidFill>
                <a:latin typeface="Arial"/>
                <a:cs typeface="Arial"/>
              </a:rPr>
              <a:t> </a:t>
            </a:r>
            <a:r>
              <a:rPr sz="3200" dirty="0">
                <a:solidFill>
                  <a:srgbClr val="000090"/>
                </a:solidFill>
                <a:latin typeface="Arial"/>
                <a:cs typeface="Arial"/>
              </a:rPr>
              <a:t>experience,</a:t>
            </a:r>
            <a:endParaRPr sz="3200" dirty="0">
              <a:latin typeface="Arial"/>
              <a:cs typeface="Arial"/>
            </a:endParaRPr>
          </a:p>
          <a:p>
            <a:pPr marL="469900" indent="-457200">
              <a:lnSpc>
                <a:spcPct val="100000"/>
              </a:lnSpc>
              <a:spcBef>
                <a:spcPts val="860"/>
              </a:spcBef>
              <a:buChar char="•"/>
              <a:tabLst>
                <a:tab pos="469265" algn="l"/>
                <a:tab pos="469900" algn="l"/>
              </a:tabLst>
            </a:pPr>
            <a:r>
              <a:rPr sz="3200" dirty="0">
                <a:solidFill>
                  <a:srgbClr val="000090"/>
                </a:solidFill>
                <a:latin typeface="Arial"/>
                <a:cs typeface="Arial"/>
              </a:rPr>
              <a:t>in a </a:t>
            </a:r>
            <a:r>
              <a:rPr sz="3200" spc="-5" dirty="0">
                <a:solidFill>
                  <a:srgbClr val="000090"/>
                </a:solidFill>
                <a:latin typeface="Arial"/>
                <a:cs typeface="Arial"/>
              </a:rPr>
              <a:t>staged, </a:t>
            </a:r>
            <a:r>
              <a:rPr sz="3200" dirty="0">
                <a:solidFill>
                  <a:srgbClr val="000090"/>
                </a:solidFill>
                <a:latin typeface="Arial"/>
                <a:cs typeface="Arial"/>
              </a:rPr>
              <a:t>curricular</a:t>
            </a:r>
            <a:r>
              <a:rPr sz="3200" spc="-40" dirty="0">
                <a:solidFill>
                  <a:srgbClr val="000090"/>
                </a:solidFill>
                <a:latin typeface="Arial"/>
                <a:cs typeface="Arial"/>
              </a:rPr>
              <a:t> </a:t>
            </a:r>
            <a:r>
              <a:rPr sz="3200" spc="-5" dirty="0">
                <a:solidFill>
                  <a:srgbClr val="000090"/>
                </a:solidFill>
                <a:latin typeface="Arial"/>
                <a:cs typeface="Arial"/>
              </a:rPr>
              <a:t>fashion,</a:t>
            </a:r>
            <a:endParaRPr sz="3200" dirty="0">
              <a:latin typeface="Arial"/>
              <a:cs typeface="Arial"/>
            </a:endParaRPr>
          </a:p>
          <a:p>
            <a:pPr marL="469900" indent="-457200">
              <a:lnSpc>
                <a:spcPct val="100000"/>
              </a:lnSpc>
              <a:spcBef>
                <a:spcPts val="760"/>
              </a:spcBef>
              <a:buChar char="•"/>
              <a:tabLst>
                <a:tab pos="469265" algn="l"/>
                <a:tab pos="469900" algn="l"/>
              </a:tabLst>
            </a:pPr>
            <a:r>
              <a:rPr sz="3200" dirty="0">
                <a:solidFill>
                  <a:srgbClr val="000090"/>
                </a:solidFill>
                <a:latin typeface="Arial"/>
                <a:cs typeface="Arial"/>
              </a:rPr>
              <a:t>and become </a:t>
            </a:r>
            <a:r>
              <a:rPr sz="3200" spc="-5" dirty="0">
                <a:solidFill>
                  <a:srgbClr val="000090"/>
                </a:solidFill>
                <a:latin typeface="Arial"/>
                <a:cs typeface="Arial"/>
              </a:rPr>
              <a:t>better </a:t>
            </a:r>
            <a:r>
              <a:rPr sz="3200" u="heavy" dirty="0">
                <a:solidFill>
                  <a:srgbClr val="000090"/>
                </a:solidFill>
                <a:latin typeface="Arial"/>
                <a:cs typeface="Arial"/>
              </a:rPr>
              <a:t>learners </a:t>
            </a:r>
            <a:r>
              <a:rPr sz="3200" dirty="0">
                <a:solidFill>
                  <a:srgbClr val="000090"/>
                </a:solidFill>
                <a:latin typeface="Arial"/>
                <a:cs typeface="Arial"/>
              </a:rPr>
              <a:t>over</a:t>
            </a:r>
            <a:r>
              <a:rPr sz="3200" spc="-70" dirty="0">
                <a:solidFill>
                  <a:srgbClr val="000090"/>
                </a:solidFill>
                <a:latin typeface="Arial"/>
                <a:cs typeface="Arial"/>
              </a:rPr>
              <a:t> </a:t>
            </a:r>
            <a:r>
              <a:rPr sz="3200" spc="-5" dirty="0">
                <a:solidFill>
                  <a:srgbClr val="000090"/>
                </a:solidFill>
                <a:latin typeface="Arial"/>
                <a:cs typeface="Arial"/>
              </a:rPr>
              <a:t>time.</a:t>
            </a:r>
            <a:endParaRPr sz="3200" dirty="0">
              <a:latin typeface="Arial"/>
              <a:cs typeface="Arial"/>
            </a:endParaRPr>
          </a:p>
        </p:txBody>
      </p:sp>
      <p:sp>
        <p:nvSpPr>
          <p:cNvPr id="3" name="Footer Placeholder 2"/>
          <p:cNvSpPr>
            <a:spLocks noGrp="1"/>
          </p:cNvSpPr>
          <p:nvPr>
            <p:ph type="ftr" sz="quarter" idx="11"/>
          </p:nvPr>
        </p:nvSpPr>
        <p:spPr/>
        <p:txBody>
          <a:bodyPr/>
          <a:lstStyle/>
          <a:p>
            <a:r>
              <a:rPr lang="en-US" sz="1090" dirty="0" smtClean="0">
                <a:solidFill>
                  <a:schemeClr val="tx1"/>
                </a:solidFill>
              </a:rPr>
              <a:t>University at Buffalo</a:t>
            </a:r>
            <a:endParaRPr lang="en-US" sz="1090" dirty="0">
              <a:solidFill>
                <a:schemeClr val="tx1"/>
              </a:solidFill>
            </a:endParaRPr>
          </a:p>
        </p:txBody>
      </p:sp>
    </p:spTree>
    <p:extLst>
      <p:ext uri="{BB962C8B-B14F-4D97-AF65-F5344CB8AC3E}">
        <p14:creationId xmlns:p14="http://schemas.microsoft.com/office/powerpoint/2010/main" val="428934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563880"/>
            <a:ext cx="5742940" cy="556895"/>
          </a:xfrm>
          <a:prstGeom prst="rect">
            <a:avLst/>
          </a:prstGeom>
        </p:spPr>
        <p:txBody>
          <a:bodyPr vert="horz" wrap="square" lIns="0" tIns="0" rIns="0" bIns="0" rtlCol="0">
            <a:spAutoFit/>
          </a:bodyPr>
          <a:lstStyle/>
          <a:p>
            <a:pPr marL="12700">
              <a:lnSpc>
                <a:spcPct val="100000"/>
              </a:lnSpc>
            </a:pPr>
            <a:r>
              <a:rPr dirty="0"/>
              <a:t>Some rejected </a:t>
            </a:r>
            <a:r>
              <a:rPr spc="-5" dirty="0"/>
              <a:t>learned</a:t>
            </a:r>
            <a:r>
              <a:rPr spc="-105" dirty="0"/>
              <a:t> </a:t>
            </a:r>
            <a:r>
              <a:rPr dirty="0"/>
              <a:t>rules</a:t>
            </a:r>
          </a:p>
        </p:txBody>
      </p:sp>
      <p:sp>
        <p:nvSpPr>
          <p:cNvPr id="4" name="Footer Placeholder 3"/>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688340" y="1827784"/>
            <a:ext cx="8471535" cy="2583815"/>
          </a:xfrm>
          <a:prstGeom prst="rect">
            <a:avLst/>
          </a:prstGeom>
        </p:spPr>
        <p:txBody>
          <a:bodyPr vert="horz" wrap="square" lIns="0" tIns="0" rIns="0" bIns="0" rtlCol="0">
            <a:spAutoFit/>
          </a:bodyPr>
          <a:lstStyle/>
          <a:p>
            <a:pPr marL="12700">
              <a:lnSpc>
                <a:spcPct val="100000"/>
              </a:lnSpc>
            </a:pPr>
            <a:r>
              <a:rPr sz="1800" dirty="0">
                <a:latin typeface="Arial"/>
                <a:cs typeface="Arial"/>
              </a:rPr>
              <a:t>teamPlaysInLeague{?x </a:t>
            </a:r>
            <a:r>
              <a:rPr sz="1800" spc="-5" dirty="0">
                <a:latin typeface="Arial"/>
                <a:cs typeface="Arial"/>
              </a:rPr>
              <a:t>nba} </a:t>
            </a:r>
            <a:r>
              <a:rPr sz="1800" dirty="0">
                <a:latin typeface="Wingdings"/>
                <a:cs typeface="Wingdings"/>
              </a:rPr>
              <a:t></a:t>
            </a:r>
            <a:r>
              <a:rPr sz="1800" dirty="0">
                <a:latin typeface="Times New Roman"/>
                <a:cs typeface="Times New Roman"/>
              </a:rPr>
              <a:t> </a:t>
            </a:r>
            <a:r>
              <a:rPr sz="1800" dirty="0">
                <a:latin typeface="Arial"/>
                <a:cs typeface="Arial"/>
              </a:rPr>
              <a:t>teamPlaysSport{?x</a:t>
            </a:r>
            <a:r>
              <a:rPr sz="1800" spc="-70" dirty="0">
                <a:latin typeface="Arial"/>
                <a:cs typeface="Arial"/>
              </a:rPr>
              <a:t> </a:t>
            </a:r>
            <a:r>
              <a:rPr sz="1800" spc="-5" dirty="0">
                <a:latin typeface="Arial"/>
                <a:cs typeface="Arial"/>
              </a:rPr>
              <a:t>basketball}</a:t>
            </a:r>
            <a:endParaRPr sz="1800">
              <a:latin typeface="Arial"/>
              <a:cs typeface="Arial"/>
            </a:endParaRPr>
          </a:p>
          <a:p>
            <a:pPr marL="12700">
              <a:lnSpc>
                <a:spcPct val="100000"/>
              </a:lnSpc>
              <a:spcBef>
                <a:spcPts val="439"/>
              </a:spcBef>
              <a:tabLst>
                <a:tab pos="584200" algn="l"/>
                <a:tab pos="1728470" algn="l"/>
              </a:tabLst>
            </a:pPr>
            <a:r>
              <a:rPr sz="1800" spc="-5" dirty="0">
                <a:latin typeface="Arial"/>
                <a:cs typeface="Arial"/>
              </a:rPr>
              <a:t>0.94	</a:t>
            </a:r>
            <a:r>
              <a:rPr sz="1800" dirty="0">
                <a:latin typeface="Arial"/>
                <a:cs typeface="Arial"/>
              </a:rPr>
              <a:t>[ </a:t>
            </a:r>
            <a:r>
              <a:rPr sz="1800" spc="-5" dirty="0">
                <a:latin typeface="Arial"/>
                <a:cs typeface="Arial"/>
              </a:rPr>
              <a:t>35 </a:t>
            </a:r>
            <a:r>
              <a:rPr sz="1800" dirty="0">
                <a:latin typeface="Arial"/>
                <a:cs typeface="Arial"/>
              </a:rPr>
              <a:t>0</a:t>
            </a:r>
            <a:r>
              <a:rPr sz="1800" spc="10" dirty="0">
                <a:latin typeface="Arial"/>
                <a:cs typeface="Arial"/>
              </a:rPr>
              <a:t> </a:t>
            </a:r>
            <a:r>
              <a:rPr sz="1800" spc="-5" dirty="0">
                <a:latin typeface="Arial"/>
                <a:cs typeface="Arial"/>
              </a:rPr>
              <a:t>35</a:t>
            </a:r>
            <a:r>
              <a:rPr sz="1800" dirty="0">
                <a:latin typeface="Arial"/>
                <a:cs typeface="Arial"/>
              </a:rPr>
              <a:t> ]	[positive </a:t>
            </a:r>
            <a:r>
              <a:rPr sz="1800" spc="-5" dirty="0">
                <a:latin typeface="Arial"/>
                <a:cs typeface="Arial"/>
              </a:rPr>
              <a:t>negative</a:t>
            </a:r>
            <a:r>
              <a:rPr sz="1800" spc="-105" dirty="0">
                <a:latin typeface="Arial"/>
                <a:cs typeface="Arial"/>
              </a:rPr>
              <a:t> </a:t>
            </a:r>
            <a:r>
              <a:rPr sz="1800" spc="-5" dirty="0">
                <a:latin typeface="Arial"/>
                <a:cs typeface="Arial"/>
              </a:rPr>
              <a:t>unlabeled]</a:t>
            </a:r>
            <a:endParaRPr sz="1800">
              <a:latin typeface="Arial"/>
              <a:cs typeface="Arial"/>
            </a:endParaRPr>
          </a:p>
          <a:p>
            <a:pPr>
              <a:lnSpc>
                <a:spcPct val="100000"/>
              </a:lnSpc>
              <a:spcBef>
                <a:spcPts val="25"/>
              </a:spcBef>
            </a:pPr>
            <a:endParaRPr sz="2150">
              <a:latin typeface="Times New Roman"/>
              <a:cs typeface="Times New Roman"/>
            </a:endParaRPr>
          </a:p>
          <a:p>
            <a:pPr marL="12700" marR="5080">
              <a:lnSpc>
                <a:spcPct val="120400"/>
              </a:lnSpc>
              <a:tabLst>
                <a:tab pos="584200" algn="l"/>
              </a:tabLst>
            </a:pPr>
            <a:r>
              <a:rPr sz="1800" dirty="0">
                <a:latin typeface="Arial"/>
                <a:cs typeface="Arial"/>
              </a:rPr>
              <a:t>cityCapitalOfState{?x </a:t>
            </a:r>
            <a:r>
              <a:rPr sz="1800" spc="-5" dirty="0">
                <a:latin typeface="Arial"/>
                <a:cs typeface="Arial"/>
              </a:rPr>
              <a:t>?y} </a:t>
            </a:r>
            <a:r>
              <a:rPr sz="1800" dirty="0">
                <a:latin typeface="Wingdings"/>
                <a:cs typeface="Wingdings"/>
              </a:rPr>
              <a:t></a:t>
            </a:r>
            <a:r>
              <a:rPr sz="1800" dirty="0">
                <a:latin typeface="Times New Roman"/>
                <a:cs typeface="Times New Roman"/>
              </a:rPr>
              <a:t> </a:t>
            </a:r>
            <a:r>
              <a:rPr sz="1800" dirty="0">
                <a:latin typeface="Arial"/>
                <a:cs typeface="Arial"/>
              </a:rPr>
              <a:t>cityLocatedInState{?x </a:t>
            </a:r>
            <a:r>
              <a:rPr sz="1800" spc="-5" dirty="0">
                <a:latin typeface="Arial"/>
                <a:cs typeface="Arial"/>
              </a:rPr>
              <a:t>?y}, </a:t>
            </a:r>
            <a:r>
              <a:rPr sz="1800" dirty="0">
                <a:latin typeface="Arial"/>
                <a:cs typeface="Arial"/>
              </a:rPr>
              <a:t>teamPlaysInLeague{?y </a:t>
            </a:r>
            <a:r>
              <a:rPr sz="1800" spc="-5" dirty="0">
                <a:latin typeface="Arial"/>
                <a:cs typeface="Arial"/>
              </a:rPr>
              <a:t>nba}  0.80	</a:t>
            </a:r>
            <a:r>
              <a:rPr sz="1800" dirty="0">
                <a:latin typeface="Arial"/>
                <a:cs typeface="Arial"/>
              </a:rPr>
              <a:t>[ </a:t>
            </a:r>
            <a:r>
              <a:rPr sz="1800" spc="-5" dirty="0">
                <a:latin typeface="Arial"/>
                <a:cs typeface="Arial"/>
              </a:rPr>
              <a:t>16 </a:t>
            </a:r>
            <a:r>
              <a:rPr sz="1800" dirty="0">
                <a:latin typeface="Arial"/>
                <a:cs typeface="Arial"/>
              </a:rPr>
              <a:t>2 </a:t>
            </a:r>
            <a:r>
              <a:rPr sz="1800" spc="-5" dirty="0">
                <a:latin typeface="Arial"/>
                <a:cs typeface="Arial"/>
              </a:rPr>
              <a:t>23</a:t>
            </a:r>
            <a:r>
              <a:rPr sz="1800" spc="-85" dirty="0">
                <a:latin typeface="Arial"/>
                <a:cs typeface="Arial"/>
              </a:rPr>
              <a:t> </a:t>
            </a:r>
            <a:r>
              <a:rPr sz="1800" dirty="0">
                <a:latin typeface="Arial"/>
                <a:cs typeface="Arial"/>
              </a:rPr>
              <a:t>]</a:t>
            </a:r>
            <a:endParaRPr sz="1800">
              <a:latin typeface="Arial"/>
              <a:cs typeface="Arial"/>
            </a:endParaRPr>
          </a:p>
          <a:p>
            <a:pPr>
              <a:lnSpc>
                <a:spcPct val="100000"/>
              </a:lnSpc>
              <a:spcBef>
                <a:spcPts val="10"/>
              </a:spcBef>
            </a:pPr>
            <a:endParaRPr sz="2250">
              <a:latin typeface="Times New Roman"/>
              <a:cs typeface="Times New Roman"/>
            </a:endParaRPr>
          </a:p>
          <a:p>
            <a:pPr marL="12700" marR="1911985">
              <a:lnSpc>
                <a:spcPct val="120400"/>
              </a:lnSpc>
              <a:tabLst>
                <a:tab pos="584200" algn="l"/>
                <a:tab pos="3527425" algn="l"/>
              </a:tabLst>
            </a:pPr>
            <a:r>
              <a:rPr sz="1800" dirty="0">
                <a:latin typeface="Arial"/>
                <a:cs typeface="Arial"/>
              </a:rPr>
              <a:t>teamplayssport{?x,</a:t>
            </a:r>
            <a:r>
              <a:rPr sz="1800" spc="-15" dirty="0">
                <a:latin typeface="Arial"/>
                <a:cs typeface="Arial"/>
              </a:rPr>
              <a:t> </a:t>
            </a:r>
            <a:r>
              <a:rPr sz="1800" spc="-5" dirty="0">
                <a:latin typeface="Arial"/>
                <a:cs typeface="Arial"/>
              </a:rPr>
              <a:t>basketball}</a:t>
            </a:r>
            <a:r>
              <a:rPr sz="1800" spc="5" dirty="0">
                <a:latin typeface="Arial"/>
                <a:cs typeface="Arial"/>
              </a:rPr>
              <a:t> </a:t>
            </a:r>
            <a:r>
              <a:rPr sz="1800" dirty="0">
                <a:latin typeface="Wingdings"/>
                <a:cs typeface="Wingdings"/>
              </a:rPr>
              <a:t></a:t>
            </a:r>
            <a:r>
              <a:rPr sz="1800" dirty="0">
                <a:latin typeface="Times New Roman"/>
                <a:cs typeface="Times New Roman"/>
              </a:rPr>
              <a:t>	</a:t>
            </a:r>
            <a:r>
              <a:rPr sz="1800" spc="-5" dirty="0">
                <a:latin typeface="Arial"/>
                <a:cs typeface="Arial"/>
              </a:rPr>
              <a:t>generalizations{?x,</a:t>
            </a:r>
            <a:r>
              <a:rPr sz="1800" spc="-90" dirty="0">
                <a:latin typeface="Arial"/>
                <a:cs typeface="Arial"/>
              </a:rPr>
              <a:t> </a:t>
            </a:r>
            <a:r>
              <a:rPr sz="1800" spc="-5" dirty="0">
                <a:latin typeface="Arial"/>
                <a:cs typeface="Arial"/>
              </a:rPr>
              <a:t>university}  0.61	</a:t>
            </a:r>
            <a:r>
              <a:rPr sz="1800" dirty="0">
                <a:latin typeface="Arial"/>
                <a:cs typeface="Arial"/>
              </a:rPr>
              <a:t>[ </a:t>
            </a:r>
            <a:r>
              <a:rPr sz="1800" spc="-5" dirty="0">
                <a:latin typeface="Arial"/>
                <a:cs typeface="Arial"/>
              </a:rPr>
              <a:t>246 124 3063</a:t>
            </a:r>
            <a:r>
              <a:rPr sz="1800" spc="-75" dirty="0">
                <a:latin typeface="Arial"/>
                <a:cs typeface="Arial"/>
              </a:rPr>
              <a:t> </a:t>
            </a:r>
            <a:r>
              <a:rPr sz="1800" dirty="0">
                <a:latin typeface="Arial"/>
                <a:cs typeface="Arial"/>
              </a:rPr>
              <a:t>]</a:t>
            </a:r>
            <a:endParaRPr sz="1800">
              <a:latin typeface="Arial"/>
              <a:cs typeface="Arial"/>
            </a:endParaRPr>
          </a:p>
        </p:txBody>
      </p:sp>
    </p:spTree>
    <p:extLst>
      <p:ext uri="{BB962C8B-B14F-4D97-AF65-F5344CB8AC3E}">
        <p14:creationId xmlns:p14="http://schemas.microsoft.com/office/powerpoint/2010/main" val="136755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2402" rIns="0" bIns="0" rtlCol="0">
            <a:spAutoFit/>
          </a:bodyPr>
          <a:lstStyle/>
          <a:p>
            <a:pPr marL="317500">
              <a:lnSpc>
                <a:spcPct val="100000"/>
              </a:lnSpc>
            </a:pPr>
            <a:r>
              <a:rPr spc="-5" dirty="0"/>
              <a:t>Rule Learning</a:t>
            </a:r>
            <a:r>
              <a:rPr spc="-85" dirty="0"/>
              <a:t> </a:t>
            </a:r>
            <a:r>
              <a:rPr dirty="0"/>
              <a:t>Summary</a:t>
            </a:r>
          </a:p>
        </p:txBody>
      </p:sp>
      <p:sp>
        <p:nvSpPr>
          <p:cNvPr id="4" name="Footer Placeholder 3"/>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993139" y="1722120"/>
            <a:ext cx="6156325" cy="3649345"/>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800" spc="-5" dirty="0">
                <a:latin typeface="Arial"/>
                <a:cs typeface="Arial"/>
              </a:rPr>
              <a:t>Rule learner </a:t>
            </a:r>
            <a:r>
              <a:rPr sz="2800" dirty="0">
                <a:latin typeface="Arial"/>
                <a:cs typeface="Arial"/>
              </a:rPr>
              <a:t>run </a:t>
            </a:r>
            <a:r>
              <a:rPr sz="2800" spc="-5" dirty="0">
                <a:latin typeface="Arial"/>
                <a:cs typeface="Arial"/>
              </a:rPr>
              <a:t>every 10</a:t>
            </a:r>
            <a:r>
              <a:rPr sz="2800" spc="-70" dirty="0">
                <a:latin typeface="Arial"/>
                <a:cs typeface="Arial"/>
              </a:rPr>
              <a:t> </a:t>
            </a:r>
            <a:r>
              <a:rPr sz="2800" spc="-5" dirty="0">
                <a:latin typeface="Arial"/>
                <a:cs typeface="Arial"/>
              </a:rPr>
              <a:t>iterations</a:t>
            </a:r>
            <a:endParaRPr sz="2800">
              <a:latin typeface="Arial"/>
              <a:cs typeface="Arial"/>
            </a:endParaRPr>
          </a:p>
          <a:p>
            <a:pPr marL="355600" indent="-342900">
              <a:lnSpc>
                <a:spcPct val="100000"/>
              </a:lnSpc>
              <a:spcBef>
                <a:spcPts val="710"/>
              </a:spcBef>
              <a:buChar char="•"/>
              <a:tabLst>
                <a:tab pos="354965" algn="l"/>
                <a:tab pos="355600" algn="l"/>
              </a:tabLst>
            </a:pPr>
            <a:r>
              <a:rPr sz="2800" dirty="0">
                <a:latin typeface="Arial"/>
                <a:cs typeface="Arial"/>
              </a:rPr>
              <a:t>Manual filtering </a:t>
            </a:r>
            <a:r>
              <a:rPr sz="2800" spc="-5" dirty="0">
                <a:latin typeface="Arial"/>
                <a:cs typeface="Arial"/>
              </a:rPr>
              <a:t>of</a:t>
            </a:r>
            <a:r>
              <a:rPr sz="2800" spc="-110" dirty="0">
                <a:latin typeface="Arial"/>
                <a:cs typeface="Arial"/>
              </a:rPr>
              <a:t> </a:t>
            </a:r>
            <a:r>
              <a:rPr sz="2800" dirty="0">
                <a:latin typeface="Arial"/>
                <a:cs typeface="Arial"/>
              </a:rPr>
              <a:t>rules</a:t>
            </a:r>
            <a:endParaRPr sz="2800">
              <a:latin typeface="Arial"/>
              <a:cs typeface="Arial"/>
            </a:endParaRPr>
          </a:p>
          <a:p>
            <a:pPr>
              <a:lnSpc>
                <a:spcPct val="100000"/>
              </a:lnSpc>
              <a:spcBef>
                <a:spcPts val="15"/>
              </a:spcBef>
              <a:buFont typeface="Arial"/>
              <a:buChar char="•"/>
            </a:pPr>
            <a:endParaRPr sz="3500">
              <a:latin typeface="Times New Roman"/>
              <a:cs typeface="Times New Roman"/>
            </a:endParaRPr>
          </a:p>
          <a:p>
            <a:pPr marL="355600" indent="-342900">
              <a:lnSpc>
                <a:spcPct val="100000"/>
              </a:lnSpc>
              <a:buChar char="•"/>
              <a:tabLst>
                <a:tab pos="354965" algn="l"/>
                <a:tab pos="355600" algn="l"/>
              </a:tabLst>
            </a:pPr>
            <a:r>
              <a:rPr sz="2800" dirty="0">
                <a:latin typeface="Arial"/>
                <a:cs typeface="Arial"/>
              </a:rPr>
              <a:t>After </a:t>
            </a:r>
            <a:r>
              <a:rPr sz="2800" spc="-5" dirty="0">
                <a:latin typeface="Arial"/>
                <a:cs typeface="Arial"/>
              </a:rPr>
              <a:t>120</a:t>
            </a:r>
            <a:r>
              <a:rPr sz="2800" spc="-95" dirty="0">
                <a:latin typeface="Arial"/>
                <a:cs typeface="Arial"/>
              </a:rPr>
              <a:t> </a:t>
            </a:r>
            <a:r>
              <a:rPr sz="2800" spc="-5" dirty="0">
                <a:latin typeface="Arial"/>
                <a:cs typeface="Arial"/>
              </a:rPr>
              <a:t>iterations</a:t>
            </a:r>
            <a:endParaRPr sz="2800">
              <a:latin typeface="Arial"/>
              <a:cs typeface="Arial"/>
            </a:endParaRPr>
          </a:p>
          <a:p>
            <a:pPr marL="755650" lvl="1" indent="-285750">
              <a:lnSpc>
                <a:spcPct val="100000"/>
              </a:lnSpc>
              <a:spcBef>
                <a:spcPts val="640"/>
              </a:spcBef>
              <a:buChar char="–"/>
              <a:tabLst>
                <a:tab pos="755650" algn="l"/>
              </a:tabLst>
            </a:pPr>
            <a:r>
              <a:rPr sz="2400" spc="-5" dirty="0">
                <a:latin typeface="Arial"/>
                <a:cs typeface="Arial"/>
              </a:rPr>
              <a:t>565 learned</a:t>
            </a:r>
            <a:r>
              <a:rPr sz="2400" spc="-85" dirty="0">
                <a:latin typeface="Arial"/>
                <a:cs typeface="Arial"/>
              </a:rPr>
              <a:t> </a:t>
            </a:r>
            <a:r>
              <a:rPr sz="2400" dirty="0">
                <a:latin typeface="Arial"/>
                <a:cs typeface="Arial"/>
              </a:rPr>
              <a:t>rules</a:t>
            </a:r>
            <a:endParaRPr sz="2400">
              <a:latin typeface="Arial"/>
              <a:cs typeface="Arial"/>
            </a:endParaRPr>
          </a:p>
          <a:p>
            <a:pPr marL="755650" lvl="1" indent="-285750">
              <a:lnSpc>
                <a:spcPct val="100000"/>
              </a:lnSpc>
              <a:spcBef>
                <a:spcPts val="520"/>
              </a:spcBef>
              <a:buChar char="–"/>
              <a:tabLst>
                <a:tab pos="755650" algn="l"/>
              </a:tabLst>
            </a:pPr>
            <a:r>
              <a:rPr sz="2400" spc="-5" dirty="0">
                <a:latin typeface="Arial"/>
                <a:cs typeface="Arial"/>
              </a:rPr>
              <a:t>486 </a:t>
            </a:r>
            <a:r>
              <a:rPr sz="2400" dirty="0">
                <a:latin typeface="Arial"/>
                <a:cs typeface="Arial"/>
              </a:rPr>
              <a:t>(86%) survived manual</a:t>
            </a:r>
            <a:r>
              <a:rPr sz="2400" spc="-105" dirty="0">
                <a:latin typeface="Arial"/>
                <a:cs typeface="Arial"/>
              </a:rPr>
              <a:t> </a:t>
            </a:r>
            <a:r>
              <a:rPr sz="2400" dirty="0">
                <a:latin typeface="Arial"/>
                <a:cs typeface="Arial"/>
              </a:rPr>
              <a:t>filter</a:t>
            </a:r>
            <a:endParaRPr sz="2400">
              <a:latin typeface="Arial"/>
              <a:cs typeface="Arial"/>
            </a:endParaRPr>
          </a:p>
          <a:p>
            <a:pPr lvl="1">
              <a:lnSpc>
                <a:spcPct val="100000"/>
              </a:lnSpc>
              <a:spcBef>
                <a:spcPts val="50"/>
              </a:spcBef>
              <a:buFont typeface="Arial"/>
              <a:buChar char="–"/>
            </a:pPr>
            <a:endParaRPr sz="3450">
              <a:latin typeface="Times New Roman"/>
              <a:cs typeface="Times New Roman"/>
            </a:endParaRPr>
          </a:p>
          <a:p>
            <a:pPr marL="755650" lvl="1" indent="-285750">
              <a:lnSpc>
                <a:spcPct val="100000"/>
              </a:lnSpc>
              <a:buChar char="–"/>
              <a:tabLst>
                <a:tab pos="755650" algn="l"/>
              </a:tabLst>
            </a:pPr>
            <a:r>
              <a:rPr sz="2400" spc="-5" dirty="0">
                <a:latin typeface="Arial"/>
                <a:cs typeface="Arial"/>
              </a:rPr>
              <a:t>3948 new beliefs inferred by </a:t>
            </a:r>
            <a:r>
              <a:rPr sz="2400" dirty="0">
                <a:latin typeface="Arial"/>
                <a:cs typeface="Arial"/>
              </a:rPr>
              <a:t>these</a:t>
            </a:r>
            <a:r>
              <a:rPr sz="2400" spc="-55" dirty="0">
                <a:latin typeface="Arial"/>
                <a:cs typeface="Arial"/>
              </a:rPr>
              <a:t> </a:t>
            </a:r>
            <a:r>
              <a:rPr sz="2400" dirty="0">
                <a:latin typeface="Arial"/>
                <a:cs typeface="Arial"/>
              </a:rPr>
              <a:t>rules</a:t>
            </a:r>
            <a:endParaRPr sz="2400">
              <a:latin typeface="Arial"/>
              <a:cs typeface="Arial"/>
            </a:endParaRPr>
          </a:p>
        </p:txBody>
      </p:sp>
    </p:spTree>
    <p:extLst>
      <p:ext uri="{BB962C8B-B14F-4D97-AF65-F5344CB8AC3E}">
        <p14:creationId xmlns:p14="http://schemas.microsoft.com/office/powerpoint/2010/main" val="380974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78402" y="49987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a:t>
            </a:r>
            <a:endParaRPr sz="1400">
              <a:latin typeface="Arial"/>
              <a:cs typeface="Arial"/>
            </a:endParaRPr>
          </a:p>
        </p:txBody>
      </p:sp>
      <p:sp>
        <p:nvSpPr>
          <p:cNvPr id="3" name="object 3"/>
          <p:cNvSpPr txBox="1"/>
          <p:nvPr/>
        </p:nvSpPr>
        <p:spPr>
          <a:xfrm>
            <a:off x="6184376" y="3093720"/>
            <a:ext cx="142875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coaches</a:t>
            </a:r>
            <a:r>
              <a:rPr sz="1400" spc="-160" dirty="0">
                <a:latin typeface="Arial"/>
                <a:cs typeface="Arial"/>
              </a:rPr>
              <a:t>T</a:t>
            </a:r>
            <a:r>
              <a:rPr sz="1400" dirty="0">
                <a:latin typeface="Arial"/>
                <a:cs typeface="Arial"/>
              </a:rPr>
              <a:t>eam(c,t)</a:t>
            </a:r>
            <a:endParaRPr sz="1400">
              <a:latin typeface="Arial"/>
              <a:cs typeface="Arial"/>
            </a:endParaRPr>
          </a:p>
        </p:txBody>
      </p:sp>
      <p:sp>
        <p:nvSpPr>
          <p:cNvPr id="4" name="object 4"/>
          <p:cNvSpPr txBox="1"/>
          <p:nvPr/>
        </p:nvSpPr>
        <p:spPr>
          <a:xfrm>
            <a:off x="1635717" y="3169920"/>
            <a:ext cx="1458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playsFor</a:t>
            </a:r>
            <a:r>
              <a:rPr sz="1400" spc="-160" dirty="0">
                <a:latin typeface="Arial"/>
                <a:cs typeface="Arial"/>
              </a:rPr>
              <a:t>T</a:t>
            </a:r>
            <a:r>
              <a:rPr sz="1400" dirty="0">
                <a:latin typeface="Arial"/>
                <a:cs typeface="Arial"/>
              </a:rPr>
              <a:t>eam(a,t)</a:t>
            </a:r>
            <a:endParaRPr sz="1400">
              <a:latin typeface="Arial"/>
              <a:cs typeface="Arial"/>
            </a:endParaRPr>
          </a:p>
        </p:txBody>
      </p:sp>
      <p:sp>
        <p:nvSpPr>
          <p:cNvPr id="5" name="object 5"/>
          <p:cNvSpPr txBox="1"/>
          <p:nvPr/>
        </p:nvSpPr>
        <p:spPr>
          <a:xfrm>
            <a:off x="4162273" y="3246120"/>
            <a:ext cx="158686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teamPlaysSport(t,s)</a:t>
            </a:r>
            <a:endParaRPr sz="1400">
              <a:latin typeface="Arial"/>
              <a:cs typeface="Arial"/>
            </a:endParaRPr>
          </a:p>
        </p:txBody>
      </p:sp>
      <p:sp>
        <p:nvSpPr>
          <p:cNvPr id="6" name="object 6"/>
          <p:cNvSpPr txBox="1"/>
          <p:nvPr/>
        </p:nvSpPr>
        <p:spPr>
          <a:xfrm>
            <a:off x="2897221" y="2712720"/>
            <a:ext cx="12211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playsSport(a,s)</a:t>
            </a:r>
            <a:endParaRPr sz="1400">
              <a:latin typeface="Arial"/>
              <a:cs typeface="Arial"/>
            </a:endParaRPr>
          </a:p>
        </p:txBody>
      </p:sp>
      <p:sp>
        <p:nvSpPr>
          <p:cNvPr id="7" name="object 7"/>
          <p:cNvSpPr/>
          <p:nvPr/>
        </p:nvSpPr>
        <p:spPr>
          <a:xfrm>
            <a:off x="2236127" y="6296891"/>
            <a:ext cx="145473" cy="32835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281237" y="6319837"/>
            <a:ext cx="55563" cy="23812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847111" y="4696693"/>
            <a:ext cx="249382" cy="25353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90837" y="4719637"/>
            <a:ext cx="161924" cy="16192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89708" y="4925293"/>
            <a:ext cx="249382" cy="25353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833437" y="4948237"/>
            <a:ext cx="161924" cy="16192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704111" y="4542909"/>
            <a:ext cx="249382" cy="25353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7478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453942" y="4925293"/>
            <a:ext cx="253537" cy="253537"/>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3500437" y="4948237"/>
            <a:ext cx="161924" cy="1619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2161311" y="4925293"/>
            <a:ext cx="249382" cy="25353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205037" y="4948237"/>
            <a:ext cx="161924" cy="161924"/>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1775418" y="4312920"/>
            <a:ext cx="569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person</a:t>
            </a:r>
            <a:endParaRPr sz="1400">
              <a:latin typeface="Arial"/>
              <a:cs typeface="Arial"/>
            </a:endParaRPr>
          </a:p>
        </p:txBody>
      </p:sp>
      <p:sp>
        <p:nvSpPr>
          <p:cNvPr id="20" name="object 20"/>
          <p:cNvSpPr txBox="1"/>
          <p:nvPr/>
        </p:nvSpPr>
        <p:spPr>
          <a:xfrm>
            <a:off x="2160051" y="6675119"/>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NP1</a:t>
            </a:r>
            <a:endParaRPr sz="1400">
              <a:latin typeface="Arial"/>
              <a:cs typeface="Arial"/>
            </a:endParaRPr>
          </a:p>
        </p:txBody>
      </p:sp>
      <p:sp>
        <p:nvSpPr>
          <p:cNvPr id="21" name="object 21"/>
          <p:cNvSpPr/>
          <p:nvPr/>
        </p:nvSpPr>
        <p:spPr>
          <a:xfrm>
            <a:off x="939337" y="4609405"/>
            <a:ext cx="864523" cy="498763"/>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990600" y="4648200"/>
            <a:ext cx="762000" cy="381000"/>
          </a:xfrm>
          <a:custGeom>
            <a:avLst/>
            <a:gdLst/>
            <a:ahLst/>
            <a:cxnLst/>
            <a:rect l="l" t="t" r="r" b="b"/>
            <a:pathLst>
              <a:path w="762000" h="381000">
                <a:moveTo>
                  <a:pt x="761999" y="0"/>
                </a:moveTo>
                <a:lnTo>
                  <a:pt x="0" y="380999"/>
                </a:lnTo>
              </a:path>
            </a:pathLst>
          </a:custGeom>
          <a:ln w="25399">
            <a:solidFill>
              <a:srgbClr val="008F00"/>
            </a:solidFill>
          </a:ln>
        </p:spPr>
        <p:txBody>
          <a:bodyPr wrap="square" lIns="0" tIns="0" rIns="0" bIns="0" rtlCol="0"/>
          <a:lstStyle/>
          <a:p>
            <a:endParaRPr/>
          </a:p>
        </p:txBody>
      </p:sp>
      <p:sp>
        <p:nvSpPr>
          <p:cNvPr id="23" name="object 23"/>
          <p:cNvSpPr/>
          <p:nvPr/>
        </p:nvSpPr>
        <p:spPr>
          <a:xfrm>
            <a:off x="1853742" y="4655127"/>
            <a:ext cx="486294" cy="374072"/>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1905000" y="4692650"/>
            <a:ext cx="381000" cy="260350"/>
          </a:xfrm>
          <a:custGeom>
            <a:avLst/>
            <a:gdLst/>
            <a:ahLst/>
            <a:cxnLst/>
            <a:rect l="l" t="t" r="r" b="b"/>
            <a:pathLst>
              <a:path w="381000" h="260350">
                <a:moveTo>
                  <a:pt x="0" y="0"/>
                </a:moveTo>
                <a:lnTo>
                  <a:pt x="380999" y="260349"/>
                </a:lnTo>
              </a:path>
            </a:pathLst>
          </a:custGeom>
          <a:ln w="25399">
            <a:solidFill>
              <a:srgbClr val="008F00"/>
            </a:solidFill>
          </a:ln>
        </p:spPr>
        <p:txBody>
          <a:bodyPr wrap="square" lIns="0" tIns="0" rIns="0" bIns="0" rtlCol="0"/>
          <a:lstStyle/>
          <a:p>
            <a:endParaRPr/>
          </a:p>
        </p:txBody>
      </p:sp>
      <p:sp>
        <p:nvSpPr>
          <p:cNvPr id="25" name="object 25"/>
          <p:cNvSpPr txBox="1"/>
          <p:nvPr/>
        </p:nvSpPr>
        <p:spPr>
          <a:xfrm>
            <a:off x="561122" y="4541520"/>
            <a:ext cx="559435"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athlete</a:t>
            </a:r>
            <a:endParaRPr sz="1400">
              <a:latin typeface="Arial"/>
              <a:cs typeface="Arial"/>
            </a:endParaRPr>
          </a:p>
        </p:txBody>
      </p:sp>
      <p:sp>
        <p:nvSpPr>
          <p:cNvPr id="26" name="object 26"/>
          <p:cNvSpPr txBox="1"/>
          <p:nvPr/>
        </p:nvSpPr>
        <p:spPr>
          <a:xfrm>
            <a:off x="2330714" y="4998720"/>
            <a:ext cx="50038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a:t>
            </a:r>
            <a:endParaRPr sz="1400">
              <a:latin typeface="Arial"/>
              <a:cs typeface="Arial"/>
            </a:endParaRPr>
          </a:p>
        </p:txBody>
      </p:sp>
      <p:sp>
        <p:nvSpPr>
          <p:cNvPr id="27" name="object 27"/>
          <p:cNvSpPr txBox="1"/>
          <p:nvPr/>
        </p:nvSpPr>
        <p:spPr>
          <a:xfrm>
            <a:off x="2764002" y="44653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sport</a:t>
            </a:r>
            <a:endParaRPr sz="1400">
              <a:latin typeface="Arial"/>
              <a:cs typeface="Arial"/>
            </a:endParaRPr>
          </a:p>
        </p:txBody>
      </p:sp>
      <p:sp>
        <p:nvSpPr>
          <p:cNvPr id="28" name="object 28"/>
          <p:cNvSpPr/>
          <p:nvPr/>
        </p:nvSpPr>
        <p:spPr>
          <a:xfrm>
            <a:off x="2236127" y="4838010"/>
            <a:ext cx="764771" cy="232756"/>
          </a:xfrm>
          <a:prstGeom prst="rect">
            <a:avLst/>
          </a:prstGeom>
          <a:blipFill>
            <a:blip r:embed="rId10" cstate="print"/>
            <a:stretch>
              <a:fillRect/>
            </a:stretch>
          </a:blipFill>
        </p:spPr>
        <p:txBody>
          <a:bodyPr wrap="square" lIns="0" tIns="0" rIns="0" bIns="0" rtlCol="0"/>
          <a:lstStyle/>
          <a:p>
            <a:endParaRPr/>
          </a:p>
        </p:txBody>
      </p:sp>
      <p:sp>
        <p:nvSpPr>
          <p:cNvPr id="29" name="object 29"/>
          <p:cNvSpPr/>
          <p:nvPr/>
        </p:nvSpPr>
        <p:spPr>
          <a:xfrm>
            <a:off x="2286000" y="4876800"/>
            <a:ext cx="668655" cy="117475"/>
          </a:xfrm>
          <a:custGeom>
            <a:avLst/>
            <a:gdLst/>
            <a:ahLst/>
            <a:cxnLst/>
            <a:rect l="l" t="t" r="r" b="b"/>
            <a:pathLst>
              <a:path w="668655" h="117475">
                <a:moveTo>
                  <a:pt x="0" y="117474"/>
                </a:moveTo>
                <a:lnTo>
                  <a:pt x="668337" y="0"/>
                </a:lnTo>
              </a:path>
            </a:pathLst>
          </a:custGeom>
          <a:ln w="25399">
            <a:solidFill>
              <a:srgbClr val="FF2600"/>
            </a:solidFill>
          </a:ln>
        </p:spPr>
        <p:txBody>
          <a:bodyPr wrap="square" lIns="0" tIns="0" rIns="0" bIns="0" rtlCol="0"/>
          <a:lstStyle/>
          <a:p>
            <a:endParaRPr/>
          </a:p>
        </p:txBody>
      </p:sp>
      <p:sp>
        <p:nvSpPr>
          <p:cNvPr id="30" name="object 30"/>
          <p:cNvSpPr/>
          <p:nvPr/>
        </p:nvSpPr>
        <p:spPr>
          <a:xfrm>
            <a:off x="1857895" y="4576152"/>
            <a:ext cx="1159625" cy="228600"/>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1905000" y="4613275"/>
            <a:ext cx="1066800" cy="111125"/>
          </a:xfrm>
          <a:custGeom>
            <a:avLst/>
            <a:gdLst/>
            <a:ahLst/>
            <a:cxnLst/>
            <a:rect l="l" t="t" r="r" b="b"/>
            <a:pathLst>
              <a:path w="1066800" h="111125">
                <a:moveTo>
                  <a:pt x="0" y="0"/>
                </a:moveTo>
                <a:lnTo>
                  <a:pt x="1066799" y="111124"/>
                </a:lnTo>
              </a:path>
            </a:pathLst>
          </a:custGeom>
          <a:ln w="25399">
            <a:solidFill>
              <a:srgbClr val="FF2600"/>
            </a:solidFill>
          </a:ln>
        </p:spPr>
        <p:txBody>
          <a:bodyPr wrap="square" lIns="0" tIns="0" rIns="0" bIns="0" rtlCol="0"/>
          <a:lstStyle/>
          <a:p>
            <a:endParaRPr/>
          </a:p>
        </p:txBody>
      </p:sp>
      <p:sp>
        <p:nvSpPr>
          <p:cNvPr id="32" name="object 32"/>
          <p:cNvSpPr/>
          <p:nvPr/>
        </p:nvSpPr>
        <p:spPr>
          <a:xfrm>
            <a:off x="943494" y="4684219"/>
            <a:ext cx="2074024" cy="423948"/>
          </a:xfrm>
          <a:prstGeom prst="rect">
            <a:avLst/>
          </a:prstGeom>
          <a:blipFill>
            <a:blip r:embed="rId12" cstate="print"/>
            <a:stretch>
              <a:fillRect/>
            </a:stretch>
          </a:blipFill>
        </p:spPr>
        <p:txBody>
          <a:bodyPr wrap="square" lIns="0" tIns="0" rIns="0" bIns="0" rtlCol="0"/>
          <a:lstStyle/>
          <a:p>
            <a:endParaRPr/>
          </a:p>
        </p:txBody>
      </p:sp>
      <p:sp>
        <p:nvSpPr>
          <p:cNvPr id="33" name="object 33"/>
          <p:cNvSpPr/>
          <p:nvPr/>
        </p:nvSpPr>
        <p:spPr>
          <a:xfrm>
            <a:off x="990600" y="4724400"/>
            <a:ext cx="1981200" cy="304800"/>
          </a:xfrm>
          <a:custGeom>
            <a:avLst/>
            <a:gdLst/>
            <a:ahLst/>
            <a:cxnLst/>
            <a:rect l="l" t="t" r="r" b="b"/>
            <a:pathLst>
              <a:path w="1981200" h="304800">
                <a:moveTo>
                  <a:pt x="0" y="304799"/>
                </a:moveTo>
                <a:lnTo>
                  <a:pt x="1981198" y="0"/>
                </a:lnTo>
              </a:path>
            </a:pathLst>
          </a:custGeom>
          <a:ln w="25399">
            <a:solidFill>
              <a:srgbClr val="FF2600"/>
            </a:solidFill>
          </a:ln>
        </p:spPr>
        <p:txBody>
          <a:bodyPr wrap="square" lIns="0" tIns="0" rIns="0" bIns="0" rtlCol="0"/>
          <a:lstStyle/>
          <a:p>
            <a:endParaRPr/>
          </a:p>
        </p:txBody>
      </p:sp>
      <p:sp>
        <p:nvSpPr>
          <p:cNvPr id="34" name="object 34"/>
          <p:cNvSpPr/>
          <p:nvPr/>
        </p:nvSpPr>
        <p:spPr>
          <a:xfrm>
            <a:off x="2996742" y="4763191"/>
            <a:ext cx="544483" cy="344977"/>
          </a:xfrm>
          <a:prstGeom prst="rect">
            <a:avLst/>
          </a:prstGeom>
          <a:blipFill>
            <a:blip r:embed="rId13" cstate="print"/>
            <a:stretch>
              <a:fillRect/>
            </a:stretch>
          </a:blipFill>
        </p:spPr>
        <p:txBody>
          <a:bodyPr wrap="square" lIns="0" tIns="0" rIns="0" bIns="0" rtlCol="0"/>
          <a:lstStyle/>
          <a:p>
            <a:endParaRPr/>
          </a:p>
        </p:txBody>
      </p:sp>
      <p:sp>
        <p:nvSpPr>
          <p:cNvPr id="35" name="object 35"/>
          <p:cNvSpPr/>
          <p:nvPr/>
        </p:nvSpPr>
        <p:spPr>
          <a:xfrm>
            <a:off x="3047999" y="4800600"/>
            <a:ext cx="440055" cy="228600"/>
          </a:xfrm>
          <a:custGeom>
            <a:avLst/>
            <a:gdLst/>
            <a:ahLst/>
            <a:cxnLst/>
            <a:rect l="l" t="t" r="r" b="b"/>
            <a:pathLst>
              <a:path w="440054" h="228600">
                <a:moveTo>
                  <a:pt x="0" y="0"/>
                </a:moveTo>
                <a:lnTo>
                  <a:pt x="439737" y="228599"/>
                </a:lnTo>
              </a:path>
            </a:pathLst>
          </a:custGeom>
          <a:ln w="25399">
            <a:solidFill>
              <a:srgbClr val="FF2600"/>
            </a:solidFill>
          </a:ln>
        </p:spPr>
        <p:txBody>
          <a:bodyPr wrap="square" lIns="0" tIns="0" rIns="0" bIns="0" rtlCol="0"/>
          <a:lstStyle/>
          <a:p>
            <a:endParaRPr/>
          </a:p>
        </p:txBody>
      </p:sp>
      <p:sp>
        <p:nvSpPr>
          <p:cNvPr id="36" name="object 36"/>
          <p:cNvSpPr/>
          <p:nvPr/>
        </p:nvSpPr>
        <p:spPr>
          <a:xfrm>
            <a:off x="2315095" y="4991790"/>
            <a:ext cx="1234439" cy="116378"/>
          </a:xfrm>
          <a:prstGeom prst="rect">
            <a:avLst/>
          </a:prstGeom>
          <a:blipFill>
            <a:blip r:embed="rId14" cstate="print"/>
            <a:stretch>
              <a:fillRect/>
            </a:stretch>
          </a:blipFill>
        </p:spPr>
        <p:txBody>
          <a:bodyPr wrap="square" lIns="0" tIns="0" rIns="0" bIns="0" rtlCol="0"/>
          <a:lstStyle/>
          <a:p>
            <a:endParaRPr/>
          </a:p>
        </p:txBody>
      </p:sp>
      <p:sp>
        <p:nvSpPr>
          <p:cNvPr id="37" name="object 37"/>
          <p:cNvSpPr/>
          <p:nvPr/>
        </p:nvSpPr>
        <p:spPr>
          <a:xfrm>
            <a:off x="2362200" y="5029200"/>
            <a:ext cx="1143000" cy="1905"/>
          </a:xfrm>
          <a:custGeom>
            <a:avLst/>
            <a:gdLst/>
            <a:ahLst/>
            <a:cxnLst/>
            <a:rect l="l" t="t" r="r" b="b"/>
            <a:pathLst>
              <a:path w="1143000" h="1904">
                <a:moveTo>
                  <a:pt x="0" y="0"/>
                </a:moveTo>
                <a:lnTo>
                  <a:pt x="1142999" y="1588"/>
                </a:lnTo>
              </a:path>
            </a:pathLst>
          </a:custGeom>
          <a:ln w="25399">
            <a:solidFill>
              <a:srgbClr val="FF2600"/>
            </a:solidFill>
          </a:ln>
        </p:spPr>
        <p:txBody>
          <a:bodyPr wrap="square" lIns="0" tIns="0" rIns="0" bIns="0" rtlCol="0"/>
          <a:lstStyle/>
          <a:p>
            <a:endParaRPr/>
          </a:p>
        </p:txBody>
      </p:sp>
      <p:sp>
        <p:nvSpPr>
          <p:cNvPr id="38" name="object 38"/>
          <p:cNvSpPr/>
          <p:nvPr/>
        </p:nvSpPr>
        <p:spPr>
          <a:xfrm>
            <a:off x="2140521" y="4979327"/>
            <a:ext cx="290945" cy="1604352"/>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2286113" y="5130604"/>
            <a:ext cx="6350" cy="1389380"/>
          </a:xfrm>
          <a:custGeom>
            <a:avLst/>
            <a:gdLst/>
            <a:ahLst/>
            <a:cxnLst/>
            <a:rect l="l" t="t" r="r" b="b"/>
            <a:pathLst>
              <a:path w="6350" h="1389379">
                <a:moveTo>
                  <a:pt x="6236" y="1389258"/>
                </a:moveTo>
                <a:lnTo>
                  <a:pt x="0" y="0"/>
                </a:lnTo>
              </a:path>
            </a:pathLst>
          </a:custGeom>
          <a:ln w="25399">
            <a:solidFill>
              <a:srgbClr val="000000"/>
            </a:solidFill>
          </a:ln>
        </p:spPr>
        <p:txBody>
          <a:bodyPr wrap="square" lIns="0" tIns="0" rIns="0" bIns="0" rtlCol="0"/>
          <a:lstStyle/>
          <a:p>
            <a:endParaRPr/>
          </a:p>
        </p:txBody>
      </p:sp>
      <p:sp>
        <p:nvSpPr>
          <p:cNvPr id="40" name="object 40"/>
          <p:cNvSpPr/>
          <p:nvPr/>
        </p:nvSpPr>
        <p:spPr>
          <a:xfrm>
            <a:off x="2227503" y="5105400"/>
            <a:ext cx="118110" cy="116205"/>
          </a:xfrm>
          <a:custGeom>
            <a:avLst/>
            <a:gdLst/>
            <a:ahLst/>
            <a:cxnLst/>
            <a:rect l="l" t="t" r="r" b="b"/>
            <a:pathLst>
              <a:path w="118110" h="116204">
                <a:moveTo>
                  <a:pt x="58496" y="0"/>
                </a:moveTo>
                <a:lnTo>
                  <a:pt x="0" y="101333"/>
                </a:lnTo>
                <a:lnTo>
                  <a:pt x="2082" y="109093"/>
                </a:lnTo>
                <a:lnTo>
                  <a:pt x="14224" y="116116"/>
                </a:lnTo>
                <a:lnTo>
                  <a:pt x="21996" y="114033"/>
                </a:lnTo>
                <a:lnTo>
                  <a:pt x="58724" y="50406"/>
                </a:lnTo>
                <a:lnTo>
                  <a:pt x="88205" y="50406"/>
                </a:lnTo>
                <a:lnTo>
                  <a:pt x="58496" y="0"/>
                </a:lnTo>
                <a:close/>
              </a:path>
              <a:path w="118110" h="116204">
                <a:moveTo>
                  <a:pt x="88205" y="50406"/>
                </a:moveTo>
                <a:lnTo>
                  <a:pt x="58724" y="50406"/>
                </a:lnTo>
                <a:lnTo>
                  <a:pt x="96024" y="113703"/>
                </a:lnTo>
                <a:lnTo>
                  <a:pt x="103809" y="115709"/>
                </a:lnTo>
                <a:lnTo>
                  <a:pt x="115887" y="108585"/>
                </a:lnTo>
                <a:lnTo>
                  <a:pt x="117906" y="100799"/>
                </a:lnTo>
                <a:lnTo>
                  <a:pt x="88205" y="50406"/>
                </a:lnTo>
                <a:close/>
              </a:path>
            </a:pathLst>
          </a:custGeom>
          <a:solidFill>
            <a:srgbClr val="000000"/>
          </a:solidFill>
        </p:spPr>
        <p:txBody>
          <a:bodyPr wrap="square" lIns="0" tIns="0" rIns="0" bIns="0" rtlCol="0"/>
          <a:lstStyle/>
          <a:p>
            <a:endParaRPr/>
          </a:p>
        </p:txBody>
      </p:sp>
      <p:sp>
        <p:nvSpPr>
          <p:cNvPr id="41" name="object 41"/>
          <p:cNvSpPr/>
          <p:nvPr/>
        </p:nvSpPr>
        <p:spPr>
          <a:xfrm>
            <a:off x="2236127" y="4750720"/>
            <a:ext cx="885305" cy="1841271"/>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2292350" y="4900085"/>
            <a:ext cx="671830" cy="1619885"/>
          </a:xfrm>
          <a:custGeom>
            <a:avLst/>
            <a:gdLst/>
            <a:ahLst/>
            <a:cxnLst/>
            <a:rect l="l" t="t" r="r" b="b"/>
            <a:pathLst>
              <a:path w="671830" h="1619884">
                <a:moveTo>
                  <a:pt x="0" y="1619778"/>
                </a:moveTo>
                <a:lnTo>
                  <a:pt x="671386" y="0"/>
                </a:lnTo>
              </a:path>
            </a:pathLst>
          </a:custGeom>
          <a:ln w="25399">
            <a:solidFill>
              <a:srgbClr val="000000"/>
            </a:solidFill>
          </a:ln>
        </p:spPr>
        <p:txBody>
          <a:bodyPr wrap="square" lIns="0" tIns="0" rIns="0" bIns="0" rtlCol="0"/>
          <a:lstStyle/>
          <a:p>
            <a:endParaRPr/>
          </a:p>
        </p:txBody>
      </p:sp>
      <p:sp>
        <p:nvSpPr>
          <p:cNvPr id="43" name="object 43"/>
          <p:cNvSpPr/>
          <p:nvPr/>
        </p:nvSpPr>
        <p:spPr>
          <a:xfrm>
            <a:off x="2879140" y="4876800"/>
            <a:ext cx="110489" cy="124460"/>
          </a:xfrm>
          <a:custGeom>
            <a:avLst/>
            <a:gdLst/>
            <a:ahLst/>
            <a:cxnLst/>
            <a:rect l="l" t="t" r="r" b="b"/>
            <a:pathLst>
              <a:path w="110489" h="124460">
                <a:moveTo>
                  <a:pt x="100577" y="46570"/>
                </a:moveTo>
                <a:lnTo>
                  <a:pt x="74942" y="46570"/>
                </a:lnTo>
                <a:lnTo>
                  <a:pt x="84835" y="119354"/>
                </a:lnTo>
                <a:lnTo>
                  <a:pt x="91236" y="124231"/>
                </a:lnTo>
                <a:lnTo>
                  <a:pt x="105143" y="122339"/>
                </a:lnTo>
                <a:lnTo>
                  <a:pt x="110007" y="115938"/>
                </a:lnTo>
                <a:lnTo>
                  <a:pt x="100577" y="46570"/>
                </a:lnTo>
                <a:close/>
              </a:path>
              <a:path w="110489" h="124460">
                <a:moveTo>
                  <a:pt x="94246" y="0"/>
                </a:moveTo>
                <a:lnTo>
                  <a:pt x="1092" y="70789"/>
                </a:lnTo>
                <a:lnTo>
                  <a:pt x="0" y="78752"/>
                </a:lnTo>
                <a:lnTo>
                  <a:pt x="8483" y="89928"/>
                </a:lnTo>
                <a:lnTo>
                  <a:pt x="16459" y="91008"/>
                </a:lnTo>
                <a:lnTo>
                  <a:pt x="74942" y="46570"/>
                </a:lnTo>
                <a:lnTo>
                  <a:pt x="100577" y="46570"/>
                </a:lnTo>
                <a:lnTo>
                  <a:pt x="94246" y="0"/>
                </a:lnTo>
                <a:close/>
              </a:path>
            </a:pathLst>
          </a:custGeom>
          <a:solidFill>
            <a:srgbClr val="000000"/>
          </a:solidFill>
        </p:spPr>
        <p:txBody>
          <a:bodyPr wrap="square" lIns="0" tIns="0" rIns="0" bIns="0" rtlCol="0"/>
          <a:lstStyle/>
          <a:p>
            <a:endParaRPr/>
          </a:p>
        </p:txBody>
      </p:sp>
      <p:sp>
        <p:nvSpPr>
          <p:cNvPr id="44" name="object 44"/>
          <p:cNvSpPr/>
          <p:nvPr/>
        </p:nvSpPr>
        <p:spPr>
          <a:xfrm>
            <a:off x="2269375" y="4979320"/>
            <a:ext cx="1384071" cy="1612671"/>
          </a:xfrm>
          <a:prstGeom prst="rect">
            <a:avLst/>
          </a:prstGeom>
          <a:blipFill>
            <a:blip r:embed="rId17" cstate="print"/>
            <a:stretch>
              <a:fillRect/>
            </a:stretch>
          </a:blipFill>
        </p:spPr>
        <p:txBody>
          <a:bodyPr wrap="square" lIns="0" tIns="0" rIns="0" bIns="0" rtlCol="0"/>
          <a:lstStyle/>
          <a:p>
            <a:endParaRPr/>
          </a:p>
        </p:txBody>
      </p:sp>
      <p:sp>
        <p:nvSpPr>
          <p:cNvPr id="45" name="object 45"/>
          <p:cNvSpPr/>
          <p:nvPr/>
        </p:nvSpPr>
        <p:spPr>
          <a:xfrm>
            <a:off x="2325687" y="5124744"/>
            <a:ext cx="1165225" cy="1395730"/>
          </a:xfrm>
          <a:custGeom>
            <a:avLst/>
            <a:gdLst/>
            <a:ahLst/>
            <a:cxnLst/>
            <a:rect l="l" t="t" r="r" b="b"/>
            <a:pathLst>
              <a:path w="1165225" h="1395729">
                <a:moveTo>
                  <a:pt x="0" y="1395118"/>
                </a:moveTo>
                <a:lnTo>
                  <a:pt x="1164939" y="0"/>
                </a:lnTo>
              </a:path>
            </a:pathLst>
          </a:custGeom>
          <a:ln w="25399">
            <a:solidFill>
              <a:srgbClr val="000000"/>
            </a:solidFill>
          </a:ln>
        </p:spPr>
        <p:txBody>
          <a:bodyPr wrap="square" lIns="0" tIns="0" rIns="0" bIns="0" rtlCol="0"/>
          <a:lstStyle/>
          <a:p>
            <a:endParaRPr/>
          </a:p>
        </p:txBody>
      </p:sp>
      <p:sp>
        <p:nvSpPr>
          <p:cNvPr id="46" name="object 46"/>
          <p:cNvSpPr/>
          <p:nvPr/>
        </p:nvSpPr>
        <p:spPr>
          <a:xfrm>
            <a:off x="3393338" y="5105400"/>
            <a:ext cx="113664" cy="120014"/>
          </a:xfrm>
          <a:custGeom>
            <a:avLst/>
            <a:gdLst/>
            <a:ahLst/>
            <a:cxnLst/>
            <a:rect l="l" t="t" r="r" b="b"/>
            <a:pathLst>
              <a:path w="113664" h="120014">
                <a:moveTo>
                  <a:pt x="106901" y="38696"/>
                </a:moveTo>
                <a:lnTo>
                  <a:pt x="81140" y="38696"/>
                </a:lnTo>
                <a:lnTo>
                  <a:pt x="68884" y="111125"/>
                </a:lnTo>
                <a:lnTo>
                  <a:pt x="73533" y="117678"/>
                </a:lnTo>
                <a:lnTo>
                  <a:pt x="87363" y="120014"/>
                </a:lnTo>
                <a:lnTo>
                  <a:pt x="93929" y="115366"/>
                </a:lnTo>
                <a:lnTo>
                  <a:pt x="106901" y="38696"/>
                </a:lnTo>
                <a:close/>
              </a:path>
              <a:path w="113664" h="120014">
                <a:moveTo>
                  <a:pt x="113449" y="0"/>
                </a:moveTo>
                <a:lnTo>
                  <a:pt x="3416" y="39789"/>
                </a:lnTo>
                <a:lnTo>
                  <a:pt x="0" y="47066"/>
                </a:lnTo>
                <a:lnTo>
                  <a:pt x="4775" y="60261"/>
                </a:lnTo>
                <a:lnTo>
                  <a:pt x="12052" y="63677"/>
                </a:lnTo>
                <a:lnTo>
                  <a:pt x="81140" y="38696"/>
                </a:lnTo>
                <a:lnTo>
                  <a:pt x="106901" y="38696"/>
                </a:lnTo>
                <a:lnTo>
                  <a:pt x="113449" y="0"/>
                </a:lnTo>
                <a:close/>
              </a:path>
            </a:pathLst>
          </a:custGeom>
          <a:solidFill>
            <a:srgbClr val="000000"/>
          </a:solidFill>
        </p:spPr>
        <p:txBody>
          <a:bodyPr wrap="square" lIns="0" tIns="0" rIns="0" bIns="0" rtlCol="0"/>
          <a:lstStyle/>
          <a:p>
            <a:endParaRPr/>
          </a:p>
        </p:txBody>
      </p:sp>
      <p:sp>
        <p:nvSpPr>
          <p:cNvPr id="47" name="object 47"/>
          <p:cNvSpPr/>
          <p:nvPr/>
        </p:nvSpPr>
        <p:spPr>
          <a:xfrm>
            <a:off x="1683321" y="4596933"/>
            <a:ext cx="698268" cy="1990902"/>
          </a:xfrm>
          <a:prstGeom prst="rect">
            <a:avLst/>
          </a:prstGeom>
          <a:blipFill>
            <a:blip r:embed="rId18" cstate="print"/>
            <a:stretch>
              <a:fillRect/>
            </a:stretch>
          </a:blipFill>
        </p:spPr>
        <p:txBody>
          <a:bodyPr wrap="square" lIns="0" tIns="0" rIns="0" bIns="0" rtlCol="0"/>
          <a:lstStyle/>
          <a:p>
            <a:endParaRPr/>
          </a:p>
        </p:txBody>
      </p:sp>
      <p:sp>
        <p:nvSpPr>
          <p:cNvPr id="48" name="object 48"/>
          <p:cNvSpPr/>
          <p:nvPr/>
        </p:nvSpPr>
        <p:spPr>
          <a:xfrm>
            <a:off x="1837090" y="4748695"/>
            <a:ext cx="488950" cy="1771650"/>
          </a:xfrm>
          <a:custGeom>
            <a:avLst/>
            <a:gdLst/>
            <a:ahLst/>
            <a:cxnLst/>
            <a:rect l="l" t="t" r="r" b="b"/>
            <a:pathLst>
              <a:path w="488950" h="1771650">
                <a:moveTo>
                  <a:pt x="488596" y="1771168"/>
                </a:moveTo>
                <a:lnTo>
                  <a:pt x="0" y="0"/>
                </a:lnTo>
              </a:path>
            </a:pathLst>
          </a:custGeom>
          <a:ln w="25399">
            <a:solidFill>
              <a:srgbClr val="000000"/>
            </a:solidFill>
          </a:ln>
        </p:spPr>
        <p:txBody>
          <a:bodyPr wrap="square" lIns="0" tIns="0" rIns="0" bIns="0" rtlCol="0"/>
          <a:lstStyle/>
          <a:p>
            <a:endParaRPr/>
          </a:p>
        </p:txBody>
      </p:sp>
      <p:sp>
        <p:nvSpPr>
          <p:cNvPr id="49" name="object 49"/>
          <p:cNvSpPr/>
          <p:nvPr/>
        </p:nvSpPr>
        <p:spPr>
          <a:xfrm>
            <a:off x="1800428" y="4724400"/>
            <a:ext cx="114300" cy="123825"/>
          </a:xfrm>
          <a:custGeom>
            <a:avLst/>
            <a:gdLst/>
            <a:ahLst/>
            <a:cxnLst/>
            <a:rect l="l" t="t" r="r" b="b"/>
            <a:pathLst>
              <a:path w="114300" h="123825">
                <a:moveTo>
                  <a:pt x="29959" y="0"/>
                </a:moveTo>
                <a:lnTo>
                  <a:pt x="0" y="113106"/>
                </a:lnTo>
                <a:lnTo>
                  <a:pt x="4038" y="120053"/>
                </a:lnTo>
                <a:lnTo>
                  <a:pt x="17602" y="123647"/>
                </a:lnTo>
                <a:lnTo>
                  <a:pt x="24561" y="119608"/>
                </a:lnTo>
                <a:lnTo>
                  <a:pt x="43370" y="48590"/>
                </a:lnTo>
                <a:lnTo>
                  <a:pt x="79711" y="48590"/>
                </a:lnTo>
                <a:lnTo>
                  <a:pt x="29959" y="0"/>
                </a:lnTo>
                <a:close/>
              </a:path>
              <a:path w="114300" h="123825">
                <a:moveTo>
                  <a:pt x="79711" y="48590"/>
                </a:moveTo>
                <a:lnTo>
                  <a:pt x="43370" y="48590"/>
                </a:lnTo>
                <a:lnTo>
                  <a:pt x="95923" y="99923"/>
                </a:lnTo>
                <a:lnTo>
                  <a:pt x="103962" y="99822"/>
                </a:lnTo>
                <a:lnTo>
                  <a:pt x="113766" y="89788"/>
                </a:lnTo>
                <a:lnTo>
                  <a:pt x="113665" y="81749"/>
                </a:lnTo>
                <a:lnTo>
                  <a:pt x="79711" y="48590"/>
                </a:lnTo>
                <a:close/>
              </a:path>
            </a:pathLst>
          </a:custGeom>
          <a:solidFill>
            <a:srgbClr val="000000"/>
          </a:solidFill>
        </p:spPr>
        <p:txBody>
          <a:bodyPr wrap="square" lIns="0" tIns="0" rIns="0" bIns="0" rtlCol="0"/>
          <a:lstStyle/>
          <a:p>
            <a:endParaRPr/>
          </a:p>
        </p:txBody>
      </p:sp>
      <p:sp>
        <p:nvSpPr>
          <p:cNvPr id="50" name="object 50"/>
          <p:cNvSpPr/>
          <p:nvPr/>
        </p:nvSpPr>
        <p:spPr>
          <a:xfrm>
            <a:off x="843742" y="4979324"/>
            <a:ext cx="1537855" cy="1616824"/>
          </a:xfrm>
          <a:prstGeom prst="rect">
            <a:avLst/>
          </a:prstGeom>
          <a:blipFill>
            <a:blip r:embed="rId19" cstate="print"/>
            <a:stretch>
              <a:fillRect/>
            </a:stretch>
          </a:blipFill>
        </p:spPr>
        <p:txBody>
          <a:bodyPr wrap="square" lIns="0" tIns="0" rIns="0" bIns="0" rtlCol="0"/>
          <a:lstStyle/>
          <a:p>
            <a:endParaRPr/>
          </a:p>
        </p:txBody>
      </p:sp>
      <p:sp>
        <p:nvSpPr>
          <p:cNvPr id="51" name="object 51"/>
          <p:cNvSpPr/>
          <p:nvPr/>
        </p:nvSpPr>
        <p:spPr>
          <a:xfrm>
            <a:off x="1007898" y="5123734"/>
            <a:ext cx="1318260" cy="1396365"/>
          </a:xfrm>
          <a:custGeom>
            <a:avLst/>
            <a:gdLst/>
            <a:ahLst/>
            <a:cxnLst/>
            <a:rect l="l" t="t" r="r" b="b"/>
            <a:pathLst>
              <a:path w="1318260" h="1396365">
                <a:moveTo>
                  <a:pt x="1317788" y="1396128"/>
                </a:moveTo>
                <a:lnTo>
                  <a:pt x="0" y="0"/>
                </a:lnTo>
              </a:path>
            </a:pathLst>
          </a:custGeom>
          <a:ln w="25399">
            <a:solidFill>
              <a:srgbClr val="000000"/>
            </a:solidFill>
          </a:ln>
        </p:spPr>
        <p:txBody>
          <a:bodyPr wrap="square" lIns="0" tIns="0" rIns="0" bIns="0" rtlCol="0"/>
          <a:lstStyle/>
          <a:p>
            <a:endParaRPr/>
          </a:p>
        </p:txBody>
      </p:sp>
      <p:sp>
        <p:nvSpPr>
          <p:cNvPr id="52" name="object 52"/>
          <p:cNvSpPr/>
          <p:nvPr/>
        </p:nvSpPr>
        <p:spPr>
          <a:xfrm>
            <a:off x="990600" y="5105400"/>
            <a:ext cx="116205" cy="118745"/>
          </a:xfrm>
          <a:custGeom>
            <a:avLst/>
            <a:gdLst/>
            <a:ahLst/>
            <a:cxnLst/>
            <a:rect l="l" t="t" r="r" b="b"/>
            <a:pathLst>
              <a:path w="116205" h="118745">
                <a:moveTo>
                  <a:pt x="0" y="0"/>
                </a:moveTo>
                <a:lnTo>
                  <a:pt x="26498" y="113969"/>
                </a:lnTo>
                <a:lnTo>
                  <a:pt x="33324" y="118211"/>
                </a:lnTo>
                <a:lnTo>
                  <a:pt x="46987" y="115036"/>
                </a:lnTo>
                <a:lnTo>
                  <a:pt x="51238" y="108216"/>
                </a:lnTo>
                <a:lnTo>
                  <a:pt x="34601" y="36664"/>
                </a:lnTo>
                <a:lnTo>
                  <a:pt x="114223" y="36664"/>
                </a:lnTo>
                <a:lnTo>
                  <a:pt x="112243" y="33032"/>
                </a:lnTo>
                <a:lnTo>
                  <a:pt x="0" y="0"/>
                </a:lnTo>
                <a:close/>
              </a:path>
              <a:path w="116205" h="118745">
                <a:moveTo>
                  <a:pt x="114223" y="36664"/>
                </a:moveTo>
                <a:lnTo>
                  <a:pt x="34601" y="36664"/>
                </a:lnTo>
                <a:lnTo>
                  <a:pt x="105073" y="57391"/>
                </a:lnTo>
                <a:lnTo>
                  <a:pt x="112133" y="53543"/>
                </a:lnTo>
                <a:lnTo>
                  <a:pt x="116093" y="40093"/>
                </a:lnTo>
                <a:lnTo>
                  <a:pt x="114223" y="36664"/>
                </a:lnTo>
                <a:close/>
              </a:path>
            </a:pathLst>
          </a:custGeom>
          <a:solidFill>
            <a:srgbClr val="000000"/>
          </a:solidFill>
        </p:spPr>
        <p:txBody>
          <a:bodyPr wrap="square" lIns="0" tIns="0" rIns="0" bIns="0" rtlCol="0"/>
          <a:lstStyle/>
          <a:p>
            <a:endParaRPr/>
          </a:p>
        </p:txBody>
      </p:sp>
      <p:sp>
        <p:nvSpPr>
          <p:cNvPr id="53" name="object 53"/>
          <p:cNvSpPr/>
          <p:nvPr/>
        </p:nvSpPr>
        <p:spPr>
          <a:xfrm>
            <a:off x="6654342" y="3325093"/>
            <a:ext cx="253537" cy="253537"/>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6700837" y="3348037"/>
            <a:ext cx="161925" cy="161924"/>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4064927" y="3399909"/>
            <a:ext cx="253537" cy="253537"/>
          </a:xfrm>
          <a:prstGeom prst="rect">
            <a:avLst/>
          </a:prstGeom>
          <a:blipFill>
            <a:blip r:embed="rId20" cstate="print"/>
            <a:stretch>
              <a:fillRect/>
            </a:stretch>
          </a:blipFill>
        </p:spPr>
        <p:txBody>
          <a:bodyPr wrap="square" lIns="0" tIns="0" rIns="0" bIns="0" rtlCol="0"/>
          <a:lstStyle/>
          <a:p>
            <a:endParaRPr/>
          </a:p>
        </p:txBody>
      </p:sp>
      <p:sp>
        <p:nvSpPr>
          <p:cNvPr id="56" name="object 56"/>
          <p:cNvSpPr/>
          <p:nvPr/>
        </p:nvSpPr>
        <p:spPr>
          <a:xfrm>
            <a:off x="4110037" y="3424237"/>
            <a:ext cx="161924" cy="161924"/>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2389911" y="3399909"/>
            <a:ext cx="249382" cy="253537"/>
          </a:xfrm>
          <a:prstGeom prst="rect">
            <a:avLst/>
          </a:prstGeom>
          <a:blipFill>
            <a:blip r:embed="rId6" cstate="print"/>
            <a:stretch>
              <a:fillRect/>
            </a:stretch>
          </a:blipFill>
        </p:spPr>
        <p:txBody>
          <a:bodyPr wrap="square" lIns="0" tIns="0" rIns="0" bIns="0" rtlCol="0"/>
          <a:lstStyle/>
          <a:p>
            <a:endParaRPr/>
          </a:p>
        </p:txBody>
      </p:sp>
      <p:sp>
        <p:nvSpPr>
          <p:cNvPr id="58" name="object 58"/>
          <p:cNvSpPr/>
          <p:nvPr/>
        </p:nvSpPr>
        <p:spPr>
          <a:xfrm>
            <a:off x="2433637" y="3424237"/>
            <a:ext cx="161924" cy="161924"/>
          </a:xfrm>
          <a:prstGeom prst="rect">
            <a:avLst/>
          </a:prstGeom>
          <a:blipFill>
            <a:blip r:embed="rId5" cstate="print"/>
            <a:stretch>
              <a:fillRect/>
            </a:stretch>
          </a:blipFill>
        </p:spPr>
        <p:txBody>
          <a:bodyPr wrap="square" lIns="0" tIns="0" rIns="0" bIns="0" rtlCol="0"/>
          <a:lstStyle/>
          <a:p>
            <a:endParaRPr/>
          </a:p>
        </p:txBody>
      </p:sp>
      <p:sp>
        <p:nvSpPr>
          <p:cNvPr id="59" name="object 59"/>
          <p:cNvSpPr/>
          <p:nvPr/>
        </p:nvSpPr>
        <p:spPr>
          <a:xfrm>
            <a:off x="3379127" y="2942709"/>
            <a:ext cx="253537" cy="253537"/>
          </a:xfrm>
          <a:prstGeom prst="rect">
            <a:avLst/>
          </a:prstGeom>
          <a:blipFill>
            <a:blip r:embed="rId20" cstate="print"/>
            <a:stretch>
              <a:fillRect/>
            </a:stretch>
          </a:blipFill>
        </p:spPr>
        <p:txBody>
          <a:bodyPr wrap="square" lIns="0" tIns="0" rIns="0" bIns="0" rtlCol="0"/>
          <a:lstStyle/>
          <a:p>
            <a:endParaRPr/>
          </a:p>
        </p:txBody>
      </p:sp>
      <p:sp>
        <p:nvSpPr>
          <p:cNvPr id="60" name="object 60"/>
          <p:cNvSpPr/>
          <p:nvPr/>
        </p:nvSpPr>
        <p:spPr>
          <a:xfrm>
            <a:off x="3424237" y="2967037"/>
            <a:ext cx="161924" cy="161924"/>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914400" y="3067392"/>
            <a:ext cx="2589415" cy="1982584"/>
          </a:xfrm>
          <a:prstGeom prst="rect">
            <a:avLst/>
          </a:prstGeom>
          <a:blipFill>
            <a:blip r:embed="rId21" cstate="print"/>
            <a:stretch>
              <a:fillRect/>
            </a:stretch>
          </a:blipFill>
        </p:spPr>
        <p:txBody>
          <a:bodyPr wrap="square" lIns="0" tIns="0" rIns="0" bIns="0" rtlCol="0"/>
          <a:lstStyle/>
          <a:p>
            <a:endParaRPr/>
          </a:p>
        </p:txBody>
      </p:sp>
      <p:sp>
        <p:nvSpPr>
          <p:cNvPr id="62" name="object 62"/>
          <p:cNvSpPr/>
          <p:nvPr/>
        </p:nvSpPr>
        <p:spPr>
          <a:xfrm>
            <a:off x="968376" y="3101975"/>
            <a:ext cx="2482850" cy="1873250"/>
          </a:xfrm>
          <a:custGeom>
            <a:avLst/>
            <a:gdLst/>
            <a:ahLst/>
            <a:cxnLst/>
            <a:rect l="l" t="t" r="r" b="b"/>
            <a:pathLst>
              <a:path w="2482850" h="1873250">
                <a:moveTo>
                  <a:pt x="2482848" y="0"/>
                </a:moveTo>
                <a:lnTo>
                  <a:pt x="0" y="1873248"/>
                </a:lnTo>
              </a:path>
            </a:pathLst>
          </a:custGeom>
          <a:ln w="25399">
            <a:solidFill>
              <a:srgbClr val="008F00"/>
            </a:solidFill>
          </a:ln>
        </p:spPr>
        <p:txBody>
          <a:bodyPr wrap="square" lIns="0" tIns="0" rIns="0" bIns="0" rtlCol="0"/>
          <a:lstStyle/>
          <a:p>
            <a:endParaRPr/>
          </a:p>
        </p:txBody>
      </p:sp>
      <p:sp>
        <p:nvSpPr>
          <p:cNvPr id="63" name="object 63"/>
          <p:cNvSpPr/>
          <p:nvPr/>
        </p:nvSpPr>
        <p:spPr>
          <a:xfrm>
            <a:off x="914400" y="3470554"/>
            <a:ext cx="1579422" cy="1579422"/>
          </a:xfrm>
          <a:prstGeom prst="rect">
            <a:avLst/>
          </a:prstGeom>
          <a:blipFill>
            <a:blip r:embed="rId22" cstate="print"/>
            <a:stretch>
              <a:fillRect/>
            </a:stretch>
          </a:blipFill>
        </p:spPr>
        <p:txBody>
          <a:bodyPr wrap="square" lIns="0" tIns="0" rIns="0" bIns="0" rtlCol="0"/>
          <a:lstStyle/>
          <a:p>
            <a:endParaRPr/>
          </a:p>
        </p:txBody>
      </p:sp>
      <p:sp>
        <p:nvSpPr>
          <p:cNvPr id="64" name="object 64"/>
          <p:cNvSpPr/>
          <p:nvPr/>
        </p:nvSpPr>
        <p:spPr>
          <a:xfrm>
            <a:off x="968381" y="3505200"/>
            <a:ext cx="1470025" cy="1470025"/>
          </a:xfrm>
          <a:custGeom>
            <a:avLst/>
            <a:gdLst/>
            <a:ahLst/>
            <a:cxnLst/>
            <a:rect l="l" t="t" r="r" b="b"/>
            <a:pathLst>
              <a:path w="1470025" h="1470025">
                <a:moveTo>
                  <a:pt x="1470018" y="0"/>
                </a:moveTo>
                <a:lnTo>
                  <a:pt x="0" y="1470018"/>
                </a:lnTo>
              </a:path>
            </a:pathLst>
          </a:custGeom>
          <a:ln w="25399">
            <a:solidFill>
              <a:srgbClr val="008F00"/>
            </a:solidFill>
          </a:ln>
        </p:spPr>
        <p:txBody>
          <a:bodyPr wrap="square" lIns="0" tIns="0" rIns="0" bIns="0" rtlCol="0"/>
          <a:lstStyle/>
          <a:p>
            <a:endParaRPr/>
          </a:p>
        </p:txBody>
      </p:sp>
      <p:sp>
        <p:nvSpPr>
          <p:cNvPr id="65" name="object 65"/>
          <p:cNvSpPr/>
          <p:nvPr/>
        </p:nvSpPr>
        <p:spPr>
          <a:xfrm>
            <a:off x="3528758" y="3009201"/>
            <a:ext cx="3424847" cy="1762302"/>
          </a:xfrm>
          <a:prstGeom prst="rect">
            <a:avLst/>
          </a:prstGeom>
          <a:blipFill>
            <a:blip r:embed="rId23" cstate="print"/>
            <a:stretch>
              <a:fillRect/>
            </a:stretch>
          </a:blipFill>
        </p:spPr>
        <p:txBody>
          <a:bodyPr wrap="square" lIns="0" tIns="0" rIns="0" bIns="0" rtlCol="0"/>
          <a:lstStyle/>
          <a:p>
            <a:endParaRPr/>
          </a:p>
        </p:txBody>
      </p:sp>
      <p:sp>
        <p:nvSpPr>
          <p:cNvPr id="66" name="object 66"/>
          <p:cNvSpPr/>
          <p:nvPr/>
        </p:nvSpPr>
        <p:spPr>
          <a:xfrm>
            <a:off x="3581400" y="3048000"/>
            <a:ext cx="3321050" cy="1644650"/>
          </a:xfrm>
          <a:custGeom>
            <a:avLst/>
            <a:gdLst/>
            <a:ahLst/>
            <a:cxnLst/>
            <a:rect l="l" t="t" r="r" b="b"/>
            <a:pathLst>
              <a:path w="3321050" h="1644650">
                <a:moveTo>
                  <a:pt x="0" y="0"/>
                </a:moveTo>
                <a:lnTo>
                  <a:pt x="3321047" y="1644648"/>
                </a:lnTo>
              </a:path>
            </a:pathLst>
          </a:custGeom>
          <a:ln w="25399">
            <a:solidFill>
              <a:srgbClr val="008F00"/>
            </a:solidFill>
          </a:ln>
        </p:spPr>
        <p:txBody>
          <a:bodyPr wrap="square" lIns="0" tIns="0" rIns="0" bIns="0" rtlCol="0"/>
          <a:lstStyle/>
          <a:p>
            <a:endParaRPr/>
          </a:p>
        </p:txBody>
      </p:sp>
      <p:sp>
        <p:nvSpPr>
          <p:cNvPr id="67" name="object 67"/>
          <p:cNvSpPr/>
          <p:nvPr/>
        </p:nvSpPr>
        <p:spPr>
          <a:xfrm>
            <a:off x="2518752" y="3520440"/>
            <a:ext cx="5074920" cy="1508760"/>
          </a:xfrm>
          <a:prstGeom prst="rect">
            <a:avLst/>
          </a:prstGeom>
          <a:blipFill>
            <a:blip r:embed="rId24" cstate="print"/>
            <a:stretch>
              <a:fillRect/>
            </a:stretch>
          </a:blipFill>
        </p:spPr>
        <p:txBody>
          <a:bodyPr wrap="square" lIns="0" tIns="0" rIns="0" bIns="0" rtlCol="0"/>
          <a:lstStyle/>
          <a:p>
            <a:endParaRPr/>
          </a:p>
        </p:txBody>
      </p:sp>
      <p:sp>
        <p:nvSpPr>
          <p:cNvPr id="68" name="object 68"/>
          <p:cNvSpPr/>
          <p:nvPr/>
        </p:nvSpPr>
        <p:spPr>
          <a:xfrm>
            <a:off x="2568575" y="3559175"/>
            <a:ext cx="4975225" cy="1393825"/>
          </a:xfrm>
          <a:custGeom>
            <a:avLst/>
            <a:gdLst/>
            <a:ahLst/>
            <a:cxnLst/>
            <a:rect l="l" t="t" r="r" b="b"/>
            <a:pathLst>
              <a:path w="4975225" h="1393825">
                <a:moveTo>
                  <a:pt x="0" y="0"/>
                </a:moveTo>
                <a:lnTo>
                  <a:pt x="4975216" y="1393828"/>
                </a:lnTo>
              </a:path>
            </a:pathLst>
          </a:custGeom>
          <a:ln w="25399">
            <a:solidFill>
              <a:srgbClr val="008F00"/>
            </a:solidFill>
          </a:ln>
        </p:spPr>
        <p:txBody>
          <a:bodyPr wrap="square" lIns="0" tIns="0" rIns="0" bIns="0" rtlCol="0"/>
          <a:lstStyle/>
          <a:p>
            <a:endParaRPr/>
          </a:p>
        </p:txBody>
      </p:sp>
      <p:sp>
        <p:nvSpPr>
          <p:cNvPr id="69" name="object 69"/>
          <p:cNvSpPr/>
          <p:nvPr/>
        </p:nvSpPr>
        <p:spPr>
          <a:xfrm>
            <a:off x="3578631" y="3549535"/>
            <a:ext cx="669174" cy="1496288"/>
          </a:xfrm>
          <a:prstGeom prst="rect">
            <a:avLst/>
          </a:prstGeom>
          <a:blipFill>
            <a:blip r:embed="rId25" cstate="print"/>
            <a:stretch>
              <a:fillRect/>
            </a:stretch>
          </a:blipFill>
        </p:spPr>
        <p:txBody>
          <a:bodyPr wrap="square" lIns="0" tIns="0" rIns="0" bIns="0" rtlCol="0"/>
          <a:lstStyle/>
          <a:p>
            <a:endParaRPr/>
          </a:p>
        </p:txBody>
      </p:sp>
      <p:sp>
        <p:nvSpPr>
          <p:cNvPr id="70" name="object 70"/>
          <p:cNvSpPr/>
          <p:nvPr/>
        </p:nvSpPr>
        <p:spPr>
          <a:xfrm>
            <a:off x="3635375" y="3581400"/>
            <a:ext cx="555625" cy="1393825"/>
          </a:xfrm>
          <a:custGeom>
            <a:avLst/>
            <a:gdLst/>
            <a:ahLst/>
            <a:cxnLst/>
            <a:rect l="l" t="t" r="r" b="b"/>
            <a:pathLst>
              <a:path w="555625" h="1393825">
                <a:moveTo>
                  <a:pt x="555624" y="0"/>
                </a:moveTo>
                <a:lnTo>
                  <a:pt x="0" y="1393828"/>
                </a:lnTo>
              </a:path>
            </a:pathLst>
          </a:custGeom>
          <a:ln w="25399">
            <a:solidFill>
              <a:srgbClr val="008F00"/>
            </a:solidFill>
          </a:ln>
        </p:spPr>
        <p:txBody>
          <a:bodyPr wrap="square" lIns="0" tIns="0" rIns="0" bIns="0" rtlCol="0"/>
          <a:lstStyle/>
          <a:p>
            <a:endParaRPr/>
          </a:p>
        </p:txBody>
      </p:sp>
      <p:sp>
        <p:nvSpPr>
          <p:cNvPr id="71" name="object 71"/>
          <p:cNvSpPr/>
          <p:nvPr/>
        </p:nvSpPr>
        <p:spPr>
          <a:xfrm>
            <a:off x="6724992" y="3474720"/>
            <a:ext cx="931025" cy="1571104"/>
          </a:xfrm>
          <a:prstGeom prst="rect">
            <a:avLst/>
          </a:prstGeom>
          <a:blipFill>
            <a:blip r:embed="rId26" cstate="print"/>
            <a:stretch>
              <a:fillRect/>
            </a:stretch>
          </a:blipFill>
        </p:spPr>
        <p:txBody>
          <a:bodyPr wrap="square" lIns="0" tIns="0" rIns="0" bIns="0" rtlCol="0"/>
          <a:lstStyle/>
          <a:p>
            <a:endParaRPr/>
          </a:p>
        </p:txBody>
      </p:sp>
      <p:sp>
        <p:nvSpPr>
          <p:cNvPr id="72" name="object 72"/>
          <p:cNvSpPr/>
          <p:nvPr/>
        </p:nvSpPr>
        <p:spPr>
          <a:xfrm>
            <a:off x="6781800" y="3505200"/>
            <a:ext cx="815975" cy="1470025"/>
          </a:xfrm>
          <a:custGeom>
            <a:avLst/>
            <a:gdLst/>
            <a:ahLst/>
            <a:cxnLst/>
            <a:rect l="l" t="t" r="r" b="b"/>
            <a:pathLst>
              <a:path w="815975" h="1470025">
                <a:moveTo>
                  <a:pt x="0" y="0"/>
                </a:moveTo>
                <a:lnTo>
                  <a:pt x="815974" y="1470018"/>
                </a:lnTo>
              </a:path>
            </a:pathLst>
          </a:custGeom>
          <a:ln w="25399">
            <a:solidFill>
              <a:srgbClr val="008F00"/>
            </a:solidFill>
          </a:ln>
        </p:spPr>
        <p:txBody>
          <a:bodyPr wrap="square" lIns="0" tIns="0" rIns="0" bIns="0" rtlCol="0"/>
          <a:lstStyle/>
          <a:p>
            <a:endParaRPr/>
          </a:p>
        </p:txBody>
      </p:sp>
      <p:sp>
        <p:nvSpPr>
          <p:cNvPr id="73" name="object 73"/>
          <p:cNvSpPr/>
          <p:nvPr/>
        </p:nvSpPr>
        <p:spPr>
          <a:xfrm>
            <a:off x="3175457" y="3192086"/>
            <a:ext cx="985057" cy="665017"/>
          </a:xfrm>
          <a:prstGeom prst="rect">
            <a:avLst/>
          </a:prstGeom>
          <a:blipFill>
            <a:blip r:embed="rId27" cstate="print"/>
            <a:stretch>
              <a:fillRect/>
            </a:stretch>
          </a:blipFill>
        </p:spPr>
        <p:txBody>
          <a:bodyPr wrap="square" lIns="0" tIns="0" rIns="0" bIns="0" rtlCol="0"/>
          <a:lstStyle/>
          <a:p>
            <a:endParaRPr/>
          </a:p>
        </p:txBody>
      </p:sp>
      <p:sp>
        <p:nvSpPr>
          <p:cNvPr id="74" name="object 74"/>
          <p:cNvSpPr/>
          <p:nvPr/>
        </p:nvSpPr>
        <p:spPr>
          <a:xfrm>
            <a:off x="3505200" y="3505199"/>
            <a:ext cx="609600" cy="1905"/>
          </a:xfrm>
          <a:custGeom>
            <a:avLst/>
            <a:gdLst/>
            <a:ahLst/>
            <a:cxnLst/>
            <a:rect l="l" t="t" r="r" b="b"/>
            <a:pathLst>
              <a:path w="609600" h="1904">
                <a:moveTo>
                  <a:pt x="609599" y="1587"/>
                </a:moveTo>
                <a:lnTo>
                  <a:pt x="0" y="0"/>
                </a:lnTo>
              </a:path>
            </a:pathLst>
          </a:custGeom>
          <a:ln w="57149">
            <a:solidFill>
              <a:srgbClr val="0433FF"/>
            </a:solidFill>
          </a:ln>
        </p:spPr>
        <p:txBody>
          <a:bodyPr wrap="square" lIns="0" tIns="0" rIns="0" bIns="0" rtlCol="0"/>
          <a:lstStyle/>
          <a:p>
            <a:endParaRPr/>
          </a:p>
        </p:txBody>
      </p:sp>
      <p:sp>
        <p:nvSpPr>
          <p:cNvPr id="75" name="object 75"/>
          <p:cNvSpPr/>
          <p:nvPr/>
        </p:nvSpPr>
        <p:spPr>
          <a:xfrm>
            <a:off x="3362325" y="3362325"/>
            <a:ext cx="285750" cy="285750"/>
          </a:xfrm>
          <a:custGeom>
            <a:avLst/>
            <a:gdLst/>
            <a:ahLst/>
            <a:cxnLst/>
            <a:rect l="l" t="t" r="r" b="b"/>
            <a:pathLst>
              <a:path w="285750" h="285750">
                <a:moveTo>
                  <a:pt x="143243" y="0"/>
                </a:moveTo>
                <a:lnTo>
                  <a:pt x="0" y="142506"/>
                </a:lnTo>
                <a:lnTo>
                  <a:pt x="142506" y="285750"/>
                </a:lnTo>
                <a:lnTo>
                  <a:pt x="285750" y="143243"/>
                </a:lnTo>
                <a:lnTo>
                  <a:pt x="143243" y="0"/>
                </a:lnTo>
                <a:close/>
              </a:path>
            </a:pathLst>
          </a:custGeom>
          <a:solidFill>
            <a:srgbClr val="0433FF"/>
          </a:solidFill>
        </p:spPr>
        <p:txBody>
          <a:bodyPr wrap="square" lIns="0" tIns="0" rIns="0" bIns="0" rtlCol="0"/>
          <a:lstStyle/>
          <a:p>
            <a:endParaRPr/>
          </a:p>
        </p:txBody>
      </p:sp>
      <p:sp>
        <p:nvSpPr>
          <p:cNvPr id="76" name="object 76"/>
          <p:cNvSpPr/>
          <p:nvPr/>
        </p:nvSpPr>
        <p:spPr>
          <a:xfrm>
            <a:off x="2543695" y="3449779"/>
            <a:ext cx="1005839" cy="149628"/>
          </a:xfrm>
          <a:prstGeom prst="rect">
            <a:avLst/>
          </a:prstGeom>
          <a:blipFill>
            <a:blip r:embed="rId28" cstate="print"/>
            <a:stretch>
              <a:fillRect/>
            </a:stretch>
          </a:blipFill>
        </p:spPr>
        <p:txBody>
          <a:bodyPr wrap="square" lIns="0" tIns="0" rIns="0" bIns="0" rtlCol="0"/>
          <a:lstStyle/>
          <a:p>
            <a:endParaRPr/>
          </a:p>
        </p:txBody>
      </p:sp>
      <p:sp>
        <p:nvSpPr>
          <p:cNvPr id="77" name="object 77"/>
          <p:cNvSpPr/>
          <p:nvPr/>
        </p:nvSpPr>
        <p:spPr>
          <a:xfrm>
            <a:off x="2590800" y="3505199"/>
            <a:ext cx="914400" cy="1905"/>
          </a:xfrm>
          <a:custGeom>
            <a:avLst/>
            <a:gdLst/>
            <a:ahLst/>
            <a:cxnLst/>
            <a:rect l="l" t="t" r="r" b="b"/>
            <a:pathLst>
              <a:path w="914400" h="1904">
                <a:moveTo>
                  <a:pt x="914399" y="1587"/>
                </a:moveTo>
                <a:lnTo>
                  <a:pt x="0" y="0"/>
                </a:lnTo>
              </a:path>
            </a:pathLst>
          </a:custGeom>
          <a:ln w="57149">
            <a:solidFill>
              <a:srgbClr val="0433FF"/>
            </a:solidFill>
          </a:ln>
        </p:spPr>
        <p:txBody>
          <a:bodyPr wrap="square" lIns="0" tIns="0" rIns="0" bIns="0" rtlCol="0"/>
          <a:lstStyle/>
          <a:p>
            <a:endParaRPr/>
          </a:p>
        </p:txBody>
      </p:sp>
      <p:sp>
        <p:nvSpPr>
          <p:cNvPr id="78" name="object 78"/>
          <p:cNvSpPr/>
          <p:nvPr/>
        </p:nvSpPr>
        <p:spPr>
          <a:xfrm>
            <a:off x="3287686" y="3100650"/>
            <a:ext cx="432262" cy="644236"/>
          </a:xfrm>
          <a:prstGeom prst="rect">
            <a:avLst/>
          </a:prstGeom>
          <a:blipFill>
            <a:blip r:embed="rId29" cstate="print"/>
            <a:stretch>
              <a:fillRect/>
            </a:stretch>
          </a:blipFill>
        </p:spPr>
        <p:txBody>
          <a:bodyPr wrap="square" lIns="0" tIns="0" rIns="0" bIns="0" rtlCol="0"/>
          <a:lstStyle/>
          <a:p>
            <a:endParaRPr/>
          </a:p>
        </p:txBody>
      </p:sp>
      <p:sp>
        <p:nvSpPr>
          <p:cNvPr id="79" name="object 79"/>
          <p:cNvSpPr/>
          <p:nvPr/>
        </p:nvSpPr>
        <p:spPr>
          <a:xfrm>
            <a:off x="3503612" y="3125787"/>
            <a:ext cx="3175" cy="381000"/>
          </a:xfrm>
          <a:custGeom>
            <a:avLst/>
            <a:gdLst/>
            <a:ahLst/>
            <a:cxnLst/>
            <a:rect l="l" t="t" r="r" b="b"/>
            <a:pathLst>
              <a:path w="3175" h="381000">
                <a:moveTo>
                  <a:pt x="3174" y="0"/>
                </a:moveTo>
                <a:lnTo>
                  <a:pt x="0" y="380999"/>
                </a:lnTo>
              </a:path>
            </a:pathLst>
          </a:custGeom>
          <a:ln w="57149">
            <a:solidFill>
              <a:srgbClr val="0433FF"/>
            </a:solidFill>
          </a:ln>
        </p:spPr>
        <p:txBody>
          <a:bodyPr wrap="square" lIns="0" tIns="0" rIns="0" bIns="0" rtlCol="0"/>
          <a:lstStyle/>
          <a:p>
            <a:endParaRPr/>
          </a:p>
        </p:txBody>
      </p:sp>
      <p:sp>
        <p:nvSpPr>
          <p:cNvPr id="80" name="object 80"/>
          <p:cNvSpPr/>
          <p:nvPr/>
        </p:nvSpPr>
        <p:spPr>
          <a:xfrm>
            <a:off x="3417887" y="3421062"/>
            <a:ext cx="171450" cy="171450"/>
          </a:xfrm>
          <a:custGeom>
            <a:avLst/>
            <a:gdLst/>
            <a:ahLst/>
            <a:cxnLst/>
            <a:rect l="l" t="t" r="r" b="b"/>
            <a:pathLst>
              <a:path w="171450" h="171450">
                <a:moveTo>
                  <a:pt x="86436" y="0"/>
                </a:moveTo>
                <a:lnTo>
                  <a:pt x="0" y="85013"/>
                </a:lnTo>
                <a:lnTo>
                  <a:pt x="85013" y="171450"/>
                </a:lnTo>
                <a:lnTo>
                  <a:pt x="171450" y="86436"/>
                </a:lnTo>
                <a:lnTo>
                  <a:pt x="86436" y="0"/>
                </a:lnTo>
                <a:close/>
              </a:path>
            </a:pathLst>
          </a:custGeom>
          <a:solidFill>
            <a:srgbClr val="0433FF"/>
          </a:solidFill>
        </p:spPr>
        <p:txBody>
          <a:bodyPr wrap="square" lIns="0" tIns="0" rIns="0" bIns="0" rtlCol="0"/>
          <a:lstStyle/>
          <a:p>
            <a:endParaRPr/>
          </a:p>
        </p:txBody>
      </p:sp>
      <p:sp>
        <p:nvSpPr>
          <p:cNvPr id="81" name="object 81"/>
          <p:cNvSpPr txBox="1"/>
          <p:nvPr/>
        </p:nvSpPr>
        <p:spPr>
          <a:xfrm>
            <a:off x="7564602" y="47701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team</a:t>
            </a:r>
            <a:endParaRPr sz="1400">
              <a:latin typeface="Arial"/>
              <a:cs typeface="Arial"/>
            </a:endParaRPr>
          </a:p>
        </p:txBody>
      </p:sp>
      <p:sp>
        <p:nvSpPr>
          <p:cNvPr id="82" name="object 82"/>
          <p:cNvSpPr/>
          <p:nvPr/>
        </p:nvSpPr>
        <p:spPr>
          <a:xfrm>
            <a:off x="6122327" y="6525490"/>
            <a:ext cx="253537" cy="253537"/>
          </a:xfrm>
          <a:prstGeom prst="rect">
            <a:avLst/>
          </a:prstGeom>
          <a:blipFill>
            <a:blip r:embed="rId30" cstate="print"/>
            <a:stretch>
              <a:fillRect/>
            </a:stretch>
          </a:blipFill>
        </p:spPr>
        <p:txBody>
          <a:bodyPr wrap="square" lIns="0" tIns="0" rIns="0" bIns="0" rtlCol="0"/>
          <a:lstStyle/>
          <a:p>
            <a:endParaRPr/>
          </a:p>
        </p:txBody>
      </p:sp>
      <p:sp>
        <p:nvSpPr>
          <p:cNvPr id="83" name="object 83"/>
          <p:cNvSpPr/>
          <p:nvPr/>
        </p:nvSpPr>
        <p:spPr>
          <a:xfrm>
            <a:off x="6167437" y="6548437"/>
            <a:ext cx="161925" cy="161924"/>
          </a:xfrm>
          <a:prstGeom prst="rect">
            <a:avLst/>
          </a:prstGeom>
          <a:blipFill>
            <a:blip r:embed="rId5" cstate="print"/>
            <a:stretch>
              <a:fillRect/>
            </a:stretch>
          </a:blipFill>
        </p:spPr>
        <p:txBody>
          <a:bodyPr wrap="square" lIns="0" tIns="0" rIns="0" bIns="0" rtlCol="0"/>
          <a:lstStyle/>
          <a:p>
            <a:endParaRPr/>
          </a:p>
        </p:txBody>
      </p:sp>
      <p:sp>
        <p:nvSpPr>
          <p:cNvPr id="84" name="object 84"/>
          <p:cNvSpPr/>
          <p:nvPr/>
        </p:nvSpPr>
        <p:spPr>
          <a:xfrm>
            <a:off x="6808127" y="4696693"/>
            <a:ext cx="253537" cy="253537"/>
          </a:xfrm>
          <a:prstGeom prst="rect">
            <a:avLst/>
          </a:prstGeom>
          <a:blipFill>
            <a:blip r:embed="rId30" cstate="print"/>
            <a:stretch>
              <a:fillRect/>
            </a:stretch>
          </a:blipFill>
        </p:spPr>
        <p:txBody>
          <a:bodyPr wrap="square" lIns="0" tIns="0" rIns="0" bIns="0" rtlCol="0"/>
          <a:lstStyle/>
          <a:p>
            <a:endParaRPr/>
          </a:p>
        </p:txBody>
      </p:sp>
      <p:sp>
        <p:nvSpPr>
          <p:cNvPr id="85" name="object 85"/>
          <p:cNvSpPr/>
          <p:nvPr/>
        </p:nvSpPr>
        <p:spPr>
          <a:xfrm>
            <a:off x="6853237" y="4719637"/>
            <a:ext cx="161925" cy="161924"/>
          </a:xfrm>
          <a:prstGeom prst="rect">
            <a:avLst/>
          </a:prstGeom>
          <a:blipFill>
            <a:blip r:embed="rId5" cstate="print"/>
            <a:stretch>
              <a:fillRect/>
            </a:stretch>
          </a:blipFill>
        </p:spPr>
        <p:txBody>
          <a:bodyPr wrap="square" lIns="0" tIns="0" rIns="0" bIns="0" rtlCol="0"/>
          <a:lstStyle/>
          <a:p>
            <a:endParaRPr/>
          </a:p>
        </p:txBody>
      </p:sp>
      <p:sp>
        <p:nvSpPr>
          <p:cNvPr id="86" name="object 86"/>
          <p:cNvSpPr/>
          <p:nvPr/>
        </p:nvSpPr>
        <p:spPr>
          <a:xfrm>
            <a:off x="4750727" y="4925293"/>
            <a:ext cx="253537" cy="253537"/>
          </a:xfrm>
          <a:prstGeom prst="rect">
            <a:avLst/>
          </a:prstGeom>
          <a:blipFill>
            <a:blip r:embed="rId30" cstate="print"/>
            <a:stretch>
              <a:fillRect/>
            </a:stretch>
          </a:blipFill>
        </p:spPr>
        <p:txBody>
          <a:bodyPr wrap="square" lIns="0" tIns="0" rIns="0" bIns="0" rtlCol="0"/>
          <a:lstStyle/>
          <a:p>
            <a:endParaRPr/>
          </a:p>
        </p:txBody>
      </p:sp>
      <p:sp>
        <p:nvSpPr>
          <p:cNvPr id="87" name="object 87"/>
          <p:cNvSpPr/>
          <p:nvPr/>
        </p:nvSpPr>
        <p:spPr>
          <a:xfrm>
            <a:off x="4795837" y="4948237"/>
            <a:ext cx="161924" cy="161924"/>
          </a:xfrm>
          <a:prstGeom prst="rect">
            <a:avLst/>
          </a:prstGeom>
          <a:blipFill>
            <a:blip r:embed="rId5" cstate="print"/>
            <a:stretch>
              <a:fillRect/>
            </a:stretch>
          </a:blipFill>
        </p:spPr>
        <p:txBody>
          <a:bodyPr wrap="square" lIns="0" tIns="0" rIns="0" bIns="0" rtlCol="0"/>
          <a:lstStyle/>
          <a:p>
            <a:endParaRPr/>
          </a:p>
        </p:txBody>
      </p:sp>
      <p:sp>
        <p:nvSpPr>
          <p:cNvPr id="88" name="object 88"/>
          <p:cNvSpPr/>
          <p:nvPr/>
        </p:nvSpPr>
        <p:spPr>
          <a:xfrm>
            <a:off x="5665127" y="4542909"/>
            <a:ext cx="253537" cy="253537"/>
          </a:xfrm>
          <a:prstGeom prst="rect">
            <a:avLst/>
          </a:prstGeom>
          <a:blipFill>
            <a:blip r:embed="rId20" cstate="print"/>
            <a:stretch>
              <a:fillRect/>
            </a:stretch>
          </a:blipFill>
        </p:spPr>
        <p:txBody>
          <a:bodyPr wrap="square" lIns="0" tIns="0" rIns="0" bIns="0" rtlCol="0"/>
          <a:lstStyle/>
          <a:p>
            <a:endParaRPr/>
          </a:p>
        </p:txBody>
      </p:sp>
      <p:sp>
        <p:nvSpPr>
          <p:cNvPr id="89" name="object 89"/>
          <p:cNvSpPr/>
          <p:nvPr/>
        </p:nvSpPr>
        <p:spPr>
          <a:xfrm>
            <a:off x="5710237" y="4567237"/>
            <a:ext cx="161924" cy="161924"/>
          </a:xfrm>
          <a:prstGeom prst="rect">
            <a:avLst/>
          </a:prstGeom>
          <a:blipFill>
            <a:blip r:embed="rId5" cstate="print"/>
            <a:stretch>
              <a:fillRect/>
            </a:stretch>
          </a:blipFill>
        </p:spPr>
        <p:txBody>
          <a:bodyPr wrap="square" lIns="0" tIns="0" rIns="0" bIns="0" rtlCol="0"/>
          <a:lstStyle/>
          <a:p>
            <a:endParaRPr/>
          </a:p>
        </p:txBody>
      </p:sp>
      <p:sp>
        <p:nvSpPr>
          <p:cNvPr id="90" name="object 90"/>
          <p:cNvSpPr/>
          <p:nvPr/>
        </p:nvSpPr>
        <p:spPr>
          <a:xfrm>
            <a:off x="7419111" y="4925293"/>
            <a:ext cx="249382" cy="253537"/>
          </a:xfrm>
          <a:prstGeom prst="rect">
            <a:avLst/>
          </a:prstGeom>
          <a:blipFill>
            <a:blip r:embed="rId4" cstate="print"/>
            <a:stretch>
              <a:fillRect/>
            </a:stretch>
          </a:blipFill>
        </p:spPr>
        <p:txBody>
          <a:bodyPr wrap="square" lIns="0" tIns="0" rIns="0" bIns="0" rtlCol="0"/>
          <a:lstStyle/>
          <a:p>
            <a:endParaRPr/>
          </a:p>
        </p:txBody>
      </p:sp>
      <p:sp>
        <p:nvSpPr>
          <p:cNvPr id="91" name="object 91"/>
          <p:cNvSpPr/>
          <p:nvPr/>
        </p:nvSpPr>
        <p:spPr>
          <a:xfrm>
            <a:off x="7462837" y="4948237"/>
            <a:ext cx="161925" cy="161924"/>
          </a:xfrm>
          <a:prstGeom prst="rect">
            <a:avLst/>
          </a:prstGeom>
          <a:blipFill>
            <a:blip r:embed="rId5" cstate="print"/>
            <a:stretch>
              <a:fillRect/>
            </a:stretch>
          </a:blipFill>
        </p:spPr>
        <p:txBody>
          <a:bodyPr wrap="square" lIns="0" tIns="0" rIns="0" bIns="0" rtlCol="0"/>
          <a:lstStyle/>
          <a:p>
            <a:endParaRPr/>
          </a:p>
        </p:txBody>
      </p:sp>
      <p:sp>
        <p:nvSpPr>
          <p:cNvPr id="92" name="object 92"/>
          <p:cNvSpPr/>
          <p:nvPr/>
        </p:nvSpPr>
        <p:spPr>
          <a:xfrm>
            <a:off x="6122327" y="4925293"/>
            <a:ext cx="253537" cy="253537"/>
          </a:xfrm>
          <a:prstGeom prst="rect">
            <a:avLst/>
          </a:prstGeom>
          <a:blipFill>
            <a:blip r:embed="rId30" cstate="print"/>
            <a:stretch>
              <a:fillRect/>
            </a:stretch>
          </a:blipFill>
        </p:spPr>
        <p:txBody>
          <a:bodyPr wrap="square" lIns="0" tIns="0" rIns="0" bIns="0" rtlCol="0"/>
          <a:lstStyle/>
          <a:p>
            <a:endParaRPr/>
          </a:p>
        </p:txBody>
      </p:sp>
      <p:sp>
        <p:nvSpPr>
          <p:cNvPr id="93" name="object 93"/>
          <p:cNvSpPr/>
          <p:nvPr/>
        </p:nvSpPr>
        <p:spPr>
          <a:xfrm>
            <a:off x="6167437" y="4948237"/>
            <a:ext cx="161925" cy="161924"/>
          </a:xfrm>
          <a:prstGeom prst="rect">
            <a:avLst/>
          </a:prstGeom>
          <a:blipFill>
            <a:blip r:embed="rId5" cstate="print"/>
            <a:stretch>
              <a:fillRect/>
            </a:stretch>
          </a:blipFill>
        </p:spPr>
        <p:txBody>
          <a:bodyPr wrap="square" lIns="0" tIns="0" rIns="0" bIns="0" rtlCol="0"/>
          <a:lstStyle/>
          <a:p>
            <a:endParaRPr/>
          </a:p>
        </p:txBody>
      </p:sp>
      <p:sp>
        <p:nvSpPr>
          <p:cNvPr id="94" name="object 94"/>
          <p:cNvSpPr txBox="1"/>
          <p:nvPr/>
        </p:nvSpPr>
        <p:spPr>
          <a:xfrm>
            <a:off x="5128217" y="4465320"/>
            <a:ext cx="569595" cy="224790"/>
          </a:xfrm>
          <a:prstGeom prst="rect">
            <a:avLst/>
          </a:prstGeom>
        </p:spPr>
        <p:txBody>
          <a:bodyPr vert="horz" wrap="square" lIns="0" tIns="0" rIns="0" bIns="0" rtlCol="0">
            <a:spAutoFit/>
          </a:bodyPr>
          <a:lstStyle/>
          <a:p>
            <a:pPr marL="12700">
              <a:lnSpc>
                <a:spcPct val="100000"/>
              </a:lnSpc>
            </a:pPr>
            <a:r>
              <a:rPr sz="1400" dirty="0">
                <a:latin typeface="Arial"/>
                <a:cs typeface="Arial"/>
              </a:rPr>
              <a:t>person</a:t>
            </a:r>
            <a:endParaRPr sz="1400">
              <a:latin typeface="Arial"/>
              <a:cs typeface="Arial"/>
            </a:endParaRPr>
          </a:p>
        </p:txBody>
      </p:sp>
      <p:sp>
        <p:nvSpPr>
          <p:cNvPr id="95" name="object 95"/>
          <p:cNvSpPr txBox="1"/>
          <p:nvPr/>
        </p:nvSpPr>
        <p:spPr>
          <a:xfrm>
            <a:off x="6125626" y="6710044"/>
            <a:ext cx="371475" cy="224790"/>
          </a:xfrm>
          <a:prstGeom prst="rect">
            <a:avLst/>
          </a:prstGeom>
        </p:spPr>
        <p:txBody>
          <a:bodyPr vert="horz" wrap="square" lIns="0" tIns="0" rIns="0" bIns="0" rtlCol="0">
            <a:spAutoFit/>
          </a:bodyPr>
          <a:lstStyle/>
          <a:p>
            <a:pPr marL="12700">
              <a:lnSpc>
                <a:spcPct val="100000"/>
              </a:lnSpc>
            </a:pPr>
            <a:r>
              <a:rPr sz="1400" dirty="0">
                <a:latin typeface="Arial"/>
                <a:cs typeface="Arial"/>
              </a:rPr>
              <a:t>NP2</a:t>
            </a:r>
            <a:endParaRPr sz="1400">
              <a:latin typeface="Arial"/>
              <a:cs typeface="Arial"/>
            </a:endParaRPr>
          </a:p>
        </p:txBody>
      </p:sp>
      <p:sp>
        <p:nvSpPr>
          <p:cNvPr id="96" name="object 96"/>
          <p:cNvSpPr/>
          <p:nvPr/>
        </p:nvSpPr>
        <p:spPr>
          <a:xfrm>
            <a:off x="4900358" y="4609405"/>
            <a:ext cx="864523" cy="498763"/>
          </a:xfrm>
          <a:prstGeom prst="rect">
            <a:avLst/>
          </a:prstGeom>
          <a:blipFill>
            <a:blip r:embed="rId31" cstate="print"/>
            <a:stretch>
              <a:fillRect/>
            </a:stretch>
          </a:blipFill>
        </p:spPr>
        <p:txBody>
          <a:bodyPr wrap="square" lIns="0" tIns="0" rIns="0" bIns="0" rtlCol="0"/>
          <a:lstStyle/>
          <a:p>
            <a:endParaRPr/>
          </a:p>
        </p:txBody>
      </p:sp>
      <p:sp>
        <p:nvSpPr>
          <p:cNvPr id="97" name="object 97"/>
          <p:cNvSpPr/>
          <p:nvPr/>
        </p:nvSpPr>
        <p:spPr>
          <a:xfrm>
            <a:off x="4953000" y="4648200"/>
            <a:ext cx="762000" cy="381000"/>
          </a:xfrm>
          <a:custGeom>
            <a:avLst/>
            <a:gdLst/>
            <a:ahLst/>
            <a:cxnLst/>
            <a:rect l="l" t="t" r="r" b="b"/>
            <a:pathLst>
              <a:path w="762000" h="381000">
                <a:moveTo>
                  <a:pt x="761999" y="0"/>
                </a:moveTo>
                <a:lnTo>
                  <a:pt x="0" y="380999"/>
                </a:lnTo>
              </a:path>
            </a:pathLst>
          </a:custGeom>
          <a:ln w="25399">
            <a:solidFill>
              <a:srgbClr val="008F00"/>
            </a:solidFill>
          </a:ln>
        </p:spPr>
        <p:txBody>
          <a:bodyPr wrap="square" lIns="0" tIns="0" rIns="0" bIns="0" rtlCol="0"/>
          <a:lstStyle/>
          <a:p>
            <a:endParaRPr/>
          </a:p>
        </p:txBody>
      </p:sp>
      <p:sp>
        <p:nvSpPr>
          <p:cNvPr id="98" name="object 98"/>
          <p:cNvSpPr/>
          <p:nvPr/>
        </p:nvSpPr>
        <p:spPr>
          <a:xfrm>
            <a:off x="5814745" y="4655127"/>
            <a:ext cx="486294" cy="374072"/>
          </a:xfrm>
          <a:prstGeom prst="rect">
            <a:avLst/>
          </a:prstGeom>
          <a:blipFill>
            <a:blip r:embed="rId32" cstate="print"/>
            <a:stretch>
              <a:fillRect/>
            </a:stretch>
          </a:blipFill>
        </p:spPr>
        <p:txBody>
          <a:bodyPr wrap="square" lIns="0" tIns="0" rIns="0" bIns="0" rtlCol="0"/>
          <a:lstStyle/>
          <a:p>
            <a:endParaRPr/>
          </a:p>
        </p:txBody>
      </p:sp>
      <p:sp>
        <p:nvSpPr>
          <p:cNvPr id="99" name="object 99"/>
          <p:cNvSpPr/>
          <p:nvPr/>
        </p:nvSpPr>
        <p:spPr>
          <a:xfrm>
            <a:off x="5867400" y="4692650"/>
            <a:ext cx="381000" cy="260350"/>
          </a:xfrm>
          <a:custGeom>
            <a:avLst/>
            <a:gdLst/>
            <a:ahLst/>
            <a:cxnLst/>
            <a:rect l="l" t="t" r="r" b="b"/>
            <a:pathLst>
              <a:path w="381000" h="260350">
                <a:moveTo>
                  <a:pt x="0" y="0"/>
                </a:moveTo>
                <a:lnTo>
                  <a:pt x="380999" y="260349"/>
                </a:lnTo>
              </a:path>
            </a:pathLst>
          </a:custGeom>
          <a:ln w="25399">
            <a:solidFill>
              <a:srgbClr val="008F00"/>
            </a:solidFill>
          </a:ln>
        </p:spPr>
        <p:txBody>
          <a:bodyPr wrap="square" lIns="0" tIns="0" rIns="0" bIns="0" rtlCol="0"/>
          <a:lstStyle/>
          <a:p>
            <a:endParaRPr/>
          </a:p>
        </p:txBody>
      </p:sp>
      <p:sp>
        <p:nvSpPr>
          <p:cNvPr id="100" name="object 100"/>
          <p:cNvSpPr txBox="1"/>
          <p:nvPr/>
        </p:nvSpPr>
        <p:spPr>
          <a:xfrm>
            <a:off x="4523522" y="4693920"/>
            <a:ext cx="559435"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athlete</a:t>
            </a:r>
            <a:endParaRPr sz="1400">
              <a:latin typeface="Arial"/>
              <a:cs typeface="Arial"/>
            </a:endParaRPr>
          </a:p>
        </p:txBody>
      </p:sp>
      <p:sp>
        <p:nvSpPr>
          <p:cNvPr id="101" name="object 101"/>
          <p:cNvSpPr txBox="1"/>
          <p:nvPr/>
        </p:nvSpPr>
        <p:spPr>
          <a:xfrm>
            <a:off x="6293114" y="4998720"/>
            <a:ext cx="500380" cy="224790"/>
          </a:xfrm>
          <a:prstGeom prst="rect">
            <a:avLst/>
          </a:prstGeom>
        </p:spPr>
        <p:txBody>
          <a:bodyPr vert="horz" wrap="square" lIns="0" tIns="0" rIns="0" bIns="0" rtlCol="0">
            <a:spAutoFit/>
          </a:bodyPr>
          <a:lstStyle/>
          <a:p>
            <a:pPr marL="12700">
              <a:lnSpc>
                <a:spcPct val="100000"/>
              </a:lnSpc>
            </a:pPr>
            <a:r>
              <a:rPr sz="1400" dirty="0">
                <a:latin typeface="Arial"/>
                <a:cs typeface="Arial"/>
              </a:rPr>
              <a:t>coach</a:t>
            </a:r>
            <a:endParaRPr sz="1400">
              <a:latin typeface="Arial"/>
              <a:cs typeface="Arial"/>
            </a:endParaRPr>
          </a:p>
        </p:txBody>
      </p:sp>
      <p:sp>
        <p:nvSpPr>
          <p:cNvPr id="102" name="object 102"/>
          <p:cNvSpPr txBox="1"/>
          <p:nvPr/>
        </p:nvSpPr>
        <p:spPr>
          <a:xfrm>
            <a:off x="6878802" y="4465320"/>
            <a:ext cx="421005" cy="224790"/>
          </a:xfrm>
          <a:prstGeom prst="rect">
            <a:avLst/>
          </a:prstGeom>
        </p:spPr>
        <p:txBody>
          <a:bodyPr vert="horz" wrap="square" lIns="0" tIns="0" rIns="0" bIns="0" rtlCol="0">
            <a:spAutoFit/>
          </a:bodyPr>
          <a:lstStyle/>
          <a:p>
            <a:pPr marL="12700">
              <a:lnSpc>
                <a:spcPct val="100000"/>
              </a:lnSpc>
            </a:pPr>
            <a:r>
              <a:rPr sz="1400" dirty="0">
                <a:latin typeface="Arial"/>
                <a:cs typeface="Arial"/>
              </a:rPr>
              <a:t>sport</a:t>
            </a:r>
            <a:endParaRPr sz="1400">
              <a:latin typeface="Arial"/>
              <a:cs typeface="Arial"/>
            </a:endParaRPr>
          </a:p>
        </p:txBody>
      </p:sp>
      <p:sp>
        <p:nvSpPr>
          <p:cNvPr id="103" name="object 103"/>
          <p:cNvSpPr/>
          <p:nvPr/>
        </p:nvSpPr>
        <p:spPr>
          <a:xfrm>
            <a:off x="6201295" y="4838010"/>
            <a:ext cx="764771" cy="232756"/>
          </a:xfrm>
          <a:prstGeom prst="rect">
            <a:avLst/>
          </a:prstGeom>
          <a:blipFill>
            <a:blip r:embed="rId33" cstate="print"/>
            <a:stretch>
              <a:fillRect/>
            </a:stretch>
          </a:blipFill>
        </p:spPr>
        <p:txBody>
          <a:bodyPr wrap="square" lIns="0" tIns="0" rIns="0" bIns="0" rtlCol="0"/>
          <a:lstStyle/>
          <a:p>
            <a:endParaRPr/>
          </a:p>
        </p:txBody>
      </p:sp>
      <p:sp>
        <p:nvSpPr>
          <p:cNvPr id="104" name="object 104"/>
          <p:cNvSpPr/>
          <p:nvPr/>
        </p:nvSpPr>
        <p:spPr>
          <a:xfrm>
            <a:off x="6248399" y="4876800"/>
            <a:ext cx="668655" cy="117475"/>
          </a:xfrm>
          <a:custGeom>
            <a:avLst/>
            <a:gdLst/>
            <a:ahLst/>
            <a:cxnLst/>
            <a:rect l="l" t="t" r="r" b="b"/>
            <a:pathLst>
              <a:path w="668654" h="117475">
                <a:moveTo>
                  <a:pt x="0" y="117474"/>
                </a:moveTo>
                <a:lnTo>
                  <a:pt x="668336" y="0"/>
                </a:lnTo>
              </a:path>
            </a:pathLst>
          </a:custGeom>
          <a:ln w="25399">
            <a:solidFill>
              <a:srgbClr val="FF2600"/>
            </a:solidFill>
          </a:ln>
        </p:spPr>
        <p:txBody>
          <a:bodyPr wrap="square" lIns="0" tIns="0" rIns="0" bIns="0" rtlCol="0"/>
          <a:lstStyle/>
          <a:p>
            <a:endParaRPr/>
          </a:p>
        </p:txBody>
      </p:sp>
      <p:sp>
        <p:nvSpPr>
          <p:cNvPr id="105" name="object 105"/>
          <p:cNvSpPr/>
          <p:nvPr/>
        </p:nvSpPr>
        <p:spPr>
          <a:xfrm>
            <a:off x="5818911" y="4576152"/>
            <a:ext cx="1163782" cy="228600"/>
          </a:xfrm>
          <a:prstGeom prst="rect">
            <a:avLst/>
          </a:prstGeom>
          <a:blipFill>
            <a:blip r:embed="rId34" cstate="print"/>
            <a:stretch>
              <a:fillRect/>
            </a:stretch>
          </a:blipFill>
        </p:spPr>
        <p:txBody>
          <a:bodyPr wrap="square" lIns="0" tIns="0" rIns="0" bIns="0" rtlCol="0"/>
          <a:lstStyle/>
          <a:p>
            <a:endParaRPr/>
          </a:p>
        </p:txBody>
      </p:sp>
      <p:sp>
        <p:nvSpPr>
          <p:cNvPr id="106" name="object 106"/>
          <p:cNvSpPr/>
          <p:nvPr/>
        </p:nvSpPr>
        <p:spPr>
          <a:xfrm>
            <a:off x="5867400" y="4613275"/>
            <a:ext cx="1066800" cy="111125"/>
          </a:xfrm>
          <a:custGeom>
            <a:avLst/>
            <a:gdLst/>
            <a:ahLst/>
            <a:cxnLst/>
            <a:rect l="l" t="t" r="r" b="b"/>
            <a:pathLst>
              <a:path w="1066800" h="111125">
                <a:moveTo>
                  <a:pt x="0" y="0"/>
                </a:moveTo>
                <a:lnTo>
                  <a:pt x="1066799" y="111124"/>
                </a:lnTo>
              </a:path>
            </a:pathLst>
          </a:custGeom>
          <a:ln w="25399">
            <a:solidFill>
              <a:srgbClr val="FF2600"/>
            </a:solidFill>
          </a:ln>
        </p:spPr>
        <p:txBody>
          <a:bodyPr wrap="square" lIns="0" tIns="0" rIns="0" bIns="0" rtlCol="0"/>
          <a:lstStyle/>
          <a:p>
            <a:endParaRPr/>
          </a:p>
        </p:txBody>
      </p:sp>
      <p:sp>
        <p:nvSpPr>
          <p:cNvPr id="107" name="object 107"/>
          <p:cNvSpPr/>
          <p:nvPr/>
        </p:nvSpPr>
        <p:spPr>
          <a:xfrm>
            <a:off x="4904511" y="4684219"/>
            <a:ext cx="2078177" cy="423948"/>
          </a:xfrm>
          <a:prstGeom prst="rect">
            <a:avLst/>
          </a:prstGeom>
          <a:blipFill>
            <a:blip r:embed="rId35" cstate="print"/>
            <a:stretch>
              <a:fillRect/>
            </a:stretch>
          </a:blipFill>
        </p:spPr>
        <p:txBody>
          <a:bodyPr wrap="square" lIns="0" tIns="0" rIns="0" bIns="0" rtlCol="0"/>
          <a:lstStyle/>
          <a:p>
            <a:endParaRPr/>
          </a:p>
        </p:txBody>
      </p:sp>
      <p:sp>
        <p:nvSpPr>
          <p:cNvPr id="108" name="object 108"/>
          <p:cNvSpPr/>
          <p:nvPr/>
        </p:nvSpPr>
        <p:spPr>
          <a:xfrm>
            <a:off x="4953000" y="4724400"/>
            <a:ext cx="1981200" cy="304800"/>
          </a:xfrm>
          <a:custGeom>
            <a:avLst/>
            <a:gdLst/>
            <a:ahLst/>
            <a:cxnLst/>
            <a:rect l="l" t="t" r="r" b="b"/>
            <a:pathLst>
              <a:path w="1981200" h="304800">
                <a:moveTo>
                  <a:pt x="0" y="304799"/>
                </a:moveTo>
                <a:lnTo>
                  <a:pt x="1981198" y="0"/>
                </a:lnTo>
              </a:path>
            </a:pathLst>
          </a:custGeom>
          <a:ln w="25399">
            <a:solidFill>
              <a:srgbClr val="FF2600"/>
            </a:solidFill>
          </a:ln>
        </p:spPr>
        <p:txBody>
          <a:bodyPr wrap="square" lIns="0" tIns="0" rIns="0" bIns="0" rtlCol="0"/>
          <a:lstStyle/>
          <a:p>
            <a:endParaRPr/>
          </a:p>
        </p:txBody>
      </p:sp>
      <p:sp>
        <p:nvSpPr>
          <p:cNvPr id="109" name="object 109"/>
          <p:cNvSpPr/>
          <p:nvPr/>
        </p:nvSpPr>
        <p:spPr>
          <a:xfrm>
            <a:off x="6957745" y="4763191"/>
            <a:ext cx="544483" cy="344977"/>
          </a:xfrm>
          <a:prstGeom prst="rect">
            <a:avLst/>
          </a:prstGeom>
          <a:blipFill>
            <a:blip r:embed="rId36" cstate="print"/>
            <a:stretch>
              <a:fillRect/>
            </a:stretch>
          </a:blipFill>
        </p:spPr>
        <p:txBody>
          <a:bodyPr wrap="square" lIns="0" tIns="0" rIns="0" bIns="0" rtlCol="0"/>
          <a:lstStyle/>
          <a:p>
            <a:endParaRPr/>
          </a:p>
        </p:txBody>
      </p:sp>
      <p:sp>
        <p:nvSpPr>
          <p:cNvPr id="110" name="object 110"/>
          <p:cNvSpPr/>
          <p:nvPr/>
        </p:nvSpPr>
        <p:spPr>
          <a:xfrm>
            <a:off x="7010400" y="4800600"/>
            <a:ext cx="440055" cy="228600"/>
          </a:xfrm>
          <a:custGeom>
            <a:avLst/>
            <a:gdLst/>
            <a:ahLst/>
            <a:cxnLst/>
            <a:rect l="l" t="t" r="r" b="b"/>
            <a:pathLst>
              <a:path w="440054" h="228600">
                <a:moveTo>
                  <a:pt x="0" y="0"/>
                </a:moveTo>
                <a:lnTo>
                  <a:pt x="439737" y="228599"/>
                </a:lnTo>
              </a:path>
            </a:pathLst>
          </a:custGeom>
          <a:ln w="25399">
            <a:solidFill>
              <a:srgbClr val="FF2600"/>
            </a:solidFill>
          </a:ln>
        </p:spPr>
        <p:txBody>
          <a:bodyPr wrap="square" lIns="0" tIns="0" rIns="0" bIns="0" rtlCol="0"/>
          <a:lstStyle/>
          <a:p>
            <a:endParaRPr/>
          </a:p>
        </p:txBody>
      </p:sp>
      <p:sp>
        <p:nvSpPr>
          <p:cNvPr id="111" name="object 111"/>
          <p:cNvSpPr/>
          <p:nvPr/>
        </p:nvSpPr>
        <p:spPr>
          <a:xfrm>
            <a:off x="6280264" y="4991790"/>
            <a:ext cx="1234440" cy="116378"/>
          </a:xfrm>
          <a:prstGeom prst="rect">
            <a:avLst/>
          </a:prstGeom>
          <a:blipFill>
            <a:blip r:embed="rId37" cstate="print"/>
            <a:stretch>
              <a:fillRect/>
            </a:stretch>
          </a:blipFill>
        </p:spPr>
        <p:txBody>
          <a:bodyPr wrap="square" lIns="0" tIns="0" rIns="0" bIns="0" rtlCol="0"/>
          <a:lstStyle/>
          <a:p>
            <a:endParaRPr/>
          </a:p>
        </p:txBody>
      </p:sp>
      <p:sp>
        <p:nvSpPr>
          <p:cNvPr id="112" name="object 112"/>
          <p:cNvSpPr/>
          <p:nvPr/>
        </p:nvSpPr>
        <p:spPr>
          <a:xfrm>
            <a:off x="6324600" y="5029200"/>
            <a:ext cx="1143000" cy="1905"/>
          </a:xfrm>
          <a:custGeom>
            <a:avLst/>
            <a:gdLst/>
            <a:ahLst/>
            <a:cxnLst/>
            <a:rect l="l" t="t" r="r" b="b"/>
            <a:pathLst>
              <a:path w="1143000" h="1904">
                <a:moveTo>
                  <a:pt x="0" y="0"/>
                </a:moveTo>
                <a:lnTo>
                  <a:pt x="1142999" y="1588"/>
                </a:lnTo>
              </a:path>
            </a:pathLst>
          </a:custGeom>
          <a:ln w="25399">
            <a:solidFill>
              <a:srgbClr val="FF2600"/>
            </a:solidFill>
          </a:ln>
        </p:spPr>
        <p:txBody>
          <a:bodyPr wrap="square" lIns="0" tIns="0" rIns="0" bIns="0" rtlCol="0"/>
          <a:lstStyle/>
          <a:p>
            <a:endParaRPr/>
          </a:p>
        </p:txBody>
      </p:sp>
      <p:sp>
        <p:nvSpPr>
          <p:cNvPr id="113" name="object 113"/>
          <p:cNvSpPr/>
          <p:nvPr/>
        </p:nvSpPr>
        <p:spPr>
          <a:xfrm>
            <a:off x="6101537" y="4979319"/>
            <a:ext cx="295102" cy="1641767"/>
          </a:xfrm>
          <a:prstGeom prst="rect">
            <a:avLst/>
          </a:prstGeom>
          <a:blipFill>
            <a:blip r:embed="rId38" cstate="print"/>
            <a:stretch>
              <a:fillRect/>
            </a:stretch>
          </a:blipFill>
        </p:spPr>
        <p:txBody>
          <a:bodyPr wrap="square" lIns="0" tIns="0" rIns="0" bIns="0" rtlCol="0"/>
          <a:lstStyle/>
          <a:p>
            <a:endParaRPr/>
          </a:p>
        </p:txBody>
      </p:sp>
      <p:sp>
        <p:nvSpPr>
          <p:cNvPr id="114" name="object 114"/>
          <p:cNvSpPr/>
          <p:nvPr/>
        </p:nvSpPr>
        <p:spPr>
          <a:xfrm>
            <a:off x="6246812" y="5132188"/>
            <a:ext cx="3175" cy="1423035"/>
          </a:xfrm>
          <a:custGeom>
            <a:avLst/>
            <a:gdLst/>
            <a:ahLst/>
            <a:cxnLst/>
            <a:rect l="l" t="t" r="r" b="b"/>
            <a:pathLst>
              <a:path w="3175" h="1423034">
                <a:moveTo>
                  <a:pt x="0" y="1422598"/>
                </a:moveTo>
                <a:lnTo>
                  <a:pt x="3119" y="0"/>
                </a:lnTo>
              </a:path>
            </a:pathLst>
          </a:custGeom>
          <a:ln w="25399">
            <a:solidFill>
              <a:srgbClr val="000000"/>
            </a:solidFill>
          </a:ln>
        </p:spPr>
        <p:txBody>
          <a:bodyPr wrap="square" lIns="0" tIns="0" rIns="0" bIns="0" rtlCol="0"/>
          <a:lstStyle/>
          <a:p>
            <a:endParaRPr/>
          </a:p>
        </p:txBody>
      </p:sp>
      <p:sp>
        <p:nvSpPr>
          <p:cNvPr id="115" name="object 115"/>
          <p:cNvSpPr/>
          <p:nvPr/>
        </p:nvSpPr>
        <p:spPr>
          <a:xfrm>
            <a:off x="6190805" y="5106987"/>
            <a:ext cx="118110" cy="116205"/>
          </a:xfrm>
          <a:custGeom>
            <a:avLst/>
            <a:gdLst/>
            <a:ahLst/>
            <a:cxnLst/>
            <a:rect l="l" t="t" r="r" b="b"/>
            <a:pathLst>
              <a:path w="118110" h="116204">
                <a:moveTo>
                  <a:pt x="88440" y="50406"/>
                </a:moveTo>
                <a:lnTo>
                  <a:pt x="59067" y="50406"/>
                </a:lnTo>
                <a:lnTo>
                  <a:pt x="95948" y="113944"/>
                </a:lnTo>
                <a:lnTo>
                  <a:pt x="103720" y="116001"/>
                </a:lnTo>
                <a:lnTo>
                  <a:pt x="115849" y="108966"/>
                </a:lnTo>
                <a:lnTo>
                  <a:pt x="117919" y="101193"/>
                </a:lnTo>
                <a:lnTo>
                  <a:pt x="88440" y="50406"/>
                </a:lnTo>
                <a:close/>
              </a:path>
              <a:path w="118110" h="116204">
                <a:moveTo>
                  <a:pt x="59182" y="0"/>
                </a:moveTo>
                <a:lnTo>
                  <a:pt x="0" y="100939"/>
                </a:lnTo>
                <a:lnTo>
                  <a:pt x="2032" y="108712"/>
                </a:lnTo>
                <a:lnTo>
                  <a:pt x="14135" y="115811"/>
                </a:lnTo>
                <a:lnTo>
                  <a:pt x="21920" y="113779"/>
                </a:lnTo>
                <a:lnTo>
                  <a:pt x="59067" y="50406"/>
                </a:lnTo>
                <a:lnTo>
                  <a:pt x="88440" y="50406"/>
                </a:lnTo>
                <a:lnTo>
                  <a:pt x="59182" y="0"/>
                </a:lnTo>
                <a:close/>
              </a:path>
            </a:pathLst>
          </a:custGeom>
          <a:solidFill>
            <a:srgbClr val="000000"/>
          </a:solidFill>
        </p:spPr>
        <p:txBody>
          <a:bodyPr wrap="square" lIns="0" tIns="0" rIns="0" bIns="0" rtlCol="0"/>
          <a:lstStyle/>
          <a:p>
            <a:endParaRPr/>
          </a:p>
        </p:txBody>
      </p:sp>
      <p:sp>
        <p:nvSpPr>
          <p:cNvPr id="116" name="object 116"/>
          <p:cNvSpPr/>
          <p:nvPr/>
        </p:nvSpPr>
        <p:spPr>
          <a:xfrm>
            <a:off x="6192977" y="4750723"/>
            <a:ext cx="889462" cy="1874520"/>
          </a:xfrm>
          <a:prstGeom prst="rect">
            <a:avLst/>
          </a:prstGeom>
          <a:blipFill>
            <a:blip r:embed="rId39" cstate="print"/>
            <a:stretch>
              <a:fillRect/>
            </a:stretch>
          </a:blipFill>
        </p:spPr>
        <p:txBody>
          <a:bodyPr wrap="square" lIns="0" tIns="0" rIns="0" bIns="0" rtlCol="0"/>
          <a:lstStyle/>
          <a:p>
            <a:endParaRPr/>
          </a:p>
        </p:txBody>
      </p:sp>
      <p:sp>
        <p:nvSpPr>
          <p:cNvPr id="117" name="object 117"/>
          <p:cNvSpPr/>
          <p:nvPr/>
        </p:nvSpPr>
        <p:spPr>
          <a:xfrm>
            <a:off x="6248399" y="4900131"/>
            <a:ext cx="676275" cy="1653539"/>
          </a:xfrm>
          <a:custGeom>
            <a:avLst/>
            <a:gdLst/>
            <a:ahLst/>
            <a:cxnLst/>
            <a:rect l="l" t="t" r="r" b="b"/>
            <a:pathLst>
              <a:path w="676275" h="1653540">
                <a:moveTo>
                  <a:pt x="0" y="1653068"/>
                </a:moveTo>
                <a:lnTo>
                  <a:pt x="676255" y="0"/>
                </a:lnTo>
              </a:path>
            </a:pathLst>
          </a:custGeom>
          <a:ln w="25399">
            <a:solidFill>
              <a:srgbClr val="000000"/>
            </a:solidFill>
          </a:ln>
        </p:spPr>
        <p:txBody>
          <a:bodyPr wrap="square" lIns="0" tIns="0" rIns="0" bIns="0" rtlCol="0"/>
          <a:lstStyle/>
          <a:p>
            <a:endParaRPr/>
          </a:p>
        </p:txBody>
      </p:sp>
      <p:sp>
        <p:nvSpPr>
          <p:cNvPr id="118" name="object 118"/>
          <p:cNvSpPr/>
          <p:nvPr/>
        </p:nvSpPr>
        <p:spPr>
          <a:xfrm>
            <a:off x="6840321" y="4876800"/>
            <a:ext cx="110489" cy="124460"/>
          </a:xfrm>
          <a:custGeom>
            <a:avLst/>
            <a:gdLst/>
            <a:ahLst/>
            <a:cxnLst/>
            <a:rect l="l" t="t" r="r" b="b"/>
            <a:pathLst>
              <a:path w="110490" h="124460">
                <a:moveTo>
                  <a:pt x="100440" y="46659"/>
                </a:moveTo>
                <a:lnTo>
                  <a:pt x="74790" y="46659"/>
                </a:lnTo>
                <a:lnTo>
                  <a:pt x="85026" y="119405"/>
                </a:lnTo>
                <a:lnTo>
                  <a:pt x="91440" y="124244"/>
                </a:lnTo>
                <a:lnTo>
                  <a:pt x="105333" y="122288"/>
                </a:lnTo>
                <a:lnTo>
                  <a:pt x="110172" y="115862"/>
                </a:lnTo>
                <a:lnTo>
                  <a:pt x="100440" y="46659"/>
                </a:lnTo>
                <a:close/>
              </a:path>
              <a:path w="110490" h="124460">
                <a:moveTo>
                  <a:pt x="93878" y="0"/>
                </a:moveTo>
                <a:lnTo>
                  <a:pt x="1041" y="71221"/>
                </a:lnTo>
                <a:lnTo>
                  <a:pt x="0" y="79184"/>
                </a:lnTo>
                <a:lnTo>
                  <a:pt x="8534" y="90322"/>
                </a:lnTo>
                <a:lnTo>
                  <a:pt x="16510" y="91376"/>
                </a:lnTo>
                <a:lnTo>
                  <a:pt x="74790" y="46659"/>
                </a:lnTo>
                <a:lnTo>
                  <a:pt x="100440" y="46659"/>
                </a:lnTo>
                <a:lnTo>
                  <a:pt x="93878" y="0"/>
                </a:lnTo>
                <a:close/>
              </a:path>
            </a:pathLst>
          </a:custGeom>
          <a:solidFill>
            <a:srgbClr val="000000"/>
          </a:solidFill>
        </p:spPr>
        <p:txBody>
          <a:bodyPr wrap="square" lIns="0" tIns="0" rIns="0" bIns="0" rtlCol="0"/>
          <a:lstStyle/>
          <a:p>
            <a:endParaRPr/>
          </a:p>
        </p:txBody>
      </p:sp>
      <p:sp>
        <p:nvSpPr>
          <p:cNvPr id="119" name="object 119"/>
          <p:cNvSpPr/>
          <p:nvPr/>
        </p:nvSpPr>
        <p:spPr>
          <a:xfrm>
            <a:off x="6192977" y="4979327"/>
            <a:ext cx="1496288" cy="1650072"/>
          </a:xfrm>
          <a:prstGeom prst="rect">
            <a:avLst/>
          </a:prstGeom>
          <a:blipFill>
            <a:blip r:embed="rId40" cstate="print"/>
            <a:stretch>
              <a:fillRect/>
            </a:stretch>
          </a:blipFill>
        </p:spPr>
        <p:txBody>
          <a:bodyPr wrap="square" lIns="0" tIns="0" rIns="0" bIns="0" rtlCol="0"/>
          <a:lstStyle/>
          <a:p>
            <a:endParaRPr/>
          </a:p>
        </p:txBody>
      </p:sp>
      <p:sp>
        <p:nvSpPr>
          <p:cNvPr id="120" name="object 120"/>
          <p:cNvSpPr/>
          <p:nvPr/>
        </p:nvSpPr>
        <p:spPr>
          <a:xfrm>
            <a:off x="6248399" y="5124181"/>
            <a:ext cx="1278890" cy="1429385"/>
          </a:xfrm>
          <a:custGeom>
            <a:avLst/>
            <a:gdLst/>
            <a:ahLst/>
            <a:cxnLst/>
            <a:rect l="l" t="t" r="r" b="b"/>
            <a:pathLst>
              <a:path w="1278890" h="1429384">
                <a:moveTo>
                  <a:pt x="0" y="1429018"/>
                </a:moveTo>
                <a:lnTo>
                  <a:pt x="1278589" y="0"/>
                </a:lnTo>
              </a:path>
            </a:pathLst>
          </a:custGeom>
          <a:ln w="25399">
            <a:solidFill>
              <a:srgbClr val="000000"/>
            </a:solidFill>
          </a:ln>
        </p:spPr>
        <p:txBody>
          <a:bodyPr wrap="square" lIns="0" tIns="0" rIns="0" bIns="0" rtlCol="0"/>
          <a:lstStyle/>
          <a:p>
            <a:endParaRPr/>
          </a:p>
        </p:txBody>
      </p:sp>
      <p:sp>
        <p:nvSpPr>
          <p:cNvPr id="121" name="object 121"/>
          <p:cNvSpPr/>
          <p:nvPr/>
        </p:nvSpPr>
        <p:spPr>
          <a:xfrm>
            <a:off x="7428813" y="5105400"/>
            <a:ext cx="115570" cy="119380"/>
          </a:xfrm>
          <a:custGeom>
            <a:avLst/>
            <a:gdLst/>
            <a:ahLst/>
            <a:cxnLst/>
            <a:rect l="l" t="t" r="r" b="b"/>
            <a:pathLst>
              <a:path w="115570" h="119379">
                <a:moveTo>
                  <a:pt x="107298" y="37566"/>
                </a:moveTo>
                <a:lnTo>
                  <a:pt x="81368" y="37566"/>
                </a:lnTo>
                <a:lnTo>
                  <a:pt x="66649" y="109537"/>
                </a:lnTo>
                <a:lnTo>
                  <a:pt x="71081" y="116243"/>
                </a:lnTo>
                <a:lnTo>
                  <a:pt x="84823" y="119062"/>
                </a:lnTo>
                <a:lnTo>
                  <a:pt x="91528" y="114630"/>
                </a:lnTo>
                <a:lnTo>
                  <a:pt x="107298" y="37566"/>
                </a:lnTo>
                <a:close/>
              </a:path>
              <a:path w="115570" h="119379">
                <a:moveTo>
                  <a:pt x="114985" y="0"/>
                </a:moveTo>
                <a:lnTo>
                  <a:pt x="3657" y="36004"/>
                </a:lnTo>
                <a:lnTo>
                  <a:pt x="0" y="43167"/>
                </a:lnTo>
                <a:lnTo>
                  <a:pt x="4317" y="56514"/>
                </a:lnTo>
                <a:lnTo>
                  <a:pt x="11480" y="60172"/>
                </a:lnTo>
                <a:lnTo>
                  <a:pt x="81368" y="37566"/>
                </a:lnTo>
                <a:lnTo>
                  <a:pt x="107298" y="37566"/>
                </a:lnTo>
                <a:lnTo>
                  <a:pt x="114985" y="0"/>
                </a:lnTo>
                <a:close/>
              </a:path>
            </a:pathLst>
          </a:custGeom>
          <a:solidFill>
            <a:srgbClr val="000000"/>
          </a:solidFill>
        </p:spPr>
        <p:txBody>
          <a:bodyPr wrap="square" lIns="0" tIns="0" rIns="0" bIns="0" rtlCol="0"/>
          <a:lstStyle/>
          <a:p>
            <a:endParaRPr/>
          </a:p>
        </p:txBody>
      </p:sp>
      <p:sp>
        <p:nvSpPr>
          <p:cNvPr id="122" name="object 122"/>
          <p:cNvSpPr/>
          <p:nvPr/>
        </p:nvSpPr>
        <p:spPr>
          <a:xfrm>
            <a:off x="5644337" y="4596935"/>
            <a:ext cx="660862" cy="2024151"/>
          </a:xfrm>
          <a:prstGeom prst="rect">
            <a:avLst/>
          </a:prstGeom>
          <a:blipFill>
            <a:blip r:embed="rId41" cstate="print"/>
            <a:stretch>
              <a:fillRect/>
            </a:stretch>
          </a:blipFill>
        </p:spPr>
        <p:txBody>
          <a:bodyPr wrap="square" lIns="0" tIns="0" rIns="0" bIns="0" rtlCol="0"/>
          <a:lstStyle/>
          <a:p>
            <a:endParaRPr/>
          </a:p>
        </p:txBody>
      </p:sp>
      <p:sp>
        <p:nvSpPr>
          <p:cNvPr id="123" name="object 123"/>
          <p:cNvSpPr/>
          <p:nvPr/>
        </p:nvSpPr>
        <p:spPr>
          <a:xfrm>
            <a:off x="5797313" y="4748851"/>
            <a:ext cx="451484" cy="1804670"/>
          </a:xfrm>
          <a:custGeom>
            <a:avLst/>
            <a:gdLst/>
            <a:ahLst/>
            <a:cxnLst/>
            <a:rect l="l" t="t" r="r" b="b"/>
            <a:pathLst>
              <a:path w="451485" h="1804670">
                <a:moveTo>
                  <a:pt x="451086" y="1804348"/>
                </a:moveTo>
                <a:lnTo>
                  <a:pt x="0" y="0"/>
                </a:lnTo>
              </a:path>
            </a:pathLst>
          </a:custGeom>
          <a:ln w="25399">
            <a:solidFill>
              <a:srgbClr val="000000"/>
            </a:solidFill>
          </a:ln>
        </p:spPr>
        <p:txBody>
          <a:bodyPr wrap="square" lIns="0" tIns="0" rIns="0" bIns="0" rtlCol="0"/>
          <a:lstStyle/>
          <a:p>
            <a:endParaRPr/>
          </a:p>
        </p:txBody>
      </p:sp>
      <p:sp>
        <p:nvSpPr>
          <p:cNvPr id="124" name="object 124"/>
          <p:cNvSpPr/>
          <p:nvPr/>
        </p:nvSpPr>
        <p:spPr>
          <a:xfrm>
            <a:off x="5758510" y="4724400"/>
            <a:ext cx="114935" cy="123825"/>
          </a:xfrm>
          <a:custGeom>
            <a:avLst/>
            <a:gdLst/>
            <a:ahLst/>
            <a:cxnLst/>
            <a:rect l="l" t="t" r="r" b="b"/>
            <a:pathLst>
              <a:path w="114935" h="123825">
                <a:moveTo>
                  <a:pt x="32689" y="0"/>
                </a:moveTo>
                <a:lnTo>
                  <a:pt x="0" y="112344"/>
                </a:lnTo>
                <a:lnTo>
                  <a:pt x="3873" y="119392"/>
                </a:lnTo>
                <a:lnTo>
                  <a:pt x="17348" y="123317"/>
                </a:lnTo>
                <a:lnTo>
                  <a:pt x="24396" y="119443"/>
                </a:lnTo>
                <a:lnTo>
                  <a:pt x="44919" y="48907"/>
                </a:lnTo>
                <a:lnTo>
                  <a:pt x="80403" y="48907"/>
                </a:lnTo>
                <a:lnTo>
                  <a:pt x="32689" y="0"/>
                </a:lnTo>
                <a:close/>
              </a:path>
              <a:path w="114935" h="123825">
                <a:moveTo>
                  <a:pt x="80403" y="48907"/>
                </a:moveTo>
                <a:lnTo>
                  <a:pt x="44919" y="48907"/>
                </a:lnTo>
                <a:lnTo>
                  <a:pt x="96215" y="101485"/>
                </a:lnTo>
                <a:lnTo>
                  <a:pt x="104254" y="101587"/>
                </a:lnTo>
                <a:lnTo>
                  <a:pt x="114300" y="91795"/>
                </a:lnTo>
                <a:lnTo>
                  <a:pt x="114388" y="83743"/>
                </a:lnTo>
                <a:lnTo>
                  <a:pt x="80403" y="48907"/>
                </a:lnTo>
                <a:close/>
              </a:path>
            </a:pathLst>
          </a:custGeom>
          <a:solidFill>
            <a:srgbClr val="000000"/>
          </a:solidFill>
        </p:spPr>
        <p:txBody>
          <a:bodyPr wrap="square" lIns="0" tIns="0" rIns="0" bIns="0" rtlCol="0"/>
          <a:lstStyle/>
          <a:p>
            <a:endParaRPr/>
          </a:p>
        </p:txBody>
      </p:sp>
      <p:sp>
        <p:nvSpPr>
          <p:cNvPr id="125" name="object 125"/>
          <p:cNvSpPr/>
          <p:nvPr/>
        </p:nvSpPr>
        <p:spPr>
          <a:xfrm>
            <a:off x="4804752" y="4904507"/>
            <a:ext cx="1500441" cy="1720735"/>
          </a:xfrm>
          <a:prstGeom prst="rect">
            <a:avLst/>
          </a:prstGeom>
          <a:blipFill>
            <a:blip r:embed="rId42" cstate="print"/>
            <a:stretch>
              <a:fillRect/>
            </a:stretch>
          </a:blipFill>
        </p:spPr>
        <p:txBody>
          <a:bodyPr wrap="square" lIns="0" tIns="0" rIns="0" bIns="0" rtlCol="0"/>
          <a:lstStyle/>
          <a:p>
            <a:endParaRPr/>
          </a:p>
        </p:txBody>
      </p:sp>
      <p:sp>
        <p:nvSpPr>
          <p:cNvPr id="126" name="object 126"/>
          <p:cNvSpPr/>
          <p:nvPr/>
        </p:nvSpPr>
        <p:spPr>
          <a:xfrm>
            <a:off x="4969321" y="5048401"/>
            <a:ext cx="1279525" cy="1504950"/>
          </a:xfrm>
          <a:custGeom>
            <a:avLst/>
            <a:gdLst/>
            <a:ahLst/>
            <a:cxnLst/>
            <a:rect l="l" t="t" r="r" b="b"/>
            <a:pathLst>
              <a:path w="1279525" h="1504950">
                <a:moveTo>
                  <a:pt x="1279078" y="1504798"/>
                </a:moveTo>
                <a:lnTo>
                  <a:pt x="0" y="0"/>
                </a:lnTo>
              </a:path>
            </a:pathLst>
          </a:custGeom>
          <a:ln w="25399">
            <a:solidFill>
              <a:srgbClr val="000000"/>
            </a:solidFill>
          </a:ln>
        </p:spPr>
        <p:txBody>
          <a:bodyPr wrap="square" lIns="0" tIns="0" rIns="0" bIns="0" rtlCol="0"/>
          <a:lstStyle/>
          <a:p>
            <a:endParaRPr/>
          </a:p>
        </p:txBody>
      </p:sp>
      <p:sp>
        <p:nvSpPr>
          <p:cNvPr id="127" name="object 127"/>
          <p:cNvSpPr/>
          <p:nvPr/>
        </p:nvSpPr>
        <p:spPr>
          <a:xfrm>
            <a:off x="4953000" y="5029200"/>
            <a:ext cx="114300" cy="120014"/>
          </a:xfrm>
          <a:custGeom>
            <a:avLst/>
            <a:gdLst/>
            <a:ahLst/>
            <a:cxnLst/>
            <a:rect l="l" t="t" r="r" b="b"/>
            <a:pathLst>
              <a:path w="114300" h="120014">
                <a:moveTo>
                  <a:pt x="0" y="0"/>
                </a:moveTo>
                <a:lnTo>
                  <a:pt x="20535" y="115188"/>
                </a:lnTo>
                <a:lnTo>
                  <a:pt x="27127" y="119786"/>
                </a:lnTo>
                <a:lnTo>
                  <a:pt x="40944" y="117322"/>
                </a:lnTo>
                <a:lnTo>
                  <a:pt x="45542" y="110731"/>
                </a:lnTo>
                <a:lnTo>
                  <a:pt x="32651" y="38404"/>
                </a:lnTo>
                <a:lnTo>
                  <a:pt x="109184" y="38404"/>
                </a:lnTo>
                <a:lnTo>
                  <a:pt x="0" y="0"/>
                </a:lnTo>
                <a:close/>
              </a:path>
              <a:path w="114300" h="120014">
                <a:moveTo>
                  <a:pt x="109184" y="38404"/>
                </a:moveTo>
                <a:lnTo>
                  <a:pt x="32651" y="38404"/>
                </a:lnTo>
                <a:lnTo>
                  <a:pt x="101942" y="62788"/>
                </a:lnTo>
                <a:lnTo>
                  <a:pt x="109194" y="59308"/>
                </a:lnTo>
                <a:lnTo>
                  <a:pt x="113855" y="46075"/>
                </a:lnTo>
                <a:lnTo>
                  <a:pt x="110375" y="38823"/>
                </a:lnTo>
                <a:lnTo>
                  <a:pt x="109184" y="38404"/>
                </a:lnTo>
                <a:close/>
              </a:path>
            </a:pathLst>
          </a:custGeom>
          <a:solidFill>
            <a:srgbClr val="000000"/>
          </a:solidFill>
        </p:spPr>
        <p:txBody>
          <a:bodyPr wrap="square" lIns="0" tIns="0" rIns="0" bIns="0" rtlCol="0"/>
          <a:lstStyle/>
          <a:p>
            <a:endParaRPr/>
          </a:p>
        </p:txBody>
      </p:sp>
      <p:sp>
        <p:nvSpPr>
          <p:cNvPr id="128" name="object 128"/>
          <p:cNvSpPr/>
          <p:nvPr/>
        </p:nvSpPr>
        <p:spPr>
          <a:xfrm>
            <a:off x="2310942" y="3445624"/>
            <a:ext cx="4468088" cy="1583575"/>
          </a:xfrm>
          <a:prstGeom prst="rect">
            <a:avLst/>
          </a:prstGeom>
          <a:blipFill>
            <a:blip r:embed="rId43" cstate="print"/>
            <a:stretch>
              <a:fillRect/>
            </a:stretch>
          </a:blipFill>
        </p:spPr>
        <p:txBody>
          <a:bodyPr wrap="square" lIns="0" tIns="0" rIns="0" bIns="0" rtlCol="0"/>
          <a:lstStyle/>
          <a:p>
            <a:endParaRPr/>
          </a:p>
        </p:txBody>
      </p:sp>
      <p:sp>
        <p:nvSpPr>
          <p:cNvPr id="129" name="object 129"/>
          <p:cNvSpPr/>
          <p:nvPr/>
        </p:nvSpPr>
        <p:spPr>
          <a:xfrm>
            <a:off x="2362208" y="3482975"/>
            <a:ext cx="4365625" cy="1470025"/>
          </a:xfrm>
          <a:custGeom>
            <a:avLst/>
            <a:gdLst/>
            <a:ahLst/>
            <a:cxnLst/>
            <a:rect l="l" t="t" r="r" b="b"/>
            <a:pathLst>
              <a:path w="4365625" h="1470025">
                <a:moveTo>
                  <a:pt x="4365616" y="0"/>
                </a:moveTo>
                <a:lnTo>
                  <a:pt x="0" y="1470018"/>
                </a:lnTo>
              </a:path>
            </a:pathLst>
          </a:custGeom>
          <a:ln w="25399">
            <a:solidFill>
              <a:srgbClr val="008F00"/>
            </a:solidFill>
          </a:ln>
        </p:spPr>
        <p:txBody>
          <a:bodyPr wrap="square" lIns="0" tIns="0" rIns="0" bIns="0" rtlCol="0"/>
          <a:lstStyle/>
          <a:p>
            <a:endParaRPr/>
          </a:p>
        </p:txBody>
      </p:sp>
      <p:sp>
        <p:nvSpPr>
          <p:cNvPr id="130" name="object 130"/>
          <p:cNvSpPr/>
          <p:nvPr/>
        </p:nvSpPr>
        <p:spPr>
          <a:xfrm>
            <a:off x="4193768" y="3520440"/>
            <a:ext cx="2739047" cy="1305102"/>
          </a:xfrm>
          <a:prstGeom prst="rect">
            <a:avLst/>
          </a:prstGeom>
          <a:blipFill>
            <a:blip r:embed="rId44" cstate="print"/>
            <a:stretch>
              <a:fillRect/>
            </a:stretch>
          </a:blipFill>
        </p:spPr>
        <p:txBody>
          <a:bodyPr wrap="square" lIns="0" tIns="0" rIns="0" bIns="0" rtlCol="0"/>
          <a:lstStyle/>
          <a:p>
            <a:endParaRPr/>
          </a:p>
        </p:txBody>
      </p:sp>
      <p:sp>
        <p:nvSpPr>
          <p:cNvPr id="131" name="object 131"/>
          <p:cNvSpPr/>
          <p:nvPr/>
        </p:nvSpPr>
        <p:spPr>
          <a:xfrm>
            <a:off x="4244974" y="3559175"/>
            <a:ext cx="2635250" cy="1187450"/>
          </a:xfrm>
          <a:custGeom>
            <a:avLst/>
            <a:gdLst/>
            <a:ahLst/>
            <a:cxnLst/>
            <a:rect l="l" t="t" r="r" b="b"/>
            <a:pathLst>
              <a:path w="2635250" h="1187450">
                <a:moveTo>
                  <a:pt x="0" y="0"/>
                </a:moveTo>
                <a:lnTo>
                  <a:pt x="2635248" y="1187448"/>
                </a:lnTo>
              </a:path>
            </a:pathLst>
          </a:custGeom>
          <a:ln w="25399">
            <a:solidFill>
              <a:srgbClr val="008F00"/>
            </a:solidFill>
          </a:ln>
        </p:spPr>
        <p:txBody>
          <a:bodyPr wrap="square" lIns="0" tIns="0" rIns="0" bIns="0" rtlCol="0"/>
          <a:lstStyle/>
          <a:p>
            <a:endParaRPr/>
          </a:p>
        </p:txBody>
      </p:sp>
      <p:sp>
        <p:nvSpPr>
          <p:cNvPr id="132" name="object 132"/>
          <p:cNvSpPr/>
          <p:nvPr/>
        </p:nvSpPr>
        <p:spPr>
          <a:xfrm>
            <a:off x="6188824" y="3379119"/>
            <a:ext cx="739832" cy="3241967"/>
          </a:xfrm>
          <a:prstGeom prst="rect">
            <a:avLst/>
          </a:prstGeom>
          <a:blipFill>
            <a:blip r:embed="rId45" cstate="print"/>
            <a:stretch>
              <a:fillRect/>
            </a:stretch>
          </a:blipFill>
        </p:spPr>
        <p:txBody>
          <a:bodyPr wrap="square" lIns="0" tIns="0" rIns="0" bIns="0" rtlCol="0"/>
          <a:lstStyle/>
          <a:p>
            <a:endParaRPr/>
          </a:p>
        </p:txBody>
      </p:sp>
      <p:sp>
        <p:nvSpPr>
          <p:cNvPr id="133" name="object 133"/>
          <p:cNvSpPr/>
          <p:nvPr/>
        </p:nvSpPr>
        <p:spPr>
          <a:xfrm>
            <a:off x="6248399" y="3530032"/>
            <a:ext cx="529590" cy="3023235"/>
          </a:xfrm>
          <a:custGeom>
            <a:avLst/>
            <a:gdLst/>
            <a:ahLst/>
            <a:cxnLst/>
            <a:rect l="l" t="t" r="r" b="b"/>
            <a:pathLst>
              <a:path w="529590" h="3023234">
                <a:moveTo>
                  <a:pt x="0" y="3023167"/>
                </a:moveTo>
                <a:lnTo>
                  <a:pt x="529054" y="0"/>
                </a:lnTo>
              </a:path>
            </a:pathLst>
          </a:custGeom>
          <a:ln w="25399">
            <a:solidFill>
              <a:srgbClr val="000000"/>
            </a:solidFill>
          </a:ln>
        </p:spPr>
        <p:txBody>
          <a:bodyPr wrap="square" lIns="0" tIns="0" rIns="0" bIns="0" rtlCol="0"/>
          <a:lstStyle/>
          <a:p>
            <a:endParaRPr/>
          </a:p>
        </p:txBody>
      </p:sp>
      <p:sp>
        <p:nvSpPr>
          <p:cNvPr id="134" name="object 134"/>
          <p:cNvSpPr/>
          <p:nvPr/>
        </p:nvSpPr>
        <p:spPr>
          <a:xfrm>
            <a:off x="6706311" y="3505200"/>
            <a:ext cx="116205" cy="121920"/>
          </a:xfrm>
          <a:custGeom>
            <a:avLst/>
            <a:gdLst/>
            <a:ahLst/>
            <a:cxnLst/>
            <a:rect l="l" t="t" r="r" b="b"/>
            <a:pathLst>
              <a:path w="116204" h="121920">
                <a:moveTo>
                  <a:pt x="93888" y="49657"/>
                </a:moveTo>
                <a:lnTo>
                  <a:pt x="66801" y="49657"/>
                </a:lnTo>
                <a:lnTo>
                  <a:pt x="92316" y="118541"/>
                </a:lnTo>
                <a:lnTo>
                  <a:pt x="99631" y="121894"/>
                </a:lnTo>
                <a:lnTo>
                  <a:pt x="112775" y="117017"/>
                </a:lnTo>
                <a:lnTo>
                  <a:pt x="116141" y="109715"/>
                </a:lnTo>
                <a:lnTo>
                  <a:pt x="93888" y="49657"/>
                </a:lnTo>
                <a:close/>
              </a:path>
              <a:path w="116204" h="121920">
                <a:moveTo>
                  <a:pt x="75488" y="0"/>
                </a:moveTo>
                <a:lnTo>
                  <a:pt x="0" y="89395"/>
                </a:lnTo>
                <a:lnTo>
                  <a:pt x="673" y="97409"/>
                </a:lnTo>
                <a:lnTo>
                  <a:pt x="11391" y="106451"/>
                </a:lnTo>
                <a:lnTo>
                  <a:pt x="19405" y="105778"/>
                </a:lnTo>
                <a:lnTo>
                  <a:pt x="66801" y="49657"/>
                </a:lnTo>
                <a:lnTo>
                  <a:pt x="93888" y="49657"/>
                </a:lnTo>
                <a:lnTo>
                  <a:pt x="75488" y="0"/>
                </a:lnTo>
                <a:close/>
              </a:path>
            </a:pathLst>
          </a:custGeom>
          <a:solidFill>
            <a:srgbClr val="000000"/>
          </a:solidFill>
        </p:spPr>
        <p:txBody>
          <a:bodyPr wrap="square" lIns="0" tIns="0" rIns="0" bIns="0" rtlCol="0"/>
          <a:lstStyle/>
          <a:p>
            <a:endParaRPr/>
          </a:p>
        </p:txBody>
      </p:sp>
      <p:sp>
        <p:nvSpPr>
          <p:cNvPr id="135" name="object 135"/>
          <p:cNvSpPr/>
          <p:nvPr/>
        </p:nvSpPr>
        <p:spPr>
          <a:xfrm>
            <a:off x="4098175" y="3433156"/>
            <a:ext cx="2261057" cy="3217024"/>
          </a:xfrm>
          <a:prstGeom prst="rect">
            <a:avLst/>
          </a:prstGeom>
          <a:blipFill>
            <a:blip r:embed="rId46" cstate="print"/>
            <a:stretch>
              <a:fillRect/>
            </a:stretch>
          </a:blipFill>
        </p:spPr>
        <p:txBody>
          <a:bodyPr wrap="square" lIns="0" tIns="0" rIns="0" bIns="0" rtlCol="0"/>
          <a:lstStyle/>
          <a:p>
            <a:endParaRPr/>
          </a:p>
        </p:txBody>
      </p:sp>
      <p:sp>
        <p:nvSpPr>
          <p:cNvPr id="136" name="object 136"/>
          <p:cNvSpPr/>
          <p:nvPr/>
        </p:nvSpPr>
        <p:spPr>
          <a:xfrm>
            <a:off x="4259176" y="3579996"/>
            <a:ext cx="2043430" cy="2995930"/>
          </a:xfrm>
          <a:custGeom>
            <a:avLst/>
            <a:gdLst/>
            <a:ahLst/>
            <a:cxnLst/>
            <a:rect l="l" t="t" r="r" b="b"/>
            <a:pathLst>
              <a:path w="2043429" h="2995929">
                <a:moveTo>
                  <a:pt x="2043198" y="2995427"/>
                </a:moveTo>
                <a:lnTo>
                  <a:pt x="0" y="0"/>
                </a:lnTo>
              </a:path>
            </a:pathLst>
          </a:custGeom>
          <a:ln w="25399">
            <a:solidFill>
              <a:srgbClr val="000000"/>
            </a:solidFill>
          </a:ln>
        </p:spPr>
        <p:txBody>
          <a:bodyPr wrap="square" lIns="0" tIns="0" rIns="0" bIns="0" rtlCol="0"/>
          <a:lstStyle/>
          <a:p>
            <a:endParaRPr/>
          </a:p>
        </p:txBody>
      </p:sp>
      <p:sp>
        <p:nvSpPr>
          <p:cNvPr id="137" name="object 137"/>
          <p:cNvSpPr/>
          <p:nvPr/>
        </p:nvSpPr>
        <p:spPr>
          <a:xfrm>
            <a:off x="4244975" y="3559175"/>
            <a:ext cx="108585" cy="122555"/>
          </a:xfrm>
          <a:custGeom>
            <a:avLst/>
            <a:gdLst/>
            <a:ahLst/>
            <a:cxnLst/>
            <a:rect l="l" t="t" r="r" b="b"/>
            <a:pathLst>
              <a:path w="108585" h="122554">
                <a:moveTo>
                  <a:pt x="0" y="0"/>
                </a:moveTo>
                <a:lnTo>
                  <a:pt x="8242" y="116712"/>
                </a:lnTo>
                <a:lnTo>
                  <a:pt x="14312" y="121983"/>
                </a:lnTo>
                <a:lnTo>
                  <a:pt x="28308" y="120992"/>
                </a:lnTo>
                <a:lnTo>
                  <a:pt x="33578" y="114922"/>
                </a:lnTo>
                <a:lnTo>
                  <a:pt x="28409" y="41643"/>
                </a:lnTo>
                <a:lnTo>
                  <a:pt x="87526" y="41643"/>
                </a:lnTo>
                <a:lnTo>
                  <a:pt x="0" y="0"/>
                </a:lnTo>
                <a:close/>
              </a:path>
              <a:path w="108585" h="122554">
                <a:moveTo>
                  <a:pt x="87526" y="41643"/>
                </a:moveTo>
                <a:lnTo>
                  <a:pt x="28409" y="41643"/>
                </a:lnTo>
                <a:lnTo>
                  <a:pt x="94741" y="73202"/>
                </a:lnTo>
                <a:lnTo>
                  <a:pt x="102311" y="70510"/>
                </a:lnTo>
                <a:lnTo>
                  <a:pt x="108343" y="57848"/>
                </a:lnTo>
                <a:lnTo>
                  <a:pt x="105651" y="50266"/>
                </a:lnTo>
                <a:lnTo>
                  <a:pt x="87526" y="41643"/>
                </a:lnTo>
                <a:close/>
              </a:path>
            </a:pathLst>
          </a:custGeom>
          <a:solidFill>
            <a:srgbClr val="000000"/>
          </a:solidFill>
        </p:spPr>
        <p:txBody>
          <a:bodyPr wrap="square" lIns="0" tIns="0" rIns="0" bIns="0" rtlCol="0"/>
          <a:lstStyle/>
          <a:p>
            <a:endParaRPr/>
          </a:p>
        </p:txBody>
      </p:sp>
      <p:sp>
        <p:nvSpPr>
          <p:cNvPr id="138" name="object 138"/>
          <p:cNvSpPr/>
          <p:nvPr/>
        </p:nvSpPr>
        <p:spPr>
          <a:xfrm>
            <a:off x="2423160" y="3433152"/>
            <a:ext cx="3877881" cy="3196247"/>
          </a:xfrm>
          <a:prstGeom prst="rect">
            <a:avLst/>
          </a:prstGeom>
          <a:blipFill>
            <a:blip r:embed="rId47" cstate="print"/>
            <a:stretch>
              <a:fillRect/>
            </a:stretch>
          </a:blipFill>
        </p:spPr>
        <p:txBody>
          <a:bodyPr wrap="square" lIns="0" tIns="0" rIns="0" bIns="0" rtlCol="0"/>
          <a:lstStyle/>
          <a:p>
            <a:endParaRPr/>
          </a:p>
        </p:txBody>
      </p:sp>
      <p:sp>
        <p:nvSpPr>
          <p:cNvPr id="139" name="object 139"/>
          <p:cNvSpPr/>
          <p:nvPr/>
        </p:nvSpPr>
        <p:spPr>
          <a:xfrm>
            <a:off x="2588132" y="3575082"/>
            <a:ext cx="3660775" cy="2978150"/>
          </a:xfrm>
          <a:custGeom>
            <a:avLst/>
            <a:gdLst/>
            <a:ahLst/>
            <a:cxnLst/>
            <a:rect l="l" t="t" r="r" b="b"/>
            <a:pathLst>
              <a:path w="3660775" h="2978150">
                <a:moveTo>
                  <a:pt x="3660267" y="2978117"/>
                </a:moveTo>
                <a:lnTo>
                  <a:pt x="0" y="0"/>
                </a:lnTo>
              </a:path>
            </a:pathLst>
          </a:custGeom>
          <a:ln w="25399">
            <a:solidFill>
              <a:srgbClr val="000000"/>
            </a:solidFill>
          </a:ln>
        </p:spPr>
        <p:txBody>
          <a:bodyPr wrap="square" lIns="0" tIns="0" rIns="0" bIns="0" rtlCol="0"/>
          <a:lstStyle/>
          <a:p>
            <a:endParaRPr/>
          </a:p>
        </p:txBody>
      </p:sp>
      <p:sp>
        <p:nvSpPr>
          <p:cNvPr id="140" name="object 140"/>
          <p:cNvSpPr/>
          <p:nvPr/>
        </p:nvSpPr>
        <p:spPr>
          <a:xfrm>
            <a:off x="2568575" y="3559175"/>
            <a:ext cx="120650" cy="113030"/>
          </a:xfrm>
          <a:custGeom>
            <a:avLst/>
            <a:gdLst/>
            <a:ahLst/>
            <a:cxnLst/>
            <a:rect l="l" t="t" r="r" b="b"/>
            <a:pathLst>
              <a:path w="120650" h="113029">
                <a:moveTo>
                  <a:pt x="0" y="0"/>
                </a:moveTo>
                <a:lnTo>
                  <a:pt x="41186" y="109512"/>
                </a:lnTo>
                <a:lnTo>
                  <a:pt x="48513" y="112839"/>
                </a:lnTo>
                <a:lnTo>
                  <a:pt x="61645" y="107899"/>
                </a:lnTo>
                <a:lnTo>
                  <a:pt x="64960" y="100571"/>
                </a:lnTo>
                <a:lnTo>
                  <a:pt x="39103" y="31813"/>
                </a:lnTo>
                <a:lnTo>
                  <a:pt x="119206" y="31813"/>
                </a:lnTo>
                <a:lnTo>
                  <a:pt x="120345" y="24549"/>
                </a:lnTo>
                <a:lnTo>
                  <a:pt x="115595" y="18059"/>
                </a:lnTo>
                <a:lnTo>
                  <a:pt x="0" y="0"/>
                </a:lnTo>
                <a:close/>
              </a:path>
              <a:path w="120650" h="113029">
                <a:moveTo>
                  <a:pt x="119206" y="31813"/>
                </a:moveTo>
                <a:lnTo>
                  <a:pt x="39103" y="31813"/>
                </a:lnTo>
                <a:lnTo>
                  <a:pt x="111683" y="43154"/>
                </a:lnTo>
                <a:lnTo>
                  <a:pt x="118173" y="38404"/>
                </a:lnTo>
                <a:lnTo>
                  <a:pt x="119206" y="31813"/>
                </a:lnTo>
                <a:close/>
              </a:path>
            </a:pathLst>
          </a:custGeom>
          <a:solidFill>
            <a:srgbClr val="000000"/>
          </a:solidFill>
        </p:spPr>
        <p:txBody>
          <a:bodyPr wrap="square" lIns="0" tIns="0" rIns="0" bIns="0" rtlCol="0"/>
          <a:lstStyle/>
          <a:p>
            <a:endParaRPr/>
          </a:p>
        </p:txBody>
      </p:sp>
      <p:sp>
        <p:nvSpPr>
          <p:cNvPr id="141" name="object 141"/>
          <p:cNvSpPr/>
          <p:nvPr/>
        </p:nvSpPr>
        <p:spPr>
          <a:xfrm>
            <a:off x="3412375" y="2975961"/>
            <a:ext cx="2888665" cy="3649281"/>
          </a:xfrm>
          <a:prstGeom prst="rect">
            <a:avLst/>
          </a:prstGeom>
          <a:blipFill>
            <a:blip r:embed="rId48" cstate="print"/>
            <a:stretch>
              <a:fillRect/>
            </a:stretch>
          </a:blipFill>
        </p:spPr>
        <p:txBody>
          <a:bodyPr wrap="square" lIns="0" tIns="0" rIns="0" bIns="0" rtlCol="0"/>
          <a:lstStyle/>
          <a:p>
            <a:endParaRPr/>
          </a:p>
        </p:txBody>
      </p:sp>
      <p:sp>
        <p:nvSpPr>
          <p:cNvPr id="142" name="object 142"/>
          <p:cNvSpPr/>
          <p:nvPr/>
        </p:nvSpPr>
        <p:spPr>
          <a:xfrm>
            <a:off x="3574672" y="3121862"/>
            <a:ext cx="2673985" cy="3431540"/>
          </a:xfrm>
          <a:custGeom>
            <a:avLst/>
            <a:gdLst/>
            <a:ahLst/>
            <a:cxnLst/>
            <a:rect l="l" t="t" r="r" b="b"/>
            <a:pathLst>
              <a:path w="2673985" h="3431540">
                <a:moveTo>
                  <a:pt x="2673727" y="3431337"/>
                </a:moveTo>
                <a:lnTo>
                  <a:pt x="0" y="0"/>
                </a:lnTo>
              </a:path>
            </a:pathLst>
          </a:custGeom>
          <a:ln w="19049">
            <a:solidFill>
              <a:srgbClr val="000000"/>
            </a:solidFill>
          </a:ln>
        </p:spPr>
        <p:txBody>
          <a:bodyPr wrap="square" lIns="0" tIns="0" rIns="0" bIns="0" rtlCol="0"/>
          <a:lstStyle/>
          <a:p>
            <a:endParaRPr/>
          </a:p>
        </p:txBody>
      </p:sp>
      <p:sp>
        <p:nvSpPr>
          <p:cNvPr id="143" name="object 143"/>
          <p:cNvSpPr/>
          <p:nvPr/>
        </p:nvSpPr>
        <p:spPr>
          <a:xfrm>
            <a:off x="3559175" y="3101975"/>
            <a:ext cx="112395" cy="121285"/>
          </a:xfrm>
          <a:custGeom>
            <a:avLst/>
            <a:gdLst/>
            <a:ahLst/>
            <a:cxnLst/>
            <a:rect l="l" t="t" r="r" b="b"/>
            <a:pathLst>
              <a:path w="112395" h="121285">
                <a:moveTo>
                  <a:pt x="0" y="0"/>
                </a:moveTo>
                <a:lnTo>
                  <a:pt x="15608" y="115950"/>
                </a:lnTo>
                <a:lnTo>
                  <a:pt x="22009" y="120827"/>
                </a:lnTo>
                <a:lnTo>
                  <a:pt x="35915" y="118960"/>
                </a:lnTo>
                <a:lnTo>
                  <a:pt x="40792" y="112572"/>
                </a:lnTo>
                <a:lnTo>
                  <a:pt x="30987" y="39763"/>
                </a:lnTo>
                <a:lnTo>
                  <a:pt x="99327" y="39763"/>
                </a:lnTo>
                <a:lnTo>
                  <a:pt x="0" y="0"/>
                </a:lnTo>
                <a:close/>
              </a:path>
              <a:path w="112395" h="121285">
                <a:moveTo>
                  <a:pt x="99327" y="39763"/>
                </a:moveTo>
                <a:lnTo>
                  <a:pt x="30987" y="39763"/>
                </a:lnTo>
                <a:lnTo>
                  <a:pt x="99187" y="67068"/>
                </a:lnTo>
                <a:lnTo>
                  <a:pt x="106578" y="63906"/>
                </a:lnTo>
                <a:lnTo>
                  <a:pt x="111785" y="50876"/>
                </a:lnTo>
                <a:lnTo>
                  <a:pt x="108623" y="43484"/>
                </a:lnTo>
                <a:lnTo>
                  <a:pt x="99327" y="39763"/>
                </a:lnTo>
                <a:close/>
              </a:path>
            </a:pathLst>
          </a:custGeom>
          <a:solidFill>
            <a:srgbClr val="000000"/>
          </a:solidFill>
        </p:spPr>
        <p:txBody>
          <a:bodyPr wrap="square" lIns="0" tIns="0" rIns="0" bIns="0" rtlCol="0"/>
          <a:lstStyle/>
          <a:p>
            <a:endParaRPr/>
          </a:p>
        </p:txBody>
      </p:sp>
      <p:sp>
        <p:nvSpPr>
          <p:cNvPr id="144" name="object 144"/>
          <p:cNvSpPr/>
          <p:nvPr/>
        </p:nvSpPr>
        <p:spPr>
          <a:xfrm>
            <a:off x="2273528" y="3379124"/>
            <a:ext cx="4580318" cy="3217024"/>
          </a:xfrm>
          <a:prstGeom prst="rect">
            <a:avLst/>
          </a:prstGeom>
          <a:blipFill>
            <a:blip r:embed="rId49" cstate="print"/>
            <a:stretch>
              <a:fillRect/>
            </a:stretch>
          </a:blipFill>
        </p:spPr>
        <p:txBody>
          <a:bodyPr wrap="square" lIns="0" tIns="0" rIns="0" bIns="0" rtlCol="0"/>
          <a:lstStyle/>
          <a:p>
            <a:endParaRPr/>
          </a:p>
        </p:txBody>
      </p:sp>
      <p:sp>
        <p:nvSpPr>
          <p:cNvPr id="145" name="object 145"/>
          <p:cNvSpPr/>
          <p:nvPr/>
        </p:nvSpPr>
        <p:spPr>
          <a:xfrm>
            <a:off x="2325687" y="3519485"/>
            <a:ext cx="4361180" cy="3000375"/>
          </a:xfrm>
          <a:custGeom>
            <a:avLst/>
            <a:gdLst/>
            <a:ahLst/>
            <a:cxnLst/>
            <a:rect l="l" t="t" r="r" b="b"/>
            <a:pathLst>
              <a:path w="4361180" h="3000375">
                <a:moveTo>
                  <a:pt x="0" y="3000377"/>
                </a:moveTo>
                <a:lnTo>
                  <a:pt x="4360736" y="0"/>
                </a:lnTo>
              </a:path>
            </a:pathLst>
          </a:custGeom>
          <a:ln w="25399">
            <a:solidFill>
              <a:srgbClr val="000000"/>
            </a:solidFill>
          </a:ln>
        </p:spPr>
        <p:txBody>
          <a:bodyPr wrap="square" lIns="0" tIns="0" rIns="0" bIns="0" rtlCol="0"/>
          <a:lstStyle/>
          <a:p>
            <a:endParaRPr/>
          </a:p>
        </p:txBody>
      </p:sp>
      <p:sp>
        <p:nvSpPr>
          <p:cNvPr id="146" name="object 146"/>
          <p:cNvSpPr/>
          <p:nvPr/>
        </p:nvSpPr>
        <p:spPr>
          <a:xfrm>
            <a:off x="6585267" y="3505200"/>
            <a:ext cx="121920" cy="108585"/>
          </a:xfrm>
          <a:custGeom>
            <a:avLst/>
            <a:gdLst/>
            <a:ahLst/>
            <a:cxnLst/>
            <a:rect l="l" t="t" r="r" b="b"/>
            <a:pathLst>
              <a:path w="121920" h="108585">
                <a:moveTo>
                  <a:pt x="108463" y="28575"/>
                </a:moveTo>
                <a:lnTo>
                  <a:pt x="80391" y="28575"/>
                </a:lnTo>
                <a:lnTo>
                  <a:pt x="49098" y="95034"/>
                </a:lnTo>
                <a:lnTo>
                  <a:pt x="51816" y="102603"/>
                </a:lnTo>
                <a:lnTo>
                  <a:pt x="64516" y="108585"/>
                </a:lnTo>
                <a:lnTo>
                  <a:pt x="72072" y="105854"/>
                </a:lnTo>
                <a:lnTo>
                  <a:pt x="108463" y="28575"/>
                </a:lnTo>
                <a:close/>
              </a:path>
              <a:path w="121920" h="108585">
                <a:moveTo>
                  <a:pt x="121920" y="0"/>
                </a:moveTo>
                <a:lnTo>
                  <a:pt x="5245" y="8724"/>
                </a:lnTo>
                <a:lnTo>
                  <a:pt x="0" y="14808"/>
                </a:lnTo>
                <a:lnTo>
                  <a:pt x="1041" y="28803"/>
                </a:lnTo>
                <a:lnTo>
                  <a:pt x="7137" y="34048"/>
                </a:lnTo>
                <a:lnTo>
                  <a:pt x="80391" y="28575"/>
                </a:lnTo>
                <a:lnTo>
                  <a:pt x="108463" y="28575"/>
                </a:lnTo>
                <a:lnTo>
                  <a:pt x="121920" y="0"/>
                </a:lnTo>
                <a:close/>
              </a:path>
            </a:pathLst>
          </a:custGeom>
          <a:solidFill>
            <a:srgbClr val="000000"/>
          </a:solidFill>
        </p:spPr>
        <p:txBody>
          <a:bodyPr wrap="square" lIns="0" tIns="0" rIns="0" bIns="0" rtlCol="0"/>
          <a:lstStyle/>
          <a:p>
            <a:endParaRPr/>
          </a:p>
        </p:txBody>
      </p:sp>
      <p:sp>
        <p:nvSpPr>
          <p:cNvPr id="147" name="object 147"/>
          <p:cNvSpPr/>
          <p:nvPr/>
        </p:nvSpPr>
        <p:spPr>
          <a:xfrm>
            <a:off x="2273528" y="3433156"/>
            <a:ext cx="2011680" cy="3079864"/>
          </a:xfrm>
          <a:prstGeom prst="rect">
            <a:avLst/>
          </a:prstGeom>
          <a:blipFill>
            <a:blip r:embed="rId50" cstate="print"/>
            <a:stretch>
              <a:fillRect/>
            </a:stretch>
          </a:blipFill>
        </p:spPr>
        <p:txBody>
          <a:bodyPr wrap="square" lIns="0" tIns="0" rIns="0" bIns="0" rtlCol="0"/>
          <a:lstStyle/>
          <a:p>
            <a:endParaRPr/>
          </a:p>
        </p:txBody>
      </p:sp>
      <p:sp>
        <p:nvSpPr>
          <p:cNvPr id="148" name="object 148"/>
          <p:cNvSpPr/>
          <p:nvPr/>
        </p:nvSpPr>
        <p:spPr>
          <a:xfrm>
            <a:off x="2332037" y="3580532"/>
            <a:ext cx="1791970" cy="2858770"/>
          </a:xfrm>
          <a:custGeom>
            <a:avLst/>
            <a:gdLst/>
            <a:ahLst/>
            <a:cxnLst/>
            <a:rect l="l" t="t" r="r" b="b"/>
            <a:pathLst>
              <a:path w="1791970" h="2858770">
                <a:moveTo>
                  <a:pt x="0" y="2858367"/>
                </a:moveTo>
                <a:lnTo>
                  <a:pt x="1791598" y="0"/>
                </a:lnTo>
              </a:path>
            </a:pathLst>
          </a:custGeom>
          <a:ln w="25399">
            <a:solidFill>
              <a:srgbClr val="000000"/>
            </a:solidFill>
          </a:ln>
        </p:spPr>
        <p:txBody>
          <a:bodyPr wrap="square" lIns="0" tIns="0" rIns="0" bIns="0" rtlCol="0"/>
          <a:lstStyle/>
          <a:p>
            <a:endParaRPr/>
          </a:p>
        </p:txBody>
      </p:sp>
      <p:sp>
        <p:nvSpPr>
          <p:cNvPr id="149" name="object 149"/>
          <p:cNvSpPr/>
          <p:nvPr/>
        </p:nvSpPr>
        <p:spPr>
          <a:xfrm>
            <a:off x="4031005" y="3559175"/>
            <a:ext cx="106045" cy="122555"/>
          </a:xfrm>
          <a:custGeom>
            <a:avLst/>
            <a:gdLst/>
            <a:ahLst/>
            <a:cxnLst/>
            <a:rect l="l" t="t" r="r" b="b"/>
            <a:pathLst>
              <a:path w="106045" h="122554">
                <a:moveTo>
                  <a:pt x="104660" y="42710"/>
                </a:moveTo>
                <a:lnTo>
                  <a:pt x="79248" y="42710"/>
                </a:lnTo>
                <a:lnTo>
                  <a:pt x="76911" y="116141"/>
                </a:lnTo>
                <a:lnTo>
                  <a:pt x="82410" y="121996"/>
                </a:lnTo>
                <a:lnTo>
                  <a:pt x="96431" y="122440"/>
                </a:lnTo>
                <a:lnTo>
                  <a:pt x="102298" y="116941"/>
                </a:lnTo>
                <a:lnTo>
                  <a:pt x="104660" y="42710"/>
                </a:lnTo>
                <a:close/>
              </a:path>
              <a:path w="106045" h="122554">
                <a:moveTo>
                  <a:pt x="106019" y="0"/>
                </a:moveTo>
                <a:lnTo>
                  <a:pt x="2387" y="54317"/>
                </a:lnTo>
                <a:lnTo>
                  <a:pt x="0" y="62001"/>
                </a:lnTo>
                <a:lnTo>
                  <a:pt x="6515" y="74422"/>
                </a:lnTo>
                <a:lnTo>
                  <a:pt x="14185" y="76822"/>
                </a:lnTo>
                <a:lnTo>
                  <a:pt x="79248" y="42710"/>
                </a:lnTo>
                <a:lnTo>
                  <a:pt x="104660" y="42710"/>
                </a:lnTo>
                <a:lnTo>
                  <a:pt x="106019" y="0"/>
                </a:lnTo>
                <a:close/>
              </a:path>
            </a:pathLst>
          </a:custGeom>
          <a:solidFill>
            <a:srgbClr val="000000"/>
          </a:solidFill>
        </p:spPr>
        <p:txBody>
          <a:bodyPr wrap="square" lIns="0" tIns="0" rIns="0" bIns="0" rtlCol="0"/>
          <a:lstStyle/>
          <a:p>
            <a:endParaRPr/>
          </a:p>
        </p:txBody>
      </p:sp>
      <p:sp>
        <p:nvSpPr>
          <p:cNvPr id="150" name="object 150"/>
          <p:cNvSpPr/>
          <p:nvPr/>
        </p:nvSpPr>
        <p:spPr>
          <a:xfrm>
            <a:off x="2231961" y="3453933"/>
            <a:ext cx="353291" cy="3133902"/>
          </a:xfrm>
          <a:prstGeom prst="rect">
            <a:avLst/>
          </a:prstGeom>
          <a:blipFill>
            <a:blip r:embed="rId51" cstate="print"/>
            <a:stretch>
              <a:fillRect/>
            </a:stretch>
          </a:blipFill>
        </p:spPr>
        <p:txBody>
          <a:bodyPr wrap="square" lIns="0" tIns="0" rIns="0" bIns="0" rtlCol="0"/>
          <a:lstStyle/>
          <a:p>
            <a:endParaRPr/>
          </a:p>
        </p:txBody>
      </p:sp>
      <p:sp>
        <p:nvSpPr>
          <p:cNvPr id="151" name="object 151"/>
          <p:cNvSpPr/>
          <p:nvPr/>
        </p:nvSpPr>
        <p:spPr>
          <a:xfrm>
            <a:off x="2292350" y="3606575"/>
            <a:ext cx="145415" cy="2913380"/>
          </a:xfrm>
          <a:custGeom>
            <a:avLst/>
            <a:gdLst/>
            <a:ahLst/>
            <a:cxnLst/>
            <a:rect l="l" t="t" r="r" b="b"/>
            <a:pathLst>
              <a:path w="145414" h="2913379">
                <a:moveTo>
                  <a:pt x="0" y="2913287"/>
                </a:moveTo>
                <a:lnTo>
                  <a:pt x="144798" y="0"/>
                </a:lnTo>
              </a:path>
            </a:pathLst>
          </a:custGeom>
          <a:ln w="25399">
            <a:solidFill>
              <a:srgbClr val="000000"/>
            </a:solidFill>
          </a:ln>
        </p:spPr>
        <p:txBody>
          <a:bodyPr wrap="square" lIns="0" tIns="0" rIns="0" bIns="0" rtlCol="0"/>
          <a:lstStyle/>
          <a:p>
            <a:endParaRPr/>
          </a:p>
        </p:txBody>
      </p:sp>
      <p:sp>
        <p:nvSpPr>
          <p:cNvPr id="152" name="object 152"/>
          <p:cNvSpPr/>
          <p:nvPr/>
        </p:nvSpPr>
        <p:spPr>
          <a:xfrm>
            <a:off x="2374506" y="3581400"/>
            <a:ext cx="118110" cy="118110"/>
          </a:xfrm>
          <a:custGeom>
            <a:avLst/>
            <a:gdLst/>
            <a:ahLst/>
            <a:cxnLst/>
            <a:rect l="l" t="t" r="r" b="b"/>
            <a:pathLst>
              <a:path w="118110" h="118110">
                <a:moveTo>
                  <a:pt x="89997" y="50342"/>
                </a:moveTo>
                <a:lnTo>
                  <a:pt x="61391" y="50342"/>
                </a:lnTo>
                <a:lnTo>
                  <a:pt x="95211" y="115557"/>
                </a:lnTo>
                <a:lnTo>
                  <a:pt x="102869" y="117995"/>
                </a:lnTo>
                <a:lnTo>
                  <a:pt x="115328" y="111531"/>
                </a:lnTo>
                <a:lnTo>
                  <a:pt x="117754" y="103873"/>
                </a:lnTo>
                <a:lnTo>
                  <a:pt x="89997" y="50342"/>
                </a:lnTo>
                <a:close/>
              </a:path>
              <a:path w="118110" h="118110">
                <a:moveTo>
                  <a:pt x="63893" y="0"/>
                </a:moveTo>
                <a:lnTo>
                  <a:pt x="0" y="98018"/>
                </a:lnTo>
                <a:lnTo>
                  <a:pt x="1650" y="105879"/>
                </a:lnTo>
                <a:lnTo>
                  <a:pt x="13398" y="113550"/>
                </a:lnTo>
                <a:lnTo>
                  <a:pt x="21272" y="111887"/>
                </a:lnTo>
                <a:lnTo>
                  <a:pt x="61391" y="50342"/>
                </a:lnTo>
                <a:lnTo>
                  <a:pt x="89997" y="50342"/>
                </a:lnTo>
                <a:lnTo>
                  <a:pt x="63893" y="0"/>
                </a:lnTo>
                <a:close/>
              </a:path>
            </a:pathLst>
          </a:custGeom>
          <a:solidFill>
            <a:srgbClr val="000000"/>
          </a:solidFill>
        </p:spPr>
        <p:txBody>
          <a:bodyPr wrap="square" lIns="0" tIns="0" rIns="0" bIns="0" rtlCol="0"/>
          <a:lstStyle/>
          <a:p>
            <a:endParaRPr/>
          </a:p>
        </p:txBody>
      </p:sp>
      <p:sp>
        <p:nvSpPr>
          <p:cNvPr id="153" name="object 153"/>
          <p:cNvSpPr/>
          <p:nvPr/>
        </p:nvSpPr>
        <p:spPr>
          <a:xfrm>
            <a:off x="2248598" y="2975957"/>
            <a:ext cx="1350822" cy="3645128"/>
          </a:xfrm>
          <a:prstGeom prst="rect">
            <a:avLst/>
          </a:prstGeom>
          <a:blipFill>
            <a:blip r:embed="rId52" cstate="print"/>
            <a:stretch>
              <a:fillRect/>
            </a:stretch>
          </a:blipFill>
        </p:spPr>
        <p:txBody>
          <a:bodyPr wrap="square" lIns="0" tIns="0" rIns="0" bIns="0" rtlCol="0"/>
          <a:lstStyle/>
          <a:p>
            <a:endParaRPr/>
          </a:p>
        </p:txBody>
      </p:sp>
      <p:sp>
        <p:nvSpPr>
          <p:cNvPr id="154" name="object 154"/>
          <p:cNvSpPr/>
          <p:nvPr/>
        </p:nvSpPr>
        <p:spPr>
          <a:xfrm>
            <a:off x="2308225" y="3125902"/>
            <a:ext cx="1135380" cy="3427729"/>
          </a:xfrm>
          <a:custGeom>
            <a:avLst/>
            <a:gdLst/>
            <a:ahLst/>
            <a:cxnLst/>
            <a:rect l="l" t="t" r="r" b="b"/>
            <a:pathLst>
              <a:path w="1135379" h="3427729">
                <a:moveTo>
                  <a:pt x="0" y="3427297"/>
                </a:moveTo>
                <a:lnTo>
                  <a:pt x="1135079" y="0"/>
                </a:lnTo>
              </a:path>
            </a:pathLst>
          </a:custGeom>
          <a:ln w="25399">
            <a:solidFill>
              <a:srgbClr val="000000"/>
            </a:solidFill>
          </a:ln>
        </p:spPr>
        <p:txBody>
          <a:bodyPr wrap="square" lIns="0" tIns="0" rIns="0" bIns="0" rtlCol="0"/>
          <a:lstStyle/>
          <a:p>
            <a:endParaRPr/>
          </a:p>
        </p:txBody>
      </p:sp>
      <p:sp>
        <p:nvSpPr>
          <p:cNvPr id="155" name="object 155"/>
          <p:cNvSpPr/>
          <p:nvPr/>
        </p:nvSpPr>
        <p:spPr>
          <a:xfrm>
            <a:off x="3362985" y="3101975"/>
            <a:ext cx="113030" cy="124460"/>
          </a:xfrm>
          <a:custGeom>
            <a:avLst/>
            <a:gdLst/>
            <a:ahLst/>
            <a:cxnLst/>
            <a:rect l="l" t="t" r="r" b="b"/>
            <a:pathLst>
              <a:path w="113029" h="124460">
                <a:moveTo>
                  <a:pt x="98352" y="47853"/>
                </a:moveTo>
                <a:lnTo>
                  <a:pt x="72389" y="47853"/>
                </a:lnTo>
                <a:lnTo>
                  <a:pt x="87579" y="119722"/>
                </a:lnTo>
                <a:lnTo>
                  <a:pt x="94310" y="124117"/>
                </a:lnTo>
                <a:lnTo>
                  <a:pt x="108038" y="121208"/>
                </a:lnTo>
                <a:lnTo>
                  <a:pt x="112433" y="114477"/>
                </a:lnTo>
                <a:lnTo>
                  <a:pt x="98352" y="47853"/>
                </a:lnTo>
                <a:close/>
              </a:path>
              <a:path w="113029" h="124460">
                <a:moveTo>
                  <a:pt x="88239" y="0"/>
                </a:moveTo>
                <a:lnTo>
                  <a:pt x="495" y="77406"/>
                </a:lnTo>
                <a:lnTo>
                  <a:pt x="0" y="85432"/>
                </a:lnTo>
                <a:lnTo>
                  <a:pt x="9283" y="95948"/>
                </a:lnTo>
                <a:lnTo>
                  <a:pt x="17310" y="96456"/>
                </a:lnTo>
                <a:lnTo>
                  <a:pt x="72389" y="47853"/>
                </a:lnTo>
                <a:lnTo>
                  <a:pt x="98352" y="47853"/>
                </a:lnTo>
                <a:lnTo>
                  <a:pt x="88239" y="0"/>
                </a:lnTo>
                <a:close/>
              </a:path>
            </a:pathLst>
          </a:custGeom>
          <a:solidFill>
            <a:srgbClr val="000000"/>
          </a:solidFill>
        </p:spPr>
        <p:txBody>
          <a:bodyPr wrap="square" lIns="0" tIns="0" rIns="0" bIns="0" rtlCol="0"/>
          <a:lstStyle/>
          <a:p>
            <a:endParaRPr/>
          </a:p>
        </p:txBody>
      </p:sp>
      <p:sp>
        <p:nvSpPr>
          <p:cNvPr id="156" name="object 156"/>
          <p:cNvSpPr/>
          <p:nvPr/>
        </p:nvSpPr>
        <p:spPr>
          <a:xfrm>
            <a:off x="2186241" y="6504709"/>
            <a:ext cx="253537" cy="253537"/>
          </a:xfrm>
          <a:prstGeom prst="rect">
            <a:avLst/>
          </a:prstGeom>
          <a:blipFill>
            <a:blip r:embed="rId53" cstate="print"/>
            <a:stretch>
              <a:fillRect/>
            </a:stretch>
          </a:blipFill>
        </p:spPr>
        <p:txBody>
          <a:bodyPr wrap="square" lIns="0" tIns="0" rIns="0" bIns="0" rtlCol="0"/>
          <a:lstStyle/>
          <a:p>
            <a:endParaRPr/>
          </a:p>
        </p:txBody>
      </p:sp>
      <p:sp>
        <p:nvSpPr>
          <p:cNvPr id="157" name="object 157"/>
          <p:cNvSpPr/>
          <p:nvPr/>
        </p:nvSpPr>
        <p:spPr>
          <a:xfrm>
            <a:off x="2230437" y="6529387"/>
            <a:ext cx="161924" cy="161924"/>
          </a:xfrm>
          <a:prstGeom prst="rect">
            <a:avLst/>
          </a:prstGeom>
          <a:blipFill>
            <a:blip r:embed="rId54" cstate="print"/>
            <a:stretch>
              <a:fillRect/>
            </a:stretch>
          </a:blipFill>
        </p:spPr>
        <p:txBody>
          <a:bodyPr wrap="square" lIns="0" tIns="0" rIns="0" bIns="0" rtlCol="0"/>
          <a:lstStyle/>
          <a:p>
            <a:endParaRPr/>
          </a:p>
        </p:txBody>
      </p:sp>
      <p:sp>
        <p:nvSpPr>
          <p:cNvPr id="158" name="object 158"/>
          <p:cNvSpPr txBox="1">
            <a:spLocks noGrp="1"/>
          </p:cNvSpPr>
          <p:nvPr>
            <p:ph type="title"/>
          </p:nvPr>
        </p:nvSpPr>
        <p:spPr>
          <a:prstGeom prst="rect">
            <a:avLst/>
          </a:prstGeom>
        </p:spPr>
        <p:txBody>
          <a:bodyPr vert="horz" wrap="square" lIns="0" tIns="162559" rIns="0" bIns="0" rtlCol="0">
            <a:spAutoFit/>
          </a:bodyPr>
          <a:lstStyle/>
          <a:p>
            <a:pPr marL="375285">
              <a:lnSpc>
                <a:spcPct val="100000"/>
              </a:lnSpc>
            </a:pPr>
            <a:r>
              <a:rPr sz="2800" dirty="0">
                <a:solidFill>
                  <a:srgbClr val="000090"/>
                </a:solidFill>
              </a:rPr>
              <a:t>Learned Probabilistic Horn Clause</a:t>
            </a:r>
            <a:r>
              <a:rPr sz="2800" spc="-100" dirty="0">
                <a:solidFill>
                  <a:srgbClr val="000090"/>
                </a:solidFill>
              </a:rPr>
              <a:t> </a:t>
            </a:r>
            <a:r>
              <a:rPr sz="2800" dirty="0">
                <a:solidFill>
                  <a:srgbClr val="000090"/>
                </a:solidFill>
              </a:rPr>
              <a:t>Rules</a:t>
            </a:r>
            <a:endParaRPr sz="2800"/>
          </a:p>
        </p:txBody>
      </p:sp>
      <p:sp>
        <p:nvSpPr>
          <p:cNvPr id="160" name="Footer Placeholder 159"/>
          <p:cNvSpPr>
            <a:spLocks noGrp="1"/>
          </p:cNvSpPr>
          <p:nvPr>
            <p:ph type="ftr" sz="quarter" idx="11"/>
          </p:nvPr>
        </p:nvSpPr>
        <p:spPr/>
        <p:txBody>
          <a:bodyPr/>
          <a:lstStyle/>
          <a:p>
            <a:r>
              <a:rPr lang="en-US" smtClean="0"/>
              <a:t>University at Buffalo</a:t>
            </a:r>
            <a:endParaRPr lang="en-US"/>
          </a:p>
        </p:txBody>
      </p:sp>
      <p:sp>
        <p:nvSpPr>
          <p:cNvPr id="159" name="object 159"/>
          <p:cNvSpPr txBox="1"/>
          <p:nvPr/>
        </p:nvSpPr>
        <p:spPr>
          <a:xfrm>
            <a:off x="1219200" y="1524000"/>
            <a:ext cx="7696200" cy="370205"/>
          </a:xfrm>
          <a:prstGeom prst="rect">
            <a:avLst/>
          </a:prstGeom>
          <a:ln w="57149">
            <a:solidFill>
              <a:srgbClr val="0433FF"/>
            </a:solidFill>
          </a:ln>
        </p:spPr>
        <p:txBody>
          <a:bodyPr vert="horz" wrap="square" lIns="0" tIns="17145" rIns="0" bIns="0" rtlCol="0">
            <a:spAutoFit/>
          </a:bodyPr>
          <a:lstStyle/>
          <a:p>
            <a:pPr marL="126364">
              <a:lnSpc>
                <a:spcPct val="100000"/>
              </a:lnSpc>
              <a:spcBef>
                <a:spcPts val="135"/>
              </a:spcBef>
            </a:pPr>
            <a:r>
              <a:rPr sz="1800" dirty="0">
                <a:latin typeface="Arial"/>
                <a:cs typeface="Arial"/>
              </a:rPr>
              <a:t>0.93  playsSport(?x,?y) </a:t>
            </a:r>
            <a:r>
              <a:rPr sz="1800" spc="-885" dirty="0">
                <a:latin typeface="Wingdings"/>
                <a:cs typeface="Wingdings"/>
              </a:rPr>
              <a:t></a:t>
            </a:r>
            <a:r>
              <a:rPr sz="1800" spc="30" dirty="0">
                <a:latin typeface="Times New Roman"/>
                <a:cs typeface="Times New Roman"/>
              </a:rPr>
              <a:t> </a:t>
            </a:r>
            <a:r>
              <a:rPr sz="1800" spc="-10" dirty="0">
                <a:latin typeface="Arial"/>
                <a:cs typeface="Arial"/>
              </a:rPr>
              <a:t>playsForTeam(?x,?z),</a:t>
            </a:r>
            <a:r>
              <a:rPr sz="1800" spc="-85" dirty="0">
                <a:latin typeface="Arial"/>
                <a:cs typeface="Arial"/>
              </a:rPr>
              <a:t> </a:t>
            </a:r>
            <a:r>
              <a:rPr sz="1800" dirty="0">
                <a:latin typeface="Arial"/>
                <a:cs typeface="Arial"/>
              </a:rPr>
              <a:t>teamPlaysSport(?z,?y)</a:t>
            </a:r>
            <a:endParaRPr sz="1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21739" y="2773997"/>
            <a:ext cx="6481445" cy="1102995"/>
          </a:xfrm>
          <a:prstGeom prst="rect">
            <a:avLst/>
          </a:prstGeom>
        </p:spPr>
        <p:txBody>
          <a:bodyPr vert="horz" wrap="square" lIns="0" tIns="0" rIns="0" bIns="0" rtlCol="0">
            <a:spAutoFit/>
          </a:bodyPr>
          <a:lstStyle/>
          <a:p>
            <a:pPr marL="12700">
              <a:lnSpc>
                <a:spcPts val="4310"/>
              </a:lnSpc>
            </a:pPr>
            <a:r>
              <a:rPr sz="3600" dirty="0">
                <a:solidFill>
                  <a:srgbClr val="000090"/>
                </a:solidFill>
                <a:latin typeface="Arial"/>
                <a:cs typeface="Arial"/>
              </a:rPr>
              <a:t>Key </a:t>
            </a:r>
            <a:r>
              <a:rPr sz="3600" spc="-5" dirty="0">
                <a:solidFill>
                  <a:srgbClr val="000090"/>
                </a:solidFill>
                <a:latin typeface="Arial"/>
                <a:cs typeface="Arial"/>
              </a:rPr>
              <a:t>Idea</a:t>
            </a:r>
            <a:r>
              <a:rPr sz="3600" spc="-90" dirty="0">
                <a:solidFill>
                  <a:srgbClr val="000090"/>
                </a:solidFill>
                <a:latin typeface="Arial"/>
                <a:cs typeface="Arial"/>
              </a:rPr>
              <a:t> </a:t>
            </a:r>
            <a:r>
              <a:rPr sz="3600" dirty="0">
                <a:solidFill>
                  <a:srgbClr val="000090"/>
                </a:solidFill>
                <a:latin typeface="Arial"/>
                <a:cs typeface="Arial"/>
              </a:rPr>
              <a:t>3:</a:t>
            </a:r>
            <a:endParaRPr sz="3600">
              <a:latin typeface="Arial"/>
              <a:cs typeface="Arial"/>
            </a:endParaRPr>
          </a:p>
          <a:p>
            <a:pPr marL="393700">
              <a:lnSpc>
                <a:spcPts val="4310"/>
              </a:lnSpc>
            </a:pPr>
            <a:r>
              <a:rPr sz="3600" spc="-5" dirty="0">
                <a:solidFill>
                  <a:srgbClr val="000090"/>
                </a:solidFill>
                <a:latin typeface="Arial"/>
                <a:cs typeface="Arial"/>
              </a:rPr>
              <a:t>Automatically extend</a:t>
            </a:r>
            <a:r>
              <a:rPr sz="3600" spc="15" dirty="0">
                <a:solidFill>
                  <a:srgbClr val="000090"/>
                </a:solidFill>
                <a:latin typeface="Arial"/>
                <a:cs typeface="Arial"/>
              </a:rPr>
              <a:t> </a:t>
            </a:r>
            <a:r>
              <a:rPr sz="3600" spc="-5" dirty="0">
                <a:solidFill>
                  <a:srgbClr val="000090"/>
                </a:solidFill>
                <a:latin typeface="Arial"/>
                <a:cs typeface="Arial"/>
              </a:rPr>
              <a:t>ontology</a:t>
            </a:r>
            <a:endParaRPr sz="3600">
              <a:latin typeface="Arial"/>
              <a:cs typeface="Arial"/>
            </a:endParaRPr>
          </a:p>
        </p:txBody>
      </p:sp>
      <p:sp>
        <p:nvSpPr>
          <p:cNvPr id="3" name="Footer Placeholder 2"/>
          <p:cNvSpPr>
            <a:spLocks noGrp="1"/>
          </p:cNvSpPr>
          <p:nvPr>
            <p:ph type="ftr" sz="quarter" idx="11"/>
          </p:nvPr>
        </p:nvSpPr>
        <p:spPr/>
        <p:txBody>
          <a:bodyPr/>
          <a:lstStyle/>
          <a:p>
            <a:r>
              <a:rPr lang="en-US" smtClean="0"/>
              <a:t>University at Buffalo</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0" rIns="0" bIns="0" rtlCol="0">
            <a:spAutoFit/>
          </a:bodyPr>
          <a:lstStyle/>
          <a:p>
            <a:pPr marL="451484">
              <a:lnSpc>
                <a:spcPct val="100000"/>
              </a:lnSpc>
            </a:pPr>
            <a:r>
              <a:rPr sz="3600" spc="-5" dirty="0">
                <a:solidFill>
                  <a:srgbClr val="000090"/>
                </a:solidFill>
              </a:rPr>
              <a:t>Ontology Extension</a:t>
            </a:r>
            <a:r>
              <a:rPr sz="3600" spc="-30" dirty="0">
                <a:solidFill>
                  <a:srgbClr val="000090"/>
                </a:solidFill>
              </a:rPr>
              <a:t> </a:t>
            </a:r>
            <a:r>
              <a:rPr sz="3600" dirty="0">
                <a:solidFill>
                  <a:srgbClr val="000090"/>
                </a:solidFill>
              </a:rPr>
              <a:t>(1)</a:t>
            </a:r>
            <a:endParaRPr sz="3600"/>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993139" y="1722120"/>
            <a:ext cx="7820025" cy="3433445"/>
          </a:xfrm>
          <a:prstGeom prst="rect">
            <a:avLst/>
          </a:prstGeom>
        </p:spPr>
        <p:txBody>
          <a:bodyPr vert="horz" wrap="square" lIns="0" tIns="0" rIns="0" bIns="0" rtlCol="0">
            <a:spAutoFit/>
          </a:bodyPr>
          <a:lstStyle/>
          <a:p>
            <a:pPr marL="12700">
              <a:lnSpc>
                <a:spcPct val="100000"/>
              </a:lnSpc>
            </a:pPr>
            <a:r>
              <a:rPr sz="2800" dirty="0">
                <a:latin typeface="Arial"/>
                <a:cs typeface="Arial"/>
              </a:rPr>
              <a:t>Goal:</a:t>
            </a:r>
            <a:endParaRPr sz="2800">
              <a:latin typeface="Arial"/>
              <a:cs typeface="Arial"/>
            </a:endParaRPr>
          </a:p>
          <a:p>
            <a:pPr marL="352425" indent="-339725">
              <a:lnSpc>
                <a:spcPct val="100000"/>
              </a:lnSpc>
              <a:spcBef>
                <a:spcPts val="640"/>
              </a:spcBef>
              <a:buChar char="•"/>
              <a:tabLst>
                <a:tab pos="351790" algn="l"/>
                <a:tab pos="352425" algn="l"/>
              </a:tabLst>
            </a:pPr>
            <a:r>
              <a:rPr sz="2800" dirty="0">
                <a:latin typeface="Arial"/>
                <a:cs typeface="Arial"/>
              </a:rPr>
              <a:t>Add new relations to</a:t>
            </a:r>
            <a:r>
              <a:rPr sz="2800" spc="-100" dirty="0">
                <a:latin typeface="Arial"/>
                <a:cs typeface="Arial"/>
              </a:rPr>
              <a:t> </a:t>
            </a:r>
            <a:r>
              <a:rPr sz="2800" dirty="0">
                <a:latin typeface="Arial"/>
                <a:cs typeface="Arial"/>
              </a:rPr>
              <a:t>ontology</a:t>
            </a:r>
            <a:endParaRPr sz="2800">
              <a:latin typeface="Arial"/>
              <a:cs typeface="Arial"/>
            </a:endParaRPr>
          </a:p>
          <a:p>
            <a:pPr>
              <a:lnSpc>
                <a:spcPct val="100000"/>
              </a:lnSpc>
              <a:spcBef>
                <a:spcPts val="25"/>
              </a:spcBef>
              <a:buFont typeface="Arial"/>
              <a:buChar char="•"/>
            </a:pPr>
            <a:endParaRPr sz="4100">
              <a:latin typeface="Times New Roman"/>
              <a:cs typeface="Times New Roman"/>
            </a:endParaRPr>
          </a:p>
          <a:p>
            <a:pPr marL="12700">
              <a:lnSpc>
                <a:spcPct val="100000"/>
              </a:lnSpc>
            </a:pPr>
            <a:r>
              <a:rPr sz="2800" dirty="0">
                <a:latin typeface="Arial"/>
                <a:cs typeface="Arial"/>
              </a:rPr>
              <a:t>Approach:</a:t>
            </a:r>
            <a:endParaRPr sz="2800">
              <a:latin typeface="Arial"/>
              <a:cs typeface="Arial"/>
            </a:endParaRPr>
          </a:p>
          <a:p>
            <a:pPr marL="352425" indent="-339725">
              <a:lnSpc>
                <a:spcPct val="100000"/>
              </a:lnSpc>
              <a:spcBef>
                <a:spcPts val="740"/>
              </a:spcBef>
              <a:buChar char="•"/>
              <a:tabLst>
                <a:tab pos="351790" algn="l"/>
                <a:tab pos="352425" algn="l"/>
              </a:tabLst>
            </a:pPr>
            <a:r>
              <a:rPr sz="2800" spc="-5" dirty="0">
                <a:latin typeface="Arial"/>
                <a:cs typeface="Arial"/>
              </a:rPr>
              <a:t>For </a:t>
            </a:r>
            <a:r>
              <a:rPr sz="2800" dirty="0">
                <a:latin typeface="Arial"/>
                <a:cs typeface="Arial"/>
              </a:rPr>
              <a:t>each pair of categories C1,</a:t>
            </a:r>
            <a:r>
              <a:rPr sz="2800" spc="-105" dirty="0">
                <a:latin typeface="Arial"/>
                <a:cs typeface="Arial"/>
              </a:rPr>
              <a:t> </a:t>
            </a:r>
            <a:r>
              <a:rPr sz="2800" dirty="0">
                <a:latin typeface="Arial"/>
                <a:cs typeface="Arial"/>
              </a:rPr>
              <a:t>C2,</a:t>
            </a:r>
            <a:endParaRPr sz="2800">
              <a:latin typeface="Arial"/>
              <a:cs typeface="Arial"/>
            </a:endParaRPr>
          </a:p>
          <a:p>
            <a:pPr marL="800100" marR="5080" lvl="1" indent="-330200">
              <a:lnSpc>
                <a:spcPts val="3300"/>
              </a:lnSpc>
              <a:spcBef>
                <a:spcPts val="900"/>
              </a:spcBef>
              <a:buChar char="•"/>
              <a:tabLst>
                <a:tab pos="808990" algn="l"/>
                <a:tab pos="809625" algn="l"/>
              </a:tabLst>
            </a:pPr>
            <a:r>
              <a:rPr sz="2800" dirty="0">
                <a:latin typeface="Arial"/>
                <a:cs typeface="Arial"/>
              </a:rPr>
              <a:t>co-cluster pairs of known instances, and</a:t>
            </a:r>
            <a:r>
              <a:rPr sz="2800" spc="-114" dirty="0">
                <a:latin typeface="Arial"/>
                <a:cs typeface="Arial"/>
              </a:rPr>
              <a:t> </a:t>
            </a:r>
            <a:r>
              <a:rPr sz="2800" dirty="0">
                <a:latin typeface="Arial"/>
                <a:cs typeface="Arial"/>
              </a:rPr>
              <a:t>text  contexts that connect</a:t>
            </a:r>
            <a:r>
              <a:rPr sz="2800" spc="-110" dirty="0">
                <a:latin typeface="Arial"/>
                <a:cs typeface="Arial"/>
              </a:rPr>
              <a:t> </a:t>
            </a:r>
            <a:r>
              <a:rPr sz="2800" dirty="0">
                <a:latin typeface="Arial"/>
                <a:cs typeface="Arial"/>
              </a:rPr>
              <a:t>them</a:t>
            </a:r>
            <a:endParaRPr sz="2800">
              <a:latin typeface="Arial"/>
              <a:cs typeface="Arial"/>
            </a:endParaRPr>
          </a:p>
        </p:txBody>
      </p:sp>
      <p:sp>
        <p:nvSpPr>
          <p:cNvPr id="4" name="object 4"/>
          <p:cNvSpPr txBox="1"/>
          <p:nvPr/>
        </p:nvSpPr>
        <p:spPr>
          <a:xfrm>
            <a:off x="6314592" y="1037399"/>
            <a:ext cx="3189605" cy="285115"/>
          </a:xfrm>
          <a:prstGeom prst="rect">
            <a:avLst/>
          </a:prstGeom>
        </p:spPr>
        <p:txBody>
          <a:bodyPr vert="horz" wrap="square" lIns="0" tIns="0" rIns="0" bIns="0" rtlCol="0">
            <a:spAutoFit/>
          </a:bodyPr>
          <a:lstStyle/>
          <a:p>
            <a:pPr marL="12700">
              <a:lnSpc>
                <a:spcPct val="100000"/>
              </a:lnSpc>
            </a:pPr>
            <a:r>
              <a:rPr sz="1800" dirty="0">
                <a:latin typeface="Arial"/>
                <a:cs typeface="Arial"/>
              </a:rPr>
              <a:t>[Mohamed et al., </a:t>
            </a:r>
            <a:r>
              <a:rPr sz="1800" i="1" dirty="0">
                <a:latin typeface="Arial"/>
                <a:cs typeface="Arial"/>
              </a:rPr>
              <a:t>EMNLP</a:t>
            </a:r>
            <a:r>
              <a:rPr sz="1800" i="1" spc="-180" dirty="0">
                <a:latin typeface="Arial"/>
                <a:cs typeface="Arial"/>
              </a:rPr>
              <a:t> </a:t>
            </a:r>
            <a:r>
              <a:rPr sz="1800" spc="-30" dirty="0">
                <a:latin typeface="Arial"/>
                <a:cs typeface="Arial"/>
              </a:rPr>
              <a:t>2011]</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27099" y="1670099"/>
          <a:ext cx="8991603" cy="5411790"/>
        </p:xfrm>
        <a:graphic>
          <a:graphicData uri="http://schemas.openxmlformats.org/drawingml/2006/table">
            <a:tbl>
              <a:tblPr firstRow="1" bandRow="1">
                <a:tableStyleId>{2D5ABB26-0587-4C30-8999-92F81FD0307C}</a:tableStyleId>
              </a:tblPr>
              <a:tblGrid>
                <a:gridCol w="1814821"/>
                <a:gridCol w="2887211"/>
                <a:gridCol w="2869841"/>
                <a:gridCol w="1419730"/>
              </a:tblGrid>
              <a:tr h="496239">
                <a:tc>
                  <a:txBody>
                    <a:bodyPr/>
                    <a:lstStyle/>
                    <a:p>
                      <a:pPr marL="242570">
                        <a:lnSpc>
                          <a:spcPct val="100000"/>
                        </a:lnSpc>
                        <a:spcBef>
                          <a:spcPts val="760"/>
                        </a:spcBef>
                      </a:pPr>
                      <a:r>
                        <a:rPr sz="1600" b="1" dirty="0">
                          <a:solidFill>
                            <a:srgbClr val="FFFFFF"/>
                          </a:solidFill>
                          <a:latin typeface="Arial"/>
                          <a:cs typeface="Arial"/>
                        </a:rPr>
                        <a:t>Category</a:t>
                      </a:r>
                      <a:r>
                        <a:rPr sz="1600" b="1" spc="-100" dirty="0">
                          <a:solidFill>
                            <a:srgbClr val="FFFFFF"/>
                          </a:solidFill>
                          <a:latin typeface="Arial"/>
                          <a:cs typeface="Arial"/>
                        </a:rPr>
                        <a:t> </a:t>
                      </a:r>
                      <a:r>
                        <a:rPr sz="1600" b="1" dirty="0">
                          <a:solidFill>
                            <a:srgbClr val="FFFFFF"/>
                          </a:solidFill>
                          <a:latin typeface="Arial"/>
                          <a:cs typeface="Arial"/>
                        </a:rPr>
                        <a:t>Pair</a:t>
                      </a:r>
                      <a:endParaRPr sz="1600">
                        <a:latin typeface="Arial"/>
                        <a:cs typeface="Arial"/>
                      </a:endParaRPr>
                    </a:p>
                  </a:txBody>
                  <a:tcPr marL="0" marR="0" marT="0" marB="0">
                    <a:lnL w="12600">
                      <a:solidFill>
                        <a:srgbClr val="333399"/>
                      </a:solidFill>
                      <a:prstDash val="solid"/>
                    </a:lnL>
                    <a:lnT w="12600">
                      <a:solidFill>
                        <a:srgbClr val="333399"/>
                      </a:solidFill>
                      <a:prstDash val="solid"/>
                    </a:lnT>
                    <a:lnB w="12600">
                      <a:solidFill>
                        <a:srgbClr val="000000"/>
                      </a:solidFill>
                      <a:prstDash val="solid"/>
                    </a:lnB>
                    <a:solidFill>
                      <a:srgbClr val="4349AA"/>
                    </a:solidFill>
                  </a:tcPr>
                </a:tc>
                <a:tc>
                  <a:txBody>
                    <a:bodyPr/>
                    <a:lstStyle/>
                    <a:p>
                      <a:pPr marL="798830">
                        <a:lnSpc>
                          <a:spcPct val="100000"/>
                        </a:lnSpc>
                        <a:spcBef>
                          <a:spcPts val="760"/>
                        </a:spcBef>
                      </a:pPr>
                      <a:r>
                        <a:rPr sz="1600" b="1" spc="-30" dirty="0">
                          <a:solidFill>
                            <a:srgbClr val="FFFFFF"/>
                          </a:solidFill>
                          <a:latin typeface="Arial"/>
                          <a:cs typeface="Arial"/>
                        </a:rPr>
                        <a:t>Text</a:t>
                      </a:r>
                      <a:r>
                        <a:rPr sz="1600" b="1" spc="-100" dirty="0">
                          <a:solidFill>
                            <a:srgbClr val="FFFFFF"/>
                          </a:solidFill>
                          <a:latin typeface="Arial"/>
                          <a:cs typeface="Arial"/>
                        </a:rPr>
                        <a:t> </a:t>
                      </a:r>
                      <a:r>
                        <a:rPr sz="1600" b="1" dirty="0">
                          <a:solidFill>
                            <a:srgbClr val="FFFFFF"/>
                          </a:solidFill>
                          <a:latin typeface="Arial"/>
                          <a:cs typeface="Arial"/>
                        </a:rPr>
                        <a:t>contexts</a:t>
                      </a:r>
                      <a:endParaRPr sz="1600">
                        <a:latin typeface="Arial"/>
                        <a:cs typeface="Arial"/>
                      </a:endParaRPr>
                    </a:p>
                  </a:txBody>
                  <a:tcPr marL="0" marR="0" marT="0" marB="0">
                    <a:lnT w="12600">
                      <a:solidFill>
                        <a:srgbClr val="333399"/>
                      </a:solidFill>
                      <a:prstDash val="solid"/>
                    </a:lnT>
                    <a:lnB w="12600">
                      <a:solidFill>
                        <a:srgbClr val="000000"/>
                      </a:solidFill>
                      <a:prstDash val="solid"/>
                    </a:lnB>
                    <a:solidFill>
                      <a:srgbClr val="4349AA"/>
                    </a:solidFill>
                  </a:tcPr>
                </a:tc>
                <a:tc>
                  <a:txBody>
                    <a:bodyPr/>
                    <a:lstStyle/>
                    <a:p>
                      <a:pPr marL="477520">
                        <a:lnSpc>
                          <a:spcPct val="100000"/>
                        </a:lnSpc>
                        <a:spcBef>
                          <a:spcPts val="760"/>
                        </a:spcBef>
                      </a:pPr>
                      <a:r>
                        <a:rPr sz="1600" b="1" dirty="0">
                          <a:solidFill>
                            <a:srgbClr val="FFFFFF"/>
                          </a:solidFill>
                          <a:latin typeface="Arial"/>
                          <a:cs typeface="Arial"/>
                        </a:rPr>
                        <a:t>Extracted</a:t>
                      </a:r>
                      <a:r>
                        <a:rPr sz="1600" b="1" spc="-105" dirty="0">
                          <a:solidFill>
                            <a:srgbClr val="FFFFFF"/>
                          </a:solidFill>
                          <a:latin typeface="Arial"/>
                          <a:cs typeface="Arial"/>
                        </a:rPr>
                        <a:t> </a:t>
                      </a:r>
                      <a:r>
                        <a:rPr sz="1600" b="1" dirty="0">
                          <a:solidFill>
                            <a:srgbClr val="FFFFFF"/>
                          </a:solidFill>
                          <a:latin typeface="Arial"/>
                          <a:cs typeface="Arial"/>
                        </a:rPr>
                        <a:t>Instances</a:t>
                      </a:r>
                      <a:endParaRPr sz="1600">
                        <a:latin typeface="Arial"/>
                        <a:cs typeface="Arial"/>
                      </a:endParaRPr>
                    </a:p>
                  </a:txBody>
                  <a:tcPr marL="0" marR="0" marT="0" marB="0">
                    <a:lnT w="12600">
                      <a:solidFill>
                        <a:srgbClr val="333399"/>
                      </a:solidFill>
                      <a:prstDash val="solid"/>
                    </a:lnT>
                    <a:lnB w="12600">
                      <a:solidFill>
                        <a:srgbClr val="000000"/>
                      </a:solidFill>
                      <a:prstDash val="solid"/>
                    </a:lnB>
                    <a:solidFill>
                      <a:srgbClr val="4349AA"/>
                    </a:solidFill>
                  </a:tcPr>
                </a:tc>
                <a:tc>
                  <a:txBody>
                    <a:bodyPr/>
                    <a:lstStyle/>
                    <a:p>
                      <a:pPr marL="435609" marR="173355" indent="-243204">
                        <a:lnSpc>
                          <a:spcPts val="1600"/>
                        </a:lnSpc>
                        <a:spcBef>
                          <a:spcPts val="245"/>
                        </a:spcBef>
                      </a:pPr>
                      <a:r>
                        <a:rPr sz="1600" b="1" dirty="0">
                          <a:solidFill>
                            <a:srgbClr val="FFFFFF"/>
                          </a:solidFill>
                          <a:latin typeface="Arial"/>
                          <a:cs typeface="Arial"/>
                        </a:rPr>
                        <a:t>Suggested  </a:t>
                      </a:r>
                      <a:r>
                        <a:rPr sz="1600" b="1" spc="-5" dirty="0">
                          <a:solidFill>
                            <a:srgbClr val="FFFFFF"/>
                          </a:solidFill>
                          <a:latin typeface="Arial"/>
                          <a:cs typeface="Arial"/>
                        </a:rPr>
                        <a:t>Name</a:t>
                      </a:r>
                      <a:endParaRPr sz="1600">
                        <a:latin typeface="Arial"/>
                        <a:cs typeface="Arial"/>
                      </a:endParaRPr>
                    </a:p>
                  </a:txBody>
                  <a:tcPr marL="0" marR="0" marT="0" marB="0">
                    <a:lnR w="12600">
                      <a:solidFill>
                        <a:srgbClr val="333399"/>
                      </a:solidFill>
                      <a:prstDash val="solid"/>
                    </a:lnR>
                    <a:lnT w="12600">
                      <a:solidFill>
                        <a:srgbClr val="333399"/>
                      </a:solidFill>
                      <a:prstDash val="solid"/>
                    </a:lnT>
                    <a:lnB w="12600">
                      <a:solidFill>
                        <a:srgbClr val="000000"/>
                      </a:solidFill>
                      <a:prstDash val="solid"/>
                    </a:lnB>
                    <a:solidFill>
                      <a:srgbClr val="4349AA"/>
                    </a:solidFill>
                  </a:tcPr>
                </a:tc>
              </a:tr>
              <a:tr h="1314481">
                <a:tc>
                  <a:txBody>
                    <a:bodyPr/>
                    <a:lstStyle/>
                    <a:p>
                      <a:pPr>
                        <a:lnSpc>
                          <a:spcPct val="100000"/>
                        </a:lnSpc>
                      </a:pPr>
                      <a:endParaRPr sz="1600">
                        <a:latin typeface="Times New Roman"/>
                        <a:cs typeface="Times New Roman"/>
                      </a:endParaRPr>
                    </a:p>
                    <a:p>
                      <a:pPr>
                        <a:lnSpc>
                          <a:spcPct val="100000"/>
                        </a:lnSpc>
                        <a:spcBef>
                          <a:spcPts val="15"/>
                        </a:spcBef>
                      </a:pPr>
                      <a:endParaRPr sz="1400">
                        <a:latin typeface="Times New Roman"/>
                        <a:cs typeface="Times New Roman"/>
                      </a:endParaRPr>
                    </a:p>
                    <a:p>
                      <a:pPr marL="502284" marR="145415" indent="-344805">
                        <a:lnSpc>
                          <a:spcPts val="1600"/>
                        </a:lnSpc>
                        <a:spcBef>
                          <a:spcPts val="5"/>
                        </a:spcBef>
                      </a:pPr>
                      <a:r>
                        <a:rPr sz="1600" dirty="0">
                          <a:latin typeface="Arial"/>
                          <a:cs typeface="Arial"/>
                        </a:rPr>
                        <a:t>MusicInstrument  Musician</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spcBef>
                          <a:spcPts val="5"/>
                        </a:spcBef>
                      </a:pPr>
                      <a:endParaRPr sz="1500">
                        <a:latin typeface="Times New Roman"/>
                        <a:cs typeface="Times New Roman"/>
                      </a:endParaRPr>
                    </a:p>
                    <a:p>
                      <a:pPr marL="480059" marR="466725" indent="45085" algn="just">
                        <a:lnSpc>
                          <a:spcPct val="86800"/>
                        </a:lnSpc>
                      </a:pPr>
                      <a:r>
                        <a:rPr sz="1600" dirty="0">
                          <a:latin typeface="Arial"/>
                          <a:cs typeface="Arial"/>
                        </a:rPr>
                        <a:t>ARG1 master ARG2  ARG1 virtuoso</a:t>
                      </a:r>
                      <a:r>
                        <a:rPr sz="1600" spc="-190" dirty="0">
                          <a:latin typeface="Arial"/>
                          <a:cs typeface="Arial"/>
                        </a:rPr>
                        <a:t> </a:t>
                      </a:r>
                      <a:r>
                        <a:rPr sz="1600" dirty="0">
                          <a:latin typeface="Arial"/>
                          <a:cs typeface="Arial"/>
                        </a:rPr>
                        <a:t>ARG2  ARG1 legend ARG2  ARG2 plays</a:t>
                      </a:r>
                      <a:r>
                        <a:rPr sz="1600" spc="-190" dirty="0">
                          <a:latin typeface="Arial"/>
                          <a:cs typeface="Arial"/>
                        </a:rPr>
                        <a:t> </a:t>
                      </a:r>
                      <a:r>
                        <a:rPr sz="1600" dirty="0">
                          <a:latin typeface="Arial"/>
                          <a:cs typeface="Arial"/>
                        </a:rPr>
                        <a:t>ARG1</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spcBef>
                          <a:spcPts val="5"/>
                        </a:spcBef>
                      </a:pPr>
                      <a:endParaRPr sz="1500">
                        <a:latin typeface="Times New Roman"/>
                        <a:cs typeface="Times New Roman"/>
                      </a:endParaRPr>
                    </a:p>
                    <a:p>
                      <a:pPr marL="269875" marR="256540" indent="-635" algn="ctr">
                        <a:lnSpc>
                          <a:spcPct val="86800"/>
                        </a:lnSpc>
                      </a:pPr>
                      <a:r>
                        <a:rPr sz="1600" dirty="0">
                          <a:latin typeface="Arial"/>
                          <a:cs typeface="Arial"/>
                        </a:rPr>
                        <a:t>sitar , George Harrison  tenor sax, Stan Getz  trombone,</a:t>
                      </a:r>
                      <a:r>
                        <a:rPr sz="1600" spc="-70" dirty="0">
                          <a:latin typeface="Arial"/>
                          <a:cs typeface="Arial"/>
                        </a:rPr>
                        <a:t> </a:t>
                      </a:r>
                      <a:r>
                        <a:rPr sz="1600" spc="-40" dirty="0">
                          <a:latin typeface="Arial"/>
                          <a:cs typeface="Arial"/>
                        </a:rPr>
                        <a:t>Tommy</a:t>
                      </a:r>
                      <a:r>
                        <a:rPr sz="1600" spc="-45" dirty="0">
                          <a:latin typeface="Arial"/>
                          <a:cs typeface="Arial"/>
                        </a:rPr>
                        <a:t> </a:t>
                      </a:r>
                      <a:r>
                        <a:rPr sz="1600" dirty="0">
                          <a:latin typeface="Arial"/>
                          <a:cs typeface="Arial"/>
                        </a:rPr>
                        <a:t>Dorsey  vibes, Lionel</a:t>
                      </a:r>
                      <a:r>
                        <a:rPr sz="1600" spc="-105" dirty="0">
                          <a:latin typeface="Arial"/>
                          <a:cs typeface="Arial"/>
                        </a:rPr>
                        <a:t> </a:t>
                      </a:r>
                      <a:r>
                        <a:rPr sz="1600" dirty="0">
                          <a:latin typeface="Arial"/>
                          <a:cs typeface="Arial"/>
                        </a:rPr>
                        <a:t>Hampton</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pPr>
                      <a:endParaRPr sz="1600">
                        <a:latin typeface="Times New Roman"/>
                        <a:cs typeface="Times New Roman"/>
                      </a:endParaRPr>
                    </a:p>
                    <a:p>
                      <a:pPr>
                        <a:lnSpc>
                          <a:spcPct val="100000"/>
                        </a:lnSpc>
                        <a:spcBef>
                          <a:spcPts val="15"/>
                        </a:spcBef>
                      </a:pPr>
                      <a:endParaRPr sz="1850">
                        <a:latin typeface="Times New Roman"/>
                        <a:cs typeface="Times New Roman"/>
                      </a:endParaRPr>
                    </a:p>
                    <a:p>
                      <a:pPr marL="5715" algn="ctr">
                        <a:lnSpc>
                          <a:spcPct val="100000"/>
                        </a:lnSpc>
                      </a:pPr>
                      <a:r>
                        <a:rPr sz="1600" dirty="0">
                          <a:latin typeface="Arial"/>
                          <a:cs typeface="Arial"/>
                        </a:rPr>
                        <a:t>Master</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r>
              <a:tr h="999230">
                <a:tc>
                  <a:txBody>
                    <a:bodyPr/>
                    <a:lstStyle/>
                    <a:p>
                      <a:pPr>
                        <a:lnSpc>
                          <a:spcPct val="100000"/>
                        </a:lnSpc>
                        <a:spcBef>
                          <a:spcPts val="40"/>
                        </a:spcBef>
                      </a:pPr>
                      <a:endParaRPr sz="1900">
                        <a:latin typeface="Times New Roman"/>
                        <a:cs typeface="Times New Roman"/>
                      </a:endParaRPr>
                    </a:p>
                    <a:p>
                      <a:pPr marL="535940" marR="523875">
                        <a:lnSpc>
                          <a:spcPts val="1600"/>
                        </a:lnSpc>
                      </a:pPr>
                      <a:r>
                        <a:rPr sz="1600" dirty="0">
                          <a:latin typeface="Arial"/>
                          <a:cs typeface="Arial"/>
                        </a:rPr>
                        <a:t>Disease  Disease</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a:lnSpc>
                          <a:spcPct val="100000"/>
                        </a:lnSpc>
                        <a:spcBef>
                          <a:spcPts val="40"/>
                        </a:spcBef>
                      </a:pPr>
                      <a:endParaRPr sz="1900">
                        <a:latin typeface="Times New Roman"/>
                        <a:cs typeface="Times New Roman"/>
                      </a:endParaRPr>
                    </a:p>
                    <a:p>
                      <a:pPr marL="270510" marR="257810" indent="180340">
                        <a:lnSpc>
                          <a:spcPts val="1600"/>
                        </a:lnSpc>
                      </a:pPr>
                      <a:r>
                        <a:rPr sz="1600" dirty="0">
                          <a:latin typeface="Arial"/>
                          <a:cs typeface="Arial"/>
                        </a:rPr>
                        <a:t>ARG1 is due to ARG2  ARG1 is caused by</a:t>
                      </a:r>
                      <a:r>
                        <a:rPr sz="1600" spc="-190" dirty="0">
                          <a:latin typeface="Arial"/>
                          <a:cs typeface="Arial"/>
                        </a:rPr>
                        <a:t> </a:t>
                      </a:r>
                      <a:r>
                        <a:rPr sz="1600" dirty="0">
                          <a:latin typeface="Arial"/>
                          <a:cs typeface="Arial"/>
                        </a:rPr>
                        <a:t>ARG2</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marL="103505" marR="90805" algn="ctr">
                        <a:lnSpc>
                          <a:spcPct val="85900"/>
                        </a:lnSpc>
                        <a:spcBef>
                          <a:spcPts val="1340"/>
                        </a:spcBef>
                      </a:pPr>
                      <a:r>
                        <a:rPr sz="1600" dirty="0">
                          <a:latin typeface="Arial"/>
                          <a:cs typeface="Arial"/>
                        </a:rPr>
                        <a:t>pinched nerve,</a:t>
                      </a:r>
                      <a:r>
                        <a:rPr sz="1600" spc="-75" dirty="0">
                          <a:latin typeface="Arial"/>
                          <a:cs typeface="Arial"/>
                        </a:rPr>
                        <a:t> </a:t>
                      </a:r>
                      <a:r>
                        <a:rPr sz="1600" dirty="0">
                          <a:latin typeface="Arial"/>
                          <a:cs typeface="Arial"/>
                        </a:rPr>
                        <a:t>herniated</a:t>
                      </a:r>
                      <a:r>
                        <a:rPr sz="1600" spc="-35" dirty="0">
                          <a:latin typeface="Arial"/>
                          <a:cs typeface="Arial"/>
                        </a:rPr>
                        <a:t> </a:t>
                      </a:r>
                      <a:r>
                        <a:rPr sz="1600" dirty="0">
                          <a:latin typeface="Arial"/>
                          <a:cs typeface="Arial"/>
                        </a:rPr>
                        <a:t>disk  tennis </a:t>
                      </a:r>
                      <a:r>
                        <a:rPr sz="1600" spc="-15" dirty="0">
                          <a:latin typeface="Arial"/>
                          <a:cs typeface="Arial"/>
                        </a:rPr>
                        <a:t>elbow, </a:t>
                      </a:r>
                      <a:r>
                        <a:rPr sz="1600" dirty="0">
                          <a:latin typeface="Arial"/>
                          <a:cs typeface="Arial"/>
                        </a:rPr>
                        <a:t>tendonitis  </a:t>
                      </a:r>
                      <a:r>
                        <a:rPr sz="1600" spc="-5" dirty="0">
                          <a:latin typeface="Arial"/>
                          <a:cs typeface="Arial"/>
                        </a:rPr>
                        <a:t>blepharospasm,</a:t>
                      </a:r>
                      <a:r>
                        <a:rPr sz="1600" spc="-40" dirty="0">
                          <a:latin typeface="Arial"/>
                          <a:cs typeface="Arial"/>
                        </a:rPr>
                        <a:t> </a:t>
                      </a:r>
                      <a:r>
                        <a:rPr sz="1600" dirty="0">
                          <a:latin typeface="Arial"/>
                          <a:cs typeface="Arial"/>
                        </a:rPr>
                        <a:t>dystonia</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a:lnSpc>
                          <a:spcPct val="100000"/>
                        </a:lnSpc>
                        <a:spcBef>
                          <a:spcPts val="40"/>
                        </a:spcBef>
                      </a:pPr>
                      <a:endParaRPr sz="2350">
                        <a:latin typeface="Times New Roman"/>
                        <a:cs typeface="Times New Roman"/>
                      </a:endParaRPr>
                    </a:p>
                    <a:p>
                      <a:pPr marL="5715" algn="ctr">
                        <a:lnSpc>
                          <a:spcPct val="100000"/>
                        </a:lnSpc>
                      </a:pPr>
                      <a:r>
                        <a:rPr sz="1600" spc="-30" dirty="0">
                          <a:latin typeface="Arial"/>
                          <a:cs typeface="Arial"/>
                        </a:rPr>
                        <a:t>IsDueTo</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r>
              <a:tr h="919580">
                <a:tc>
                  <a:txBody>
                    <a:bodyPr/>
                    <a:lstStyle/>
                    <a:p>
                      <a:pPr marL="479425" marR="467359" indent="27940">
                        <a:lnSpc>
                          <a:spcPts val="1600"/>
                        </a:lnSpc>
                        <a:spcBef>
                          <a:spcPts val="1080"/>
                        </a:spcBef>
                      </a:pPr>
                      <a:r>
                        <a:rPr sz="1600" spc="-15" dirty="0">
                          <a:latin typeface="Arial"/>
                          <a:cs typeface="Arial"/>
                        </a:rPr>
                        <a:t>CellType  </a:t>
                      </a:r>
                      <a:r>
                        <a:rPr sz="1600" dirty="0">
                          <a:latin typeface="Arial"/>
                          <a:cs typeface="Arial"/>
                        </a:rPr>
                        <a:t>Chemical</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spcBef>
                          <a:spcPts val="15"/>
                        </a:spcBef>
                      </a:pPr>
                      <a:endParaRPr sz="1650">
                        <a:latin typeface="Times New Roman"/>
                        <a:cs typeface="Times New Roman"/>
                      </a:endParaRPr>
                    </a:p>
                    <a:p>
                      <a:pPr marL="423545" marR="291465" indent="-118745">
                        <a:lnSpc>
                          <a:spcPts val="1600"/>
                        </a:lnSpc>
                      </a:pPr>
                      <a:r>
                        <a:rPr sz="1600" dirty="0">
                          <a:latin typeface="Arial"/>
                          <a:cs typeface="Arial"/>
                        </a:rPr>
                        <a:t>ARG1 that release</a:t>
                      </a:r>
                      <a:r>
                        <a:rPr sz="1600" spc="-195" dirty="0">
                          <a:latin typeface="Arial"/>
                          <a:cs typeface="Arial"/>
                        </a:rPr>
                        <a:t> </a:t>
                      </a:r>
                      <a:r>
                        <a:rPr sz="1600" dirty="0">
                          <a:latin typeface="Arial"/>
                          <a:cs typeface="Arial"/>
                        </a:rPr>
                        <a:t>ARG2  ARG2 releasing</a:t>
                      </a:r>
                      <a:r>
                        <a:rPr sz="1600" spc="-190" dirty="0">
                          <a:latin typeface="Arial"/>
                          <a:cs typeface="Arial"/>
                        </a:rPr>
                        <a:t> </a:t>
                      </a:r>
                      <a:r>
                        <a:rPr sz="1600" dirty="0">
                          <a:latin typeface="Arial"/>
                          <a:cs typeface="Arial"/>
                        </a:rPr>
                        <a:t>ARG1</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marL="488315" marR="282575" indent="-192405">
                        <a:lnSpc>
                          <a:spcPct val="85900"/>
                        </a:lnSpc>
                        <a:spcBef>
                          <a:spcPts val="1030"/>
                        </a:spcBef>
                      </a:pPr>
                      <a:r>
                        <a:rPr sz="1600" dirty="0">
                          <a:latin typeface="Arial"/>
                          <a:cs typeface="Arial"/>
                        </a:rPr>
                        <a:t>epithelial cells,</a:t>
                      </a:r>
                      <a:r>
                        <a:rPr sz="1600" spc="-105" dirty="0">
                          <a:latin typeface="Arial"/>
                          <a:cs typeface="Arial"/>
                        </a:rPr>
                        <a:t> </a:t>
                      </a:r>
                      <a:r>
                        <a:rPr sz="1600" dirty="0">
                          <a:latin typeface="Arial"/>
                          <a:cs typeface="Arial"/>
                        </a:rPr>
                        <a:t>surfactant  neurons, serotonin  mast cells,</a:t>
                      </a:r>
                      <a:r>
                        <a:rPr sz="1600" spc="-105" dirty="0">
                          <a:latin typeface="Arial"/>
                          <a:cs typeface="Arial"/>
                        </a:rPr>
                        <a:t> </a:t>
                      </a:r>
                      <a:r>
                        <a:rPr sz="1600" dirty="0">
                          <a:latin typeface="Arial"/>
                          <a:cs typeface="Arial"/>
                        </a:rPr>
                        <a:t>histomine</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spcBef>
                          <a:spcPts val="15"/>
                        </a:spcBef>
                      </a:pPr>
                      <a:endParaRPr sz="2100">
                        <a:latin typeface="Times New Roman"/>
                        <a:cs typeface="Times New Roman"/>
                      </a:endParaRPr>
                    </a:p>
                    <a:p>
                      <a:pPr marL="5715" algn="ctr">
                        <a:lnSpc>
                          <a:spcPct val="100000"/>
                        </a:lnSpc>
                      </a:pPr>
                      <a:r>
                        <a:rPr sz="1600" dirty="0">
                          <a:latin typeface="Arial"/>
                          <a:cs typeface="Arial"/>
                        </a:rPr>
                        <a:t>ThatRelease</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r>
              <a:tr h="708390">
                <a:tc>
                  <a:txBody>
                    <a:bodyPr/>
                    <a:lstStyle/>
                    <a:p>
                      <a:pPr marL="671830" marR="450215" indent="-208915">
                        <a:lnSpc>
                          <a:spcPts val="1600"/>
                        </a:lnSpc>
                        <a:spcBef>
                          <a:spcPts val="1080"/>
                        </a:spcBef>
                      </a:pPr>
                      <a:r>
                        <a:rPr sz="1600" dirty="0">
                          <a:latin typeface="Arial"/>
                          <a:cs typeface="Arial"/>
                        </a:rPr>
                        <a:t>Mammals  Plant</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marL="5080" algn="ctr">
                        <a:lnSpc>
                          <a:spcPts val="1760"/>
                        </a:lnSpc>
                        <a:spcBef>
                          <a:spcPts val="760"/>
                        </a:spcBef>
                      </a:pPr>
                      <a:r>
                        <a:rPr sz="1600" dirty="0">
                          <a:latin typeface="Arial"/>
                          <a:cs typeface="Arial"/>
                        </a:rPr>
                        <a:t>ARG1 eat</a:t>
                      </a:r>
                      <a:r>
                        <a:rPr sz="1600" spc="-190" dirty="0">
                          <a:latin typeface="Arial"/>
                          <a:cs typeface="Arial"/>
                        </a:rPr>
                        <a:t> </a:t>
                      </a:r>
                      <a:r>
                        <a:rPr sz="1600" dirty="0">
                          <a:latin typeface="Arial"/>
                          <a:cs typeface="Arial"/>
                        </a:rPr>
                        <a:t>ARG2</a:t>
                      </a:r>
                      <a:endParaRPr sz="1600">
                        <a:latin typeface="Arial"/>
                        <a:cs typeface="Arial"/>
                      </a:endParaRPr>
                    </a:p>
                    <a:p>
                      <a:pPr marL="5080" algn="ctr">
                        <a:lnSpc>
                          <a:spcPts val="1760"/>
                        </a:lnSpc>
                      </a:pPr>
                      <a:r>
                        <a:rPr sz="1600" dirty="0">
                          <a:latin typeface="Arial"/>
                          <a:cs typeface="Arial"/>
                        </a:rPr>
                        <a:t>ARG2 eating</a:t>
                      </a:r>
                      <a:r>
                        <a:rPr sz="1600" spc="-190" dirty="0">
                          <a:latin typeface="Arial"/>
                          <a:cs typeface="Arial"/>
                        </a:rPr>
                        <a:t> </a:t>
                      </a:r>
                      <a:r>
                        <a:rPr sz="1600" dirty="0">
                          <a:latin typeface="Arial"/>
                          <a:cs typeface="Arial"/>
                        </a:rPr>
                        <a:t>ARG1</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marL="741680" marR="350520" indent="-378460">
                        <a:lnSpc>
                          <a:spcPct val="85900"/>
                        </a:lnSpc>
                        <a:spcBef>
                          <a:spcPts val="195"/>
                        </a:spcBef>
                      </a:pPr>
                      <a:r>
                        <a:rPr sz="1600" dirty="0">
                          <a:latin typeface="Arial"/>
                          <a:cs typeface="Arial"/>
                        </a:rPr>
                        <a:t>koala bears,</a:t>
                      </a:r>
                      <a:r>
                        <a:rPr sz="1600" spc="-100" dirty="0">
                          <a:latin typeface="Arial"/>
                          <a:cs typeface="Arial"/>
                        </a:rPr>
                        <a:t> </a:t>
                      </a:r>
                      <a:r>
                        <a:rPr sz="1600" dirty="0">
                          <a:latin typeface="Arial"/>
                          <a:cs typeface="Arial"/>
                        </a:rPr>
                        <a:t>eucalyptus  sheep, grasses  goats,</a:t>
                      </a:r>
                      <a:r>
                        <a:rPr sz="1600" spc="-105" dirty="0">
                          <a:latin typeface="Arial"/>
                          <a:cs typeface="Arial"/>
                        </a:rPr>
                        <a:t> </a:t>
                      </a:r>
                      <a:r>
                        <a:rPr sz="1600" dirty="0">
                          <a:latin typeface="Arial"/>
                          <a:cs typeface="Arial"/>
                        </a:rPr>
                        <a:t>saplings</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c>
                  <a:txBody>
                    <a:bodyPr/>
                    <a:lstStyle/>
                    <a:p>
                      <a:pPr>
                        <a:lnSpc>
                          <a:spcPct val="100000"/>
                        </a:lnSpc>
                        <a:spcBef>
                          <a:spcPts val="45"/>
                        </a:spcBef>
                      </a:pPr>
                      <a:endParaRPr sz="1350">
                        <a:latin typeface="Times New Roman"/>
                        <a:cs typeface="Times New Roman"/>
                      </a:endParaRPr>
                    </a:p>
                    <a:p>
                      <a:pPr marL="5715" algn="ctr">
                        <a:lnSpc>
                          <a:spcPct val="100000"/>
                        </a:lnSpc>
                      </a:pPr>
                      <a:r>
                        <a:rPr sz="1600" dirty="0">
                          <a:latin typeface="Arial"/>
                          <a:cs typeface="Arial"/>
                        </a:rPr>
                        <a:t>Eat</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tcPr>
                </a:tc>
              </a:tr>
              <a:tr h="973870">
                <a:tc>
                  <a:txBody>
                    <a:bodyPr/>
                    <a:lstStyle/>
                    <a:p>
                      <a:pPr>
                        <a:lnSpc>
                          <a:spcPct val="100000"/>
                        </a:lnSpc>
                      </a:pPr>
                      <a:endParaRPr sz="1850">
                        <a:latin typeface="Times New Roman"/>
                        <a:cs typeface="Times New Roman"/>
                      </a:endParaRPr>
                    </a:p>
                    <a:p>
                      <a:pPr marL="666115" marR="653415" algn="ctr">
                        <a:lnSpc>
                          <a:spcPts val="1600"/>
                        </a:lnSpc>
                      </a:pPr>
                      <a:r>
                        <a:rPr sz="1600" dirty="0">
                          <a:latin typeface="Arial"/>
                          <a:cs typeface="Arial"/>
                        </a:rPr>
                        <a:t>River  City</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marL="242570" marR="229235" indent="-635" algn="ctr">
                        <a:lnSpc>
                          <a:spcPts val="1900"/>
                        </a:lnSpc>
                        <a:spcBef>
                          <a:spcPts val="985"/>
                        </a:spcBef>
                      </a:pPr>
                      <a:r>
                        <a:rPr sz="1600" dirty="0">
                          <a:latin typeface="Arial"/>
                          <a:cs typeface="Arial"/>
                        </a:rPr>
                        <a:t>ARG1 in heart of ARG2  ARG1 which</a:t>
                      </a:r>
                      <a:r>
                        <a:rPr sz="1600" spc="-70" dirty="0">
                          <a:latin typeface="Arial"/>
                          <a:cs typeface="Arial"/>
                        </a:rPr>
                        <a:t> </a:t>
                      </a:r>
                      <a:r>
                        <a:rPr sz="1600" dirty="0">
                          <a:latin typeface="Arial"/>
                          <a:cs typeface="Arial"/>
                        </a:rPr>
                        <a:t>flows</a:t>
                      </a:r>
                      <a:r>
                        <a:rPr sz="1600" spc="-35" dirty="0">
                          <a:latin typeface="Arial"/>
                          <a:cs typeface="Arial"/>
                        </a:rPr>
                        <a:t> </a:t>
                      </a:r>
                      <a:r>
                        <a:rPr sz="1600" dirty="0">
                          <a:latin typeface="Arial"/>
                          <a:cs typeface="Arial"/>
                        </a:rPr>
                        <a:t>through  ARG2</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marL="883285" marR="869950" algn="ctr">
                        <a:lnSpc>
                          <a:spcPts val="1900"/>
                        </a:lnSpc>
                        <a:spcBef>
                          <a:spcPts val="985"/>
                        </a:spcBef>
                      </a:pPr>
                      <a:r>
                        <a:rPr sz="1600" dirty="0">
                          <a:latin typeface="Arial"/>
                          <a:cs typeface="Arial"/>
                        </a:rPr>
                        <a:t>Seine,</a:t>
                      </a:r>
                      <a:r>
                        <a:rPr sz="1600" spc="-105" dirty="0">
                          <a:latin typeface="Arial"/>
                          <a:cs typeface="Arial"/>
                        </a:rPr>
                        <a:t> </a:t>
                      </a:r>
                      <a:r>
                        <a:rPr sz="1600" dirty="0">
                          <a:latin typeface="Arial"/>
                          <a:cs typeface="Arial"/>
                        </a:rPr>
                        <a:t>Paris  Nile,</a:t>
                      </a:r>
                      <a:r>
                        <a:rPr sz="1600" spc="-105" dirty="0">
                          <a:latin typeface="Arial"/>
                          <a:cs typeface="Arial"/>
                        </a:rPr>
                        <a:t> </a:t>
                      </a:r>
                      <a:r>
                        <a:rPr sz="1600" dirty="0">
                          <a:latin typeface="Arial"/>
                          <a:cs typeface="Arial"/>
                        </a:rPr>
                        <a:t>Cairo</a:t>
                      </a:r>
                      <a:endParaRPr sz="1600">
                        <a:latin typeface="Arial"/>
                        <a:cs typeface="Arial"/>
                      </a:endParaRPr>
                    </a:p>
                    <a:p>
                      <a:pPr marL="5080" algn="ctr">
                        <a:lnSpc>
                          <a:spcPts val="1839"/>
                        </a:lnSpc>
                      </a:pPr>
                      <a:r>
                        <a:rPr sz="1600" spc="-15" dirty="0">
                          <a:latin typeface="Arial"/>
                          <a:cs typeface="Arial"/>
                        </a:rPr>
                        <a:t>Tiber river,</a:t>
                      </a:r>
                      <a:r>
                        <a:rPr sz="1600" spc="-75" dirty="0">
                          <a:latin typeface="Arial"/>
                          <a:cs typeface="Arial"/>
                        </a:rPr>
                        <a:t> </a:t>
                      </a:r>
                      <a:r>
                        <a:rPr sz="1600" dirty="0">
                          <a:latin typeface="Arial"/>
                          <a:cs typeface="Arial"/>
                        </a:rPr>
                        <a:t>Rome</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c>
                  <a:txBody>
                    <a:bodyPr/>
                    <a:lstStyle/>
                    <a:p>
                      <a:pPr>
                        <a:lnSpc>
                          <a:spcPct val="100000"/>
                        </a:lnSpc>
                      </a:pPr>
                      <a:endParaRPr sz="1600">
                        <a:latin typeface="Times New Roman"/>
                        <a:cs typeface="Times New Roman"/>
                      </a:endParaRPr>
                    </a:p>
                    <a:p>
                      <a:pPr marL="5715" algn="ctr">
                        <a:lnSpc>
                          <a:spcPct val="100000"/>
                        </a:lnSpc>
                        <a:spcBef>
                          <a:spcPts val="985"/>
                        </a:spcBef>
                      </a:pPr>
                      <a:r>
                        <a:rPr sz="1600" dirty="0">
                          <a:latin typeface="Arial"/>
                          <a:cs typeface="Arial"/>
                        </a:rPr>
                        <a:t>InHeartOf</a:t>
                      </a:r>
                      <a:endParaRPr sz="1600">
                        <a:latin typeface="Arial"/>
                        <a:cs typeface="Arial"/>
                      </a:endParaRPr>
                    </a:p>
                  </a:txBody>
                  <a:tcPr marL="0" marR="0" marT="0" marB="0">
                    <a:lnL w="12600">
                      <a:solidFill>
                        <a:srgbClr val="000000"/>
                      </a:solidFill>
                      <a:prstDash val="solid"/>
                    </a:lnL>
                    <a:lnR w="12600">
                      <a:solidFill>
                        <a:srgbClr val="000000"/>
                      </a:solidFill>
                      <a:prstDash val="solid"/>
                    </a:lnR>
                    <a:lnT w="12600">
                      <a:solidFill>
                        <a:srgbClr val="000000"/>
                      </a:solidFill>
                      <a:prstDash val="solid"/>
                    </a:lnT>
                    <a:lnB w="12600">
                      <a:solidFill>
                        <a:srgbClr val="000000"/>
                      </a:solidFill>
                      <a:prstDash val="solid"/>
                    </a:lnB>
                    <a:solidFill>
                      <a:srgbClr val="EDEDF2"/>
                    </a:solidFill>
                  </a:tcPr>
                </a:tc>
              </a:tr>
            </a:tbl>
          </a:graphicData>
        </a:graphic>
      </p:graphicFrame>
      <p:sp>
        <p:nvSpPr>
          <p:cNvPr id="3" name="object 3"/>
          <p:cNvSpPr txBox="1">
            <a:spLocks noGrp="1"/>
          </p:cNvSpPr>
          <p:nvPr>
            <p:ph type="title"/>
          </p:nvPr>
        </p:nvSpPr>
        <p:spPr>
          <a:prstGeom prst="rect">
            <a:avLst/>
          </a:prstGeom>
        </p:spPr>
        <p:txBody>
          <a:bodyPr vert="horz" wrap="square" lIns="0" tIns="0" rIns="0" bIns="0" rtlCol="0">
            <a:spAutoFit/>
          </a:bodyPr>
          <a:lstStyle/>
          <a:p>
            <a:pPr marL="451484">
              <a:lnSpc>
                <a:spcPts val="4235"/>
              </a:lnSpc>
            </a:pPr>
            <a:r>
              <a:rPr sz="3600" dirty="0">
                <a:solidFill>
                  <a:srgbClr val="000090"/>
                </a:solidFill>
              </a:rPr>
              <a:t>Example Discovered</a:t>
            </a:r>
            <a:r>
              <a:rPr sz="3600" spc="-60" dirty="0">
                <a:solidFill>
                  <a:srgbClr val="000090"/>
                </a:solidFill>
              </a:rPr>
              <a:t> </a:t>
            </a:r>
            <a:r>
              <a:rPr sz="3600" spc="-5" dirty="0">
                <a:solidFill>
                  <a:srgbClr val="000090"/>
                </a:solidFill>
              </a:rPr>
              <a:t>Relations</a:t>
            </a:r>
            <a:endParaRPr sz="3600"/>
          </a:p>
          <a:p>
            <a:pPr marL="5828030">
              <a:lnSpc>
                <a:spcPts val="2075"/>
              </a:lnSpc>
            </a:pPr>
            <a:r>
              <a:rPr sz="1800" dirty="0">
                <a:solidFill>
                  <a:srgbClr val="000000"/>
                </a:solidFill>
              </a:rPr>
              <a:t>[Mohamed et al. </a:t>
            </a:r>
            <a:r>
              <a:rPr sz="1800" i="1" dirty="0">
                <a:solidFill>
                  <a:srgbClr val="000000"/>
                </a:solidFill>
                <a:latin typeface="Arial"/>
                <a:cs typeface="Arial"/>
              </a:rPr>
              <a:t>EMNLP</a:t>
            </a:r>
            <a:r>
              <a:rPr sz="1800" i="1" spc="-95" dirty="0">
                <a:solidFill>
                  <a:srgbClr val="000000"/>
                </a:solidFill>
                <a:latin typeface="Arial"/>
                <a:cs typeface="Arial"/>
              </a:rPr>
              <a:t> </a:t>
            </a:r>
            <a:r>
              <a:rPr sz="1800" spc="-35" dirty="0">
                <a:solidFill>
                  <a:srgbClr val="000000"/>
                </a:solidFill>
              </a:rPr>
              <a:t>2011]</a:t>
            </a:r>
            <a:endParaRPr sz="1800">
              <a:latin typeface="Arial"/>
              <a:cs typeface="Arial"/>
            </a:endParaRPr>
          </a:p>
        </p:txBody>
      </p:sp>
      <p:sp>
        <p:nvSpPr>
          <p:cNvPr id="4" name="Footer Placeholder 3"/>
          <p:cNvSpPr>
            <a:spLocks noGrp="1"/>
          </p:cNvSpPr>
          <p:nvPr>
            <p:ph type="ftr" sz="quarter" idx="11"/>
          </p:nvPr>
        </p:nvSpPr>
        <p:spPr/>
        <p:txBody>
          <a:bodyPr/>
          <a:lstStyle/>
          <a:p>
            <a:r>
              <a:rPr lang="en-US" smtClean="0"/>
              <a:t>University at Buffalo</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0" rIns="0" bIns="0" rtlCol="0">
            <a:spAutoFit/>
          </a:bodyPr>
          <a:lstStyle/>
          <a:p>
            <a:pPr marL="451484">
              <a:lnSpc>
                <a:spcPct val="100000"/>
              </a:lnSpc>
            </a:pPr>
            <a:r>
              <a:rPr sz="3600" dirty="0">
                <a:solidFill>
                  <a:srgbClr val="000090"/>
                </a:solidFill>
              </a:rPr>
              <a:t>NELL: sample of </a:t>
            </a:r>
            <a:r>
              <a:rPr sz="3600" spc="-5" dirty="0">
                <a:solidFill>
                  <a:srgbClr val="000090"/>
                </a:solidFill>
              </a:rPr>
              <a:t>self-added</a:t>
            </a:r>
            <a:r>
              <a:rPr sz="3600" spc="-25" dirty="0">
                <a:solidFill>
                  <a:srgbClr val="000090"/>
                </a:solidFill>
              </a:rPr>
              <a:t> </a:t>
            </a:r>
            <a:r>
              <a:rPr sz="3600" spc="-5" dirty="0">
                <a:solidFill>
                  <a:srgbClr val="000090"/>
                </a:solidFill>
              </a:rPr>
              <a:t>relations</a:t>
            </a:r>
            <a:endParaRPr sz="3600"/>
          </a:p>
        </p:txBody>
      </p:sp>
      <p:sp>
        <p:nvSpPr>
          <p:cNvPr id="3" name="object 3"/>
          <p:cNvSpPr txBox="1">
            <a:spLocks noGrp="1"/>
          </p:cNvSpPr>
          <p:nvPr>
            <p:ph sz="half" idx="1"/>
          </p:nvPr>
        </p:nvSpPr>
        <p:spPr>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dirty="0"/>
              <a:t>athleteWonAward</a:t>
            </a:r>
          </a:p>
          <a:p>
            <a:pPr marL="355600" indent="-342900">
              <a:lnSpc>
                <a:spcPct val="100000"/>
              </a:lnSpc>
              <a:spcBef>
                <a:spcPts val="480"/>
              </a:spcBef>
              <a:buChar char="•"/>
              <a:tabLst>
                <a:tab pos="354965" algn="l"/>
                <a:tab pos="355600" algn="l"/>
              </a:tabLst>
            </a:pPr>
            <a:r>
              <a:rPr dirty="0"/>
              <a:t>animalEatsFood</a:t>
            </a:r>
          </a:p>
          <a:p>
            <a:pPr marL="355600" indent="-342900">
              <a:lnSpc>
                <a:spcPct val="100000"/>
              </a:lnSpc>
              <a:spcBef>
                <a:spcPts val="400"/>
              </a:spcBef>
              <a:buChar char="•"/>
              <a:tabLst>
                <a:tab pos="354965" algn="l"/>
                <a:tab pos="355600" algn="l"/>
              </a:tabLst>
            </a:pPr>
            <a:r>
              <a:rPr dirty="0"/>
              <a:t>languageTaughtInCity</a:t>
            </a:r>
          </a:p>
          <a:p>
            <a:pPr marL="355600" indent="-342900">
              <a:lnSpc>
                <a:spcPct val="100000"/>
              </a:lnSpc>
              <a:spcBef>
                <a:spcPts val="500"/>
              </a:spcBef>
              <a:buChar char="•"/>
              <a:tabLst>
                <a:tab pos="354965" algn="l"/>
                <a:tab pos="355600" algn="l"/>
              </a:tabLst>
            </a:pPr>
            <a:r>
              <a:rPr dirty="0"/>
              <a:t>clothingMadeFromPlant</a:t>
            </a:r>
          </a:p>
          <a:p>
            <a:pPr marL="355600" indent="-342900">
              <a:lnSpc>
                <a:spcPct val="100000"/>
              </a:lnSpc>
              <a:spcBef>
                <a:spcPts val="500"/>
              </a:spcBef>
              <a:buChar char="•"/>
              <a:tabLst>
                <a:tab pos="354965" algn="l"/>
                <a:tab pos="355600" algn="l"/>
              </a:tabLst>
            </a:pPr>
            <a:r>
              <a:rPr dirty="0"/>
              <a:t>beverageServedWithFood</a:t>
            </a:r>
          </a:p>
          <a:p>
            <a:pPr marL="355600" indent="-342900">
              <a:lnSpc>
                <a:spcPct val="100000"/>
              </a:lnSpc>
              <a:spcBef>
                <a:spcPts val="500"/>
              </a:spcBef>
              <a:buChar char="•"/>
              <a:tabLst>
                <a:tab pos="354965" algn="l"/>
                <a:tab pos="355600" algn="l"/>
              </a:tabLst>
            </a:pPr>
            <a:r>
              <a:rPr dirty="0"/>
              <a:t>fishServedWithFood</a:t>
            </a:r>
          </a:p>
          <a:p>
            <a:pPr marL="355600" indent="-342900">
              <a:lnSpc>
                <a:spcPct val="100000"/>
              </a:lnSpc>
              <a:spcBef>
                <a:spcPts val="500"/>
              </a:spcBef>
              <a:buChar char="•"/>
              <a:tabLst>
                <a:tab pos="354965" algn="l"/>
                <a:tab pos="355600" algn="l"/>
              </a:tabLst>
            </a:pPr>
            <a:r>
              <a:rPr dirty="0"/>
              <a:t>athleteBeatAthlete</a:t>
            </a:r>
          </a:p>
          <a:p>
            <a:pPr marL="355600" indent="-342900">
              <a:lnSpc>
                <a:spcPct val="100000"/>
              </a:lnSpc>
              <a:spcBef>
                <a:spcPts val="400"/>
              </a:spcBef>
              <a:buChar char="•"/>
              <a:tabLst>
                <a:tab pos="354965" algn="l"/>
                <a:tab pos="355600" algn="l"/>
              </a:tabLst>
            </a:pPr>
            <a:r>
              <a:rPr dirty="0"/>
              <a:t>athleteInjuredBodyPart</a:t>
            </a:r>
          </a:p>
          <a:p>
            <a:pPr marL="355600" indent="-342900">
              <a:lnSpc>
                <a:spcPct val="100000"/>
              </a:lnSpc>
              <a:spcBef>
                <a:spcPts val="500"/>
              </a:spcBef>
              <a:buChar char="•"/>
              <a:tabLst>
                <a:tab pos="354965" algn="l"/>
                <a:tab pos="355600" algn="l"/>
              </a:tabLst>
            </a:pPr>
            <a:r>
              <a:rPr dirty="0"/>
              <a:t>arthropodFeedsOnInsect</a:t>
            </a:r>
          </a:p>
          <a:p>
            <a:pPr marL="355600" indent="-342900">
              <a:lnSpc>
                <a:spcPct val="100000"/>
              </a:lnSpc>
              <a:spcBef>
                <a:spcPts val="500"/>
              </a:spcBef>
              <a:buChar char="•"/>
              <a:tabLst>
                <a:tab pos="354965" algn="l"/>
                <a:tab pos="355600" algn="l"/>
              </a:tabLst>
            </a:pPr>
            <a:r>
              <a:rPr dirty="0"/>
              <a:t>animalEatsVegetable</a:t>
            </a:r>
          </a:p>
          <a:p>
            <a:pPr marL="355600" indent="-342900">
              <a:lnSpc>
                <a:spcPct val="100000"/>
              </a:lnSpc>
              <a:spcBef>
                <a:spcPts val="500"/>
              </a:spcBef>
              <a:buChar char="•"/>
              <a:tabLst>
                <a:tab pos="354965" algn="l"/>
                <a:tab pos="355600" algn="l"/>
              </a:tabLst>
            </a:pPr>
            <a:r>
              <a:rPr dirty="0"/>
              <a:t>plantRepresentsEmotion</a:t>
            </a:r>
          </a:p>
          <a:p>
            <a:pPr marL="355600" indent="-342900">
              <a:lnSpc>
                <a:spcPct val="100000"/>
              </a:lnSpc>
              <a:spcBef>
                <a:spcPts val="500"/>
              </a:spcBef>
              <a:buChar char="•"/>
              <a:tabLst>
                <a:tab pos="354965" algn="l"/>
                <a:tab pos="355600" algn="l"/>
              </a:tabLst>
            </a:pPr>
            <a:r>
              <a:rPr dirty="0"/>
              <a:t>foodDecreasesRiskOfDisease</a:t>
            </a:r>
          </a:p>
        </p:txBody>
      </p:sp>
      <p:sp>
        <p:nvSpPr>
          <p:cNvPr id="4" name="object 4"/>
          <p:cNvSpPr txBox="1">
            <a:spLocks noGrp="1"/>
          </p:cNvSpPr>
          <p:nvPr>
            <p:ph sz="half" idx="2"/>
          </p:nvPr>
        </p:nvSpPr>
        <p:spPr>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dirty="0"/>
              <a:t>clothingGoesWithClothing</a:t>
            </a:r>
          </a:p>
          <a:p>
            <a:pPr marL="355600" indent="-342900">
              <a:lnSpc>
                <a:spcPct val="100000"/>
              </a:lnSpc>
              <a:spcBef>
                <a:spcPts val="480"/>
              </a:spcBef>
              <a:buChar char="•"/>
              <a:tabLst>
                <a:tab pos="354965" algn="l"/>
                <a:tab pos="355600" algn="l"/>
              </a:tabLst>
            </a:pPr>
            <a:r>
              <a:rPr dirty="0"/>
              <a:t>bacteriaCausesPhysCondition</a:t>
            </a:r>
          </a:p>
          <a:p>
            <a:pPr marL="355600" indent="-342900">
              <a:lnSpc>
                <a:spcPct val="100000"/>
              </a:lnSpc>
              <a:spcBef>
                <a:spcPts val="400"/>
              </a:spcBef>
              <a:buChar char="•"/>
              <a:tabLst>
                <a:tab pos="354965" algn="l"/>
                <a:tab pos="355600" algn="l"/>
              </a:tabLst>
            </a:pPr>
            <a:r>
              <a:rPr dirty="0"/>
              <a:t>buildingMadeOfMaterial</a:t>
            </a:r>
          </a:p>
          <a:p>
            <a:pPr marL="355600" indent="-342900">
              <a:lnSpc>
                <a:spcPct val="100000"/>
              </a:lnSpc>
              <a:spcBef>
                <a:spcPts val="500"/>
              </a:spcBef>
              <a:buChar char="•"/>
              <a:tabLst>
                <a:tab pos="354965" algn="l"/>
                <a:tab pos="355600" algn="l"/>
              </a:tabLst>
            </a:pPr>
            <a:r>
              <a:rPr dirty="0"/>
              <a:t>emotionAssociatedWithDisease</a:t>
            </a:r>
          </a:p>
          <a:p>
            <a:pPr marL="355600" indent="-342900">
              <a:lnSpc>
                <a:spcPct val="100000"/>
              </a:lnSpc>
              <a:spcBef>
                <a:spcPts val="500"/>
              </a:spcBef>
              <a:buChar char="•"/>
              <a:tabLst>
                <a:tab pos="354965" algn="l"/>
                <a:tab pos="355600" algn="l"/>
              </a:tabLst>
            </a:pPr>
            <a:r>
              <a:rPr dirty="0"/>
              <a:t>foodCanCauseDisease</a:t>
            </a:r>
          </a:p>
          <a:p>
            <a:pPr marL="355600" indent="-342900">
              <a:lnSpc>
                <a:spcPct val="100000"/>
              </a:lnSpc>
              <a:spcBef>
                <a:spcPts val="500"/>
              </a:spcBef>
              <a:buChar char="•"/>
              <a:tabLst>
                <a:tab pos="354965" algn="l"/>
                <a:tab pos="355600" algn="l"/>
              </a:tabLst>
            </a:pPr>
            <a:r>
              <a:rPr dirty="0"/>
              <a:t>agriculturalProductAttractsInsect</a:t>
            </a:r>
          </a:p>
          <a:p>
            <a:pPr marL="355600" indent="-342900">
              <a:lnSpc>
                <a:spcPct val="100000"/>
              </a:lnSpc>
              <a:spcBef>
                <a:spcPts val="500"/>
              </a:spcBef>
              <a:buChar char="•"/>
              <a:tabLst>
                <a:tab pos="354965" algn="l"/>
                <a:tab pos="355600" algn="l"/>
              </a:tabLst>
            </a:pPr>
            <a:r>
              <a:rPr dirty="0"/>
              <a:t>arteryArisesFromArtery</a:t>
            </a:r>
          </a:p>
          <a:p>
            <a:pPr marL="355600" indent="-342900">
              <a:lnSpc>
                <a:spcPct val="100000"/>
              </a:lnSpc>
              <a:spcBef>
                <a:spcPts val="400"/>
              </a:spcBef>
              <a:buChar char="•"/>
              <a:tabLst>
                <a:tab pos="354965" algn="l"/>
                <a:tab pos="355600" algn="l"/>
              </a:tabLst>
            </a:pPr>
            <a:r>
              <a:rPr dirty="0"/>
              <a:t>countryHasSportsFans</a:t>
            </a:r>
          </a:p>
          <a:p>
            <a:pPr marL="355600" indent="-342900">
              <a:lnSpc>
                <a:spcPct val="100000"/>
              </a:lnSpc>
              <a:spcBef>
                <a:spcPts val="500"/>
              </a:spcBef>
              <a:buChar char="•"/>
              <a:tabLst>
                <a:tab pos="354965" algn="l"/>
                <a:tab pos="355600" algn="l"/>
              </a:tabLst>
            </a:pPr>
            <a:r>
              <a:rPr dirty="0"/>
              <a:t>bakedGoodServedWithBeverage</a:t>
            </a:r>
          </a:p>
          <a:p>
            <a:pPr marL="355600" indent="-342900">
              <a:lnSpc>
                <a:spcPct val="100000"/>
              </a:lnSpc>
              <a:spcBef>
                <a:spcPts val="500"/>
              </a:spcBef>
              <a:buChar char="•"/>
              <a:tabLst>
                <a:tab pos="354965" algn="l"/>
                <a:tab pos="355600" algn="l"/>
              </a:tabLst>
            </a:pPr>
            <a:r>
              <a:rPr dirty="0"/>
              <a:t>beverageContainsProtein</a:t>
            </a:r>
          </a:p>
          <a:p>
            <a:pPr marL="355600" indent="-342900">
              <a:lnSpc>
                <a:spcPct val="100000"/>
              </a:lnSpc>
              <a:spcBef>
                <a:spcPts val="500"/>
              </a:spcBef>
              <a:buChar char="•"/>
              <a:tabLst>
                <a:tab pos="354965" algn="l"/>
                <a:tab pos="355600" algn="l"/>
              </a:tabLst>
            </a:pPr>
            <a:r>
              <a:rPr dirty="0"/>
              <a:t>animalCanDevelopDisease</a:t>
            </a:r>
          </a:p>
          <a:p>
            <a:pPr marL="355600" indent="-342900">
              <a:lnSpc>
                <a:spcPct val="100000"/>
              </a:lnSpc>
              <a:spcBef>
                <a:spcPts val="500"/>
              </a:spcBef>
              <a:buChar char="•"/>
              <a:tabLst>
                <a:tab pos="354965" algn="l"/>
                <a:tab pos="355600" algn="l"/>
              </a:tabLst>
            </a:pPr>
            <a:r>
              <a:rPr dirty="0"/>
              <a:t>beverageMadeFromBeverage</a:t>
            </a:r>
          </a:p>
        </p:txBody>
      </p:sp>
      <p:sp>
        <p:nvSpPr>
          <p:cNvPr id="5" name="Footer Placeholder 4"/>
          <p:cNvSpPr>
            <a:spLocks noGrp="1"/>
          </p:cNvSpPr>
          <p:nvPr>
            <p:ph type="ftr" sz="quarter" idx="11"/>
          </p:nvPr>
        </p:nvSpPr>
        <p:spPr/>
        <p:txBody>
          <a:bodyPr/>
          <a:lstStyle/>
          <a:p>
            <a:r>
              <a:rPr lang="en-US" smtClean="0"/>
              <a:t>University at Buffalo</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2879" rIns="0" bIns="0" rtlCol="0">
            <a:spAutoFit/>
          </a:bodyPr>
          <a:lstStyle/>
          <a:p>
            <a:pPr marL="451484">
              <a:lnSpc>
                <a:spcPct val="100000"/>
              </a:lnSpc>
            </a:pPr>
            <a:r>
              <a:rPr dirty="0">
                <a:solidFill>
                  <a:srgbClr val="000090"/>
                </a:solidFill>
              </a:rPr>
              <a:t>NELL: example </a:t>
            </a:r>
            <a:r>
              <a:rPr spc="-5" dirty="0"/>
              <a:t>self-discovered</a:t>
            </a:r>
            <a:r>
              <a:rPr spc="15" dirty="0"/>
              <a:t> </a:t>
            </a:r>
            <a:r>
              <a:rPr spc="-5" dirty="0">
                <a:solidFill>
                  <a:srgbClr val="2D2D8A"/>
                </a:solidFill>
              </a:rPr>
              <a:t>subcategories</a:t>
            </a:r>
          </a:p>
        </p:txBody>
      </p:sp>
      <p:sp>
        <p:nvSpPr>
          <p:cNvPr id="12" name="Footer Placeholder 11"/>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764540" y="2837179"/>
            <a:ext cx="1343025" cy="31496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000" dirty="0">
                <a:solidFill>
                  <a:srgbClr val="FF0000"/>
                </a:solidFill>
                <a:latin typeface="Arial"/>
                <a:cs typeface="Arial"/>
              </a:rPr>
              <a:t>Predator</a:t>
            </a:r>
            <a:endParaRPr sz="2000">
              <a:latin typeface="Arial"/>
              <a:cs typeface="Arial"/>
            </a:endParaRPr>
          </a:p>
        </p:txBody>
      </p:sp>
      <p:sp>
        <p:nvSpPr>
          <p:cNvPr id="4" name="object 4"/>
          <p:cNvSpPr txBox="1"/>
          <p:nvPr/>
        </p:nvSpPr>
        <p:spPr>
          <a:xfrm>
            <a:off x="1221739" y="3175711"/>
            <a:ext cx="3287395" cy="756920"/>
          </a:xfrm>
          <a:prstGeom prst="rect">
            <a:avLst/>
          </a:prstGeom>
        </p:spPr>
        <p:txBody>
          <a:bodyPr vert="horz" wrap="square" lIns="0" tIns="0" rIns="0" bIns="0" rtlCol="0">
            <a:spAutoFit/>
          </a:bodyPr>
          <a:lstStyle/>
          <a:p>
            <a:pPr marL="292100" marR="5080" indent="-279400">
              <a:lnSpc>
                <a:spcPct val="102000"/>
              </a:lnSpc>
              <a:tabLst>
                <a:tab pos="297815" algn="l"/>
              </a:tabLst>
            </a:pPr>
            <a:r>
              <a:rPr sz="1600" dirty="0">
                <a:latin typeface="Arial"/>
                <a:cs typeface="Arial"/>
              </a:rPr>
              <a:t>–		Bears, Foxes,</a:t>
            </a:r>
            <a:r>
              <a:rPr sz="1600" spc="-75" dirty="0">
                <a:latin typeface="Arial"/>
                <a:cs typeface="Arial"/>
              </a:rPr>
              <a:t> </a:t>
            </a:r>
            <a:r>
              <a:rPr sz="1600" dirty="0">
                <a:latin typeface="Arial"/>
                <a:cs typeface="Arial"/>
              </a:rPr>
              <a:t>Wolves,</a:t>
            </a:r>
            <a:r>
              <a:rPr sz="1600" spc="-40" dirty="0">
                <a:latin typeface="Arial"/>
                <a:cs typeface="Arial"/>
              </a:rPr>
              <a:t> </a:t>
            </a:r>
            <a:r>
              <a:rPr sz="1600" dirty="0">
                <a:latin typeface="Arial"/>
                <a:cs typeface="Arial"/>
              </a:rPr>
              <a:t>Coyotes,  Snakes, </a:t>
            </a:r>
            <a:r>
              <a:rPr sz="1600" spc="-5" dirty="0">
                <a:latin typeface="Arial"/>
                <a:cs typeface="Arial"/>
              </a:rPr>
              <a:t>Racoons, </a:t>
            </a:r>
            <a:r>
              <a:rPr sz="1600" dirty="0">
                <a:latin typeface="Arial"/>
                <a:cs typeface="Arial"/>
              </a:rPr>
              <a:t>Eagles,</a:t>
            </a:r>
            <a:r>
              <a:rPr sz="1600" spc="-75" dirty="0">
                <a:latin typeface="Arial"/>
                <a:cs typeface="Arial"/>
              </a:rPr>
              <a:t> </a:t>
            </a:r>
            <a:r>
              <a:rPr sz="1600" dirty="0">
                <a:latin typeface="Arial"/>
                <a:cs typeface="Arial"/>
              </a:rPr>
              <a:t>Lions,  Leopards, Hawks, Humans,</a:t>
            </a:r>
            <a:r>
              <a:rPr sz="1600" spc="-114" dirty="0">
                <a:latin typeface="Arial"/>
                <a:cs typeface="Arial"/>
              </a:rPr>
              <a:t> </a:t>
            </a:r>
            <a:r>
              <a:rPr sz="1600" dirty="0">
                <a:latin typeface="Arial"/>
                <a:cs typeface="Arial"/>
              </a:rPr>
              <a:t>…</a:t>
            </a:r>
            <a:endParaRPr sz="1600">
              <a:latin typeface="Arial"/>
              <a:cs typeface="Arial"/>
            </a:endParaRPr>
          </a:p>
        </p:txBody>
      </p:sp>
      <p:sp>
        <p:nvSpPr>
          <p:cNvPr id="5" name="object 5"/>
          <p:cNvSpPr txBox="1"/>
          <p:nvPr/>
        </p:nvSpPr>
        <p:spPr>
          <a:xfrm>
            <a:off x="764540" y="1569720"/>
            <a:ext cx="6108065" cy="670560"/>
          </a:xfrm>
          <a:prstGeom prst="rect">
            <a:avLst/>
          </a:prstGeom>
        </p:spPr>
        <p:txBody>
          <a:bodyPr vert="horz" wrap="square" lIns="0" tIns="0" rIns="0" bIns="0" rtlCol="0">
            <a:spAutoFit/>
          </a:bodyPr>
          <a:lstStyle/>
          <a:p>
            <a:pPr marL="12700">
              <a:lnSpc>
                <a:spcPct val="100000"/>
              </a:lnSpc>
              <a:tabLst>
                <a:tab pos="4481195" algn="l"/>
              </a:tabLst>
            </a:pPr>
            <a:r>
              <a:rPr sz="2000" dirty="0">
                <a:latin typeface="Arial"/>
                <a:cs typeface="Arial"/>
              </a:rPr>
              <a:t>Animal:	Chemical:</a:t>
            </a:r>
            <a:endParaRPr sz="2000">
              <a:latin typeface="Arial"/>
              <a:cs typeface="Arial"/>
            </a:endParaRPr>
          </a:p>
          <a:p>
            <a:pPr marL="355600" indent="-342900">
              <a:lnSpc>
                <a:spcPct val="100000"/>
              </a:lnSpc>
              <a:spcBef>
                <a:spcPts val="480"/>
              </a:spcBef>
              <a:buChar char="•"/>
              <a:tabLst>
                <a:tab pos="354965" algn="l"/>
                <a:tab pos="355600" algn="l"/>
                <a:tab pos="4481195" algn="l"/>
                <a:tab pos="4824095" algn="l"/>
              </a:tabLst>
            </a:pPr>
            <a:r>
              <a:rPr sz="2000" dirty="0">
                <a:solidFill>
                  <a:srgbClr val="FF0000"/>
                </a:solidFill>
                <a:latin typeface="Arial"/>
                <a:cs typeface="Arial"/>
              </a:rPr>
              <a:t>Pets	•	Fossil</a:t>
            </a:r>
            <a:r>
              <a:rPr sz="2000" spc="-100" dirty="0">
                <a:solidFill>
                  <a:srgbClr val="FF0000"/>
                </a:solidFill>
                <a:latin typeface="Arial"/>
                <a:cs typeface="Arial"/>
              </a:rPr>
              <a:t> </a:t>
            </a:r>
            <a:r>
              <a:rPr sz="2000" dirty="0">
                <a:solidFill>
                  <a:srgbClr val="FF0000"/>
                </a:solidFill>
                <a:latin typeface="Arial"/>
                <a:cs typeface="Arial"/>
              </a:rPr>
              <a:t>fuels</a:t>
            </a:r>
            <a:endParaRPr sz="2000">
              <a:latin typeface="Arial"/>
              <a:cs typeface="Arial"/>
            </a:endParaRPr>
          </a:p>
        </p:txBody>
      </p:sp>
      <p:sp>
        <p:nvSpPr>
          <p:cNvPr id="6" name="object 6"/>
          <p:cNvSpPr txBox="1"/>
          <p:nvPr/>
        </p:nvSpPr>
        <p:spPr>
          <a:xfrm>
            <a:off x="1221739" y="2278888"/>
            <a:ext cx="4607560" cy="497840"/>
          </a:xfrm>
          <a:prstGeom prst="rect">
            <a:avLst/>
          </a:prstGeom>
        </p:spPr>
        <p:txBody>
          <a:bodyPr vert="horz" wrap="square" lIns="0" tIns="0" rIns="0" bIns="0" rtlCol="0">
            <a:spAutoFit/>
          </a:bodyPr>
          <a:lstStyle/>
          <a:p>
            <a:pPr marL="292100" marR="5080" indent="-279400">
              <a:lnSpc>
                <a:spcPct val="100000"/>
              </a:lnSpc>
              <a:tabLst>
                <a:tab pos="297815" algn="l"/>
                <a:tab pos="4481195" algn="l"/>
              </a:tabLst>
            </a:pPr>
            <a:r>
              <a:rPr sz="1600" dirty="0">
                <a:latin typeface="Arial"/>
                <a:cs typeface="Arial"/>
              </a:rPr>
              <a:t>– 		Hamsters, Ferrets,</a:t>
            </a:r>
            <a:r>
              <a:rPr sz="1600" spc="-5" dirty="0">
                <a:latin typeface="Arial"/>
                <a:cs typeface="Arial"/>
              </a:rPr>
              <a:t> </a:t>
            </a:r>
            <a:r>
              <a:rPr sz="1600" dirty="0">
                <a:latin typeface="Arial"/>
                <a:cs typeface="Arial"/>
              </a:rPr>
              <a:t>Birds,</a:t>
            </a:r>
            <a:r>
              <a:rPr sz="1600" spc="-5" dirty="0">
                <a:latin typeface="Arial"/>
                <a:cs typeface="Arial"/>
              </a:rPr>
              <a:t> </a:t>
            </a:r>
            <a:r>
              <a:rPr sz="1600" dirty="0">
                <a:latin typeface="Arial"/>
                <a:cs typeface="Arial"/>
              </a:rPr>
              <a:t>Dog,</a:t>
            </a:r>
            <a:r>
              <a:rPr sz="1600" spc="-5" dirty="0">
                <a:latin typeface="Arial"/>
                <a:cs typeface="Arial"/>
              </a:rPr>
              <a:t> </a:t>
            </a:r>
            <a:r>
              <a:rPr sz="1600" dirty="0">
                <a:latin typeface="Arial"/>
                <a:cs typeface="Arial"/>
              </a:rPr>
              <a:t>Cats,	–  Rabbits, Snakes, Parrots, Kittens,</a:t>
            </a:r>
            <a:r>
              <a:rPr sz="1600" spc="-120" dirty="0">
                <a:latin typeface="Arial"/>
                <a:cs typeface="Arial"/>
              </a:rPr>
              <a:t> </a:t>
            </a:r>
            <a:r>
              <a:rPr sz="1600" dirty="0">
                <a:latin typeface="Arial"/>
                <a:cs typeface="Arial"/>
              </a:rPr>
              <a:t>…</a:t>
            </a:r>
            <a:endParaRPr sz="1600">
              <a:latin typeface="Arial"/>
              <a:cs typeface="Arial"/>
            </a:endParaRPr>
          </a:p>
        </p:txBody>
      </p:sp>
      <p:sp>
        <p:nvSpPr>
          <p:cNvPr id="7" name="object 7"/>
          <p:cNvSpPr txBox="1"/>
          <p:nvPr/>
        </p:nvSpPr>
        <p:spPr>
          <a:xfrm>
            <a:off x="5970206" y="2278888"/>
            <a:ext cx="3115310" cy="497840"/>
          </a:xfrm>
          <a:prstGeom prst="rect">
            <a:avLst/>
          </a:prstGeom>
        </p:spPr>
        <p:txBody>
          <a:bodyPr vert="horz" wrap="square" lIns="0" tIns="0" rIns="0" bIns="0" rtlCol="0">
            <a:spAutoFit/>
          </a:bodyPr>
          <a:lstStyle/>
          <a:p>
            <a:pPr marL="12700" marR="5080" indent="6350">
              <a:lnSpc>
                <a:spcPct val="100000"/>
              </a:lnSpc>
            </a:pPr>
            <a:r>
              <a:rPr sz="1600" dirty="0">
                <a:latin typeface="Arial"/>
                <a:cs typeface="Arial"/>
              </a:rPr>
              <a:t>Carbon, Natural gas, Coal,</a:t>
            </a:r>
            <a:r>
              <a:rPr sz="1600" spc="-114" dirty="0">
                <a:latin typeface="Arial"/>
                <a:cs typeface="Arial"/>
              </a:rPr>
              <a:t> </a:t>
            </a:r>
            <a:r>
              <a:rPr sz="1600" dirty="0">
                <a:latin typeface="Arial"/>
                <a:cs typeface="Arial"/>
              </a:rPr>
              <a:t>Diesel,  Monoxide, Gases,</a:t>
            </a:r>
            <a:r>
              <a:rPr sz="1600" spc="-110" dirty="0">
                <a:latin typeface="Arial"/>
                <a:cs typeface="Arial"/>
              </a:rPr>
              <a:t> </a:t>
            </a:r>
            <a:r>
              <a:rPr sz="1600" dirty="0">
                <a:latin typeface="Arial"/>
                <a:cs typeface="Arial"/>
              </a:rPr>
              <a:t>…</a:t>
            </a:r>
            <a:endParaRPr sz="1600">
              <a:latin typeface="Arial"/>
              <a:cs typeface="Arial"/>
            </a:endParaRPr>
          </a:p>
        </p:txBody>
      </p:sp>
      <p:sp>
        <p:nvSpPr>
          <p:cNvPr id="8" name="object 8"/>
          <p:cNvSpPr txBox="1"/>
          <p:nvPr/>
        </p:nvSpPr>
        <p:spPr>
          <a:xfrm>
            <a:off x="5233606" y="2837179"/>
            <a:ext cx="1102995" cy="31496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000" dirty="0">
                <a:solidFill>
                  <a:srgbClr val="FF0000"/>
                </a:solidFill>
                <a:latin typeface="Arial"/>
                <a:cs typeface="Arial"/>
              </a:rPr>
              <a:t>Gases</a:t>
            </a:r>
            <a:endParaRPr sz="2000">
              <a:latin typeface="Arial"/>
              <a:cs typeface="Arial"/>
            </a:endParaRPr>
          </a:p>
        </p:txBody>
      </p:sp>
      <p:sp>
        <p:nvSpPr>
          <p:cNvPr id="9" name="object 9"/>
          <p:cNvSpPr txBox="1"/>
          <p:nvPr/>
        </p:nvSpPr>
        <p:spPr>
          <a:xfrm>
            <a:off x="5690806" y="3180588"/>
            <a:ext cx="3513454" cy="497840"/>
          </a:xfrm>
          <a:prstGeom prst="rect">
            <a:avLst/>
          </a:prstGeom>
        </p:spPr>
        <p:txBody>
          <a:bodyPr vert="horz" wrap="square" lIns="0" tIns="0" rIns="0" bIns="0" rtlCol="0">
            <a:spAutoFit/>
          </a:bodyPr>
          <a:lstStyle/>
          <a:p>
            <a:pPr marL="292100" marR="5080" indent="-279400">
              <a:lnSpc>
                <a:spcPct val="100000"/>
              </a:lnSpc>
              <a:tabLst>
                <a:tab pos="297815" algn="l"/>
              </a:tabLst>
            </a:pPr>
            <a:r>
              <a:rPr sz="1600" dirty="0">
                <a:latin typeface="Arial"/>
                <a:cs typeface="Arial"/>
              </a:rPr>
              <a:t>–		Helium, Carbon</a:t>
            </a:r>
            <a:r>
              <a:rPr sz="1600" spc="-75" dirty="0">
                <a:latin typeface="Arial"/>
                <a:cs typeface="Arial"/>
              </a:rPr>
              <a:t> </a:t>
            </a:r>
            <a:r>
              <a:rPr sz="1600" dirty="0">
                <a:latin typeface="Arial"/>
                <a:cs typeface="Arial"/>
              </a:rPr>
              <a:t>dioxide,</a:t>
            </a:r>
            <a:r>
              <a:rPr sz="1600" spc="-40" dirty="0">
                <a:latin typeface="Arial"/>
                <a:cs typeface="Arial"/>
              </a:rPr>
              <a:t> </a:t>
            </a:r>
            <a:r>
              <a:rPr sz="1600" dirty="0">
                <a:latin typeface="Arial"/>
                <a:cs typeface="Arial"/>
              </a:rPr>
              <a:t>Methane,  Oxygen, Propane, Ozone,</a:t>
            </a:r>
            <a:r>
              <a:rPr sz="1600" spc="-114" dirty="0">
                <a:latin typeface="Arial"/>
                <a:cs typeface="Arial"/>
              </a:rPr>
              <a:t> </a:t>
            </a:r>
            <a:r>
              <a:rPr sz="1600" dirty="0">
                <a:latin typeface="Arial"/>
                <a:cs typeface="Arial"/>
              </a:rPr>
              <a:t>Radon…</a:t>
            </a:r>
            <a:endParaRPr sz="1600">
              <a:latin typeface="Arial"/>
              <a:cs typeface="Arial"/>
            </a:endParaRPr>
          </a:p>
        </p:txBody>
      </p:sp>
      <p:sp>
        <p:nvSpPr>
          <p:cNvPr id="10" name="object 10"/>
          <p:cNvSpPr txBox="1"/>
          <p:nvPr/>
        </p:nvSpPr>
        <p:spPr>
          <a:xfrm>
            <a:off x="764540" y="4236720"/>
            <a:ext cx="4013200" cy="3104515"/>
          </a:xfrm>
          <a:prstGeom prst="rect">
            <a:avLst/>
          </a:prstGeom>
        </p:spPr>
        <p:txBody>
          <a:bodyPr vert="horz" wrap="square" lIns="0" tIns="0" rIns="0" bIns="0" rtlCol="0">
            <a:spAutoFit/>
          </a:bodyPr>
          <a:lstStyle/>
          <a:p>
            <a:pPr marL="12700">
              <a:lnSpc>
                <a:spcPct val="100000"/>
              </a:lnSpc>
            </a:pPr>
            <a:r>
              <a:rPr sz="2000" dirty="0">
                <a:latin typeface="Arial"/>
                <a:cs typeface="Arial"/>
              </a:rPr>
              <a:t>Learned reading</a:t>
            </a:r>
            <a:r>
              <a:rPr sz="2000" spc="-100" dirty="0">
                <a:latin typeface="Arial"/>
                <a:cs typeface="Arial"/>
              </a:rPr>
              <a:t> </a:t>
            </a:r>
            <a:r>
              <a:rPr sz="2000" dirty="0">
                <a:latin typeface="Arial"/>
                <a:cs typeface="Arial"/>
              </a:rPr>
              <a:t>patterns:</a:t>
            </a:r>
            <a:endParaRPr sz="2000">
              <a:latin typeface="Arial"/>
              <a:cs typeface="Arial"/>
            </a:endParaRPr>
          </a:p>
          <a:p>
            <a:pPr marL="12700" marR="5080">
              <a:lnSpc>
                <a:spcPct val="99600"/>
              </a:lnSpc>
              <a:spcBef>
                <a:spcPts val="440"/>
              </a:spcBef>
            </a:pPr>
            <a:r>
              <a:rPr sz="1800" dirty="0">
                <a:solidFill>
                  <a:srgbClr val="2D2D8A"/>
                </a:solidFill>
                <a:latin typeface="Arial"/>
                <a:cs typeface="Arial"/>
              </a:rPr>
              <a:t>"arg1 and other medium sized arg2"  "arg1 and other jungle arg2” "arg1 and  other magnificent arg2" "arg1 and</a:t>
            </a:r>
            <a:r>
              <a:rPr sz="1800" spc="-105" dirty="0">
                <a:solidFill>
                  <a:srgbClr val="2D2D8A"/>
                </a:solidFill>
                <a:latin typeface="Arial"/>
                <a:cs typeface="Arial"/>
              </a:rPr>
              <a:t> </a:t>
            </a:r>
            <a:r>
              <a:rPr sz="1800" dirty="0">
                <a:solidFill>
                  <a:srgbClr val="2D2D8A"/>
                </a:solidFill>
                <a:latin typeface="Arial"/>
                <a:cs typeface="Arial"/>
              </a:rPr>
              <a:t>other  pesky arg2" "arg1 and other mammals  and arg2" "arg1 and other Ice Age  arg2" "arg1 or other biting arg2" "arg1  and other marsh arg2" "arg1 and other  migrant arg2” "arg1 and other  monogastric arg2" "arg1 and other  mythical arg2"  "arg1 and other</a:t>
            </a:r>
            <a:r>
              <a:rPr sz="1800" spc="-100" dirty="0">
                <a:solidFill>
                  <a:srgbClr val="2D2D8A"/>
                </a:solidFill>
                <a:latin typeface="Arial"/>
                <a:cs typeface="Arial"/>
              </a:rPr>
              <a:t> </a:t>
            </a:r>
            <a:r>
              <a:rPr sz="1800" dirty="0">
                <a:solidFill>
                  <a:srgbClr val="2D2D8A"/>
                </a:solidFill>
                <a:latin typeface="Arial"/>
                <a:cs typeface="Arial"/>
              </a:rPr>
              <a:t>nesting</a:t>
            </a:r>
            <a:endParaRPr sz="1800">
              <a:latin typeface="Arial"/>
              <a:cs typeface="Arial"/>
            </a:endParaRPr>
          </a:p>
        </p:txBody>
      </p:sp>
      <p:sp>
        <p:nvSpPr>
          <p:cNvPr id="11" name="object 11"/>
          <p:cNvSpPr txBox="1"/>
          <p:nvPr/>
        </p:nvSpPr>
        <p:spPr>
          <a:xfrm>
            <a:off x="5107940" y="4236720"/>
            <a:ext cx="4236720" cy="3104515"/>
          </a:xfrm>
          <a:prstGeom prst="rect">
            <a:avLst/>
          </a:prstGeom>
        </p:spPr>
        <p:txBody>
          <a:bodyPr vert="horz" wrap="square" lIns="0" tIns="0" rIns="0" bIns="0" rtlCol="0">
            <a:spAutoFit/>
          </a:bodyPr>
          <a:lstStyle/>
          <a:p>
            <a:pPr marL="12700">
              <a:lnSpc>
                <a:spcPct val="100000"/>
              </a:lnSpc>
            </a:pPr>
            <a:r>
              <a:rPr sz="2000" dirty="0">
                <a:latin typeface="Arial"/>
                <a:cs typeface="Arial"/>
              </a:rPr>
              <a:t>Learned reading</a:t>
            </a:r>
            <a:r>
              <a:rPr sz="2000" spc="-100" dirty="0">
                <a:latin typeface="Arial"/>
                <a:cs typeface="Arial"/>
              </a:rPr>
              <a:t> </a:t>
            </a:r>
            <a:r>
              <a:rPr sz="2000" dirty="0">
                <a:latin typeface="Arial"/>
                <a:cs typeface="Arial"/>
              </a:rPr>
              <a:t>patterns:</a:t>
            </a:r>
            <a:endParaRPr sz="2000">
              <a:latin typeface="Arial"/>
              <a:cs typeface="Arial"/>
            </a:endParaRPr>
          </a:p>
          <a:p>
            <a:pPr marL="12700" marR="5080">
              <a:lnSpc>
                <a:spcPct val="99600"/>
              </a:lnSpc>
              <a:spcBef>
                <a:spcPts val="440"/>
              </a:spcBef>
              <a:tabLst>
                <a:tab pos="1130300" algn="l"/>
                <a:tab pos="3610610" algn="l"/>
              </a:tabLst>
            </a:pPr>
            <a:r>
              <a:rPr sz="1800" dirty="0">
                <a:solidFill>
                  <a:srgbClr val="2D2D8A"/>
                </a:solidFill>
                <a:latin typeface="Arial"/>
                <a:cs typeface="Arial"/>
              </a:rPr>
              <a:t>"arg1 and other hydrocarbon arg2” "arg1  and other aqueous arg2” "arg1 and other  hazardous air arg2" "arg1 and oxygen  are arg2”	"arg1 and such</a:t>
            </a:r>
            <a:r>
              <a:rPr sz="1800" spc="-75" dirty="0">
                <a:solidFill>
                  <a:srgbClr val="2D2D8A"/>
                </a:solidFill>
                <a:latin typeface="Arial"/>
                <a:cs typeface="Arial"/>
              </a:rPr>
              <a:t> </a:t>
            </a:r>
            <a:r>
              <a:rPr sz="1800" dirty="0">
                <a:solidFill>
                  <a:srgbClr val="2D2D8A"/>
                </a:solidFill>
                <a:latin typeface="Arial"/>
                <a:cs typeface="Arial"/>
              </a:rPr>
              <a:t>synthetic</a:t>
            </a:r>
            <a:r>
              <a:rPr sz="1800" spc="-25" dirty="0">
                <a:solidFill>
                  <a:srgbClr val="2D2D8A"/>
                </a:solidFill>
                <a:latin typeface="Arial"/>
                <a:cs typeface="Arial"/>
              </a:rPr>
              <a:t> </a:t>
            </a:r>
            <a:r>
              <a:rPr sz="1800" dirty="0">
                <a:solidFill>
                  <a:srgbClr val="2D2D8A"/>
                </a:solidFill>
                <a:latin typeface="Arial"/>
                <a:cs typeface="Arial"/>
              </a:rPr>
              <a:t>arg2”  "arg1 as a lifting arg2" "arg1 as a tracer  arg2" "arg1 as the carrier arg2” "arg1 as  the inert arg2" "arg1 as the primary  cleaning arg2” "arg1 and other noxious  arg2"  "arg1 and other trace arg2"	"arg1  as the reagent arg2"  "arg1 as the</a:t>
            </a:r>
            <a:r>
              <a:rPr sz="1800" spc="-105" dirty="0">
                <a:solidFill>
                  <a:srgbClr val="2D2D8A"/>
                </a:solidFill>
                <a:latin typeface="Arial"/>
                <a:cs typeface="Arial"/>
              </a:rPr>
              <a:t> </a:t>
            </a:r>
            <a:r>
              <a:rPr sz="1800" dirty="0">
                <a:solidFill>
                  <a:srgbClr val="2D2D8A"/>
                </a:solidFill>
                <a:latin typeface="Arial"/>
                <a:cs typeface="Arial"/>
              </a:rPr>
              <a:t>tracer</a:t>
            </a:r>
            <a:endParaRPr sz="18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93267"/>
            <a:ext cx="8489315" cy="548640"/>
          </a:xfrm>
          <a:prstGeom prst="rect">
            <a:avLst/>
          </a:prstGeom>
        </p:spPr>
        <p:txBody>
          <a:bodyPr vert="horz" wrap="square" lIns="0" tIns="0" rIns="0" bIns="0" rtlCol="0">
            <a:spAutoFit/>
          </a:bodyPr>
          <a:lstStyle/>
          <a:p>
            <a:pPr marL="12700">
              <a:lnSpc>
                <a:spcPct val="100000"/>
              </a:lnSpc>
              <a:tabLst>
                <a:tab pos="2579370" algn="l"/>
              </a:tabLst>
            </a:pPr>
            <a:r>
              <a:rPr lang="en-US" sz="3600" dirty="0" smtClean="0">
                <a:solidFill>
                  <a:srgbClr val="000090"/>
                </a:solidFill>
              </a:rPr>
              <a:t>Nell Summary</a:t>
            </a:r>
            <a:endParaRPr sz="3600" dirty="0"/>
          </a:p>
        </p:txBody>
      </p:sp>
      <p:sp>
        <p:nvSpPr>
          <p:cNvPr id="6" name="Footer Placeholder 5"/>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650557" y="1811008"/>
            <a:ext cx="8757285" cy="4703852"/>
          </a:xfrm>
          <a:prstGeom prst="rect">
            <a:avLst/>
          </a:prstGeom>
        </p:spPr>
        <p:txBody>
          <a:bodyPr vert="horz" wrap="square" lIns="0" tIns="0" rIns="0" bIns="0" rtlCol="0">
            <a:spAutoFit/>
          </a:bodyPr>
          <a:lstStyle/>
          <a:p>
            <a:pPr marL="355600" indent="-342900">
              <a:lnSpc>
                <a:spcPct val="100000"/>
              </a:lnSpc>
              <a:spcBef>
                <a:spcPts val="520"/>
              </a:spcBef>
              <a:buFont typeface="Arial" panose="020B0604020202020204" pitchFamily="34" charset="0"/>
              <a:buChar char="•"/>
              <a:tabLst>
                <a:tab pos="526415" algn="l"/>
                <a:tab pos="527050" algn="l"/>
              </a:tabLst>
            </a:pPr>
            <a:r>
              <a:rPr lang="en-US" sz="2400" dirty="0" smtClean="0">
                <a:latin typeface="Arial"/>
                <a:cs typeface="Arial"/>
              </a:rPr>
              <a:t>Learning</a:t>
            </a:r>
          </a:p>
          <a:p>
            <a:pPr marL="12700">
              <a:lnSpc>
                <a:spcPct val="100000"/>
              </a:lnSpc>
              <a:spcBef>
                <a:spcPts val="520"/>
              </a:spcBef>
              <a:tabLst>
                <a:tab pos="526415" algn="l"/>
                <a:tab pos="527050" algn="l"/>
              </a:tabLst>
            </a:pPr>
            <a:r>
              <a:rPr lang="en-US" sz="2400" dirty="0" smtClean="0">
                <a:latin typeface="Arial"/>
                <a:cs typeface="Arial"/>
              </a:rPr>
              <a:t>   -Coupled multi-task, multi-view semi-supervised training.</a:t>
            </a:r>
          </a:p>
          <a:p>
            <a:pPr marL="355600" indent="-342900">
              <a:lnSpc>
                <a:spcPct val="100000"/>
              </a:lnSpc>
              <a:spcBef>
                <a:spcPts val="520"/>
              </a:spcBef>
              <a:buFont typeface="Arial" panose="020B0604020202020204" pitchFamily="34" charset="0"/>
              <a:buChar char="•"/>
              <a:tabLst>
                <a:tab pos="526415" algn="l"/>
                <a:tab pos="527050" algn="l"/>
              </a:tabLst>
            </a:pPr>
            <a:r>
              <a:rPr lang="en-US" sz="2400" dirty="0" smtClean="0">
                <a:latin typeface="Arial"/>
                <a:cs typeface="Arial"/>
              </a:rPr>
              <a:t>Inference</a:t>
            </a:r>
          </a:p>
          <a:p>
            <a:pPr marL="12700">
              <a:lnSpc>
                <a:spcPct val="100000"/>
              </a:lnSpc>
              <a:spcBef>
                <a:spcPts val="520"/>
              </a:spcBef>
              <a:tabLst>
                <a:tab pos="526415" algn="l"/>
                <a:tab pos="527050" algn="l"/>
              </a:tabLst>
            </a:pPr>
            <a:r>
              <a:rPr lang="en-US" sz="2400" dirty="0" smtClean="0">
                <a:latin typeface="Arial"/>
                <a:cs typeface="Arial"/>
              </a:rPr>
              <a:t>   - Data mine the KB to learn inference rules</a:t>
            </a:r>
          </a:p>
          <a:p>
            <a:pPr marL="355600" indent="-342900">
              <a:lnSpc>
                <a:spcPct val="100000"/>
              </a:lnSpc>
              <a:spcBef>
                <a:spcPts val="520"/>
              </a:spcBef>
              <a:buFont typeface="Arial" panose="020B0604020202020204" pitchFamily="34" charset="0"/>
              <a:buChar char="•"/>
              <a:tabLst>
                <a:tab pos="526415" algn="l"/>
                <a:tab pos="527050" algn="l"/>
              </a:tabLst>
            </a:pPr>
            <a:r>
              <a:rPr lang="en-US" sz="2400" dirty="0" smtClean="0">
                <a:latin typeface="Arial"/>
                <a:cs typeface="Arial"/>
              </a:rPr>
              <a:t>Representation</a:t>
            </a:r>
          </a:p>
          <a:p>
            <a:pPr marL="12700">
              <a:lnSpc>
                <a:spcPct val="100000"/>
              </a:lnSpc>
              <a:spcBef>
                <a:spcPts val="520"/>
              </a:spcBef>
              <a:tabLst>
                <a:tab pos="526415" algn="l"/>
                <a:tab pos="527050" algn="l"/>
              </a:tabLst>
            </a:pPr>
            <a:r>
              <a:rPr lang="en-US" sz="2400" dirty="0" smtClean="0">
                <a:latin typeface="Arial"/>
                <a:cs typeface="Arial"/>
              </a:rPr>
              <a:t>   -Ontology extension:</a:t>
            </a:r>
            <a:endParaRPr lang="en-US" sz="2400" dirty="0">
              <a:latin typeface="Arial"/>
              <a:cs typeface="Arial"/>
            </a:endParaRPr>
          </a:p>
          <a:p>
            <a:pPr marL="12700">
              <a:lnSpc>
                <a:spcPct val="100000"/>
              </a:lnSpc>
              <a:spcBef>
                <a:spcPts val="520"/>
              </a:spcBef>
              <a:tabLst>
                <a:tab pos="526415" algn="l"/>
                <a:tab pos="527050" algn="l"/>
              </a:tabLst>
            </a:pPr>
            <a:r>
              <a:rPr lang="en-US" sz="2400" dirty="0" smtClean="0">
                <a:latin typeface="Arial"/>
                <a:cs typeface="Arial"/>
              </a:rPr>
              <a:t>           Cluster pairs of NPs, based on corpus statistics.</a:t>
            </a:r>
          </a:p>
          <a:p>
            <a:pPr marL="12700">
              <a:lnSpc>
                <a:spcPct val="100000"/>
              </a:lnSpc>
              <a:spcBef>
                <a:spcPts val="520"/>
              </a:spcBef>
              <a:tabLst>
                <a:tab pos="526415" algn="l"/>
                <a:tab pos="527050" algn="l"/>
              </a:tabLst>
            </a:pPr>
            <a:r>
              <a:rPr lang="en-US" sz="2400" dirty="0" smtClean="0">
                <a:latin typeface="Arial"/>
                <a:cs typeface="Arial"/>
              </a:rPr>
              <a:t>   -Infer millions of latent concepts from observable text</a:t>
            </a:r>
          </a:p>
          <a:p>
            <a:pPr marL="355600" indent="-342900">
              <a:lnSpc>
                <a:spcPct val="100000"/>
              </a:lnSpc>
              <a:spcBef>
                <a:spcPts val="520"/>
              </a:spcBef>
              <a:buFont typeface="Arial" panose="020B0604020202020204" pitchFamily="34" charset="0"/>
              <a:buChar char="•"/>
              <a:tabLst>
                <a:tab pos="526415" algn="l"/>
                <a:tab pos="527050" algn="l"/>
              </a:tabLst>
            </a:pPr>
            <a:r>
              <a:rPr lang="en-US" sz="2400" dirty="0" smtClean="0">
                <a:latin typeface="Arial"/>
                <a:cs typeface="Arial"/>
              </a:rPr>
              <a:t>Curriculum</a:t>
            </a:r>
          </a:p>
          <a:p>
            <a:pPr marL="12700">
              <a:lnSpc>
                <a:spcPct val="100000"/>
              </a:lnSpc>
              <a:spcBef>
                <a:spcPts val="520"/>
              </a:spcBef>
              <a:tabLst>
                <a:tab pos="526415" algn="l"/>
                <a:tab pos="527050" algn="l"/>
              </a:tabLst>
            </a:pPr>
            <a:r>
              <a:rPr lang="en-US" sz="2400" dirty="0" smtClean="0">
                <a:latin typeface="Arial"/>
                <a:cs typeface="Arial"/>
              </a:rPr>
              <a:t>   -Learn easiest things first, build on those to ‘learn to learn’</a:t>
            </a:r>
          </a:p>
          <a:p>
            <a:pPr marL="12700">
              <a:lnSpc>
                <a:spcPct val="100000"/>
              </a:lnSpc>
              <a:spcBef>
                <a:spcPts val="520"/>
              </a:spcBef>
              <a:tabLst>
                <a:tab pos="526415" algn="l"/>
                <a:tab pos="527050" algn="l"/>
              </a:tabLst>
            </a:pPr>
            <a:endParaRPr lang="en-US" sz="2400" dirty="0" smtClean="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91840"/>
            <a:ext cx="2449195" cy="677545"/>
          </a:xfrm>
          <a:prstGeom prst="rect">
            <a:avLst/>
          </a:prstGeom>
        </p:spPr>
        <p:txBody>
          <a:bodyPr vert="horz" wrap="square" lIns="0" tIns="0" rIns="0" bIns="0" rtlCol="0">
            <a:spAutoFit/>
          </a:bodyPr>
          <a:lstStyle/>
          <a:p>
            <a:pPr marL="12700">
              <a:lnSpc>
                <a:spcPct val="100000"/>
              </a:lnSpc>
            </a:pPr>
            <a:r>
              <a:rPr sz="4400" spc="-5" dirty="0">
                <a:solidFill>
                  <a:srgbClr val="000090"/>
                </a:solidFill>
              </a:rPr>
              <a:t>thank</a:t>
            </a:r>
            <a:r>
              <a:rPr sz="4400" spc="-85" dirty="0">
                <a:solidFill>
                  <a:srgbClr val="000090"/>
                </a:solidFill>
              </a:rPr>
              <a:t> </a:t>
            </a:r>
            <a:r>
              <a:rPr sz="4400" dirty="0">
                <a:solidFill>
                  <a:srgbClr val="000090"/>
                </a:solidFill>
              </a:rPr>
              <a:t>you</a:t>
            </a:r>
            <a:endParaRPr sz="4400"/>
          </a:p>
        </p:txBody>
      </p:sp>
      <p:sp>
        <p:nvSpPr>
          <p:cNvPr id="5" name="Footer Placeholder 4"/>
          <p:cNvSpPr>
            <a:spLocks noGrp="1"/>
          </p:cNvSpPr>
          <p:nvPr>
            <p:ph type="ftr" sz="quarter" idx="11"/>
          </p:nvPr>
        </p:nvSpPr>
        <p:spPr/>
        <p:txBody>
          <a:bodyPr/>
          <a:lstStyle/>
          <a:p>
            <a:r>
              <a:rPr lang="en-US" smtClean="0"/>
              <a:t>University at Buffalo</a:t>
            </a:r>
            <a:endParaRPr lang="en-US"/>
          </a:p>
        </p:txBody>
      </p:sp>
      <p:sp>
        <p:nvSpPr>
          <p:cNvPr id="4" name="object 4"/>
          <p:cNvSpPr/>
          <p:nvPr/>
        </p:nvSpPr>
        <p:spPr>
          <a:xfrm>
            <a:off x="6248400" y="685800"/>
            <a:ext cx="3200400" cy="3200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663" y="1648967"/>
            <a:ext cx="7391400" cy="1563370"/>
          </a:xfrm>
          <a:prstGeom prst="rect">
            <a:avLst/>
          </a:prstGeom>
        </p:spPr>
        <p:txBody>
          <a:bodyPr vert="horz" wrap="square" lIns="0" tIns="0" rIns="0" bIns="0" rtlCol="0">
            <a:spAutoFit/>
          </a:bodyPr>
          <a:lstStyle/>
          <a:p>
            <a:pPr marL="12700">
              <a:lnSpc>
                <a:spcPct val="100000"/>
              </a:lnSpc>
            </a:pPr>
            <a:r>
              <a:rPr sz="3200" b="1" dirty="0">
                <a:solidFill>
                  <a:srgbClr val="00B050"/>
                </a:solidFill>
              </a:rPr>
              <a:t>Tenet</a:t>
            </a:r>
            <a:r>
              <a:rPr sz="3200" b="1" spc="-110" dirty="0">
                <a:solidFill>
                  <a:srgbClr val="00B050"/>
                </a:solidFill>
              </a:rPr>
              <a:t> </a:t>
            </a:r>
            <a:r>
              <a:rPr sz="3200" b="1" spc="-5" dirty="0">
                <a:solidFill>
                  <a:srgbClr val="00B050"/>
                </a:solidFill>
              </a:rPr>
              <a:t>2:</a:t>
            </a:r>
            <a:endParaRPr sz="3200" b="1" dirty="0">
              <a:solidFill>
                <a:srgbClr val="00B050"/>
              </a:solidFill>
            </a:endParaRPr>
          </a:p>
          <a:p>
            <a:pPr marL="12700" marR="5080">
              <a:lnSpc>
                <a:spcPct val="100000"/>
              </a:lnSpc>
              <a:spcBef>
                <a:spcPts val="725"/>
              </a:spcBef>
            </a:pPr>
            <a:r>
              <a:rPr sz="3200" b="1" spc="-5" dirty="0">
                <a:solidFill>
                  <a:srgbClr val="00B050"/>
                </a:solidFill>
              </a:rPr>
              <a:t>Natural </a:t>
            </a:r>
            <a:r>
              <a:rPr sz="3200" b="1" dirty="0">
                <a:solidFill>
                  <a:srgbClr val="00B050"/>
                </a:solidFill>
              </a:rPr>
              <a:t>language </a:t>
            </a:r>
            <a:r>
              <a:rPr sz="3200" b="1" u="heavy" dirty="0">
                <a:solidFill>
                  <a:srgbClr val="00B050"/>
                </a:solidFill>
              </a:rPr>
              <a:t>understanding</a:t>
            </a:r>
            <a:r>
              <a:rPr sz="3200" b="1" u="heavy" spc="-75" dirty="0">
                <a:solidFill>
                  <a:srgbClr val="00B050"/>
                </a:solidFill>
              </a:rPr>
              <a:t> </a:t>
            </a:r>
            <a:r>
              <a:rPr sz="3200" b="1" dirty="0">
                <a:solidFill>
                  <a:srgbClr val="00B050"/>
                </a:solidFill>
              </a:rPr>
              <a:t>requires  a </a:t>
            </a:r>
            <a:r>
              <a:rPr sz="3200" b="1" u="heavy" dirty="0">
                <a:solidFill>
                  <a:srgbClr val="00B050"/>
                </a:solidFill>
              </a:rPr>
              <a:t>belief</a:t>
            </a:r>
            <a:r>
              <a:rPr sz="3200" b="1" u="heavy" spc="-80" dirty="0">
                <a:solidFill>
                  <a:srgbClr val="00B050"/>
                </a:solidFill>
              </a:rPr>
              <a:t> </a:t>
            </a:r>
            <a:r>
              <a:rPr sz="3200" b="1" u="heavy" spc="-5" dirty="0">
                <a:solidFill>
                  <a:srgbClr val="00B050"/>
                </a:solidFill>
              </a:rPr>
              <a:t>system</a:t>
            </a:r>
            <a:endParaRPr sz="3200" b="1" dirty="0">
              <a:solidFill>
                <a:srgbClr val="00B050"/>
              </a:solidFill>
            </a:endParaRPr>
          </a:p>
        </p:txBody>
      </p:sp>
      <p:sp>
        <p:nvSpPr>
          <p:cNvPr id="4" name="Footer Placeholder 3"/>
          <p:cNvSpPr>
            <a:spLocks noGrp="1"/>
          </p:cNvSpPr>
          <p:nvPr>
            <p:ph type="ftr" sz="quarter" idx="11"/>
          </p:nvPr>
        </p:nvSpPr>
        <p:spPr>
          <a:xfrm>
            <a:off x="3419856" y="7228332"/>
            <a:ext cx="3218688" cy="276999"/>
          </a:xfrm>
        </p:spPr>
        <p:txBody>
          <a:bodyPr/>
          <a:lstStyle/>
          <a:p>
            <a:r>
              <a:rPr lang="en-US" dirty="0" smtClean="0"/>
              <a:t>University at Buffalo</a:t>
            </a:r>
            <a:endParaRPr lang="en-US" dirty="0"/>
          </a:p>
        </p:txBody>
      </p:sp>
      <p:sp>
        <p:nvSpPr>
          <p:cNvPr id="3" name="object 3"/>
          <p:cNvSpPr txBox="1"/>
          <p:nvPr/>
        </p:nvSpPr>
        <p:spPr>
          <a:xfrm>
            <a:off x="1222663" y="3868399"/>
            <a:ext cx="7526655" cy="2543810"/>
          </a:xfrm>
          <a:prstGeom prst="rect">
            <a:avLst/>
          </a:prstGeom>
        </p:spPr>
        <p:txBody>
          <a:bodyPr vert="horz" wrap="square" lIns="0" tIns="0" rIns="0" bIns="0" rtlCol="0">
            <a:spAutoFit/>
          </a:bodyPr>
          <a:lstStyle/>
          <a:p>
            <a:pPr marL="12700" marR="5080">
              <a:lnSpc>
                <a:spcPct val="102400"/>
              </a:lnSpc>
            </a:pPr>
            <a:r>
              <a:rPr sz="3200" dirty="0">
                <a:solidFill>
                  <a:srgbClr val="000090"/>
                </a:solidFill>
                <a:latin typeface="Arial"/>
                <a:cs typeface="Arial"/>
              </a:rPr>
              <a:t>A </a:t>
            </a:r>
            <a:r>
              <a:rPr sz="3200" spc="-5" dirty="0">
                <a:solidFill>
                  <a:srgbClr val="000090"/>
                </a:solidFill>
                <a:latin typeface="Arial"/>
                <a:cs typeface="Arial"/>
              </a:rPr>
              <a:t>natural </a:t>
            </a:r>
            <a:r>
              <a:rPr sz="3200" dirty="0">
                <a:solidFill>
                  <a:srgbClr val="000090"/>
                </a:solidFill>
                <a:latin typeface="Arial"/>
                <a:cs typeface="Arial"/>
              </a:rPr>
              <a:t>language </a:t>
            </a:r>
            <a:r>
              <a:rPr sz="3200" u="heavy" dirty="0">
                <a:solidFill>
                  <a:srgbClr val="000090"/>
                </a:solidFill>
                <a:latin typeface="Arial"/>
                <a:cs typeface="Arial"/>
              </a:rPr>
              <a:t>understanding</a:t>
            </a:r>
            <a:r>
              <a:rPr sz="3200" u="heavy" spc="-50" dirty="0">
                <a:solidFill>
                  <a:srgbClr val="000090"/>
                </a:solidFill>
                <a:latin typeface="Arial"/>
                <a:cs typeface="Arial"/>
              </a:rPr>
              <a:t> </a:t>
            </a:r>
            <a:r>
              <a:rPr sz="3200" spc="-5" dirty="0">
                <a:solidFill>
                  <a:srgbClr val="000090"/>
                </a:solidFill>
                <a:latin typeface="Arial"/>
                <a:cs typeface="Arial"/>
              </a:rPr>
              <a:t>system  </a:t>
            </a:r>
            <a:r>
              <a:rPr sz="3200" dirty="0">
                <a:solidFill>
                  <a:srgbClr val="000090"/>
                </a:solidFill>
                <a:latin typeface="Arial"/>
                <a:cs typeface="Arial"/>
              </a:rPr>
              <a:t>should react </a:t>
            </a:r>
            <a:r>
              <a:rPr sz="3200" spc="-5" dirty="0">
                <a:solidFill>
                  <a:srgbClr val="000090"/>
                </a:solidFill>
                <a:latin typeface="Arial"/>
                <a:cs typeface="Arial"/>
              </a:rPr>
              <a:t>to text </a:t>
            </a:r>
            <a:r>
              <a:rPr sz="3200" dirty="0">
                <a:solidFill>
                  <a:srgbClr val="000090"/>
                </a:solidFill>
                <a:latin typeface="Arial"/>
                <a:cs typeface="Arial"/>
              </a:rPr>
              <a:t>by saying</a:t>
            </a:r>
            <a:r>
              <a:rPr sz="3200" spc="-55" dirty="0">
                <a:solidFill>
                  <a:srgbClr val="000090"/>
                </a:solidFill>
                <a:latin typeface="Arial"/>
                <a:cs typeface="Arial"/>
              </a:rPr>
              <a:t> </a:t>
            </a:r>
            <a:r>
              <a:rPr sz="3200" spc="-5" dirty="0">
                <a:solidFill>
                  <a:srgbClr val="000090"/>
                </a:solidFill>
                <a:latin typeface="Arial"/>
                <a:cs typeface="Arial"/>
              </a:rPr>
              <a:t>either:</a:t>
            </a:r>
            <a:endParaRPr sz="3200" dirty="0">
              <a:latin typeface="Arial"/>
              <a:cs typeface="Arial"/>
            </a:endParaRPr>
          </a:p>
          <a:p>
            <a:pPr marL="469900" indent="-457200">
              <a:lnSpc>
                <a:spcPct val="100000"/>
              </a:lnSpc>
              <a:spcBef>
                <a:spcPts val="630"/>
              </a:spcBef>
              <a:buChar char="•"/>
              <a:tabLst>
                <a:tab pos="469265" algn="l"/>
                <a:tab pos="469900" algn="l"/>
              </a:tabLst>
            </a:pPr>
            <a:r>
              <a:rPr sz="2800" dirty="0">
                <a:solidFill>
                  <a:srgbClr val="000090"/>
                </a:solidFill>
                <a:latin typeface="Arial"/>
                <a:cs typeface="Arial"/>
              </a:rPr>
              <a:t>I understand, and already knew</a:t>
            </a:r>
            <a:r>
              <a:rPr sz="2800" spc="-110" dirty="0">
                <a:solidFill>
                  <a:srgbClr val="000090"/>
                </a:solidFill>
                <a:latin typeface="Arial"/>
                <a:cs typeface="Arial"/>
              </a:rPr>
              <a:t> </a:t>
            </a:r>
            <a:r>
              <a:rPr sz="2800" dirty="0">
                <a:solidFill>
                  <a:srgbClr val="000090"/>
                </a:solidFill>
                <a:latin typeface="Arial"/>
                <a:cs typeface="Arial"/>
              </a:rPr>
              <a:t>that</a:t>
            </a:r>
            <a:endParaRPr sz="2800" dirty="0">
              <a:latin typeface="Arial"/>
              <a:cs typeface="Arial"/>
            </a:endParaRPr>
          </a:p>
          <a:p>
            <a:pPr marL="469900" indent="-457200">
              <a:lnSpc>
                <a:spcPct val="100000"/>
              </a:lnSpc>
              <a:spcBef>
                <a:spcPts val="640"/>
              </a:spcBef>
              <a:buChar char="•"/>
              <a:tabLst>
                <a:tab pos="469265" algn="l"/>
                <a:tab pos="469900" algn="l"/>
              </a:tabLst>
            </a:pPr>
            <a:r>
              <a:rPr sz="2800" dirty="0">
                <a:solidFill>
                  <a:srgbClr val="000090"/>
                </a:solidFill>
                <a:latin typeface="Arial"/>
                <a:cs typeface="Arial"/>
              </a:rPr>
              <a:t>I understand, and didn’t know, but accept</a:t>
            </a:r>
            <a:r>
              <a:rPr sz="2800" spc="-130" dirty="0">
                <a:solidFill>
                  <a:srgbClr val="000090"/>
                </a:solidFill>
                <a:latin typeface="Arial"/>
                <a:cs typeface="Arial"/>
              </a:rPr>
              <a:t> </a:t>
            </a:r>
            <a:r>
              <a:rPr sz="2800" dirty="0">
                <a:solidFill>
                  <a:srgbClr val="000090"/>
                </a:solidFill>
                <a:latin typeface="Arial"/>
                <a:cs typeface="Arial"/>
              </a:rPr>
              <a:t>it</a:t>
            </a:r>
            <a:endParaRPr sz="2800" dirty="0">
              <a:latin typeface="Arial"/>
              <a:cs typeface="Arial"/>
            </a:endParaRPr>
          </a:p>
          <a:p>
            <a:pPr marL="469900" indent="-457200">
              <a:lnSpc>
                <a:spcPct val="100000"/>
              </a:lnSpc>
              <a:spcBef>
                <a:spcPts val="740"/>
              </a:spcBef>
              <a:buChar char="•"/>
              <a:tabLst>
                <a:tab pos="469265" algn="l"/>
                <a:tab pos="469900" algn="l"/>
              </a:tabLst>
            </a:pPr>
            <a:r>
              <a:rPr sz="2800" dirty="0">
                <a:solidFill>
                  <a:srgbClr val="000090"/>
                </a:solidFill>
                <a:latin typeface="Arial"/>
                <a:cs typeface="Arial"/>
              </a:rPr>
              <a:t>I understand, and disagree because</a:t>
            </a:r>
            <a:r>
              <a:rPr sz="2800" spc="-110" dirty="0">
                <a:solidFill>
                  <a:srgbClr val="000090"/>
                </a:solidFill>
                <a:latin typeface="Arial"/>
                <a:cs typeface="Arial"/>
              </a:rPr>
              <a:t> </a:t>
            </a:r>
            <a:r>
              <a:rPr sz="2800" dirty="0">
                <a:solidFill>
                  <a:srgbClr val="000090"/>
                </a:solidFill>
                <a:latin typeface="Arial"/>
                <a:cs typeface="Arial"/>
              </a:rPr>
              <a:t>…</a:t>
            </a:r>
            <a:endParaRPr sz="2800" dirty="0">
              <a:latin typeface="Arial"/>
              <a:cs typeface="Arial"/>
            </a:endParaRPr>
          </a:p>
        </p:txBody>
      </p:sp>
    </p:spTree>
    <p:extLst>
      <p:ext uri="{BB962C8B-B14F-4D97-AF65-F5344CB8AC3E}">
        <p14:creationId xmlns:p14="http://schemas.microsoft.com/office/powerpoint/2010/main" val="255579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625" rIns="0" bIns="0" rtlCol="0">
            <a:spAutoFit/>
          </a:bodyPr>
          <a:lstStyle/>
          <a:p>
            <a:pPr marL="451484">
              <a:lnSpc>
                <a:spcPct val="100000"/>
              </a:lnSpc>
            </a:pPr>
            <a:r>
              <a:rPr sz="3600" dirty="0">
                <a:solidFill>
                  <a:srgbClr val="000090"/>
                </a:solidFill>
              </a:rPr>
              <a:t>NELL: Never-Ending Language</a:t>
            </a:r>
            <a:r>
              <a:rPr sz="3600" spc="-105" dirty="0">
                <a:solidFill>
                  <a:srgbClr val="000090"/>
                </a:solidFill>
              </a:rPr>
              <a:t> </a:t>
            </a:r>
            <a:r>
              <a:rPr sz="3600" dirty="0">
                <a:solidFill>
                  <a:srgbClr val="000090"/>
                </a:solidFill>
              </a:rPr>
              <a:t>Learner</a:t>
            </a:r>
            <a:endParaRPr sz="3600"/>
          </a:p>
        </p:txBody>
      </p:sp>
      <p:sp>
        <p:nvSpPr>
          <p:cNvPr id="4" name="Footer Placeholder 3"/>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1145539" y="1493520"/>
            <a:ext cx="7673340" cy="4617720"/>
          </a:xfrm>
          <a:prstGeom prst="rect">
            <a:avLst/>
          </a:prstGeom>
        </p:spPr>
        <p:txBody>
          <a:bodyPr vert="horz" wrap="square" lIns="0" tIns="0" rIns="0" bIns="0" rtlCol="0">
            <a:spAutoFit/>
          </a:bodyPr>
          <a:lstStyle/>
          <a:p>
            <a:pPr marL="12700">
              <a:lnSpc>
                <a:spcPct val="100000"/>
              </a:lnSpc>
            </a:pPr>
            <a:r>
              <a:rPr sz="2400" dirty="0">
                <a:latin typeface="Arial"/>
                <a:cs typeface="Arial"/>
              </a:rPr>
              <a:t>Inputs:</a:t>
            </a:r>
            <a:endParaRPr sz="2400">
              <a:latin typeface="Arial"/>
              <a:cs typeface="Arial"/>
            </a:endParaRPr>
          </a:p>
          <a:p>
            <a:pPr marL="355600" indent="-342900">
              <a:lnSpc>
                <a:spcPct val="100000"/>
              </a:lnSpc>
              <a:spcBef>
                <a:spcPts val="495"/>
              </a:spcBef>
              <a:buChar char="•"/>
              <a:tabLst>
                <a:tab pos="354965" algn="l"/>
                <a:tab pos="355600" algn="l"/>
              </a:tabLst>
            </a:pPr>
            <a:r>
              <a:rPr sz="2400" dirty="0">
                <a:latin typeface="Arial"/>
                <a:cs typeface="Arial"/>
              </a:rPr>
              <a:t>initial</a:t>
            </a:r>
            <a:r>
              <a:rPr sz="2400" spc="-100" dirty="0">
                <a:latin typeface="Arial"/>
                <a:cs typeface="Arial"/>
              </a:rPr>
              <a:t> </a:t>
            </a:r>
            <a:r>
              <a:rPr sz="2400" dirty="0">
                <a:latin typeface="Arial"/>
                <a:cs typeface="Arial"/>
              </a:rPr>
              <a:t>ontology</a:t>
            </a:r>
            <a:endParaRPr sz="2400">
              <a:latin typeface="Arial"/>
              <a:cs typeface="Arial"/>
            </a:endParaRPr>
          </a:p>
          <a:p>
            <a:pPr marL="355600" indent="-342900">
              <a:lnSpc>
                <a:spcPct val="100000"/>
              </a:lnSpc>
              <a:spcBef>
                <a:spcPts val="620"/>
              </a:spcBef>
              <a:buChar char="•"/>
              <a:tabLst>
                <a:tab pos="354965" algn="l"/>
                <a:tab pos="355600" algn="l"/>
              </a:tabLst>
            </a:pPr>
            <a:r>
              <a:rPr sz="2400" dirty="0">
                <a:latin typeface="Arial"/>
                <a:cs typeface="Arial"/>
              </a:rPr>
              <a:t>dozen examples of each ontology</a:t>
            </a:r>
            <a:r>
              <a:rPr sz="2400" spc="-105" dirty="0">
                <a:latin typeface="Arial"/>
                <a:cs typeface="Arial"/>
              </a:rPr>
              <a:t> </a:t>
            </a:r>
            <a:r>
              <a:rPr sz="2400" dirty="0">
                <a:latin typeface="Arial"/>
                <a:cs typeface="Arial"/>
              </a:rPr>
              <a:t>predicate</a:t>
            </a:r>
            <a:endParaRPr sz="2400">
              <a:latin typeface="Arial"/>
              <a:cs typeface="Arial"/>
            </a:endParaRPr>
          </a:p>
          <a:p>
            <a:pPr marL="355600" indent="-342900">
              <a:lnSpc>
                <a:spcPct val="100000"/>
              </a:lnSpc>
              <a:spcBef>
                <a:spcPts val="520"/>
              </a:spcBef>
              <a:buChar char="•"/>
              <a:tabLst>
                <a:tab pos="354965" algn="l"/>
                <a:tab pos="355600" algn="l"/>
              </a:tabLst>
            </a:pPr>
            <a:r>
              <a:rPr sz="2400" dirty="0">
                <a:latin typeface="Arial"/>
                <a:cs typeface="Arial"/>
              </a:rPr>
              <a:t>the</a:t>
            </a:r>
            <a:r>
              <a:rPr sz="2400" spc="-105" dirty="0">
                <a:latin typeface="Arial"/>
                <a:cs typeface="Arial"/>
              </a:rPr>
              <a:t> </a:t>
            </a:r>
            <a:r>
              <a:rPr sz="2400" spc="-5" dirty="0">
                <a:latin typeface="Arial"/>
                <a:cs typeface="Arial"/>
              </a:rPr>
              <a:t>web</a:t>
            </a:r>
            <a:endParaRPr sz="2400">
              <a:latin typeface="Arial"/>
              <a:cs typeface="Arial"/>
            </a:endParaRPr>
          </a:p>
          <a:p>
            <a:pPr marL="355600" indent="-342900">
              <a:lnSpc>
                <a:spcPct val="100000"/>
              </a:lnSpc>
              <a:spcBef>
                <a:spcPts val="620"/>
              </a:spcBef>
              <a:buChar char="•"/>
              <a:tabLst>
                <a:tab pos="354965" algn="l"/>
                <a:tab pos="355600" algn="l"/>
              </a:tabLst>
            </a:pPr>
            <a:r>
              <a:rPr sz="2400" dirty="0">
                <a:latin typeface="Arial"/>
                <a:cs typeface="Arial"/>
              </a:rPr>
              <a:t>occasional interaction with human</a:t>
            </a:r>
            <a:r>
              <a:rPr sz="2400" spc="-100" dirty="0">
                <a:latin typeface="Arial"/>
                <a:cs typeface="Arial"/>
              </a:rPr>
              <a:t> </a:t>
            </a:r>
            <a:r>
              <a:rPr sz="2400" dirty="0">
                <a:latin typeface="Arial"/>
                <a:cs typeface="Arial"/>
              </a:rPr>
              <a:t>trainers</a:t>
            </a:r>
            <a:endParaRPr sz="2400">
              <a:latin typeface="Arial"/>
              <a:cs typeface="Arial"/>
            </a:endParaRPr>
          </a:p>
          <a:p>
            <a:pPr>
              <a:lnSpc>
                <a:spcPct val="100000"/>
              </a:lnSpc>
              <a:spcBef>
                <a:spcPts val="50"/>
              </a:spcBef>
              <a:buFont typeface="Arial"/>
              <a:buChar char="•"/>
            </a:pPr>
            <a:endParaRPr sz="3450">
              <a:latin typeface="Times New Roman"/>
              <a:cs typeface="Times New Roman"/>
            </a:endParaRPr>
          </a:p>
          <a:p>
            <a:pPr marL="12700">
              <a:lnSpc>
                <a:spcPct val="100000"/>
              </a:lnSpc>
            </a:pPr>
            <a:r>
              <a:rPr sz="2400" dirty="0">
                <a:latin typeface="Arial"/>
                <a:cs typeface="Arial"/>
              </a:rPr>
              <a:t>The</a:t>
            </a:r>
            <a:r>
              <a:rPr sz="2400" spc="-100" dirty="0">
                <a:latin typeface="Arial"/>
                <a:cs typeface="Arial"/>
              </a:rPr>
              <a:t> </a:t>
            </a:r>
            <a:r>
              <a:rPr sz="2400" dirty="0">
                <a:latin typeface="Arial"/>
                <a:cs typeface="Arial"/>
              </a:rPr>
              <a:t>task:</a:t>
            </a:r>
            <a:endParaRPr sz="2400">
              <a:latin typeface="Arial"/>
              <a:cs typeface="Arial"/>
            </a:endParaRPr>
          </a:p>
          <a:p>
            <a:pPr marL="355600" indent="-342900">
              <a:lnSpc>
                <a:spcPct val="100000"/>
              </a:lnSpc>
              <a:spcBef>
                <a:spcPts val="620"/>
              </a:spcBef>
              <a:buChar char="•"/>
              <a:tabLst>
                <a:tab pos="354965" algn="l"/>
                <a:tab pos="355600" algn="l"/>
              </a:tabLst>
            </a:pPr>
            <a:r>
              <a:rPr sz="2400" dirty="0">
                <a:latin typeface="Arial"/>
                <a:cs typeface="Arial"/>
              </a:rPr>
              <a:t>run 24x7,</a:t>
            </a:r>
            <a:r>
              <a:rPr sz="2400" spc="-105" dirty="0">
                <a:latin typeface="Arial"/>
                <a:cs typeface="Arial"/>
              </a:rPr>
              <a:t> </a:t>
            </a:r>
            <a:r>
              <a:rPr sz="2400" dirty="0">
                <a:latin typeface="Arial"/>
                <a:cs typeface="Arial"/>
              </a:rPr>
              <a:t>forever</a:t>
            </a:r>
            <a:endParaRPr sz="2400">
              <a:latin typeface="Arial"/>
              <a:cs typeface="Arial"/>
            </a:endParaRPr>
          </a:p>
          <a:p>
            <a:pPr marL="355600" indent="-342900">
              <a:lnSpc>
                <a:spcPct val="100000"/>
              </a:lnSpc>
              <a:spcBef>
                <a:spcPts val="520"/>
              </a:spcBef>
              <a:buChar char="•"/>
              <a:tabLst>
                <a:tab pos="354965" algn="l"/>
                <a:tab pos="355600" algn="l"/>
              </a:tabLst>
            </a:pPr>
            <a:r>
              <a:rPr sz="2400" dirty="0">
                <a:latin typeface="Arial"/>
                <a:cs typeface="Arial"/>
              </a:rPr>
              <a:t>each</a:t>
            </a:r>
            <a:r>
              <a:rPr sz="2400" spc="-100" dirty="0">
                <a:latin typeface="Arial"/>
                <a:cs typeface="Arial"/>
              </a:rPr>
              <a:t> </a:t>
            </a:r>
            <a:r>
              <a:rPr sz="2400" dirty="0">
                <a:latin typeface="Arial"/>
                <a:cs typeface="Arial"/>
              </a:rPr>
              <a:t>day:</a:t>
            </a:r>
            <a:endParaRPr sz="2400">
              <a:latin typeface="Arial"/>
              <a:cs typeface="Arial"/>
            </a:endParaRPr>
          </a:p>
          <a:p>
            <a:pPr marL="1320800" lvl="1" indent="-457200">
              <a:lnSpc>
                <a:spcPct val="100000"/>
              </a:lnSpc>
              <a:spcBef>
                <a:spcPts val="520"/>
              </a:spcBef>
              <a:buAutoNum type="arabicPeriod"/>
              <a:tabLst>
                <a:tab pos="1320165" algn="l"/>
                <a:tab pos="1320800" algn="l"/>
              </a:tabLst>
            </a:pPr>
            <a:r>
              <a:rPr sz="2000" dirty="0">
                <a:latin typeface="Arial"/>
                <a:cs typeface="Arial"/>
              </a:rPr>
              <a:t>extract more facts from the web to populate the</a:t>
            </a:r>
            <a:r>
              <a:rPr sz="2000" spc="-105" dirty="0">
                <a:latin typeface="Arial"/>
                <a:cs typeface="Arial"/>
              </a:rPr>
              <a:t> </a:t>
            </a:r>
            <a:r>
              <a:rPr sz="2000" dirty="0">
                <a:latin typeface="Arial"/>
                <a:cs typeface="Arial"/>
              </a:rPr>
              <a:t>ontology</a:t>
            </a:r>
            <a:endParaRPr sz="2000">
              <a:latin typeface="Arial"/>
              <a:cs typeface="Arial"/>
            </a:endParaRPr>
          </a:p>
          <a:p>
            <a:pPr marL="1320800" lvl="1" indent="-457200">
              <a:lnSpc>
                <a:spcPct val="100000"/>
              </a:lnSpc>
              <a:spcBef>
                <a:spcPts val="500"/>
              </a:spcBef>
              <a:buAutoNum type="arabicPeriod"/>
              <a:tabLst>
                <a:tab pos="1320165" algn="l"/>
                <a:tab pos="1320800" algn="l"/>
              </a:tabLst>
            </a:pPr>
            <a:r>
              <a:rPr sz="2000" dirty="0">
                <a:latin typeface="Arial"/>
                <a:cs typeface="Arial"/>
              </a:rPr>
              <a:t>learn to read (perform #1) better than</a:t>
            </a:r>
            <a:r>
              <a:rPr sz="2000" spc="-100" dirty="0">
                <a:latin typeface="Arial"/>
                <a:cs typeface="Arial"/>
              </a:rPr>
              <a:t> </a:t>
            </a:r>
            <a:r>
              <a:rPr sz="2000" dirty="0">
                <a:latin typeface="Arial"/>
                <a:cs typeface="Arial"/>
              </a:rPr>
              <a:t>yesterday</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625" rIns="0" bIns="0" rtlCol="0">
            <a:spAutoFit/>
          </a:bodyPr>
          <a:lstStyle/>
          <a:p>
            <a:pPr marL="451484">
              <a:lnSpc>
                <a:spcPct val="100000"/>
              </a:lnSpc>
            </a:pPr>
            <a:r>
              <a:rPr sz="3600" dirty="0">
                <a:solidFill>
                  <a:srgbClr val="000090"/>
                </a:solidFill>
              </a:rPr>
              <a:t>NELL</a:t>
            </a:r>
            <a:r>
              <a:rPr sz="3600" spc="-80" dirty="0">
                <a:solidFill>
                  <a:srgbClr val="000090"/>
                </a:solidFill>
              </a:rPr>
              <a:t> </a:t>
            </a:r>
            <a:r>
              <a:rPr sz="3600" spc="-5" dirty="0">
                <a:solidFill>
                  <a:srgbClr val="000090"/>
                </a:solidFill>
              </a:rPr>
              <a:t>today</a:t>
            </a:r>
            <a:endParaRPr sz="3600"/>
          </a:p>
        </p:txBody>
      </p:sp>
      <p:sp>
        <p:nvSpPr>
          <p:cNvPr id="4" name="Footer Placeholder 3"/>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1069339" y="1722120"/>
            <a:ext cx="7663180" cy="2560320"/>
          </a:xfrm>
          <a:prstGeom prst="rect">
            <a:avLst/>
          </a:prstGeom>
        </p:spPr>
        <p:txBody>
          <a:bodyPr vert="horz" wrap="square" lIns="0" tIns="0" rIns="0" bIns="0" rtlCol="0">
            <a:spAutoFit/>
          </a:bodyPr>
          <a:lstStyle/>
          <a:p>
            <a:pPr marL="12700">
              <a:lnSpc>
                <a:spcPct val="100000"/>
              </a:lnSpc>
            </a:pPr>
            <a:r>
              <a:rPr sz="2400" dirty="0">
                <a:latin typeface="Arial"/>
                <a:cs typeface="Arial"/>
              </a:rPr>
              <a:t>Running 24x7, since </a:t>
            </a:r>
            <a:r>
              <a:rPr sz="2400" spc="-25" dirty="0">
                <a:latin typeface="Arial"/>
                <a:cs typeface="Arial"/>
              </a:rPr>
              <a:t>January, </a:t>
            </a:r>
            <a:r>
              <a:rPr sz="2400" dirty="0">
                <a:latin typeface="Arial"/>
                <a:cs typeface="Arial"/>
              </a:rPr>
              <a:t>12,</a:t>
            </a:r>
            <a:r>
              <a:rPr sz="2400" spc="-70" dirty="0">
                <a:latin typeface="Arial"/>
                <a:cs typeface="Arial"/>
              </a:rPr>
              <a:t> </a:t>
            </a:r>
            <a:r>
              <a:rPr sz="2400" dirty="0">
                <a:latin typeface="Arial"/>
                <a:cs typeface="Arial"/>
              </a:rPr>
              <a:t>2010</a:t>
            </a:r>
          </a:p>
          <a:p>
            <a:pPr>
              <a:lnSpc>
                <a:spcPct val="100000"/>
              </a:lnSpc>
            </a:pPr>
            <a:endParaRPr sz="2450" dirty="0">
              <a:latin typeface="Times New Roman"/>
              <a:cs typeface="Times New Roman"/>
            </a:endParaRPr>
          </a:p>
          <a:p>
            <a:pPr marL="12700">
              <a:lnSpc>
                <a:spcPct val="100000"/>
              </a:lnSpc>
            </a:pPr>
            <a:r>
              <a:rPr sz="2400" dirty="0">
                <a:latin typeface="Arial"/>
                <a:cs typeface="Arial"/>
              </a:rPr>
              <a:t>Result:</a:t>
            </a:r>
          </a:p>
          <a:p>
            <a:pPr marL="661035" indent="-191135">
              <a:lnSpc>
                <a:spcPct val="100000"/>
              </a:lnSpc>
              <a:spcBef>
                <a:spcPts val="20"/>
              </a:spcBef>
              <a:buChar char="•"/>
              <a:tabLst>
                <a:tab pos="661670" algn="l"/>
              </a:tabLst>
            </a:pPr>
            <a:r>
              <a:rPr sz="2400" dirty="0">
                <a:latin typeface="Arial"/>
                <a:cs typeface="Arial"/>
              </a:rPr>
              <a:t>KB with &gt; </a:t>
            </a:r>
            <a:r>
              <a:rPr lang="en-US" sz="2400" dirty="0" smtClean="0">
                <a:latin typeface="Arial"/>
                <a:cs typeface="Arial"/>
              </a:rPr>
              <a:t>9</a:t>
            </a:r>
            <a:r>
              <a:rPr sz="2400" dirty="0" smtClean="0">
                <a:latin typeface="Arial"/>
                <a:cs typeface="Arial"/>
              </a:rPr>
              <a:t>0 </a:t>
            </a:r>
            <a:r>
              <a:rPr sz="2400" dirty="0">
                <a:latin typeface="Arial"/>
                <a:cs typeface="Arial"/>
              </a:rPr>
              <a:t>million candidate beliefs, growing</a:t>
            </a:r>
            <a:r>
              <a:rPr sz="2400" spc="-105" dirty="0">
                <a:latin typeface="Arial"/>
                <a:cs typeface="Arial"/>
              </a:rPr>
              <a:t> </a:t>
            </a:r>
            <a:r>
              <a:rPr sz="2400" dirty="0">
                <a:latin typeface="Arial"/>
                <a:cs typeface="Arial"/>
              </a:rPr>
              <a:t>daily</a:t>
            </a:r>
          </a:p>
          <a:p>
            <a:pPr marL="661035" indent="-191135">
              <a:lnSpc>
                <a:spcPct val="100000"/>
              </a:lnSpc>
              <a:spcBef>
                <a:spcPts val="20"/>
              </a:spcBef>
              <a:buChar char="•"/>
              <a:tabLst>
                <a:tab pos="661670" algn="l"/>
              </a:tabLst>
            </a:pPr>
            <a:r>
              <a:rPr sz="2400" dirty="0">
                <a:latin typeface="Arial"/>
                <a:cs typeface="Arial"/>
              </a:rPr>
              <a:t>learning to read better each</a:t>
            </a:r>
            <a:r>
              <a:rPr sz="2400" spc="-100" dirty="0">
                <a:latin typeface="Arial"/>
                <a:cs typeface="Arial"/>
              </a:rPr>
              <a:t> </a:t>
            </a:r>
            <a:r>
              <a:rPr sz="2400" dirty="0">
                <a:latin typeface="Arial"/>
                <a:cs typeface="Arial"/>
              </a:rPr>
              <a:t>day</a:t>
            </a:r>
          </a:p>
          <a:p>
            <a:pPr marL="661035" indent="-191135">
              <a:lnSpc>
                <a:spcPts val="2840"/>
              </a:lnSpc>
              <a:spcBef>
                <a:spcPts val="20"/>
              </a:spcBef>
              <a:buChar char="•"/>
              <a:tabLst>
                <a:tab pos="661670" algn="l"/>
              </a:tabLst>
            </a:pPr>
            <a:r>
              <a:rPr sz="2400" dirty="0">
                <a:latin typeface="Arial"/>
                <a:cs typeface="Arial"/>
              </a:rPr>
              <a:t>learning to reason, as well as</a:t>
            </a:r>
            <a:r>
              <a:rPr sz="2400" spc="-105" dirty="0">
                <a:latin typeface="Arial"/>
                <a:cs typeface="Arial"/>
              </a:rPr>
              <a:t> </a:t>
            </a:r>
            <a:r>
              <a:rPr sz="2400" dirty="0">
                <a:latin typeface="Arial"/>
                <a:cs typeface="Arial"/>
              </a:rPr>
              <a:t>read</a:t>
            </a:r>
          </a:p>
          <a:p>
            <a:pPr marL="661035" indent="-191135">
              <a:lnSpc>
                <a:spcPts val="2840"/>
              </a:lnSpc>
              <a:buChar char="•"/>
              <a:tabLst>
                <a:tab pos="661670" algn="l"/>
              </a:tabLst>
            </a:pPr>
            <a:r>
              <a:rPr sz="2400" dirty="0">
                <a:latin typeface="Arial"/>
                <a:cs typeface="Arial"/>
              </a:rPr>
              <a:t>automatically extending its</a:t>
            </a:r>
            <a:r>
              <a:rPr sz="2400" spc="-100" dirty="0">
                <a:latin typeface="Arial"/>
                <a:cs typeface="Arial"/>
              </a:rPr>
              <a:t> </a:t>
            </a:r>
            <a:r>
              <a:rPr sz="2400" dirty="0">
                <a:latin typeface="Arial"/>
                <a:cs typeface="Arial"/>
              </a:rPr>
              <a:t>ontology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29387" y="3820629"/>
            <a:ext cx="748665"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Stanley</a:t>
            </a:r>
            <a:endParaRPr sz="1600">
              <a:latin typeface="Arial"/>
              <a:cs typeface="Arial"/>
            </a:endParaRPr>
          </a:p>
        </p:txBody>
      </p:sp>
      <p:sp>
        <p:nvSpPr>
          <p:cNvPr id="3" name="object 3"/>
          <p:cNvSpPr txBox="1"/>
          <p:nvPr/>
        </p:nvSpPr>
        <p:spPr>
          <a:xfrm>
            <a:off x="6393296" y="4061929"/>
            <a:ext cx="42037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Cup</a:t>
            </a:r>
            <a:endParaRPr sz="1600">
              <a:latin typeface="Arial"/>
              <a:cs typeface="Arial"/>
            </a:endParaRPr>
          </a:p>
        </p:txBody>
      </p:sp>
      <p:sp>
        <p:nvSpPr>
          <p:cNvPr id="4" name="object 4"/>
          <p:cNvSpPr txBox="1"/>
          <p:nvPr/>
        </p:nvSpPr>
        <p:spPr>
          <a:xfrm>
            <a:off x="5988605" y="2510015"/>
            <a:ext cx="72644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hockey</a:t>
            </a:r>
            <a:endParaRPr sz="1600">
              <a:latin typeface="Arial"/>
              <a:cs typeface="Arial"/>
            </a:endParaRPr>
          </a:p>
        </p:txBody>
      </p:sp>
      <p:sp>
        <p:nvSpPr>
          <p:cNvPr id="5" name="object 5"/>
          <p:cNvSpPr txBox="1"/>
          <p:nvPr/>
        </p:nvSpPr>
        <p:spPr>
          <a:xfrm>
            <a:off x="6390717" y="5192229"/>
            <a:ext cx="44323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NHL</a:t>
            </a:r>
            <a:endParaRPr sz="1600">
              <a:latin typeface="Arial"/>
              <a:cs typeface="Arial"/>
            </a:endParaRPr>
          </a:p>
        </p:txBody>
      </p:sp>
      <p:sp>
        <p:nvSpPr>
          <p:cNvPr id="6" name="object 6"/>
          <p:cNvSpPr txBox="1"/>
          <p:nvPr/>
        </p:nvSpPr>
        <p:spPr>
          <a:xfrm>
            <a:off x="2010953" y="3134829"/>
            <a:ext cx="777875" cy="254635"/>
          </a:xfrm>
          <a:prstGeom prst="rect">
            <a:avLst/>
          </a:prstGeom>
        </p:spPr>
        <p:txBody>
          <a:bodyPr vert="horz" wrap="square" lIns="0" tIns="0" rIns="0" bIns="0" rtlCol="0">
            <a:spAutoFit/>
          </a:bodyPr>
          <a:lstStyle/>
          <a:p>
            <a:pPr marL="12700">
              <a:lnSpc>
                <a:spcPct val="100000"/>
              </a:lnSpc>
            </a:pPr>
            <a:r>
              <a:rPr sz="1600" b="1" spc="-120" dirty="0">
                <a:latin typeface="Arial"/>
                <a:cs typeface="Arial"/>
              </a:rPr>
              <a:t>T</a:t>
            </a:r>
            <a:r>
              <a:rPr sz="1600" b="1" dirty="0">
                <a:latin typeface="Arial"/>
                <a:cs typeface="Arial"/>
              </a:rPr>
              <a:t>oronto</a:t>
            </a:r>
            <a:endParaRPr sz="1600">
              <a:latin typeface="Arial"/>
              <a:cs typeface="Arial"/>
            </a:endParaRPr>
          </a:p>
        </p:txBody>
      </p:sp>
      <p:sp>
        <p:nvSpPr>
          <p:cNvPr id="7" name="object 7"/>
          <p:cNvSpPr txBox="1"/>
          <p:nvPr/>
        </p:nvSpPr>
        <p:spPr>
          <a:xfrm>
            <a:off x="3960698" y="2606027"/>
            <a:ext cx="589915"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CFRB</a:t>
            </a:r>
            <a:endParaRPr sz="1600">
              <a:latin typeface="Arial"/>
              <a:cs typeface="Arial"/>
            </a:endParaRPr>
          </a:p>
        </p:txBody>
      </p:sp>
      <p:sp>
        <p:nvSpPr>
          <p:cNvPr id="8" name="object 8"/>
          <p:cNvSpPr txBox="1"/>
          <p:nvPr/>
        </p:nvSpPr>
        <p:spPr>
          <a:xfrm>
            <a:off x="4586148" y="2255520"/>
            <a:ext cx="690245" cy="254635"/>
          </a:xfrm>
          <a:prstGeom prst="rect">
            <a:avLst/>
          </a:prstGeom>
        </p:spPr>
        <p:txBody>
          <a:bodyPr vert="horz" wrap="square" lIns="0" tIns="0" rIns="0" bIns="0" rtlCol="0">
            <a:spAutoFit/>
          </a:bodyPr>
          <a:lstStyle/>
          <a:p>
            <a:pPr marL="12700">
              <a:lnSpc>
                <a:spcPct val="100000"/>
              </a:lnSpc>
            </a:pPr>
            <a:r>
              <a:rPr sz="1600" b="1" spc="-15" dirty="0">
                <a:latin typeface="Arial"/>
                <a:cs typeface="Arial"/>
              </a:rPr>
              <a:t>W</a:t>
            </a:r>
            <a:r>
              <a:rPr sz="1600" b="1" dirty="0">
                <a:latin typeface="Arial"/>
                <a:cs typeface="Arial"/>
              </a:rPr>
              <a:t>ilson</a:t>
            </a:r>
            <a:endParaRPr sz="1600">
              <a:latin typeface="Arial"/>
              <a:cs typeface="Arial"/>
            </a:endParaRPr>
          </a:p>
        </p:txBody>
      </p:sp>
      <p:sp>
        <p:nvSpPr>
          <p:cNvPr id="9" name="object 9"/>
          <p:cNvSpPr/>
          <p:nvPr/>
        </p:nvSpPr>
        <p:spPr>
          <a:xfrm>
            <a:off x="5482247" y="2722417"/>
            <a:ext cx="777239" cy="125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538139" y="2870100"/>
            <a:ext cx="564515" cy="1034415"/>
          </a:xfrm>
          <a:custGeom>
            <a:avLst/>
            <a:gdLst/>
            <a:ahLst/>
            <a:cxnLst/>
            <a:rect l="l" t="t" r="r" b="b"/>
            <a:pathLst>
              <a:path w="564514" h="1034414">
                <a:moveTo>
                  <a:pt x="0" y="1034349"/>
                </a:moveTo>
                <a:lnTo>
                  <a:pt x="564192" y="0"/>
                </a:lnTo>
              </a:path>
            </a:pathLst>
          </a:custGeom>
          <a:ln w="25399">
            <a:solidFill>
              <a:srgbClr val="FF2600"/>
            </a:solidFill>
          </a:ln>
        </p:spPr>
        <p:txBody>
          <a:bodyPr wrap="square" lIns="0" tIns="0" rIns="0" bIns="0" rtlCol="0"/>
          <a:lstStyle/>
          <a:p>
            <a:endParaRPr/>
          </a:p>
        </p:txBody>
      </p:sp>
      <p:sp>
        <p:nvSpPr>
          <p:cNvPr id="11" name="object 11"/>
          <p:cNvSpPr/>
          <p:nvPr/>
        </p:nvSpPr>
        <p:spPr>
          <a:xfrm>
            <a:off x="6012332" y="2847975"/>
            <a:ext cx="106045" cy="123825"/>
          </a:xfrm>
          <a:custGeom>
            <a:avLst/>
            <a:gdLst/>
            <a:ahLst/>
            <a:cxnLst/>
            <a:rect l="l" t="t" r="r" b="b"/>
            <a:pathLst>
              <a:path w="106045" h="123825">
                <a:moveTo>
                  <a:pt x="103343" y="44259"/>
                </a:moveTo>
                <a:lnTo>
                  <a:pt x="77939" y="44259"/>
                </a:lnTo>
                <a:lnTo>
                  <a:pt x="80048" y="117678"/>
                </a:lnTo>
                <a:lnTo>
                  <a:pt x="85890" y="123202"/>
                </a:lnTo>
                <a:lnTo>
                  <a:pt x="99910" y="122796"/>
                </a:lnTo>
                <a:lnTo>
                  <a:pt x="105435" y="116954"/>
                </a:lnTo>
                <a:lnTo>
                  <a:pt x="103343" y="44259"/>
                </a:lnTo>
                <a:close/>
              </a:path>
              <a:path w="106045" h="123825">
                <a:moveTo>
                  <a:pt x="102069" y="0"/>
                </a:moveTo>
                <a:lnTo>
                  <a:pt x="1917" y="60490"/>
                </a:lnTo>
                <a:lnTo>
                  <a:pt x="0" y="68300"/>
                </a:lnTo>
                <a:lnTo>
                  <a:pt x="7251" y="80302"/>
                </a:lnTo>
                <a:lnTo>
                  <a:pt x="15049" y="82232"/>
                </a:lnTo>
                <a:lnTo>
                  <a:pt x="77939" y="44259"/>
                </a:lnTo>
                <a:lnTo>
                  <a:pt x="103343" y="44259"/>
                </a:lnTo>
                <a:lnTo>
                  <a:pt x="102069" y="0"/>
                </a:lnTo>
                <a:close/>
              </a:path>
            </a:pathLst>
          </a:custGeom>
          <a:solidFill>
            <a:srgbClr val="FF2600"/>
          </a:solidFill>
        </p:spPr>
        <p:txBody>
          <a:bodyPr wrap="square" lIns="0" tIns="0" rIns="0" bIns="0" rtlCol="0"/>
          <a:lstStyle/>
          <a:p>
            <a:endParaRPr/>
          </a:p>
        </p:txBody>
      </p:sp>
      <p:sp>
        <p:nvSpPr>
          <p:cNvPr id="12" name="object 12"/>
          <p:cNvSpPr/>
          <p:nvPr/>
        </p:nvSpPr>
        <p:spPr>
          <a:xfrm>
            <a:off x="5466130" y="3136369"/>
            <a:ext cx="720090" cy="339090"/>
          </a:xfrm>
          <a:custGeom>
            <a:avLst/>
            <a:gdLst/>
            <a:ahLst/>
            <a:cxnLst/>
            <a:rect l="l" t="t" r="r" b="b"/>
            <a:pathLst>
              <a:path w="720089" h="339089">
                <a:moveTo>
                  <a:pt x="0" y="338554"/>
                </a:moveTo>
                <a:lnTo>
                  <a:pt x="720079" y="338554"/>
                </a:lnTo>
                <a:lnTo>
                  <a:pt x="720079" y="0"/>
                </a:lnTo>
                <a:lnTo>
                  <a:pt x="0" y="0"/>
                </a:lnTo>
                <a:lnTo>
                  <a:pt x="0" y="338554"/>
                </a:lnTo>
                <a:close/>
              </a:path>
            </a:pathLst>
          </a:custGeom>
          <a:solidFill>
            <a:srgbClr val="FFFFFF"/>
          </a:solidFill>
        </p:spPr>
        <p:txBody>
          <a:bodyPr wrap="square" lIns="0" tIns="0" rIns="0" bIns="0" rtlCol="0"/>
          <a:lstStyle/>
          <a:p>
            <a:endParaRPr/>
          </a:p>
        </p:txBody>
      </p:sp>
      <p:sp>
        <p:nvSpPr>
          <p:cNvPr id="13" name="object 13"/>
          <p:cNvSpPr txBox="1"/>
          <p:nvPr/>
        </p:nvSpPr>
        <p:spPr>
          <a:xfrm>
            <a:off x="5613046" y="3182086"/>
            <a:ext cx="432434"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play</a:t>
            </a:r>
            <a:endParaRPr sz="1600">
              <a:latin typeface="Arial"/>
              <a:cs typeface="Arial"/>
            </a:endParaRPr>
          </a:p>
        </p:txBody>
      </p:sp>
      <p:sp>
        <p:nvSpPr>
          <p:cNvPr id="14" name="object 14"/>
          <p:cNvSpPr/>
          <p:nvPr/>
        </p:nvSpPr>
        <p:spPr>
          <a:xfrm>
            <a:off x="4804752" y="2464714"/>
            <a:ext cx="295102" cy="1504607"/>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953173" y="2616000"/>
            <a:ext cx="9525" cy="1289050"/>
          </a:xfrm>
          <a:custGeom>
            <a:avLst/>
            <a:gdLst/>
            <a:ahLst/>
            <a:cxnLst/>
            <a:rect l="l" t="t" r="r" b="b"/>
            <a:pathLst>
              <a:path w="9525" h="1289050">
                <a:moveTo>
                  <a:pt x="8906" y="1288449"/>
                </a:moveTo>
                <a:lnTo>
                  <a:pt x="0" y="0"/>
                </a:lnTo>
              </a:path>
            </a:pathLst>
          </a:custGeom>
          <a:ln w="25399">
            <a:solidFill>
              <a:srgbClr val="FF2600"/>
            </a:solidFill>
          </a:ln>
        </p:spPr>
        <p:txBody>
          <a:bodyPr wrap="square" lIns="0" tIns="0" rIns="0" bIns="0" rtlCol="0"/>
          <a:lstStyle/>
          <a:p>
            <a:endParaRPr/>
          </a:p>
        </p:txBody>
      </p:sp>
      <p:sp>
        <p:nvSpPr>
          <p:cNvPr id="16" name="object 16"/>
          <p:cNvSpPr/>
          <p:nvPr/>
        </p:nvSpPr>
        <p:spPr>
          <a:xfrm>
            <a:off x="4894745" y="2590800"/>
            <a:ext cx="118110" cy="116839"/>
          </a:xfrm>
          <a:custGeom>
            <a:avLst/>
            <a:gdLst/>
            <a:ahLst/>
            <a:cxnLst/>
            <a:rect l="l" t="t" r="r" b="b"/>
            <a:pathLst>
              <a:path w="118110" h="116839">
                <a:moveTo>
                  <a:pt x="58254" y="0"/>
                </a:moveTo>
                <a:lnTo>
                  <a:pt x="0" y="101473"/>
                </a:lnTo>
                <a:lnTo>
                  <a:pt x="2095" y="109232"/>
                </a:lnTo>
                <a:lnTo>
                  <a:pt x="14262" y="116217"/>
                </a:lnTo>
                <a:lnTo>
                  <a:pt x="22034" y="114122"/>
                </a:lnTo>
                <a:lnTo>
                  <a:pt x="58597" y="50406"/>
                </a:lnTo>
                <a:lnTo>
                  <a:pt x="88126" y="50406"/>
                </a:lnTo>
                <a:lnTo>
                  <a:pt x="58254" y="0"/>
                </a:lnTo>
                <a:close/>
              </a:path>
              <a:path w="118110" h="116839">
                <a:moveTo>
                  <a:pt x="88126" y="50406"/>
                </a:moveTo>
                <a:lnTo>
                  <a:pt x="58597" y="50406"/>
                </a:lnTo>
                <a:lnTo>
                  <a:pt x="96050" y="113601"/>
                </a:lnTo>
                <a:lnTo>
                  <a:pt x="103847" y="115595"/>
                </a:lnTo>
                <a:lnTo>
                  <a:pt x="115912" y="108445"/>
                </a:lnTo>
                <a:lnTo>
                  <a:pt x="117906" y="100660"/>
                </a:lnTo>
                <a:lnTo>
                  <a:pt x="88126" y="50406"/>
                </a:lnTo>
                <a:close/>
              </a:path>
            </a:pathLst>
          </a:custGeom>
          <a:solidFill>
            <a:srgbClr val="FF2600"/>
          </a:solidFill>
        </p:spPr>
        <p:txBody>
          <a:bodyPr wrap="square" lIns="0" tIns="0" rIns="0" bIns="0" rtlCol="0"/>
          <a:lstStyle/>
          <a:p>
            <a:endParaRPr/>
          </a:p>
        </p:txBody>
      </p:sp>
      <p:sp>
        <p:nvSpPr>
          <p:cNvPr id="17" name="object 17"/>
          <p:cNvSpPr/>
          <p:nvPr/>
        </p:nvSpPr>
        <p:spPr>
          <a:xfrm>
            <a:off x="4602035" y="3232381"/>
            <a:ext cx="720090" cy="339090"/>
          </a:xfrm>
          <a:custGeom>
            <a:avLst/>
            <a:gdLst/>
            <a:ahLst/>
            <a:cxnLst/>
            <a:rect l="l" t="t" r="r" b="b"/>
            <a:pathLst>
              <a:path w="720089" h="339089">
                <a:moveTo>
                  <a:pt x="0" y="338554"/>
                </a:moveTo>
                <a:lnTo>
                  <a:pt x="720079" y="338554"/>
                </a:lnTo>
                <a:lnTo>
                  <a:pt x="720079" y="0"/>
                </a:lnTo>
                <a:lnTo>
                  <a:pt x="0" y="0"/>
                </a:lnTo>
                <a:lnTo>
                  <a:pt x="0" y="338554"/>
                </a:lnTo>
                <a:close/>
              </a:path>
            </a:pathLst>
          </a:custGeom>
          <a:solidFill>
            <a:srgbClr val="FFFFFF"/>
          </a:solidFill>
        </p:spPr>
        <p:txBody>
          <a:bodyPr wrap="square" lIns="0" tIns="0" rIns="0" bIns="0" rtlCol="0"/>
          <a:lstStyle/>
          <a:p>
            <a:endParaRPr/>
          </a:p>
        </p:txBody>
      </p:sp>
      <p:sp>
        <p:nvSpPr>
          <p:cNvPr id="18" name="object 18"/>
          <p:cNvSpPr txBox="1"/>
          <p:nvPr/>
        </p:nvSpPr>
        <p:spPr>
          <a:xfrm>
            <a:off x="4703843" y="3278098"/>
            <a:ext cx="52260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hired</a:t>
            </a:r>
            <a:endParaRPr sz="1600">
              <a:latin typeface="Arial"/>
              <a:cs typeface="Arial"/>
            </a:endParaRPr>
          </a:p>
        </p:txBody>
      </p:sp>
      <p:sp>
        <p:nvSpPr>
          <p:cNvPr id="19" name="object 19"/>
          <p:cNvSpPr/>
          <p:nvPr/>
        </p:nvSpPr>
        <p:spPr>
          <a:xfrm>
            <a:off x="2655912" y="3295999"/>
            <a:ext cx="1637601" cy="87699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2824684" y="3435058"/>
            <a:ext cx="1417320" cy="661670"/>
          </a:xfrm>
          <a:custGeom>
            <a:avLst/>
            <a:gdLst/>
            <a:ahLst/>
            <a:cxnLst/>
            <a:rect l="l" t="t" r="r" b="b"/>
            <a:pathLst>
              <a:path w="1417320" h="661670">
                <a:moveTo>
                  <a:pt x="1417319" y="661415"/>
                </a:moveTo>
                <a:lnTo>
                  <a:pt x="0" y="0"/>
                </a:lnTo>
              </a:path>
            </a:pathLst>
          </a:custGeom>
          <a:ln w="25399">
            <a:solidFill>
              <a:srgbClr val="FF2600"/>
            </a:solidFill>
          </a:ln>
        </p:spPr>
        <p:txBody>
          <a:bodyPr wrap="square" lIns="0" tIns="0" rIns="0" bIns="0" rtlCol="0"/>
          <a:lstStyle/>
          <a:p>
            <a:endParaRPr/>
          </a:p>
        </p:txBody>
      </p:sp>
      <p:sp>
        <p:nvSpPr>
          <p:cNvPr id="21" name="object 21"/>
          <p:cNvSpPr/>
          <p:nvPr/>
        </p:nvSpPr>
        <p:spPr>
          <a:xfrm>
            <a:off x="2801835" y="3413721"/>
            <a:ext cx="124460" cy="108585"/>
          </a:xfrm>
          <a:custGeom>
            <a:avLst/>
            <a:gdLst/>
            <a:ahLst/>
            <a:cxnLst/>
            <a:rect l="l" t="t" r="r" b="b"/>
            <a:pathLst>
              <a:path w="124460" h="108585">
                <a:moveTo>
                  <a:pt x="116522" y="0"/>
                </a:moveTo>
                <a:lnTo>
                  <a:pt x="0" y="10680"/>
                </a:lnTo>
                <a:lnTo>
                  <a:pt x="66662" y="106845"/>
                </a:lnTo>
                <a:lnTo>
                  <a:pt x="74574" y="108280"/>
                </a:lnTo>
                <a:lnTo>
                  <a:pt x="86093" y="100279"/>
                </a:lnTo>
                <a:lnTo>
                  <a:pt x="87528" y="92367"/>
                </a:lnTo>
                <a:lnTo>
                  <a:pt x="45681" y="31991"/>
                </a:lnTo>
                <a:lnTo>
                  <a:pt x="118833" y="25285"/>
                </a:lnTo>
                <a:lnTo>
                  <a:pt x="123977" y="19113"/>
                </a:lnTo>
                <a:lnTo>
                  <a:pt x="122694" y="5143"/>
                </a:lnTo>
                <a:lnTo>
                  <a:pt x="116522" y="0"/>
                </a:lnTo>
                <a:close/>
              </a:path>
            </a:pathLst>
          </a:custGeom>
          <a:solidFill>
            <a:srgbClr val="FF2600"/>
          </a:solidFill>
        </p:spPr>
        <p:txBody>
          <a:bodyPr wrap="square" lIns="0" tIns="0" rIns="0" bIns="0" rtlCol="0"/>
          <a:lstStyle/>
          <a:p>
            <a:endParaRPr/>
          </a:p>
        </p:txBody>
      </p:sp>
      <p:sp>
        <p:nvSpPr>
          <p:cNvPr id="22" name="object 22"/>
          <p:cNvSpPr txBox="1"/>
          <p:nvPr/>
        </p:nvSpPr>
        <p:spPr>
          <a:xfrm>
            <a:off x="5613195" y="4142194"/>
            <a:ext cx="43180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won</a:t>
            </a:r>
            <a:endParaRPr sz="1600">
              <a:latin typeface="Arial"/>
              <a:cs typeface="Arial"/>
            </a:endParaRPr>
          </a:p>
        </p:txBody>
      </p:sp>
      <p:sp>
        <p:nvSpPr>
          <p:cNvPr id="23" name="object 23"/>
          <p:cNvSpPr/>
          <p:nvPr/>
        </p:nvSpPr>
        <p:spPr>
          <a:xfrm>
            <a:off x="5490552" y="4064922"/>
            <a:ext cx="985057" cy="295102"/>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5538139" y="4192485"/>
            <a:ext cx="767080" cy="0"/>
          </a:xfrm>
          <a:custGeom>
            <a:avLst/>
            <a:gdLst/>
            <a:ahLst/>
            <a:cxnLst/>
            <a:rect l="l" t="t" r="r" b="b"/>
            <a:pathLst>
              <a:path w="767079">
                <a:moveTo>
                  <a:pt x="0" y="0"/>
                </a:moveTo>
                <a:lnTo>
                  <a:pt x="766957" y="0"/>
                </a:lnTo>
              </a:path>
            </a:pathLst>
          </a:custGeom>
          <a:ln w="25399">
            <a:solidFill>
              <a:srgbClr val="FF2600"/>
            </a:solidFill>
          </a:ln>
        </p:spPr>
        <p:txBody>
          <a:bodyPr wrap="square" lIns="0" tIns="0" rIns="0" bIns="0" rtlCol="0"/>
          <a:lstStyle/>
          <a:p>
            <a:endParaRPr/>
          </a:p>
        </p:txBody>
      </p:sp>
      <p:sp>
        <p:nvSpPr>
          <p:cNvPr id="25" name="object 25"/>
          <p:cNvSpPr/>
          <p:nvPr/>
        </p:nvSpPr>
        <p:spPr>
          <a:xfrm>
            <a:off x="6214402" y="4133532"/>
            <a:ext cx="116205" cy="118110"/>
          </a:xfrm>
          <a:custGeom>
            <a:avLst/>
            <a:gdLst/>
            <a:ahLst/>
            <a:cxnLst/>
            <a:rect l="l" t="t" r="r" b="b"/>
            <a:pathLst>
              <a:path w="116204" h="118110">
                <a:moveTo>
                  <a:pt x="14833" y="0"/>
                </a:moveTo>
                <a:lnTo>
                  <a:pt x="7061" y="2044"/>
                </a:lnTo>
                <a:lnTo>
                  <a:pt x="0" y="14160"/>
                </a:lnTo>
                <a:lnTo>
                  <a:pt x="2044" y="21945"/>
                </a:lnTo>
                <a:lnTo>
                  <a:pt x="65493" y="58953"/>
                </a:lnTo>
                <a:lnTo>
                  <a:pt x="2044" y="95973"/>
                </a:lnTo>
                <a:lnTo>
                  <a:pt x="0" y="103746"/>
                </a:lnTo>
                <a:lnTo>
                  <a:pt x="7061" y="115862"/>
                </a:lnTo>
                <a:lnTo>
                  <a:pt x="14833" y="117906"/>
                </a:lnTo>
                <a:lnTo>
                  <a:pt x="115900" y="58953"/>
                </a:lnTo>
                <a:lnTo>
                  <a:pt x="14833" y="0"/>
                </a:lnTo>
                <a:close/>
              </a:path>
            </a:pathLst>
          </a:custGeom>
          <a:solidFill>
            <a:srgbClr val="FF2600"/>
          </a:solidFill>
        </p:spPr>
        <p:txBody>
          <a:bodyPr wrap="square" lIns="0" tIns="0" rIns="0" bIns="0" rtlCol="0"/>
          <a:lstStyle/>
          <a:p>
            <a:endParaRPr/>
          </a:p>
        </p:txBody>
      </p:sp>
      <p:sp>
        <p:nvSpPr>
          <p:cNvPr id="26" name="object 26"/>
          <p:cNvSpPr txBox="1"/>
          <p:nvPr/>
        </p:nvSpPr>
        <p:spPr>
          <a:xfrm>
            <a:off x="4370425" y="3950169"/>
            <a:ext cx="118872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Maple</a:t>
            </a:r>
            <a:r>
              <a:rPr sz="1600" b="1" spc="-100" dirty="0">
                <a:latin typeface="Arial"/>
                <a:cs typeface="Arial"/>
              </a:rPr>
              <a:t> </a:t>
            </a:r>
            <a:r>
              <a:rPr sz="1600" b="1" dirty="0">
                <a:latin typeface="Arial"/>
                <a:cs typeface="Arial"/>
              </a:rPr>
              <a:t>Leafs</a:t>
            </a:r>
            <a:endParaRPr sz="1600">
              <a:latin typeface="Arial"/>
              <a:cs typeface="Arial"/>
            </a:endParaRPr>
          </a:p>
        </p:txBody>
      </p:sp>
      <p:sp>
        <p:nvSpPr>
          <p:cNvPr id="27" name="object 27"/>
          <p:cNvSpPr/>
          <p:nvPr/>
        </p:nvSpPr>
        <p:spPr>
          <a:xfrm>
            <a:off x="2945853" y="3616417"/>
            <a:ext cx="1296670" cy="236220"/>
          </a:xfrm>
          <a:custGeom>
            <a:avLst/>
            <a:gdLst/>
            <a:ahLst/>
            <a:cxnLst/>
            <a:rect l="l" t="t" r="r" b="b"/>
            <a:pathLst>
              <a:path w="1296670" h="236220">
                <a:moveTo>
                  <a:pt x="0" y="235962"/>
                </a:moveTo>
                <a:lnTo>
                  <a:pt x="1296149" y="235962"/>
                </a:lnTo>
                <a:lnTo>
                  <a:pt x="1296149" y="0"/>
                </a:lnTo>
                <a:lnTo>
                  <a:pt x="0" y="0"/>
                </a:lnTo>
                <a:lnTo>
                  <a:pt x="0" y="235962"/>
                </a:lnTo>
                <a:close/>
              </a:path>
            </a:pathLst>
          </a:custGeom>
          <a:solidFill>
            <a:srgbClr val="FFFFFF"/>
          </a:solidFill>
        </p:spPr>
        <p:txBody>
          <a:bodyPr wrap="square" lIns="0" tIns="0" rIns="0" bIns="0" rtlCol="0"/>
          <a:lstStyle/>
          <a:p>
            <a:endParaRPr/>
          </a:p>
        </p:txBody>
      </p:sp>
      <p:sp>
        <p:nvSpPr>
          <p:cNvPr id="28" name="object 28"/>
          <p:cNvSpPr txBox="1"/>
          <p:nvPr/>
        </p:nvSpPr>
        <p:spPr>
          <a:xfrm>
            <a:off x="3048009" y="3560546"/>
            <a:ext cx="109791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home</a:t>
            </a:r>
            <a:r>
              <a:rPr sz="1600" b="1" spc="-100" dirty="0">
                <a:solidFill>
                  <a:srgbClr val="FF0000"/>
                </a:solidFill>
                <a:latin typeface="Arial"/>
                <a:cs typeface="Arial"/>
              </a:rPr>
              <a:t> </a:t>
            </a:r>
            <a:r>
              <a:rPr sz="1600" b="1" dirty="0">
                <a:solidFill>
                  <a:srgbClr val="FF0000"/>
                </a:solidFill>
                <a:latin typeface="Arial"/>
                <a:cs typeface="Arial"/>
              </a:rPr>
              <a:t>town</a:t>
            </a:r>
            <a:endParaRPr sz="1600">
              <a:latin typeface="Arial"/>
              <a:cs typeface="Arial"/>
            </a:endParaRPr>
          </a:p>
        </p:txBody>
      </p:sp>
      <p:sp>
        <p:nvSpPr>
          <p:cNvPr id="29" name="object 29"/>
          <p:cNvSpPr/>
          <p:nvPr/>
        </p:nvSpPr>
        <p:spPr>
          <a:xfrm>
            <a:off x="2236127" y="3520440"/>
            <a:ext cx="290945" cy="2556167"/>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2367089" y="3546310"/>
            <a:ext cx="13970" cy="2337435"/>
          </a:xfrm>
          <a:custGeom>
            <a:avLst/>
            <a:gdLst/>
            <a:ahLst/>
            <a:cxnLst/>
            <a:rect l="l" t="t" r="r" b="b"/>
            <a:pathLst>
              <a:path w="13969" h="2337435">
                <a:moveTo>
                  <a:pt x="0" y="0"/>
                </a:moveTo>
                <a:lnTo>
                  <a:pt x="13349" y="2336998"/>
                </a:lnTo>
              </a:path>
            </a:pathLst>
          </a:custGeom>
          <a:ln w="25399">
            <a:solidFill>
              <a:srgbClr val="FF2600"/>
            </a:solidFill>
          </a:ln>
        </p:spPr>
        <p:txBody>
          <a:bodyPr wrap="square" lIns="0" tIns="0" rIns="0" bIns="0" rtlCol="0"/>
          <a:lstStyle/>
          <a:p>
            <a:endParaRPr/>
          </a:p>
        </p:txBody>
      </p:sp>
      <p:sp>
        <p:nvSpPr>
          <p:cNvPr id="31" name="object 31"/>
          <p:cNvSpPr/>
          <p:nvPr/>
        </p:nvSpPr>
        <p:spPr>
          <a:xfrm>
            <a:off x="2321051" y="5792342"/>
            <a:ext cx="118110" cy="116205"/>
          </a:xfrm>
          <a:custGeom>
            <a:avLst/>
            <a:gdLst/>
            <a:ahLst/>
            <a:cxnLst/>
            <a:rect l="l" t="t" r="r" b="b"/>
            <a:pathLst>
              <a:path w="118110" h="116204">
                <a:moveTo>
                  <a:pt x="14084" y="520"/>
                </a:moveTo>
                <a:lnTo>
                  <a:pt x="2006" y="7645"/>
                </a:lnTo>
                <a:lnTo>
                  <a:pt x="0" y="15443"/>
                </a:lnTo>
                <a:lnTo>
                  <a:pt x="59524" y="116166"/>
                </a:lnTo>
                <a:lnTo>
                  <a:pt x="88547" y="65760"/>
                </a:lnTo>
                <a:lnTo>
                  <a:pt x="59245" y="65760"/>
                </a:lnTo>
                <a:lnTo>
                  <a:pt x="21869" y="2514"/>
                </a:lnTo>
                <a:lnTo>
                  <a:pt x="14084" y="520"/>
                </a:lnTo>
                <a:close/>
              </a:path>
              <a:path w="118110" h="116204">
                <a:moveTo>
                  <a:pt x="103657" y="0"/>
                </a:moveTo>
                <a:lnTo>
                  <a:pt x="95897" y="2095"/>
                </a:lnTo>
                <a:lnTo>
                  <a:pt x="59245" y="65760"/>
                </a:lnTo>
                <a:lnTo>
                  <a:pt x="88547" y="65760"/>
                </a:lnTo>
                <a:lnTo>
                  <a:pt x="117906" y="14770"/>
                </a:lnTo>
                <a:lnTo>
                  <a:pt x="115811" y="6997"/>
                </a:lnTo>
                <a:lnTo>
                  <a:pt x="103657" y="0"/>
                </a:lnTo>
                <a:close/>
              </a:path>
            </a:pathLst>
          </a:custGeom>
          <a:solidFill>
            <a:srgbClr val="FF2600"/>
          </a:solidFill>
        </p:spPr>
        <p:txBody>
          <a:bodyPr wrap="square" lIns="0" tIns="0" rIns="0" bIns="0" rtlCol="0"/>
          <a:lstStyle/>
          <a:p>
            <a:endParaRPr/>
          </a:p>
        </p:txBody>
      </p:sp>
      <p:sp>
        <p:nvSpPr>
          <p:cNvPr id="32" name="object 32"/>
          <p:cNvSpPr/>
          <p:nvPr/>
        </p:nvSpPr>
        <p:spPr>
          <a:xfrm>
            <a:off x="1833689" y="4765504"/>
            <a:ext cx="1043305" cy="584835"/>
          </a:xfrm>
          <a:custGeom>
            <a:avLst/>
            <a:gdLst/>
            <a:ahLst/>
            <a:cxnLst/>
            <a:rect l="l" t="t" r="r" b="b"/>
            <a:pathLst>
              <a:path w="1043305" h="584835">
                <a:moveTo>
                  <a:pt x="0" y="584776"/>
                </a:moveTo>
                <a:lnTo>
                  <a:pt x="1043136" y="584776"/>
                </a:lnTo>
                <a:lnTo>
                  <a:pt x="1043136" y="0"/>
                </a:lnTo>
                <a:lnTo>
                  <a:pt x="0" y="0"/>
                </a:lnTo>
                <a:lnTo>
                  <a:pt x="0" y="584776"/>
                </a:lnTo>
                <a:close/>
              </a:path>
            </a:pathLst>
          </a:custGeom>
          <a:solidFill>
            <a:srgbClr val="FFFFFF"/>
          </a:solidFill>
        </p:spPr>
        <p:txBody>
          <a:bodyPr wrap="square" lIns="0" tIns="0" rIns="0" bIns="0" rtlCol="0"/>
          <a:lstStyle/>
          <a:p>
            <a:endParaRPr/>
          </a:p>
        </p:txBody>
      </p:sp>
      <p:sp>
        <p:nvSpPr>
          <p:cNvPr id="33" name="object 33"/>
          <p:cNvSpPr txBox="1"/>
          <p:nvPr/>
        </p:nvSpPr>
        <p:spPr>
          <a:xfrm>
            <a:off x="2068351" y="4821389"/>
            <a:ext cx="579120" cy="485775"/>
          </a:xfrm>
          <a:prstGeom prst="rect">
            <a:avLst/>
          </a:prstGeom>
        </p:spPr>
        <p:txBody>
          <a:bodyPr vert="horz" wrap="square" lIns="0" tIns="0" rIns="0" bIns="0" rtlCol="0">
            <a:spAutoFit/>
          </a:bodyPr>
          <a:lstStyle/>
          <a:p>
            <a:pPr marL="12700" marR="5080" indent="101600">
              <a:lnSpc>
                <a:spcPts val="1900"/>
              </a:lnSpc>
            </a:pPr>
            <a:r>
              <a:rPr sz="1600" b="1" dirty="0">
                <a:solidFill>
                  <a:srgbClr val="FF0000"/>
                </a:solidFill>
                <a:latin typeface="Arial"/>
                <a:cs typeface="Arial"/>
              </a:rPr>
              <a:t>city  paper</a:t>
            </a:r>
            <a:endParaRPr sz="1600">
              <a:latin typeface="Arial"/>
              <a:cs typeface="Arial"/>
            </a:endParaRPr>
          </a:p>
        </p:txBody>
      </p:sp>
      <p:sp>
        <p:nvSpPr>
          <p:cNvPr id="34" name="object 34"/>
          <p:cNvSpPr/>
          <p:nvPr/>
        </p:nvSpPr>
        <p:spPr>
          <a:xfrm>
            <a:off x="5124793" y="4443148"/>
            <a:ext cx="1350822" cy="972588"/>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5178107" y="4480521"/>
            <a:ext cx="1130935" cy="754380"/>
          </a:xfrm>
          <a:custGeom>
            <a:avLst/>
            <a:gdLst/>
            <a:ahLst/>
            <a:cxnLst/>
            <a:rect l="l" t="t" r="r" b="b"/>
            <a:pathLst>
              <a:path w="1130935" h="754379">
                <a:moveTo>
                  <a:pt x="0" y="0"/>
                </a:moveTo>
                <a:lnTo>
                  <a:pt x="1130759" y="754361"/>
                </a:lnTo>
              </a:path>
            </a:pathLst>
          </a:custGeom>
          <a:ln w="25399">
            <a:solidFill>
              <a:srgbClr val="FF2600"/>
            </a:solidFill>
          </a:ln>
        </p:spPr>
        <p:txBody>
          <a:bodyPr wrap="square" lIns="0" tIns="0" rIns="0" bIns="0" rtlCol="0"/>
          <a:lstStyle/>
          <a:p>
            <a:endParaRPr/>
          </a:p>
        </p:txBody>
      </p:sp>
      <p:sp>
        <p:nvSpPr>
          <p:cNvPr id="36" name="object 36"/>
          <p:cNvSpPr/>
          <p:nvPr/>
        </p:nvSpPr>
        <p:spPr>
          <a:xfrm>
            <a:off x="6207709" y="5141124"/>
            <a:ext cx="122555" cy="107950"/>
          </a:xfrm>
          <a:custGeom>
            <a:avLst/>
            <a:gdLst/>
            <a:ahLst/>
            <a:cxnLst/>
            <a:rect l="l" t="t" r="r" b="b"/>
            <a:pathLst>
              <a:path w="122554" h="107950">
                <a:moveTo>
                  <a:pt x="6870" y="75349"/>
                </a:moveTo>
                <a:lnTo>
                  <a:pt x="850" y="80683"/>
                </a:lnTo>
                <a:lnTo>
                  <a:pt x="0" y="94678"/>
                </a:lnTo>
                <a:lnTo>
                  <a:pt x="5334" y="100698"/>
                </a:lnTo>
                <a:lnTo>
                  <a:pt x="122123" y="107746"/>
                </a:lnTo>
                <a:lnTo>
                  <a:pt x="108455" y="79768"/>
                </a:lnTo>
                <a:lnTo>
                  <a:pt x="80187" y="79768"/>
                </a:lnTo>
                <a:lnTo>
                  <a:pt x="6870" y="75349"/>
                </a:lnTo>
                <a:close/>
              </a:path>
              <a:path w="122554" h="107950">
                <a:moveTo>
                  <a:pt x="63169" y="0"/>
                </a:moveTo>
                <a:lnTo>
                  <a:pt x="50558" y="6159"/>
                </a:lnTo>
                <a:lnTo>
                  <a:pt x="47942" y="13766"/>
                </a:lnTo>
                <a:lnTo>
                  <a:pt x="80187" y="79768"/>
                </a:lnTo>
                <a:lnTo>
                  <a:pt x="108455" y="79768"/>
                </a:lnTo>
                <a:lnTo>
                  <a:pt x="70764" y="2616"/>
                </a:lnTo>
                <a:lnTo>
                  <a:pt x="63169" y="0"/>
                </a:lnTo>
                <a:close/>
              </a:path>
            </a:pathLst>
          </a:custGeom>
          <a:solidFill>
            <a:srgbClr val="FF2600"/>
          </a:solidFill>
        </p:spPr>
        <p:txBody>
          <a:bodyPr wrap="square" lIns="0" tIns="0" rIns="0" bIns="0" rtlCol="0"/>
          <a:lstStyle/>
          <a:p>
            <a:endParaRPr/>
          </a:p>
        </p:txBody>
      </p:sp>
      <p:sp>
        <p:nvSpPr>
          <p:cNvPr id="37" name="object 37"/>
          <p:cNvSpPr/>
          <p:nvPr/>
        </p:nvSpPr>
        <p:spPr>
          <a:xfrm>
            <a:off x="5394121" y="4768548"/>
            <a:ext cx="864235" cy="236220"/>
          </a:xfrm>
          <a:custGeom>
            <a:avLst/>
            <a:gdLst/>
            <a:ahLst/>
            <a:cxnLst/>
            <a:rect l="l" t="t" r="r" b="b"/>
            <a:pathLst>
              <a:path w="864235" h="236220">
                <a:moveTo>
                  <a:pt x="0" y="235962"/>
                </a:moveTo>
                <a:lnTo>
                  <a:pt x="864095" y="235962"/>
                </a:lnTo>
                <a:lnTo>
                  <a:pt x="864095" y="0"/>
                </a:lnTo>
                <a:lnTo>
                  <a:pt x="0" y="0"/>
                </a:lnTo>
                <a:lnTo>
                  <a:pt x="0" y="235962"/>
                </a:lnTo>
                <a:close/>
              </a:path>
            </a:pathLst>
          </a:custGeom>
          <a:solidFill>
            <a:srgbClr val="FFFFFF"/>
          </a:solidFill>
        </p:spPr>
        <p:txBody>
          <a:bodyPr wrap="square" lIns="0" tIns="0" rIns="0" bIns="0" rtlCol="0"/>
          <a:lstStyle/>
          <a:p>
            <a:endParaRPr/>
          </a:p>
        </p:txBody>
      </p:sp>
      <p:sp>
        <p:nvSpPr>
          <p:cNvPr id="38" name="object 38"/>
          <p:cNvSpPr txBox="1"/>
          <p:nvPr/>
        </p:nvSpPr>
        <p:spPr>
          <a:xfrm>
            <a:off x="5494689" y="4712677"/>
            <a:ext cx="66929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league</a:t>
            </a:r>
            <a:endParaRPr sz="1600">
              <a:latin typeface="Arial"/>
              <a:cs typeface="Arial"/>
            </a:endParaRPr>
          </a:p>
        </p:txBody>
      </p:sp>
      <p:sp>
        <p:nvSpPr>
          <p:cNvPr id="39" name="object 39"/>
          <p:cNvSpPr/>
          <p:nvPr/>
        </p:nvSpPr>
        <p:spPr>
          <a:xfrm>
            <a:off x="4904511" y="4451464"/>
            <a:ext cx="490451" cy="1828800"/>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4962080" y="4480521"/>
            <a:ext cx="283845" cy="1607185"/>
          </a:xfrm>
          <a:custGeom>
            <a:avLst/>
            <a:gdLst/>
            <a:ahLst/>
            <a:cxnLst/>
            <a:rect l="l" t="t" r="r" b="b"/>
            <a:pathLst>
              <a:path w="283845" h="1607185">
                <a:moveTo>
                  <a:pt x="0" y="0"/>
                </a:moveTo>
                <a:lnTo>
                  <a:pt x="283749" y="1607128"/>
                </a:lnTo>
              </a:path>
            </a:pathLst>
          </a:custGeom>
          <a:ln w="25399">
            <a:solidFill>
              <a:srgbClr val="FF2600"/>
            </a:solidFill>
          </a:ln>
        </p:spPr>
        <p:txBody>
          <a:bodyPr wrap="square" lIns="0" tIns="0" rIns="0" bIns="0" rtlCol="0"/>
          <a:lstStyle/>
          <a:p>
            <a:endParaRPr/>
          </a:p>
        </p:txBody>
      </p:sp>
      <p:sp>
        <p:nvSpPr>
          <p:cNvPr id="41" name="object 41"/>
          <p:cNvSpPr/>
          <p:nvPr/>
        </p:nvSpPr>
        <p:spPr>
          <a:xfrm>
            <a:off x="5174576" y="5990539"/>
            <a:ext cx="116205" cy="121920"/>
          </a:xfrm>
          <a:custGeom>
            <a:avLst/>
            <a:gdLst/>
            <a:ahLst/>
            <a:cxnLst/>
            <a:rect l="l" t="t" r="r" b="b"/>
            <a:pathLst>
              <a:path w="116204" h="121920">
                <a:moveTo>
                  <a:pt x="11379" y="15570"/>
                </a:moveTo>
                <a:lnTo>
                  <a:pt x="673" y="24637"/>
                </a:lnTo>
                <a:lnTo>
                  <a:pt x="0" y="32651"/>
                </a:lnTo>
                <a:lnTo>
                  <a:pt x="75628" y="121932"/>
                </a:lnTo>
                <a:lnTo>
                  <a:pt x="93937" y="72288"/>
                </a:lnTo>
                <a:lnTo>
                  <a:pt x="66865" y="72288"/>
                </a:lnTo>
                <a:lnTo>
                  <a:pt x="19392" y="16230"/>
                </a:lnTo>
                <a:lnTo>
                  <a:pt x="11379" y="15570"/>
                </a:lnTo>
                <a:close/>
              </a:path>
              <a:path w="116204" h="121920">
                <a:moveTo>
                  <a:pt x="99593" y="0"/>
                </a:moveTo>
                <a:lnTo>
                  <a:pt x="92290" y="3365"/>
                </a:lnTo>
                <a:lnTo>
                  <a:pt x="66865" y="72288"/>
                </a:lnTo>
                <a:lnTo>
                  <a:pt x="93937" y="72288"/>
                </a:lnTo>
                <a:lnTo>
                  <a:pt x="116116" y="12153"/>
                </a:lnTo>
                <a:lnTo>
                  <a:pt x="112750" y="4851"/>
                </a:lnTo>
                <a:lnTo>
                  <a:pt x="99593" y="0"/>
                </a:lnTo>
                <a:close/>
              </a:path>
            </a:pathLst>
          </a:custGeom>
          <a:solidFill>
            <a:srgbClr val="FF2600"/>
          </a:solidFill>
        </p:spPr>
        <p:txBody>
          <a:bodyPr wrap="square" lIns="0" tIns="0" rIns="0" bIns="0" rtlCol="0"/>
          <a:lstStyle/>
          <a:p>
            <a:endParaRPr/>
          </a:p>
        </p:txBody>
      </p:sp>
      <p:sp>
        <p:nvSpPr>
          <p:cNvPr id="42" name="object 42"/>
          <p:cNvSpPr/>
          <p:nvPr/>
        </p:nvSpPr>
        <p:spPr>
          <a:xfrm>
            <a:off x="5690057" y="5315986"/>
            <a:ext cx="860367" cy="935182"/>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5745289" y="5459771"/>
            <a:ext cx="640715" cy="715645"/>
          </a:xfrm>
          <a:custGeom>
            <a:avLst/>
            <a:gdLst/>
            <a:ahLst/>
            <a:cxnLst/>
            <a:rect l="l" t="t" r="r" b="b"/>
            <a:pathLst>
              <a:path w="640714" h="715645">
                <a:moveTo>
                  <a:pt x="0" y="715438"/>
                </a:moveTo>
                <a:lnTo>
                  <a:pt x="640413" y="0"/>
                </a:lnTo>
              </a:path>
            </a:pathLst>
          </a:custGeom>
          <a:ln w="25399">
            <a:solidFill>
              <a:srgbClr val="FF2600"/>
            </a:solidFill>
          </a:ln>
        </p:spPr>
        <p:txBody>
          <a:bodyPr wrap="square" lIns="0" tIns="0" rIns="0" bIns="0" rtlCol="0"/>
          <a:lstStyle/>
          <a:p>
            <a:endParaRPr/>
          </a:p>
        </p:txBody>
      </p:sp>
      <p:sp>
        <p:nvSpPr>
          <p:cNvPr id="44" name="object 44"/>
          <p:cNvSpPr/>
          <p:nvPr/>
        </p:nvSpPr>
        <p:spPr>
          <a:xfrm>
            <a:off x="6287515" y="5440984"/>
            <a:ext cx="115570" cy="119380"/>
          </a:xfrm>
          <a:custGeom>
            <a:avLst/>
            <a:gdLst/>
            <a:ahLst/>
            <a:cxnLst/>
            <a:rect l="l" t="t" r="r" b="b"/>
            <a:pathLst>
              <a:path w="115570" h="119379">
                <a:moveTo>
                  <a:pt x="107302" y="37566"/>
                </a:moveTo>
                <a:lnTo>
                  <a:pt x="81368" y="37566"/>
                </a:lnTo>
                <a:lnTo>
                  <a:pt x="66636" y="109524"/>
                </a:lnTo>
                <a:lnTo>
                  <a:pt x="71069" y="116243"/>
                </a:lnTo>
                <a:lnTo>
                  <a:pt x="84810" y="119062"/>
                </a:lnTo>
                <a:lnTo>
                  <a:pt x="91516" y="114630"/>
                </a:lnTo>
                <a:lnTo>
                  <a:pt x="107302" y="37566"/>
                </a:lnTo>
                <a:close/>
              </a:path>
              <a:path w="115570" h="119379">
                <a:moveTo>
                  <a:pt x="114998" y="0"/>
                </a:moveTo>
                <a:lnTo>
                  <a:pt x="3670" y="35991"/>
                </a:lnTo>
                <a:lnTo>
                  <a:pt x="0" y="43141"/>
                </a:lnTo>
                <a:lnTo>
                  <a:pt x="4318" y="56489"/>
                </a:lnTo>
                <a:lnTo>
                  <a:pt x="11480" y="60159"/>
                </a:lnTo>
                <a:lnTo>
                  <a:pt x="81368" y="37566"/>
                </a:lnTo>
                <a:lnTo>
                  <a:pt x="107302" y="37566"/>
                </a:lnTo>
                <a:lnTo>
                  <a:pt x="114998" y="0"/>
                </a:lnTo>
                <a:close/>
              </a:path>
            </a:pathLst>
          </a:custGeom>
          <a:solidFill>
            <a:srgbClr val="FF2600"/>
          </a:solidFill>
        </p:spPr>
        <p:txBody>
          <a:bodyPr wrap="square" lIns="0" tIns="0" rIns="0" bIns="0" rtlCol="0"/>
          <a:lstStyle/>
          <a:p>
            <a:endParaRPr/>
          </a:p>
        </p:txBody>
      </p:sp>
      <p:sp>
        <p:nvSpPr>
          <p:cNvPr id="45" name="object 45"/>
          <p:cNvSpPr txBox="1"/>
          <p:nvPr/>
        </p:nvSpPr>
        <p:spPr>
          <a:xfrm>
            <a:off x="3359187" y="6716228"/>
            <a:ext cx="66929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Milson</a:t>
            </a:r>
            <a:endParaRPr sz="1600">
              <a:latin typeface="Arial"/>
              <a:cs typeface="Arial"/>
            </a:endParaRPr>
          </a:p>
        </p:txBody>
      </p:sp>
      <p:sp>
        <p:nvSpPr>
          <p:cNvPr id="46" name="object 46"/>
          <p:cNvSpPr txBox="1"/>
          <p:nvPr/>
        </p:nvSpPr>
        <p:spPr>
          <a:xfrm>
            <a:off x="1648656" y="5954229"/>
            <a:ext cx="1772920" cy="635635"/>
          </a:xfrm>
          <a:prstGeom prst="rect">
            <a:avLst/>
          </a:prstGeom>
        </p:spPr>
        <p:txBody>
          <a:bodyPr vert="horz" wrap="square" lIns="0" tIns="0" rIns="0" bIns="0" rtlCol="0">
            <a:spAutoFit/>
          </a:bodyPr>
          <a:lstStyle/>
          <a:p>
            <a:pPr marL="12700">
              <a:lnSpc>
                <a:spcPct val="100000"/>
              </a:lnSpc>
            </a:pPr>
            <a:r>
              <a:rPr sz="1600" b="1" dirty="0">
                <a:latin typeface="Arial"/>
                <a:cs typeface="Arial"/>
              </a:rPr>
              <a:t>Globe and</a:t>
            </a:r>
            <a:r>
              <a:rPr sz="1600" b="1" spc="-105" dirty="0">
                <a:latin typeface="Arial"/>
                <a:cs typeface="Arial"/>
              </a:rPr>
              <a:t> </a:t>
            </a:r>
            <a:r>
              <a:rPr sz="1600" b="1" dirty="0">
                <a:latin typeface="Arial"/>
                <a:cs typeface="Arial"/>
              </a:rPr>
              <a:t>Mail</a:t>
            </a:r>
            <a:endParaRPr sz="1600">
              <a:latin typeface="Arial"/>
              <a:cs typeface="Arial"/>
            </a:endParaRPr>
          </a:p>
          <a:p>
            <a:pPr marR="5080" algn="r">
              <a:lnSpc>
                <a:spcPct val="100000"/>
              </a:lnSpc>
              <a:spcBef>
                <a:spcPts val="1080"/>
              </a:spcBef>
            </a:pPr>
            <a:r>
              <a:rPr sz="1600" b="1" dirty="0">
                <a:solidFill>
                  <a:srgbClr val="FF0000"/>
                </a:solidFill>
                <a:latin typeface="Arial"/>
                <a:cs typeface="Arial"/>
              </a:rPr>
              <a:t>writer</a:t>
            </a:r>
            <a:endParaRPr sz="1600">
              <a:latin typeface="Arial"/>
              <a:cs typeface="Arial"/>
            </a:endParaRPr>
          </a:p>
        </p:txBody>
      </p:sp>
      <p:sp>
        <p:nvSpPr>
          <p:cNvPr id="47" name="object 47"/>
          <p:cNvSpPr/>
          <p:nvPr/>
        </p:nvSpPr>
        <p:spPr>
          <a:xfrm>
            <a:off x="2327567" y="6209606"/>
            <a:ext cx="1022465" cy="798022"/>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2380780" y="6247066"/>
            <a:ext cx="804545" cy="578485"/>
          </a:xfrm>
          <a:custGeom>
            <a:avLst/>
            <a:gdLst/>
            <a:ahLst/>
            <a:cxnLst/>
            <a:rect l="l" t="t" r="r" b="b"/>
            <a:pathLst>
              <a:path w="804544" h="578484">
                <a:moveTo>
                  <a:pt x="0" y="0"/>
                </a:moveTo>
                <a:lnTo>
                  <a:pt x="804241" y="578217"/>
                </a:lnTo>
              </a:path>
            </a:pathLst>
          </a:custGeom>
          <a:ln w="25399">
            <a:solidFill>
              <a:srgbClr val="FF2600"/>
            </a:solidFill>
          </a:ln>
        </p:spPr>
        <p:txBody>
          <a:bodyPr wrap="square" lIns="0" tIns="0" rIns="0" bIns="0" rtlCol="0"/>
          <a:lstStyle/>
          <a:p>
            <a:endParaRPr/>
          </a:p>
        </p:txBody>
      </p:sp>
      <p:sp>
        <p:nvSpPr>
          <p:cNvPr id="49" name="object 49"/>
          <p:cNvSpPr/>
          <p:nvPr/>
        </p:nvSpPr>
        <p:spPr>
          <a:xfrm>
            <a:off x="3083890" y="6730251"/>
            <a:ext cx="121920" cy="109855"/>
          </a:xfrm>
          <a:custGeom>
            <a:avLst/>
            <a:gdLst/>
            <a:ahLst/>
            <a:cxnLst/>
            <a:rect l="l" t="t" r="r" b="b"/>
            <a:pathLst>
              <a:path w="121919" h="109854">
                <a:moveTo>
                  <a:pt x="7543" y="73327"/>
                </a:moveTo>
                <a:lnTo>
                  <a:pt x="1333" y="78446"/>
                </a:lnTo>
                <a:lnTo>
                  <a:pt x="0" y="92411"/>
                </a:lnTo>
                <a:lnTo>
                  <a:pt x="5118" y="98611"/>
                </a:lnTo>
                <a:lnTo>
                  <a:pt x="121589" y="109741"/>
                </a:lnTo>
                <a:lnTo>
                  <a:pt x="108471" y="80314"/>
                </a:lnTo>
                <a:lnTo>
                  <a:pt x="80670" y="80314"/>
                </a:lnTo>
                <a:lnTo>
                  <a:pt x="7543" y="73327"/>
                </a:lnTo>
                <a:close/>
              </a:path>
              <a:path w="121919" h="109854">
                <a:moveTo>
                  <a:pt x="66446" y="0"/>
                </a:moveTo>
                <a:lnTo>
                  <a:pt x="53632" y="5712"/>
                </a:lnTo>
                <a:lnTo>
                  <a:pt x="50749" y="13220"/>
                </a:lnTo>
                <a:lnTo>
                  <a:pt x="80670" y="80314"/>
                </a:lnTo>
                <a:lnTo>
                  <a:pt x="108471" y="80314"/>
                </a:lnTo>
                <a:lnTo>
                  <a:pt x="73952" y="2877"/>
                </a:lnTo>
                <a:lnTo>
                  <a:pt x="66446" y="0"/>
                </a:lnTo>
                <a:close/>
              </a:path>
            </a:pathLst>
          </a:custGeom>
          <a:solidFill>
            <a:srgbClr val="FF2600"/>
          </a:solidFill>
        </p:spPr>
        <p:txBody>
          <a:bodyPr wrap="square" lIns="0" tIns="0" rIns="0" bIns="0" rtlCol="0"/>
          <a:lstStyle/>
          <a:p>
            <a:endParaRPr/>
          </a:p>
        </p:txBody>
      </p:sp>
      <p:sp>
        <p:nvSpPr>
          <p:cNvPr id="50" name="object 50"/>
          <p:cNvSpPr/>
          <p:nvPr/>
        </p:nvSpPr>
        <p:spPr>
          <a:xfrm>
            <a:off x="2768142" y="2722416"/>
            <a:ext cx="1259377" cy="556952"/>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2819400" y="2855908"/>
            <a:ext cx="1039494" cy="344805"/>
          </a:xfrm>
          <a:custGeom>
            <a:avLst/>
            <a:gdLst/>
            <a:ahLst/>
            <a:cxnLst/>
            <a:rect l="l" t="t" r="r" b="b"/>
            <a:pathLst>
              <a:path w="1039495" h="344805">
                <a:moveTo>
                  <a:pt x="0" y="344491"/>
                </a:moveTo>
                <a:lnTo>
                  <a:pt x="1038909" y="0"/>
                </a:lnTo>
              </a:path>
            </a:pathLst>
          </a:custGeom>
          <a:ln w="25399">
            <a:solidFill>
              <a:srgbClr val="FF2600"/>
            </a:solidFill>
          </a:ln>
        </p:spPr>
        <p:txBody>
          <a:bodyPr wrap="square" lIns="0" tIns="0" rIns="0" bIns="0" rtlCol="0"/>
          <a:lstStyle/>
          <a:p>
            <a:endParaRPr/>
          </a:p>
        </p:txBody>
      </p:sp>
      <p:sp>
        <p:nvSpPr>
          <p:cNvPr id="52" name="object 52"/>
          <p:cNvSpPr/>
          <p:nvPr/>
        </p:nvSpPr>
        <p:spPr>
          <a:xfrm>
            <a:off x="3758120" y="2823832"/>
            <a:ext cx="124460" cy="113030"/>
          </a:xfrm>
          <a:custGeom>
            <a:avLst/>
            <a:gdLst/>
            <a:ahLst/>
            <a:cxnLst/>
            <a:rect l="l" t="t" r="r" b="b"/>
            <a:pathLst>
              <a:path w="124460" h="113030">
                <a:moveTo>
                  <a:pt x="9626" y="0"/>
                </a:moveTo>
                <a:lnTo>
                  <a:pt x="2895" y="4381"/>
                </a:lnTo>
                <a:lnTo>
                  <a:pt x="0" y="18110"/>
                </a:lnTo>
                <a:lnTo>
                  <a:pt x="4381" y="24853"/>
                </a:lnTo>
                <a:lnTo>
                  <a:pt x="76263" y="40005"/>
                </a:lnTo>
                <a:lnTo>
                  <a:pt x="27686" y="95110"/>
                </a:lnTo>
                <a:lnTo>
                  <a:pt x="28193" y="103136"/>
                </a:lnTo>
                <a:lnTo>
                  <a:pt x="38709" y="112420"/>
                </a:lnTo>
                <a:lnTo>
                  <a:pt x="46736" y="111912"/>
                </a:lnTo>
                <a:lnTo>
                  <a:pt x="124104" y="24142"/>
                </a:lnTo>
                <a:lnTo>
                  <a:pt x="9626" y="0"/>
                </a:lnTo>
                <a:close/>
              </a:path>
            </a:pathLst>
          </a:custGeom>
          <a:solidFill>
            <a:srgbClr val="FF2600"/>
          </a:solidFill>
        </p:spPr>
        <p:txBody>
          <a:bodyPr wrap="square" lIns="0" tIns="0" rIns="0" bIns="0" rtlCol="0"/>
          <a:lstStyle/>
          <a:p>
            <a:endParaRPr/>
          </a:p>
        </p:txBody>
      </p:sp>
      <p:sp>
        <p:nvSpPr>
          <p:cNvPr id="53" name="object 53"/>
          <p:cNvSpPr/>
          <p:nvPr/>
        </p:nvSpPr>
        <p:spPr>
          <a:xfrm>
            <a:off x="2824289" y="2784312"/>
            <a:ext cx="842010" cy="339090"/>
          </a:xfrm>
          <a:custGeom>
            <a:avLst/>
            <a:gdLst/>
            <a:ahLst/>
            <a:cxnLst/>
            <a:rect l="l" t="t" r="r" b="b"/>
            <a:pathLst>
              <a:path w="842010" h="339089">
                <a:moveTo>
                  <a:pt x="0" y="338554"/>
                </a:moveTo>
                <a:lnTo>
                  <a:pt x="841648" y="338554"/>
                </a:lnTo>
                <a:lnTo>
                  <a:pt x="841648" y="0"/>
                </a:lnTo>
                <a:lnTo>
                  <a:pt x="0" y="0"/>
                </a:lnTo>
                <a:lnTo>
                  <a:pt x="0" y="338554"/>
                </a:lnTo>
                <a:close/>
              </a:path>
            </a:pathLst>
          </a:custGeom>
          <a:solidFill>
            <a:srgbClr val="FFFFFF"/>
          </a:solidFill>
        </p:spPr>
        <p:txBody>
          <a:bodyPr wrap="square" lIns="0" tIns="0" rIns="0" bIns="0" rtlCol="0"/>
          <a:lstStyle/>
          <a:p>
            <a:endParaRPr/>
          </a:p>
        </p:txBody>
      </p:sp>
      <p:sp>
        <p:nvSpPr>
          <p:cNvPr id="54" name="object 54"/>
          <p:cNvSpPr txBox="1"/>
          <p:nvPr/>
        </p:nvSpPr>
        <p:spPr>
          <a:xfrm>
            <a:off x="2986422" y="2830029"/>
            <a:ext cx="52260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radio</a:t>
            </a:r>
            <a:endParaRPr sz="1600">
              <a:latin typeface="Arial"/>
              <a:cs typeface="Arial"/>
            </a:endParaRPr>
          </a:p>
        </p:txBody>
      </p:sp>
      <p:sp>
        <p:nvSpPr>
          <p:cNvPr id="55" name="object 55"/>
          <p:cNvSpPr txBox="1"/>
          <p:nvPr/>
        </p:nvSpPr>
        <p:spPr>
          <a:xfrm>
            <a:off x="3191479" y="5208473"/>
            <a:ext cx="1098550" cy="485775"/>
          </a:xfrm>
          <a:prstGeom prst="rect">
            <a:avLst/>
          </a:prstGeom>
        </p:spPr>
        <p:txBody>
          <a:bodyPr vert="horz" wrap="square" lIns="0" tIns="0" rIns="0" bIns="0" rtlCol="0">
            <a:spAutoFit/>
          </a:bodyPr>
          <a:lstStyle/>
          <a:p>
            <a:pPr marL="226695" marR="5080" indent="-214629">
              <a:lnSpc>
                <a:spcPts val="1900"/>
              </a:lnSpc>
            </a:pPr>
            <a:r>
              <a:rPr sz="1600" b="1" spc="-5" dirty="0">
                <a:latin typeface="Arial"/>
                <a:cs typeface="Arial"/>
              </a:rPr>
              <a:t>Air</a:t>
            </a:r>
            <a:r>
              <a:rPr sz="1600" b="1" spc="-85" dirty="0">
                <a:latin typeface="Arial"/>
                <a:cs typeface="Arial"/>
              </a:rPr>
              <a:t> </a:t>
            </a:r>
            <a:r>
              <a:rPr sz="1600" b="1" spc="-5" dirty="0">
                <a:latin typeface="Arial"/>
                <a:cs typeface="Arial"/>
              </a:rPr>
              <a:t>Canada  </a:t>
            </a:r>
            <a:r>
              <a:rPr sz="1600" b="1" dirty="0">
                <a:latin typeface="Arial"/>
                <a:cs typeface="Arial"/>
              </a:rPr>
              <a:t>Centre</a:t>
            </a:r>
            <a:endParaRPr sz="1600">
              <a:latin typeface="Arial"/>
              <a:cs typeface="Arial"/>
            </a:endParaRPr>
          </a:p>
        </p:txBody>
      </p:sp>
      <p:sp>
        <p:nvSpPr>
          <p:cNvPr id="56" name="object 56"/>
          <p:cNvSpPr/>
          <p:nvPr/>
        </p:nvSpPr>
        <p:spPr>
          <a:xfrm>
            <a:off x="3591102" y="4264427"/>
            <a:ext cx="860367" cy="1055716"/>
          </a:xfrm>
          <a:prstGeom prst="rect">
            <a:avLst/>
          </a:prstGeom>
          <a:blipFill>
            <a:blip r:embed="rId12" cstate="print"/>
            <a:stretch>
              <a:fillRect/>
            </a:stretch>
          </a:blipFill>
        </p:spPr>
        <p:txBody>
          <a:bodyPr wrap="square" lIns="0" tIns="0" rIns="0" bIns="0" rtlCol="0"/>
          <a:lstStyle/>
          <a:p>
            <a:endParaRPr/>
          </a:p>
        </p:txBody>
      </p:sp>
      <p:sp>
        <p:nvSpPr>
          <p:cNvPr id="57" name="object 57"/>
          <p:cNvSpPr/>
          <p:nvPr/>
        </p:nvSpPr>
        <p:spPr>
          <a:xfrm>
            <a:off x="3753320" y="4299673"/>
            <a:ext cx="641350" cy="833119"/>
          </a:xfrm>
          <a:custGeom>
            <a:avLst/>
            <a:gdLst/>
            <a:ahLst/>
            <a:cxnLst/>
            <a:rect l="l" t="t" r="r" b="b"/>
            <a:pathLst>
              <a:path w="641350" h="833120">
                <a:moveTo>
                  <a:pt x="641082" y="0"/>
                </a:moveTo>
                <a:lnTo>
                  <a:pt x="0" y="832943"/>
                </a:lnTo>
              </a:path>
            </a:pathLst>
          </a:custGeom>
          <a:ln w="25399">
            <a:solidFill>
              <a:srgbClr val="FF2600"/>
            </a:solidFill>
          </a:ln>
        </p:spPr>
        <p:txBody>
          <a:bodyPr wrap="square" lIns="0" tIns="0" rIns="0" bIns="0" rtlCol="0"/>
          <a:lstStyle/>
          <a:p>
            <a:endParaRPr/>
          </a:p>
        </p:txBody>
      </p:sp>
      <p:sp>
        <p:nvSpPr>
          <p:cNvPr id="58" name="object 58"/>
          <p:cNvSpPr/>
          <p:nvPr/>
        </p:nvSpPr>
        <p:spPr>
          <a:xfrm>
            <a:off x="3737940" y="5031638"/>
            <a:ext cx="111760" cy="121285"/>
          </a:xfrm>
          <a:custGeom>
            <a:avLst/>
            <a:gdLst/>
            <a:ahLst/>
            <a:cxnLst/>
            <a:rect l="l" t="t" r="r" b="b"/>
            <a:pathLst>
              <a:path w="111760" h="121285">
                <a:moveTo>
                  <a:pt x="21285" y="0"/>
                </a:moveTo>
                <a:lnTo>
                  <a:pt x="14922" y="4902"/>
                </a:lnTo>
                <a:lnTo>
                  <a:pt x="0" y="120954"/>
                </a:lnTo>
                <a:lnTo>
                  <a:pt x="98077" y="81013"/>
                </a:lnTo>
                <a:lnTo>
                  <a:pt x="30746" y="81013"/>
                </a:lnTo>
                <a:lnTo>
                  <a:pt x="40119" y="8153"/>
                </a:lnTo>
                <a:lnTo>
                  <a:pt x="35204" y="1777"/>
                </a:lnTo>
                <a:lnTo>
                  <a:pt x="21285" y="0"/>
                </a:lnTo>
                <a:close/>
              </a:path>
              <a:path w="111760" h="121285">
                <a:moveTo>
                  <a:pt x="98780" y="53301"/>
                </a:moveTo>
                <a:lnTo>
                  <a:pt x="30746" y="81013"/>
                </a:lnTo>
                <a:lnTo>
                  <a:pt x="98077" y="81013"/>
                </a:lnTo>
                <a:lnTo>
                  <a:pt x="108369" y="76822"/>
                </a:lnTo>
                <a:lnTo>
                  <a:pt x="111480" y="69418"/>
                </a:lnTo>
                <a:lnTo>
                  <a:pt x="106197" y="56426"/>
                </a:lnTo>
                <a:lnTo>
                  <a:pt x="98780" y="53301"/>
                </a:lnTo>
                <a:close/>
              </a:path>
            </a:pathLst>
          </a:custGeom>
          <a:solidFill>
            <a:srgbClr val="FF2600"/>
          </a:solidFill>
        </p:spPr>
        <p:txBody>
          <a:bodyPr wrap="square" lIns="0" tIns="0" rIns="0" bIns="0" rtlCol="0"/>
          <a:lstStyle/>
          <a:p>
            <a:endParaRPr/>
          </a:p>
        </p:txBody>
      </p:sp>
      <p:sp>
        <p:nvSpPr>
          <p:cNvPr id="59" name="object 59"/>
          <p:cNvSpPr/>
          <p:nvPr/>
        </p:nvSpPr>
        <p:spPr>
          <a:xfrm>
            <a:off x="3593922" y="4480519"/>
            <a:ext cx="1059180" cy="449580"/>
          </a:xfrm>
          <a:custGeom>
            <a:avLst/>
            <a:gdLst/>
            <a:ahLst/>
            <a:cxnLst/>
            <a:rect l="l" t="t" r="r" b="b"/>
            <a:pathLst>
              <a:path w="1059179" h="449579">
                <a:moveTo>
                  <a:pt x="0" y="449353"/>
                </a:moveTo>
                <a:lnTo>
                  <a:pt x="1059159" y="449353"/>
                </a:lnTo>
                <a:lnTo>
                  <a:pt x="1059159" y="0"/>
                </a:lnTo>
                <a:lnTo>
                  <a:pt x="0" y="0"/>
                </a:lnTo>
                <a:lnTo>
                  <a:pt x="0" y="449353"/>
                </a:lnTo>
                <a:close/>
              </a:path>
            </a:pathLst>
          </a:custGeom>
          <a:solidFill>
            <a:srgbClr val="FFFFFF"/>
          </a:solidFill>
        </p:spPr>
        <p:txBody>
          <a:bodyPr wrap="square" lIns="0" tIns="0" rIns="0" bIns="0" rtlCol="0"/>
          <a:lstStyle/>
          <a:p>
            <a:endParaRPr/>
          </a:p>
        </p:txBody>
      </p:sp>
      <p:sp>
        <p:nvSpPr>
          <p:cNvPr id="60" name="object 60"/>
          <p:cNvSpPr txBox="1"/>
          <p:nvPr/>
        </p:nvSpPr>
        <p:spPr>
          <a:xfrm>
            <a:off x="3723660" y="4544042"/>
            <a:ext cx="804545" cy="340995"/>
          </a:xfrm>
          <a:prstGeom prst="rect">
            <a:avLst/>
          </a:prstGeom>
        </p:spPr>
        <p:txBody>
          <a:bodyPr vert="horz" wrap="square" lIns="0" tIns="0" rIns="0" bIns="0" rtlCol="0">
            <a:spAutoFit/>
          </a:bodyPr>
          <a:lstStyle/>
          <a:p>
            <a:pPr marL="12700" marR="5080" indent="151765">
              <a:lnSpc>
                <a:spcPct val="67700"/>
              </a:lnSpc>
            </a:pPr>
            <a:r>
              <a:rPr sz="1600" b="1" dirty="0">
                <a:solidFill>
                  <a:srgbClr val="FF0000"/>
                </a:solidFill>
                <a:latin typeface="Arial"/>
                <a:cs typeface="Arial"/>
              </a:rPr>
              <a:t>team  stadium</a:t>
            </a:r>
            <a:endParaRPr sz="1600">
              <a:latin typeface="Arial"/>
              <a:cs typeface="Arial"/>
            </a:endParaRPr>
          </a:p>
        </p:txBody>
      </p:sp>
      <p:sp>
        <p:nvSpPr>
          <p:cNvPr id="61" name="object 61"/>
          <p:cNvSpPr/>
          <p:nvPr/>
        </p:nvSpPr>
        <p:spPr>
          <a:xfrm>
            <a:off x="926868" y="2240282"/>
            <a:ext cx="1280160" cy="972588"/>
          </a:xfrm>
          <a:prstGeom prst="rect">
            <a:avLst/>
          </a:prstGeom>
          <a:blipFill>
            <a:blip r:embed="rId13" cstate="print"/>
            <a:stretch>
              <a:fillRect/>
            </a:stretch>
          </a:blipFill>
        </p:spPr>
        <p:txBody>
          <a:bodyPr wrap="square" lIns="0" tIns="0" rIns="0" bIns="0" rtlCol="0"/>
          <a:lstStyle/>
          <a:p>
            <a:endParaRPr/>
          </a:p>
        </p:txBody>
      </p:sp>
      <p:sp>
        <p:nvSpPr>
          <p:cNvPr id="62" name="object 62"/>
          <p:cNvSpPr/>
          <p:nvPr/>
        </p:nvSpPr>
        <p:spPr>
          <a:xfrm>
            <a:off x="1094188" y="2382889"/>
            <a:ext cx="1059815" cy="753745"/>
          </a:xfrm>
          <a:custGeom>
            <a:avLst/>
            <a:gdLst/>
            <a:ahLst/>
            <a:cxnLst/>
            <a:rect l="l" t="t" r="r" b="b"/>
            <a:pathLst>
              <a:path w="1059814" h="753744">
                <a:moveTo>
                  <a:pt x="1059579" y="753477"/>
                </a:moveTo>
                <a:lnTo>
                  <a:pt x="0" y="0"/>
                </a:lnTo>
              </a:path>
            </a:pathLst>
          </a:custGeom>
          <a:ln w="25399">
            <a:solidFill>
              <a:srgbClr val="FF2600"/>
            </a:solidFill>
          </a:ln>
        </p:spPr>
        <p:txBody>
          <a:bodyPr wrap="square" lIns="0" tIns="0" rIns="0" bIns="0" rtlCol="0"/>
          <a:lstStyle/>
          <a:p>
            <a:endParaRPr/>
          </a:p>
        </p:txBody>
      </p:sp>
      <p:sp>
        <p:nvSpPr>
          <p:cNvPr id="63" name="object 63"/>
          <p:cNvSpPr/>
          <p:nvPr/>
        </p:nvSpPr>
        <p:spPr>
          <a:xfrm>
            <a:off x="1073649" y="2368283"/>
            <a:ext cx="121920" cy="109855"/>
          </a:xfrm>
          <a:custGeom>
            <a:avLst/>
            <a:gdLst/>
            <a:ahLst/>
            <a:cxnLst/>
            <a:rect l="l" t="t" r="r" b="b"/>
            <a:pathLst>
              <a:path w="121919" h="109855">
                <a:moveTo>
                  <a:pt x="0" y="0"/>
                </a:moveTo>
                <a:lnTo>
                  <a:pt x="48197" y="106616"/>
                </a:lnTo>
                <a:lnTo>
                  <a:pt x="55721" y="109448"/>
                </a:lnTo>
                <a:lnTo>
                  <a:pt x="68503" y="103670"/>
                </a:lnTo>
                <a:lnTo>
                  <a:pt x="71342" y="96151"/>
                </a:lnTo>
                <a:lnTo>
                  <a:pt x="41081" y="29210"/>
                </a:lnTo>
                <a:lnTo>
                  <a:pt x="120549" y="29210"/>
                </a:lnTo>
                <a:lnTo>
                  <a:pt x="121679" y="16700"/>
                </a:lnTo>
                <a:lnTo>
                  <a:pt x="116527" y="10528"/>
                </a:lnTo>
                <a:lnTo>
                  <a:pt x="0" y="0"/>
                </a:lnTo>
                <a:close/>
              </a:path>
              <a:path w="121919" h="109855">
                <a:moveTo>
                  <a:pt x="120549" y="29210"/>
                </a:moveTo>
                <a:lnTo>
                  <a:pt x="41081" y="29210"/>
                </a:lnTo>
                <a:lnTo>
                  <a:pt x="114242" y="35826"/>
                </a:lnTo>
                <a:lnTo>
                  <a:pt x="120417" y="30670"/>
                </a:lnTo>
                <a:lnTo>
                  <a:pt x="120549" y="29210"/>
                </a:lnTo>
                <a:close/>
              </a:path>
            </a:pathLst>
          </a:custGeom>
          <a:solidFill>
            <a:srgbClr val="FF2600"/>
          </a:solidFill>
        </p:spPr>
        <p:txBody>
          <a:bodyPr wrap="square" lIns="0" tIns="0" rIns="0" bIns="0" rtlCol="0"/>
          <a:lstStyle/>
          <a:p>
            <a:endParaRPr/>
          </a:p>
        </p:txBody>
      </p:sp>
      <p:sp>
        <p:nvSpPr>
          <p:cNvPr id="64" name="object 64"/>
          <p:cNvSpPr txBox="1"/>
          <p:nvPr/>
        </p:nvSpPr>
        <p:spPr>
          <a:xfrm>
            <a:off x="2016480" y="1645920"/>
            <a:ext cx="75946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Canada</a:t>
            </a:r>
            <a:endParaRPr sz="1600">
              <a:latin typeface="Arial"/>
              <a:cs typeface="Arial"/>
            </a:endParaRPr>
          </a:p>
        </p:txBody>
      </p:sp>
      <p:sp>
        <p:nvSpPr>
          <p:cNvPr id="65" name="object 65"/>
          <p:cNvSpPr/>
          <p:nvPr/>
        </p:nvSpPr>
        <p:spPr>
          <a:xfrm>
            <a:off x="2152992" y="1857898"/>
            <a:ext cx="290945" cy="1246908"/>
          </a:xfrm>
          <a:prstGeom prst="rect">
            <a:avLst/>
          </a:prstGeom>
          <a:blipFill>
            <a:blip r:embed="rId14" cstate="print"/>
            <a:stretch>
              <a:fillRect/>
            </a:stretch>
          </a:blipFill>
        </p:spPr>
        <p:txBody>
          <a:bodyPr wrap="square" lIns="0" tIns="0" rIns="0" bIns="0" rtlCol="0"/>
          <a:lstStyle/>
          <a:p>
            <a:endParaRPr/>
          </a:p>
        </p:txBody>
      </p:sp>
      <p:sp>
        <p:nvSpPr>
          <p:cNvPr id="66" name="object 66"/>
          <p:cNvSpPr/>
          <p:nvPr/>
        </p:nvSpPr>
        <p:spPr>
          <a:xfrm>
            <a:off x="2297785" y="2009075"/>
            <a:ext cx="0" cy="241935"/>
          </a:xfrm>
          <a:custGeom>
            <a:avLst/>
            <a:gdLst/>
            <a:ahLst/>
            <a:cxnLst/>
            <a:rect l="l" t="t" r="r" b="b"/>
            <a:pathLst>
              <a:path h="241935">
                <a:moveTo>
                  <a:pt x="0" y="0"/>
                </a:moveTo>
                <a:lnTo>
                  <a:pt x="0" y="241837"/>
                </a:lnTo>
              </a:path>
            </a:pathLst>
          </a:custGeom>
          <a:ln w="25399">
            <a:solidFill>
              <a:srgbClr val="FF2600"/>
            </a:solidFill>
          </a:ln>
        </p:spPr>
        <p:txBody>
          <a:bodyPr wrap="square" lIns="0" tIns="0" rIns="0" bIns="0" rtlCol="0"/>
          <a:lstStyle/>
          <a:p>
            <a:endParaRPr/>
          </a:p>
        </p:txBody>
      </p:sp>
      <p:sp>
        <p:nvSpPr>
          <p:cNvPr id="67" name="object 67"/>
          <p:cNvSpPr/>
          <p:nvPr/>
        </p:nvSpPr>
        <p:spPr>
          <a:xfrm>
            <a:off x="2297785" y="2589466"/>
            <a:ext cx="0" cy="451484"/>
          </a:xfrm>
          <a:custGeom>
            <a:avLst/>
            <a:gdLst/>
            <a:ahLst/>
            <a:cxnLst/>
            <a:rect l="l" t="t" r="r" b="b"/>
            <a:pathLst>
              <a:path h="451485">
                <a:moveTo>
                  <a:pt x="0" y="0"/>
                </a:moveTo>
                <a:lnTo>
                  <a:pt x="0" y="450888"/>
                </a:lnTo>
              </a:path>
            </a:pathLst>
          </a:custGeom>
          <a:ln w="25399">
            <a:solidFill>
              <a:srgbClr val="FF2600"/>
            </a:solidFill>
          </a:ln>
        </p:spPr>
        <p:txBody>
          <a:bodyPr wrap="square" lIns="0" tIns="0" rIns="0" bIns="0" rtlCol="0"/>
          <a:lstStyle/>
          <a:p>
            <a:endParaRPr/>
          </a:p>
        </p:txBody>
      </p:sp>
      <p:sp>
        <p:nvSpPr>
          <p:cNvPr id="68" name="object 68"/>
          <p:cNvSpPr/>
          <p:nvPr/>
        </p:nvSpPr>
        <p:spPr>
          <a:xfrm>
            <a:off x="2238832" y="1983879"/>
            <a:ext cx="118110" cy="116205"/>
          </a:xfrm>
          <a:custGeom>
            <a:avLst/>
            <a:gdLst/>
            <a:ahLst/>
            <a:cxnLst/>
            <a:rect l="l" t="t" r="r" b="b"/>
            <a:pathLst>
              <a:path w="118110" h="116205">
                <a:moveTo>
                  <a:pt x="58953" y="0"/>
                </a:moveTo>
                <a:lnTo>
                  <a:pt x="0" y="101066"/>
                </a:lnTo>
                <a:lnTo>
                  <a:pt x="2044" y="108838"/>
                </a:lnTo>
                <a:lnTo>
                  <a:pt x="14160" y="115912"/>
                </a:lnTo>
                <a:lnTo>
                  <a:pt x="21932" y="113868"/>
                </a:lnTo>
                <a:lnTo>
                  <a:pt x="58953" y="50406"/>
                </a:lnTo>
                <a:lnTo>
                  <a:pt x="88356" y="50406"/>
                </a:lnTo>
                <a:lnTo>
                  <a:pt x="58953" y="0"/>
                </a:lnTo>
                <a:close/>
              </a:path>
              <a:path w="118110" h="116205">
                <a:moveTo>
                  <a:pt x="88356" y="50406"/>
                </a:moveTo>
                <a:lnTo>
                  <a:pt x="58953" y="50406"/>
                </a:lnTo>
                <a:lnTo>
                  <a:pt x="95961" y="113868"/>
                </a:lnTo>
                <a:lnTo>
                  <a:pt x="103746" y="115912"/>
                </a:lnTo>
                <a:lnTo>
                  <a:pt x="115862" y="108838"/>
                </a:lnTo>
                <a:lnTo>
                  <a:pt x="117906" y="101066"/>
                </a:lnTo>
                <a:lnTo>
                  <a:pt x="88356" y="50406"/>
                </a:lnTo>
                <a:close/>
              </a:path>
            </a:pathLst>
          </a:custGeom>
          <a:solidFill>
            <a:srgbClr val="FF2600"/>
          </a:solidFill>
        </p:spPr>
        <p:txBody>
          <a:bodyPr wrap="square" lIns="0" tIns="0" rIns="0" bIns="0" rtlCol="0"/>
          <a:lstStyle/>
          <a:p>
            <a:endParaRPr/>
          </a:p>
        </p:txBody>
      </p:sp>
      <p:sp>
        <p:nvSpPr>
          <p:cNvPr id="69" name="object 69"/>
          <p:cNvSpPr/>
          <p:nvPr/>
        </p:nvSpPr>
        <p:spPr>
          <a:xfrm>
            <a:off x="2456408" y="3487191"/>
            <a:ext cx="997526" cy="1832952"/>
          </a:xfrm>
          <a:prstGeom prst="rect">
            <a:avLst/>
          </a:prstGeom>
          <a:blipFill>
            <a:blip r:embed="rId15" cstate="print"/>
            <a:stretch>
              <a:fillRect/>
            </a:stretch>
          </a:blipFill>
        </p:spPr>
        <p:txBody>
          <a:bodyPr wrap="square" lIns="0" tIns="0" rIns="0" bIns="0" rtlCol="0"/>
          <a:lstStyle/>
          <a:p>
            <a:endParaRPr/>
          </a:p>
        </p:txBody>
      </p:sp>
      <p:sp>
        <p:nvSpPr>
          <p:cNvPr id="70" name="object 70"/>
          <p:cNvSpPr/>
          <p:nvPr/>
        </p:nvSpPr>
        <p:spPr>
          <a:xfrm>
            <a:off x="2513812" y="3520414"/>
            <a:ext cx="781685" cy="1609725"/>
          </a:xfrm>
          <a:custGeom>
            <a:avLst/>
            <a:gdLst/>
            <a:ahLst/>
            <a:cxnLst/>
            <a:rect l="l" t="t" r="r" b="b"/>
            <a:pathLst>
              <a:path w="781685" h="1609725">
                <a:moveTo>
                  <a:pt x="0" y="0"/>
                </a:moveTo>
                <a:lnTo>
                  <a:pt x="781155" y="1609278"/>
                </a:lnTo>
              </a:path>
            </a:pathLst>
          </a:custGeom>
          <a:ln w="25399">
            <a:solidFill>
              <a:srgbClr val="FF2600"/>
            </a:solidFill>
          </a:ln>
        </p:spPr>
        <p:txBody>
          <a:bodyPr wrap="square" lIns="0" tIns="0" rIns="0" bIns="0" rtlCol="0"/>
          <a:lstStyle/>
          <a:p>
            <a:endParaRPr/>
          </a:p>
        </p:txBody>
      </p:sp>
      <p:sp>
        <p:nvSpPr>
          <p:cNvPr id="71" name="object 71"/>
          <p:cNvSpPr/>
          <p:nvPr/>
        </p:nvSpPr>
        <p:spPr>
          <a:xfrm>
            <a:off x="3207245" y="5028526"/>
            <a:ext cx="107950" cy="124460"/>
          </a:xfrm>
          <a:custGeom>
            <a:avLst/>
            <a:gdLst/>
            <a:ahLst/>
            <a:cxnLst/>
            <a:rect l="l" t="t" r="r" b="b"/>
            <a:pathLst>
              <a:path w="107950" h="124460">
                <a:moveTo>
                  <a:pt x="15709" y="37566"/>
                </a:moveTo>
                <a:lnTo>
                  <a:pt x="7810" y="39115"/>
                </a:lnTo>
                <a:lnTo>
                  <a:pt x="0" y="50774"/>
                </a:lnTo>
                <a:lnTo>
                  <a:pt x="1562" y="58661"/>
                </a:lnTo>
                <a:lnTo>
                  <a:pt x="98729" y="123837"/>
                </a:lnTo>
                <a:lnTo>
                  <a:pt x="102190" y="78486"/>
                </a:lnTo>
                <a:lnTo>
                  <a:pt x="76708" y="78486"/>
                </a:lnTo>
                <a:lnTo>
                  <a:pt x="15709" y="37566"/>
                </a:lnTo>
                <a:close/>
              </a:path>
              <a:path w="107950" h="124460">
                <a:moveTo>
                  <a:pt x="88404" y="0"/>
                </a:moveTo>
                <a:lnTo>
                  <a:pt x="82296" y="5245"/>
                </a:lnTo>
                <a:lnTo>
                  <a:pt x="76708" y="78486"/>
                </a:lnTo>
                <a:lnTo>
                  <a:pt x="102190" y="78486"/>
                </a:lnTo>
                <a:lnTo>
                  <a:pt x="107632" y="7175"/>
                </a:lnTo>
                <a:lnTo>
                  <a:pt x="102387" y="1066"/>
                </a:lnTo>
                <a:lnTo>
                  <a:pt x="88404" y="0"/>
                </a:lnTo>
                <a:close/>
              </a:path>
            </a:pathLst>
          </a:custGeom>
          <a:solidFill>
            <a:srgbClr val="FF2600"/>
          </a:solidFill>
        </p:spPr>
        <p:txBody>
          <a:bodyPr wrap="square" lIns="0" tIns="0" rIns="0" bIns="0" rtlCol="0"/>
          <a:lstStyle/>
          <a:p>
            <a:endParaRPr/>
          </a:p>
        </p:txBody>
      </p:sp>
      <p:sp>
        <p:nvSpPr>
          <p:cNvPr id="72" name="object 72"/>
          <p:cNvSpPr/>
          <p:nvPr/>
        </p:nvSpPr>
        <p:spPr>
          <a:xfrm>
            <a:off x="2441803" y="4096468"/>
            <a:ext cx="1068705" cy="584835"/>
          </a:xfrm>
          <a:custGeom>
            <a:avLst/>
            <a:gdLst/>
            <a:ahLst/>
            <a:cxnLst/>
            <a:rect l="l" t="t" r="r" b="b"/>
            <a:pathLst>
              <a:path w="1068704" h="584835">
                <a:moveTo>
                  <a:pt x="0" y="584776"/>
                </a:moveTo>
                <a:lnTo>
                  <a:pt x="1068288" y="584776"/>
                </a:lnTo>
                <a:lnTo>
                  <a:pt x="1068288" y="0"/>
                </a:lnTo>
                <a:lnTo>
                  <a:pt x="0" y="0"/>
                </a:lnTo>
                <a:lnTo>
                  <a:pt x="0" y="584776"/>
                </a:lnTo>
                <a:close/>
              </a:path>
            </a:pathLst>
          </a:custGeom>
          <a:solidFill>
            <a:srgbClr val="FFFFFF"/>
          </a:solidFill>
        </p:spPr>
        <p:txBody>
          <a:bodyPr wrap="square" lIns="0" tIns="0" rIns="0" bIns="0" rtlCol="0"/>
          <a:lstStyle/>
          <a:p>
            <a:endParaRPr/>
          </a:p>
        </p:txBody>
      </p:sp>
      <p:sp>
        <p:nvSpPr>
          <p:cNvPr id="73" name="object 73"/>
          <p:cNvSpPr txBox="1"/>
          <p:nvPr/>
        </p:nvSpPr>
        <p:spPr>
          <a:xfrm>
            <a:off x="2576304" y="4152353"/>
            <a:ext cx="804545" cy="485775"/>
          </a:xfrm>
          <a:prstGeom prst="rect">
            <a:avLst/>
          </a:prstGeom>
        </p:spPr>
        <p:txBody>
          <a:bodyPr vert="horz" wrap="square" lIns="0" tIns="0" rIns="0" bIns="0" rtlCol="0">
            <a:spAutoFit/>
          </a:bodyPr>
          <a:lstStyle/>
          <a:p>
            <a:pPr marL="12700" marR="5080" indent="213995">
              <a:lnSpc>
                <a:spcPts val="1900"/>
              </a:lnSpc>
            </a:pPr>
            <a:r>
              <a:rPr sz="1600" b="1" dirty="0">
                <a:solidFill>
                  <a:srgbClr val="FF0000"/>
                </a:solidFill>
                <a:latin typeface="Arial"/>
                <a:cs typeface="Arial"/>
              </a:rPr>
              <a:t>city  stadium</a:t>
            </a:r>
            <a:endParaRPr sz="1600">
              <a:latin typeface="Arial"/>
              <a:cs typeface="Arial"/>
            </a:endParaRPr>
          </a:p>
        </p:txBody>
      </p:sp>
      <p:sp>
        <p:nvSpPr>
          <p:cNvPr id="74" name="object 74"/>
          <p:cNvSpPr/>
          <p:nvPr/>
        </p:nvSpPr>
        <p:spPr>
          <a:xfrm>
            <a:off x="1073650" y="2560309"/>
            <a:ext cx="1080135" cy="339090"/>
          </a:xfrm>
          <a:custGeom>
            <a:avLst/>
            <a:gdLst/>
            <a:ahLst/>
            <a:cxnLst/>
            <a:rect l="l" t="t" r="r" b="b"/>
            <a:pathLst>
              <a:path w="1080135" h="339089">
                <a:moveTo>
                  <a:pt x="0" y="338554"/>
                </a:moveTo>
                <a:lnTo>
                  <a:pt x="1080121" y="338554"/>
                </a:lnTo>
                <a:lnTo>
                  <a:pt x="1080121" y="0"/>
                </a:lnTo>
                <a:lnTo>
                  <a:pt x="0" y="0"/>
                </a:lnTo>
                <a:lnTo>
                  <a:pt x="0" y="338554"/>
                </a:lnTo>
                <a:close/>
              </a:path>
            </a:pathLst>
          </a:custGeom>
          <a:solidFill>
            <a:srgbClr val="FFFFFF"/>
          </a:solidFill>
        </p:spPr>
        <p:txBody>
          <a:bodyPr wrap="square" lIns="0" tIns="0" rIns="0" bIns="0" rtlCol="0"/>
          <a:lstStyle/>
          <a:p>
            <a:endParaRPr/>
          </a:p>
        </p:txBody>
      </p:sp>
      <p:sp>
        <p:nvSpPr>
          <p:cNvPr id="75" name="object 75"/>
          <p:cNvSpPr txBox="1"/>
          <p:nvPr/>
        </p:nvSpPr>
        <p:spPr>
          <a:xfrm>
            <a:off x="1158095" y="2606027"/>
            <a:ext cx="91757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politician</a:t>
            </a:r>
            <a:endParaRPr sz="1600">
              <a:latin typeface="Arial"/>
              <a:cs typeface="Arial"/>
            </a:endParaRPr>
          </a:p>
        </p:txBody>
      </p:sp>
      <p:sp>
        <p:nvSpPr>
          <p:cNvPr id="76" name="object 76"/>
          <p:cNvSpPr/>
          <p:nvPr/>
        </p:nvSpPr>
        <p:spPr>
          <a:xfrm>
            <a:off x="1757489" y="2250912"/>
            <a:ext cx="1049020" cy="339090"/>
          </a:xfrm>
          <a:custGeom>
            <a:avLst/>
            <a:gdLst/>
            <a:ahLst/>
            <a:cxnLst/>
            <a:rect l="l" t="t" r="r" b="b"/>
            <a:pathLst>
              <a:path w="1049020" h="339089">
                <a:moveTo>
                  <a:pt x="0" y="338554"/>
                </a:moveTo>
                <a:lnTo>
                  <a:pt x="1048545" y="338554"/>
                </a:lnTo>
                <a:lnTo>
                  <a:pt x="1048545" y="0"/>
                </a:lnTo>
                <a:lnTo>
                  <a:pt x="0" y="0"/>
                </a:lnTo>
                <a:lnTo>
                  <a:pt x="0" y="338554"/>
                </a:lnTo>
                <a:close/>
              </a:path>
            </a:pathLst>
          </a:custGeom>
          <a:solidFill>
            <a:srgbClr val="FFFFFF"/>
          </a:solidFill>
        </p:spPr>
        <p:txBody>
          <a:bodyPr wrap="square" lIns="0" tIns="0" rIns="0" bIns="0" rtlCol="0"/>
          <a:lstStyle/>
          <a:p>
            <a:endParaRPr/>
          </a:p>
        </p:txBody>
      </p:sp>
      <p:sp>
        <p:nvSpPr>
          <p:cNvPr id="77" name="object 77"/>
          <p:cNvSpPr txBox="1"/>
          <p:nvPr/>
        </p:nvSpPr>
        <p:spPr>
          <a:xfrm>
            <a:off x="1899431" y="2296629"/>
            <a:ext cx="77089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country</a:t>
            </a:r>
            <a:endParaRPr sz="1600">
              <a:latin typeface="Arial"/>
              <a:cs typeface="Arial"/>
            </a:endParaRPr>
          </a:p>
        </p:txBody>
      </p:sp>
      <p:sp>
        <p:nvSpPr>
          <p:cNvPr id="78" name="object 78"/>
          <p:cNvSpPr txBox="1"/>
          <p:nvPr/>
        </p:nvSpPr>
        <p:spPr>
          <a:xfrm>
            <a:off x="762161" y="1933955"/>
            <a:ext cx="55626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Miller</a:t>
            </a:r>
            <a:endParaRPr sz="1600">
              <a:latin typeface="Arial"/>
              <a:cs typeface="Arial"/>
            </a:endParaRPr>
          </a:p>
        </p:txBody>
      </p:sp>
      <p:sp>
        <p:nvSpPr>
          <p:cNvPr id="79" name="object 79"/>
          <p:cNvSpPr/>
          <p:nvPr/>
        </p:nvSpPr>
        <p:spPr>
          <a:xfrm>
            <a:off x="4384967" y="4451466"/>
            <a:ext cx="635923" cy="2211184"/>
          </a:xfrm>
          <a:prstGeom prst="rect">
            <a:avLst/>
          </a:prstGeom>
          <a:blipFill>
            <a:blip r:embed="rId16" cstate="print"/>
            <a:stretch>
              <a:fillRect/>
            </a:stretch>
          </a:blipFill>
        </p:spPr>
        <p:txBody>
          <a:bodyPr wrap="square" lIns="0" tIns="0" rIns="0" bIns="0" rtlCol="0"/>
          <a:lstStyle/>
          <a:p>
            <a:endParaRPr/>
          </a:p>
        </p:txBody>
      </p:sp>
      <p:sp>
        <p:nvSpPr>
          <p:cNvPr id="80" name="object 80"/>
          <p:cNvSpPr/>
          <p:nvPr/>
        </p:nvSpPr>
        <p:spPr>
          <a:xfrm>
            <a:off x="4535313" y="4480521"/>
            <a:ext cx="427355" cy="1991995"/>
          </a:xfrm>
          <a:custGeom>
            <a:avLst/>
            <a:gdLst/>
            <a:ahLst/>
            <a:cxnLst/>
            <a:rect l="l" t="t" r="r" b="b"/>
            <a:pathLst>
              <a:path w="427354" h="1991995">
                <a:moveTo>
                  <a:pt x="426766" y="0"/>
                </a:moveTo>
                <a:lnTo>
                  <a:pt x="0" y="1991578"/>
                </a:lnTo>
              </a:path>
            </a:pathLst>
          </a:custGeom>
          <a:ln w="25399">
            <a:solidFill>
              <a:srgbClr val="FF2600"/>
            </a:solidFill>
          </a:ln>
        </p:spPr>
        <p:txBody>
          <a:bodyPr wrap="square" lIns="0" tIns="0" rIns="0" bIns="0" rtlCol="0"/>
          <a:lstStyle/>
          <a:p>
            <a:endParaRPr/>
          </a:p>
        </p:txBody>
      </p:sp>
      <p:sp>
        <p:nvSpPr>
          <p:cNvPr id="81" name="object 81"/>
          <p:cNvSpPr/>
          <p:nvPr/>
        </p:nvSpPr>
        <p:spPr>
          <a:xfrm>
            <a:off x="4493564" y="6374028"/>
            <a:ext cx="115570" cy="123189"/>
          </a:xfrm>
          <a:custGeom>
            <a:avLst/>
            <a:gdLst/>
            <a:ahLst/>
            <a:cxnLst/>
            <a:rect l="l" t="t" r="r" b="b"/>
            <a:pathLst>
              <a:path w="115570" h="123189">
                <a:moveTo>
                  <a:pt x="16954" y="0"/>
                </a:moveTo>
                <a:lnTo>
                  <a:pt x="3632" y="4368"/>
                </a:lnTo>
                <a:lnTo>
                  <a:pt x="0" y="11544"/>
                </a:lnTo>
                <a:lnTo>
                  <a:pt x="36461" y="122720"/>
                </a:lnTo>
                <a:lnTo>
                  <a:pt x="81404" y="73418"/>
                </a:lnTo>
                <a:lnTo>
                  <a:pt x="47028" y="73418"/>
                </a:lnTo>
                <a:lnTo>
                  <a:pt x="24129" y="3619"/>
                </a:lnTo>
                <a:lnTo>
                  <a:pt x="16954" y="0"/>
                </a:lnTo>
                <a:close/>
              </a:path>
              <a:path w="115570" h="123189">
                <a:moveTo>
                  <a:pt x="104546" y="18757"/>
                </a:moveTo>
                <a:lnTo>
                  <a:pt x="96519" y="19138"/>
                </a:lnTo>
                <a:lnTo>
                  <a:pt x="47028" y="73418"/>
                </a:lnTo>
                <a:lnTo>
                  <a:pt x="81404" y="73418"/>
                </a:lnTo>
                <a:lnTo>
                  <a:pt x="115290" y="36245"/>
                </a:lnTo>
                <a:lnTo>
                  <a:pt x="114922" y="28219"/>
                </a:lnTo>
                <a:lnTo>
                  <a:pt x="104546" y="18757"/>
                </a:lnTo>
                <a:close/>
              </a:path>
            </a:pathLst>
          </a:custGeom>
          <a:solidFill>
            <a:srgbClr val="FF2600"/>
          </a:solidFill>
        </p:spPr>
        <p:txBody>
          <a:bodyPr wrap="square" lIns="0" tIns="0" rIns="0" bIns="0" rtlCol="0"/>
          <a:lstStyle/>
          <a:p>
            <a:endParaRPr/>
          </a:p>
        </p:txBody>
      </p:sp>
      <p:sp>
        <p:nvSpPr>
          <p:cNvPr id="82" name="object 82"/>
          <p:cNvSpPr/>
          <p:nvPr/>
        </p:nvSpPr>
        <p:spPr>
          <a:xfrm>
            <a:off x="4424489" y="5222712"/>
            <a:ext cx="1037590" cy="339090"/>
          </a:xfrm>
          <a:custGeom>
            <a:avLst/>
            <a:gdLst/>
            <a:ahLst/>
            <a:cxnLst/>
            <a:rect l="l" t="t" r="r" b="b"/>
            <a:pathLst>
              <a:path w="1037589" h="339089">
                <a:moveTo>
                  <a:pt x="0" y="338554"/>
                </a:moveTo>
                <a:lnTo>
                  <a:pt x="1037455" y="338554"/>
                </a:lnTo>
                <a:lnTo>
                  <a:pt x="1037455" y="0"/>
                </a:lnTo>
                <a:lnTo>
                  <a:pt x="0" y="0"/>
                </a:lnTo>
                <a:lnTo>
                  <a:pt x="0" y="338554"/>
                </a:lnTo>
                <a:close/>
              </a:path>
            </a:pathLst>
          </a:custGeom>
          <a:solidFill>
            <a:srgbClr val="FFFFFF"/>
          </a:solidFill>
        </p:spPr>
        <p:txBody>
          <a:bodyPr wrap="square" lIns="0" tIns="0" rIns="0" bIns="0" rtlCol="0"/>
          <a:lstStyle/>
          <a:p>
            <a:endParaRPr/>
          </a:p>
        </p:txBody>
      </p:sp>
      <p:sp>
        <p:nvSpPr>
          <p:cNvPr id="83" name="object 83"/>
          <p:cNvSpPr txBox="1"/>
          <p:nvPr/>
        </p:nvSpPr>
        <p:spPr>
          <a:xfrm>
            <a:off x="4538154" y="5268429"/>
            <a:ext cx="81661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member</a:t>
            </a:r>
            <a:endParaRPr sz="1600">
              <a:latin typeface="Arial"/>
              <a:cs typeface="Arial"/>
            </a:endParaRPr>
          </a:p>
        </p:txBody>
      </p:sp>
      <p:sp>
        <p:nvSpPr>
          <p:cNvPr id="84" name="object 84"/>
          <p:cNvSpPr txBox="1"/>
          <p:nvPr/>
        </p:nvSpPr>
        <p:spPr>
          <a:xfrm>
            <a:off x="4373997" y="6114285"/>
            <a:ext cx="1443355" cy="586740"/>
          </a:xfrm>
          <a:prstGeom prst="rect">
            <a:avLst/>
          </a:prstGeom>
        </p:spPr>
        <p:txBody>
          <a:bodyPr vert="horz" wrap="square" lIns="0" tIns="0" rIns="0" bIns="0" rtlCol="0">
            <a:spAutoFit/>
          </a:bodyPr>
          <a:lstStyle/>
          <a:p>
            <a:pPr marL="12700" marR="5080" indent="728980">
              <a:lnSpc>
                <a:spcPct val="118100"/>
              </a:lnSpc>
            </a:pPr>
            <a:r>
              <a:rPr sz="1600" b="1" dirty="0">
                <a:latin typeface="Arial"/>
                <a:cs typeface="Arial"/>
              </a:rPr>
              <a:t>Sundin  </a:t>
            </a:r>
            <a:r>
              <a:rPr sz="1600" b="1" spc="-20" dirty="0">
                <a:latin typeface="Arial"/>
                <a:cs typeface="Arial"/>
              </a:rPr>
              <a:t>Toskala</a:t>
            </a:r>
            <a:endParaRPr sz="1600">
              <a:latin typeface="Arial"/>
              <a:cs typeface="Arial"/>
            </a:endParaRPr>
          </a:p>
        </p:txBody>
      </p:sp>
      <p:sp>
        <p:nvSpPr>
          <p:cNvPr id="85" name="object 85"/>
          <p:cNvSpPr/>
          <p:nvPr/>
        </p:nvSpPr>
        <p:spPr>
          <a:xfrm>
            <a:off x="1143000" y="3200394"/>
            <a:ext cx="922712" cy="295102"/>
          </a:xfrm>
          <a:prstGeom prst="rect">
            <a:avLst/>
          </a:prstGeom>
          <a:blipFill>
            <a:blip r:embed="rId17" cstate="print"/>
            <a:stretch>
              <a:fillRect/>
            </a:stretch>
          </a:blipFill>
        </p:spPr>
        <p:txBody>
          <a:bodyPr wrap="square" lIns="0" tIns="0" rIns="0" bIns="0" rtlCol="0"/>
          <a:lstStyle/>
          <a:p>
            <a:endParaRPr/>
          </a:p>
        </p:txBody>
      </p:sp>
      <p:sp>
        <p:nvSpPr>
          <p:cNvPr id="86" name="object 86"/>
          <p:cNvSpPr/>
          <p:nvPr/>
        </p:nvSpPr>
        <p:spPr>
          <a:xfrm>
            <a:off x="1314873" y="3328390"/>
            <a:ext cx="703580" cy="0"/>
          </a:xfrm>
          <a:custGeom>
            <a:avLst/>
            <a:gdLst/>
            <a:ahLst/>
            <a:cxnLst/>
            <a:rect l="l" t="t" r="r" b="b"/>
            <a:pathLst>
              <a:path w="703580">
                <a:moveTo>
                  <a:pt x="703258" y="0"/>
                </a:moveTo>
                <a:lnTo>
                  <a:pt x="0" y="0"/>
                </a:lnTo>
              </a:path>
            </a:pathLst>
          </a:custGeom>
          <a:ln w="25399">
            <a:solidFill>
              <a:srgbClr val="FF2600"/>
            </a:solidFill>
          </a:ln>
        </p:spPr>
        <p:txBody>
          <a:bodyPr wrap="square" lIns="0" tIns="0" rIns="0" bIns="0" rtlCol="0"/>
          <a:lstStyle/>
          <a:p>
            <a:endParaRPr/>
          </a:p>
        </p:txBody>
      </p:sp>
      <p:sp>
        <p:nvSpPr>
          <p:cNvPr id="87" name="object 87"/>
          <p:cNvSpPr/>
          <p:nvPr/>
        </p:nvSpPr>
        <p:spPr>
          <a:xfrm>
            <a:off x="1289672" y="3269437"/>
            <a:ext cx="116205" cy="118110"/>
          </a:xfrm>
          <a:custGeom>
            <a:avLst/>
            <a:gdLst/>
            <a:ahLst/>
            <a:cxnLst/>
            <a:rect l="l" t="t" r="r" b="b"/>
            <a:pathLst>
              <a:path w="116205" h="118110">
                <a:moveTo>
                  <a:pt x="101066" y="0"/>
                </a:moveTo>
                <a:lnTo>
                  <a:pt x="0" y="58953"/>
                </a:lnTo>
                <a:lnTo>
                  <a:pt x="101066" y="117906"/>
                </a:lnTo>
                <a:lnTo>
                  <a:pt x="108838" y="115862"/>
                </a:lnTo>
                <a:lnTo>
                  <a:pt x="115912" y="103746"/>
                </a:lnTo>
                <a:lnTo>
                  <a:pt x="113868" y="95973"/>
                </a:lnTo>
                <a:lnTo>
                  <a:pt x="50406" y="58953"/>
                </a:lnTo>
                <a:lnTo>
                  <a:pt x="113868" y="21945"/>
                </a:lnTo>
                <a:lnTo>
                  <a:pt x="115912" y="14160"/>
                </a:lnTo>
                <a:lnTo>
                  <a:pt x="108838" y="2044"/>
                </a:lnTo>
                <a:lnTo>
                  <a:pt x="101066" y="0"/>
                </a:lnTo>
                <a:close/>
              </a:path>
            </a:pathLst>
          </a:custGeom>
          <a:solidFill>
            <a:srgbClr val="FF2600"/>
          </a:solidFill>
        </p:spPr>
        <p:txBody>
          <a:bodyPr wrap="square" lIns="0" tIns="0" rIns="0" bIns="0" rtlCol="0"/>
          <a:lstStyle/>
          <a:p>
            <a:endParaRPr/>
          </a:p>
        </p:txBody>
      </p:sp>
      <p:sp>
        <p:nvSpPr>
          <p:cNvPr id="88" name="object 88"/>
          <p:cNvSpPr txBox="1"/>
          <p:nvPr/>
        </p:nvSpPr>
        <p:spPr>
          <a:xfrm>
            <a:off x="584386" y="3086074"/>
            <a:ext cx="1255395" cy="542925"/>
          </a:xfrm>
          <a:prstGeom prst="rect">
            <a:avLst/>
          </a:prstGeom>
        </p:spPr>
        <p:txBody>
          <a:bodyPr vert="horz" wrap="square" lIns="0" tIns="0" rIns="0" bIns="0" rtlCol="0">
            <a:spAutoFit/>
          </a:bodyPr>
          <a:lstStyle/>
          <a:p>
            <a:pPr marL="12700">
              <a:lnSpc>
                <a:spcPct val="100000"/>
              </a:lnSpc>
            </a:pPr>
            <a:r>
              <a:rPr sz="1600" b="1" dirty="0">
                <a:latin typeface="Arial"/>
                <a:cs typeface="Arial"/>
              </a:rPr>
              <a:t>Pearson</a:t>
            </a:r>
            <a:endParaRPr sz="1600">
              <a:latin typeface="Arial"/>
              <a:cs typeface="Arial"/>
            </a:endParaRPr>
          </a:p>
          <a:p>
            <a:pPr marL="598805">
              <a:lnSpc>
                <a:spcPct val="100000"/>
              </a:lnSpc>
              <a:spcBef>
                <a:spcPts val="345"/>
              </a:spcBef>
            </a:pPr>
            <a:r>
              <a:rPr sz="1600" b="1" dirty="0">
                <a:solidFill>
                  <a:srgbClr val="FF0000"/>
                </a:solidFill>
                <a:latin typeface="Arial"/>
                <a:cs typeface="Arial"/>
              </a:rPr>
              <a:t>airport</a:t>
            </a:r>
            <a:endParaRPr sz="1600">
              <a:latin typeface="Arial"/>
              <a:cs typeface="Arial"/>
            </a:endParaRPr>
          </a:p>
        </p:txBody>
      </p:sp>
      <p:sp>
        <p:nvSpPr>
          <p:cNvPr id="89" name="object 89"/>
          <p:cNvSpPr txBox="1"/>
          <p:nvPr/>
        </p:nvSpPr>
        <p:spPr>
          <a:xfrm>
            <a:off x="1076982" y="6542463"/>
            <a:ext cx="929005"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Skydome</a:t>
            </a:r>
            <a:endParaRPr sz="1600">
              <a:latin typeface="Arial"/>
              <a:cs typeface="Arial"/>
            </a:endParaRPr>
          </a:p>
        </p:txBody>
      </p:sp>
      <p:sp>
        <p:nvSpPr>
          <p:cNvPr id="90" name="object 90"/>
          <p:cNvSpPr txBox="1"/>
          <p:nvPr/>
        </p:nvSpPr>
        <p:spPr>
          <a:xfrm>
            <a:off x="541198" y="4718265"/>
            <a:ext cx="1097915"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Connaught</a:t>
            </a:r>
            <a:endParaRPr sz="1600">
              <a:latin typeface="Arial"/>
              <a:cs typeface="Arial"/>
            </a:endParaRPr>
          </a:p>
        </p:txBody>
      </p:sp>
      <p:sp>
        <p:nvSpPr>
          <p:cNvPr id="91" name="object 91"/>
          <p:cNvSpPr txBox="1"/>
          <p:nvPr/>
        </p:nvSpPr>
        <p:spPr>
          <a:xfrm>
            <a:off x="3789826" y="1741932"/>
            <a:ext cx="1210945"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Sunnybrook</a:t>
            </a:r>
            <a:endParaRPr sz="1600">
              <a:latin typeface="Arial"/>
              <a:cs typeface="Arial"/>
            </a:endParaRPr>
          </a:p>
        </p:txBody>
      </p:sp>
      <p:sp>
        <p:nvSpPr>
          <p:cNvPr id="92" name="object 92"/>
          <p:cNvSpPr/>
          <p:nvPr/>
        </p:nvSpPr>
        <p:spPr>
          <a:xfrm>
            <a:off x="2385745" y="1857900"/>
            <a:ext cx="1425638" cy="1259377"/>
          </a:xfrm>
          <a:prstGeom prst="rect">
            <a:avLst/>
          </a:prstGeom>
          <a:blipFill>
            <a:blip r:embed="rId18" cstate="print"/>
            <a:stretch>
              <a:fillRect/>
            </a:stretch>
          </a:blipFill>
        </p:spPr>
        <p:txBody>
          <a:bodyPr wrap="square" lIns="0" tIns="0" rIns="0" bIns="0" rtlCol="0"/>
          <a:lstStyle/>
          <a:p>
            <a:endParaRPr/>
          </a:p>
        </p:txBody>
      </p:sp>
      <p:sp>
        <p:nvSpPr>
          <p:cNvPr id="93" name="object 93"/>
          <p:cNvSpPr/>
          <p:nvPr/>
        </p:nvSpPr>
        <p:spPr>
          <a:xfrm>
            <a:off x="2441803" y="2000345"/>
            <a:ext cx="1205230" cy="1040130"/>
          </a:xfrm>
          <a:custGeom>
            <a:avLst/>
            <a:gdLst/>
            <a:ahLst/>
            <a:cxnLst/>
            <a:rect l="l" t="t" r="r" b="b"/>
            <a:pathLst>
              <a:path w="1205229" h="1040130">
                <a:moveTo>
                  <a:pt x="0" y="1040009"/>
                </a:moveTo>
                <a:lnTo>
                  <a:pt x="1204879" y="0"/>
                </a:lnTo>
              </a:path>
            </a:pathLst>
          </a:custGeom>
          <a:ln w="25399">
            <a:solidFill>
              <a:srgbClr val="FF2600"/>
            </a:solidFill>
          </a:ln>
        </p:spPr>
        <p:txBody>
          <a:bodyPr wrap="square" lIns="0" tIns="0" rIns="0" bIns="0" rtlCol="0"/>
          <a:lstStyle/>
          <a:p>
            <a:endParaRPr/>
          </a:p>
        </p:txBody>
      </p:sp>
      <p:sp>
        <p:nvSpPr>
          <p:cNvPr id="94" name="object 94"/>
          <p:cNvSpPr/>
          <p:nvPr/>
        </p:nvSpPr>
        <p:spPr>
          <a:xfrm>
            <a:off x="3546182" y="1983879"/>
            <a:ext cx="120014" cy="114300"/>
          </a:xfrm>
          <a:custGeom>
            <a:avLst/>
            <a:gdLst/>
            <a:ahLst/>
            <a:cxnLst/>
            <a:rect l="l" t="t" r="r" b="b"/>
            <a:pathLst>
              <a:path w="120014" h="114300">
                <a:moveTo>
                  <a:pt x="108279" y="32931"/>
                </a:moveTo>
                <a:lnTo>
                  <a:pt x="81419" y="32931"/>
                </a:lnTo>
                <a:lnTo>
                  <a:pt x="57569" y="102412"/>
                </a:lnTo>
                <a:lnTo>
                  <a:pt x="61099" y="109639"/>
                </a:lnTo>
                <a:lnTo>
                  <a:pt x="74371" y="114198"/>
                </a:lnTo>
                <a:lnTo>
                  <a:pt x="81597" y="110667"/>
                </a:lnTo>
                <a:lnTo>
                  <a:pt x="108279" y="32931"/>
                </a:lnTo>
                <a:close/>
              </a:path>
              <a:path w="120014" h="114300">
                <a:moveTo>
                  <a:pt x="119583" y="0"/>
                </a:moveTo>
                <a:lnTo>
                  <a:pt x="4546" y="21412"/>
                </a:lnTo>
                <a:lnTo>
                  <a:pt x="0" y="28041"/>
                </a:lnTo>
                <a:lnTo>
                  <a:pt x="2565" y="41833"/>
                </a:lnTo>
                <a:lnTo>
                  <a:pt x="9194" y="46380"/>
                </a:lnTo>
                <a:lnTo>
                  <a:pt x="81419" y="32931"/>
                </a:lnTo>
                <a:lnTo>
                  <a:pt x="108279" y="32931"/>
                </a:lnTo>
                <a:lnTo>
                  <a:pt x="119583" y="0"/>
                </a:lnTo>
                <a:close/>
              </a:path>
            </a:pathLst>
          </a:custGeom>
          <a:solidFill>
            <a:srgbClr val="FF2600"/>
          </a:solidFill>
        </p:spPr>
        <p:txBody>
          <a:bodyPr wrap="square" lIns="0" tIns="0" rIns="0" bIns="0" rtlCol="0"/>
          <a:lstStyle/>
          <a:p>
            <a:endParaRPr/>
          </a:p>
        </p:txBody>
      </p:sp>
      <p:sp>
        <p:nvSpPr>
          <p:cNvPr id="95" name="object 95"/>
          <p:cNvSpPr/>
          <p:nvPr/>
        </p:nvSpPr>
        <p:spPr>
          <a:xfrm>
            <a:off x="2657830" y="2176261"/>
            <a:ext cx="1008380" cy="339090"/>
          </a:xfrm>
          <a:custGeom>
            <a:avLst/>
            <a:gdLst/>
            <a:ahLst/>
            <a:cxnLst/>
            <a:rect l="l" t="t" r="r" b="b"/>
            <a:pathLst>
              <a:path w="1008379" h="339089">
                <a:moveTo>
                  <a:pt x="0" y="338554"/>
                </a:moveTo>
                <a:lnTo>
                  <a:pt x="1008110" y="338554"/>
                </a:lnTo>
                <a:lnTo>
                  <a:pt x="1008110" y="0"/>
                </a:lnTo>
                <a:lnTo>
                  <a:pt x="0" y="0"/>
                </a:lnTo>
                <a:lnTo>
                  <a:pt x="0" y="338554"/>
                </a:lnTo>
                <a:close/>
              </a:path>
            </a:pathLst>
          </a:custGeom>
          <a:solidFill>
            <a:srgbClr val="FFFFFF"/>
          </a:solidFill>
        </p:spPr>
        <p:txBody>
          <a:bodyPr wrap="square" lIns="0" tIns="0" rIns="0" bIns="0" rtlCol="0"/>
          <a:lstStyle/>
          <a:p>
            <a:endParaRPr/>
          </a:p>
        </p:txBody>
      </p:sp>
      <p:sp>
        <p:nvSpPr>
          <p:cNvPr id="96" name="object 96"/>
          <p:cNvSpPr txBox="1"/>
          <p:nvPr/>
        </p:nvSpPr>
        <p:spPr>
          <a:xfrm>
            <a:off x="2762218" y="2221979"/>
            <a:ext cx="80454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hospital</a:t>
            </a:r>
            <a:endParaRPr sz="1600">
              <a:latin typeface="Arial"/>
              <a:cs typeface="Arial"/>
            </a:endParaRPr>
          </a:p>
        </p:txBody>
      </p:sp>
      <p:sp>
        <p:nvSpPr>
          <p:cNvPr id="97" name="object 97"/>
          <p:cNvSpPr/>
          <p:nvPr/>
        </p:nvSpPr>
        <p:spPr>
          <a:xfrm>
            <a:off x="1213657" y="3487191"/>
            <a:ext cx="935182" cy="1446415"/>
          </a:xfrm>
          <a:prstGeom prst="rect">
            <a:avLst/>
          </a:prstGeom>
          <a:blipFill>
            <a:blip r:embed="rId19" cstate="print"/>
            <a:stretch>
              <a:fillRect/>
            </a:stretch>
          </a:blipFill>
        </p:spPr>
        <p:txBody>
          <a:bodyPr wrap="square" lIns="0" tIns="0" rIns="0" bIns="0" rtlCol="0"/>
          <a:lstStyle/>
          <a:p>
            <a:endParaRPr/>
          </a:p>
        </p:txBody>
      </p:sp>
      <p:sp>
        <p:nvSpPr>
          <p:cNvPr id="98" name="object 98"/>
          <p:cNvSpPr/>
          <p:nvPr/>
        </p:nvSpPr>
        <p:spPr>
          <a:xfrm>
            <a:off x="1374382" y="3520414"/>
            <a:ext cx="716280" cy="1226820"/>
          </a:xfrm>
          <a:custGeom>
            <a:avLst/>
            <a:gdLst/>
            <a:ahLst/>
            <a:cxnLst/>
            <a:rect l="l" t="t" r="r" b="b"/>
            <a:pathLst>
              <a:path w="716280" h="1226820">
                <a:moveTo>
                  <a:pt x="715758" y="0"/>
                </a:moveTo>
                <a:lnTo>
                  <a:pt x="0" y="1226369"/>
                </a:lnTo>
              </a:path>
            </a:pathLst>
          </a:custGeom>
          <a:ln w="25399">
            <a:solidFill>
              <a:srgbClr val="FF2600"/>
            </a:solidFill>
          </a:ln>
        </p:spPr>
        <p:txBody>
          <a:bodyPr wrap="square" lIns="0" tIns="0" rIns="0" bIns="0" rtlCol="0"/>
          <a:lstStyle/>
          <a:p>
            <a:endParaRPr/>
          </a:p>
        </p:txBody>
      </p:sp>
      <p:sp>
        <p:nvSpPr>
          <p:cNvPr id="99" name="object 99"/>
          <p:cNvSpPr/>
          <p:nvPr/>
        </p:nvSpPr>
        <p:spPr>
          <a:xfrm>
            <a:off x="1361681" y="4645863"/>
            <a:ext cx="104139" cy="123189"/>
          </a:xfrm>
          <a:custGeom>
            <a:avLst/>
            <a:gdLst/>
            <a:ahLst/>
            <a:cxnLst/>
            <a:rect l="l" t="t" r="r" b="b"/>
            <a:pathLst>
              <a:path w="104140" h="123189">
                <a:moveTo>
                  <a:pt x="19735" y="0"/>
                </a:moveTo>
                <a:lnTo>
                  <a:pt x="5715" y="0"/>
                </a:lnTo>
                <a:lnTo>
                  <a:pt x="25" y="5689"/>
                </a:lnTo>
                <a:lnTo>
                  <a:pt x="0" y="122694"/>
                </a:lnTo>
                <a:lnTo>
                  <a:pt x="77047" y="79146"/>
                </a:lnTo>
                <a:lnTo>
                  <a:pt x="25412" y="79146"/>
                </a:lnTo>
                <a:lnTo>
                  <a:pt x="25425" y="5689"/>
                </a:lnTo>
                <a:lnTo>
                  <a:pt x="19735" y="0"/>
                </a:lnTo>
                <a:close/>
              </a:path>
              <a:path w="104140" h="123189">
                <a:moveTo>
                  <a:pt x="89357" y="43002"/>
                </a:moveTo>
                <a:lnTo>
                  <a:pt x="25412" y="79146"/>
                </a:lnTo>
                <a:lnTo>
                  <a:pt x="77047" y="79146"/>
                </a:lnTo>
                <a:lnTo>
                  <a:pt x="101854" y="65125"/>
                </a:lnTo>
                <a:lnTo>
                  <a:pt x="104013" y="57378"/>
                </a:lnTo>
                <a:lnTo>
                  <a:pt x="97104" y="45161"/>
                </a:lnTo>
                <a:lnTo>
                  <a:pt x="89357" y="43002"/>
                </a:lnTo>
                <a:close/>
              </a:path>
            </a:pathLst>
          </a:custGeom>
          <a:solidFill>
            <a:srgbClr val="FF2600"/>
          </a:solidFill>
        </p:spPr>
        <p:txBody>
          <a:bodyPr wrap="square" lIns="0" tIns="0" rIns="0" bIns="0" rtlCol="0"/>
          <a:lstStyle/>
          <a:p>
            <a:endParaRPr/>
          </a:p>
        </p:txBody>
      </p:sp>
      <p:sp>
        <p:nvSpPr>
          <p:cNvPr id="100" name="object 100"/>
          <p:cNvSpPr/>
          <p:nvPr/>
        </p:nvSpPr>
        <p:spPr>
          <a:xfrm>
            <a:off x="919289" y="3927307"/>
            <a:ext cx="1243330" cy="449580"/>
          </a:xfrm>
          <a:custGeom>
            <a:avLst/>
            <a:gdLst/>
            <a:ahLst/>
            <a:cxnLst/>
            <a:rect l="l" t="t" r="r" b="b"/>
            <a:pathLst>
              <a:path w="1243330" h="449579">
                <a:moveTo>
                  <a:pt x="0" y="449353"/>
                </a:moveTo>
                <a:lnTo>
                  <a:pt x="1242863" y="449353"/>
                </a:lnTo>
                <a:lnTo>
                  <a:pt x="1242863" y="0"/>
                </a:lnTo>
                <a:lnTo>
                  <a:pt x="0" y="0"/>
                </a:lnTo>
                <a:lnTo>
                  <a:pt x="0" y="449353"/>
                </a:lnTo>
                <a:close/>
              </a:path>
            </a:pathLst>
          </a:custGeom>
          <a:solidFill>
            <a:srgbClr val="FFFFFF"/>
          </a:solidFill>
        </p:spPr>
        <p:txBody>
          <a:bodyPr wrap="square" lIns="0" tIns="0" rIns="0" bIns="0" rtlCol="0"/>
          <a:lstStyle/>
          <a:p>
            <a:endParaRPr/>
          </a:p>
        </p:txBody>
      </p:sp>
      <p:sp>
        <p:nvSpPr>
          <p:cNvPr id="101" name="object 101"/>
          <p:cNvSpPr txBox="1"/>
          <p:nvPr/>
        </p:nvSpPr>
        <p:spPr>
          <a:xfrm>
            <a:off x="1084597" y="3990830"/>
            <a:ext cx="917575" cy="340995"/>
          </a:xfrm>
          <a:prstGeom prst="rect">
            <a:avLst/>
          </a:prstGeom>
        </p:spPr>
        <p:txBody>
          <a:bodyPr vert="horz" wrap="square" lIns="0" tIns="0" rIns="0" bIns="0" rtlCol="0">
            <a:spAutoFit/>
          </a:bodyPr>
          <a:lstStyle/>
          <a:p>
            <a:pPr marL="12700" marR="5080" indent="270510">
              <a:lnSpc>
                <a:spcPct val="67700"/>
              </a:lnSpc>
            </a:pPr>
            <a:r>
              <a:rPr sz="1600" b="1" dirty="0">
                <a:solidFill>
                  <a:srgbClr val="FF0000"/>
                </a:solidFill>
                <a:latin typeface="Arial"/>
                <a:cs typeface="Arial"/>
              </a:rPr>
              <a:t>city  company</a:t>
            </a:r>
            <a:endParaRPr sz="1600">
              <a:latin typeface="Arial"/>
              <a:cs typeface="Arial"/>
            </a:endParaRPr>
          </a:p>
        </p:txBody>
      </p:sp>
      <p:sp>
        <p:nvSpPr>
          <p:cNvPr id="102" name="object 102"/>
          <p:cNvSpPr txBox="1"/>
          <p:nvPr/>
        </p:nvSpPr>
        <p:spPr>
          <a:xfrm>
            <a:off x="5242430" y="1417320"/>
            <a:ext cx="1539240" cy="243840"/>
          </a:xfrm>
          <a:prstGeom prst="rect">
            <a:avLst/>
          </a:prstGeom>
        </p:spPr>
        <p:txBody>
          <a:bodyPr vert="horz" wrap="square" lIns="0" tIns="0" rIns="0" bIns="0" rtlCol="0">
            <a:spAutoFit/>
          </a:bodyPr>
          <a:lstStyle/>
          <a:p>
            <a:pPr marL="12700">
              <a:lnSpc>
                <a:spcPct val="100000"/>
              </a:lnSpc>
              <a:tabLst>
                <a:tab pos="871219" algn="l"/>
              </a:tabLst>
            </a:pPr>
            <a:r>
              <a:rPr sz="1600" b="1" dirty="0">
                <a:latin typeface="Arial"/>
                <a:cs typeface="Arial"/>
              </a:rPr>
              <a:t>skates	helmet</a:t>
            </a:r>
            <a:endParaRPr sz="1600">
              <a:latin typeface="Arial"/>
              <a:cs typeface="Arial"/>
            </a:endParaRPr>
          </a:p>
        </p:txBody>
      </p:sp>
      <p:sp>
        <p:nvSpPr>
          <p:cNvPr id="103" name="object 103"/>
          <p:cNvSpPr/>
          <p:nvPr/>
        </p:nvSpPr>
        <p:spPr>
          <a:xfrm>
            <a:off x="5490552" y="1625138"/>
            <a:ext cx="893617" cy="1009996"/>
          </a:xfrm>
          <a:prstGeom prst="rect">
            <a:avLst/>
          </a:prstGeom>
          <a:blipFill>
            <a:blip r:embed="rId20" cstate="print"/>
            <a:stretch>
              <a:fillRect/>
            </a:stretch>
          </a:blipFill>
        </p:spPr>
        <p:txBody>
          <a:bodyPr wrap="square" lIns="0" tIns="0" rIns="0" bIns="0" rtlCol="0"/>
          <a:lstStyle/>
          <a:p>
            <a:endParaRPr/>
          </a:p>
        </p:txBody>
      </p:sp>
      <p:sp>
        <p:nvSpPr>
          <p:cNvPr id="104" name="object 104"/>
          <p:cNvSpPr/>
          <p:nvPr/>
        </p:nvSpPr>
        <p:spPr>
          <a:xfrm>
            <a:off x="5655184" y="1771747"/>
            <a:ext cx="675640" cy="788670"/>
          </a:xfrm>
          <a:custGeom>
            <a:avLst/>
            <a:gdLst/>
            <a:ahLst/>
            <a:cxnLst/>
            <a:rect l="l" t="t" r="r" b="b"/>
            <a:pathLst>
              <a:path w="675639" h="788669">
                <a:moveTo>
                  <a:pt x="675041" y="788559"/>
                </a:moveTo>
                <a:lnTo>
                  <a:pt x="0" y="0"/>
                </a:lnTo>
              </a:path>
            </a:pathLst>
          </a:custGeom>
          <a:ln w="25399">
            <a:solidFill>
              <a:srgbClr val="FF2600"/>
            </a:solidFill>
          </a:ln>
        </p:spPr>
        <p:txBody>
          <a:bodyPr wrap="square" lIns="0" tIns="0" rIns="0" bIns="0" rtlCol="0"/>
          <a:lstStyle/>
          <a:p>
            <a:endParaRPr/>
          </a:p>
        </p:txBody>
      </p:sp>
      <p:sp>
        <p:nvSpPr>
          <p:cNvPr id="105" name="object 105"/>
          <p:cNvSpPr/>
          <p:nvPr/>
        </p:nvSpPr>
        <p:spPr>
          <a:xfrm>
            <a:off x="5638800" y="1752600"/>
            <a:ext cx="114300" cy="120014"/>
          </a:xfrm>
          <a:custGeom>
            <a:avLst/>
            <a:gdLst/>
            <a:ahLst/>
            <a:cxnLst/>
            <a:rect l="l" t="t" r="r" b="b"/>
            <a:pathLst>
              <a:path w="114300" h="120014">
                <a:moveTo>
                  <a:pt x="0" y="0"/>
                </a:moveTo>
                <a:lnTo>
                  <a:pt x="20942" y="115112"/>
                </a:lnTo>
                <a:lnTo>
                  <a:pt x="27546" y="119697"/>
                </a:lnTo>
                <a:lnTo>
                  <a:pt x="41351" y="117182"/>
                </a:lnTo>
                <a:lnTo>
                  <a:pt x="45923" y="110566"/>
                </a:lnTo>
                <a:lnTo>
                  <a:pt x="32778" y="38290"/>
                </a:lnTo>
                <a:lnTo>
                  <a:pt x="110064" y="38290"/>
                </a:lnTo>
                <a:lnTo>
                  <a:pt x="0" y="0"/>
                </a:lnTo>
                <a:close/>
              </a:path>
              <a:path w="114300" h="120014">
                <a:moveTo>
                  <a:pt x="110064" y="38290"/>
                </a:moveTo>
                <a:lnTo>
                  <a:pt x="32778" y="38290"/>
                </a:lnTo>
                <a:lnTo>
                  <a:pt x="102158" y="62433"/>
                </a:lnTo>
                <a:lnTo>
                  <a:pt x="109397" y="58927"/>
                </a:lnTo>
                <a:lnTo>
                  <a:pt x="114007" y="45681"/>
                </a:lnTo>
                <a:lnTo>
                  <a:pt x="110502" y="38442"/>
                </a:lnTo>
                <a:lnTo>
                  <a:pt x="110064" y="38290"/>
                </a:lnTo>
                <a:close/>
              </a:path>
            </a:pathLst>
          </a:custGeom>
          <a:solidFill>
            <a:srgbClr val="FF2600"/>
          </a:solidFill>
        </p:spPr>
        <p:txBody>
          <a:bodyPr wrap="square" lIns="0" tIns="0" rIns="0" bIns="0" rtlCol="0"/>
          <a:lstStyle/>
          <a:p>
            <a:endParaRPr/>
          </a:p>
        </p:txBody>
      </p:sp>
      <p:sp>
        <p:nvSpPr>
          <p:cNvPr id="106" name="object 106"/>
          <p:cNvSpPr/>
          <p:nvPr/>
        </p:nvSpPr>
        <p:spPr>
          <a:xfrm>
            <a:off x="6271958" y="1625133"/>
            <a:ext cx="353291" cy="1001683"/>
          </a:xfrm>
          <a:prstGeom prst="rect">
            <a:avLst/>
          </a:prstGeom>
          <a:blipFill>
            <a:blip r:embed="rId21" cstate="print"/>
            <a:stretch>
              <a:fillRect/>
            </a:stretch>
          </a:blipFill>
        </p:spPr>
        <p:txBody>
          <a:bodyPr wrap="square" lIns="0" tIns="0" rIns="0" bIns="0" rtlCol="0"/>
          <a:lstStyle/>
          <a:p>
            <a:endParaRPr/>
          </a:p>
        </p:txBody>
      </p:sp>
      <p:sp>
        <p:nvSpPr>
          <p:cNvPr id="107" name="object 107"/>
          <p:cNvSpPr/>
          <p:nvPr/>
        </p:nvSpPr>
        <p:spPr>
          <a:xfrm>
            <a:off x="6330225" y="1777068"/>
            <a:ext cx="142875" cy="783590"/>
          </a:xfrm>
          <a:custGeom>
            <a:avLst/>
            <a:gdLst/>
            <a:ahLst/>
            <a:cxnLst/>
            <a:rect l="l" t="t" r="r" b="b"/>
            <a:pathLst>
              <a:path w="142875" h="783589">
                <a:moveTo>
                  <a:pt x="0" y="783238"/>
                </a:moveTo>
                <a:lnTo>
                  <a:pt x="142337" y="0"/>
                </a:lnTo>
              </a:path>
            </a:pathLst>
          </a:custGeom>
          <a:ln w="25399">
            <a:solidFill>
              <a:srgbClr val="FF2600"/>
            </a:solidFill>
          </a:ln>
        </p:spPr>
        <p:txBody>
          <a:bodyPr wrap="square" lIns="0" tIns="0" rIns="0" bIns="0" rtlCol="0"/>
          <a:lstStyle/>
          <a:p>
            <a:endParaRPr/>
          </a:p>
        </p:txBody>
      </p:sp>
      <p:sp>
        <p:nvSpPr>
          <p:cNvPr id="108" name="object 108"/>
          <p:cNvSpPr/>
          <p:nvPr/>
        </p:nvSpPr>
        <p:spPr>
          <a:xfrm>
            <a:off x="6401003" y="1752269"/>
            <a:ext cx="116205" cy="122555"/>
          </a:xfrm>
          <a:custGeom>
            <a:avLst/>
            <a:gdLst/>
            <a:ahLst/>
            <a:cxnLst/>
            <a:rect l="l" t="t" r="r" b="b"/>
            <a:pathLst>
              <a:path w="116204" h="122555">
                <a:moveTo>
                  <a:pt x="94077" y="49593"/>
                </a:moveTo>
                <a:lnTo>
                  <a:pt x="67055" y="49593"/>
                </a:lnTo>
                <a:lnTo>
                  <a:pt x="92125" y="118643"/>
                </a:lnTo>
                <a:lnTo>
                  <a:pt x="99415" y="122047"/>
                </a:lnTo>
                <a:lnTo>
                  <a:pt x="112598" y="117259"/>
                </a:lnTo>
                <a:lnTo>
                  <a:pt x="116001" y="109982"/>
                </a:lnTo>
                <a:lnTo>
                  <a:pt x="94077" y="49593"/>
                </a:lnTo>
                <a:close/>
              </a:path>
              <a:path w="116204" h="122555">
                <a:moveTo>
                  <a:pt x="76072" y="0"/>
                </a:moveTo>
                <a:lnTo>
                  <a:pt x="0" y="88900"/>
                </a:lnTo>
                <a:lnTo>
                  <a:pt x="622" y="96913"/>
                </a:lnTo>
                <a:lnTo>
                  <a:pt x="11277" y="106032"/>
                </a:lnTo>
                <a:lnTo>
                  <a:pt x="19291" y="105410"/>
                </a:lnTo>
                <a:lnTo>
                  <a:pt x="67055" y="49593"/>
                </a:lnTo>
                <a:lnTo>
                  <a:pt x="94077" y="49593"/>
                </a:lnTo>
                <a:lnTo>
                  <a:pt x="76072" y="0"/>
                </a:lnTo>
                <a:close/>
              </a:path>
            </a:pathLst>
          </a:custGeom>
          <a:solidFill>
            <a:srgbClr val="FF2600"/>
          </a:solidFill>
        </p:spPr>
        <p:txBody>
          <a:bodyPr wrap="square" lIns="0" tIns="0" rIns="0" bIns="0" rtlCol="0"/>
          <a:lstStyle/>
          <a:p>
            <a:endParaRPr/>
          </a:p>
        </p:txBody>
      </p:sp>
      <p:sp>
        <p:nvSpPr>
          <p:cNvPr id="109" name="object 109"/>
          <p:cNvSpPr/>
          <p:nvPr/>
        </p:nvSpPr>
        <p:spPr>
          <a:xfrm>
            <a:off x="5486400" y="1981197"/>
            <a:ext cx="1339215" cy="449580"/>
          </a:xfrm>
          <a:custGeom>
            <a:avLst/>
            <a:gdLst/>
            <a:ahLst/>
            <a:cxnLst/>
            <a:rect l="l" t="t" r="r" b="b"/>
            <a:pathLst>
              <a:path w="1339215" h="449580">
                <a:moveTo>
                  <a:pt x="0" y="449353"/>
                </a:moveTo>
                <a:lnTo>
                  <a:pt x="1338808" y="449353"/>
                </a:lnTo>
                <a:lnTo>
                  <a:pt x="1338808" y="0"/>
                </a:lnTo>
                <a:lnTo>
                  <a:pt x="0" y="0"/>
                </a:lnTo>
                <a:lnTo>
                  <a:pt x="0" y="449353"/>
                </a:lnTo>
                <a:close/>
              </a:path>
            </a:pathLst>
          </a:custGeom>
          <a:solidFill>
            <a:srgbClr val="FFFFFF"/>
          </a:solidFill>
        </p:spPr>
        <p:txBody>
          <a:bodyPr wrap="square" lIns="0" tIns="0" rIns="0" bIns="0" rtlCol="0"/>
          <a:lstStyle/>
          <a:p>
            <a:endParaRPr/>
          </a:p>
        </p:txBody>
      </p:sp>
      <p:sp>
        <p:nvSpPr>
          <p:cNvPr id="110" name="object 110"/>
          <p:cNvSpPr txBox="1"/>
          <p:nvPr/>
        </p:nvSpPr>
        <p:spPr>
          <a:xfrm>
            <a:off x="5632509" y="2044720"/>
            <a:ext cx="1052830" cy="340995"/>
          </a:xfrm>
          <a:prstGeom prst="rect">
            <a:avLst/>
          </a:prstGeom>
        </p:spPr>
        <p:txBody>
          <a:bodyPr vert="horz" wrap="square" lIns="0" tIns="0" rIns="0" bIns="0" rtlCol="0">
            <a:spAutoFit/>
          </a:bodyPr>
          <a:lstStyle/>
          <a:p>
            <a:pPr marL="12700" marR="5080" indent="281940">
              <a:lnSpc>
                <a:spcPct val="67700"/>
              </a:lnSpc>
            </a:pPr>
            <a:r>
              <a:rPr sz="1600" b="1" dirty="0">
                <a:solidFill>
                  <a:srgbClr val="FF0000"/>
                </a:solidFill>
                <a:latin typeface="Arial"/>
                <a:cs typeface="Arial"/>
              </a:rPr>
              <a:t>uses  equipment</a:t>
            </a:r>
            <a:endParaRPr sz="1600">
              <a:latin typeface="Arial"/>
              <a:cs typeface="Arial"/>
            </a:endParaRPr>
          </a:p>
        </p:txBody>
      </p:sp>
      <p:sp>
        <p:nvSpPr>
          <p:cNvPr id="111" name="object 111"/>
          <p:cNvSpPr txBox="1"/>
          <p:nvPr/>
        </p:nvSpPr>
        <p:spPr>
          <a:xfrm>
            <a:off x="7017631" y="4142194"/>
            <a:ext cx="43180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won</a:t>
            </a:r>
            <a:endParaRPr sz="1600">
              <a:latin typeface="Arial"/>
              <a:cs typeface="Arial"/>
            </a:endParaRPr>
          </a:p>
        </p:txBody>
      </p:sp>
      <p:sp>
        <p:nvSpPr>
          <p:cNvPr id="112" name="object 112"/>
          <p:cNvSpPr/>
          <p:nvPr/>
        </p:nvSpPr>
        <p:spPr>
          <a:xfrm>
            <a:off x="6687591" y="4064922"/>
            <a:ext cx="914400" cy="295102"/>
          </a:xfrm>
          <a:prstGeom prst="rect">
            <a:avLst/>
          </a:prstGeom>
          <a:blipFill>
            <a:blip r:embed="rId22" cstate="print"/>
            <a:stretch>
              <a:fillRect/>
            </a:stretch>
          </a:blipFill>
        </p:spPr>
        <p:txBody>
          <a:bodyPr wrap="square" lIns="0" tIns="0" rIns="0" bIns="0" rtlCol="0"/>
          <a:lstStyle/>
          <a:p>
            <a:endParaRPr/>
          </a:p>
        </p:txBody>
      </p:sp>
      <p:sp>
        <p:nvSpPr>
          <p:cNvPr id="113" name="object 113"/>
          <p:cNvSpPr/>
          <p:nvPr/>
        </p:nvSpPr>
        <p:spPr>
          <a:xfrm>
            <a:off x="6859492" y="4192485"/>
            <a:ext cx="695325" cy="0"/>
          </a:xfrm>
          <a:custGeom>
            <a:avLst/>
            <a:gdLst/>
            <a:ahLst/>
            <a:cxnLst/>
            <a:rect l="l" t="t" r="r" b="b"/>
            <a:pathLst>
              <a:path w="695325">
                <a:moveTo>
                  <a:pt x="694874" y="0"/>
                </a:moveTo>
                <a:lnTo>
                  <a:pt x="0" y="0"/>
                </a:lnTo>
              </a:path>
            </a:pathLst>
          </a:custGeom>
          <a:ln w="25399">
            <a:solidFill>
              <a:srgbClr val="FF2600"/>
            </a:solidFill>
          </a:ln>
        </p:spPr>
        <p:txBody>
          <a:bodyPr wrap="square" lIns="0" tIns="0" rIns="0" bIns="0" rtlCol="0"/>
          <a:lstStyle/>
          <a:p>
            <a:endParaRPr/>
          </a:p>
        </p:txBody>
      </p:sp>
      <p:sp>
        <p:nvSpPr>
          <p:cNvPr id="114" name="object 114"/>
          <p:cNvSpPr/>
          <p:nvPr/>
        </p:nvSpPr>
        <p:spPr>
          <a:xfrm>
            <a:off x="6834289" y="4133532"/>
            <a:ext cx="116205" cy="118110"/>
          </a:xfrm>
          <a:custGeom>
            <a:avLst/>
            <a:gdLst/>
            <a:ahLst/>
            <a:cxnLst/>
            <a:rect l="l" t="t" r="r" b="b"/>
            <a:pathLst>
              <a:path w="116204" h="118110">
                <a:moveTo>
                  <a:pt x="101066" y="0"/>
                </a:moveTo>
                <a:lnTo>
                  <a:pt x="0" y="58953"/>
                </a:lnTo>
                <a:lnTo>
                  <a:pt x="101066" y="117906"/>
                </a:lnTo>
                <a:lnTo>
                  <a:pt x="108838" y="115862"/>
                </a:lnTo>
                <a:lnTo>
                  <a:pt x="115912" y="103746"/>
                </a:lnTo>
                <a:lnTo>
                  <a:pt x="113868" y="95973"/>
                </a:lnTo>
                <a:lnTo>
                  <a:pt x="50406" y="58953"/>
                </a:lnTo>
                <a:lnTo>
                  <a:pt x="113868" y="21945"/>
                </a:lnTo>
                <a:lnTo>
                  <a:pt x="115912" y="14160"/>
                </a:lnTo>
                <a:lnTo>
                  <a:pt x="108838" y="2044"/>
                </a:lnTo>
                <a:lnTo>
                  <a:pt x="101066" y="0"/>
                </a:lnTo>
                <a:close/>
              </a:path>
            </a:pathLst>
          </a:custGeom>
          <a:solidFill>
            <a:srgbClr val="FF2600"/>
          </a:solidFill>
        </p:spPr>
        <p:txBody>
          <a:bodyPr wrap="square" lIns="0" tIns="0" rIns="0" bIns="0" rtlCol="0"/>
          <a:lstStyle/>
          <a:p>
            <a:endParaRPr/>
          </a:p>
        </p:txBody>
      </p:sp>
      <p:sp>
        <p:nvSpPr>
          <p:cNvPr id="115" name="object 115"/>
          <p:cNvSpPr txBox="1"/>
          <p:nvPr/>
        </p:nvSpPr>
        <p:spPr>
          <a:xfrm>
            <a:off x="7586302" y="3983189"/>
            <a:ext cx="633730" cy="485775"/>
          </a:xfrm>
          <a:prstGeom prst="rect">
            <a:avLst/>
          </a:prstGeom>
        </p:spPr>
        <p:txBody>
          <a:bodyPr vert="horz" wrap="square" lIns="0" tIns="0" rIns="0" bIns="0" rtlCol="0">
            <a:spAutoFit/>
          </a:bodyPr>
          <a:lstStyle/>
          <a:p>
            <a:pPr marL="12700" marR="5080" indent="111760">
              <a:lnSpc>
                <a:spcPts val="1900"/>
              </a:lnSpc>
            </a:pPr>
            <a:r>
              <a:rPr sz="1600" b="1" spc="-5" dirty="0">
                <a:latin typeface="Arial"/>
                <a:cs typeface="Arial"/>
              </a:rPr>
              <a:t>Red  </a:t>
            </a:r>
            <a:r>
              <a:rPr sz="1600" b="1" spc="-15" dirty="0">
                <a:latin typeface="Arial"/>
                <a:cs typeface="Arial"/>
              </a:rPr>
              <a:t>W</a:t>
            </a:r>
            <a:r>
              <a:rPr sz="1600" b="1" dirty="0">
                <a:latin typeface="Arial"/>
                <a:cs typeface="Arial"/>
              </a:rPr>
              <a:t>ings</a:t>
            </a:r>
            <a:endParaRPr sz="1600">
              <a:latin typeface="Arial"/>
              <a:cs typeface="Arial"/>
            </a:endParaRPr>
          </a:p>
        </p:txBody>
      </p:sp>
      <p:sp>
        <p:nvSpPr>
          <p:cNvPr id="116" name="object 116"/>
          <p:cNvSpPr/>
          <p:nvPr/>
        </p:nvSpPr>
        <p:spPr>
          <a:xfrm>
            <a:off x="7552105" y="2722412"/>
            <a:ext cx="290945" cy="1246908"/>
          </a:xfrm>
          <a:prstGeom prst="rect">
            <a:avLst/>
          </a:prstGeom>
          <a:blipFill>
            <a:blip r:embed="rId23" cstate="print"/>
            <a:stretch>
              <a:fillRect/>
            </a:stretch>
          </a:blipFill>
        </p:spPr>
        <p:txBody>
          <a:bodyPr wrap="square" lIns="0" tIns="0" rIns="0" bIns="0" rtlCol="0"/>
          <a:lstStyle/>
          <a:p>
            <a:endParaRPr/>
          </a:p>
        </p:txBody>
      </p:sp>
      <p:sp>
        <p:nvSpPr>
          <p:cNvPr id="117" name="object 117"/>
          <p:cNvSpPr/>
          <p:nvPr/>
        </p:nvSpPr>
        <p:spPr>
          <a:xfrm>
            <a:off x="7698384" y="2873170"/>
            <a:ext cx="0" cy="359410"/>
          </a:xfrm>
          <a:custGeom>
            <a:avLst/>
            <a:gdLst/>
            <a:ahLst/>
            <a:cxnLst/>
            <a:rect l="l" t="t" r="r" b="b"/>
            <a:pathLst>
              <a:path h="359410">
                <a:moveTo>
                  <a:pt x="0" y="0"/>
                </a:moveTo>
                <a:lnTo>
                  <a:pt x="0" y="359211"/>
                </a:lnTo>
              </a:path>
            </a:pathLst>
          </a:custGeom>
          <a:ln w="25399">
            <a:solidFill>
              <a:srgbClr val="FF2600"/>
            </a:solidFill>
          </a:ln>
        </p:spPr>
        <p:txBody>
          <a:bodyPr wrap="square" lIns="0" tIns="0" rIns="0" bIns="0" rtlCol="0"/>
          <a:lstStyle/>
          <a:p>
            <a:endParaRPr/>
          </a:p>
        </p:txBody>
      </p:sp>
      <p:sp>
        <p:nvSpPr>
          <p:cNvPr id="118" name="object 118"/>
          <p:cNvSpPr/>
          <p:nvPr/>
        </p:nvSpPr>
        <p:spPr>
          <a:xfrm>
            <a:off x="7698384" y="3468344"/>
            <a:ext cx="0" cy="436245"/>
          </a:xfrm>
          <a:custGeom>
            <a:avLst/>
            <a:gdLst/>
            <a:ahLst/>
            <a:cxnLst/>
            <a:rect l="l" t="t" r="r" b="b"/>
            <a:pathLst>
              <a:path h="436245">
                <a:moveTo>
                  <a:pt x="0" y="0"/>
                </a:moveTo>
                <a:lnTo>
                  <a:pt x="0" y="436105"/>
                </a:lnTo>
              </a:path>
            </a:pathLst>
          </a:custGeom>
          <a:ln w="25399">
            <a:solidFill>
              <a:srgbClr val="FF2600"/>
            </a:solidFill>
          </a:ln>
        </p:spPr>
        <p:txBody>
          <a:bodyPr wrap="square" lIns="0" tIns="0" rIns="0" bIns="0" rtlCol="0"/>
          <a:lstStyle/>
          <a:p>
            <a:endParaRPr/>
          </a:p>
        </p:txBody>
      </p:sp>
      <p:sp>
        <p:nvSpPr>
          <p:cNvPr id="119" name="object 119"/>
          <p:cNvSpPr/>
          <p:nvPr/>
        </p:nvSpPr>
        <p:spPr>
          <a:xfrm>
            <a:off x="7639431" y="2847975"/>
            <a:ext cx="118110" cy="116205"/>
          </a:xfrm>
          <a:custGeom>
            <a:avLst/>
            <a:gdLst/>
            <a:ahLst/>
            <a:cxnLst/>
            <a:rect l="l" t="t" r="r" b="b"/>
            <a:pathLst>
              <a:path w="118109" h="116205">
                <a:moveTo>
                  <a:pt x="58953" y="0"/>
                </a:moveTo>
                <a:lnTo>
                  <a:pt x="0" y="101066"/>
                </a:lnTo>
                <a:lnTo>
                  <a:pt x="2044" y="108838"/>
                </a:lnTo>
                <a:lnTo>
                  <a:pt x="14160" y="115912"/>
                </a:lnTo>
                <a:lnTo>
                  <a:pt x="21932" y="113868"/>
                </a:lnTo>
                <a:lnTo>
                  <a:pt x="58953" y="50406"/>
                </a:lnTo>
                <a:lnTo>
                  <a:pt x="88356" y="50406"/>
                </a:lnTo>
                <a:lnTo>
                  <a:pt x="58953" y="0"/>
                </a:lnTo>
                <a:close/>
              </a:path>
              <a:path w="118109" h="116205">
                <a:moveTo>
                  <a:pt x="88356" y="50406"/>
                </a:moveTo>
                <a:lnTo>
                  <a:pt x="58953" y="50406"/>
                </a:lnTo>
                <a:lnTo>
                  <a:pt x="95961" y="113868"/>
                </a:lnTo>
                <a:lnTo>
                  <a:pt x="103746" y="115912"/>
                </a:lnTo>
                <a:lnTo>
                  <a:pt x="115862" y="108838"/>
                </a:lnTo>
                <a:lnTo>
                  <a:pt x="117906" y="101066"/>
                </a:lnTo>
                <a:lnTo>
                  <a:pt x="88356" y="50406"/>
                </a:lnTo>
                <a:close/>
              </a:path>
            </a:pathLst>
          </a:custGeom>
          <a:solidFill>
            <a:srgbClr val="FF2600"/>
          </a:solidFill>
        </p:spPr>
        <p:txBody>
          <a:bodyPr wrap="square" lIns="0" tIns="0" rIns="0" bIns="0" rtlCol="0"/>
          <a:lstStyle/>
          <a:p>
            <a:endParaRPr/>
          </a:p>
        </p:txBody>
      </p:sp>
      <p:sp>
        <p:nvSpPr>
          <p:cNvPr id="120" name="object 120"/>
          <p:cNvSpPr/>
          <p:nvPr/>
        </p:nvSpPr>
        <p:spPr>
          <a:xfrm>
            <a:off x="7122324" y="3232382"/>
            <a:ext cx="1264920" cy="236220"/>
          </a:xfrm>
          <a:custGeom>
            <a:avLst/>
            <a:gdLst/>
            <a:ahLst/>
            <a:cxnLst/>
            <a:rect l="l" t="t" r="r" b="b"/>
            <a:pathLst>
              <a:path w="1264920" h="236220">
                <a:moveTo>
                  <a:pt x="0" y="235962"/>
                </a:moveTo>
                <a:lnTo>
                  <a:pt x="1264568" y="235962"/>
                </a:lnTo>
                <a:lnTo>
                  <a:pt x="1264568" y="0"/>
                </a:lnTo>
                <a:lnTo>
                  <a:pt x="0" y="0"/>
                </a:lnTo>
                <a:lnTo>
                  <a:pt x="0" y="235962"/>
                </a:lnTo>
                <a:close/>
              </a:path>
            </a:pathLst>
          </a:custGeom>
          <a:solidFill>
            <a:srgbClr val="FFFFFF"/>
          </a:solidFill>
        </p:spPr>
        <p:txBody>
          <a:bodyPr wrap="square" lIns="0" tIns="0" rIns="0" bIns="0" rtlCol="0"/>
          <a:lstStyle/>
          <a:p>
            <a:endParaRPr/>
          </a:p>
        </p:txBody>
      </p:sp>
      <p:sp>
        <p:nvSpPr>
          <p:cNvPr id="121" name="object 121"/>
          <p:cNvSpPr txBox="1"/>
          <p:nvPr/>
        </p:nvSpPr>
        <p:spPr>
          <a:xfrm>
            <a:off x="7236833" y="3176498"/>
            <a:ext cx="104140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hometown</a:t>
            </a:r>
            <a:endParaRPr sz="1600">
              <a:latin typeface="Arial"/>
              <a:cs typeface="Arial"/>
            </a:endParaRPr>
          </a:p>
        </p:txBody>
      </p:sp>
      <p:sp>
        <p:nvSpPr>
          <p:cNvPr id="122" name="object 122"/>
          <p:cNvSpPr txBox="1"/>
          <p:nvPr/>
        </p:nvSpPr>
        <p:spPr>
          <a:xfrm>
            <a:off x="7289395" y="2510015"/>
            <a:ext cx="1992630" cy="254635"/>
          </a:xfrm>
          <a:prstGeom prst="rect">
            <a:avLst/>
          </a:prstGeom>
        </p:spPr>
        <p:txBody>
          <a:bodyPr vert="horz" wrap="square" lIns="0" tIns="0" rIns="0" bIns="0" rtlCol="0">
            <a:spAutoFit/>
          </a:bodyPr>
          <a:lstStyle/>
          <a:p>
            <a:pPr marL="12700">
              <a:lnSpc>
                <a:spcPct val="100000"/>
              </a:lnSpc>
              <a:tabLst>
                <a:tab pos="1535430" algn="l"/>
              </a:tabLst>
            </a:pPr>
            <a:r>
              <a:rPr sz="1600" b="1" dirty="0">
                <a:latin typeface="Arial"/>
                <a:cs typeface="Arial"/>
              </a:rPr>
              <a:t>Detroit</a:t>
            </a:r>
            <a:r>
              <a:rPr sz="1600" b="1" u="heavy" dirty="0">
                <a:latin typeface="Arial"/>
                <a:cs typeface="Arial"/>
              </a:rPr>
              <a:t>	</a:t>
            </a:r>
            <a:r>
              <a:rPr sz="1600" b="1" dirty="0">
                <a:latin typeface="Arial"/>
                <a:cs typeface="Arial"/>
              </a:rPr>
              <a:t>GM</a:t>
            </a:r>
            <a:endParaRPr sz="1600">
              <a:latin typeface="Arial"/>
              <a:cs typeface="Arial"/>
            </a:endParaRPr>
          </a:p>
        </p:txBody>
      </p:sp>
      <p:sp>
        <p:nvSpPr>
          <p:cNvPr id="123" name="object 123"/>
          <p:cNvSpPr/>
          <p:nvPr/>
        </p:nvSpPr>
        <p:spPr>
          <a:xfrm>
            <a:off x="7853489" y="2174712"/>
            <a:ext cx="1221740" cy="404495"/>
          </a:xfrm>
          <a:custGeom>
            <a:avLst/>
            <a:gdLst/>
            <a:ahLst/>
            <a:cxnLst/>
            <a:rect l="l" t="t" r="r" b="b"/>
            <a:pathLst>
              <a:path w="1221740" h="404494">
                <a:moveTo>
                  <a:pt x="0" y="404213"/>
                </a:moveTo>
                <a:lnTo>
                  <a:pt x="1221431" y="404213"/>
                </a:lnTo>
                <a:lnTo>
                  <a:pt x="1221431" y="0"/>
                </a:lnTo>
                <a:lnTo>
                  <a:pt x="0" y="0"/>
                </a:lnTo>
                <a:lnTo>
                  <a:pt x="0" y="404213"/>
                </a:lnTo>
                <a:close/>
              </a:path>
            </a:pathLst>
          </a:custGeom>
          <a:solidFill>
            <a:srgbClr val="FFFFFF"/>
          </a:solidFill>
        </p:spPr>
        <p:txBody>
          <a:bodyPr wrap="square" lIns="0" tIns="0" rIns="0" bIns="0" rtlCol="0"/>
          <a:lstStyle/>
          <a:p>
            <a:endParaRPr/>
          </a:p>
        </p:txBody>
      </p:sp>
      <p:sp>
        <p:nvSpPr>
          <p:cNvPr id="124" name="object 124"/>
          <p:cNvSpPr txBox="1"/>
          <p:nvPr/>
        </p:nvSpPr>
        <p:spPr>
          <a:xfrm>
            <a:off x="8279445" y="2139149"/>
            <a:ext cx="37592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city</a:t>
            </a:r>
            <a:endParaRPr sz="1600">
              <a:latin typeface="Arial"/>
              <a:cs typeface="Arial"/>
            </a:endParaRPr>
          </a:p>
        </p:txBody>
      </p:sp>
      <p:sp>
        <p:nvSpPr>
          <p:cNvPr id="125" name="object 125"/>
          <p:cNvSpPr txBox="1"/>
          <p:nvPr/>
        </p:nvSpPr>
        <p:spPr>
          <a:xfrm>
            <a:off x="8008479" y="2278849"/>
            <a:ext cx="91757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company</a:t>
            </a:r>
            <a:endParaRPr sz="1600">
              <a:latin typeface="Arial"/>
              <a:cs typeface="Arial"/>
            </a:endParaRPr>
          </a:p>
        </p:txBody>
      </p:sp>
      <p:sp>
        <p:nvSpPr>
          <p:cNvPr id="126" name="object 126"/>
          <p:cNvSpPr/>
          <p:nvPr/>
        </p:nvSpPr>
        <p:spPr>
          <a:xfrm>
            <a:off x="8013471" y="2626828"/>
            <a:ext cx="985057" cy="290945"/>
          </a:xfrm>
          <a:prstGeom prst="rect">
            <a:avLst/>
          </a:prstGeom>
          <a:blipFill>
            <a:blip r:embed="rId24" cstate="print"/>
            <a:stretch>
              <a:fillRect/>
            </a:stretch>
          </a:blipFill>
        </p:spPr>
        <p:txBody>
          <a:bodyPr wrap="square" lIns="0" tIns="0" rIns="0" bIns="0" rtlCol="0"/>
          <a:lstStyle/>
          <a:p>
            <a:endParaRPr/>
          </a:p>
        </p:txBody>
      </p:sp>
      <p:sp>
        <p:nvSpPr>
          <p:cNvPr id="127" name="object 127"/>
          <p:cNvSpPr/>
          <p:nvPr/>
        </p:nvSpPr>
        <p:spPr>
          <a:xfrm>
            <a:off x="8734679" y="2693377"/>
            <a:ext cx="116205" cy="118110"/>
          </a:xfrm>
          <a:custGeom>
            <a:avLst/>
            <a:gdLst/>
            <a:ahLst/>
            <a:cxnLst/>
            <a:rect l="l" t="t" r="r" b="b"/>
            <a:pathLst>
              <a:path w="116204" h="118110">
                <a:moveTo>
                  <a:pt x="14846" y="0"/>
                </a:moveTo>
                <a:lnTo>
                  <a:pt x="7061" y="2044"/>
                </a:lnTo>
                <a:lnTo>
                  <a:pt x="0" y="14160"/>
                </a:lnTo>
                <a:lnTo>
                  <a:pt x="2044" y="21932"/>
                </a:lnTo>
                <a:lnTo>
                  <a:pt x="65493" y="58953"/>
                </a:lnTo>
                <a:lnTo>
                  <a:pt x="2044" y="95961"/>
                </a:lnTo>
                <a:lnTo>
                  <a:pt x="0" y="103746"/>
                </a:lnTo>
                <a:lnTo>
                  <a:pt x="7061" y="115862"/>
                </a:lnTo>
                <a:lnTo>
                  <a:pt x="14846" y="117906"/>
                </a:lnTo>
                <a:lnTo>
                  <a:pt x="115900" y="58953"/>
                </a:lnTo>
                <a:lnTo>
                  <a:pt x="14846" y="0"/>
                </a:lnTo>
                <a:close/>
              </a:path>
            </a:pathLst>
          </a:custGeom>
          <a:solidFill>
            <a:srgbClr val="FF2600"/>
          </a:solidFill>
        </p:spPr>
        <p:txBody>
          <a:bodyPr wrap="square" lIns="0" tIns="0" rIns="0" bIns="0" rtlCol="0"/>
          <a:lstStyle/>
          <a:p>
            <a:endParaRPr/>
          </a:p>
        </p:txBody>
      </p:sp>
      <p:sp>
        <p:nvSpPr>
          <p:cNvPr id="128" name="object 128"/>
          <p:cNvSpPr/>
          <p:nvPr/>
        </p:nvSpPr>
        <p:spPr>
          <a:xfrm>
            <a:off x="8990215" y="2917774"/>
            <a:ext cx="295102" cy="1633448"/>
          </a:xfrm>
          <a:prstGeom prst="rect">
            <a:avLst/>
          </a:prstGeom>
          <a:blipFill>
            <a:blip r:embed="rId25" cstate="print"/>
            <a:stretch>
              <a:fillRect/>
            </a:stretch>
          </a:blipFill>
        </p:spPr>
        <p:txBody>
          <a:bodyPr wrap="square" lIns="0" tIns="0" rIns="0" bIns="0" rtlCol="0"/>
          <a:lstStyle/>
          <a:p>
            <a:endParaRPr/>
          </a:p>
        </p:txBody>
      </p:sp>
      <p:sp>
        <p:nvSpPr>
          <p:cNvPr id="129" name="object 129"/>
          <p:cNvSpPr/>
          <p:nvPr/>
        </p:nvSpPr>
        <p:spPr>
          <a:xfrm>
            <a:off x="9138539" y="2944355"/>
            <a:ext cx="0" cy="384175"/>
          </a:xfrm>
          <a:custGeom>
            <a:avLst/>
            <a:gdLst/>
            <a:ahLst/>
            <a:cxnLst/>
            <a:rect l="l" t="t" r="r" b="b"/>
            <a:pathLst>
              <a:path h="384175">
                <a:moveTo>
                  <a:pt x="0" y="384036"/>
                </a:moveTo>
                <a:lnTo>
                  <a:pt x="0" y="0"/>
                </a:lnTo>
              </a:path>
            </a:pathLst>
          </a:custGeom>
          <a:ln w="25399">
            <a:solidFill>
              <a:srgbClr val="FF2600"/>
            </a:solidFill>
          </a:ln>
        </p:spPr>
        <p:txBody>
          <a:bodyPr wrap="square" lIns="0" tIns="0" rIns="0" bIns="0" rtlCol="0"/>
          <a:lstStyle/>
          <a:p>
            <a:endParaRPr/>
          </a:p>
        </p:txBody>
      </p:sp>
      <p:sp>
        <p:nvSpPr>
          <p:cNvPr id="130" name="object 130"/>
          <p:cNvSpPr/>
          <p:nvPr/>
        </p:nvSpPr>
        <p:spPr>
          <a:xfrm>
            <a:off x="9138539" y="3868026"/>
            <a:ext cx="0" cy="491490"/>
          </a:xfrm>
          <a:custGeom>
            <a:avLst/>
            <a:gdLst/>
            <a:ahLst/>
            <a:cxnLst/>
            <a:rect l="l" t="t" r="r" b="b"/>
            <a:pathLst>
              <a:path h="491489">
                <a:moveTo>
                  <a:pt x="0" y="490987"/>
                </a:moveTo>
                <a:lnTo>
                  <a:pt x="0" y="0"/>
                </a:lnTo>
              </a:path>
            </a:pathLst>
          </a:custGeom>
          <a:ln w="25399">
            <a:solidFill>
              <a:srgbClr val="FF2600"/>
            </a:solidFill>
          </a:ln>
        </p:spPr>
        <p:txBody>
          <a:bodyPr wrap="square" lIns="0" tIns="0" rIns="0" bIns="0" rtlCol="0"/>
          <a:lstStyle/>
          <a:p>
            <a:endParaRPr/>
          </a:p>
        </p:txBody>
      </p:sp>
      <p:sp>
        <p:nvSpPr>
          <p:cNvPr id="131" name="object 131"/>
          <p:cNvSpPr/>
          <p:nvPr/>
        </p:nvSpPr>
        <p:spPr>
          <a:xfrm>
            <a:off x="9079585" y="4268304"/>
            <a:ext cx="118110" cy="116205"/>
          </a:xfrm>
          <a:custGeom>
            <a:avLst/>
            <a:gdLst/>
            <a:ahLst/>
            <a:cxnLst/>
            <a:rect l="l" t="t" r="r" b="b"/>
            <a:pathLst>
              <a:path w="118109" h="116204">
                <a:moveTo>
                  <a:pt x="14173" y="0"/>
                </a:moveTo>
                <a:lnTo>
                  <a:pt x="2057" y="7061"/>
                </a:lnTo>
                <a:lnTo>
                  <a:pt x="0" y="14846"/>
                </a:lnTo>
                <a:lnTo>
                  <a:pt x="58953" y="115912"/>
                </a:lnTo>
                <a:lnTo>
                  <a:pt x="88363" y="65493"/>
                </a:lnTo>
                <a:lnTo>
                  <a:pt x="58953" y="65493"/>
                </a:lnTo>
                <a:lnTo>
                  <a:pt x="21945" y="2044"/>
                </a:lnTo>
                <a:lnTo>
                  <a:pt x="14173" y="0"/>
                </a:lnTo>
                <a:close/>
              </a:path>
              <a:path w="118109" h="116204">
                <a:moveTo>
                  <a:pt x="103746" y="0"/>
                </a:moveTo>
                <a:lnTo>
                  <a:pt x="95973" y="2044"/>
                </a:lnTo>
                <a:lnTo>
                  <a:pt x="58953" y="65493"/>
                </a:lnTo>
                <a:lnTo>
                  <a:pt x="88363" y="65493"/>
                </a:lnTo>
                <a:lnTo>
                  <a:pt x="117906" y="14846"/>
                </a:lnTo>
                <a:lnTo>
                  <a:pt x="115862" y="7061"/>
                </a:lnTo>
                <a:lnTo>
                  <a:pt x="103746" y="0"/>
                </a:lnTo>
                <a:close/>
              </a:path>
            </a:pathLst>
          </a:custGeom>
          <a:solidFill>
            <a:srgbClr val="FF2600"/>
          </a:solidFill>
        </p:spPr>
        <p:txBody>
          <a:bodyPr wrap="square" lIns="0" tIns="0" rIns="0" bIns="0" rtlCol="0"/>
          <a:lstStyle/>
          <a:p>
            <a:endParaRPr/>
          </a:p>
        </p:txBody>
      </p:sp>
      <p:sp>
        <p:nvSpPr>
          <p:cNvPr id="132" name="object 132"/>
          <p:cNvSpPr/>
          <p:nvPr/>
        </p:nvSpPr>
        <p:spPr>
          <a:xfrm>
            <a:off x="8463089" y="3328391"/>
            <a:ext cx="1138555" cy="539750"/>
          </a:xfrm>
          <a:custGeom>
            <a:avLst/>
            <a:gdLst/>
            <a:ahLst/>
            <a:cxnLst/>
            <a:rect l="l" t="t" r="r" b="b"/>
            <a:pathLst>
              <a:path w="1138554" h="539750">
                <a:moveTo>
                  <a:pt x="0" y="539634"/>
                </a:moveTo>
                <a:lnTo>
                  <a:pt x="1138110" y="539634"/>
                </a:lnTo>
                <a:lnTo>
                  <a:pt x="1138110" y="0"/>
                </a:lnTo>
                <a:lnTo>
                  <a:pt x="0" y="0"/>
                </a:lnTo>
                <a:lnTo>
                  <a:pt x="0" y="539634"/>
                </a:lnTo>
                <a:close/>
              </a:path>
            </a:pathLst>
          </a:custGeom>
          <a:solidFill>
            <a:srgbClr val="FFFFFF"/>
          </a:solidFill>
        </p:spPr>
        <p:txBody>
          <a:bodyPr wrap="square" lIns="0" tIns="0" rIns="0" bIns="0" rtlCol="0"/>
          <a:lstStyle/>
          <a:p>
            <a:endParaRPr/>
          </a:p>
        </p:txBody>
      </p:sp>
      <p:sp>
        <p:nvSpPr>
          <p:cNvPr id="133" name="object 133"/>
          <p:cNvSpPr txBox="1"/>
          <p:nvPr/>
        </p:nvSpPr>
        <p:spPr>
          <a:xfrm>
            <a:off x="8550114" y="3384270"/>
            <a:ext cx="974090" cy="440055"/>
          </a:xfrm>
          <a:prstGeom prst="rect">
            <a:avLst/>
          </a:prstGeom>
        </p:spPr>
        <p:txBody>
          <a:bodyPr vert="horz" wrap="square" lIns="0" tIns="0" rIns="0" bIns="0" rtlCol="0">
            <a:spAutoFit/>
          </a:bodyPr>
          <a:lstStyle/>
          <a:p>
            <a:pPr marL="283845" marR="5080" indent="-271780">
              <a:lnSpc>
                <a:spcPts val="1700"/>
              </a:lnSpc>
            </a:pPr>
            <a:r>
              <a:rPr sz="1600" b="1" dirty="0">
                <a:solidFill>
                  <a:srgbClr val="FF0000"/>
                </a:solidFill>
                <a:latin typeface="Arial"/>
                <a:cs typeface="Arial"/>
              </a:rPr>
              <a:t>competes  with</a:t>
            </a:r>
            <a:endParaRPr sz="1600">
              <a:latin typeface="Arial"/>
              <a:cs typeface="Arial"/>
            </a:endParaRPr>
          </a:p>
        </p:txBody>
      </p:sp>
      <p:sp>
        <p:nvSpPr>
          <p:cNvPr id="134" name="object 134"/>
          <p:cNvSpPr txBox="1"/>
          <p:nvPr/>
        </p:nvSpPr>
        <p:spPr>
          <a:xfrm>
            <a:off x="8820906" y="4369269"/>
            <a:ext cx="676910" cy="254635"/>
          </a:xfrm>
          <a:prstGeom prst="rect">
            <a:avLst/>
          </a:prstGeom>
        </p:spPr>
        <p:txBody>
          <a:bodyPr vert="horz" wrap="square" lIns="0" tIns="0" rIns="0" bIns="0" rtlCol="0">
            <a:spAutoFit/>
          </a:bodyPr>
          <a:lstStyle/>
          <a:p>
            <a:pPr marL="12700">
              <a:lnSpc>
                <a:spcPct val="100000"/>
              </a:lnSpc>
            </a:pPr>
            <a:r>
              <a:rPr sz="1600" b="1" spc="-120" dirty="0">
                <a:latin typeface="Arial"/>
                <a:cs typeface="Arial"/>
              </a:rPr>
              <a:t>T</a:t>
            </a:r>
            <a:r>
              <a:rPr sz="1600" b="1" dirty="0">
                <a:latin typeface="Arial"/>
                <a:cs typeface="Arial"/>
              </a:rPr>
              <a:t>oyota</a:t>
            </a:r>
            <a:endParaRPr sz="1600">
              <a:latin typeface="Arial"/>
              <a:cs typeface="Arial"/>
            </a:endParaRPr>
          </a:p>
        </p:txBody>
      </p:sp>
      <p:sp>
        <p:nvSpPr>
          <p:cNvPr id="135" name="object 135"/>
          <p:cNvSpPr/>
          <p:nvPr/>
        </p:nvSpPr>
        <p:spPr>
          <a:xfrm>
            <a:off x="5466130" y="5632649"/>
            <a:ext cx="1224280" cy="256540"/>
          </a:xfrm>
          <a:custGeom>
            <a:avLst/>
            <a:gdLst/>
            <a:ahLst/>
            <a:cxnLst/>
            <a:rect l="l" t="t" r="r" b="b"/>
            <a:pathLst>
              <a:path w="1224279" h="256539">
                <a:moveTo>
                  <a:pt x="0" y="256480"/>
                </a:moveTo>
                <a:lnTo>
                  <a:pt x="1224135" y="256480"/>
                </a:lnTo>
                <a:lnTo>
                  <a:pt x="1224135" y="0"/>
                </a:lnTo>
                <a:lnTo>
                  <a:pt x="0" y="0"/>
                </a:lnTo>
                <a:lnTo>
                  <a:pt x="0" y="256480"/>
                </a:lnTo>
                <a:close/>
              </a:path>
            </a:pathLst>
          </a:custGeom>
          <a:solidFill>
            <a:srgbClr val="FFFFFF"/>
          </a:solidFill>
        </p:spPr>
        <p:txBody>
          <a:bodyPr wrap="square" lIns="0" tIns="0" rIns="0" bIns="0" rtlCol="0"/>
          <a:lstStyle/>
          <a:p>
            <a:endParaRPr/>
          </a:p>
        </p:txBody>
      </p:sp>
      <p:sp>
        <p:nvSpPr>
          <p:cNvPr id="136" name="object 136"/>
          <p:cNvSpPr txBox="1"/>
          <p:nvPr/>
        </p:nvSpPr>
        <p:spPr>
          <a:xfrm>
            <a:off x="5689643" y="5597080"/>
            <a:ext cx="78232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plays</a:t>
            </a:r>
            <a:r>
              <a:rPr sz="1600" b="1" spc="-105" dirty="0">
                <a:solidFill>
                  <a:srgbClr val="FF0000"/>
                </a:solidFill>
                <a:latin typeface="Arial"/>
                <a:cs typeface="Arial"/>
              </a:rPr>
              <a:t> </a:t>
            </a:r>
            <a:r>
              <a:rPr sz="1600" b="1" dirty="0">
                <a:solidFill>
                  <a:srgbClr val="FF0000"/>
                </a:solidFill>
                <a:latin typeface="Arial"/>
                <a:cs typeface="Arial"/>
              </a:rPr>
              <a:t>in</a:t>
            </a:r>
            <a:endParaRPr sz="1600">
              <a:latin typeface="Arial"/>
              <a:cs typeface="Arial"/>
            </a:endParaRPr>
          </a:p>
        </p:txBody>
      </p:sp>
      <p:sp>
        <p:nvSpPr>
          <p:cNvPr id="137" name="object 137"/>
          <p:cNvSpPr/>
          <p:nvPr/>
        </p:nvSpPr>
        <p:spPr>
          <a:xfrm>
            <a:off x="6687591" y="4542900"/>
            <a:ext cx="931025" cy="872836"/>
          </a:xfrm>
          <a:prstGeom prst="rect">
            <a:avLst/>
          </a:prstGeom>
          <a:blipFill>
            <a:blip r:embed="rId26" cstate="print"/>
            <a:stretch>
              <a:fillRect/>
            </a:stretch>
          </a:blipFill>
        </p:spPr>
        <p:txBody>
          <a:bodyPr wrap="square" lIns="0" tIns="0" rIns="0" bIns="0" rtlCol="0"/>
          <a:lstStyle/>
          <a:p>
            <a:endParaRPr/>
          </a:p>
        </p:txBody>
      </p:sp>
      <p:sp>
        <p:nvSpPr>
          <p:cNvPr id="138" name="object 138"/>
          <p:cNvSpPr/>
          <p:nvPr/>
        </p:nvSpPr>
        <p:spPr>
          <a:xfrm>
            <a:off x="6852809" y="4576533"/>
            <a:ext cx="709930" cy="655320"/>
          </a:xfrm>
          <a:custGeom>
            <a:avLst/>
            <a:gdLst/>
            <a:ahLst/>
            <a:cxnLst/>
            <a:rect l="l" t="t" r="r" b="b"/>
            <a:pathLst>
              <a:path w="709929" h="655320">
                <a:moveTo>
                  <a:pt x="709938" y="0"/>
                </a:moveTo>
                <a:lnTo>
                  <a:pt x="0" y="654983"/>
                </a:lnTo>
              </a:path>
            </a:pathLst>
          </a:custGeom>
          <a:ln w="25399">
            <a:solidFill>
              <a:srgbClr val="FF2600"/>
            </a:solidFill>
          </a:ln>
        </p:spPr>
        <p:txBody>
          <a:bodyPr wrap="square" lIns="0" tIns="0" rIns="0" bIns="0" rtlCol="0"/>
          <a:lstStyle/>
          <a:p>
            <a:endParaRPr/>
          </a:p>
        </p:txBody>
      </p:sp>
      <p:sp>
        <p:nvSpPr>
          <p:cNvPr id="139" name="object 139"/>
          <p:cNvSpPr/>
          <p:nvPr/>
        </p:nvSpPr>
        <p:spPr>
          <a:xfrm>
            <a:off x="6834289" y="5132971"/>
            <a:ext cx="118745" cy="116205"/>
          </a:xfrm>
          <a:custGeom>
            <a:avLst/>
            <a:gdLst/>
            <a:ahLst/>
            <a:cxnLst/>
            <a:rect l="l" t="t" r="r" b="b"/>
            <a:pathLst>
              <a:path w="118745" h="116204">
                <a:moveTo>
                  <a:pt x="41401" y="0"/>
                </a:moveTo>
                <a:lnTo>
                  <a:pt x="34302" y="3771"/>
                </a:lnTo>
                <a:lnTo>
                  <a:pt x="0" y="115633"/>
                </a:lnTo>
                <a:lnTo>
                  <a:pt x="114261" y="90436"/>
                </a:lnTo>
                <a:lnTo>
                  <a:pt x="118579" y="83654"/>
                </a:lnTo>
                <a:lnTo>
                  <a:pt x="118092" y="81445"/>
                </a:lnTo>
                <a:lnTo>
                  <a:pt x="37045" y="81445"/>
                </a:lnTo>
                <a:lnTo>
                  <a:pt x="58585" y="11214"/>
                </a:lnTo>
                <a:lnTo>
                  <a:pt x="54813" y="4114"/>
                </a:lnTo>
                <a:lnTo>
                  <a:pt x="41401" y="0"/>
                </a:lnTo>
                <a:close/>
              </a:path>
              <a:path w="118745" h="116204">
                <a:moveTo>
                  <a:pt x="108788" y="65633"/>
                </a:moveTo>
                <a:lnTo>
                  <a:pt x="37045" y="81445"/>
                </a:lnTo>
                <a:lnTo>
                  <a:pt x="118092" y="81445"/>
                </a:lnTo>
                <a:lnTo>
                  <a:pt x="115557" y="69951"/>
                </a:lnTo>
                <a:lnTo>
                  <a:pt x="108788" y="65633"/>
                </a:lnTo>
                <a:close/>
              </a:path>
            </a:pathLst>
          </a:custGeom>
          <a:solidFill>
            <a:srgbClr val="FF2600"/>
          </a:solidFill>
        </p:spPr>
        <p:txBody>
          <a:bodyPr wrap="square" lIns="0" tIns="0" rIns="0" bIns="0" rtlCol="0"/>
          <a:lstStyle/>
          <a:p>
            <a:endParaRPr/>
          </a:p>
        </p:txBody>
      </p:sp>
      <p:sp>
        <p:nvSpPr>
          <p:cNvPr id="140" name="object 140"/>
          <p:cNvSpPr/>
          <p:nvPr/>
        </p:nvSpPr>
        <p:spPr>
          <a:xfrm>
            <a:off x="6762280" y="4768548"/>
            <a:ext cx="864235" cy="236220"/>
          </a:xfrm>
          <a:custGeom>
            <a:avLst/>
            <a:gdLst/>
            <a:ahLst/>
            <a:cxnLst/>
            <a:rect l="l" t="t" r="r" b="b"/>
            <a:pathLst>
              <a:path w="864234" h="236220">
                <a:moveTo>
                  <a:pt x="0" y="235962"/>
                </a:moveTo>
                <a:lnTo>
                  <a:pt x="864096" y="235962"/>
                </a:lnTo>
                <a:lnTo>
                  <a:pt x="864096" y="0"/>
                </a:lnTo>
                <a:lnTo>
                  <a:pt x="0" y="0"/>
                </a:lnTo>
                <a:lnTo>
                  <a:pt x="0" y="235962"/>
                </a:lnTo>
                <a:close/>
              </a:path>
            </a:pathLst>
          </a:custGeom>
          <a:solidFill>
            <a:srgbClr val="FFFFFF"/>
          </a:solidFill>
        </p:spPr>
        <p:txBody>
          <a:bodyPr wrap="square" lIns="0" tIns="0" rIns="0" bIns="0" rtlCol="0"/>
          <a:lstStyle/>
          <a:p>
            <a:endParaRPr/>
          </a:p>
        </p:txBody>
      </p:sp>
      <p:sp>
        <p:nvSpPr>
          <p:cNvPr id="141" name="object 141"/>
          <p:cNvSpPr txBox="1"/>
          <p:nvPr/>
        </p:nvSpPr>
        <p:spPr>
          <a:xfrm>
            <a:off x="6862847" y="4712677"/>
            <a:ext cx="66929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league</a:t>
            </a:r>
            <a:endParaRPr sz="1600">
              <a:latin typeface="Arial"/>
              <a:cs typeface="Arial"/>
            </a:endParaRPr>
          </a:p>
        </p:txBody>
      </p:sp>
      <p:sp>
        <p:nvSpPr>
          <p:cNvPr id="142" name="object 142"/>
          <p:cNvSpPr/>
          <p:nvPr/>
        </p:nvSpPr>
        <p:spPr>
          <a:xfrm>
            <a:off x="8632761" y="4742408"/>
            <a:ext cx="490451" cy="1633448"/>
          </a:xfrm>
          <a:prstGeom prst="rect">
            <a:avLst/>
          </a:prstGeom>
          <a:blipFill>
            <a:blip r:embed="rId27" cstate="print"/>
            <a:stretch>
              <a:fillRect/>
            </a:stretch>
          </a:blipFill>
        </p:spPr>
        <p:txBody>
          <a:bodyPr wrap="square" lIns="0" tIns="0" rIns="0" bIns="0" rtlCol="0"/>
          <a:lstStyle/>
          <a:p>
            <a:endParaRPr/>
          </a:p>
        </p:txBody>
      </p:sp>
      <p:sp>
        <p:nvSpPr>
          <p:cNvPr id="143" name="object 143"/>
          <p:cNvSpPr/>
          <p:nvPr/>
        </p:nvSpPr>
        <p:spPr>
          <a:xfrm>
            <a:off x="8783441" y="4768557"/>
            <a:ext cx="283210" cy="1416050"/>
          </a:xfrm>
          <a:custGeom>
            <a:avLst/>
            <a:gdLst/>
            <a:ahLst/>
            <a:cxnLst/>
            <a:rect l="l" t="t" r="r" b="b"/>
            <a:pathLst>
              <a:path w="283209" h="1416050">
                <a:moveTo>
                  <a:pt x="283088" y="0"/>
                </a:moveTo>
                <a:lnTo>
                  <a:pt x="0" y="1415449"/>
                </a:lnTo>
              </a:path>
            </a:pathLst>
          </a:custGeom>
          <a:ln w="25399">
            <a:solidFill>
              <a:srgbClr val="FF2600"/>
            </a:solidFill>
          </a:ln>
        </p:spPr>
        <p:txBody>
          <a:bodyPr wrap="square" lIns="0" tIns="0" rIns="0" bIns="0" rtlCol="0"/>
          <a:lstStyle/>
          <a:p>
            <a:endParaRPr/>
          </a:p>
        </p:txBody>
      </p:sp>
      <p:sp>
        <p:nvSpPr>
          <p:cNvPr id="144" name="object 144"/>
          <p:cNvSpPr/>
          <p:nvPr/>
        </p:nvSpPr>
        <p:spPr>
          <a:xfrm>
            <a:off x="8740508" y="6086271"/>
            <a:ext cx="116205" cy="122555"/>
          </a:xfrm>
          <a:custGeom>
            <a:avLst/>
            <a:gdLst/>
            <a:ahLst/>
            <a:cxnLst/>
            <a:rect l="l" t="t" r="r" b="b"/>
            <a:pathLst>
              <a:path w="116204" h="122554">
                <a:moveTo>
                  <a:pt x="16802" y="0"/>
                </a:moveTo>
                <a:lnTo>
                  <a:pt x="3543" y="4546"/>
                </a:lnTo>
                <a:lnTo>
                  <a:pt x="0" y="11772"/>
                </a:lnTo>
                <a:lnTo>
                  <a:pt x="37998" y="122440"/>
                </a:lnTo>
                <a:lnTo>
                  <a:pt x="81826" y="73012"/>
                </a:lnTo>
                <a:lnTo>
                  <a:pt x="47878" y="73012"/>
                </a:lnTo>
                <a:lnTo>
                  <a:pt x="24028" y="3530"/>
                </a:lnTo>
                <a:lnTo>
                  <a:pt x="16802" y="0"/>
                </a:lnTo>
                <a:close/>
              </a:path>
              <a:path w="116204" h="122554">
                <a:moveTo>
                  <a:pt x="104648" y="17564"/>
                </a:moveTo>
                <a:lnTo>
                  <a:pt x="96621" y="18046"/>
                </a:lnTo>
                <a:lnTo>
                  <a:pt x="47878" y="73012"/>
                </a:lnTo>
                <a:lnTo>
                  <a:pt x="81826" y="73012"/>
                </a:lnTo>
                <a:lnTo>
                  <a:pt x="115620" y="34899"/>
                </a:lnTo>
                <a:lnTo>
                  <a:pt x="115138" y="26873"/>
                </a:lnTo>
                <a:lnTo>
                  <a:pt x="104648" y="17564"/>
                </a:lnTo>
                <a:close/>
              </a:path>
            </a:pathLst>
          </a:custGeom>
          <a:solidFill>
            <a:srgbClr val="FF2600"/>
          </a:solidFill>
        </p:spPr>
        <p:txBody>
          <a:bodyPr wrap="square" lIns="0" tIns="0" rIns="0" bIns="0" rtlCol="0"/>
          <a:lstStyle/>
          <a:p>
            <a:endParaRPr/>
          </a:p>
        </p:txBody>
      </p:sp>
      <p:sp>
        <p:nvSpPr>
          <p:cNvPr id="145" name="object 145"/>
          <p:cNvSpPr/>
          <p:nvPr/>
        </p:nvSpPr>
        <p:spPr>
          <a:xfrm>
            <a:off x="9006840" y="4742411"/>
            <a:ext cx="423948" cy="1920239"/>
          </a:xfrm>
          <a:prstGeom prst="rect">
            <a:avLst/>
          </a:prstGeom>
          <a:blipFill>
            <a:blip r:embed="rId28" cstate="print"/>
            <a:stretch>
              <a:fillRect/>
            </a:stretch>
          </a:blipFill>
        </p:spPr>
        <p:txBody>
          <a:bodyPr wrap="square" lIns="0" tIns="0" rIns="0" bIns="0" rtlCol="0"/>
          <a:lstStyle/>
          <a:p>
            <a:endParaRPr/>
          </a:p>
        </p:txBody>
      </p:sp>
      <p:sp>
        <p:nvSpPr>
          <p:cNvPr id="146" name="object 146"/>
          <p:cNvSpPr/>
          <p:nvPr/>
        </p:nvSpPr>
        <p:spPr>
          <a:xfrm>
            <a:off x="9066530" y="4768557"/>
            <a:ext cx="213360" cy="1703070"/>
          </a:xfrm>
          <a:custGeom>
            <a:avLst/>
            <a:gdLst/>
            <a:ahLst/>
            <a:cxnLst/>
            <a:rect l="l" t="t" r="r" b="b"/>
            <a:pathLst>
              <a:path w="213359" h="1703070">
                <a:moveTo>
                  <a:pt x="0" y="0"/>
                </a:moveTo>
                <a:lnTo>
                  <a:pt x="212774" y="1702978"/>
                </a:lnTo>
              </a:path>
            </a:pathLst>
          </a:custGeom>
          <a:ln w="25399">
            <a:solidFill>
              <a:srgbClr val="FF2600"/>
            </a:solidFill>
          </a:ln>
        </p:spPr>
        <p:txBody>
          <a:bodyPr wrap="square" lIns="0" tIns="0" rIns="0" bIns="0" rtlCol="0"/>
          <a:lstStyle/>
          <a:p>
            <a:endParaRPr/>
          </a:p>
        </p:txBody>
      </p:sp>
      <p:sp>
        <p:nvSpPr>
          <p:cNvPr id="147" name="object 147"/>
          <p:cNvSpPr/>
          <p:nvPr/>
        </p:nvSpPr>
        <p:spPr>
          <a:xfrm>
            <a:off x="9211411" y="6375971"/>
            <a:ext cx="117475" cy="120650"/>
          </a:xfrm>
          <a:custGeom>
            <a:avLst/>
            <a:gdLst/>
            <a:ahLst/>
            <a:cxnLst/>
            <a:rect l="l" t="t" r="r" b="b"/>
            <a:pathLst>
              <a:path w="117475" h="120650">
                <a:moveTo>
                  <a:pt x="12204" y="11112"/>
                </a:moveTo>
                <a:lnTo>
                  <a:pt x="1066" y="19621"/>
                </a:lnTo>
                <a:lnTo>
                  <a:pt x="0" y="27597"/>
                </a:lnTo>
                <a:lnTo>
                  <a:pt x="71018" y="120573"/>
                </a:lnTo>
                <a:lnTo>
                  <a:pt x="92393" y="70548"/>
                </a:lnTo>
                <a:lnTo>
                  <a:pt x="64770" y="70548"/>
                </a:lnTo>
                <a:lnTo>
                  <a:pt x="20180" y="12179"/>
                </a:lnTo>
                <a:lnTo>
                  <a:pt x="12204" y="11112"/>
                </a:lnTo>
                <a:close/>
              </a:path>
              <a:path w="117475" h="120650">
                <a:moveTo>
                  <a:pt x="101104" y="0"/>
                </a:moveTo>
                <a:lnTo>
                  <a:pt x="93637" y="2997"/>
                </a:lnTo>
                <a:lnTo>
                  <a:pt x="64770" y="70548"/>
                </a:lnTo>
                <a:lnTo>
                  <a:pt x="92393" y="70548"/>
                </a:lnTo>
                <a:lnTo>
                  <a:pt x="116992" y="12979"/>
                </a:lnTo>
                <a:lnTo>
                  <a:pt x="113995" y="5511"/>
                </a:lnTo>
                <a:lnTo>
                  <a:pt x="101104" y="0"/>
                </a:lnTo>
                <a:close/>
              </a:path>
            </a:pathLst>
          </a:custGeom>
          <a:solidFill>
            <a:srgbClr val="FF2600"/>
          </a:solidFill>
        </p:spPr>
        <p:txBody>
          <a:bodyPr wrap="square" lIns="0" tIns="0" rIns="0" bIns="0" rtlCol="0"/>
          <a:lstStyle/>
          <a:p>
            <a:endParaRPr/>
          </a:p>
        </p:txBody>
      </p:sp>
      <p:sp>
        <p:nvSpPr>
          <p:cNvPr id="148" name="object 148"/>
          <p:cNvSpPr txBox="1"/>
          <p:nvPr/>
        </p:nvSpPr>
        <p:spPr>
          <a:xfrm>
            <a:off x="8370547" y="6254432"/>
            <a:ext cx="1127760" cy="638810"/>
          </a:xfrm>
          <a:prstGeom prst="rect">
            <a:avLst/>
          </a:prstGeom>
        </p:spPr>
        <p:txBody>
          <a:bodyPr vert="horz" wrap="square" lIns="0" tIns="0" rIns="0" bIns="0" rtlCol="0">
            <a:spAutoFit/>
          </a:bodyPr>
          <a:lstStyle/>
          <a:p>
            <a:pPr marL="12700">
              <a:lnSpc>
                <a:spcPct val="100000"/>
              </a:lnSpc>
            </a:pPr>
            <a:r>
              <a:rPr sz="1600" b="1" dirty="0">
                <a:latin typeface="Arial"/>
                <a:cs typeface="Arial"/>
              </a:rPr>
              <a:t>Prius</a:t>
            </a:r>
            <a:endParaRPr sz="1600">
              <a:latin typeface="Arial"/>
              <a:cs typeface="Arial"/>
            </a:endParaRPr>
          </a:p>
          <a:p>
            <a:pPr marL="391795">
              <a:lnSpc>
                <a:spcPct val="100000"/>
              </a:lnSpc>
              <a:spcBef>
                <a:spcPts val="1100"/>
              </a:spcBef>
            </a:pPr>
            <a:r>
              <a:rPr sz="1600" b="1" dirty="0">
                <a:latin typeface="Arial"/>
                <a:cs typeface="Arial"/>
              </a:rPr>
              <a:t>Corrola</a:t>
            </a:r>
            <a:endParaRPr sz="1600">
              <a:latin typeface="Arial"/>
              <a:cs typeface="Arial"/>
            </a:endParaRPr>
          </a:p>
        </p:txBody>
      </p:sp>
      <p:sp>
        <p:nvSpPr>
          <p:cNvPr id="149" name="object 149"/>
          <p:cNvSpPr/>
          <p:nvPr/>
        </p:nvSpPr>
        <p:spPr>
          <a:xfrm>
            <a:off x="8453958" y="5344621"/>
            <a:ext cx="1147445" cy="236220"/>
          </a:xfrm>
          <a:custGeom>
            <a:avLst/>
            <a:gdLst/>
            <a:ahLst/>
            <a:cxnLst/>
            <a:rect l="l" t="t" r="r" b="b"/>
            <a:pathLst>
              <a:path w="1147445" h="236220">
                <a:moveTo>
                  <a:pt x="0" y="235962"/>
                </a:moveTo>
                <a:lnTo>
                  <a:pt x="1147241" y="235962"/>
                </a:lnTo>
                <a:lnTo>
                  <a:pt x="1147241" y="0"/>
                </a:lnTo>
                <a:lnTo>
                  <a:pt x="0" y="0"/>
                </a:lnTo>
                <a:lnTo>
                  <a:pt x="0" y="235962"/>
                </a:lnTo>
                <a:close/>
              </a:path>
            </a:pathLst>
          </a:custGeom>
          <a:solidFill>
            <a:srgbClr val="FFFFFF"/>
          </a:solidFill>
        </p:spPr>
        <p:txBody>
          <a:bodyPr wrap="square" lIns="0" tIns="0" rIns="0" bIns="0" rtlCol="0"/>
          <a:lstStyle/>
          <a:p>
            <a:endParaRPr/>
          </a:p>
        </p:txBody>
      </p:sp>
      <p:sp>
        <p:nvSpPr>
          <p:cNvPr id="150" name="object 150"/>
          <p:cNvSpPr txBox="1"/>
          <p:nvPr/>
        </p:nvSpPr>
        <p:spPr>
          <a:xfrm>
            <a:off x="8658607" y="5288737"/>
            <a:ext cx="74866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created</a:t>
            </a:r>
            <a:endParaRPr sz="1600">
              <a:latin typeface="Arial"/>
              <a:cs typeface="Arial"/>
            </a:endParaRPr>
          </a:p>
        </p:txBody>
      </p:sp>
      <p:sp>
        <p:nvSpPr>
          <p:cNvPr id="151" name="object 151"/>
          <p:cNvSpPr txBox="1"/>
          <p:nvPr/>
        </p:nvSpPr>
        <p:spPr>
          <a:xfrm>
            <a:off x="7246804" y="5390337"/>
            <a:ext cx="476884"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Hino</a:t>
            </a:r>
            <a:endParaRPr sz="1600">
              <a:latin typeface="Arial"/>
              <a:cs typeface="Arial"/>
            </a:endParaRPr>
          </a:p>
        </p:txBody>
      </p:sp>
      <p:sp>
        <p:nvSpPr>
          <p:cNvPr id="152" name="object 152"/>
          <p:cNvSpPr/>
          <p:nvPr/>
        </p:nvSpPr>
        <p:spPr>
          <a:xfrm>
            <a:off x="7481455" y="4538750"/>
            <a:ext cx="1421472" cy="1068185"/>
          </a:xfrm>
          <a:prstGeom prst="rect">
            <a:avLst/>
          </a:prstGeom>
          <a:blipFill>
            <a:blip r:embed="rId29" cstate="print"/>
            <a:stretch>
              <a:fillRect/>
            </a:stretch>
          </a:blipFill>
        </p:spPr>
        <p:txBody>
          <a:bodyPr wrap="square" lIns="0" tIns="0" rIns="0" bIns="0" rtlCol="0"/>
          <a:lstStyle/>
          <a:p>
            <a:endParaRPr/>
          </a:p>
        </p:txBody>
      </p:sp>
      <p:sp>
        <p:nvSpPr>
          <p:cNvPr id="153" name="object 153"/>
          <p:cNvSpPr/>
          <p:nvPr/>
        </p:nvSpPr>
        <p:spPr>
          <a:xfrm>
            <a:off x="7646976" y="4576533"/>
            <a:ext cx="1203960" cy="849630"/>
          </a:xfrm>
          <a:custGeom>
            <a:avLst/>
            <a:gdLst/>
            <a:ahLst/>
            <a:cxnLst/>
            <a:rect l="l" t="t" r="r" b="b"/>
            <a:pathLst>
              <a:path w="1203959" h="849629">
                <a:moveTo>
                  <a:pt x="1203539" y="0"/>
                </a:moveTo>
                <a:lnTo>
                  <a:pt x="0" y="849560"/>
                </a:lnTo>
              </a:path>
            </a:pathLst>
          </a:custGeom>
          <a:ln w="25399">
            <a:solidFill>
              <a:srgbClr val="FF2600"/>
            </a:solidFill>
          </a:ln>
        </p:spPr>
        <p:txBody>
          <a:bodyPr wrap="square" lIns="0" tIns="0" rIns="0" bIns="0" rtlCol="0"/>
          <a:lstStyle/>
          <a:p>
            <a:endParaRPr/>
          </a:p>
        </p:txBody>
      </p:sp>
      <p:sp>
        <p:nvSpPr>
          <p:cNvPr id="154" name="object 154"/>
          <p:cNvSpPr/>
          <p:nvPr/>
        </p:nvSpPr>
        <p:spPr>
          <a:xfrm>
            <a:off x="7626375" y="5331371"/>
            <a:ext cx="121920" cy="109855"/>
          </a:xfrm>
          <a:custGeom>
            <a:avLst/>
            <a:gdLst/>
            <a:ahLst/>
            <a:cxnLst/>
            <a:rect l="l" t="t" r="r" b="b"/>
            <a:pathLst>
              <a:path w="121920" h="109854">
                <a:moveTo>
                  <a:pt x="56095" y="0"/>
                </a:moveTo>
                <a:lnTo>
                  <a:pt x="48564" y="2806"/>
                </a:lnTo>
                <a:lnTo>
                  <a:pt x="0" y="109258"/>
                </a:lnTo>
                <a:lnTo>
                  <a:pt x="116560" y="99136"/>
                </a:lnTo>
                <a:lnTo>
                  <a:pt x="121742" y="92976"/>
                </a:lnTo>
                <a:lnTo>
                  <a:pt x="120626" y="80187"/>
                </a:lnTo>
                <a:lnTo>
                  <a:pt x="41186" y="80187"/>
                </a:lnTo>
                <a:lnTo>
                  <a:pt x="71678" y="13347"/>
                </a:lnTo>
                <a:lnTo>
                  <a:pt x="68859" y="5816"/>
                </a:lnTo>
                <a:lnTo>
                  <a:pt x="56095" y="0"/>
                </a:lnTo>
                <a:close/>
              </a:path>
              <a:path w="121920" h="109854">
                <a:moveTo>
                  <a:pt x="114363" y="73825"/>
                </a:moveTo>
                <a:lnTo>
                  <a:pt x="41186" y="80187"/>
                </a:lnTo>
                <a:lnTo>
                  <a:pt x="120626" y="80187"/>
                </a:lnTo>
                <a:lnTo>
                  <a:pt x="120523" y="79006"/>
                </a:lnTo>
                <a:lnTo>
                  <a:pt x="114363" y="73825"/>
                </a:lnTo>
                <a:close/>
              </a:path>
            </a:pathLst>
          </a:custGeom>
          <a:solidFill>
            <a:srgbClr val="FF2600"/>
          </a:solidFill>
        </p:spPr>
        <p:txBody>
          <a:bodyPr wrap="square" lIns="0" tIns="0" rIns="0" bIns="0" rtlCol="0"/>
          <a:lstStyle/>
          <a:p>
            <a:endParaRPr/>
          </a:p>
        </p:txBody>
      </p:sp>
      <p:sp>
        <p:nvSpPr>
          <p:cNvPr id="155" name="object 155"/>
          <p:cNvSpPr/>
          <p:nvPr/>
        </p:nvSpPr>
        <p:spPr>
          <a:xfrm>
            <a:off x="7548689" y="4960573"/>
            <a:ext cx="1158240" cy="236220"/>
          </a:xfrm>
          <a:custGeom>
            <a:avLst/>
            <a:gdLst/>
            <a:ahLst/>
            <a:cxnLst/>
            <a:rect l="l" t="t" r="r" b="b"/>
            <a:pathLst>
              <a:path w="1158240" h="236220">
                <a:moveTo>
                  <a:pt x="0" y="235962"/>
                </a:moveTo>
                <a:lnTo>
                  <a:pt x="1157806" y="235962"/>
                </a:lnTo>
                <a:lnTo>
                  <a:pt x="1157806" y="0"/>
                </a:lnTo>
                <a:lnTo>
                  <a:pt x="0" y="0"/>
                </a:lnTo>
                <a:lnTo>
                  <a:pt x="0" y="235962"/>
                </a:lnTo>
                <a:close/>
              </a:path>
            </a:pathLst>
          </a:custGeom>
          <a:solidFill>
            <a:srgbClr val="FFFFFF"/>
          </a:solidFill>
        </p:spPr>
        <p:txBody>
          <a:bodyPr wrap="square" lIns="0" tIns="0" rIns="0" bIns="0" rtlCol="0"/>
          <a:lstStyle/>
          <a:p>
            <a:endParaRPr/>
          </a:p>
        </p:txBody>
      </p:sp>
      <p:sp>
        <p:nvSpPr>
          <p:cNvPr id="156" name="object 156"/>
          <p:cNvSpPr txBox="1"/>
          <p:nvPr/>
        </p:nvSpPr>
        <p:spPr>
          <a:xfrm>
            <a:off x="7694501" y="4904688"/>
            <a:ext cx="87249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acquired</a:t>
            </a:r>
            <a:endParaRPr sz="1600">
              <a:latin typeface="Arial"/>
              <a:cs typeface="Arial"/>
            </a:endParaRPr>
          </a:p>
        </p:txBody>
      </p:sp>
      <p:sp>
        <p:nvSpPr>
          <p:cNvPr id="157" name="object 157"/>
          <p:cNvSpPr/>
          <p:nvPr/>
        </p:nvSpPr>
        <p:spPr>
          <a:xfrm>
            <a:off x="7481455" y="4746574"/>
            <a:ext cx="1575257" cy="1724888"/>
          </a:xfrm>
          <a:prstGeom prst="rect">
            <a:avLst/>
          </a:prstGeom>
          <a:blipFill>
            <a:blip r:embed="rId30" cstate="print"/>
            <a:stretch>
              <a:fillRect/>
            </a:stretch>
          </a:blipFill>
        </p:spPr>
        <p:txBody>
          <a:bodyPr wrap="square" lIns="0" tIns="0" rIns="0" bIns="0" rtlCol="0"/>
          <a:lstStyle/>
          <a:p>
            <a:endParaRPr/>
          </a:p>
        </p:txBody>
      </p:sp>
      <p:sp>
        <p:nvSpPr>
          <p:cNvPr id="158" name="object 158"/>
          <p:cNvSpPr/>
          <p:nvPr/>
        </p:nvSpPr>
        <p:spPr>
          <a:xfrm>
            <a:off x="7643266" y="4779733"/>
            <a:ext cx="1360170" cy="1506855"/>
          </a:xfrm>
          <a:custGeom>
            <a:avLst/>
            <a:gdLst/>
            <a:ahLst/>
            <a:cxnLst/>
            <a:rect l="l" t="t" r="r" b="b"/>
            <a:pathLst>
              <a:path w="1360170" h="1506854">
                <a:moveTo>
                  <a:pt x="1359649" y="0"/>
                </a:moveTo>
                <a:lnTo>
                  <a:pt x="0" y="1506278"/>
                </a:lnTo>
              </a:path>
            </a:pathLst>
          </a:custGeom>
          <a:ln w="25399">
            <a:solidFill>
              <a:srgbClr val="FF2600"/>
            </a:solidFill>
          </a:ln>
        </p:spPr>
        <p:txBody>
          <a:bodyPr wrap="square" lIns="0" tIns="0" rIns="0" bIns="0" rtlCol="0"/>
          <a:lstStyle/>
          <a:p>
            <a:endParaRPr/>
          </a:p>
        </p:txBody>
      </p:sp>
      <p:sp>
        <p:nvSpPr>
          <p:cNvPr id="159" name="object 159"/>
          <p:cNvSpPr/>
          <p:nvPr/>
        </p:nvSpPr>
        <p:spPr>
          <a:xfrm>
            <a:off x="7626375" y="6185789"/>
            <a:ext cx="115570" cy="119380"/>
          </a:xfrm>
          <a:custGeom>
            <a:avLst/>
            <a:gdLst/>
            <a:ahLst/>
            <a:cxnLst/>
            <a:rect l="l" t="t" r="r" b="b"/>
            <a:pathLst>
              <a:path w="115570" h="119379">
                <a:moveTo>
                  <a:pt x="30683" y="0"/>
                </a:moveTo>
                <a:lnTo>
                  <a:pt x="23952" y="4406"/>
                </a:lnTo>
                <a:lnTo>
                  <a:pt x="0" y="118935"/>
                </a:lnTo>
                <a:lnTo>
                  <a:pt x="111480" y="83413"/>
                </a:lnTo>
                <a:lnTo>
                  <a:pt x="112465" y="81508"/>
                </a:lnTo>
                <a:lnTo>
                  <a:pt x="33782" y="81508"/>
                </a:lnTo>
                <a:lnTo>
                  <a:pt x="48818" y="9613"/>
                </a:lnTo>
                <a:lnTo>
                  <a:pt x="44411" y="2882"/>
                </a:lnTo>
                <a:lnTo>
                  <a:pt x="30683" y="0"/>
                </a:lnTo>
                <a:close/>
              </a:path>
              <a:path w="115570" h="119379">
                <a:moveTo>
                  <a:pt x="103771" y="59207"/>
                </a:moveTo>
                <a:lnTo>
                  <a:pt x="33782" y="81508"/>
                </a:lnTo>
                <a:lnTo>
                  <a:pt x="112465" y="81508"/>
                </a:lnTo>
                <a:lnTo>
                  <a:pt x="115176" y="76263"/>
                </a:lnTo>
                <a:lnTo>
                  <a:pt x="110909" y="62903"/>
                </a:lnTo>
                <a:lnTo>
                  <a:pt x="103771" y="59207"/>
                </a:lnTo>
                <a:close/>
              </a:path>
            </a:pathLst>
          </a:custGeom>
          <a:solidFill>
            <a:srgbClr val="FF2600"/>
          </a:solidFill>
        </p:spPr>
        <p:txBody>
          <a:bodyPr wrap="square" lIns="0" tIns="0" rIns="0" bIns="0" rtlCol="0"/>
          <a:lstStyle/>
          <a:p>
            <a:endParaRPr/>
          </a:p>
        </p:txBody>
      </p:sp>
      <p:sp>
        <p:nvSpPr>
          <p:cNvPr id="160" name="object 160"/>
          <p:cNvSpPr txBox="1"/>
          <p:nvPr/>
        </p:nvSpPr>
        <p:spPr>
          <a:xfrm>
            <a:off x="6942671" y="6350444"/>
            <a:ext cx="1109345"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automobile</a:t>
            </a:r>
            <a:endParaRPr sz="1600">
              <a:latin typeface="Arial"/>
              <a:cs typeface="Arial"/>
            </a:endParaRPr>
          </a:p>
        </p:txBody>
      </p:sp>
      <p:sp>
        <p:nvSpPr>
          <p:cNvPr id="161" name="object 161"/>
          <p:cNvSpPr/>
          <p:nvPr/>
        </p:nvSpPr>
        <p:spPr>
          <a:xfrm>
            <a:off x="7472489" y="5679907"/>
            <a:ext cx="1234440" cy="449580"/>
          </a:xfrm>
          <a:custGeom>
            <a:avLst/>
            <a:gdLst/>
            <a:ahLst/>
            <a:cxnLst/>
            <a:rect l="l" t="t" r="r" b="b"/>
            <a:pathLst>
              <a:path w="1234440" h="449579">
                <a:moveTo>
                  <a:pt x="0" y="449353"/>
                </a:moveTo>
                <a:lnTo>
                  <a:pt x="1234006" y="449353"/>
                </a:lnTo>
                <a:lnTo>
                  <a:pt x="1234006" y="0"/>
                </a:lnTo>
                <a:lnTo>
                  <a:pt x="0" y="0"/>
                </a:lnTo>
                <a:lnTo>
                  <a:pt x="0" y="449353"/>
                </a:lnTo>
                <a:close/>
              </a:path>
            </a:pathLst>
          </a:custGeom>
          <a:solidFill>
            <a:srgbClr val="FFFFFF"/>
          </a:solidFill>
        </p:spPr>
        <p:txBody>
          <a:bodyPr wrap="square" lIns="0" tIns="0" rIns="0" bIns="0" rtlCol="0"/>
          <a:lstStyle/>
          <a:p>
            <a:endParaRPr/>
          </a:p>
        </p:txBody>
      </p:sp>
      <p:sp>
        <p:nvSpPr>
          <p:cNvPr id="162" name="object 162"/>
          <p:cNvSpPr txBox="1"/>
          <p:nvPr/>
        </p:nvSpPr>
        <p:spPr>
          <a:xfrm>
            <a:off x="7605601" y="5743430"/>
            <a:ext cx="974090" cy="340995"/>
          </a:xfrm>
          <a:prstGeom prst="rect">
            <a:avLst/>
          </a:prstGeom>
        </p:spPr>
        <p:txBody>
          <a:bodyPr vert="horz" wrap="square" lIns="0" tIns="0" rIns="0" bIns="0" rtlCol="0">
            <a:spAutoFit/>
          </a:bodyPr>
          <a:lstStyle/>
          <a:p>
            <a:pPr marL="181610" marR="5080" indent="-169545">
              <a:lnSpc>
                <a:spcPct val="67700"/>
              </a:lnSpc>
            </a:pPr>
            <a:r>
              <a:rPr sz="1600" b="1" spc="-5" dirty="0">
                <a:solidFill>
                  <a:srgbClr val="FF0000"/>
                </a:solidFill>
                <a:latin typeface="Arial"/>
                <a:cs typeface="Arial"/>
              </a:rPr>
              <a:t>economic  </a:t>
            </a:r>
            <a:r>
              <a:rPr sz="1600" b="1" dirty="0">
                <a:solidFill>
                  <a:srgbClr val="FF0000"/>
                </a:solidFill>
                <a:latin typeface="Arial"/>
                <a:cs typeface="Arial"/>
              </a:rPr>
              <a:t>sector</a:t>
            </a:r>
            <a:endParaRPr sz="1600">
              <a:latin typeface="Arial"/>
              <a:cs typeface="Arial"/>
            </a:endParaRPr>
          </a:p>
        </p:txBody>
      </p:sp>
      <p:sp>
        <p:nvSpPr>
          <p:cNvPr id="163" name="object 163"/>
          <p:cNvSpPr/>
          <p:nvPr/>
        </p:nvSpPr>
        <p:spPr>
          <a:xfrm>
            <a:off x="1213657" y="3491346"/>
            <a:ext cx="1068185" cy="3171304"/>
          </a:xfrm>
          <a:prstGeom prst="rect">
            <a:avLst/>
          </a:prstGeom>
          <a:blipFill>
            <a:blip r:embed="rId31" cstate="print"/>
            <a:stretch>
              <a:fillRect/>
            </a:stretch>
          </a:blipFill>
        </p:spPr>
        <p:txBody>
          <a:bodyPr wrap="square" lIns="0" tIns="0" rIns="0" bIns="0" rtlCol="0"/>
          <a:lstStyle/>
          <a:p>
            <a:endParaRPr/>
          </a:p>
        </p:txBody>
      </p:sp>
      <p:sp>
        <p:nvSpPr>
          <p:cNvPr id="164" name="object 164"/>
          <p:cNvSpPr/>
          <p:nvPr/>
        </p:nvSpPr>
        <p:spPr>
          <a:xfrm>
            <a:off x="1368708" y="3520414"/>
            <a:ext cx="857250" cy="2952750"/>
          </a:xfrm>
          <a:custGeom>
            <a:avLst/>
            <a:gdLst/>
            <a:ahLst/>
            <a:cxnLst/>
            <a:rect l="l" t="t" r="r" b="b"/>
            <a:pathLst>
              <a:path w="857250" h="2952750">
                <a:moveTo>
                  <a:pt x="857068" y="0"/>
                </a:moveTo>
                <a:lnTo>
                  <a:pt x="0" y="2952127"/>
                </a:lnTo>
              </a:path>
            </a:pathLst>
          </a:custGeom>
          <a:ln w="25399">
            <a:solidFill>
              <a:srgbClr val="FF2600"/>
            </a:solidFill>
          </a:ln>
        </p:spPr>
        <p:txBody>
          <a:bodyPr wrap="square" lIns="0" tIns="0" rIns="0" bIns="0" rtlCol="0"/>
          <a:lstStyle/>
          <a:p>
            <a:endParaRPr/>
          </a:p>
        </p:txBody>
      </p:sp>
      <p:sp>
        <p:nvSpPr>
          <p:cNvPr id="165" name="object 165"/>
          <p:cNvSpPr/>
          <p:nvPr/>
        </p:nvSpPr>
        <p:spPr>
          <a:xfrm>
            <a:off x="1333246" y="6372936"/>
            <a:ext cx="113664" cy="123825"/>
          </a:xfrm>
          <a:custGeom>
            <a:avLst/>
            <a:gdLst/>
            <a:ahLst/>
            <a:cxnLst/>
            <a:rect l="l" t="t" r="r" b="b"/>
            <a:pathLst>
              <a:path w="113665" h="123825">
                <a:moveTo>
                  <a:pt x="17741" y="0"/>
                </a:moveTo>
                <a:lnTo>
                  <a:pt x="4127" y="3416"/>
                </a:lnTo>
                <a:lnTo>
                  <a:pt x="0" y="10312"/>
                </a:lnTo>
                <a:lnTo>
                  <a:pt x="28435" y="123812"/>
                </a:lnTo>
                <a:lnTo>
                  <a:pt x="79356" y="75399"/>
                </a:lnTo>
                <a:lnTo>
                  <a:pt x="42494" y="75399"/>
                </a:lnTo>
                <a:lnTo>
                  <a:pt x="24637" y="4140"/>
                </a:lnTo>
                <a:lnTo>
                  <a:pt x="17741" y="0"/>
                </a:lnTo>
                <a:close/>
              </a:path>
              <a:path w="113665" h="123825">
                <a:moveTo>
                  <a:pt x="95732" y="24777"/>
                </a:moveTo>
                <a:lnTo>
                  <a:pt x="42494" y="75399"/>
                </a:lnTo>
                <a:lnTo>
                  <a:pt x="79356" y="75399"/>
                </a:lnTo>
                <a:lnTo>
                  <a:pt x="113233" y="43192"/>
                </a:lnTo>
                <a:lnTo>
                  <a:pt x="113436" y="35153"/>
                </a:lnTo>
                <a:lnTo>
                  <a:pt x="103771" y="24980"/>
                </a:lnTo>
                <a:lnTo>
                  <a:pt x="95732" y="24777"/>
                </a:lnTo>
                <a:close/>
              </a:path>
            </a:pathLst>
          </a:custGeom>
          <a:solidFill>
            <a:srgbClr val="FF2600"/>
          </a:solidFill>
        </p:spPr>
        <p:txBody>
          <a:bodyPr wrap="square" lIns="0" tIns="0" rIns="0" bIns="0" rtlCol="0"/>
          <a:lstStyle/>
          <a:p>
            <a:endParaRPr/>
          </a:p>
        </p:txBody>
      </p:sp>
      <p:sp>
        <p:nvSpPr>
          <p:cNvPr id="166" name="object 166"/>
          <p:cNvSpPr/>
          <p:nvPr/>
        </p:nvSpPr>
        <p:spPr>
          <a:xfrm>
            <a:off x="995488" y="5056588"/>
            <a:ext cx="1086485" cy="584835"/>
          </a:xfrm>
          <a:custGeom>
            <a:avLst/>
            <a:gdLst/>
            <a:ahLst/>
            <a:cxnLst/>
            <a:rect l="l" t="t" r="r" b="b"/>
            <a:pathLst>
              <a:path w="1086485" h="584835">
                <a:moveTo>
                  <a:pt x="0" y="584776"/>
                </a:moveTo>
                <a:lnTo>
                  <a:pt x="1086271" y="584776"/>
                </a:lnTo>
                <a:lnTo>
                  <a:pt x="1086271" y="0"/>
                </a:lnTo>
                <a:lnTo>
                  <a:pt x="0" y="0"/>
                </a:lnTo>
                <a:lnTo>
                  <a:pt x="0" y="584776"/>
                </a:lnTo>
                <a:close/>
              </a:path>
            </a:pathLst>
          </a:custGeom>
          <a:solidFill>
            <a:srgbClr val="FFFFFF"/>
          </a:solidFill>
        </p:spPr>
        <p:txBody>
          <a:bodyPr wrap="square" lIns="0" tIns="0" rIns="0" bIns="0" rtlCol="0"/>
          <a:lstStyle/>
          <a:p>
            <a:endParaRPr/>
          </a:p>
        </p:txBody>
      </p:sp>
      <p:sp>
        <p:nvSpPr>
          <p:cNvPr id="167" name="object 167"/>
          <p:cNvSpPr txBox="1"/>
          <p:nvPr/>
        </p:nvSpPr>
        <p:spPr>
          <a:xfrm>
            <a:off x="1353976" y="5102300"/>
            <a:ext cx="375920"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city</a:t>
            </a:r>
            <a:endParaRPr sz="1600">
              <a:latin typeface="Arial"/>
              <a:cs typeface="Arial"/>
            </a:endParaRPr>
          </a:p>
        </p:txBody>
      </p:sp>
      <p:sp>
        <p:nvSpPr>
          <p:cNvPr id="168" name="object 168"/>
          <p:cNvSpPr txBox="1"/>
          <p:nvPr/>
        </p:nvSpPr>
        <p:spPr>
          <a:xfrm>
            <a:off x="1139515" y="5343600"/>
            <a:ext cx="804545" cy="254635"/>
          </a:xfrm>
          <a:prstGeom prst="rect">
            <a:avLst/>
          </a:prstGeom>
        </p:spPr>
        <p:txBody>
          <a:bodyPr vert="horz" wrap="square" lIns="0" tIns="0" rIns="0" bIns="0" rtlCol="0">
            <a:spAutoFit/>
          </a:bodyPr>
          <a:lstStyle/>
          <a:p>
            <a:pPr marL="12700">
              <a:lnSpc>
                <a:spcPct val="100000"/>
              </a:lnSpc>
            </a:pPr>
            <a:r>
              <a:rPr sz="1600" b="1" dirty="0">
                <a:solidFill>
                  <a:srgbClr val="FF0000"/>
                </a:solidFill>
                <a:latin typeface="Arial"/>
                <a:cs typeface="Arial"/>
              </a:rPr>
              <a:t>stadium</a:t>
            </a:r>
            <a:endParaRPr sz="1600">
              <a:latin typeface="Arial"/>
              <a:cs typeface="Arial"/>
            </a:endParaRPr>
          </a:p>
        </p:txBody>
      </p:sp>
      <p:sp>
        <p:nvSpPr>
          <p:cNvPr id="169" name="object 169"/>
          <p:cNvSpPr txBox="1">
            <a:spLocks noGrp="1"/>
          </p:cNvSpPr>
          <p:nvPr>
            <p:ph type="title"/>
          </p:nvPr>
        </p:nvSpPr>
        <p:spPr>
          <a:xfrm>
            <a:off x="535940" y="540867"/>
            <a:ext cx="5396865" cy="548640"/>
          </a:xfrm>
          <a:prstGeom prst="rect">
            <a:avLst/>
          </a:prstGeom>
        </p:spPr>
        <p:txBody>
          <a:bodyPr vert="horz" wrap="square" lIns="0" tIns="0" rIns="0" bIns="0" rtlCol="0">
            <a:spAutoFit/>
          </a:bodyPr>
          <a:lstStyle/>
          <a:p>
            <a:pPr marL="12700">
              <a:lnSpc>
                <a:spcPct val="100000"/>
              </a:lnSpc>
            </a:pPr>
            <a:r>
              <a:rPr sz="3600" dirty="0">
                <a:solidFill>
                  <a:srgbClr val="000090"/>
                </a:solidFill>
              </a:rPr>
              <a:t>NELL knowledge</a:t>
            </a:r>
            <a:r>
              <a:rPr sz="3600" spc="-200" dirty="0">
                <a:solidFill>
                  <a:srgbClr val="000090"/>
                </a:solidFill>
              </a:rPr>
              <a:t> </a:t>
            </a:r>
            <a:r>
              <a:rPr sz="3600" spc="-5" dirty="0">
                <a:solidFill>
                  <a:srgbClr val="000090"/>
                </a:solidFill>
              </a:rPr>
              <a:t>fragment</a:t>
            </a:r>
            <a:endParaRPr sz="3600"/>
          </a:p>
        </p:txBody>
      </p:sp>
      <p:sp>
        <p:nvSpPr>
          <p:cNvPr id="180" name="Footer Placeholder 179"/>
          <p:cNvSpPr>
            <a:spLocks noGrp="1"/>
          </p:cNvSpPr>
          <p:nvPr>
            <p:ph type="ftr" sz="quarter" idx="11"/>
          </p:nvPr>
        </p:nvSpPr>
        <p:spPr/>
        <p:txBody>
          <a:bodyPr/>
          <a:lstStyle/>
          <a:p>
            <a:r>
              <a:rPr lang="en-US" smtClean="0"/>
              <a:t>University at Buffalo</a:t>
            </a:r>
            <a:endParaRPr lang="en-US"/>
          </a:p>
        </p:txBody>
      </p:sp>
      <p:sp>
        <p:nvSpPr>
          <p:cNvPr id="170" name="object 170"/>
          <p:cNvSpPr txBox="1"/>
          <p:nvPr/>
        </p:nvSpPr>
        <p:spPr>
          <a:xfrm>
            <a:off x="8697079" y="1264920"/>
            <a:ext cx="86106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climbing</a:t>
            </a:r>
            <a:endParaRPr sz="1600">
              <a:latin typeface="Arial"/>
              <a:cs typeface="Arial"/>
            </a:endParaRPr>
          </a:p>
        </p:txBody>
      </p:sp>
      <p:sp>
        <p:nvSpPr>
          <p:cNvPr id="171" name="object 171"/>
          <p:cNvSpPr txBox="1"/>
          <p:nvPr/>
        </p:nvSpPr>
        <p:spPr>
          <a:xfrm>
            <a:off x="8671778" y="731519"/>
            <a:ext cx="759460" cy="254635"/>
          </a:xfrm>
          <a:prstGeom prst="rect">
            <a:avLst/>
          </a:prstGeom>
        </p:spPr>
        <p:txBody>
          <a:bodyPr vert="horz" wrap="square" lIns="0" tIns="0" rIns="0" bIns="0" rtlCol="0">
            <a:spAutoFit/>
          </a:bodyPr>
          <a:lstStyle/>
          <a:p>
            <a:pPr marL="12700">
              <a:lnSpc>
                <a:spcPct val="100000"/>
              </a:lnSpc>
            </a:pPr>
            <a:r>
              <a:rPr sz="1600" b="1" dirty="0">
                <a:latin typeface="Arial"/>
                <a:cs typeface="Arial"/>
              </a:rPr>
              <a:t>football</a:t>
            </a:r>
            <a:endParaRPr sz="1600">
              <a:latin typeface="Arial"/>
              <a:cs typeface="Arial"/>
            </a:endParaRPr>
          </a:p>
        </p:txBody>
      </p:sp>
      <p:sp>
        <p:nvSpPr>
          <p:cNvPr id="172" name="object 172"/>
          <p:cNvSpPr/>
          <p:nvPr/>
        </p:nvSpPr>
        <p:spPr>
          <a:xfrm>
            <a:off x="6712521" y="951809"/>
            <a:ext cx="1870367" cy="660862"/>
          </a:xfrm>
          <a:prstGeom prst="rect">
            <a:avLst/>
          </a:prstGeom>
          <a:blipFill>
            <a:blip r:embed="rId32" cstate="print"/>
            <a:stretch>
              <a:fillRect/>
            </a:stretch>
          </a:blipFill>
        </p:spPr>
        <p:txBody>
          <a:bodyPr wrap="square" lIns="0" tIns="0" rIns="0" bIns="0" rtlCol="0"/>
          <a:lstStyle/>
          <a:p>
            <a:endParaRPr/>
          </a:p>
        </p:txBody>
      </p:sp>
      <p:sp>
        <p:nvSpPr>
          <p:cNvPr id="173" name="object 173"/>
          <p:cNvSpPr/>
          <p:nvPr/>
        </p:nvSpPr>
        <p:spPr>
          <a:xfrm>
            <a:off x="6882320" y="990600"/>
            <a:ext cx="1652270" cy="450850"/>
          </a:xfrm>
          <a:custGeom>
            <a:avLst/>
            <a:gdLst/>
            <a:ahLst/>
            <a:cxnLst/>
            <a:rect l="l" t="t" r="r" b="b"/>
            <a:pathLst>
              <a:path w="1652270" h="450850">
                <a:moveTo>
                  <a:pt x="1652078" y="0"/>
                </a:moveTo>
                <a:lnTo>
                  <a:pt x="0" y="450567"/>
                </a:lnTo>
              </a:path>
            </a:pathLst>
          </a:custGeom>
          <a:ln w="25399">
            <a:solidFill>
              <a:srgbClr val="FF2600"/>
            </a:solidFill>
          </a:ln>
        </p:spPr>
        <p:txBody>
          <a:bodyPr wrap="square" lIns="0" tIns="0" rIns="0" bIns="0" rtlCol="0"/>
          <a:lstStyle/>
          <a:p>
            <a:endParaRPr/>
          </a:p>
        </p:txBody>
      </p:sp>
      <p:sp>
        <p:nvSpPr>
          <p:cNvPr id="174" name="object 174"/>
          <p:cNvSpPr/>
          <p:nvPr/>
        </p:nvSpPr>
        <p:spPr>
          <a:xfrm>
            <a:off x="6858000" y="1364259"/>
            <a:ext cx="123825" cy="114300"/>
          </a:xfrm>
          <a:custGeom>
            <a:avLst/>
            <a:gdLst/>
            <a:ahLst/>
            <a:cxnLst/>
            <a:rect l="l" t="t" r="r" b="b"/>
            <a:pathLst>
              <a:path w="123825" h="114300">
                <a:moveTo>
                  <a:pt x="90030" y="0"/>
                </a:moveTo>
                <a:lnTo>
                  <a:pt x="81991" y="76"/>
                </a:lnTo>
                <a:lnTo>
                  <a:pt x="0" y="83540"/>
                </a:lnTo>
                <a:lnTo>
                  <a:pt x="113017" y="113830"/>
                </a:lnTo>
                <a:lnTo>
                  <a:pt x="119976" y="109804"/>
                </a:lnTo>
                <a:lnTo>
                  <a:pt x="123609" y="96253"/>
                </a:lnTo>
                <a:lnTo>
                  <a:pt x="119583" y="89293"/>
                </a:lnTo>
                <a:lnTo>
                  <a:pt x="48628" y="70281"/>
                </a:lnTo>
                <a:lnTo>
                  <a:pt x="100114" y="17868"/>
                </a:lnTo>
                <a:lnTo>
                  <a:pt x="100037" y="9829"/>
                </a:lnTo>
                <a:lnTo>
                  <a:pt x="90030" y="0"/>
                </a:lnTo>
                <a:close/>
              </a:path>
            </a:pathLst>
          </a:custGeom>
          <a:solidFill>
            <a:srgbClr val="FF2600"/>
          </a:solidFill>
        </p:spPr>
        <p:txBody>
          <a:bodyPr wrap="square" lIns="0" tIns="0" rIns="0" bIns="0" rtlCol="0"/>
          <a:lstStyle/>
          <a:p>
            <a:endParaRPr/>
          </a:p>
        </p:txBody>
      </p:sp>
      <p:sp>
        <p:nvSpPr>
          <p:cNvPr id="175" name="object 175"/>
          <p:cNvSpPr/>
          <p:nvPr/>
        </p:nvSpPr>
        <p:spPr>
          <a:xfrm>
            <a:off x="6787336" y="1334192"/>
            <a:ext cx="1870367" cy="374072"/>
          </a:xfrm>
          <a:prstGeom prst="rect">
            <a:avLst/>
          </a:prstGeom>
          <a:blipFill>
            <a:blip r:embed="rId33" cstate="print"/>
            <a:stretch>
              <a:fillRect/>
            </a:stretch>
          </a:blipFill>
        </p:spPr>
        <p:txBody>
          <a:bodyPr wrap="square" lIns="0" tIns="0" rIns="0" bIns="0" rtlCol="0"/>
          <a:lstStyle/>
          <a:p>
            <a:endParaRPr/>
          </a:p>
        </p:txBody>
      </p:sp>
      <p:sp>
        <p:nvSpPr>
          <p:cNvPr id="176" name="object 176"/>
          <p:cNvSpPr/>
          <p:nvPr/>
        </p:nvSpPr>
        <p:spPr>
          <a:xfrm>
            <a:off x="6959281" y="1371600"/>
            <a:ext cx="1651635" cy="167005"/>
          </a:xfrm>
          <a:custGeom>
            <a:avLst/>
            <a:gdLst/>
            <a:ahLst/>
            <a:cxnLst/>
            <a:rect l="l" t="t" r="r" b="b"/>
            <a:pathLst>
              <a:path w="1651634" h="167005">
                <a:moveTo>
                  <a:pt x="1651318" y="0"/>
                </a:moveTo>
                <a:lnTo>
                  <a:pt x="0" y="166744"/>
                </a:lnTo>
              </a:path>
            </a:pathLst>
          </a:custGeom>
          <a:ln w="25399">
            <a:solidFill>
              <a:srgbClr val="FF2600"/>
            </a:solidFill>
          </a:ln>
        </p:spPr>
        <p:txBody>
          <a:bodyPr wrap="square" lIns="0" tIns="0" rIns="0" bIns="0" rtlCol="0"/>
          <a:lstStyle/>
          <a:p>
            <a:endParaRPr/>
          </a:p>
        </p:txBody>
      </p:sp>
      <p:sp>
        <p:nvSpPr>
          <p:cNvPr id="177" name="object 177"/>
          <p:cNvSpPr/>
          <p:nvPr/>
        </p:nvSpPr>
        <p:spPr>
          <a:xfrm>
            <a:off x="6934200" y="1472069"/>
            <a:ext cx="120014" cy="117475"/>
          </a:xfrm>
          <a:custGeom>
            <a:avLst/>
            <a:gdLst/>
            <a:ahLst/>
            <a:cxnLst/>
            <a:rect l="l" t="t" r="r" b="b"/>
            <a:pathLst>
              <a:path w="120015" h="117475">
                <a:moveTo>
                  <a:pt x="94627" y="0"/>
                </a:moveTo>
                <a:lnTo>
                  <a:pt x="0" y="68808"/>
                </a:lnTo>
                <a:lnTo>
                  <a:pt x="106476" y="117309"/>
                </a:lnTo>
                <a:lnTo>
                  <a:pt x="114007" y="114490"/>
                </a:lnTo>
                <a:lnTo>
                  <a:pt x="119824" y="101726"/>
                </a:lnTo>
                <a:lnTo>
                  <a:pt x="117005" y="94195"/>
                </a:lnTo>
                <a:lnTo>
                  <a:pt x="50152" y="63741"/>
                </a:lnTo>
                <a:lnTo>
                  <a:pt x="109562" y="20548"/>
                </a:lnTo>
                <a:lnTo>
                  <a:pt x="110820" y="12598"/>
                </a:lnTo>
                <a:lnTo>
                  <a:pt x="102577" y="1257"/>
                </a:lnTo>
                <a:lnTo>
                  <a:pt x="94627" y="0"/>
                </a:lnTo>
                <a:close/>
              </a:path>
            </a:pathLst>
          </a:custGeom>
          <a:solidFill>
            <a:srgbClr val="FF2600"/>
          </a:solidFill>
        </p:spPr>
        <p:txBody>
          <a:bodyPr wrap="square" lIns="0" tIns="0" rIns="0" bIns="0" rtlCol="0"/>
          <a:lstStyle/>
          <a:p>
            <a:endParaRPr/>
          </a:p>
        </p:txBody>
      </p:sp>
      <p:sp>
        <p:nvSpPr>
          <p:cNvPr id="178" name="object 178"/>
          <p:cNvSpPr/>
          <p:nvPr/>
        </p:nvSpPr>
        <p:spPr>
          <a:xfrm>
            <a:off x="7086600" y="1066797"/>
            <a:ext cx="1263015" cy="449580"/>
          </a:xfrm>
          <a:custGeom>
            <a:avLst/>
            <a:gdLst/>
            <a:ahLst/>
            <a:cxnLst/>
            <a:rect l="l" t="t" r="r" b="b"/>
            <a:pathLst>
              <a:path w="1263015" h="449580">
                <a:moveTo>
                  <a:pt x="0" y="449353"/>
                </a:moveTo>
                <a:lnTo>
                  <a:pt x="1262607" y="449353"/>
                </a:lnTo>
                <a:lnTo>
                  <a:pt x="1262607" y="0"/>
                </a:lnTo>
                <a:lnTo>
                  <a:pt x="0" y="0"/>
                </a:lnTo>
                <a:lnTo>
                  <a:pt x="0" y="449353"/>
                </a:lnTo>
                <a:close/>
              </a:path>
            </a:pathLst>
          </a:custGeom>
          <a:solidFill>
            <a:srgbClr val="FFFFFF"/>
          </a:solidFill>
        </p:spPr>
        <p:txBody>
          <a:bodyPr wrap="square" lIns="0" tIns="0" rIns="0" bIns="0" rtlCol="0"/>
          <a:lstStyle/>
          <a:p>
            <a:endParaRPr/>
          </a:p>
        </p:txBody>
      </p:sp>
      <p:sp>
        <p:nvSpPr>
          <p:cNvPr id="179" name="object 179"/>
          <p:cNvSpPr txBox="1"/>
          <p:nvPr/>
        </p:nvSpPr>
        <p:spPr>
          <a:xfrm>
            <a:off x="7194609" y="1130320"/>
            <a:ext cx="1052830" cy="340995"/>
          </a:xfrm>
          <a:prstGeom prst="rect">
            <a:avLst/>
          </a:prstGeom>
        </p:spPr>
        <p:txBody>
          <a:bodyPr vert="horz" wrap="square" lIns="0" tIns="0" rIns="0" bIns="0" rtlCol="0">
            <a:spAutoFit/>
          </a:bodyPr>
          <a:lstStyle/>
          <a:p>
            <a:pPr marL="12700" marR="5080" indent="281940">
              <a:lnSpc>
                <a:spcPct val="67700"/>
              </a:lnSpc>
            </a:pPr>
            <a:r>
              <a:rPr sz="1600" b="1" dirty="0">
                <a:solidFill>
                  <a:srgbClr val="FF0000"/>
                </a:solidFill>
                <a:latin typeface="Arial"/>
                <a:cs typeface="Arial"/>
              </a:rPr>
              <a:t>uses  equipment</a:t>
            </a:r>
            <a:endParaRPr sz="16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51484">
              <a:lnSpc>
                <a:spcPct val="100000"/>
              </a:lnSpc>
            </a:pPr>
            <a:r>
              <a:rPr sz="3600" dirty="0">
                <a:solidFill>
                  <a:srgbClr val="000090"/>
                </a:solidFill>
              </a:rPr>
              <a:t>NELL</a:t>
            </a:r>
            <a:r>
              <a:rPr sz="3600" spc="-80" dirty="0">
                <a:solidFill>
                  <a:srgbClr val="000090"/>
                </a:solidFill>
              </a:rPr>
              <a:t> </a:t>
            </a:r>
            <a:r>
              <a:rPr sz="3600" spc="-5" dirty="0">
                <a:solidFill>
                  <a:srgbClr val="000090"/>
                </a:solidFill>
              </a:rPr>
              <a:t>Today</a:t>
            </a:r>
            <a:endParaRPr sz="3600"/>
          </a:p>
        </p:txBody>
      </p:sp>
      <p:sp>
        <p:nvSpPr>
          <p:cNvPr id="9" name="Footer Placeholder 8"/>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764540" y="1417320"/>
            <a:ext cx="6184900" cy="784860"/>
          </a:xfrm>
          <a:prstGeom prst="rect">
            <a:avLst/>
          </a:prstGeom>
        </p:spPr>
        <p:txBody>
          <a:bodyPr vert="horz" wrap="square" lIns="0" tIns="0" rIns="0" bIns="0" rtlCol="0">
            <a:spAutoFit/>
          </a:bodyPr>
          <a:lstStyle/>
          <a:p>
            <a:pPr marL="355600" indent="-342900">
              <a:lnSpc>
                <a:spcPct val="100000"/>
              </a:lnSpc>
              <a:buClr>
                <a:srgbClr val="000000"/>
              </a:buClr>
              <a:buChar char="•"/>
              <a:tabLst>
                <a:tab pos="354965" algn="l"/>
                <a:tab pos="355600" algn="l"/>
              </a:tabLst>
            </a:pPr>
            <a:r>
              <a:rPr sz="2800" u="heavy" dirty="0">
                <a:solidFill>
                  <a:srgbClr val="009999"/>
                </a:solidFill>
                <a:latin typeface="Arial"/>
                <a:cs typeface="Arial"/>
                <a:hlinkClick r:id="rId2"/>
              </a:rPr>
              <a:t>http://rtw.ml.cmu.edu </a:t>
            </a:r>
            <a:r>
              <a:rPr sz="2000" spc="-980" dirty="0">
                <a:latin typeface="Wingdings"/>
                <a:cs typeface="Wingdings"/>
              </a:rPr>
              <a:t></a:t>
            </a:r>
            <a:r>
              <a:rPr sz="2000" spc="30" dirty="0">
                <a:latin typeface="Times New Roman"/>
                <a:cs typeface="Times New Roman"/>
              </a:rPr>
              <a:t> </a:t>
            </a:r>
            <a:r>
              <a:rPr sz="2000" dirty="0">
                <a:latin typeface="Arial"/>
                <a:cs typeface="Arial"/>
              </a:rPr>
              <a:t>follow NELL</a:t>
            </a:r>
            <a:r>
              <a:rPr sz="2000" spc="-80" dirty="0">
                <a:latin typeface="Arial"/>
                <a:cs typeface="Arial"/>
              </a:rPr>
              <a:t> </a:t>
            </a:r>
            <a:r>
              <a:rPr sz="2000" dirty="0">
                <a:latin typeface="Arial"/>
                <a:cs typeface="Arial"/>
              </a:rPr>
              <a:t>here</a:t>
            </a:r>
          </a:p>
          <a:p>
            <a:pPr marL="355600" indent="-342900">
              <a:lnSpc>
                <a:spcPct val="100000"/>
              </a:lnSpc>
              <a:spcBef>
                <a:spcPts val="420"/>
              </a:spcBef>
              <a:buChar char="•"/>
              <a:tabLst>
                <a:tab pos="354965" algn="l"/>
                <a:tab pos="355600" algn="l"/>
              </a:tabLst>
            </a:pPr>
            <a:r>
              <a:rPr sz="2000" dirty="0">
                <a:latin typeface="Arial"/>
                <a:cs typeface="Arial"/>
              </a:rPr>
              <a:t>eg. </a:t>
            </a:r>
            <a:r>
              <a:rPr sz="1800" spc="-5" dirty="0">
                <a:latin typeface="Arial"/>
                <a:cs typeface="Arial"/>
              </a:rPr>
              <a:t>“</a:t>
            </a:r>
            <a:r>
              <a:rPr sz="1800" u="sng" spc="-5" dirty="0">
                <a:solidFill>
                  <a:srgbClr val="009999"/>
                </a:solidFill>
                <a:latin typeface="Arial"/>
                <a:cs typeface="Arial"/>
              </a:rPr>
              <a:t>diabetes</a:t>
            </a:r>
            <a:r>
              <a:rPr sz="1800" spc="-5" dirty="0">
                <a:latin typeface="Arial"/>
                <a:cs typeface="Arial"/>
              </a:rPr>
              <a:t>”, “</a:t>
            </a:r>
            <a:r>
              <a:rPr sz="1800" u="sng" spc="-5" dirty="0">
                <a:solidFill>
                  <a:srgbClr val="009999"/>
                </a:solidFill>
                <a:latin typeface="Arial"/>
                <a:cs typeface="Arial"/>
              </a:rPr>
              <a:t>Avandia</a:t>
            </a:r>
            <a:r>
              <a:rPr sz="1800" spc="-5" dirty="0">
                <a:latin typeface="Arial"/>
                <a:cs typeface="Arial"/>
              </a:rPr>
              <a:t>”, </a:t>
            </a:r>
            <a:r>
              <a:rPr sz="1800" dirty="0">
                <a:latin typeface="MS PGothic"/>
                <a:cs typeface="MS PGothic"/>
              </a:rPr>
              <a:t>“</a:t>
            </a:r>
            <a:r>
              <a:rPr sz="1800" u="sng" dirty="0">
                <a:solidFill>
                  <a:srgbClr val="009999"/>
                </a:solidFill>
                <a:latin typeface="Arial"/>
                <a:cs typeface="Arial"/>
              </a:rPr>
              <a:t>tea</a:t>
            </a:r>
            <a:r>
              <a:rPr sz="1800" dirty="0">
                <a:latin typeface="MS PGothic"/>
                <a:cs typeface="MS PGothic"/>
              </a:rPr>
              <a:t>”</a:t>
            </a:r>
            <a:r>
              <a:rPr sz="1800" dirty="0">
                <a:latin typeface="Arial"/>
                <a:cs typeface="Arial"/>
              </a:rPr>
              <a:t>, </a:t>
            </a:r>
            <a:r>
              <a:rPr sz="1800" dirty="0">
                <a:latin typeface="MS PGothic"/>
                <a:cs typeface="MS PGothic"/>
              </a:rPr>
              <a:t>“</a:t>
            </a:r>
            <a:r>
              <a:rPr sz="1800" u="sng" dirty="0">
                <a:solidFill>
                  <a:srgbClr val="009999"/>
                </a:solidFill>
                <a:latin typeface="Arial"/>
                <a:cs typeface="Arial"/>
              </a:rPr>
              <a:t>IBM</a:t>
            </a:r>
            <a:r>
              <a:rPr sz="1800" dirty="0">
                <a:latin typeface="MS PGothic"/>
                <a:cs typeface="MS PGothic"/>
              </a:rPr>
              <a:t>”</a:t>
            </a:r>
            <a:r>
              <a:rPr sz="1800" dirty="0">
                <a:latin typeface="Arial"/>
                <a:cs typeface="Arial"/>
              </a:rPr>
              <a:t>, </a:t>
            </a:r>
            <a:r>
              <a:rPr sz="1800" dirty="0">
                <a:latin typeface="MS PGothic"/>
                <a:cs typeface="MS PGothic"/>
              </a:rPr>
              <a:t>“</a:t>
            </a:r>
            <a:r>
              <a:rPr sz="1800" u="sng" dirty="0">
                <a:solidFill>
                  <a:srgbClr val="009999"/>
                </a:solidFill>
                <a:latin typeface="Arial"/>
                <a:cs typeface="Arial"/>
              </a:rPr>
              <a:t>love</a:t>
            </a:r>
            <a:r>
              <a:rPr sz="1800" dirty="0">
                <a:latin typeface="MS PGothic"/>
                <a:cs typeface="MS PGothic"/>
              </a:rPr>
              <a:t>”</a:t>
            </a:r>
            <a:r>
              <a:rPr sz="1800" spc="-65" dirty="0">
                <a:latin typeface="MS PGothic"/>
                <a:cs typeface="MS PGothic"/>
              </a:rPr>
              <a:t> </a:t>
            </a:r>
            <a:r>
              <a:rPr sz="1800" spc="-5" dirty="0">
                <a:latin typeface="Arial"/>
                <a:cs typeface="Arial"/>
              </a:rPr>
              <a:t>“</a:t>
            </a:r>
            <a:r>
              <a:rPr sz="1800" u="sng" spc="-5" dirty="0">
                <a:solidFill>
                  <a:srgbClr val="009999"/>
                </a:solidFill>
                <a:latin typeface="Arial"/>
                <a:cs typeface="Arial"/>
              </a:rPr>
              <a:t>baseball</a:t>
            </a:r>
            <a:r>
              <a:rPr sz="1800" spc="-5" dirty="0">
                <a:latin typeface="Arial"/>
                <a:cs typeface="Arial"/>
              </a:rPr>
              <a:t>”</a:t>
            </a:r>
            <a:endParaRPr sz="1800" dirty="0">
              <a:latin typeface="Arial"/>
              <a:cs typeface="Arial"/>
            </a:endParaRPr>
          </a:p>
        </p:txBody>
      </p:sp>
      <p:sp>
        <p:nvSpPr>
          <p:cNvPr id="4" name="object 4"/>
          <p:cNvSpPr txBox="1"/>
          <p:nvPr/>
        </p:nvSpPr>
        <p:spPr>
          <a:xfrm>
            <a:off x="1107439" y="2204720"/>
            <a:ext cx="7648575" cy="285115"/>
          </a:xfrm>
          <a:prstGeom prst="rect">
            <a:avLst/>
          </a:prstGeom>
        </p:spPr>
        <p:txBody>
          <a:bodyPr vert="horz" wrap="square" lIns="0" tIns="0" rIns="0" bIns="0" rtlCol="0">
            <a:spAutoFit/>
          </a:bodyPr>
          <a:lstStyle/>
          <a:p>
            <a:pPr marL="12700">
              <a:lnSpc>
                <a:spcPct val="100000"/>
              </a:lnSpc>
              <a:tabLst>
                <a:tab pos="7406640" algn="l"/>
              </a:tabLst>
            </a:pPr>
            <a:r>
              <a:rPr sz="1800" dirty="0">
                <a:latin typeface="Arial"/>
                <a:cs typeface="Arial"/>
              </a:rPr>
              <a:t>“</a:t>
            </a:r>
            <a:r>
              <a:rPr sz="1800" u="sng" dirty="0">
                <a:solidFill>
                  <a:srgbClr val="009999"/>
                </a:solidFill>
                <a:latin typeface="Arial"/>
                <a:cs typeface="Arial"/>
              </a:rPr>
              <a:t>BacteriaCausesConditio</a:t>
            </a:r>
            <a:r>
              <a:rPr sz="1800" u="sng" spc="-5" dirty="0">
                <a:solidFill>
                  <a:srgbClr val="009999"/>
                </a:solidFill>
                <a:latin typeface="Arial"/>
                <a:cs typeface="Arial"/>
              </a:rPr>
              <a:t>n</a:t>
            </a:r>
            <a:r>
              <a:rPr sz="1800" dirty="0">
                <a:latin typeface="Arial"/>
                <a:cs typeface="Arial"/>
              </a:rPr>
              <a:t>” “</a:t>
            </a:r>
            <a:r>
              <a:rPr sz="1800" u="sng" dirty="0">
                <a:solidFill>
                  <a:srgbClr val="009999"/>
                </a:solidFill>
                <a:latin typeface="Arial"/>
                <a:cs typeface="Arial"/>
              </a:rPr>
              <a:t>kitchenIte</a:t>
            </a:r>
            <a:r>
              <a:rPr sz="1800" u="sng" spc="-5" dirty="0">
                <a:solidFill>
                  <a:srgbClr val="009999"/>
                </a:solidFill>
                <a:latin typeface="Arial"/>
                <a:cs typeface="Arial"/>
              </a:rPr>
              <a:t>m</a:t>
            </a:r>
            <a:r>
              <a:rPr sz="1800" dirty="0">
                <a:latin typeface="Arial"/>
                <a:cs typeface="Arial"/>
              </a:rPr>
              <a:t>” “</a:t>
            </a:r>
            <a:r>
              <a:rPr sz="1800" u="sng" dirty="0">
                <a:solidFill>
                  <a:srgbClr val="009999"/>
                </a:solidFill>
                <a:latin typeface="Arial"/>
                <a:cs typeface="Arial"/>
              </a:rPr>
              <a:t>ClothingGoesWithClothin</a:t>
            </a:r>
            <a:r>
              <a:rPr sz="1800" u="sng" spc="-5" dirty="0">
                <a:solidFill>
                  <a:srgbClr val="009999"/>
                </a:solidFill>
                <a:latin typeface="Arial"/>
                <a:cs typeface="Arial"/>
              </a:rPr>
              <a:t>g</a:t>
            </a:r>
            <a:r>
              <a:rPr sz="1800" dirty="0">
                <a:latin typeface="Arial"/>
                <a:cs typeface="Arial"/>
              </a:rPr>
              <a:t>”	…</a:t>
            </a:r>
            <a:endParaRPr sz="1800">
              <a:latin typeface="Arial"/>
              <a:cs typeface="Arial"/>
            </a:endParaRPr>
          </a:p>
        </p:txBody>
      </p:sp>
      <p:sp>
        <p:nvSpPr>
          <p:cNvPr id="5" name="object 5"/>
          <p:cNvSpPr/>
          <p:nvPr/>
        </p:nvSpPr>
        <p:spPr>
          <a:xfrm>
            <a:off x="457200" y="2734732"/>
            <a:ext cx="9144000" cy="4572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57200" y="2819400"/>
            <a:ext cx="9144000" cy="4343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57200" y="2561677"/>
            <a:ext cx="9144000" cy="4745240"/>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7851140" y="1569720"/>
            <a:ext cx="1599565" cy="254635"/>
          </a:xfrm>
          <a:prstGeom prst="rect">
            <a:avLst/>
          </a:prstGeom>
        </p:spPr>
        <p:txBody>
          <a:bodyPr vert="horz" wrap="square" lIns="0" tIns="0" rIns="0" bIns="0" rtlCol="0">
            <a:spAutoFit/>
          </a:bodyPr>
          <a:lstStyle/>
          <a:p>
            <a:pPr marL="12700">
              <a:lnSpc>
                <a:spcPct val="100000"/>
              </a:lnSpc>
            </a:pPr>
            <a:r>
              <a:rPr sz="1600" u="sng" dirty="0">
                <a:solidFill>
                  <a:srgbClr val="009999"/>
                </a:solidFill>
                <a:latin typeface="Arial"/>
                <a:cs typeface="Arial"/>
              </a:rPr>
              <a:t>NELL on</a:t>
            </a:r>
            <a:r>
              <a:rPr sz="1600" u="sng" spc="-160" dirty="0">
                <a:solidFill>
                  <a:srgbClr val="009999"/>
                </a:solidFill>
                <a:latin typeface="Arial"/>
                <a:cs typeface="Arial"/>
              </a:rPr>
              <a:t> </a:t>
            </a:r>
            <a:r>
              <a:rPr sz="1600" u="sng" dirty="0">
                <a:solidFill>
                  <a:srgbClr val="009999"/>
                </a:solidFill>
                <a:latin typeface="Arial"/>
                <a:cs typeface="Arial"/>
              </a:rPr>
              <a:t>demand</a:t>
            </a:r>
            <a:endParaRPr sz="16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3496627"/>
            <a:ext cx="4676140" cy="556895"/>
          </a:xfrm>
          <a:prstGeom prst="rect">
            <a:avLst/>
          </a:prstGeom>
        </p:spPr>
        <p:txBody>
          <a:bodyPr vert="horz" wrap="square" lIns="0" tIns="0" rIns="0" bIns="0" rtlCol="0">
            <a:spAutoFit/>
          </a:bodyPr>
          <a:lstStyle/>
          <a:p>
            <a:pPr marL="12700">
              <a:lnSpc>
                <a:spcPct val="100000"/>
              </a:lnSpc>
            </a:pPr>
            <a:r>
              <a:rPr sz="3600" dirty="0">
                <a:solidFill>
                  <a:srgbClr val="2D2D8A"/>
                </a:solidFill>
              </a:rPr>
              <a:t>How does NELL</a:t>
            </a:r>
            <a:r>
              <a:rPr sz="3600" spc="-105" dirty="0">
                <a:solidFill>
                  <a:srgbClr val="2D2D8A"/>
                </a:solidFill>
              </a:rPr>
              <a:t> </a:t>
            </a:r>
            <a:r>
              <a:rPr sz="3600" dirty="0">
                <a:solidFill>
                  <a:srgbClr val="2D2D8A"/>
                </a:solidFill>
              </a:rPr>
              <a:t>work?</a:t>
            </a:r>
            <a:endParaRPr sz="3600"/>
          </a:p>
        </p:txBody>
      </p:sp>
      <p:sp>
        <p:nvSpPr>
          <p:cNvPr id="3" name="Footer Placeholder 2"/>
          <p:cNvSpPr>
            <a:spLocks noGrp="1"/>
          </p:cNvSpPr>
          <p:nvPr>
            <p:ph type="ftr" sz="quarter" idx="11"/>
          </p:nvPr>
        </p:nvSpPr>
        <p:spPr/>
        <p:txBody>
          <a:bodyPr/>
          <a:lstStyle/>
          <a:p>
            <a:r>
              <a:rPr lang="en-US" dirty="0" smtClean="0"/>
              <a:t>University at Buffalo</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36105"/>
            <a:ext cx="7497445" cy="556895"/>
          </a:xfrm>
          <a:prstGeom prst="rect">
            <a:avLst/>
          </a:prstGeom>
        </p:spPr>
        <p:txBody>
          <a:bodyPr vert="horz" wrap="square" lIns="0" tIns="0" rIns="0" bIns="0" rtlCol="0">
            <a:spAutoFit/>
          </a:bodyPr>
          <a:lstStyle/>
          <a:p>
            <a:pPr marL="12700">
              <a:lnSpc>
                <a:spcPct val="100000"/>
              </a:lnSpc>
            </a:pPr>
            <a:r>
              <a:rPr sz="3600" dirty="0">
                <a:solidFill>
                  <a:srgbClr val="000090"/>
                </a:solidFill>
              </a:rPr>
              <a:t>Semi-Supervised </a:t>
            </a:r>
            <a:r>
              <a:rPr sz="3600" spc="-5" dirty="0">
                <a:solidFill>
                  <a:srgbClr val="000090"/>
                </a:solidFill>
              </a:rPr>
              <a:t>Bootstrap</a:t>
            </a:r>
            <a:r>
              <a:rPr sz="3600" spc="-65" dirty="0">
                <a:solidFill>
                  <a:srgbClr val="000090"/>
                </a:solidFill>
              </a:rPr>
              <a:t> </a:t>
            </a:r>
            <a:r>
              <a:rPr sz="3600" dirty="0">
                <a:solidFill>
                  <a:srgbClr val="000090"/>
                </a:solidFill>
              </a:rPr>
              <a:t>Learning</a:t>
            </a:r>
            <a:endParaRPr sz="3600"/>
          </a:p>
        </p:txBody>
      </p:sp>
      <p:sp>
        <p:nvSpPr>
          <p:cNvPr id="18" name="Footer Placeholder 17"/>
          <p:cNvSpPr>
            <a:spLocks noGrp="1"/>
          </p:cNvSpPr>
          <p:nvPr>
            <p:ph type="ftr" sz="quarter" idx="11"/>
          </p:nvPr>
        </p:nvSpPr>
        <p:spPr/>
        <p:txBody>
          <a:bodyPr/>
          <a:lstStyle/>
          <a:p>
            <a:r>
              <a:rPr lang="en-US" smtClean="0"/>
              <a:t>University at Buffalo</a:t>
            </a:r>
            <a:endParaRPr lang="en-US"/>
          </a:p>
        </p:txBody>
      </p:sp>
      <p:sp>
        <p:nvSpPr>
          <p:cNvPr id="3" name="object 3"/>
          <p:cNvSpPr txBox="1"/>
          <p:nvPr/>
        </p:nvSpPr>
        <p:spPr>
          <a:xfrm>
            <a:off x="820102" y="2865402"/>
            <a:ext cx="1092835" cy="1094740"/>
          </a:xfrm>
          <a:prstGeom prst="rect">
            <a:avLst/>
          </a:prstGeom>
        </p:spPr>
        <p:txBody>
          <a:bodyPr vert="horz" wrap="square" lIns="0" tIns="12065" rIns="0" bIns="0" rtlCol="0">
            <a:spAutoFit/>
          </a:bodyPr>
          <a:lstStyle/>
          <a:p>
            <a:pPr marL="12700" marR="43815">
              <a:lnSpc>
                <a:spcPts val="2100"/>
              </a:lnSpc>
              <a:spcBef>
                <a:spcPts val="95"/>
              </a:spcBef>
            </a:pPr>
            <a:r>
              <a:rPr sz="1800" dirty="0">
                <a:latin typeface="Arial"/>
                <a:cs typeface="Arial"/>
              </a:rPr>
              <a:t>Paris  Pittsburgh</a:t>
            </a:r>
            <a:endParaRPr sz="1800">
              <a:latin typeface="Arial"/>
              <a:cs typeface="Arial"/>
            </a:endParaRPr>
          </a:p>
          <a:p>
            <a:pPr marL="12700" marR="5080">
              <a:lnSpc>
                <a:spcPts val="2100"/>
              </a:lnSpc>
              <a:spcBef>
                <a:spcPts val="100"/>
              </a:spcBef>
            </a:pPr>
            <a:r>
              <a:rPr sz="1800" dirty="0">
                <a:latin typeface="Arial"/>
                <a:cs typeface="Arial"/>
              </a:rPr>
              <a:t>Seattle  Montpelier</a:t>
            </a:r>
            <a:endParaRPr sz="1800">
              <a:latin typeface="Arial"/>
              <a:cs typeface="Arial"/>
            </a:endParaRPr>
          </a:p>
        </p:txBody>
      </p:sp>
      <p:sp>
        <p:nvSpPr>
          <p:cNvPr id="4" name="object 4"/>
          <p:cNvSpPr txBox="1"/>
          <p:nvPr/>
        </p:nvSpPr>
        <p:spPr>
          <a:xfrm>
            <a:off x="1402714" y="5640857"/>
            <a:ext cx="1499870" cy="536575"/>
          </a:xfrm>
          <a:prstGeom prst="rect">
            <a:avLst/>
          </a:prstGeom>
        </p:spPr>
        <p:txBody>
          <a:bodyPr vert="horz" wrap="square" lIns="0" tIns="0" rIns="0" bIns="0" rtlCol="0">
            <a:spAutoFit/>
          </a:bodyPr>
          <a:lstStyle/>
          <a:p>
            <a:pPr marL="12700" marR="5080">
              <a:lnSpc>
                <a:spcPts val="2100"/>
              </a:lnSpc>
            </a:pPr>
            <a:r>
              <a:rPr sz="1800" dirty="0">
                <a:latin typeface="Arial"/>
                <a:cs typeface="Arial"/>
              </a:rPr>
              <a:t>mayor of arg1  live in</a:t>
            </a:r>
            <a:r>
              <a:rPr sz="1800" spc="400" dirty="0">
                <a:latin typeface="Arial"/>
                <a:cs typeface="Arial"/>
              </a:rPr>
              <a:t> </a:t>
            </a:r>
            <a:r>
              <a:rPr sz="1800" dirty="0">
                <a:latin typeface="Arial"/>
                <a:cs typeface="Arial"/>
              </a:rPr>
              <a:t>arg1</a:t>
            </a:r>
            <a:endParaRPr sz="1800">
              <a:latin typeface="Arial"/>
              <a:cs typeface="Arial"/>
            </a:endParaRPr>
          </a:p>
        </p:txBody>
      </p:sp>
      <p:sp>
        <p:nvSpPr>
          <p:cNvPr id="5" name="object 5"/>
          <p:cNvSpPr/>
          <p:nvPr/>
        </p:nvSpPr>
        <p:spPr>
          <a:xfrm>
            <a:off x="1501775" y="4233862"/>
            <a:ext cx="765810" cy="819150"/>
          </a:xfrm>
          <a:custGeom>
            <a:avLst/>
            <a:gdLst/>
            <a:ahLst/>
            <a:cxnLst/>
            <a:rect l="l" t="t" r="r" b="b"/>
            <a:pathLst>
              <a:path w="765810" h="819150">
                <a:moveTo>
                  <a:pt x="0" y="0"/>
                </a:moveTo>
                <a:lnTo>
                  <a:pt x="765820" y="818688"/>
                </a:lnTo>
              </a:path>
            </a:pathLst>
          </a:custGeom>
          <a:ln w="57149">
            <a:solidFill>
              <a:srgbClr val="000000"/>
            </a:solidFill>
          </a:ln>
        </p:spPr>
        <p:txBody>
          <a:bodyPr wrap="square" lIns="0" tIns="0" rIns="0" bIns="0" rtlCol="0"/>
          <a:lstStyle/>
          <a:p>
            <a:endParaRPr/>
          </a:p>
        </p:txBody>
      </p:sp>
      <p:sp>
        <p:nvSpPr>
          <p:cNvPr id="6" name="object 6"/>
          <p:cNvSpPr/>
          <p:nvPr/>
        </p:nvSpPr>
        <p:spPr>
          <a:xfrm>
            <a:off x="2126907" y="4910518"/>
            <a:ext cx="180340" cy="184150"/>
          </a:xfrm>
          <a:custGeom>
            <a:avLst/>
            <a:gdLst/>
            <a:ahLst/>
            <a:cxnLst/>
            <a:rect l="l" t="t" r="r" b="b"/>
            <a:pathLst>
              <a:path w="180339" h="184150">
                <a:moveTo>
                  <a:pt x="125209" y="0"/>
                </a:moveTo>
                <a:lnTo>
                  <a:pt x="0" y="117119"/>
                </a:lnTo>
                <a:lnTo>
                  <a:pt x="179730" y="183769"/>
                </a:lnTo>
                <a:lnTo>
                  <a:pt x="125209" y="0"/>
                </a:lnTo>
                <a:close/>
              </a:path>
            </a:pathLst>
          </a:custGeom>
          <a:solidFill>
            <a:srgbClr val="000000"/>
          </a:solidFill>
        </p:spPr>
        <p:txBody>
          <a:bodyPr wrap="square" lIns="0" tIns="0" rIns="0" bIns="0" rtlCol="0"/>
          <a:lstStyle/>
          <a:p>
            <a:endParaRPr/>
          </a:p>
        </p:txBody>
      </p:sp>
      <p:sp>
        <p:nvSpPr>
          <p:cNvPr id="7" name="object 7"/>
          <p:cNvSpPr/>
          <p:nvPr/>
        </p:nvSpPr>
        <p:spPr>
          <a:xfrm>
            <a:off x="3538537" y="4277369"/>
            <a:ext cx="647700" cy="760095"/>
          </a:xfrm>
          <a:custGeom>
            <a:avLst/>
            <a:gdLst/>
            <a:ahLst/>
            <a:cxnLst/>
            <a:rect l="l" t="t" r="r" b="b"/>
            <a:pathLst>
              <a:path w="647700" h="760095">
                <a:moveTo>
                  <a:pt x="0" y="759768"/>
                </a:moveTo>
                <a:lnTo>
                  <a:pt x="647154" y="0"/>
                </a:lnTo>
              </a:path>
            </a:pathLst>
          </a:custGeom>
          <a:ln w="57149">
            <a:solidFill>
              <a:srgbClr val="000000"/>
            </a:solidFill>
          </a:ln>
        </p:spPr>
        <p:txBody>
          <a:bodyPr wrap="square" lIns="0" tIns="0" rIns="0" bIns="0" rtlCol="0"/>
          <a:lstStyle/>
          <a:p>
            <a:endParaRPr/>
          </a:p>
        </p:txBody>
      </p:sp>
      <p:sp>
        <p:nvSpPr>
          <p:cNvPr id="8" name="object 8"/>
          <p:cNvSpPr/>
          <p:nvPr/>
        </p:nvSpPr>
        <p:spPr>
          <a:xfrm>
            <a:off x="4046321" y="4233862"/>
            <a:ext cx="176530" cy="186690"/>
          </a:xfrm>
          <a:custGeom>
            <a:avLst/>
            <a:gdLst/>
            <a:ahLst/>
            <a:cxnLst/>
            <a:rect l="l" t="t" r="r" b="b"/>
            <a:pathLst>
              <a:path w="176529" h="186689">
                <a:moveTo>
                  <a:pt x="176428" y="0"/>
                </a:moveTo>
                <a:lnTo>
                  <a:pt x="0" y="74929"/>
                </a:lnTo>
                <a:lnTo>
                  <a:pt x="130517" y="186105"/>
                </a:lnTo>
                <a:lnTo>
                  <a:pt x="176428" y="0"/>
                </a:lnTo>
                <a:close/>
              </a:path>
            </a:pathLst>
          </a:custGeom>
          <a:solidFill>
            <a:srgbClr val="000000"/>
          </a:solidFill>
        </p:spPr>
        <p:txBody>
          <a:bodyPr wrap="square" lIns="0" tIns="0" rIns="0" bIns="0" rtlCol="0"/>
          <a:lstStyle/>
          <a:p>
            <a:endParaRPr/>
          </a:p>
        </p:txBody>
      </p:sp>
      <p:sp>
        <p:nvSpPr>
          <p:cNvPr id="9" name="object 9"/>
          <p:cNvSpPr/>
          <p:nvPr/>
        </p:nvSpPr>
        <p:spPr>
          <a:xfrm>
            <a:off x="5184775" y="4233862"/>
            <a:ext cx="645160" cy="685800"/>
          </a:xfrm>
          <a:custGeom>
            <a:avLst/>
            <a:gdLst/>
            <a:ahLst/>
            <a:cxnLst/>
            <a:rect l="l" t="t" r="r" b="b"/>
            <a:pathLst>
              <a:path w="645160" h="685800">
                <a:moveTo>
                  <a:pt x="0" y="0"/>
                </a:moveTo>
                <a:lnTo>
                  <a:pt x="645046" y="685455"/>
                </a:lnTo>
              </a:path>
            </a:pathLst>
          </a:custGeom>
          <a:ln w="57149">
            <a:solidFill>
              <a:srgbClr val="000000"/>
            </a:solidFill>
          </a:ln>
        </p:spPr>
        <p:txBody>
          <a:bodyPr wrap="square" lIns="0" tIns="0" rIns="0" bIns="0" rtlCol="0"/>
          <a:lstStyle/>
          <a:p>
            <a:endParaRPr/>
          </a:p>
        </p:txBody>
      </p:sp>
      <p:sp>
        <p:nvSpPr>
          <p:cNvPr id="10" name="object 10"/>
          <p:cNvSpPr/>
          <p:nvPr/>
        </p:nvSpPr>
        <p:spPr>
          <a:xfrm>
            <a:off x="5689053" y="4777333"/>
            <a:ext cx="180340" cy="184150"/>
          </a:xfrm>
          <a:custGeom>
            <a:avLst/>
            <a:gdLst/>
            <a:ahLst/>
            <a:cxnLst/>
            <a:rect l="l" t="t" r="r" b="b"/>
            <a:pathLst>
              <a:path w="180339" h="184150">
                <a:moveTo>
                  <a:pt x="124866" y="0"/>
                </a:moveTo>
                <a:lnTo>
                  <a:pt x="0" y="117500"/>
                </a:lnTo>
                <a:lnTo>
                  <a:pt x="179933" y="183603"/>
                </a:lnTo>
                <a:lnTo>
                  <a:pt x="124866" y="0"/>
                </a:lnTo>
                <a:close/>
              </a:path>
            </a:pathLst>
          </a:custGeom>
          <a:solidFill>
            <a:srgbClr val="000000"/>
          </a:solidFill>
        </p:spPr>
        <p:txBody>
          <a:bodyPr wrap="square" lIns="0" tIns="0" rIns="0" bIns="0" rtlCol="0"/>
          <a:lstStyle/>
          <a:p>
            <a:endParaRPr/>
          </a:p>
        </p:txBody>
      </p:sp>
      <p:sp>
        <p:nvSpPr>
          <p:cNvPr id="11" name="object 11"/>
          <p:cNvSpPr/>
          <p:nvPr/>
        </p:nvSpPr>
        <p:spPr>
          <a:xfrm>
            <a:off x="6942137" y="4277369"/>
            <a:ext cx="647700" cy="760095"/>
          </a:xfrm>
          <a:custGeom>
            <a:avLst/>
            <a:gdLst/>
            <a:ahLst/>
            <a:cxnLst/>
            <a:rect l="l" t="t" r="r" b="b"/>
            <a:pathLst>
              <a:path w="647700" h="760095">
                <a:moveTo>
                  <a:pt x="0" y="759768"/>
                </a:moveTo>
                <a:lnTo>
                  <a:pt x="647153" y="0"/>
                </a:lnTo>
              </a:path>
            </a:pathLst>
          </a:custGeom>
          <a:ln w="57149">
            <a:solidFill>
              <a:srgbClr val="000000"/>
            </a:solidFill>
          </a:ln>
        </p:spPr>
        <p:txBody>
          <a:bodyPr wrap="square" lIns="0" tIns="0" rIns="0" bIns="0" rtlCol="0"/>
          <a:lstStyle/>
          <a:p>
            <a:endParaRPr/>
          </a:p>
        </p:txBody>
      </p:sp>
      <p:sp>
        <p:nvSpPr>
          <p:cNvPr id="12" name="object 12"/>
          <p:cNvSpPr/>
          <p:nvPr/>
        </p:nvSpPr>
        <p:spPr>
          <a:xfrm>
            <a:off x="7449908" y="4233862"/>
            <a:ext cx="176530" cy="186690"/>
          </a:xfrm>
          <a:custGeom>
            <a:avLst/>
            <a:gdLst/>
            <a:ahLst/>
            <a:cxnLst/>
            <a:rect l="l" t="t" r="r" b="b"/>
            <a:pathLst>
              <a:path w="176529" h="186689">
                <a:moveTo>
                  <a:pt x="176441" y="0"/>
                </a:moveTo>
                <a:lnTo>
                  <a:pt x="0" y="74929"/>
                </a:lnTo>
                <a:lnTo>
                  <a:pt x="130530" y="186105"/>
                </a:lnTo>
                <a:lnTo>
                  <a:pt x="176441" y="0"/>
                </a:lnTo>
                <a:close/>
              </a:path>
            </a:pathLst>
          </a:custGeom>
          <a:solidFill>
            <a:srgbClr val="000000"/>
          </a:solidFill>
        </p:spPr>
        <p:txBody>
          <a:bodyPr wrap="square" lIns="0" tIns="0" rIns="0" bIns="0" rtlCol="0"/>
          <a:lstStyle/>
          <a:p>
            <a:endParaRPr/>
          </a:p>
        </p:txBody>
      </p:sp>
      <p:sp>
        <p:nvSpPr>
          <p:cNvPr id="13" name="object 13"/>
          <p:cNvSpPr txBox="1"/>
          <p:nvPr/>
        </p:nvSpPr>
        <p:spPr>
          <a:xfrm>
            <a:off x="3964940" y="2794635"/>
            <a:ext cx="1487170" cy="815975"/>
          </a:xfrm>
          <a:prstGeom prst="rect">
            <a:avLst/>
          </a:prstGeom>
        </p:spPr>
        <p:txBody>
          <a:bodyPr vert="horz" wrap="square" lIns="0" tIns="0" rIns="0" bIns="0" rtlCol="0">
            <a:spAutoFit/>
          </a:bodyPr>
          <a:lstStyle/>
          <a:p>
            <a:pPr marL="12700" marR="5080">
              <a:lnSpc>
                <a:spcPts val="2100"/>
              </a:lnSpc>
            </a:pPr>
            <a:r>
              <a:rPr sz="1800" dirty="0">
                <a:latin typeface="Arial"/>
                <a:cs typeface="Arial"/>
              </a:rPr>
              <a:t>San</a:t>
            </a:r>
            <a:r>
              <a:rPr sz="1800" spc="-100" dirty="0">
                <a:latin typeface="Arial"/>
                <a:cs typeface="Arial"/>
              </a:rPr>
              <a:t> </a:t>
            </a:r>
            <a:r>
              <a:rPr sz="1800" dirty="0">
                <a:latin typeface="Arial"/>
                <a:cs typeface="Arial"/>
              </a:rPr>
              <a:t>Francisco  Berlin</a:t>
            </a:r>
          </a:p>
          <a:p>
            <a:pPr marL="12700">
              <a:lnSpc>
                <a:spcPts val="2140"/>
              </a:lnSpc>
            </a:pPr>
            <a:r>
              <a:rPr sz="1800" spc="-5" dirty="0">
                <a:latin typeface="Arial"/>
                <a:cs typeface="Arial"/>
              </a:rPr>
              <a:t>denial</a:t>
            </a:r>
            <a:endParaRPr sz="1800" dirty="0">
              <a:latin typeface="Arial"/>
              <a:cs typeface="Arial"/>
            </a:endParaRPr>
          </a:p>
        </p:txBody>
      </p:sp>
      <p:sp>
        <p:nvSpPr>
          <p:cNvPr id="14" name="object 14"/>
          <p:cNvSpPr txBox="1"/>
          <p:nvPr/>
        </p:nvSpPr>
        <p:spPr>
          <a:xfrm>
            <a:off x="5107940" y="5718657"/>
            <a:ext cx="1893570" cy="536575"/>
          </a:xfrm>
          <a:prstGeom prst="rect">
            <a:avLst/>
          </a:prstGeom>
        </p:spPr>
        <p:txBody>
          <a:bodyPr vert="horz" wrap="square" lIns="0" tIns="0" rIns="0" bIns="0" rtlCol="0">
            <a:spAutoFit/>
          </a:bodyPr>
          <a:lstStyle/>
          <a:p>
            <a:pPr marL="12700" marR="5080">
              <a:lnSpc>
                <a:spcPts val="2100"/>
              </a:lnSpc>
            </a:pPr>
            <a:r>
              <a:rPr sz="1800" dirty="0">
                <a:latin typeface="Arial"/>
                <a:cs typeface="Arial"/>
              </a:rPr>
              <a:t>arg1 is home of  traits such as</a:t>
            </a:r>
            <a:r>
              <a:rPr sz="1800" spc="-100" dirty="0">
                <a:latin typeface="Arial"/>
                <a:cs typeface="Arial"/>
              </a:rPr>
              <a:t> </a:t>
            </a:r>
            <a:r>
              <a:rPr sz="1800" dirty="0">
                <a:latin typeface="Arial"/>
                <a:cs typeface="Arial"/>
              </a:rPr>
              <a:t>arg1</a:t>
            </a:r>
            <a:endParaRPr sz="1800">
              <a:latin typeface="Arial"/>
              <a:cs typeface="Arial"/>
            </a:endParaRPr>
          </a:p>
        </p:txBody>
      </p:sp>
      <p:sp>
        <p:nvSpPr>
          <p:cNvPr id="15" name="object 15"/>
          <p:cNvSpPr txBox="1"/>
          <p:nvPr/>
        </p:nvSpPr>
        <p:spPr>
          <a:xfrm>
            <a:off x="5867400" y="1219200"/>
            <a:ext cx="3581400" cy="1200150"/>
          </a:xfrm>
          <a:prstGeom prst="rect">
            <a:avLst/>
          </a:prstGeom>
          <a:solidFill>
            <a:srgbClr val="EDF6F7"/>
          </a:solidFill>
          <a:ln w="9524">
            <a:solidFill>
              <a:srgbClr val="000000"/>
            </a:solidFill>
          </a:ln>
        </p:spPr>
        <p:txBody>
          <a:bodyPr vert="horz" wrap="square" lIns="0" tIns="635" rIns="0" bIns="0" rtlCol="0">
            <a:spAutoFit/>
          </a:bodyPr>
          <a:lstStyle/>
          <a:p>
            <a:pPr>
              <a:lnSpc>
                <a:spcPct val="100000"/>
              </a:lnSpc>
              <a:spcBef>
                <a:spcPts val="5"/>
              </a:spcBef>
            </a:pPr>
            <a:endParaRPr sz="2100">
              <a:latin typeface="Times New Roman"/>
              <a:cs typeface="Times New Roman"/>
            </a:endParaRPr>
          </a:p>
          <a:p>
            <a:pPr marL="626110">
              <a:lnSpc>
                <a:spcPct val="100000"/>
              </a:lnSpc>
            </a:pPr>
            <a:r>
              <a:rPr sz="1800" spc="-190" dirty="0">
                <a:latin typeface="Tahoma"/>
                <a:cs typeface="Tahoma"/>
              </a:rPr>
              <a:t>it</a:t>
            </a:r>
            <a:r>
              <a:rPr sz="1800" spc="-190" dirty="0">
                <a:latin typeface="MS PGothic"/>
                <a:cs typeface="MS PGothic"/>
              </a:rPr>
              <a:t>ʼ</a:t>
            </a:r>
            <a:r>
              <a:rPr sz="1800" spc="-190" dirty="0">
                <a:latin typeface="Tahoma"/>
                <a:cs typeface="Tahoma"/>
              </a:rPr>
              <a:t>s </a:t>
            </a:r>
            <a:r>
              <a:rPr sz="1800" spc="-10" dirty="0">
                <a:latin typeface="Tahoma"/>
                <a:cs typeface="Tahoma"/>
              </a:rPr>
              <a:t> </a:t>
            </a:r>
            <a:r>
              <a:rPr sz="1800" spc="-30" dirty="0">
                <a:latin typeface="Tahoma"/>
                <a:cs typeface="Tahoma"/>
              </a:rPr>
              <a:t>underconstrained!!</a:t>
            </a:r>
            <a:endParaRPr sz="1800">
              <a:latin typeface="Tahoma"/>
              <a:cs typeface="Tahoma"/>
            </a:endParaRPr>
          </a:p>
        </p:txBody>
      </p:sp>
      <p:sp>
        <p:nvSpPr>
          <p:cNvPr id="16" name="object 16"/>
          <p:cNvSpPr txBox="1"/>
          <p:nvPr/>
        </p:nvSpPr>
        <p:spPr>
          <a:xfrm>
            <a:off x="7241540" y="2780766"/>
            <a:ext cx="1156335" cy="829944"/>
          </a:xfrm>
          <a:prstGeom prst="rect">
            <a:avLst/>
          </a:prstGeom>
        </p:spPr>
        <p:txBody>
          <a:bodyPr vert="horz" wrap="square" lIns="0" tIns="0" rIns="0" bIns="0" rtlCol="0">
            <a:spAutoFit/>
          </a:bodyPr>
          <a:lstStyle/>
          <a:p>
            <a:pPr marL="12700" marR="5080">
              <a:lnSpc>
                <a:spcPct val="99500"/>
              </a:lnSpc>
            </a:pPr>
            <a:r>
              <a:rPr sz="1800" dirty="0">
                <a:latin typeface="Arial"/>
                <a:cs typeface="Arial"/>
              </a:rPr>
              <a:t>anxiety  selfishness  </a:t>
            </a:r>
            <a:r>
              <a:rPr sz="1800" spc="-5" dirty="0">
                <a:latin typeface="Arial"/>
                <a:cs typeface="Arial"/>
              </a:rPr>
              <a:t>London</a:t>
            </a:r>
            <a:endParaRPr sz="1800">
              <a:latin typeface="Arial"/>
              <a:cs typeface="Arial"/>
            </a:endParaRPr>
          </a:p>
        </p:txBody>
      </p:sp>
      <p:sp>
        <p:nvSpPr>
          <p:cNvPr id="17" name="object 17"/>
          <p:cNvSpPr txBox="1"/>
          <p:nvPr/>
        </p:nvSpPr>
        <p:spPr>
          <a:xfrm>
            <a:off x="764540" y="1800225"/>
            <a:ext cx="1239520" cy="314960"/>
          </a:xfrm>
          <a:prstGeom prst="rect">
            <a:avLst/>
          </a:prstGeom>
        </p:spPr>
        <p:txBody>
          <a:bodyPr vert="horz" wrap="square" lIns="0" tIns="0" rIns="0" bIns="0" rtlCol="0">
            <a:spAutoFit/>
          </a:bodyPr>
          <a:lstStyle/>
          <a:p>
            <a:pPr marL="12700">
              <a:lnSpc>
                <a:spcPct val="100000"/>
              </a:lnSpc>
            </a:pPr>
            <a:r>
              <a:rPr sz="2000" u="sng" dirty="0">
                <a:latin typeface="Arial"/>
                <a:cs typeface="Arial"/>
              </a:rPr>
              <a:t>Find</a:t>
            </a:r>
            <a:r>
              <a:rPr sz="2000" u="sng" spc="-100" dirty="0">
                <a:latin typeface="Arial"/>
                <a:cs typeface="Arial"/>
              </a:rPr>
              <a:t> </a:t>
            </a:r>
            <a:r>
              <a:rPr sz="2000" u="sng" dirty="0">
                <a:latin typeface="Arial"/>
                <a:cs typeface="Arial"/>
              </a:rPr>
              <a:t>cities:</a:t>
            </a:r>
            <a:endParaRPr sz="20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2751</TotalTime>
  <Words>1365</Words>
  <Application>Microsoft Office PowerPoint</Application>
  <PresentationFormat>Custom</PresentationFormat>
  <Paragraphs>410</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MS PGothic</vt:lpstr>
      <vt:lpstr>Arial</vt:lpstr>
      <vt:lpstr>Calibri</vt:lpstr>
      <vt:lpstr>Calibri Light</vt:lpstr>
      <vt:lpstr>Tahoma</vt:lpstr>
      <vt:lpstr>Times New Roman</vt:lpstr>
      <vt:lpstr>Wingdings</vt:lpstr>
      <vt:lpstr>Office Theme</vt:lpstr>
      <vt:lpstr>Never Ending Learning</vt:lpstr>
      <vt:lpstr>PowerPoint Presentation</vt:lpstr>
      <vt:lpstr>Tenet 2: Natural language understanding requires  a belief system</vt:lpstr>
      <vt:lpstr>NELL: Never-Ending Language Learner</vt:lpstr>
      <vt:lpstr>NELL today</vt:lpstr>
      <vt:lpstr>NELL knowledge fragment</vt:lpstr>
      <vt:lpstr>NELL Today</vt:lpstr>
      <vt:lpstr>How does NELL work?</vt:lpstr>
      <vt:lpstr>Semi-Supervised Bootstrap Learning</vt:lpstr>
      <vt:lpstr>Key Idea 1: Coupled semi-supervised training  of many functions</vt:lpstr>
      <vt:lpstr>Type 1 Coupling: Co-Training, Multi-View Learning</vt:lpstr>
      <vt:lpstr>Type 2 Coupling: Multi-task, Structured Outputs</vt:lpstr>
      <vt:lpstr>Type 3 Coupling: Learning Relations</vt:lpstr>
      <vt:lpstr>Type 3 Coupling: Argument Types</vt:lpstr>
      <vt:lpstr>NELL: Learned reading strategies</vt:lpstr>
      <vt:lpstr>Initial NELL Architecture</vt:lpstr>
      <vt:lpstr>PowerPoint Presentation</vt:lpstr>
      <vt:lpstr>Key Idea 2:</vt:lpstr>
      <vt:lpstr>Example Learned Horn Clauses</vt:lpstr>
      <vt:lpstr>Some rejected learned rules</vt:lpstr>
      <vt:lpstr>Rule Learning Summary</vt:lpstr>
      <vt:lpstr>Learned Probabilistic Horn Clause Rules</vt:lpstr>
      <vt:lpstr>PowerPoint Presentation</vt:lpstr>
      <vt:lpstr>Ontology Extension (1)</vt:lpstr>
      <vt:lpstr>Example Discovered Relations [Mohamed et al. EMNLP 2011]</vt:lpstr>
      <vt:lpstr>NELL: sample of self-added relations</vt:lpstr>
      <vt:lpstr>NELL: example self-discovered subcategories</vt:lpstr>
      <vt:lpstr>Nell 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NELL_Mitchell_DIMACS_Jun21_2013_final.pptx</dc:title>
  <dc:creator>Tom Mitchell</dc:creator>
  <cp:lastModifiedBy>UT</cp:lastModifiedBy>
  <cp:revision>8</cp:revision>
  <dcterms:created xsi:type="dcterms:W3CDTF">2016-04-13T02:00:13Z</dcterms:created>
  <dcterms:modified xsi:type="dcterms:W3CDTF">2016-05-16T00:28:57Z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2013-06-24T00:00:00Z</vt:filetime>
  </property>
  <property fmtid="{D5CDD505-2E9C-101B-9397-08002B2CF9AE}" pid="3" name="Creator">
    <vt:lpwstr>Microsoft PowerPoint</vt:lpwstr>
  </property>
  <property fmtid="{D5CDD505-2E9C-101B-9397-08002B2CF9AE}" pid="4" name="LastSaved">
    <vt:filetime>2016-04-13T00:00:00Z</vt:filetime>
  </property>
</Properties>
</file>