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563" r:id="rId6"/>
    <p:sldId id="562" r:id="rId7"/>
    <p:sldId id="558" r:id="rId8"/>
    <p:sldId id="560" r:id="rId9"/>
    <p:sldId id="564" r:id="rId10"/>
    <p:sldId id="561" r:id="rId11"/>
    <p:sldId id="25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2939"/>
    <a:srgbClr val="378AE5"/>
    <a:srgbClr val="0F74E0"/>
    <a:srgbClr val="FDD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6018" autoAdjust="0"/>
  </p:normalViewPr>
  <p:slideViewPr>
    <p:cSldViewPr>
      <p:cViewPr varScale="1">
        <p:scale>
          <a:sx n="117" d="100"/>
          <a:sy n="117" d="100"/>
        </p:scale>
        <p:origin x="176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3A73-402A-7546-B046-C9AF57A788E8}" type="datetimeFigureOut">
              <a:t>01/10/2021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886D9-4750-D24E-BD7D-1B1A9B8550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67B23E-6BF1-4AA6-B09D-2EE7159997CD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0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67B23E-6BF1-4AA6-B09D-2EE7159997CD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639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8980"/>
            <a:ext cx="9144000" cy="1874520"/>
          </a:xfrm>
          <a:prstGeom prst="rect">
            <a:avLst/>
          </a:prstGeom>
        </p:spPr>
      </p:pic>
      <p:sp>
        <p:nvSpPr>
          <p:cNvPr id="40448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5650" y="1924050"/>
            <a:ext cx="7632700" cy="151209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681038"/>
            <a:ext cx="7627938" cy="1026319"/>
          </a:xfrm>
        </p:spPr>
        <p:txBody>
          <a:bodyPr anchor="b"/>
          <a:lstStyle>
            <a:lvl1pPr>
              <a:defRPr sz="2800" b="1" i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6" name="Picture 5" descr="logo-sron-blue-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9" y="3251056"/>
            <a:ext cx="1455166" cy="52895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347864" y="24949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>
              <a:solidFill>
                <a:schemeClr val="tx1">
                  <a:lumMod val="50000"/>
                </a:schemeClr>
              </a:solidFill>
              <a:latin typeface="Helvetic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378AE5"/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50000"/>
                  </a:schemeClr>
                </a:solidFill>
                <a:effectLst/>
                <a:latin typeface="Helvetica"/>
              </a:defRPr>
            </a:lvl1pPr>
            <a:lvl2pPr marL="742950" indent="-285750">
              <a:buClr>
                <a:srgbClr val="378AE5"/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50000"/>
                  </a:schemeClr>
                </a:solidFill>
                <a:effectLst/>
                <a:latin typeface="Helvetica"/>
              </a:defRPr>
            </a:lvl2pPr>
            <a:lvl3pPr marL="1143000" indent="-228600">
              <a:buClr>
                <a:srgbClr val="378AE5"/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50000"/>
                  </a:schemeClr>
                </a:solidFill>
                <a:effectLst/>
                <a:latin typeface="Helvetica"/>
              </a:defRPr>
            </a:lvl3pPr>
            <a:lvl4pPr marL="1600200" indent="-228600">
              <a:buClr>
                <a:srgbClr val="378AE5"/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50000"/>
                  </a:schemeClr>
                </a:solidFill>
                <a:effectLst/>
                <a:latin typeface="Helvetica"/>
              </a:defRPr>
            </a:lvl4pPr>
            <a:lvl5pPr marL="2057400" indent="-228600">
              <a:buClr>
                <a:srgbClr val="378AE5"/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50000"/>
                  </a:schemeClr>
                </a:solidFill>
                <a:effectLst/>
                <a:latin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844153"/>
            <a:ext cx="4316412" cy="3833831"/>
          </a:xfrm>
        </p:spPr>
        <p:txBody>
          <a:bodyPr/>
          <a:lstStyle>
            <a:lvl1pPr marL="342900" indent="-3429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1pPr>
            <a:lvl2pPr marL="742950" indent="-28575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2pPr>
            <a:lvl3pPr marL="11430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3pPr>
            <a:lvl4pPr marL="16002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4pPr>
            <a:lvl5pPr marL="20574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844153"/>
            <a:ext cx="4316413" cy="3833831"/>
          </a:xfrm>
        </p:spPr>
        <p:txBody>
          <a:bodyPr/>
          <a:lstStyle>
            <a:lvl1pPr marL="342900" indent="-3429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1pPr>
            <a:lvl2pPr marL="742950" indent="-28575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2pPr>
            <a:lvl3pPr marL="11430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3pPr>
            <a:lvl4pPr marL="16002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4pPr>
            <a:lvl5pPr marL="20574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493846"/>
          </a:xfrm>
        </p:spPr>
        <p:txBody>
          <a:bodyPr/>
          <a:lstStyle>
            <a:lvl1pPr marL="342900" indent="-342900">
              <a:buClr>
                <a:srgbClr val="378AE5"/>
              </a:buClr>
              <a:buSzPct val="100000"/>
              <a:buFont typeface="Arial"/>
              <a:buChar char="•"/>
              <a:defRPr sz="1800" baseline="0">
                <a:solidFill>
                  <a:schemeClr val="tx1">
                    <a:lumMod val="50000"/>
                  </a:schemeClr>
                </a:solidFill>
                <a:effectLst/>
              </a:defRPr>
            </a:lvl1pPr>
            <a:lvl2pPr marL="742950" indent="-285750">
              <a:buClr>
                <a:srgbClr val="378AE5"/>
              </a:buClr>
              <a:buSzPct val="100000"/>
              <a:buFont typeface="Arial"/>
              <a:buChar char="•"/>
              <a:defRPr sz="1800" baseline="0">
                <a:solidFill>
                  <a:schemeClr val="tx1">
                    <a:lumMod val="50000"/>
                  </a:schemeClr>
                </a:solidFill>
                <a:effectLst/>
              </a:defRPr>
            </a:lvl2pPr>
            <a:lvl3pPr marL="1143000" indent="-228600">
              <a:buClr>
                <a:srgbClr val="378AE5"/>
              </a:buClr>
              <a:buSzPct val="100000"/>
              <a:buFont typeface="Arial"/>
              <a:buChar char="•"/>
              <a:defRPr sz="1800" baseline="0">
                <a:solidFill>
                  <a:schemeClr val="tx1">
                    <a:lumMod val="50000"/>
                  </a:schemeClr>
                </a:solidFill>
                <a:effectLst/>
              </a:defRPr>
            </a:lvl3pPr>
            <a:lvl4pPr marL="1600200" indent="-228600">
              <a:buClr>
                <a:srgbClr val="378AE5"/>
              </a:buClr>
              <a:buSzPct val="100000"/>
              <a:buFont typeface="Arial"/>
              <a:buChar char="•"/>
              <a:defRPr sz="1800" baseline="0">
                <a:solidFill>
                  <a:schemeClr val="tx1">
                    <a:lumMod val="50000"/>
                  </a:schemeClr>
                </a:solidFill>
                <a:effectLst/>
              </a:defRPr>
            </a:lvl4pPr>
            <a:lvl5pPr marL="2057400" indent="-228600">
              <a:buClr>
                <a:srgbClr val="378AE5"/>
              </a:buClr>
              <a:buSzPct val="100000"/>
              <a:buFont typeface="Arial"/>
              <a:buChar char="•"/>
              <a:defRPr sz="1800" baseline="0">
                <a:solidFill>
                  <a:schemeClr val="tx1">
                    <a:lumMod val="50000"/>
                  </a:schemeClr>
                </a:soli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6016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1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524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12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583236"/>
            <a:ext cx="9144000" cy="566928"/>
          </a:xfrm>
          <a:prstGeom prst="rect">
            <a:avLst/>
          </a:prstGeom>
        </p:spPr>
      </p:pic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95262"/>
            <a:ext cx="8785225" cy="52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title (Helvetica 24)</a:t>
            </a:r>
          </a:p>
        </p:txBody>
      </p:sp>
      <p:sp>
        <p:nvSpPr>
          <p:cNvPr id="40346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9" y="844153"/>
            <a:ext cx="8785225" cy="383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text first level (all levels Helvetica 18)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3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6" y="4948237"/>
            <a:ext cx="5616575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CCECFF"/>
                </a:solidFill>
                <a:latin typeface="Helvetica"/>
              </a:defRPr>
            </a:lvl1pPr>
          </a:lstStyle>
          <a:p>
            <a:endParaRPr lang="en-GB"/>
          </a:p>
        </p:txBody>
      </p:sp>
      <p:sp>
        <p:nvSpPr>
          <p:cNvPr id="40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9" y="4948237"/>
            <a:ext cx="504825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CCECFF"/>
                </a:solidFill>
                <a:latin typeface="Helvetica"/>
              </a:defRPr>
            </a:lvl1pPr>
          </a:lstStyle>
          <a:p>
            <a:fld id="{FC1AADDB-504A-479E-8C40-41B4A0D15833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3" name="Picture 2" descr="logo-sron-blue-pp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0" y="4579505"/>
            <a:ext cx="1112774" cy="404495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8" r:id="rId5"/>
    <p:sldLayoutId id="2147483679" r:id="rId6"/>
    <p:sldLayoutId id="2147483685" r:id="rId7"/>
    <p:sldLayoutId id="2147483681" r:id="rId8"/>
    <p:sldLayoutId id="2147483686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rgbClr val="378AE5"/>
          </a:solidFill>
          <a:effectLst/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78AE5"/>
        </a:buClr>
        <a:buSzPct val="100000"/>
        <a:buChar char="•"/>
        <a:defRPr sz="1800">
          <a:solidFill>
            <a:schemeClr val="tx1">
              <a:lumMod val="50000"/>
            </a:schemeClr>
          </a:solidFill>
          <a:effectLst/>
          <a:latin typeface="Helvetic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78AE5"/>
        </a:buClr>
        <a:buSzPct val="100000"/>
        <a:buChar char="•"/>
        <a:defRPr sz="1800">
          <a:solidFill>
            <a:schemeClr val="tx1">
              <a:lumMod val="50000"/>
            </a:schemeClr>
          </a:solidFill>
          <a:effectLst/>
          <a:latin typeface="Helvetic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78AE5"/>
        </a:buClr>
        <a:buSzPct val="100000"/>
        <a:buChar char="•"/>
        <a:defRPr sz="1800">
          <a:solidFill>
            <a:schemeClr val="tx1">
              <a:lumMod val="50000"/>
            </a:schemeClr>
          </a:solidFill>
          <a:effectLst/>
          <a:latin typeface="Helvetic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755576" y="2211710"/>
            <a:ext cx="7632700" cy="1512094"/>
          </a:xfrm>
        </p:spPr>
        <p:txBody>
          <a:bodyPr/>
          <a:lstStyle/>
          <a:p>
            <a:r>
              <a:rPr lang="en-US" dirty="0"/>
              <a:t>Jochen Landgraf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755576" y="843558"/>
            <a:ext cx="7627938" cy="10263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Linear Error Analysis</a:t>
            </a:r>
            <a:br>
              <a:rPr lang="en-US" dirty="0"/>
            </a:br>
            <a:r>
              <a:rPr lang="en-US" sz="2000" dirty="0"/>
              <a:t>An important tool for performance analyses</a:t>
            </a:r>
          </a:p>
        </p:txBody>
      </p:sp>
    </p:spTree>
    <p:extLst>
      <p:ext uri="{BB962C8B-B14F-4D97-AF65-F5344CB8AC3E}">
        <p14:creationId xmlns:p14="http://schemas.microsoft.com/office/powerpoint/2010/main" val="182441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784631-0542-0C46-A476-AFD69837FC79}"/>
              </a:ext>
            </a:extLst>
          </p:cNvPr>
          <p:cNvSpPr txBox="1"/>
          <p:nvPr/>
        </p:nvSpPr>
        <p:spPr>
          <a:xfrm>
            <a:off x="244098" y="220851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8AE5"/>
                </a:solidFill>
                <a:latin typeface="Helvetica"/>
                <a:ea typeface="+mj-ea"/>
                <a:cs typeface="+mj-cs"/>
              </a:rPr>
              <a:t>Gauss-Newton Iteration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CA0796-E0E5-A74F-92EC-F0EA53CE1137}"/>
              </a:ext>
            </a:extLst>
          </p:cNvPr>
          <p:cNvCxnSpPr/>
          <p:nvPr/>
        </p:nvCxnSpPr>
        <p:spPr>
          <a:xfrm flipV="1">
            <a:off x="360335" y="2447484"/>
            <a:ext cx="0" cy="234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4CBC13-37EA-934B-8231-7F26D580A70B}"/>
              </a:ext>
            </a:extLst>
          </p:cNvPr>
          <p:cNvCxnSpPr>
            <a:cxnSpLocks/>
          </p:cNvCxnSpPr>
          <p:nvPr/>
        </p:nvCxnSpPr>
        <p:spPr>
          <a:xfrm>
            <a:off x="242161" y="4677303"/>
            <a:ext cx="329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2E077E-5432-8A4B-BD16-9F1380FA2F6D}"/>
              </a:ext>
            </a:extLst>
          </p:cNvPr>
          <p:cNvCxnSpPr/>
          <p:nvPr/>
        </p:nvCxnSpPr>
        <p:spPr>
          <a:xfrm flipV="1">
            <a:off x="4891652" y="2468795"/>
            <a:ext cx="0" cy="234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5844DD-EDCD-534B-8B80-A4B43763DDB1}"/>
              </a:ext>
            </a:extLst>
          </p:cNvPr>
          <p:cNvCxnSpPr>
            <a:cxnSpLocks/>
          </p:cNvCxnSpPr>
          <p:nvPr/>
        </p:nvCxnSpPr>
        <p:spPr>
          <a:xfrm>
            <a:off x="4773478" y="4698614"/>
            <a:ext cx="407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3F78EAB2-1809-8D40-9CE3-6E48916CD6A1}"/>
              </a:ext>
            </a:extLst>
          </p:cNvPr>
          <p:cNvSpPr/>
          <p:nvPr/>
        </p:nvSpPr>
        <p:spPr>
          <a:xfrm>
            <a:off x="383583" y="2939519"/>
            <a:ext cx="3150031" cy="1716474"/>
          </a:xfrm>
          <a:custGeom>
            <a:avLst/>
            <a:gdLst>
              <a:gd name="connsiteX0" fmla="*/ 0 w 4200041"/>
              <a:gd name="connsiteY0" fmla="*/ 2288632 h 2288632"/>
              <a:gd name="connsiteX1" fmla="*/ 1317356 w 4200041"/>
              <a:gd name="connsiteY1" fmla="*/ 769798 h 2288632"/>
              <a:gd name="connsiteX2" fmla="*/ 2665709 w 4200041"/>
              <a:gd name="connsiteY2" fmla="*/ 72375 h 2288632"/>
              <a:gd name="connsiteX3" fmla="*/ 4200041 w 4200041"/>
              <a:gd name="connsiteY3" fmla="*/ 56876 h 228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0041" h="2288632">
                <a:moveTo>
                  <a:pt x="0" y="2288632"/>
                </a:moveTo>
                <a:cubicBezTo>
                  <a:pt x="436535" y="1713903"/>
                  <a:pt x="873071" y="1139174"/>
                  <a:pt x="1317356" y="769798"/>
                </a:cubicBezTo>
                <a:cubicBezTo>
                  <a:pt x="1761641" y="400422"/>
                  <a:pt x="2185262" y="191195"/>
                  <a:pt x="2665709" y="72375"/>
                </a:cubicBezTo>
                <a:cubicBezTo>
                  <a:pt x="3146156" y="-46445"/>
                  <a:pt x="3673098" y="5215"/>
                  <a:pt x="4200041" y="568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0EDF663-68A1-A240-A981-3F83338C2434}"/>
              </a:ext>
            </a:extLst>
          </p:cNvPr>
          <p:cNvSpPr/>
          <p:nvPr/>
        </p:nvSpPr>
        <p:spPr>
          <a:xfrm>
            <a:off x="4916838" y="2714830"/>
            <a:ext cx="3859078" cy="1828571"/>
          </a:xfrm>
          <a:custGeom>
            <a:avLst/>
            <a:gdLst>
              <a:gd name="connsiteX0" fmla="*/ 0 w 5145437"/>
              <a:gd name="connsiteY0" fmla="*/ 0 h 2438094"/>
              <a:gd name="connsiteX1" fmla="*/ 619932 w 5145437"/>
              <a:gd name="connsiteY1" fmla="*/ 1456841 h 2438094"/>
              <a:gd name="connsiteX2" fmla="*/ 1565329 w 5145437"/>
              <a:gd name="connsiteY2" fmla="*/ 2355743 h 2438094"/>
              <a:gd name="connsiteX3" fmla="*/ 2107770 w 5145437"/>
              <a:gd name="connsiteY3" fmla="*/ 2293749 h 2438094"/>
              <a:gd name="connsiteX4" fmla="*/ 2975675 w 5145437"/>
              <a:gd name="connsiteY4" fmla="*/ 1441343 h 2438094"/>
              <a:gd name="connsiteX5" fmla="*/ 3735092 w 5145437"/>
              <a:gd name="connsiteY5" fmla="*/ 650929 h 2438094"/>
              <a:gd name="connsiteX6" fmla="*/ 4277532 w 5145437"/>
              <a:gd name="connsiteY6" fmla="*/ 1162373 h 2438094"/>
              <a:gd name="connsiteX7" fmla="*/ 5145437 w 5145437"/>
              <a:gd name="connsiteY7" fmla="*/ 371960 h 2438094"/>
              <a:gd name="connsiteX8" fmla="*/ 5145437 w 5145437"/>
              <a:gd name="connsiteY8" fmla="*/ 371960 h 24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5437" h="2438094">
                <a:moveTo>
                  <a:pt x="0" y="0"/>
                </a:moveTo>
                <a:cubicBezTo>
                  <a:pt x="179522" y="532108"/>
                  <a:pt x="359044" y="1064217"/>
                  <a:pt x="619932" y="1456841"/>
                </a:cubicBezTo>
                <a:cubicBezTo>
                  <a:pt x="880820" y="1849465"/>
                  <a:pt x="1317356" y="2216258"/>
                  <a:pt x="1565329" y="2355743"/>
                </a:cubicBezTo>
                <a:cubicBezTo>
                  <a:pt x="1813302" y="2495228"/>
                  <a:pt x="1872712" y="2446149"/>
                  <a:pt x="2107770" y="2293749"/>
                </a:cubicBezTo>
                <a:cubicBezTo>
                  <a:pt x="2342828" y="2141349"/>
                  <a:pt x="2704455" y="1715146"/>
                  <a:pt x="2975675" y="1441343"/>
                </a:cubicBezTo>
                <a:cubicBezTo>
                  <a:pt x="3246895" y="1167540"/>
                  <a:pt x="3518116" y="697424"/>
                  <a:pt x="3735092" y="650929"/>
                </a:cubicBezTo>
                <a:cubicBezTo>
                  <a:pt x="3952068" y="604434"/>
                  <a:pt x="4042475" y="1208868"/>
                  <a:pt x="4277532" y="1162373"/>
                </a:cubicBezTo>
                <a:cubicBezTo>
                  <a:pt x="4512589" y="1115878"/>
                  <a:pt x="5145437" y="371960"/>
                  <a:pt x="5145437" y="371960"/>
                </a:cubicBezTo>
                <a:lnTo>
                  <a:pt x="5145437" y="3719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E5EBEF8-D217-DE4E-9279-F1A76BF51BFE}"/>
                  </a:ext>
                </a:extLst>
              </p:cNvPr>
              <p:cNvSpPr/>
              <p:nvPr/>
            </p:nvSpPr>
            <p:spPr>
              <a:xfrm>
                <a:off x="4573510" y="2358385"/>
                <a:ext cx="36901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5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E5EBEF8-D217-DE4E-9279-F1A76BF51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10" y="2358385"/>
                <a:ext cx="369012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16EA50-3FC0-DB4B-AAD4-0753C83925E9}"/>
                  </a:ext>
                </a:extLst>
              </p:cNvPr>
              <p:cNvSpPr/>
              <p:nvPr/>
            </p:nvSpPr>
            <p:spPr>
              <a:xfrm>
                <a:off x="110013" y="2370009"/>
                <a:ext cx="34528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16EA50-3FC0-DB4B-AAD4-0753C8392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3" y="2370009"/>
                <a:ext cx="345287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E28F34-E203-F747-A3ED-0883257DC683}"/>
                  </a:ext>
                </a:extLst>
              </p:cNvPr>
              <p:cNvSpPr/>
              <p:nvPr/>
            </p:nvSpPr>
            <p:spPr>
              <a:xfrm>
                <a:off x="6039660" y="4706380"/>
                <a:ext cx="52867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E28F34-E203-F747-A3ED-0883257DC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660" y="4706380"/>
                <a:ext cx="528671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A3E7D3-0D17-D146-ADB2-1CC7572EF892}"/>
              </a:ext>
            </a:extLst>
          </p:cNvPr>
          <p:cNvCxnSpPr/>
          <p:nvPr/>
        </p:nvCxnSpPr>
        <p:spPr>
          <a:xfrm>
            <a:off x="6253566" y="4516508"/>
            <a:ext cx="0" cy="25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9A4381-9191-6C48-8960-415A34CAA4CD}"/>
                  </a:ext>
                </a:extLst>
              </p:cNvPr>
              <p:cNvSpPr/>
              <p:nvPr/>
            </p:nvSpPr>
            <p:spPr>
              <a:xfrm>
                <a:off x="1353360" y="4692818"/>
                <a:ext cx="52867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9A4381-9191-6C48-8960-415A34CAA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60" y="4692818"/>
                <a:ext cx="528671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AFC9BE-4083-DE4B-A076-64F07F8C2A03}"/>
              </a:ext>
            </a:extLst>
          </p:cNvPr>
          <p:cNvCxnSpPr>
            <a:cxnSpLocks/>
          </p:cNvCxnSpPr>
          <p:nvPr/>
        </p:nvCxnSpPr>
        <p:spPr>
          <a:xfrm>
            <a:off x="1590514" y="3330887"/>
            <a:ext cx="0" cy="1416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8448B7F-D02C-284C-B04D-11B5279F841D}"/>
              </a:ext>
            </a:extLst>
          </p:cNvPr>
          <p:cNvSpPr/>
          <p:nvPr/>
        </p:nvSpPr>
        <p:spPr>
          <a:xfrm>
            <a:off x="3940444" y="2819444"/>
            <a:ext cx="662553" cy="267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DDF910-6FE9-FD4F-B88B-45E3762AAC93}"/>
              </a:ext>
            </a:extLst>
          </p:cNvPr>
          <p:cNvCxnSpPr>
            <a:cxnSpLocks/>
          </p:cNvCxnSpPr>
          <p:nvPr/>
        </p:nvCxnSpPr>
        <p:spPr>
          <a:xfrm>
            <a:off x="2402237" y="2958928"/>
            <a:ext cx="0" cy="182492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3A54B82-E913-7643-B385-FE32DCB2436A}"/>
                  </a:ext>
                </a:extLst>
              </p:cNvPr>
              <p:cNvSpPr/>
              <p:nvPr/>
            </p:nvSpPr>
            <p:spPr>
              <a:xfrm>
                <a:off x="2176708" y="4690881"/>
                <a:ext cx="4130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3A54B82-E913-7643-B385-FE32DCB24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08" y="4690881"/>
                <a:ext cx="41306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31D875-3BA4-3C47-ADA6-B716D07AC28B}"/>
              </a:ext>
            </a:extLst>
          </p:cNvPr>
          <p:cNvCxnSpPr>
            <a:cxnSpLocks/>
          </p:cNvCxnSpPr>
          <p:nvPr/>
        </p:nvCxnSpPr>
        <p:spPr>
          <a:xfrm flipH="1">
            <a:off x="929899" y="2668336"/>
            <a:ext cx="2592092" cy="662552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740B0614-8747-7D40-8B06-A6CA20B60D9C}"/>
              </a:ext>
            </a:extLst>
          </p:cNvPr>
          <p:cNvSpPr/>
          <p:nvPr/>
        </p:nvSpPr>
        <p:spPr>
          <a:xfrm>
            <a:off x="5067946" y="2528850"/>
            <a:ext cx="3754465" cy="2045224"/>
          </a:xfrm>
          <a:custGeom>
            <a:avLst/>
            <a:gdLst>
              <a:gd name="connsiteX0" fmla="*/ 0 w 5005953"/>
              <a:gd name="connsiteY0" fmla="*/ 0 h 2726965"/>
              <a:gd name="connsiteX1" fmla="*/ 449451 w 5005953"/>
              <a:gd name="connsiteY1" fmla="*/ 1053885 h 2726965"/>
              <a:gd name="connsiteX2" fmla="*/ 1580827 w 5005953"/>
              <a:gd name="connsiteY2" fmla="*/ 2417736 h 2726965"/>
              <a:gd name="connsiteX3" fmla="*/ 2805193 w 5005953"/>
              <a:gd name="connsiteY3" fmla="*/ 2712204 h 2726965"/>
              <a:gd name="connsiteX4" fmla="*/ 4045058 w 5005953"/>
              <a:gd name="connsiteY4" fmla="*/ 2123268 h 2726965"/>
              <a:gd name="connsiteX5" fmla="*/ 4711485 w 5005953"/>
              <a:gd name="connsiteY5" fmla="*/ 1596326 h 2726965"/>
              <a:gd name="connsiteX6" fmla="*/ 5005953 w 5005953"/>
              <a:gd name="connsiteY6" fmla="*/ 1270861 h 272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5953" h="2726965">
                <a:moveTo>
                  <a:pt x="0" y="0"/>
                </a:moveTo>
                <a:cubicBezTo>
                  <a:pt x="92990" y="325464"/>
                  <a:pt x="185980" y="650929"/>
                  <a:pt x="449451" y="1053885"/>
                </a:cubicBezTo>
                <a:cubicBezTo>
                  <a:pt x="712922" y="1456841"/>
                  <a:pt x="1188203" y="2141350"/>
                  <a:pt x="1580827" y="2417736"/>
                </a:cubicBezTo>
                <a:cubicBezTo>
                  <a:pt x="1973451" y="2694123"/>
                  <a:pt x="2394488" y="2761282"/>
                  <a:pt x="2805193" y="2712204"/>
                </a:cubicBezTo>
                <a:cubicBezTo>
                  <a:pt x="3215898" y="2663126"/>
                  <a:pt x="3727343" y="2309248"/>
                  <a:pt x="4045058" y="2123268"/>
                </a:cubicBezTo>
                <a:cubicBezTo>
                  <a:pt x="4362773" y="1937288"/>
                  <a:pt x="4551336" y="1738394"/>
                  <a:pt x="4711485" y="1596326"/>
                </a:cubicBezTo>
                <a:cubicBezTo>
                  <a:pt x="4871634" y="1454258"/>
                  <a:pt x="4938793" y="1362559"/>
                  <a:pt x="5005953" y="1270861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3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4D1D14-FAAC-034B-B576-07A030645EC7}"/>
                  </a:ext>
                </a:extLst>
              </p:cNvPr>
              <p:cNvSpPr/>
              <p:nvPr/>
            </p:nvSpPr>
            <p:spPr>
              <a:xfrm>
                <a:off x="7812279" y="4688943"/>
                <a:ext cx="4130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4D1D14-FAAC-034B-B576-07A030645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79" y="4688943"/>
                <a:ext cx="413062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7A6F07-B68C-C248-AA2F-C7758B1055D7}"/>
              </a:ext>
            </a:extLst>
          </p:cNvPr>
          <p:cNvCxnSpPr/>
          <p:nvPr/>
        </p:nvCxnSpPr>
        <p:spPr>
          <a:xfrm>
            <a:off x="7042043" y="4561067"/>
            <a:ext cx="0" cy="25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C5FEB2-0C50-D94D-92B6-7561EA3E35D3}"/>
              </a:ext>
            </a:extLst>
          </p:cNvPr>
          <p:cNvCxnSpPr>
            <a:cxnSpLocks/>
          </p:cNvCxnSpPr>
          <p:nvPr/>
        </p:nvCxnSpPr>
        <p:spPr>
          <a:xfrm>
            <a:off x="7979690" y="4202667"/>
            <a:ext cx="0" cy="55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6DCE69A-0F25-9B4A-86E5-A25C8FD7A0A5}"/>
                  </a:ext>
                </a:extLst>
              </p:cNvPr>
              <p:cNvSpPr/>
              <p:nvPr/>
            </p:nvSpPr>
            <p:spPr>
              <a:xfrm>
                <a:off x="6857197" y="4698629"/>
                <a:ext cx="409023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6DCE69A-0F25-9B4A-86E5-A25C8FD7A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197" y="4698629"/>
                <a:ext cx="409023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89F6ED-1CBF-7241-9F7C-0B1F2C9A6F3E}"/>
              </a:ext>
            </a:extLst>
          </p:cNvPr>
          <p:cNvCxnSpPr>
            <a:cxnSpLocks/>
          </p:cNvCxnSpPr>
          <p:nvPr/>
        </p:nvCxnSpPr>
        <p:spPr>
          <a:xfrm flipH="1">
            <a:off x="6555784" y="4574626"/>
            <a:ext cx="499820" cy="92990"/>
          </a:xfrm>
          <a:prstGeom prst="straightConnector1">
            <a:avLst/>
          </a:prstGeom>
          <a:ln w="34925">
            <a:solidFill>
              <a:srgbClr val="83AB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1ED65E-579C-BB41-9F3A-DE141B1F2654}"/>
              </a:ext>
            </a:extLst>
          </p:cNvPr>
          <p:cNvCxnSpPr>
            <a:cxnSpLocks/>
          </p:cNvCxnSpPr>
          <p:nvPr/>
        </p:nvCxnSpPr>
        <p:spPr>
          <a:xfrm>
            <a:off x="1995408" y="3086789"/>
            <a:ext cx="0" cy="1685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D2497F-998E-174F-AD83-5348B5F4526D}"/>
              </a:ext>
            </a:extLst>
          </p:cNvPr>
          <p:cNvCxnSpPr>
            <a:cxnSpLocks/>
          </p:cNvCxnSpPr>
          <p:nvPr/>
        </p:nvCxnSpPr>
        <p:spPr>
          <a:xfrm flipH="1">
            <a:off x="625746" y="2447484"/>
            <a:ext cx="2896244" cy="1253424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7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D0BB77C-1FB0-EE43-B187-AC0A40B50732}"/>
                  </a:ext>
                </a:extLst>
              </p:cNvPr>
              <p:cNvSpPr/>
              <p:nvPr/>
            </p:nvSpPr>
            <p:spPr>
              <a:xfrm>
                <a:off x="1822185" y="4696694"/>
                <a:ext cx="409023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D0BB77C-1FB0-EE43-B187-AC0A40B50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185" y="4696694"/>
                <a:ext cx="409023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176FA003-CA67-4A46-A088-4F8CC4CD7353}"/>
              </a:ext>
            </a:extLst>
          </p:cNvPr>
          <p:cNvSpPr/>
          <p:nvPr/>
        </p:nvSpPr>
        <p:spPr>
          <a:xfrm>
            <a:off x="4951709" y="2129262"/>
            <a:ext cx="3960137" cy="2536370"/>
          </a:xfrm>
          <a:custGeom>
            <a:avLst/>
            <a:gdLst>
              <a:gd name="connsiteX0" fmla="*/ 0 w 5280183"/>
              <a:gd name="connsiteY0" fmla="*/ 656772 h 3381827"/>
              <a:gd name="connsiteX1" fmla="*/ 836908 w 5280183"/>
              <a:gd name="connsiteY1" fmla="*/ 2284094 h 3381827"/>
              <a:gd name="connsiteX2" fmla="*/ 1642820 w 5280183"/>
              <a:gd name="connsiteY2" fmla="*/ 3105504 h 3381827"/>
              <a:gd name="connsiteX3" fmla="*/ 2247254 w 5280183"/>
              <a:gd name="connsiteY3" fmla="*/ 3368975 h 3381827"/>
              <a:gd name="connsiteX4" fmla="*/ 2774197 w 5280183"/>
              <a:gd name="connsiteY4" fmla="*/ 2764541 h 3381827"/>
              <a:gd name="connsiteX5" fmla="*/ 3285641 w 5280183"/>
              <a:gd name="connsiteY5" fmla="*/ 1896636 h 3381827"/>
              <a:gd name="connsiteX6" fmla="*/ 3936569 w 5280183"/>
              <a:gd name="connsiteY6" fmla="*/ 687768 h 3381827"/>
              <a:gd name="connsiteX7" fmla="*/ 4804475 w 5280183"/>
              <a:gd name="connsiteY7" fmla="*/ 362304 h 3381827"/>
              <a:gd name="connsiteX8" fmla="*/ 5238427 w 5280183"/>
              <a:gd name="connsiteY8" fmla="*/ 36840 h 3381827"/>
              <a:gd name="connsiteX9" fmla="*/ 5238427 w 5280183"/>
              <a:gd name="connsiteY9" fmla="*/ 21341 h 338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0183" h="3381827">
                <a:moveTo>
                  <a:pt x="0" y="656772"/>
                </a:moveTo>
                <a:cubicBezTo>
                  <a:pt x="281552" y="1266372"/>
                  <a:pt x="563105" y="1875972"/>
                  <a:pt x="836908" y="2284094"/>
                </a:cubicBezTo>
                <a:cubicBezTo>
                  <a:pt x="1110711" y="2692216"/>
                  <a:pt x="1407762" y="2924691"/>
                  <a:pt x="1642820" y="3105504"/>
                </a:cubicBezTo>
                <a:cubicBezTo>
                  <a:pt x="1877878" y="3286317"/>
                  <a:pt x="2058691" y="3425802"/>
                  <a:pt x="2247254" y="3368975"/>
                </a:cubicBezTo>
                <a:cubicBezTo>
                  <a:pt x="2435817" y="3312148"/>
                  <a:pt x="2601133" y="3009931"/>
                  <a:pt x="2774197" y="2764541"/>
                </a:cubicBezTo>
                <a:cubicBezTo>
                  <a:pt x="2947262" y="2519151"/>
                  <a:pt x="3091912" y="2242765"/>
                  <a:pt x="3285641" y="1896636"/>
                </a:cubicBezTo>
                <a:cubicBezTo>
                  <a:pt x="3479370" y="1550507"/>
                  <a:pt x="3683430" y="943490"/>
                  <a:pt x="3936569" y="687768"/>
                </a:cubicBezTo>
                <a:cubicBezTo>
                  <a:pt x="4189708" y="432046"/>
                  <a:pt x="4587499" y="470792"/>
                  <a:pt x="4804475" y="362304"/>
                </a:cubicBezTo>
                <a:cubicBezTo>
                  <a:pt x="5021451" y="253816"/>
                  <a:pt x="5238427" y="36840"/>
                  <a:pt x="5238427" y="36840"/>
                </a:cubicBezTo>
                <a:cubicBezTo>
                  <a:pt x="5310752" y="-19987"/>
                  <a:pt x="5274589" y="677"/>
                  <a:pt x="5238427" y="21341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6B3531E-5A4C-5F4E-A58B-6092585F1CBD}"/>
                  </a:ext>
                </a:extLst>
              </p:cNvPr>
              <p:cNvSpPr/>
              <p:nvPr/>
            </p:nvSpPr>
            <p:spPr>
              <a:xfrm>
                <a:off x="6448428" y="4719940"/>
                <a:ext cx="4130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6B3531E-5A4C-5F4E-A58B-6092585F1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8" y="4719940"/>
                <a:ext cx="413062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2256F2-BE2C-AA4B-825B-8C8EA099B6D5}"/>
              </a:ext>
            </a:extLst>
          </p:cNvPr>
          <p:cNvCxnSpPr>
            <a:cxnSpLocks/>
          </p:cNvCxnSpPr>
          <p:nvPr/>
        </p:nvCxnSpPr>
        <p:spPr>
          <a:xfrm>
            <a:off x="6591263" y="4663823"/>
            <a:ext cx="0" cy="10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3828E1-6AB3-634E-8561-6A600CB91552}"/>
                  </a:ext>
                </a:extLst>
              </p:cNvPr>
              <p:cNvSpPr txBox="1"/>
              <p:nvPr/>
            </p:nvSpPr>
            <p:spPr>
              <a:xfrm>
                <a:off x="395536" y="699542"/>
                <a:ext cx="8276096" cy="113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When a forward model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Helvetica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 is non-linear in a parameter x, we have to set up an iterative approach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The aim is to find the minimum of the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Helvetica"/>
                      </a:rPr>
                      <m:t>Φ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  <m:t>𝒙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  <m:t>𝑒𝑠𝑡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Helvetica"/>
                </a:endParaRPr>
              </a:p>
              <a:p>
                <a:endParaRPr lang="en-US" sz="135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3828E1-6AB3-634E-8561-6A600CB91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99542"/>
                <a:ext cx="8276096" cy="1131079"/>
              </a:xfrm>
              <a:prstGeom prst="rect">
                <a:avLst/>
              </a:prstGeom>
              <a:blipFill>
                <a:blip r:embed="rId12"/>
                <a:stretch>
                  <a:fillRect l="-459" t="-3371" r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E6DF75-23DB-F34A-93AE-6E0530131444}"/>
                  </a:ext>
                </a:extLst>
              </p:cNvPr>
              <p:cNvSpPr/>
              <p:nvPr/>
            </p:nvSpPr>
            <p:spPr>
              <a:xfrm>
                <a:off x="4573510" y="2153064"/>
                <a:ext cx="36901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50" smtClean="0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1350" dirty="0">
                  <a:solidFill>
                    <a:srgbClr val="272939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E6DF75-23DB-F34A-93AE-6E0530131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10" y="2153064"/>
                <a:ext cx="369012" cy="3000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8B86746-C013-624E-B15A-F6A995BCDDF4}"/>
                  </a:ext>
                </a:extLst>
              </p:cNvPr>
              <p:cNvSpPr/>
              <p:nvPr/>
            </p:nvSpPr>
            <p:spPr>
              <a:xfrm>
                <a:off x="110013" y="2164688"/>
                <a:ext cx="34528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350" dirty="0">
                  <a:solidFill>
                    <a:srgbClr val="272939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8B86746-C013-624E-B15A-F6A995BCD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3" y="2164688"/>
                <a:ext cx="345287" cy="3000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53A85EC-F924-B644-B5BA-6A7DB1513B04}"/>
                  </a:ext>
                </a:extLst>
              </p:cNvPr>
              <p:cNvSpPr/>
              <p:nvPr/>
            </p:nvSpPr>
            <p:spPr>
              <a:xfrm>
                <a:off x="2195736" y="1707654"/>
                <a:ext cx="4572000" cy="4873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35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350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1350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35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53A85EC-F924-B644-B5BA-6A7DB1513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7654"/>
                <a:ext cx="4572000" cy="487378"/>
              </a:xfrm>
              <a:prstGeom prst="rect">
                <a:avLst/>
              </a:prstGeom>
              <a:blipFill>
                <a:blip r:embed="rId1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8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EC9-3051-A740-BC26-E4D50604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error analysis: Final remarks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C0608-83E7-FB4F-A801-C69A6E3A1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0666" y="699542"/>
                <a:ext cx="8857107" cy="383383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simulated measurements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𝒕𝒓𝒖𝒆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dirty="0"/>
                  <a:t> is simulated Poisson noise with measurement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, we do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already know the solution.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can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as expansion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assume that we are in the ‘last’ step of the Gauss-Newton iteration.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C0608-83E7-FB4F-A801-C69A6E3A1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666" y="699542"/>
                <a:ext cx="8857107" cy="3833831"/>
              </a:xfrm>
              <a:blipFill>
                <a:blip r:embed="rId2"/>
                <a:stretch>
                  <a:fillRect l="-429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02A95-BA5B-D94D-9B4E-61C865DB4A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AADDB-504A-479E-8C40-41B4A0D15833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5EDE8C-7FF4-EA46-ADD9-831A769760C4}"/>
                  </a:ext>
                </a:extLst>
              </p:cNvPr>
              <p:cNvSpPr txBox="1"/>
              <p:nvPr/>
            </p:nvSpPr>
            <p:spPr>
              <a:xfrm>
                <a:off x="539552" y="3435846"/>
                <a:ext cx="8117671" cy="1339277"/>
              </a:xfrm>
              <a:prstGeom prst="rect">
                <a:avLst/>
              </a:prstGeom>
              <a:solidFill>
                <a:schemeClr val="tx1">
                  <a:alpha val="81437"/>
                </a:schemeClr>
              </a:solidFill>
              <a:ln w="34925"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Thus, we can estimate error propagation  by </a:t>
                </a:r>
              </a:p>
              <a:p>
                <a:pPr marL="10668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est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̃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sz="1600" dirty="0">
                    <a:solidFill>
                      <a:srgbClr val="C00000"/>
                    </a:solidFill>
                  </a:rPr>
                  <a:t>for specific spectral errors (e.g. detector offset, stray light, …)</a:t>
                </a:r>
              </a:p>
              <a:p>
                <a:pPr marL="1066800" lvl="1" indent="0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G   </a:t>
                </a:r>
                <a:r>
                  <a:rPr lang="en-US" sz="1600" dirty="0">
                    <a:solidFill>
                      <a:srgbClr val="C00000"/>
                    </a:solidFill>
                  </a:rPr>
                  <a:t>for SNR analysis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5EDE8C-7FF4-EA46-ADD9-831A7697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35846"/>
                <a:ext cx="8117671" cy="1339277"/>
              </a:xfrm>
              <a:prstGeom prst="rect">
                <a:avLst/>
              </a:prstGeom>
              <a:blipFill>
                <a:blip r:embed="rId3"/>
                <a:stretch>
                  <a:fillRect l="-467" b="-2752"/>
                </a:stretch>
              </a:blipFill>
              <a:ln w="34925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06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1.6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Spectral Range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09" t="-2326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AA9DE8-5E9A-5D4E-8EC8-7BD06263D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55526"/>
            <a:ext cx="4792266" cy="38338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AADDB-504A-479E-8C40-41B4A0D15833}" type="slidenum">
              <a:rPr lang="en-GB" smtClean="0"/>
              <a:t>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5F820-D7B6-DD4A-ABAC-C66C982019FA}"/>
              </a:ext>
            </a:extLst>
          </p:cNvPr>
          <p:cNvSpPr txBox="1"/>
          <p:nvPr/>
        </p:nvSpPr>
        <p:spPr>
          <a:xfrm>
            <a:off x="395536" y="987574"/>
            <a:ext cx="3168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Helvetica"/>
              </a:rPr>
              <a:t>Relevant telluric absorber: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Helvetica"/>
              </a:rPr>
              <a:t>CO</a:t>
            </a:r>
            <a:r>
              <a:rPr lang="en-US" sz="1600" baseline="-25000" dirty="0">
                <a:solidFill>
                  <a:schemeClr val="tx1">
                    <a:lumMod val="50000"/>
                  </a:schemeClr>
                </a:solidFill>
                <a:latin typeface="Helvetica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Helvetica"/>
              </a:rPr>
              <a:t>CH</a:t>
            </a:r>
            <a:r>
              <a:rPr lang="en-US" sz="1600" baseline="-25000" dirty="0">
                <a:solidFill>
                  <a:schemeClr val="tx1">
                    <a:lumMod val="50000"/>
                  </a:schemeClr>
                </a:solidFill>
                <a:latin typeface="Helvetica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Helvetica"/>
              </a:rPr>
              <a:t>H</a:t>
            </a:r>
            <a:r>
              <a:rPr lang="en-US" sz="1600" baseline="-25000" dirty="0">
                <a:solidFill>
                  <a:schemeClr val="tx1">
                    <a:lumMod val="50000"/>
                  </a:schemeClr>
                </a:solidFill>
                <a:latin typeface="Helvetica"/>
              </a:rPr>
              <a:t>2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Helvetica"/>
              </a:rPr>
              <a:t>O</a:t>
            </a:r>
          </a:p>
          <a:p>
            <a:endParaRPr lang="en-US" sz="1600" dirty="0">
              <a:solidFill>
                <a:schemeClr val="tx1">
                  <a:lumMod val="50000"/>
                </a:schemeClr>
              </a:solidFill>
              <a:latin typeface="Helvetic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Helvetica"/>
              </a:rPr>
              <a:t>Molecular absorption cross sections can be taken from HITRAN data base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Helvetica"/>
              </a:rPr>
              <a:t>Atmospheric concentration to be retrieved from the observation</a:t>
            </a:r>
          </a:p>
        </p:txBody>
      </p:sp>
    </p:spTree>
    <p:extLst>
      <p:ext uri="{BB962C8B-B14F-4D97-AF65-F5344CB8AC3E}">
        <p14:creationId xmlns:p14="http://schemas.microsoft.com/office/powerpoint/2010/main" val="37660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2C46-2297-AB4B-83CE-0AD7E7F4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Forward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F27BA3-3576-B040-8A3E-8A7653D3E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forward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simulates the measurement (without noise) for a given state of the atmosphere 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378AE5"/>
                    </a:solidFill>
                  </a:rPr>
                  <a:t>Non-scattering radiative transfer</a:t>
                </a:r>
              </a:p>
              <a:p>
                <a:r>
                  <a:rPr lang="en-US" dirty="0"/>
                  <a:t>Assume an atmospheric concentration profile of CH</a:t>
                </a:r>
                <a:r>
                  <a:rPr lang="en-US" baseline="-25000" dirty="0"/>
                  <a:t>4</a:t>
                </a:r>
                <a:r>
                  <a:rPr lang="en-US" dirty="0"/>
                  <a:t>, CO</a:t>
                </a:r>
                <a:r>
                  <a:rPr lang="en-US" baseline="-25000" dirty="0"/>
                  <a:t>2</a:t>
                </a:r>
                <a:r>
                  <a:rPr lang="en-US" dirty="0"/>
                  <a:t> and H</a:t>
                </a:r>
                <a:r>
                  <a:rPr lang="en-US" baseline="-25000" dirty="0"/>
                  <a:t>2</a:t>
                </a:r>
                <a:r>
                  <a:rPr lang="en-US" dirty="0"/>
                  <a:t>O</a:t>
                </a:r>
              </a:p>
              <a:p>
                <a:r>
                  <a:rPr lang="en-US" dirty="0"/>
                  <a:t>Discretize the model atmosphere in </a:t>
                </a:r>
                <a:r>
                  <a:rPr lang="en-US" i="1" dirty="0"/>
                  <a:t>N</a:t>
                </a:r>
                <a:r>
                  <a:rPr lang="en-US" dirty="0"/>
                  <a:t> layer</a:t>
                </a:r>
              </a:p>
              <a:p>
                <a:r>
                  <a:rPr lang="en-US" dirty="0"/>
                  <a:t>Calculate monochromatic transmission by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absorber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layer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Lambertian reflection at the Earth surface and calculate radiance at TOA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the cosine of SZA and VZA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Lambertian albedo.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F27BA3-3576-B040-8A3E-8A7653D3E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2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29A1D-0E59-DD42-9302-7677EB08F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AADDB-504A-479E-8C40-41B4A0D1583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99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2C46-2297-AB4B-83CE-0AD7E7F4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Forward Model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F27BA3-3576-B040-8A3E-8A7653D3E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771550"/>
                <a:ext cx="8785225" cy="38338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378AE5"/>
                    </a:solidFill>
                  </a:rPr>
                  <a:t>The Instrument Model</a:t>
                </a:r>
              </a:p>
              <a:p>
                <a:r>
                  <a:rPr lang="en-US" dirty="0"/>
                  <a:t>Instrument spectral response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FWHM describes instrument spectral resolution)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forward model depends on the atmospheric state which is described by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0070C0"/>
                    </a:solidFill>
                  </a:rPr>
                  <a:t>Vertical profile of CH</a:t>
                </a:r>
                <a:r>
                  <a:rPr lang="en-US" sz="1600" baseline="-25000" dirty="0">
                    <a:solidFill>
                      <a:srgbClr val="0070C0"/>
                    </a:solidFill>
                  </a:rPr>
                  <a:t>4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 scaling factor times prior profile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 total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𝐶𝐻</m:t>
                        </m:r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baseline="-250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0070C0"/>
                    </a:solidFill>
                  </a:rPr>
                  <a:t>Vertical profile of CO</a:t>
                </a:r>
                <a:r>
                  <a:rPr lang="en-US" sz="16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sz="16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 scaling factor times prior profile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 total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baseline="-250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0070C0"/>
                    </a:solidFill>
                  </a:rPr>
                  <a:t>Vertical profile of H</a:t>
                </a:r>
                <a:r>
                  <a:rPr lang="en-US" sz="16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sz="1600" dirty="0">
                    <a:solidFill>
                      <a:srgbClr val="0070C0"/>
                    </a:solidFill>
                  </a:rPr>
                  <a:t>O</a:t>
                </a:r>
                <a:r>
                  <a:rPr lang="en-US" sz="16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 scaling factor times prior profile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 total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0070C0"/>
                    </a:solidFill>
                  </a:rPr>
                  <a:t>Surface albedo incl. spectral dependence polynomial approximation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>
                    <a:ea typeface="+mn-ea"/>
                    <a:cs typeface="+mn-cs"/>
                  </a:rPr>
                  <a:t>            This defines the state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</m:oMath>
                </a14:m>
                <a:endParaRPr lang="en-US" b="1" dirty="0"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F27BA3-3576-B040-8A3E-8A7653D3E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71550"/>
                <a:ext cx="8785225" cy="3833831"/>
              </a:xfrm>
              <a:blipFill>
                <a:blip r:embed="rId2"/>
                <a:stretch>
                  <a:fillRect l="-432" t="-5941" b="-6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29A1D-0E59-DD42-9302-7677EB08F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AADDB-504A-479E-8C40-41B4A0D158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96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60C2B-87FC-B64E-A665-BA186DF904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Least squares fit - Inversion of the forward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60C2B-87FC-B64E-A665-BA186DF90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09" t="-2326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508B8-219A-C546-A8EC-4EAFCB67F0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we can compare a measurement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a forward model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To find a solution for the minimalization problem, we linearize the forward model by a Taylor expansion in the parameters to be retrieved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linear approximation the forward model writes: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𝑲𝒙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Define a ’new’ type of measurement vector, which contains the original measurement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model information defined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𝑲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508B8-219A-C546-A8EC-4EAFCB67F0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32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EE33-004F-E343-AE55-B7387E5F2B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AADDB-504A-479E-8C40-41B4A0D158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6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4041-2F62-0547-B239-4A15DBF1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fit -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AE640-2D14-7C4D-A510-B89511C91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389" y="844153"/>
                <a:ext cx="8785225" cy="39598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linear approximation the minimalization problem reads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can be solved in a straight forward manner.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 yields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est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Using the gain matrix notation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get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est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Error propagation can be estimated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est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for a specific spectral error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noise propagation (SNR analysis) we use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AE640-2D14-7C4D-A510-B89511C91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9" y="844153"/>
                <a:ext cx="8785225" cy="3959845"/>
              </a:xfrm>
              <a:blipFill>
                <a:blip r:embed="rId2"/>
                <a:stretch>
                  <a:fillRect l="-432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6423B-1AD4-E848-8291-455C5C0BB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AADDB-504A-479E-8C40-41B4A0D1583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6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784631-0542-0C46-A476-AFD69837FC79}"/>
              </a:ext>
            </a:extLst>
          </p:cNvPr>
          <p:cNvSpPr txBox="1"/>
          <p:nvPr/>
        </p:nvSpPr>
        <p:spPr>
          <a:xfrm>
            <a:off x="244098" y="220851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8AE5"/>
                </a:solidFill>
                <a:latin typeface="Helvetica"/>
                <a:ea typeface="+mj-ea"/>
                <a:cs typeface="+mj-cs"/>
              </a:rPr>
              <a:t>Gauss-Newton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3A18E-0710-5447-B50B-5C3987253BD9}"/>
                  </a:ext>
                </a:extLst>
              </p:cNvPr>
              <p:cNvSpPr txBox="1"/>
              <p:nvPr/>
            </p:nvSpPr>
            <p:spPr>
              <a:xfrm>
                <a:off x="395207" y="871780"/>
                <a:ext cx="8276096" cy="14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When a forward model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Helvetica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 is non-linear in a parameter x, we have to set up an iterative approach.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Helvetic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The aim is to find the minimum of the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Helvetica"/>
                      </a:rPr>
                      <m:t>Φ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  <m:t>𝒙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  <m:t>𝑒𝑠𝑡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Helvetica"/>
                </a:endParaRPr>
              </a:p>
              <a:p>
                <a:endParaRPr lang="en-US" sz="135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3A18E-0710-5447-B50B-5C3987253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7" y="871780"/>
                <a:ext cx="8276096" cy="1408078"/>
              </a:xfrm>
              <a:prstGeom prst="rect">
                <a:avLst/>
              </a:prstGeom>
              <a:blipFill>
                <a:blip r:embed="rId3"/>
                <a:stretch>
                  <a:fillRect l="-613" t="-1786" r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CA0796-E0E5-A74F-92EC-F0EA53CE1137}"/>
              </a:ext>
            </a:extLst>
          </p:cNvPr>
          <p:cNvCxnSpPr/>
          <p:nvPr/>
        </p:nvCxnSpPr>
        <p:spPr>
          <a:xfrm flipV="1">
            <a:off x="479165" y="2228801"/>
            <a:ext cx="0" cy="234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4CBC13-37EA-934B-8231-7F26D580A70B}"/>
              </a:ext>
            </a:extLst>
          </p:cNvPr>
          <p:cNvCxnSpPr>
            <a:cxnSpLocks/>
          </p:cNvCxnSpPr>
          <p:nvPr/>
        </p:nvCxnSpPr>
        <p:spPr>
          <a:xfrm>
            <a:off x="360991" y="4458620"/>
            <a:ext cx="329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2E077E-5432-8A4B-BD16-9F1380FA2F6D}"/>
              </a:ext>
            </a:extLst>
          </p:cNvPr>
          <p:cNvCxnSpPr/>
          <p:nvPr/>
        </p:nvCxnSpPr>
        <p:spPr>
          <a:xfrm flipV="1">
            <a:off x="5010482" y="2250112"/>
            <a:ext cx="0" cy="234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5844DD-EDCD-534B-8B80-A4B43763DDB1}"/>
              </a:ext>
            </a:extLst>
          </p:cNvPr>
          <p:cNvCxnSpPr>
            <a:cxnSpLocks/>
          </p:cNvCxnSpPr>
          <p:nvPr/>
        </p:nvCxnSpPr>
        <p:spPr>
          <a:xfrm>
            <a:off x="4892308" y="4479931"/>
            <a:ext cx="407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3F78EAB2-1809-8D40-9CE3-6E48916CD6A1}"/>
              </a:ext>
            </a:extLst>
          </p:cNvPr>
          <p:cNvSpPr/>
          <p:nvPr/>
        </p:nvSpPr>
        <p:spPr>
          <a:xfrm>
            <a:off x="502413" y="2720836"/>
            <a:ext cx="3150031" cy="1716474"/>
          </a:xfrm>
          <a:custGeom>
            <a:avLst/>
            <a:gdLst>
              <a:gd name="connsiteX0" fmla="*/ 0 w 4200041"/>
              <a:gd name="connsiteY0" fmla="*/ 2288632 h 2288632"/>
              <a:gd name="connsiteX1" fmla="*/ 1317356 w 4200041"/>
              <a:gd name="connsiteY1" fmla="*/ 769798 h 2288632"/>
              <a:gd name="connsiteX2" fmla="*/ 2665709 w 4200041"/>
              <a:gd name="connsiteY2" fmla="*/ 72375 h 2288632"/>
              <a:gd name="connsiteX3" fmla="*/ 4200041 w 4200041"/>
              <a:gd name="connsiteY3" fmla="*/ 56876 h 228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0041" h="2288632">
                <a:moveTo>
                  <a:pt x="0" y="2288632"/>
                </a:moveTo>
                <a:cubicBezTo>
                  <a:pt x="436535" y="1713903"/>
                  <a:pt x="873071" y="1139174"/>
                  <a:pt x="1317356" y="769798"/>
                </a:cubicBezTo>
                <a:cubicBezTo>
                  <a:pt x="1761641" y="400422"/>
                  <a:pt x="2185262" y="191195"/>
                  <a:pt x="2665709" y="72375"/>
                </a:cubicBezTo>
                <a:cubicBezTo>
                  <a:pt x="3146156" y="-46445"/>
                  <a:pt x="3673098" y="5215"/>
                  <a:pt x="4200041" y="568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0EDF663-68A1-A240-A981-3F83338C2434}"/>
              </a:ext>
            </a:extLst>
          </p:cNvPr>
          <p:cNvSpPr/>
          <p:nvPr/>
        </p:nvSpPr>
        <p:spPr>
          <a:xfrm>
            <a:off x="5035668" y="2496147"/>
            <a:ext cx="3859078" cy="1828571"/>
          </a:xfrm>
          <a:custGeom>
            <a:avLst/>
            <a:gdLst>
              <a:gd name="connsiteX0" fmla="*/ 0 w 5145437"/>
              <a:gd name="connsiteY0" fmla="*/ 0 h 2438094"/>
              <a:gd name="connsiteX1" fmla="*/ 619932 w 5145437"/>
              <a:gd name="connsiteY1" fmla="*/ 1456841 h 2438094"/>
              <a:gd name="connsiteX2" fmla="*/ 1565329 w 5145437"/>
              <a:gd name="connsiteY2" fmla="*/ 2355743 h 2438094"/>
              <a:gd name="connsiteX3" fmla="*/ 2107770 w 5145437"/>
              <a:gd name="connsiteY3" fmla="*/ 2293749 h 2438094"/>
              <a:gd name="connsiteX4" fmla="*/ 2975675 w 5145437"/>
              <a:gd name="connsiteY4" fmla="*/ 1441343 h 2438094"/>
              <a:gd name="connsiteX5" fmla="*/ 3735092 w 5145437"/>
              <a:gd name="connsiteY5" fmla="*/ 650929 h 2438094"/>
              <a:gd name="connsiteX6" fmla="*/ 4277532 w 5145437"/>
              <a:gd name="connsiteY6" fmla="*/ 1162373 h 2438094"/>
              <a:gd name="connsiteX7" fmla="*/ 5145437 w 5145437"/>
              <a:gd name="connsiteY7" fmla="*/ 371960 h 2438094"/>
              <a:gd name="connsiteX8" fmla="*/ 5145437 w 5145437"/>
              <a:gd name="connsiteY8" fmla="*/ 371960 h 24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5437" h="2438094">
                <a:moveTo>
                  <a:pt x="0" y="0"/>
                </a:moveTo>
                <a:cubicBezTo>
                  <a:pt x="179522" y="532108"/>
                  <a:pt x="359044" y="1064217"/>
                  <a:pt x="619932" y="1456841"/>
                </a:cubicBezTo>
                <a:cubicBezTo>
                  <a:pt x="880820" y="1849465"/>
                  <a:pt x="1317356" y="2216258"/>
                  <a:pt x="1565329" y="2355743"/>
                </a:cubicBezTo>
                <a:cubicBezTo>
                  <a:pt x="1813302" y="2495228"/>
                  <a:pt x="1872712" y="2446149"/>
                  <a:pt x="2107770" y="2293749"/>
                </a:cubicBezTo>
                <a:cubicBezTo>
                  <a:pt x="2342828" y="2141349"/>
                  <a:pt x="2704455" y="1715146"/>
                  <a:pt x="2975675" y="1441343"/>
                </a:cubicBezTo>
                <a:cubicBezTo>
                  <a:pt x="3246895" y="1167540"/>
                  <a:pt x="3518116" y="697424"/>
                  <a:pt x="3735092" y="650929"/>
                </a:cubicBezTo>
                <a:cubicBezTo>
                  <a:pt x="3952068" y="604434"/>
                  <a:pt x="4042475" y="1208868"/>
                  <a:pt x="4277532" y="1162373"/>
                </a:cubicBezTo>
                <a:cubicBezTo>
                  <a:pt x="4512589" y="1115878"/>
                  <a:pt x="5145437" y="371960"/>
                  <a:pt x="5145437" y="371960"/>
                </a:cubicBezTo>
                <a:lnTo>
                  <a:pt x="5145437" y="3719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E5EBEF8-D217-DE4E-9279-F1A76BF51BFE}"/>
                  </a:ext>
                </a:extLst>
              </p:cNvPr>
              <p:cNvSpPr/>
              <p:nvPr/>
            </p:nvSpPr>
            <p:spPr>
              <a:xfrm>
                <a:off x="4692340" y="2139702"/>
                <a:ext cx="36901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50" smtClean="0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1350" dirty="0">
                  <a:solidFill>
                    <a:srgbClr val="272939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E5EBEF8-D217-DE4E-9279-F1A76BF51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340" y="2139702"/>
                <a:ext cx="369012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16EA50-3FC0-DB4B-AAD4-0753C83925E9}"/>
                  </a:ext>
                </a:extLst>
              </p:cNvPr>
              <p:cNvSpPr/>
              <p:nvPr/>
            </p:nvSpPr>
            <p:spPr>
              <a:xfrm>
                <a:off x="228843" y="2151326"/>
                <a:ext cx="34528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350" dirty="0">
                  <a:solidFill>
                    <a:srgbClr val="272939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16EA50-3FC0-DB4B-AAD4-0753C8392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3" y="2151326"/>
                <a:ext cx="345287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E28F34-E203-F747-A3ED-0883257DC683}"/>
                  </a:ext>
                </a:extLst>
              </p:cNvPr>
              <p:cNvSpPr/>
              <p:nvPr/>
            </p:nvSpPr>
            <p:spPr>
              <a:xfrm>
                <a:off x="6158490" y="4487697"/>
                <a:ext cx="52867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E28F34-E203-F747-A3ED-0883257DC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490" y="4487697"/>
                <a:ext cx="528671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A3E7D3-0D17-D146-ADB2-1CC7572EF892}"/>
              </a:ext>
            </a:extLst>
          </p:cNvPr>
          <p:cNvCxnSpPr/>
          <p:nvPr/>
        </p:nvCxnSpPr>
        <p:spPr>
          <a:xfrm>
            <a:off x="6372396" y="4297825"/>
            <a:ext cx="0" cy="25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9A4381-9191-6C48-8960-415A34CAA4CD}"/>
                  </a:ext>
                </a:extLst>
              </p:cNvPr>
              <p:cNvSpPr/>
              <p:nvPr/>
            </p:nvSpPr>
            <p:spPr>
              <a:xfrm>
                <a:off x="1472190" y="4474135"/>
                <a:ext cx="52867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9A4381-9191-6C48-8960-415A34CAA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190" y="4474135"/>
                <a:ext cx="528671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AFC9BE-4083-DE4B-A076-64F07F8C2A03}"/>
              </a:ext>
            </a:extLst>
          </p:cNvPr>
          <p:cNvCxnSpPr>
            <a:cxnSpLocks/>
          </p:cNvCxnSpPr>
          <p:nvPr/>
        </p:nvCxnSpPr>
        <p:spPr>
          <a:xfrm>
            <a:off x="1709344" y="3112204"/>
            <a:ext cx="0" cy="1416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8448B7F-D02C-284C-B04D-11B5279F841D}"/>
              </a:ext>
            </a:extLst>
          </p:cNvPr>
          <p:cNvSpPr/>
          <p:nvPr/>
        </p:nvSpPr>
        <p:spPr>
          <a:xfrm>
            <a:off x="4059274" y="2600761"/>
            <a:ext cx="662553" cy="267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7293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784631-0542-0C46-A476-AFD69837FC79}"/>
              </a:ext>
            </a:extLst>
          </p:cNvPr>
          <p:cNvSpPr txBox="1"/>
          <p:nvPr/>
        </p:nvSpPr>
        <p:spPr>
          <a:xfrm>
            <a:off x="244098" y="220851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8AE5"/>
                </a:solidFill>
                <a:latin typeface="Helvetica"/>
                <a:ea typeface="+mj-ea"/>
                <a:cs typeface="+mj-cs"/>
              </a:rPr>
              <a:t>Gauss-Newton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3A18E-0710-5447-B50B-5C3987253BD9}"/>
                  </a:ext>
                </a:extLst>
              </p:cNvPr>
              <p:cNvSpPr txBox="1"/>
              <p:nvPr/>
            </p:nvSpPr>
            <p:spPr>
              <a:xfrm>
                <a:off x="395536" y="699542"/>
                <a:ext cx="8276096" cy="14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When a forward model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Helvetica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 is non-linear in a parameter x, we have to set up an iterative approach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Helvetic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The aim is to find the minimum of the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Helvetica"/>
                      </a:rPr>
                      <m:t>Φ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  <m:t>𝒙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  <m:t>𝑒𝑠𝑡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Helvetica"/>
                </a:endParaRPr>
              </a:p>
              <a:p>
                <a:endParaRPr lang="en-US" sz="135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3A18E-0710-5447-B50B-5C3987253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99542"/>
                <a:ext cx="8276096" cy="1408078"/>
              </a:xfrm>
              <a:prstGeom prst="rect">
                <a:avLst/>
              </a:prstGeom>
              <a:blipFill>
                <a:blip r:embed="rId2"/>
                <a:stretch>
                  <a:fillRect l="-459" t="-2679" r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CA0796-E0E5-A74F-92EC-F0EA53CE1137}"/>
              </a:ext>
            </a:extLst>
          </p:cNvPr>
          <p:cNvCxnSpPr/>
          <p:nvPr/>
        </p:nvCxnSpPr>
        <p:spPr>
          <a:xfrm flipV="1">
            <a:off x="360335" y="2317028"/>
            <a:ext cx="0" cy="234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4CBC13-37EA-934B-8231-7F26D580A70B}"/>
              </a:ext>
            </a:extLst>
          </p:cNvPr>
          <p:cNvCxnSpPr>
            <a:cxnSpLocks/>
          </p:cNvCxnSpPr>
          <p:nvPr/>
        </p:nvCxnSpPr>
        <p:spPr>
          <a:xfrm>
            <a:off x="242161" y="4546847"/>
            <a:ext cx="329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2E077E-5432-8A4B-BD16-9F1380FA2F6D}"/>
              </a:ext>
            </a:extLst>
          </p:cNvPr>
          <p:cNvCxnSpPr/>
          <p:nvPr/>
        </p:nvCxnSpPr>
        <p:spPr>
          <a:xfrm flipV="1">
            <a:off x="4891652" y="2338339"/>
            <a:ext cx="0" cy="234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5844DD-EDCD-534B-8B80-A4B43763DDB1}"/>
              </a:ext>
            </a:extLst>
          </p:cNvPr>
          <p:cNvCxnSpPr>
            <a:cxnSpLocks/>
          </p:cNvCxnSpPr>
          <p:nvPr/>
        </p:nvCxnSpPr>
        <p:spPr>
          <a:xfrm>
            <a:off x="4773478" y="4568158"/>
            <a:ext cx="407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3F78EAB2-1809-8D40-9CE3-6E48916CD6A1}"/>
              </a:ext>
            </a:extLst>
          </p:cNvPr>
          <p:cNvSpPr/>
          <p:nvPr/>
        </p:nvSpPr>
        <p:spPr>
          <a:xfrm>
            <a:off x="383583" y="2809063"/>
            <a:ext cx="3150031" cy="1716474"/>
          </a:xfrm>
          <a:custGeom>
            <a:avLst/>
            <a:gdLst>
              <a:gd name="connsiteX0" fmla="*/ 0 w 4200041"/>
              <a:gd name="connsiteY0" fmla="*/ 2288632 h 2288632"/>
              <a:gd name="connsiteX1" fmla="*/ 1317356 w 4200041"/>
              <a:gd name="connsiteY1" fmla="*/ 769798 h 2288632"/>
              <a:gd name="connsiteX2" fmla="*/ 2665709 w 4200041"/>
              <a:gd name="connsiteY2" fmla="*/ 72375 h 2288632"/>
              <a:gd name="connsiteX3" fmla="*/ 4200041 w 4200041"/>
              <a:gd name="connsiteY3" fmla="*/ 56876 h 228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0041" h="2288632">
                <a:moveTo>
                  <a:pt x="0" y="2288632"/>
                </a:moveTo>
                <a:cubicBezTo>
                  <a:pt x="436535" y="1713903"/>
                  <a:pt x="873071" y="1139174"/>
                  <a:pt x="1317356" y="769798"/>
                </a:cubicBezTo>
                <a:cubicBezTo>
                  <a:pt x="1761641" y="400422"/>
                  <a:pt x="2185262" y="191195"/>
                  <a:pt x="2665709" y="72375"/>
                </a:cubicBezTo>
                <a:cubicBezTo>
                  <a:pt x="3146156" y="-46445"/>
                  <a:pt x="3673098" y="5215"/>
                  <a:pt x="4200041" y="568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0EDF663-68A1-A240-A981-3F83338C2434}"/>
              </a:ext>
            </a:extLst>
          </p:cNvPr>
          <p:cNvSpPr/>
          <p:nvPr/>
        </p:nvSpPr>
        <p:spPr>
          <a:xfrm>
            <a:off x="4916838" y="2584374"/>
            <a:ext cx="3859078" cy="1828571"/>
          </a:xfrm>
          <a:custGeom>
            <a:avLst/>
            <a:gdLst>
              <a:gd name="connsiteX0" fmla="*/ 0 w 5145437"/>
              <a:gd name="connsiteY0" fmla="*/ 0 h 2438094"/>
              <a:gd name="connsiteX1" fmla="*/ 619932 w 5145437"/>
              <a:gd name="connsiteY1" fmla="*/ 1456841 h 2438094"/>
              <a:gd name="connsiteX2" fmla="*/ 1565329 w 5145437"/>
              <a:gd name="connsiteY2" fmla="*/ 2355743 h 2438094"/>
              <a:gd name="connsiteX3" fmla="*/ 2107770 w 5145437"/>
              <a:gd name="connsiteY3" fmla="*/ 2293749 h 2438094"/>
              <a:gd name="connsiteX4" fmla="*/ 2975675 w 5145437"/>
              <a:gd name="connsiteY4" fmla="*/ 1441343 h 2438094"/>
              <a:gd name="connsiteX5" fmla="*/ 3735092 w 5145437"/>
              <a:gd name="connsiteY5" fmla="*/ 650929 h 2438094"/>
              <a:gd name="connsiteX6" fmla="*/ 4277532 w 5145437"/>
              <a:gd name="connsiteY6" fmla="*/ 1162373 h 2438094"/>
              <a:gd name="connsiteX7" fmla="*/ 5145437 w 5145437"/>
              <a:gd name="connsiteY7" fmla="*/ 371960 h 2438094"/>
              <a:gd name="connsiteX8" fmla="*/ 5145437 w 5145437"/>
              <a:gd name="connsiteY8" fmla="*/ 371960 h 24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5437" h="2438094">
                <a:moveTo>
                  <a:pt x="0" y="0"/>
                </a:moveTo>
                <a:cubicBezTo>
                  <a:pt x="179522" y="532108"/>
                  <a:pt x="359044" y="1064217"/>
                  <a:pt x="619932" y="1456841"/>
                </a:cubicBezTo>
                <a:cubicBezTo>
                  <a:pt x="880820" y="1849465"/>
                  <a:pt x="1317356" y="2216258"/>
                  <a:pt x="1565329" y="2355743"/>
                </a:cubicBezTo>
                <a:cubicBezTo>
                  <a:pt x="1813302" y="2495228"/>
                  <a:pt x="1872712" y="2446149"/>
                  <a:pt x="2107770" y="2293749"/>
                </a:cubicBezTo>
                <a:cubicBezTo>
                  <a:pt x="2342828" y="2141349"/>
                  <a:pt x="2704455" y="1715146"/>
                  <a:pt x="2975675" y="1441343"/>
                </a:cubicBezTo>
                <a:cubicBezTo>
                  <a:pt x="3246895" y="1167540"/>
                  <a:pt x="3518116" y="697424"/>
                  <a:pt x="3735092" y="650929"/>
                </a:cubicBezTo>
                <a:cubicBezTo>
                  <a:pt x="3952068" y="604434"/>
                  <a:pt x="4042475" y="1208868"/>
                  <a:pt x="4277532" y="1162373"/>
                </a:cubicBezTo>
                <a:cubicBezTo>
                  <a:pt x="4512589" y="1115878"/>
                  <a:pt x="5145437" y="371960"/>
                  <a:pt x="5145437" y="371960"/>
                </a:cubicBezTo>
                <a:lnTo>
                  <a:pt x="5145437" y="3719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E5EBEF8-D217-DE4E-9279-F1A76BF51BFE}"/>
                  </a:ext>
                </a:extLst>
              </p:cNvPr>
              <p:cNvSpPr/>
              <p:nvPr/>
            </p:nvSpPr>
            <p:spPr>
              <a:xfrm>
                <a:off x="4573510" y="2227929"/>
                <a:ext cx="36901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50" smtClean="0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1350" dirty="0">
                  <a:solidFill>
                    <a:srgbClr val="272939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E5EBEF8-D217-DE4E-9279-F1A76BF51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10" y="2227929"/>
                <a:ext cx="369012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16EA50-3FC0-DB4B-AAD4-0753C83925E9}"/>
                  </a:ext>
                </a:extLst>
              </p:cNvPr>
              <p:cNvSpPr/>
              <p:nvPr/>
            </p:nvSpPr>
            <p:spPr>
              <a:xfrm>
                <a:off x="110013" y="2239553"/>
                <a:ext cx="34528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350" dirty="0">
                  <a:solidFill>
                    <a:srgbClr val="272939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16EA50-3FC0-DB4B-AAD4-0753C8392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3" y="2239553"/>
                <a:ext cx="345287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E28F34-E203-F747-A3ED-0883257DC683}"/>
                  </a:ext>
                </a:extLst>
              </p:cNvPr>
              <p:cNvSpPr/>
              <p:nvPr/>
            </p:nvSpPr>
            <p:spPr>
              <a:xfrm>
                <a:off x="6039660" y="4575924"/>
                <a:ext cx="52867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E28F34-E203-F747-A3ED-0883257DC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660" y="4575924"/>
                <a:ext cx="528671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A3E7D3-0D17-D146-ADB2-1CC7572EF892}"/>
              </a:ext>
            </a:extLst>
          </p:cNvPr>
          <p:cNvCxnSpPr/>
          <p:nvPr/>
        </p:nvCxnSpPr>
        <p:spPr>
          <a:xfrm>
            <a:off x="6253566" y="4386052"/>
            <a:ext cx="0" cy="25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9A4381-9191-6C48-8960-415A34CAA4CD}"/>
                  </a:ext>
                </a:extLst>
              </p:cNvPr>
              <p:cNvSpPr/>
              <p:nvPr/>
            </p:nvSpPr>
            <p:spPr>
              <a:xfrm>
                <a:off x="1353360" y="4562362"/>
                <a:ext cx="52867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9A4381-9191-6C48-8960-415A34CAA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60" y="4562362"/>
                <a:ext cx="528671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AFC9BE-4083-DE4B-A076-64F07F8C2A03}"/>
              </a:ext>
            </a:extLst>
          </p:cNvPr>
          <p:cNvCxnSpPr>
            <a:cxnSpLocks/>
          </p:cNvCxnSpPr>
          <p:nvPr/>
        </p:nvCxnSpPr>
        <p:spPr>
          <a:xfrm>
            <a:off x="1590514" y="3200431"/>
            <a:ext cx="0" cy="1416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8448B7F-D02C-284C-B04D-11B5279F841D}"/>
              </a:ext>
            </a:extLst>
          </p:cNvPr>
          <p:cNvSpPr/>
          <p:nvPr/>
        </p:nvSpPr>
        <p:spPr>
          <a:xfrm>
            <a:off x="3940444" y="2688988"/>
            <a:ext cx="662553" cy="267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DDF910-6FE9-FD4F-B88B-45E3762AAC93}"/>
              </a:ext>
            </a:extLst>
          </p:cNvPr>
          <p:cNvCxnSpPr>
            <a:cxnSpLocks/>
          </p:cNvCxnSpPr>
          <p:nvPr/>
        </p:nvCxnSpPr>
        <p:spPr>
          <a:xfrm>
            <a:off x="2402237" y="2828473"/>
            <a:ext cx="0" cy="172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3A54B82-E913-7643-B385-FE32DCB2436A}"/>
                  </a:ext>
                </a:extLst>
              </p:cNvPr>
              <p:cNvSpPr/>
              <p:nvPr/>
            </p:nvSpPr>
            <p:spPr>
              <a:xfrm>
                <a:off x="2176708" y="4560425"/>
                <a:ext cx="4130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3A54B82-E913-7643-B385-FE32DCB24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08" y="4560425"/>
                <a:ext cx="41306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31D875-3BA4-3C47-ADA6-B716D07AC28B}"/>
              </a:ext>
            </a:extLst>
          </p:cNvPr>
          <p:cNvCxnSpPr>
            <a:cxnSpLocks/>
          </p:cNvCxnSpPr>
          <p:nvPr/>
        </p:nvCxnSpPr>
        <p:spPr>
          <a:xfrm flipH="1">
            <a:off x="929899" y="2537880"/>
            <a:ext cx="2592092" cy="6625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740B0614-8747-7D40-8B06-A6CA20B60D9C}"/>
              </a:ext>
            </a:extLst>
          </p:cNvPr>
          <p:cNvSpPr/>
          <p:nvPr/>
        </p:nvSpPr>
        <p:spPr>
          <a:xfrm>
            <a:off x="5067946" y="2398394"/>
            <a:ext cx="3754465" cy="2045224"/>
          </a:xfrm>
          <a:custGeom>
            <a:avLst/>
            <a:gdLst>
              <a:gd name="connsiteX0" fmla="*/ 0 w 5005953"/>
              <a:gd name="connsiteY0" fmla="*/ 0 h 2726965"/>
              <a:gd name="connsiteX1" fmla="*/ 449451 w 5005953"/>
              <a:gd name="connsiteY1" fmla="*/ 1053885 h 2726965"/>
              <a:gd name="connsiteX2" fmla="*/ 1580827 w 5005953"/>
              <a:gd name="connsiteY2" fmla="*/ 2417736 h 2726965"/>
              <a:gd name="connsiteX3" fmla="*/ 2805193 w 5005953"/>
              <a:gd name="connsiteY3" fmla="*/ 2712204 h 2726965"/>
              <a:gd name="connsiteX4" fmla="*/ 4045058 w 5005953"/>
              <a:gd name="connsiteY4" fmla="*/ 2123268 h 2726965"/>
              <a:gd name="connsiteX5" fmla="*/ 4711485 w 5005953"/>
              <a:gd name="connsiteY5" fmla="*/ 1596326 h 2726965"/>
              <a:gd name="connsiteX6" fmla="*/ 5005953 w 5005953"/>
              <a:gd name="connsiteY6" fmla="*/ 1270861 h 272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5953" h="2726965">
                <a:moveTo>
                  <a:pt x="0" y="0"/>
                </a:moveTo>
                <a:cubicBezTo>
                  <a:pt x="92990" y="325464"/>
                  <a:pt x="185980" y="650929"/>
                  <a:pt x="449451" y="1053885"/>
                </a:cubicBezTo>
                <a:cubicBezTo>
                  <a:pt x="712922" y="1456841"/>
                  <a:pt x="1188203" y="2141350"/>
                  <a:pt x="1580827" y="2417736"/>
                </a:cubicBezTo>
                <a:cubicBezTo>
                  <a:pt x="1973451" y="2694123"/>
                  <a:pt x="2394488" y="2761282"/>
                  <a:pt x="2805193" y="2712204"/>
                </a:cubicBezTo>
                <a:cubicBezTo>
                  <a:pt x="3215898" y="2663126"/>
                  <a:pt x="3727343" y="2309248"/>
                  <a:pt x="4045058" y="2123268"/>
                </a:cubicBezTo>
                <a:cubicBezTo>
                  <a:pt x="4362773" y="1937288"/>
                  <a:pt x="4551336" y="1738394"/>
                  <a:pt x="4711485" y="1596326"/>
                </a:cubicBezTo>
                <a:cubicBezTo>
                  <a:pt x="4871634" y="1454258"/>
                  <a:pt x="4938793" y="1362559"/>
                  <a:pt x="5005953" y="1270861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43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4D1D14-FAAC-034B-B576-07A030645EC7}"/>
                  </a:ext>
                </a:extLst>
              </p:cNvPr>
              <p:cNvSpPr/>
              <p:nvPr/>
            </p:nvSpPr>
            <p:spPr>
              <a:xfrm>
                <a:off x="7812279" y="4558487"/>
                <a:ext cx="4130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4D1D14-FAAC-034B-B576-07A030645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79" y="4558487"/>
                <a:ext cx="413062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7A6F07-B68C-C248-AA2F-C7758B1055D7}"/>
              </a:ext>
            </a:extLst>
          </p:cNvPr>
          <p:cNvCxnSpPr/>
          <p:nvPr/>
        </p:nvCxnSpPr>
        <p:spPr>
          <a:xfrm>
            <a:off x="7042043" y="4430611"/>
            <a:ext cx="0" cy="25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C5FEB2-0C50-D94D-92B6-7561EA3E35D3}"/>
              </a:ext>
            </a:extLst>
          </p:cNvPr>
          <p:cNvCxnSpPr>
            <a:cxnSpLocks/>
          </p:cNvCxnSpPr>
          <p:nvPr/>
        </p:nvCxnSpPr>
        <p:spPr>
          <a:xfrm>
            <a:off x="7979690" y="4072211"/>
            <a:ext cx="0" cy="55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6DCE69A-0F25-9B4A-86E5-A25C8FD7A0A5}"/>
                  </a:ext>
                </a:extLst>
              </p:cNvPr>
              <p:cNvSpPr/>
              <p:nvPr/>
            </p:nvSpPr>
            <p:spPr>
              <a:xfrm>
                <a:off x="6857197" y="4568173"/>
                <a:ext cx="409023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6DCE69A-0F25-9B4A-86E5-A25C8FD7A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197" y="4568173"/>
                <a:ext cx="409023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89F6ED-1CBF-7241-9F7C-0B1F2C9A6F3E}"/>
              </a:ext>
            </a:extLst>
          </p:cNvPr>
          <p:cNvCxnSpPr/>
          <p:nvPr/>
        </p:nvCxnSpPr>
        <p:spPr>
          <a:xfrm flipH="1">
            <a:off x="7032356" y="4048964"/>
            <a:ext cx="918275" cy="371959"/>
          </a:xfrm>
          <a:prstGeom prst="straightConnector1">
            <a:avLst/>
          </a:prstGeom>
          <a:ln w="34925">
            <a:solidFill>
              <a:srgbClr val="83AB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F9980D3-3A50-D54C-951E-94031BD02788}"/>
                  </a:ext>
                </a:extLst>
              </p:cNvPr>
              <p:cNvSpPr/>
              <p:nvPr/>
            </p:nvSpPr>
            <p:spPr>
              <a:xfrm>
                <a:off x="2195736" y="1851670"/>
                <a:ext cx="4572000" cy="4873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35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350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1350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35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F9980D3-3A50-D54C-951E-94031BD02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51670"/>
                <a:ext cx="4572000" cy="487378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23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784631-0542-0C46-A476-AFD69837FC79}"/>
              </a:ext>
            </a:extLst>
          </p:cNvPr>
          <p:cNvSpPr txBox="1"/>
          <p:nvPr/>
        </p:nvSpPr>
        <p:spPr>
          <a:xfrm>
            <a:off x="244098" y="220851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8AE5"/>
                </a:solidFill>
                <a:latin typeface="Helvetica"/>
                <a:ea typeface="+mj-ea"/>
                <a:cs typeface="+mj-cs"/>
              </a:rPr>
              <a:t>Gauss-Newton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3A18E-0710-5447-B50B-5C3987253BD9}"/>
                  </a:ext>
                </a:extLst>
              </p:cNvPr>
              <p:cNvSpPr txBox="1"/>
              <p:nvPr/>
            </p:nvSpPr>
            <p:spPr>
              <a:xfrm>
                <a:off x="395536" y="699542"/>
                <a:ext cx="8276096" cy="154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When a forward model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Helvetica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 is non-linear in a parameter x, we have to set up an iterative approach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The aim is to find the minimum of the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Helvetica"/>
                      </a:rPr>
                      <m:t>Φ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Helvetica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  <m:t>𝒙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Helvetica"/>
                          </a:rPr>
                          <m:t>𝑒𝑠𝑡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Helvetica"/>
                </a:endParaRPr>
              </a:p>
              <a:p>
                <a:endParaRPr lang="en-US" sz="135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3A18E-0710-5447-B50B-5C3987253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99542"/>
                <a:ext cx="8276096" cy="1546577"/>
              </a:xfrm>
              <a:prstGeom prst="rect">
                <a:avLst/>
              </a:prstGeom>
              <a:blipFill>
                <a:blip r:embed="rId2"/>
                <a:stretch>
                  <a:fillRect l="-459" r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F9980D3-3A50-D54C-951E-94031BD02788}"/>
                  </a:ext>
                </a:extLst>
              </p:cNvPr>
              <p:cNvSpPr/>
              <p:nvPr/>
            </p:nvSpPr>
            <p:spPr>
              <a:xfrm>
                <a:off x="2195736" y="1851670"/>
                <a:ext cx="4572000" cy="4873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350" i="1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35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1350" i="1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350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1350">
                                  <a:solidFill>
                                    <a:srgbClr val="27293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35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F9980D3-3A50-D54C-951E-94031BD02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51670"/>
                <a:ext cx="4572000" cy="487378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B7A334-00E4-7F49-A910-5C74737F5E76}"/>
              </a:ext>
            </a:extLst>
          </p:cNvPr>
          <p:cNvCxnSpPr/>
          <p:nvPr/>
        </p:nvCxnSpPr>
        <p:spPr>
          <a:xfrm flipV="1">
            <a:off x="360335" y="2303468"/>
            <a:ext cx="0" cy="234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E48089-6A88-7C4F-822D-1787F52314E4}"/>
              </a:ext>
            </a:extLst>
          </p:cNvPr>
          <p:cNvCxnSpPr>
            <a:cxnSpLocks/>
          </p:cNvCxnSpPr>
          <p:nvPr/>
        </p:nvCxnSpPr>
        <p:spPr>
          <a:xfrm>
            <a:off x="242161" y="4533287"/>
            <a:ext cx="329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C6C38A-9057-2948-A82C-A251BFBE99BF}"/>
              </a:ext>
            </a:extLst>
          </p:cNvPr>
          <p:cNvCxnSpPr/>
          <p:nvPr/>
        </p:nvCxnSpPr>
        <p:spPr>
          <a:xfrm flipV="1">
            <a:off x="4891652" y="2324779"/>
            <a:ext cx="0" cy="234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0F488A-42D5-E540-9AE9-0B7C93BFC01F}"/>
              </a:ext>
            </a:extLst>
          </p:cNvPr>
          <p:cNvCxnSpPr>
            <a:cxnSpLocks/>
          </p:cNvCxnSpPr>
          <p:nvPr/>
        </p:nvCxnSpPr>
        <p:spPr>
          <a:xfrm>
            <a:off x="4773478" y="4554598"/>
            <a:ext cx="407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1B662DB8-5298-524D-A1B0-3D91742BEDFD}"/>
              </a:ext>
            </a:extLst>
          </p:cNvPr>
          <p:cNvSpPr/>
          <p:nvPr/>
        </p:nvSpPr>
        <p:spPr>
          <a:xfrm>
            <a:off x="383583" y="2795503"/>
            <a:ext cx="3150031" cy="1716474"/>
          </a:xfrm>
          <a:custGeom>
            <a:avLst/>
            <a:gdLst>
              <a:gd name="connsiteX0" fmla="*/ 0 w 4200041"/>
              <a:gd name="connsiteY0" fmla="*/ 2288632 h 2288632"/>
              <a:gd name="connsiteX1" fmla="*/ 1317356 w 4200041"/>
              <a:gd name="connsiteY1" fmla="*/ 769798 h 2288632"/>
              <a:gd name="connsiteX2" fmla="*/ 2665709 w 4200041"/>
              <a:gd name="connsiteY2" fmla="*/ 72375 h 2288632"/>
              <a:gd name="connsiteX3" fmla="*/ 4200041 w 4200041"/>
              <a:gd name="connsiteY3" fmla="*/ 56876 h 228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0041" h="2288632">
                <a:moveTo>
                  <a:pt x="0" y="2288632"/>
                </a:moveTo>
                <a:cubicBezTo>
                  <a:pt x="436535" y="1713903"/>
                  <a:pt x="873071" y="1139174"/>
                  <a:pt x="1317356" y="769798"/>
                </a:cubicBezTo>
                <a:cubicBezTo>
                  <a:pt x="1761641" y="400422"/>
                  <a:pt x="2185262" y="191195"/>
                  <a:pt x="2665709" y="72375"/>
                </a:cubicBezTo>
                <a:cubicBezTo>
                  <a:pt x="3146156" y="-46445"/>
                  <a:pt x="3673098" y="5215"/>
                  <a:pt x="4200041" y="568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B2C43D53-2437-F045-A16E-980BF7365EF1}"/>
              </a:ext>
            </a:extLst>
          </p:cNvPr>
          <p:cNvSpPr/>
          <p:nvPr/>
        </p:nvSpPr>
        <p:spPr>
          <a:xfrm>
            <a:off x="4916838" y="2570814"/>
            <a:ext cx="3859078" cy="1828571"/>
          </a:xfrm>
          <a:custGeom>
            <a:avLst/>
            <a:gdLst>
              <a:gd name="connsiteX0" fmla="*/ 0 w 5145437"/>
              <a:gd name="connsiteY0" fmla="*/ 0 h 2438094"/>
              <a:gd name="connsiteX1" fmla="*/ 619932 w 5145437"/>
              <a:gd name="connsiteY1" fmla="*/ 1456841 h 2438094"/>
              <a:gd name="connsiteX2" fmla="*/ 1565329 w 5145437"/>
              <a:gd name="connsiteY2" fmla="*/ 2355743 h 2438094"/>
              <a:gd name="connsiteX3" fmla="*/ 2107770 w 5145437"/>
              <a:gd name="connsiteY3" fmla="*/ 2293749 h 2438094"/>
              <a:gd name="connsiteX4" fmla="*/ 2975675 w 5145437"/>
              <a:gd name="connsiteY4" fmla="*/ 1441343 h 2438094"/>
              <a:gd name="connsiteX5" fmla="*/ 3735092 w 5145437"/>
              <a:gd name="connsiteY5" fmla="*/ 650929 h 2438094"/>
              <a:gd name="connsiteX6" fmla="*/ 4277532 w 5145437"/>
              <a:gd name="connsiteY6" fmla="*/ 1162373 h 2438094"/>
              <a:gd name="connsiteX7" fmla="*/ 5145437 w 5145437"/>
              <a:gd name="connsiteY7" fmla="*/ 371960 h 2438094"/>
              <a:gd name="connsiteX8" fmla="*/ 5145437 w 5145437"/>
              <a:gd name="connsiteY8" fmla="*/ 371960 h 24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5437" h="2438094">
                <a:moveTo>
                  <a:pt x="0" y="0"/>
                </a:moveTo>
                <a:cubicBezTo>
                  <a:pt x="179522" y="532108"/>
                  <a:pt x="359044" y="1064217"/>
                  <a:pt x="619932" y="1456841"/>
                </a:cubicBezTo>
                <a:cubicBezTo>
                  <a:pt x="880820" y="1849465"/>
                  <a:pt x="1317356" y="2216258"/>
                  <a:pt x="1565329" y="2355743"/>
                </a:cubicBezTo>
                <a:cubicBezTo>
                  <a:pt x="1813302" y="2495228"/>
                  <a:pt x="1872712" y="2446149"/>
                  <a:pt x="2107770" y="2293749"/>
                </a:cubicBezTo>
                <a:cubicBezTo>
                  <a:pt x="2342828" y="2141349"/>
                  <a:pt x="2704455" y="1715146"/>
                  <a:pt x="2975675" y="1441343"/>
                </a:cubicBezTo>
                <a:cubicBezTo>
                  <a:pt x="3246895" y="1167540"/>
                  <a:pt x="3518116" y="697424"/>
                  <a:pt x="3735092" y="650929"/>
                </a:cubicBezTo>
                <a:cubicBezTo>
                  <a:pt x="3952068" y="604434"/>
                  <a:pt x="4042475" y="1208868"/>
                  <a:pt x="4277532" y="1162373"/>
                </a:cubicBezTo>
                <a:cubicBezTo>
                  <a:pt x="4512589" y="1115878"/>
                  <a:pt x="5145437" y="371960"/>
                  <a:pt x="5145437" y="371960"/>
                </a:cubicBezTo>
                <a:lnTo>
                  <a:pt x="5145437" y="3719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878E28F-0F26-F94E-A70A-E61207BEA7F4}"/>
                  </a:ext>
                </a:extLst>
              </p:cNvPr>
              <p:cNvSpPr/>
              <p:nvPr/>
            </p:nvSpPr>
            <p:spPr>
              <a:xfrm>
                <a:off x="4573510" y="2214369"/>
                <a:ext cx="36901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50" smtClean="0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1350" dirty="0">
                  <a:solidFill>
                    <a:srgbClr val="272939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878E28F-0F26-F94E-A70A-E61207BEA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10" y="2214369"/>
                <a:ext cx="369012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6137AB7-1FF9-304C-8736-7CFD7AA89775}"/>
                  </a:ext>
                </a:extLst>
              </p:cNvPr>
              <p:cNvSpPr/>
              <p:nvPr/>
            </p:nvSpPr>
            <p:spPr>
              <a:xfrm>
                <a:off x="110013" y="2225993"/>
                <a:ext cx="34528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solidFill>
                            <a:srgbClr val="27293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350" dirty="0">
                  <a:solidFill>
                    <a:srgbClr val="272939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6137AB7-1FF9-304C-8736-7CFD7AA89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3" y="2225993"/>
                <a:ext cx="345287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28C2759-49A9-BD43-A870-CD515C69957F}"/>
                  </a:ext>
                </a:extLst>
              </p:cNvPr>
              <p:cNvSpPr/>
              <p:nvPr/>
            </p:nvSpPr>
            <p:spPr>
              <a:xfrm>
                <a:off x="6039660" y="4562364"/>
                <a:ext cx="52867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28C2759-49A9-BD43-A870-CD515C699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660" y="4562364"/>
                <a:ext cx="528671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9894EF-0C47-A841-90C3-5CE988C5B4D0}"/>
              </a:ext>
            </a:extLst>
          </p:cNvPr>
          <p:cNvCxnSpPr/>
          <p:nvPr/>
        </p:nvCxnSpPr>
        <p:spPr>
          <a:xfrm>
            <a:off x="6253566" y="4372492"/>
            <a:ext cx="0" cy="25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1444D0-2A7C-8F41-8B6A-B9F5C1ABD3F0}"/>
                  </a:ext>
                </a:extLst>
              </p:cNvPr>
              <p:cNvSpPr/>
              <p:nvPr/>
            </p:nvSpPr>
            <p:spPr>
              <a:xfrm>
                <a:off x="1353360" y="4548802"/>
                <a:ext cx="52867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1444D0-2A7C-8F41-8B6A-B9F5C1ABD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60" y="4548802"/>
                <a:ext cx="528671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E2BA31-33F5-A44F-ABAB-37827EE9A2C8}"/>
              </a:ext>
            </a:extLst>
          </p:cNvPr>
          <p:cNvCxnSpPr>
            <a:cxnSpLocks/>
          </p:cNvCxnSpPr>
          <p:nvPr/>
        </p:nvCxnSpPr>
        <p:spPr>
          <a:xfrm>
            <a:off x="1590514" y="3186871"/>
            <a:ext cx="0" cy="1416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>
            <a:extLst>
              <a:ext uri="{FF2B5EF4-FFF2-40B4-BE49-F238E27FC236}">
                <a16:creationId xmlns:a16="http://schemas.microsoft.com/office/drawing/2014/main" id="{F35C555C-D163-9B4F-8F33-1CC36FD43F3B}"/>
              </a:ext>
            </a:extLst>
          </p:cNvPr>
          <p:cNvSpPr/>
          <p:nvPr/>
        </p:nvSpPr>
        <p:spPr>
          <a:xfrm>
            <a:off x="3940444" y="2675428"/>
            <a:ext cx="662553" cy="267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3F08F2-4A72-654B-BF81-A0A9EDE2834B}"/>
              </a:ext>
            </a:extLst>
          </p:cNvPr>
          <p:cNvCxnSpPr>
            <a:cxnSpLocks/>
          </p:cNvCxnSpPr>
          <p:nvPr/>
        </p:nvCxnSpPr>
        <p:spPr>
          <a:xfrm>
            <a:off x="2402237" y="2814912"/>
            <a:ext cx="0" cy="182492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E45EC35-82A7-6F44-8581-EBE3F682BFF0}"/>
                  </a:ext>
                </a:extLst>
              </p:cNvPr>
              <p:cNvSpPr/>
              <p:nvPr/>
            </p:nvSpPr>
            <p:spPr>
              <a:xfrm>
                <a:off x="2176708" y="4546865"/>
                <a:ext cx="4130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E45EC35-82A7-6F44-8581-EBE3F682B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08" y="4546865"/>
                <a:ext cx="413062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7CBA39-6079-6B4F-B83A-599DFF7B6F54}"/>
              </a:ext>
            </a:extLst>
          </p:cNvPr>
          <p:cNvCxnSpPr>
            <a:cxnSpLocks/>
          </p:cNvCxnSpPr>
          <p:nvPr/>
        </p:nvCxnSpPr>
        <p:spPr>
          <a:xfrm flipH="1">
            <a:off x="929899" y="2524320"/>
            <a:ext cx="2592092" cy="662552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DD3FD9EA-1626-C947-A445-09929777A870}"/>
              </a:ext>
            </a:extLst>
          </p:cNvPr>
          <p:cNvSpPr/>
          <p:nvPr/>
        </p:nvSpPr>
        <p:spPr>
          <a:xfrm>
            <a:off x="5067946" y="2384834"/>
            <a:ext cx="3754465" cy="2045224"/>
          </a:xfrm>
          <a:custGeom>
            <a:avLst/>
            <a:gdLst>
              <a:gd name="connsiteX0" fmla="*/ 0 w 5005953"/>
              <a:gd name="connsiteY0" fmla="*/ 0 h 2726965"/>
              <a:gd name="connsiteX1" fmla="*/ 449451 w 5005953"/>
              <a:gd name="connsiteY1" fmla="*/ 1053885 h 2726965"/>
              <a:gd name="connsiteX2" fmla="*/ 1580827 w 5005953"/>
              <a:gd name="connsiteY2" fmla="*/ 2417736 h 2726965"/>
              <a:gd name="connsiteX3" fmla="*/ 2805193 w 5005953"/>
              <a:gd name="connsiteY3" fmla="*/ 2712204 h 2726965"/>
              <a:gd name="connsiteX4" fmla="*/ 4045058 w 5005953"/>
              <a:gd name="connsiteY4" fmla="*/ 2123268 h 2726965"/>
              <a:gd name="connsiteX5" fmla="*/ 4711485 w 5005953"/>
              <a:gd name="connsiteY5" fmla="*/ 1596326 h 2726965"/>
              <a:gd name="connsiteX6" fmla="*/ 5005953 w 5005953"/>
              <a:gd name="connsiteY6" fmla="*/ 1270861 h 272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5953" h="2726965">
                <a:moveTo>
                  <a:pt x="0" y="0"/>
                </a:moveTo>
                <a:cubicBezTo>
                  <a:pt x="92990" y="325464"/>
                  <a:pt x="185980" y="650929"/>
                  <a:pt x="449451" y="1053885"/>
                </a:cubicBezTo>
                <a:cubicBezTo>
                  <a:pt x="712922" y="1456841"/>
                  <a:pt x="1188203" y="2141350"/>
                  <a:pt x="1580827" y="2417736"/>
                </a:cubicBezTo>
                <a:cubicBezTo>
                  <a:pt x="1973451" y="2694123"/>
                  <a:pt x="2394488" y="2761282"/>
                  <a:pt x="2805193" y="2712204"/>
                </a:cubicBezTo>
                <a:cubicBezTo>
                  <a:pt x="3215898" y="2663126"/>
                  <a:pt x="3727343" y="2309248"/>
                  <a:pt x="4045058" y="2123268"/>
                </a:cubicBezTo>
                <a:cubicBezTo>
                  <a:pt x="4362773" y="1937288"/>
                  <a:pt x="4551336" y="1738394"/>
                  <a:pt x="4711485" y="1596326"/>
                </a:cubicBezTo>
                <a:cubicBezTo>
                  <a:pt x="4871634" y="1454258"/>
                  <a:pt x="4938793" y="1362559"/>
                  <a:pt x="5005953" y="1270861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3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CE7ADD6-465E-8347-94C2-B784D7603E48}"/>
                  </a:ext>
                </a:extLst>
              </p:cNvPr>
              <p:cNvSpPr/>
              <p:nvPr/>
            </p:nvSpPr>
            <p:spPr>
              <a:xfrm>
                <a:off x="7812279" y="4544927"/>
                <a:ext cx="4130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CE7ADD6-465E-8347-94C2-B784D7603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79" y="4544927"/>
                <a:ext cx="413062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43C5CF-8E1A-3D45-A1AF-CDEFE3A156A2}"/>
              </a:ext>
            </a:extLst>
          </p:cNvPr>
          <p:cNvCxnSpPr/>
          <p:nvPr/>
        </p:nvCxnSpPr>
        <p:spPr>
          <a:xfrm>
            <a:off x="7042043" y="4417051"/>
            <a:ext cx="0" cy="25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716615-E3F3-DB43-99D9-54D4CA68B4C9}"/>
              </a:ext>
            </a:extLst>
          </p:cNvPr>
          <p:cNvCxnSpPr>
            <a:cxnSpLocks/>
          </p:cNvCxnSpPr>
          <p:nvPr/>
        </p:nvCxnSpPr>
        <p:spPr>
          <a:xfrm>
            <a:off x="7979690" y="4058651"/>
            <a:ext cx="0" cy="55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E00D270-852D-924D-A0E7-CC695A41175B}"/>
                  </a:ext>
                </a:extLst>
              </p:cNvPr>
              <p:cNvSpPr/>
              <p:nvPr/>
            </p:nvSpPr>
            <p:spPr>
              <a:xfrm>
                <a:off x="6857197" y="4554613"/>
                <a:ext cx="409023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E00D270-852D-924D-A0E7-CC695A411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197" y="4554613"/>
                <a:ext cx="409023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0CB4C-C584-E14F-A1EC-1565AA6FDE39}"/>
              </a:ext>
            </a:extLst>
          </p:cNvPr>
          <p:cNvCxnSpPr>
            <a:cxnSpLocks/>
          </p:cNvCxnSpPr>
          <p:nvPr/>
        </p:nvCxnSpPr>
        <p:spPr>
          <a:xfrm flipH="1">
            <a:off x="6555784" y="4430610"/>
            <a:ext cx="499820" cy="92990"/>
          </a:xfrm>
          <a:prstGeom prst="straightConnector1">
            <a:avLst/>
          </a:prstGeom>
          <a:ln w="34925">
            <a:solidFill>
              <a:srgbClr val="83AB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CE16E-6CFB-C945-A3B9-29C8EEAF626F}"/>
              </a:ext>
            </a:extLst>
          </p:cNvPr>
          <p:cNvCxnSpPr>
            <a:cxnSpLocks/>
          </p:cNvCxnSpPr>
          <p:nvPr/>
        </p:nvCxnSpPr>
        <p:spPr>
          <a:xfrm>
            <a:off x="1995408" y="2942773"/>
            <a:ext cx="0" cy="1685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7F6615-4B28-9F42-92EF-FA839340F7EF}"/>
              </a:ext>
            </a:extLst>
          </p:cNvPr>
          <p:cNvCxnSpPr>
            <a:cxnSpLocks/>
          </p:cNvCxnSpPr>
          <p:nvPr/>
        </p:nvCxnSpPr>
        <p:spPr>
          <a:xfrm flipH="1">
            <a:off x="625746" y="2303468"/>
            <a:ext cx="2896244" cy="1253424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7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51DD92A-5899-8242-9C4C-82AC5C396A19}"/>
                  </a:ext>
                </a:extLst>
              </p:cNvPr>
              <p:cNvSpPr/>
              <p:nvPr/>
            </p:nvSpPr>
            <p:spPr>
              <a:xfrm>
                <a:off x="1822185" y="4552678"/>
                <a:ext cx="409023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51DD92A-5899-8242-9C4C-82AC5C396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185" y="4552678"/>
                <a:ext cx="409023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6AC3D264-89DE-794C-B5BC-D739E63DCDAA}"/>
              </a:ext>
            </a:extLst>
          </p:cNvPr>
          <p:cNvSpPr/>
          <p:nvPr/>
        </p:nvSpPr>
        <p:spPr>
          <a:xfrm>
            <a:off x="4951709" y="1985246"/>
            <a:ext cx="3960137" cy="2536370"/>
          </a:xfrm>
          <a:custGeom>
            <a:avLst/>
            <a:gdLst>
              <a:gd name="connsiteX0" fmla="*/ 0 w 5280183"/>
              <a:gd name="connsiteY0" fmla="*/ 656772 h 3381827"/>
              <a:gd name="connsiteX1" fmla="*/ 836908 w 5280183"/>
              <a:gd name="connsiteY1" fmla="*/ 2284094 h 3381827"/>
              <a:gd name="connsiteX2" fmla="*/ 1642820 w 5280183"/>
              <a:gd name="connsiteY2" fmla="*/ 3105504 h 3381827"/>
              <a:gd name="connsiteX3" fmla="*/ 2247254 w 5280183"/>
              <a:gd name="connsiteY3" fmla="*/ 3368975 h 3381827"/>
              <a:gd name="connsiteX4" fmla="*/ 2774197 w 5280183"/>
              <a:gd name="connsiteY4" fmla="*/ 2764541 h 3381827"/>
              <a:gd name="connsiteX5" fmla="*/ 3285641 w 5280183"/>
              <a:gd name="connsiteY5" fmla="*/ 1896636 h 3381827"/>
              <a:gd name="connsiteX6" fmla="*/ 3936569 w 5280183"/>
              <a:gd name="connsiteY6" fmla="*/ 687768 h 3381827"/>
              <a:gd name="connsiteX7" fmla="*/ 4804475 w 5280183"/>
              <a:gd name="connsiteY7" fmla="*/ 362304 h 3381827"/>
              <a:gd name="connsiteX8" fmla="*/ 5238427 w 5280183"/>
              <a:gd name="connsiteY8" fmla="*/ 36840 h 3381827"/>
              <a:gd name="connsiteX9" fmla="*/ 5238427 w 5280183"/>
              <a:gd name="connsiteY9" fmla="*/ 21341 h 338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0183" h="3381827">
                <a:moveTo>
                  <a:pt x="0" y="656772"/>
                </a:moveTo>
                <a:cubicBezTo>
                  <a:pt x="281552" y="1266372"/>
                  <a:pt x="563105" y="1875972"/>
                  <a:pt x="836908" y="2284094"/>
                </a:cubicBezTo>
                <a:cubicBezTo>
                  <a:pt x="1110711" y="2692216"/>
                  <a:pt x="1407762" y="2924691"/>
                  <a:pt x="1642820" y="3105504"/>
                </a:cubicBezTo>
                <a:cubicBezTo>
                  <a:pt x="1877878" y="3286317"/>
                  <a:pt x="2058691" y="3425802"/>
                  <a:pt x="2247254" y="3368975"/>
                </a:cubicBezTo>
                <a:cubicBezTo>
                  <a:pt x="2435817" y="3312148"/>
                  <a:pt x="2601133" y="3009931"/>
                  <a:pt x="2774197" y="2764541"/>
                </a:cubicBezTo>
                <a:cubicBezTo>
                  <a:pt x="2947262" y="2519151"/>
                  <a:pt x="3091912" y="2242765"/>
                  <a:pt x="3285641" y="1896636"/>
                </a:cubicBezTo>
                <a:cubicBezTo>
                  <a:pt x="3479370" y="1550507"/>
                  <a:pt x="3683430" y="943490"/>
                  <a:pt x="3936569" y="687768"/>
                </a:cubicBezTo>
                <a:cubicBezTo>
                  <a:pt x="4189708" y="432046"/>
                  <a:pt x="4587499" y="470792"/>
                  <a:pt x="4804475" y="362304"/>
                </a:cubicBezTo>
                <a:cubicBezTo>
                  <a:pt x="5021451" y="253816"/>
                  <a:pt x="5238427" y="36840"/>
                  <a:pt x="5238427" y="36840"/>
                </a:cubicBezTo>
                <a:cubicBezTo>
                  <a:pt x="5310752" y="-19987"/>
                  <a:pt x="5274589" y="677"/>
                  <a:pt x="5238427" y="21341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BC19B52-8818-394F-99AF-A26103932FE8}"/>
                  </a:ext>
                </a:extLst>
              </p:cNvPr>
              <p:cNvSpPr/>
              <p:nvPr/>
            </p:nvSpPr>
            <p:spPr>
              <a:xfrm>
                <a:off x="6448428" y="4575924"/>
                <a:ext cx="4130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i="1">
                              <a:solidFill>
                                <a:srgbClr val="27293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BC19B52-8818-394F-99AF-A26103932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8" y="4575924"/>
                <a:ext cx="413062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9FADE3-5E74-1A41-9CFD-FAAA21705654}"/>
              </a:ext>
            </a:extLst>
          </p:cNvPr>
          <p:cNvCxnSpPr>
            <a:cxnSpLocks/>
          </p:cNvCxnSpPr>
          <p:nvPr/>
        </p:nvCxnSpPr>
        <p:spPr>
          <a:xfrm>
            <a:off x="6591263" y="4519807"/>
            <a:ext cx="0" cy="10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84156"/>
      </p:ext>
    </p:extLst>
  </p:cSld>
  <p:clrMapOvr>
    <a:masterClrMapping/>
  </p:clrMapOvr>
</p:sld>
</file>

<file path=ppt/theme/theme1.xml><?xml version="1.0" encoding="utf-8"?>
<a:theme xmlns:a="http://schemas.openxmlformats.org/drawingml/2006/main" name="SRON-presentation-white">
  <a:themeElements>
    <a:clrScheme name="Accent 1">
      <a:dk1>
        <a:srgbClr val="2C73DE"/>
      </a:dk1>
      <a:lt1>
        <a:srgbClr val="FFFFFF"/>
      </a:lt1>
      <a:dk2>
        <a:srgbClr val="424242"/>
      </a:dk2>
      <a:lt2>
        <a:srgbClr val="FFFFCC"/>
      </a:lt2>
      <a:accent1>
        <a:srgbClr val="FFCC66"/>
      </a:accent1>
      <a:accent2>
        <a:srgbClr val="809BC8"/>
      </a:accent2>
      <a:accent3>
        <a:srgbClr val="64C204"/>
      </a:accent3>
      <a:accent4>
        <a:srgbClr val="FF6666"/>
      </a:accent4>
      <a:accent5>
        <a:srgbClr val="FFFF00"/>
      </a:accent5>
      <a:accent6>
        <a:srgbClr val="0B3D91"/>
      </a:accent6>
      <a:hlink>
        <a:srgbClr val="809BC8"/>
      </a:hlink>
      <a:folHlink>
        <a:srgbClr val="FF66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>
            <a:solidFill>
              <a:schemeClr val="tx1">
                <a:lumMod val="50000"/>
              </a:schemeClr>
            </a:solidFill>
            <a:latin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SRON-presentation-white</Template>
  <TotalTime>308</TotalTime>
  <Words>764</Words>
  <Application>Microsoft Macintosh PowerPoint</Application>
  <PresentationFormat>On-screen Show (16:9)</PresentationFormat>
  <Paragraphs>116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Helvetica</vt:lpstr>
      <vt:lpstr>Tahoma</vt:lpstr>
      <vt:lpstr>Verdana</vt:lpstr>
      <vt:lpstr>Wingdings</vt:lpstr>
      <vt:lpstr>SRON-presentation-white</vt:lpstr>
      <vt:lpstr>Linear Error Analysis An important tool for performance analyses</vt:lpstr>
      <vt:lpstr>The 1.6 μm Spectral Range</vt:lpstr>
      <vt:lpstr>The Forward Model</vt:lpstr>
      <vt:lpstr>The Forward Model (2)</vt:lpstr>
      <vt:lpstr>Least squares fit - Inversion of the forward model F</vt:lpstr>
      <vt:lpstr>Least squares fit - Error analysis</vt:lpstr>
      <vt:lpstr>PowerPoint Presentation</vt:lpstr>
      <vt:lpstr>PowerPoint Presentation</vt:lpstr>
      <vt:lpstr>PowerPoint Presentation</vt:lpstr>
      <vt:lpstr>PowerPoint Presentation</vt:lpstr>
      <vt:lpstr>Linear error analysis: Final remarks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Error Analysis An important tool for performance analyses</dc:title>
  <dc:creator>j.landgraf@sron.nl</dc:creator>
  <cp:lastModifiedBy>j.landgraf@sron.nl</cp:lastModifiedBy>
  <cp:revision>1</cp:revision>
  <dcterms:created xsi:type="dcterms:W3CDTF">2021-10-01T06:33:37Z</dcterms:created>
  <dcterms:modified xsi:type="dcterms:W3CDTF">2021-10-01T11:42:03Z</dcterms:modified>
</cp:coreProperties>
</file>