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F74E0"/>
    <a:srgbClr val="378AE5"/>
    <a:srgbClr val="272939"/>
    <a:srgbClr val="FDD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 autoAdjust="0"/>
    <p:restoredTop sz="96281" autoAdjust="0"/>
  </p:normalViewPr>
  <p:slideViewPr>
    <p:cSldViewPr>
      <p:cViewPr varScale="1">
        <p:scale>
          <a:sx n="162" d="100"/>
          <a:sy n="162" d="100"/>
        </p:scale>
        <p:origin x="200" y="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3A73-402A-7546-B046-C9AF57A788E8}" type="datetimeFigureOut">
              <a:t>08/11/2021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886D9-4750-D24E-BD7D-1B1A9B855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980"/>
            <a:ext cx="9144000" cy="1874520"/>
          </a:xfrm>
          <a:prstGeom prst="rect">
            <a:avLst/>
          </a:prstGeom>
        </p:spPr>
      </p:pic>
      <p:sp>
        <p:nvSpPr>
          <p:cNvPr id="40448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650" y="1924050"/>
            <a:ext cx="7632700" cy="151209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681038"/>
            <a:ext cx="7627938" cy="1026319"/>
          </a:xfrm>
        </p:spPr>
        <p:txBody>
          <a:bodyPr anchor="b"/>
          <a:lstStyle>
            <a:lvl1pPr>
              <a:defRPr sz="2800" b="1" i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6" name="Picture 5" descr="logo-sron-blue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9" y="3251056"/>
            <a:ext cx="1455166" cy="52895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347864" y="24949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tx1">
                  <a:lumMod val="50000"/>
                </a:schemeClr>
              </a:solidFill>
              <a:latin typeface="Helvet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50000"/>
                  </a:schemeClr>
                </a:solidFill>
                <a:effectLst/>
                <a:latin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844153"/>
            <a:ext cx="4316412" cy="3833831"/>
          </a:xfrm>
        </p:spPr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844153"/>
            <a:ext cx="4316413" cy="3833831"/>
          </a:xfrm>
        </p:spPr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600" baseline="0">
                <a:solidFill>
                  <a:schemeClr val="tx1">
                    <a:lumMod val="50000"/>
                  </a:schemeClr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493846"/>
          </a:xfrm>
        </p:spPr>
        <p:txBody>
          <a:bodyPr/>
          <a:lstStyle>
            <a:lvl1pPr marL="342900" indent="-3429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742950" indent="-28575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2pPr>
            <a:lvl3pPr marL="1143000" indent="-2286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3pPr>
            <a:lvl4pPr marL="1600200" indent="-2286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4pPr>
            <a:lvl5pPr marL="2057400" indent="-228600">
              <a:buClr>
                <a:srgbClr val="378AE5"/>
              </a:buClr>
              <a:buSzPct val="100000"/>
              <a:buFont typeface="Arial"/>
              <a:buChar char="•"/>
              <a:defRPr sz="1800" baseline="0">
                <a:solidFill>
                  <a:schemeClr val="tx1">
                    <a:lumMod val="50000"/>
                  </a:schemeClr>
                </a:soli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601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1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524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583236"/>
            <a:ext cx="9144000" cy="566928"/>
          </a:xfrm>
          <a:prstGeom prst="rect">
            <a:avLst/>
          </a:prstGeom>
        </p:spPr>
      </p:pic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95262"/>
            <a:ext cx="8785225" cy="52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title (Helvetica 24)</a:t>
            </a:r>
          </a:p>
        </p:txBody>
      </p:sp>
      <p:sp>
        <p:nvSpPr>
          <p:cNvPr id="40346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9" y="844153"/>
            <a:ext cx="8785225" cy="383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text first level (all levels Helvetica 18)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3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6" y="4948237"/>
            <a:ext cx="561657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  <a:latin typeface="Helvetica"/>
              </a:defRPr>
            </a:lvl1pPr>
          </a:lstStyle>
          <a:p>
            <a:endParaRPr lang="en-GB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9" y="4948237"/>
            <a:ext cx="50482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  <a:latin typeface="Helvetica"/>
              </a:defRPr>
            </a:lvl1pPr>
          </a:lstStyle>
          <a:p>
            <a:fld id="{FC1AADDB-504A-479E-8C40-41B4A0D15833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" name="Picture 2" descr="logo-sron-blue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0" y="4579505"/>
            <a:ext cx="1112774" cy="40449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8" r:id="rId5"/>
    <p:sldLayoutId id="2147483679" r:id="rId6"/>
    <p:sldLayoutId id="2147483685" r:id="rId7"/>
    <p:sldLayoutId id="2147483681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378AE5"/>
          </a:solidFill>
          <a:effectLst/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78AE5"/>
        </a:buClr>
        <a:buSzPct val="100000"/>
        <a:buChar char="•"/>
        <a:defRPr sz="1800">
          <a:solidFill>
            <a:schemeClr val="tx1">
              <a:lumMod val="50000"/>
            </a:schemeClr>
          </a:solidFill>
          <a:effectLst/>
          <a:latin typeface="Helvetic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78AE5"/>
        </a:buClr>
        <a:buSzPct val="100000"/>
        <a:buChar char="•"/>
        <a:defRPr sz="1800">
          <a:solidFill>
            <a:schemeClr val="tx1">
              <a:lumMod val="50000"/>
            </a:schemeClr>
          </a:solidFill>
          <a:effectLst/>
          <a:latin typeface="Helvetic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78AE5"/>
        </a:buClr>
        <a:buSzPct val="100000"/>
        <a:buChar char="•"/>
        <a:defRPr sz="1800">
          <a:solidFill>
            <a:schemeClr val="tx1">
              <a:lumMod val="50000"/>
            </a:schemeClr>
          </a:solidFill>
          <a:effectLst/>
          <a:latin typeface="Helvetic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Non-scattering Radiative Transfer (3 steps to go)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dirty="0"/>
                  <a:t>Transmission from TOA to the surface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buFont typeface="+mj-lt"/>
                  <a:buAutoNum type="arabicPeriod" startAt="2"/>
                </a:pPr>
                <a:r>
                  <a:rPr lang="en-US" dirty="0"/>
                  <a:t>Reflection at the ground assuming a Lambertian reflector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↓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For a non-scattering atmosphere the downward flux at the surface is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Moreover,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p>
                    </m:sSup>
                  </m:oMath>
                </a14:m>
                <a:r>
                  <a:rPr lang="en-US" dirty="0"/>
                  <a:t> because of isotropic reflection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for the upward radiance at the surface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17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4B3-3977-1E44-8738-C8E81E34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Non-scattering Radiative Transfer (3 steps to go)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67AF7-FC61-6A4D-BD3D-0F09856BA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3"/>
                </a:pPr>
                <a:r>
                  <a:rPr lang="en-US" dirty="0"/>
                  <a:t>Transmission from the surface to TOA along the instrument LOS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so we get the radiance  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67AF7-FC61-6A4D-BD3D-0F09856B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A1CBA-C7FE-5E44-9BE6-322425EC4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10F1-F159-D547-A821-3B1CE98F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with respect to total vertical column of CH4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2D569-91C9-584B-A6E2-3DEA4574D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column of CH</a:t>
                </a:r>
                <a:r>
                  <a:rPr lang="en-US" baseline="-25000" dirty="0"/>
                  <a:t>4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assume a profile scaling approach to change the column, i.e.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 with a scaling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𝑇𝑂𝐴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𝑇𝑂𝐴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2D569-91C9-584B-A6E2-3DEA4574D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8" t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EF1CD-D666-B341-9DA6-B0CEEBB55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AADDB-504A-479E-8C40-41B4A0D158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44510"/>
      </p:ext>
    </p:extLst>
  </p:cSld>
  <p:clrMapOvr>
    <a:masterClrMapping/>
  </p:clrMapOvr>
</p:sld>
</file>

<file path=ppt/theme/theme1.xml><?xml version="1.0" encoding="utf-8"?>
<a:theme xmlns:a="http://schemas.openxmlformats.org/drawingml/2006/main" name="SRON-presentation-white">
  <a:themeElements>
    <a:clrScheme name="Accent 1">
      <a:dk1>
        <a:srgbClr val="2C73DE"/>
      </a:dk1>
      <a:lt1>
        <a:srgbClr val="FFFFFF"/>
      </a:lt1>
      <a:dk2>
        <a:srgbClr val="424242"/>
      </a:dk2>
      <a:lt2>
        <a:srgbClr val="FFFFCC"/>
      </a:lt2>
      <a:accent1>
        <a:srgbClr val="FFCC66"/>
      </a:accent1>
      <a:accent2>
        <a:srgbClr val="809BC8"/>
      </a:accent2>
      <a:accent3>
        <a:srgbClr val="64C204"/>
      </a:accent3>
      <a:accent4>
        <a:srgbClr val="FF6666"/>
      </a:accent4>
      <a:accent5>
        <a:srgbClr val="FFFF00"/>
      </a:accent5>
      <a:accent6>
        <a:srgbClr val="0B3D91"/>
      </a:accent6>
      <a:hlink>
        <a:srgbClr val="809BC8"/>
      </a:hlink>
      <a:folHlink>
        <a:srgbClr val="FF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>
            <a:solidFill>
              <a:schemeClr val="tx1">
                <a:lumMod val="50000"/>
              </a:schemeClr>
            </a:solidFill>
            <a:latin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SRON-presentation-white</Template>
  <TotalTime>23</TotalTime>
  <Words>203</Words>
  <Application>Microsoft Macintosh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Helvetica</vt:lpstr>
      <vt:lpstr>Tahoma</vt:lpstr>
      <vt:lpstr>Verdana</vt:lpstr>
      <vt:lpstr>Wingdings</vt:lpstr>
      <vt:lpstr>SRON-presentation-white</vt:lpstr>
      <vt:lpstr>PowerPoint Presentation</vt:lpstr>
      <vt:lpstr>Non-scattering Radiative Transfer (3 steps to go)</vt:lpstr>
      <vt:lpstr>Non-scattering Radiative Transfer (3 steps to go)</vt:lpstr>
      <vt:lpstr>Derivative with respect to total vertical column of CH4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j.landgraf@sron.nl</dc:creator>
  <cp:lastModifiedBy>j.landgraf@sron.nl</cp:lastModifiedBy>
  <cp:revision>1</cp:revision>
  <cp:lastPrinted>2021-11-08T14:41:33Z</cp:lastPrinted>
  <dcterms:created xsi:type="dcterms:W3CDTF">2021-11-08T14:27:25Z</dcterms:created>
  <dcterms:modified xsi:type="dcterms:W3CDTF">2021-11-08T14:51:07Z</dcterms:modified>
</cp:coreProperties>
</file>