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81009b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81009b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881009b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881009b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881009b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881009b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881009b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881009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881009b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881009b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881009b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881009b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881009b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881009b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881009b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881009b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881009b4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881009b4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881009b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881009b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01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9900"/>
                </a:solidFill>
              </a:rPr>
              <a:t>Simplify Patient Notes and </a:t>
            </a:r>
            <a:br>
              <a:rPr lang="en" sz="2800">
                <a:solidFill>
                  <a:srgbClr val="FF9900"/>
                </a:solidFill>
              </a:rPr>
            </a:br>
            <a:r>
              <a:rPr lang="en" sz="2800">
                <a:solidFill>
                  <a:srgbClr val="FF9900"/>
                </a:solidFill>
              </a:rPr>
              <a:t>Predict Next Encounter </a:t>
            </a:r>
            <a:br>
              <a:rPr lang="en" sz="2800">
                <a:solidFill>
                  <a:srgbClr val="FF9900"/>
                </a:solidFill>
              </a:rPr>
            </a:br>
            <a:r>
              <a:rPr lang="en" sz="2800">
                <a:solidFill>
                  <a:srgbClr val="FF9900"/>
                </a:solidFill>
              </a:rPr>
              <a:t>using LLM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7331025" y="4350900"/>
            <a:ext cx="1501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ba27444</a:t>
            </a:r>
            <a:endParaRPr sz="1100"/>
          </a:p>
        </p:txBody>
      </p:sp>
      <p:sp>
        <p:nvSpPr>
          <p:cNvPr id="101" name="Google Shape;101;p25"/>
          <p:cNvSpPr txBox="1"/>
          <p:nvPr/>
        </p:nvSpPr>
        <p:spPr>
          <a:xfrm>
            <a:off x="311700" y="4350900"/>
            <a:ext cx="69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Code: https://colab.research.google.com/drive/1xcpyzlZ11xCeJ13zBiioDkRBia2irrNl?usp=sharing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Future Work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Automate evaluation using </a:t>
            </a:r>
            <a:r>
              <a:rPr b="1" lang="en" sz="1100">
                <a:solidFill>
                  <a:schemeClr val="dk1"/>
                </a:solidFill>
              </a:rPr>
              <a:t>LLM scoring or readability metrics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Scale to multiple patients, track aggregate trends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Fine-tune model on task-specific examples for better control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228925"/>
            <a:ext cx="85206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 Case 1: Simplify Patient Notes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Problem: </a:t>
            </a:r>
            <a:r>
              <a:rPr lang="en" sz="1100">
                <a:solidFill>
                  <a:schemeClr val="dk1"/>
                </a:solidFill>
              </a:rPr>
              <a:t>Patients often struggle to understand clinical terminology</a:t>
            </a:r>
            <a:r>
              <a:rPr b="1"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Goal: Clear, correct, concise explanations suitable for patients.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Prompting Methods: 1. Instructional Prompt 2. Few-shot Learning (for in-context learning)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 Case 2: Predict Next Medical Encounter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Problem: Can an LLM predict what might happen next in a patient’s care journey?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Goal: Suggest appropriate future encounters (e.g., specialist visit, follow-up test).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Prompting Methods: 1. Chain-of-Thought Reasoning 2. Few-shot Learning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 Case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Dataset </a:t>
            </a:r>
            <a:r>
              <a:rPr lang="en"/>
              <a:t>- Synthea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Synthetic data generator for realistic patient records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Maintains real-world structure: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conditions.csv</a:t>
            </a:r>
            <a:r>
              <a:rPr lang="en" sz="1100">
                <a:solidFill>
                  <a:schemeClr val="dk1"/>
                </a:solidFill>
              </a:rPr>
              <a:t> – </a:t>
            </a:r>
            <a:r>
              <a:rPr lang="en" sz="1100">
                <a:solidFill>
                  <a:schemeClr val="dk1"/>
                </a:solidFill>
              </a:rPr>
              <a:t>diagnosis history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encounters.csv</a:t>
            </a:r>
            <a:r>
              <a:rPr lang="en" sz="1100">
                <a:solidFill>
                  <a:schemeClr val="dk1"/>
                </a:solidFill>
              </a:rPr>
              <a:t> – </a:t>
            </a:r>
            <a:r>
              <a:rPr lang="en" sz="1100">
                <a:solidFill>
                  <a:schemeClr val="dk1"/>
                </a:solidFill>
              </a:rPr>
              <a:t>visit history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patients.csv</a:t>
            </a:r>
            <a:r>
              <a:rPr lang="en" sz="1100">
                <a:solidFill>
                  <a:schemeClr val="dk1"/>
                </a:solidFill>
              </a:rPr>
              <a:t> – </a:t>
            </a:r>
            <a:r>
              <a:rPr lang="en" sz="1100">
                <a:solidFill>
                  <a:schemeClr val="dk1"/>
                </a:solidFill>
              </a:rPr>
              <a:t>patient IDs, demographics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Sample: ~100 patients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dataset and save in csv in current directory. </a:t>
            </a:r>
            <a:endParaRPr sz="11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url = "https://synthetichealth.github.io/synthea-sample-data/downloads/latest/synthea_sample_data_csv_latest.zip"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Model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Load the models and use different prompting techniques comparing the two models across different prompts.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Model 1 : PMC_LLaMA 13B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LLM trained on PubMed Central biomedical literature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Hugging Face model: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chaoyi-wu/PMC_LLAMA_13B </a:t>
            </a:r>
            <a:r>
              <a:rPr lang="en" sz="1100">
                <a:solidFill>
                  <a:schemeClr val="dk1"/>
                </a:solidFill>
              </a:rPr>
              <a:t>is instruction tuned model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Hosted on colab GPU environment for fast generation</a:t>
            </a:r>
            <a:endParaRPr sz="11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Model 2 : Groq - </a:t>
            </a:r>
            <a:r>
              <a:rPr lang="en" sz="11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llama-3.3-70b-versatile</a:t>
            </a:r>
            <a:endParaRPr sz="11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General Purpose LLM by Meta, fine-tuned and hosted by Groq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Meta model: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llama-3.3-70b-versatile </a:t>
            </a:r>
            <a:r>
              <a:rPr lang="en" sz="1100">
                <a:solidFill>
                  <a:schemeClr val="dk1"/>
                </a:solidFill>
              </a:rPr>
              <a:t>is instruction tuned model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Hosted on Groq Infrastructure, accessed through API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6870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1.1 </a:t>
            </a:r>
            <a:r>
              <a:rPr lang="en" sz="1100">
                <a:solidFill>
                  <a:schemeClr val="accent4"/>
                </a:solidFill>
              </a:rPr>
              <a:t>S</a:t>
            </a:r>
            <a:r>
              <a:rPr lang="en" sz="1100">
                <a:solidFill>
                  <a:schemeClr val="accent4"/>
                </a:solidFill>
              </a:rPr>
              <a:t>implify Notes:</a:t>
            </a:r>
            <a:endParaRPr sz="11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Simplify and Summarize the following medical note so that a patient without a medical background can understand it: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---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{history_text}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---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90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1.2 </a:t>
            </a:r>
            <a:r>
              <a:rPr lang="en" sz="1100">
                <a:solidFill>
                  <a:srgbClr val="FF9900"/>
                </a:solidFill>
              </a:rPr>
              <a:t>Simplify Notes – Few-Shot:</a:t>
            </a:r>
            <a:endParaRPr sz="11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Simplify and Summarize the following medical note so that a patient without a medical background can understand it: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Note: “Diagnosed with hypertension and prescribed Lisinopril”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Simplified: “You have high blood pressure. Your doctor gave you medicine.”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Now simplify: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---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{history_text}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—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90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Sample Prompts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30350"/>
            <a:ext cx="8520600" cy="4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2.1 Predict Next Encounter – Chain-of-Thought</a:t>
            </a:r>
            <a:r>
              <a:rPr lang="en" sz="1100">
                <a:solidFill>
                  <a:srgbClr val="FF9900"/>
                </a:solidFill>
              </a:rPr>
              <a:t>:</a:t>
            </a:r>
            <a:endParaRPr sz="11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Simplify and Summarize the following medical note so that a patient without a medical background can understand it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Patient History: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Type 2 Diabetes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Foot pain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Neuropathy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Reason through history and predict the next encounter: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{history_text}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2.2 </a:t>
            </a:r>
            <a:r>
              <a:rPr lang="en" sz="1100">
                <a:solidFill>
                  <a:srgbClr val="FF9900"/>
                </a:solidFill>
              </a:rPr>
              <a:t>Predict Next Encounter – Few Shot Chain-of-Thought:</a:t>
            </a:r>
            <a:endParaRPr sz="11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Simplify and Summarize the following medical note so that a patient without a medical background can understand it: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---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Example 1: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History: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Hypertension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High cholesterol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Chest pain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Prediction: The patient may have a cardiology consultation next.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Example 2: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History: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Asthma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- Shortness of breath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Prediction: The next likely encounter is a pulmonary function test.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Now analyze the following patient: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History: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{history_text}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Prediction: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Output - </a:t>
            </a:r>
            <a:r>
              <a:rPr lang="en"/>
              <a:t>PMC_LLMA</a:t>
            </a:r>
            <a:endParaRPr/>
          </a:p>
        </p:txBody>
      </p:sp>
      <p:sp>
        <p:nvSpPr>
          <p:cNvPr id="136" name="Google Shape;136;p31"/>
          <p:cNvSpPr txBox="1"/>
          <p:nvPr/>
        </p:nvSpPr>
        <p:spPr>
          <a:xfrm>
            <a:off x="311700" y="904000"/>
            <a:ext cx="35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1. Simplification</a:t>
            </a:r>
            <a:r>
              <a:rPr b="1" lang="en" sz="1100">
                <a:solidFill>
                  <a:srgbClr val="999999"/>
                </a:solidFill>
              </a:rPr>
              <a:t> </a:t>
            </a:r>
            <a:endParaRPr b="1" sz="1100">
              <a:solidFill>
                <a:srgbClr val="999999"/>
              </a:solidFill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4751550" y="993375"/>
            <a:ext cx="35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2. Predict Next Encounter</a:t>
            </a:r>
            <a:r>
              <a:rPr b="1" lang="en" sz="1100">
                <a:solidFill>
                  <a:srgbClr val="999999"/>
                </a:solidFill>
              </a:rPr>
              <a:t> </a:t>
            </a:r>
            <a:endParaRPr b="1" sz="1100">
              <a:solidFill>
                <a:srgbClr val="999999"/>
              </a:solidFill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51" y="1474325"/>
            <a:ext cx="4101498" cy="34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25" y="1434725"/>
            <a:ext cx="3705048" cy="26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Output </a:t>
            </a:r>
            <a:r>
              <a:rPr lang="en"/>
              <a:t>- Groq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3214600"/>
            <a:ext cx="7087375" cy="181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00" y="1181798"/>
            <a:ext cx="7087375" cy="15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311700" y="904000"/>
            <a:ext cx="35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1. </a:t>
            </a:r>
            <a:r>
              <a:rPr lang="en" sz="1100">
                <a:solidFill>
                  <a:srgbClr val="FF9900"/>
                </a:solidFill>
              </a:rPr>
              <a:t>Simplification</a:t>
            </a:r>
            <a:r>
              <a:rPr b="1" lang="en" sz="1100">
                <a:solidFill>
                  <a:srgbClr val="999999"/>
                </a:solidFill>
              </a:rPr>
              <a:t> </a:t>
            </a:r>
            <a:endParaRPr b="1" sz="1100">
              <a:solidFill>
                <a:srgbClr val="999999"/>
              </a:solidFill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2854700"/>
            <a:ext cx="35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9900"/>
                </a:solidFill>
              </a:rPr>
              <a:t>2. </a:t>
            </a:r>
            <a:r>
              <a:rPr lang="en" sz="1100">
                <a:solidFill>
                  <a:srgbClr val="FF9900"/>
                </a:solidFill>
              </a:rPr>
              <a:t>Predict Next Encounter</a:t>
            </a:r>
            <a:r>
              <a:rPr b="1" lang="en" sz="1100">
                <a:solidFill>
                  <a:srgbClr val="999999"/>
                </a:solidFill>
              </a:rPr>
              <a:t> </a:t>
            </a:r>
            <a:endParaRPr b="1"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Evaluation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Model Generation</a:t>
            </a:r>
            <a:r>
              <a:rPr lang="en" sz="1100"/>
              <a:t>: </a:t>
            </a:r>
            <a:r>
              <a:rPr lang="en" sz="1100"/>
              <a:t>Groq - llama-3.3-70b-versatile</a:t>
            </a:r>
            <a:r>
              <a:rPr lang="en" sz="1100"/>
              <a:t> </a:t>
            </a:r>
            <a:r>
              <a:rPr lang="en" sz="1100"/>
              <a:t>performs</a:t>
            </a:r>
            <a:r>
              <a:rPr lang="en" sz="1100"/>
              <a:t> better tha</a:t>
            </a:r>
            <a:r>
              <a:rPr lang="en" sz="1100"/>
              <a:t>t </a:t>
            </a:r>
            <a:r>
              <a:rPr lang="en" sz="1100"/>
              <a:t>PMC_LLaMA 13B</a:t>
            </a:r>
            <a:r>
              <a:rPr lang="en" sz="1100"/>
              <a:t> at Simplifying the records an Predicting next medical outcome.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Simplification</a:t>
            </a:r>
            <a:r>
              <a:rPr lang="en" sz="1100"/>
              <a:t> - it selects relevant information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Prediction - it does not directly predicts the outcome but it suggest to take care of medical condition that may predict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Context Length</a:t>
            </a:r>
            <a:r>
              <a:rPr lang="en" sz="1100"/>
              <a:t>: Groq has bigger context length, hence able to generate longer cohesive text. LLAMA due to limited text truncates longer exact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Inference</a:t>
            </a:r>
            <a:r>
              <a:rPr lang="en" sz="1100"/>
              <a:t>: Groq has faster inference and generate response much faster than PMC_LLAMA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