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7325883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7325883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7325883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7325883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7325883b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7325883b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7325883b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7325883b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7325883b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7325883b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3152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>
                <a:solidFill>
                  <a:srgbClr val="FF9900"/>
                </a:solidFill>
              </a:rPr>
              <a:t>Contrastive Representation Learning for ICU Patient Trajectory Modeling using MIMIC-III</a:t>
            </a:r>
            <a:endParaRPr sz="3980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50900"/>
            <a:ext cx="85206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ba27444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Dataset - MIMIC III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00075"/>
            <a:ext cx="8520600" cy="1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Load </a:t>
            </a:r>
            <a:r>
              <a:rPr lang="en" sz="1100">
                <a:solidFill>
                  <a:srgbClr val="188038"/>
                </a:solidFill>
              </a:rPr>
              <a:t>ADMISSIONS.csv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LABEVENTS.csv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lang="en" sz="1100">
                <a:solidFill>
                  <a:srgbClr val="188038"/>
                </a:solidFill>
              </a:rPr>
              <a:t>DIAGNOSES_ICD.csv</a:t>
            </a:r>
            <a:r>
              <a:rPr lang="en" sz="1100">
                <a:solidFill>
                  <a:schemeClr val="dk1"/>
                </a:solidFill>
              </a:rPr>
              <a:t> from the MIMIC-III database.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188038"/>
                </a:solidFill>
              </a:rPr>
              <a:t>ADMISSIONS.csv</a:t>
            </a:r>
            <a:r>
              <a:rPr lang="en" sz="1100">
                <a:solidFill>
                  <a:schemeClr val="dk1"/>
                </a:solidFill>
              </a:rPr>
              <a:t>: Outcome variables (mortality, discharge location)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188038"/>
                </a:solidFill>
              </a:rPr>
              <a:t>LABEVENTS.csv</a:t>
            </a:r>
            <a:r>
              <a:rPr lang="en" sz="1100">
                <a:solidFill>
                  <a:schemeClr val="dk1"/>
                </a:solidFill>
              </a:rPr>
              <a:t>: Time-series structured data (labs, vitals)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188038"/>
                </a:solidFill>
              </a:rPr>
              <a:t>DIAGNOSES_ICD.csv</a:t>
            </a:r>
            <a:r>
              <a:rPr lang="en" sz="1100">
                <a:solidFill>
                  <a:schemeClr val="dk1"/>
                </a:solidFill>
              </a:rPr>
              <a:t>: Ground-truth diagnosis codes for patients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4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Feature Engineering from LABEVENTS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3479825"/>
            <a:ext cx="85206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Extract the </a:t>
            </a:r>
            <a:r>
              <a:rPr b="1" lang="en" sz="1100">
                <a:solidFill>
                  <a:schemeClr val="dk1"/>
                </a:solidFill>
              </a:rPr>
              <a:t>top 20 most common lab tests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For each patient (</a:t>
            </a:r>
            <a:r>
              <a:rPr lang="en" sz="1100">
                <a:solidFill>
                  <a:srgbClr val="188038"/>
                </a:solidFill>
              </a:rPr>
              <a:t>SUBJECT_ID</a:t>
            </a:r>
            <a:r>
              <a:rPr lang="en" sz="1100">
                <a:solidFill>
                  <a:schemeClr val="dk1"/>
                </a:solidFill>
              </a:rPr>
              <a:t>), compute the </a:t>
            </a:r>
            <a:r>
              <a:rPr b="1" lang="en" sz="1100">
                <a:solidFill>
                  <a:schemeClr val="dk1"/>
                </a:solidFill>
              </a:rPr>
              <a:t>mean value</a:t>
            </a:r>
            <a:r>
              <a:rPr lang="en" sz="1100">
                <a:solidFill>
                  <a:schemeClr val="dk1"/>
                </a:solidFill>
              </a:rPr>
              <a:t> for each test.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Create a fixed-size feature vector (e.g., 20 features per patient).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Contrastive Learning - Patient Features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000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Use a contrastive learning approach to </a:t>
            </a:r>
            <a:r>
              <a:rPr b="1" lang="en" sz="1100">
                <a:solidFill>
                  <a:schemeClr val="dk1"/>
                </a:solidFill>
              </a:rPr>
              <a:t>pre-train a neural encoder</a:t>
            </a:r>
            <a:r>
              <a:rPr lang="en" sz="1100">
                <a:solidFill>
                  <a:schemeClr val="dk1"/>
                </a:solidFill>
              </a:rPr>
              <a:t> that generates embeddings of patient features.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model learns representations such that </a:t>
            </a:r>
            <a:r>
              <a:rPr b="1" lang="en" sz="1100">
                <a:solidFill>
                  <a:schemeClr val="dk1"/>
                </a:solidFill>
              </a:rPr>
              <a:t>similar patients are closer together</a:t>
            </a:r>
            <a:r>
              <a:rPr lang="en" sz="1100">
                <a:solidFill>
                  <a:schemeClr val="dk1"/>
                </a:solidFill>
              </a:rPr>
              <a:t> in embedding space.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Encourages learning </a:t>
            </a:r>
            <a:r>
              <a:rPr b="1" lang="en" sz="1100">
                <a:solidFill>
                  <a:schemeClr val="dk1"/>
                </a:solidFill>
              </a:rPr>
              <a:t>clinically meaningful representations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Helps models generalize better when labeled data is scarce.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80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Embedding Extraction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3438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Feed each patient’s feature vector into the contrastive-trained encoder.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Extract the </a:t>
            </a:r>
            <a:r>
              <a:rPr b="1" lang="en" sz="1100">
                <a:solidFill>
                  <a:schemeClr val="dk1"/>
                </a:solidFill>
              </a:rPr>
              <a:t>128-dimensional embedding</a:t>
            </a:r>
            <a:r>
              <a:rPr lang="en" sz="1100">
                <a:solidFill>
                  <a:schemeClr val="dk1"/>
                </a:solidFill>
              </a:rPr>
              <a:t> per patient.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They capture high-level patient phenotypes and health states.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Hence, Reusing Embeddings across as inputs to downstream ML models. One shared encoder → Multiple tasks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Downstream Task 1: In-Hospital Mortality Prediction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8735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Predict whether a patient </a:t>
            </a:r>
            <a:r>
              <a:rPr b="1" lang="en" sz="1100">
                <a:solidFill>
                  <a:schemeClr val="dk1"/>
                </a:solidFill>
              </a:rPr>
              <a:t>will die during the hospital stay</a:t>
            </a:r>
            <a:r>
              <a:rPr lang="en" sz="1100">
                <a:solidFill>
                  <a:schemeClr val="dk1"/>
                </a:solidFill>
              </a:rPr>
              <a:t> (binary classification).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Helps clinicians identify </a:t>
            </a:r>
            <a:r>
              <a:rPr b="1" lang="en" sz="1100">
                <a:solidFill>
                  <a:schemeClr val="dk1"/>
                </a:solidFill>
              </a:rPr>
              <a:t>critically ill</a:t>
            </a:r>
            <a:r>
              <a:rPr lang="en" sz="1100">
                <a:solidFill>
                  <a:schemeClr val="dk1"/>
                </a:solidFill>
              </a:rPr>
              <a:t> patients early.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Could be used in an </a:t>
            </a:r>
            <a:r>
              <a:rPr b="1" lang="en" sz="1100">
                <a:solidFill>
                  <a:schemeClr val="dk1"/>
                </a:solidFill>
              </a:rPr>
              <a:t>early warning system (EWS)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Supports </a:t>
            </a:r>
            <a:r>
              <a:rPr b="1" lang="en" sz="1100">
                <a:solidFill>
                  <a:schemeClr val="dk1"/>
                </a:solidFill>
              </a:rPr>
              <a:t>real-time risk scoring</a:t>
            </a:r>
            <a:r>
              <a:rPr lang="en" sz="1100">
                <a:solidFill>
                  <a:schemeClr val="dk1"/>
                </a:solidFill>
              </a:rPr>
              <a:t> and ICU triage.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Inputs: </a:t>
            </a:r>
            <a:r>
              <a:rPr lang="en" sz="1100">
                <a:solidFill>
                  <a:schemeClr val="dk1"/>
                </a:solidFill>
              </a:rPr>
              <a:t>Embeddings and Labels: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HOSPITAL_EXPIRE_FLAG</a:t>
            </a:r>
            <a:r>
              <a:rPr lang="en" sz="1100">
                <a:solidFill>
                  <a:schemeClr val="dk1"/>
                </a:solidFill>
              </a:rPr>
              <a:t> (0 = survived, 1 = died)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Model: </a:t>
            </a:r>
            <a:r>
              <a:rPr lang="en" sz="1100">
                <a:solidFill>
                  <a:schemeClr val="dk1"/>
                </a:solidFill>
              </a:rPr>
              <a:t>Random Forest Classifier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RandomForestClassifier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Evaluation Metrics: Accuracy, F1-score ROC-AUC Score</a:t>
            </a:r>
            <a:r>
              <a:rPr lang="en" sz="1100">
                <a:solidFill>
                  <a:schemeClr val="dk1"/>
                </a:solidFill>
              </a:rPr>
              <a:t> (area under the curve – shows discrimination ability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025" y="1573750"/>
            <a:ext cx="3645599" cy="176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Downstream Task 2: Discharge Disposition Prediction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549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Predict </a:t>
            </a:r>
            <a:r>
              <a:rPr b="1" lang="en" sz="1100">
                <a:solidFill>
                  <a:schemeClr val="dk1"/>
                </a:solidFill>
              </a:rPr>
              <a:t>where the patient will go</a:t>
            </a:r>
            <a:r>
              <a:rPr lang="en" sz="1100">
                <a:solidFill>
                  <a:schemeClr val="dk1"/>
                </a:solidFill>
              </a:rPr>
              <a:t> after discharge from the hospital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Helps case managers and social workers </a:t>
            </a:r>
            <a:r>
              <a:rPr b="1" lang="en" sz="1100">
                <a:solidFill>
                  <a:schemeClr val="dk1"/>
                </a:solidFill>
              </a:rPr>
              <a:t>plan for post-hospital care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Supports </a:t>
            </a:r>
            <a:r>
              <a:rPr b="1" lang="en" sz="1100">
                <a:solidFill>
                  <a:schemeClr val="dk1"/>
                </a:solidFill>
              </a:rPr>
              <a:t>resource allocation</a:t>
            </a:r>
            <a:r>
              <a:rPr lang="en" sz="1100">
                <a:solidFill>
                  <a:schemeClr val="dk1"/>
                </a:solidFill>
              </a:rPr>
              <a:t> (e.g., arrange transport to rehab).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Can highlight patients who may be </a:t>
            </a:r>
            <a:r>
              <a:rPr b="1" lang="en" sz="1100">
                <a:solidFill>
                  <a:schemeClr val="dk1"/>
                </a:solidFill>
              </a:rPr>
              <a:t>at risk of readmission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Inputs: </a:t>
            </a:r>
            <a:r>
              <a:rPr lang="en" sz="1100">
                <a:solidFill>
                  <a:schemeClr val="dk1"/>
                </a:solidFill>
              </a:rPr>
              <a:t>Embeddings and Labels: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DISCHARGE_LOCATION</a:t>
            </a:r>
            <a:r>
              <a:rPr lang="en" sz="1100">
                <a:solidFill>
                  <a:schemeClr val="dk1"/>
                </a:solidFill>
              </a:rPr>
              <a:t> (categorical, multi-class)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Model: </a:t>
            </a:r>
            <a:r>
              <a:rPr lang="en" sz="1100">
                <a:solidFill>
                  <a:schemeClr val="dk1"/>
                </a:solidFill>
              </a:rPr>
              <a:t>Random Forest Classifier for </a:t>
            </a:r>
            <a:r>
              <a:rPr b="1" lang="en" sz="1100">
                <a:solidFill>
                  <a:schemeClr val="dk1"/>
                </a:solidFill>
              </a:rPr>
              <a:t>multi-class classification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Evaluation Metrics: Accuracy + F1-score (macro and weighted)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300" y="1152475"/>
            <a:ext cx="3033900" cy="273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Evaluation of Prediction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In-Hospital Mortality Prediction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ROC AUC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</a:rPr>
              <a:t>0.79</a:t>
            </a:r>
            <a:r>
              <a:rPr lang="en" sz="1100">
                <a:solidFill>
                  <a:schemeClr val="dk1"/>
                </a:solidFill>
              </a:rPr>
              <a:t> — indicates </a:t>
            </a:r>
            <a:r>
              <a:rPr b="1" lang="en" sz="1100">
                <a:solidFill>
                  <a:schemeClr val="dk1"/>
                </a:solidFill>
              </a:rPr>
              <a:t>fair discriminatory ability</a:t>
            </a:r>
            <a:r>
              <a:rPr lang="en" sz="1100">
                <a:solidFill>
                  <a:schemeClr val="dk1"/>
                </a:solidFill>
              </a:rPr>
              <a:t> between patients who lived and died.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Accuracy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</a:rPr>
              <a:t>0.90</a:t>
            </a:r>
            <a:r>
              <a:rPr lang="en" sz="1100">
                <a:solidFill>
                  <a:schemeClr val="dk1"/>
                </a:solidFill>
              </a:rPr>
              <a:t> — seems high, but </a:t>
            </a:r>
            <a:r>
              <a:rPr b="1" lang="en" sz="1100">
                <a:solidFill>
                  <a:schemeClr val="dk1"/>
                </a:solidFill>
              </a:rPr>
              <a:t>misleading due to class imbalance</a:t>
            </a:r>
            <a:r>
              <a:rPr lang="en" sz="1100">
                <a:solidFill>
                  <a:schemeClr val="dk1"/>
                </a:solidFill>
              </a:rPr>
              <a:t> (most patients survived).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Precision for Class 1 (Died)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</a:rPr>
              <a:t>0.49</a:t>
            </a:r>
            <a:r>
              <a:rPr lang="en" sz="1100">
                <a:solidFill>
                  <a:schemeClr val="dk1"/>
                </a:solidFill>
              </a:rPr>
              <a:t> — about half of the patients predicted as high-risk were truly high-risk.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Recall for Class 1 (Died)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</a:rPr>
              <a:t>0.22</a:t>
            </a:r>
            <a:r>
              <a:rPr lang="en" sz="1100">
                <a:solidFill>
                  <a:schemeClr val="dk1"/>
                </a:solidFill>
              </a:rPr>
              <a:t> — the model </a:t>
            </a:r>
            <a:r>
              <a:rPr b="1" lang="en" sz="1100">
                <a:solidFill>
                  <a:schemeClr val="dk1"/>
                </a:solidFill>
              </a:rPr>
              <a:t>misses most high-risk patients</a:t>
            </a:r>
            <a:r>
              <a:rPr lang="en" sz="1100">
                <a:solidFill>
                  <a:schemeClr val="dk1"/>
                </a:solidFill>
              </a:rPr>
              <a:t>, which is dangerous in a clinical setting.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Conclusion</a:t>
            </a:r>
            <a:r>
              <a:rPr lang="en" sz="1100">
                <a:solidFill>
                  <a:schemeClr val="dk1"/>
                </a:solidFill>
              </a:rPr>
              <a:t>: The model is good at predicting survival, but </a:t>
            </a:r>
            <a:r>
              <a:rPr b="1" lang="en" sz="1100">
                <a:solidFill>
                  <a:schemeClr val="dk1"/>
                </a:solidFill>
              </a:rPr>
              <a:t>needs tuning to better detect high-risk patients</a:t>
            </a:r>
            <a:r>
              <a:rPr lang="en" sz="1100">
                <a:solidFill>
                  <a:schemeClr val="dk1"/>
                </a:solidFill>
              </a:rPr>
              <a:t> (e.g., class weighting, threshold adjustment).</a:t>
            </a:r>
            <a:endParaRPr sz="11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731300" y="1152475"/>
            <a:ext cx="4260300" cy="34164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Discharge Disposition Prediction</a:t>
            </a:r>
            <a:endParaRPr sz="19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Accuracy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</a:rPr>
              <a:t>0.42</a:t>
            </a:r>
            <a:r>
              <a:rPr lang="en" sz="1100">
                <a:solidFill>
                  <a:schemeClr val="dk1"/>
                </a:solidFill>
              </a:rPr>
              <a:t> — quite low overall.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Macro F1 Score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</a:rPr>
              <a:t>0.17</a:t>
            </a:r>
            <a:r>
              <a:rPr lang="en" sz="1100">
                <a:solidFill>
                  <a:schemeClr val="dk1"/>
                </a:solidFill>
              </a:rPr>
              <a:t> — shows </a:t>
            </a:r>
            <a:r>
              <a:rPr b="1" lang="en" sz="1100">
                <a:solidFill>
                  <a:schemeClr val="dk1"/>
                </a:solidFill>
              </a:rPr>
              <a:t>poor performance across all classes</a:t>
            </a:r>
            <a:r>
              <a:rPr lang="en" sz="1100">
                <a:solidFill>
                  <a:schemeClr val="dk1"/>
                </a:solidFill>
              </a:rPr>
              <a:t>, especially minority ones.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Class-wise Insights</a:t>
            </a:r>
            <a:r>
              <a:rPr lang="en" sz="1100">
                <a:solidFill>
                  <a:schemeClr val="dk1"/>
                </a:solidFill>
              </a:rPr>
              <a:t>:Some classes (e.g., </a:t>
            </a:r>
            <a:r>
              <a:rPr lang="en" sz="1100">
                <a:solidFill>
                  <a:srgbClr val="188038"/>
                </a:solidFill>
              </a:rPr>
              <a:t>0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3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10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11</a:t>
            </a:r>
            <a:r>
              <a:rPr lang="en" sz="1100">
                <a:solidFill>
                  <a:schemeClr val="dk1"/>
                </a:solidFill>
              </a:rPr>
              <a:t>) have F1 scores between </a:t>
            </a:r>
            <a:r>
              <a:rPr lang="en" sz="1100">
                <a:solidFill>
                  <a:srgbClr val="188038"/>
                </a:solidFill>
              </a:rPr>
              <a:t>0.13 – 0.40</a:t>
            </a:r>
            <a:r>
              <a:rPr lang="en" sz="1100">
                <a:solidFill>
                  <a:schemeClr val="dk1"/>
                </a:solidFill>
              </a:rPr>
              <a:t>.Many classes (e.g., </a:t>
            </a:r>
            <a:r>
              <a:rPr lang="en" sz="1100">
                <a:solidFill>
                  <a:srgbClr val="188038"/>
                </a:solidFill>
              </a:rPr>
              <a:t>2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6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8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9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</a:rPr>
              <a:t>12</a:t>
            </a:r>
            <a:r>
              <a:rPr lang="en" sz="1100">
                <a:solidFill>
                  <a:schemeClr val="dk1"/>
                </a:solidFill>
              </a:rPr>
              <a:t>) have </a:t>
            </a:r>
            <a:r>
              <a:rPr b="1" lang="en" sz="1100">
                <a:solidFill>
                  <a:schemeClr val="dk1"/>
                </a:solidFill>
              </a:rPr>
              <a:t>F1 score = 0.00</a:t>
            </a:r>
            <a:r>
              <a:rPr lang="en" sz="1100">
                <a:solidFill>
                  <a:schemeClr val="dk1"/>
                </a:solidFill>
              </a:rPr>
              <a:t>, meaning they’re never predicted correctly.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Class Imbalance</a:t>
            </a:r>
            <a:r>
              <a:rPr lang="en" sz="1100">
                <a:solidFill>
                  <a:schemeClr val="dk1"/>
                </a:solidFill>
              </a:rPr>
              <a:t>: Dominant classes like </a:t>
            </a:r>
            <a:r>
              <a:rPr lang="en" sz="1100">
                <a:solidFill>
                  <a:srgbClr val="188038"/>
                </a:solidFill>
              </a:rPr>
              <a:t>4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</a:rPr>
              <a:t>5</a:t>
            </a:r>
            <a:r>
              <a:rPr lang="en" sz="1100">
                <a:solidFill>
                  <a:schemeClr val="dk1"/>
                </a:solidFill>
              </a:rPr>
              <a:t> (with higher support) perform better.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Conclusion</a:t>
            </a:r>
            <a:r>
              <a:rPr lang="en" sz="1100">
                <a:solidFill>
                  <a:schemeClr val="dk1"/>
                </a:solidFill>
              </a:rPr>
              <a:t>: The model struggles with this task due to </a:t>
            </a:r>
            <a:r>
              <a:rPr b="1" lang="en" sz="1100">
                <a:solidFill>
                  <a:schemeClr val="dk1"/>
                </a:solidFill>
              </a:rPr>
              <a:t>high class imbalance</a:t>
            </a:r>
            <a:r>
              <a:rPr lang="en" sz="1100">
                <a:solidFill>
                  <a:schemeClr val="dk1"/>
                </a:solidFill>
              </a:rPr>
              <a:t> and possibly </a:t>
            </a:r>
            <a:r>
              <a:rPr b="1" lang="en" sz="1100">
                <a:solidFill>
                  <a:schemeClr val="dk1"/>
                </a:solidFill>
              </a:rPr>
              <a:t>insufficient feature granularity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